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0" r:id="rId4"/>
    <p:sldId id="261" r:id="rId5"/>
    <p:sldId id="263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38"/>
    <p:restoredTop sz="85525"/>
  </p:normalViewPr>
  <p:slideViewPr>
    <p:cSldViewPr>
      <p:cViewPr varScale="1">
        <p:scale>
          <a:sx n="119" d="100"/>
          <a:sy n="119" d="100"/>
        </p:scale>
        <p:origin x="274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C9279-03AC-6147-B073-8E4D05F220EB}" type="datetimeFigureOut">
              <a:rPr lang="en-US" smtClean="0"/>
              <a:t>9/18/17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77681-C7C8-F346-B0B8-11A64D32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20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7681-C7C8-F346-B0B8-11A64D32AA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51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to other students</a:t>
            </a:r>
            <a:r>
              <a:rPr lang="en-US" baseline="0" dirty="0" smtClean="0"/>
              <a:t> without your code in front of you, then come back to your code to write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7681-C7C8-F346-B0B8-11A64D32AA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0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Moss</a:t>
            </a:r>
          </a:p>
          <a:p>
            <a:r>
              <a:rPr lang="en-US" smtClean="0"/>
              <a:t>Don’t submit after deadline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7681-C7C8-F346-B0B8-11A64D32AA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57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2811-AA3F-4C30-8145-871B4CD658F9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DA11-7816-429E-8080-9E4E5ACF2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0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2811-AA3F-4C30-8145-871B4CD658F9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DA11-7816-429E-8080-9E4E5ACF2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2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2811-AA3F-4C30-8145-871B4CD658F9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DA11-7816-429E-8080-9E4E5ACF2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8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2811-AA3F-4C30-8145-871B4CD658F9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DA11-7816-429E-8080-9E4E5ACF2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0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2811-AA3F-4C30-8145-871B4CD658F9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DA11-7816-429E-8080-9E4E5ACF2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49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2811-AA3F-4C30-8145-871B4CD658F9}" type="datetimeFigureOut">
              <a:rPr lang="en-US" smtClean="0"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DA11-7816-429E-8080-9E4E5ACF2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4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2811-AA3F-4C30-8145-871B4CD658F9}" type="datetimeFigureOut">
              <a:rPr lang="en-US" smtClean="0"/>
              <a:t>9/18/17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DA11-7816-429E-8080-9E4E5ACF2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10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2811-AA3F-4C30-8145-871B4CD658F9}" type="datetimeFigureOut">
              <a:rPr lang="en-US" smtClean="0"/>
              <a:t>9/18/17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DA11-7816-429E-8080-9E4E5ACF2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8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2811-AA3F-4C30-8145-871B4CD658F9}" type="datetimeFigureOut">
              <a:rPr lang="en-US" smtClean="0"/>
              <a:t>9/18/17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DA11-7816-429E-8080-9E4E5ACF2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5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2811-AA3F-4C30-8145-871B4CD658F9}" type="datetimeFigureOut">
              <a:rPr lang="en-US" smtClean="0"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DA11-7816-429E-8080-9E4E5ACF2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9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2811-AA3F-4C30-8145-871B4CD658F9}" type="datetimeFigureOut">
              <a:rPr lang="en-US" smtClean="0"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DA11-7816-429E-8080-9E4E5ACF2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D2811-AA3F-4C30-8145-871B4CD658F9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3DA11-7816-429E-8080-9E4E5ACF2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tudent.cs.uwaterloo.ca/~cs137/current/intellectualProperty.s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8917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Academic Integrity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06614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Academic Offenses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 not copy or view code for the solution to an assignment question from other sources (friends, web sites, etc.)  </a:t>
            </a:r>
          </a:p>
          <a:p>
            <a:r>
              <a:rPr lang="en-US" dirty="0" smtClean="0"/>
              <a:t>Do not view any website that discuss the assignment material other than those designated in this course (course website and Piazza)</a:t>
            </a:r>
          </a:p>
          <a:p>
            <a:r>
              <a:rPr lang="en-US" dirty="0" smtClean="0"/>
              <a:t>Penalty of academic offenses will result in 0% </a:t>
            </a:r>
            <a:r>
              <a:rPr lang="en-US" dirty="0"/>
              <a:t>o</a:t>
            </a:r>
            <a:r>
              <a:rPr lang="en-US" dirty="0" smtClean="0"/>
              <a:t>n the assignment and </a:t>
            </a:r>
            <a:r>
              <a:rPr lang="en-US" b="1" dirty="0" smtClean="0"/>
              <a:t>-5% off final grade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Penalized assignments do not count as your “free” assignment!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28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Understand the lecture material or how to use the programming tools we use in this course by looking online (ex. Euclidean algorithm, for loop, etc.)</a:t>
            </a:r>
          </a:p>
          <a:p>
            <a:r>
              <a:rPr lang="en-US" dirty="0" smtClean="0"/>
              <a:t>Get an idea of how to approach an assignment with other students (don’t write actual code)</a:t>
            </a:r>
          </a:p>
          <a:p>
            <a:r>
              <a:rPr lang="en-US" dirty="0" smtClean="0"/>
              <a:t>Get an idea of how to overcome a stumbling block or a bug with other </a:t>
            </a:r>
            <a:r>
              <a:rPr lang="en-US" dirty="0"/>
              <a:t>students (don’t write actual code)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994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Not acceptable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0472"/>
            <a:ext cx="8229600" cy="5181600"/>
          </a:xfrm>
        </p:spPr>
        <p:txBody>
          <a:bodyPr>
            <a:noAutofit/>
          </a:bodyPr>
          <a:lstStyle/>
          <a:p>
            <a:r>
              <a:rPr lang="en-US" sz="3400" dirty="0" smtClean="0"/>
              <a:t>Get an idea of how to solve the problem by searching for the answer online</a:t>
            </a:r>
          </a:p>
          <a:p>
            <a:r>
              <a:rPr lang="en-US" sz="3400" dirty="0" smtClean="0"/>
              <a:t>Copy or view code that may help you do your assignment, other than code from lectures and/or tutorials</a:t>
            </a:r>
          </a:p>
          <a:p>
            <a:r>
              <a:rPr lang="en-US" sz="3400" dirty="0" smtClean="0"/>
              <a:t>View another student’s solution</a:t>
            </a:r>
          </a:p>
          <a:p>
            <a:r>
              <a:rPr lang="en-US" sz="3400" dirty="0" smtClean="0"/>
              <a:t>Have another student view your code</a:t>
            </a:r>
          </a:p>
          <a:p>
            <a:r>
              <a:rPr lang="en-US" sz="3400" dirty="0" smtClean="0"/>
              <a:t>Have someone do your assignment for money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6957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Intellectual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This course contains the intellectual property of current and former instructors and ISAs</a:t>
            </a:r>
          </a:p>
          <a:p>
            <a:r>
              <a:rPr lang="en-US" dirty="0" smtClean="0"/>
              <a:t>Make sure to review the intellectual property regulations posted on the course webpage under Resources</a:t>
            </a:r>
          </a:p>
          <a:p>
            <a:r>
              <a:rPr lang="en-US" dirty="0">
                <a:hlinkClick r:id="rId2"/>
              </a:rPr>
              <a:t>https://www.student.cs.uwaterloo.ca/~</a:t>
            </a:r>
            <a:r>
              <a:rPr lang="en-US" dirty="0" smtClean="0">
                <a:hlinkClick r:id="rId2"/>
              </a:rPr>
              <a:t>cs137/current/intellectualProperty.shtml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155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dirty="0" smtClean="0"/>
              <a:t>How might cheating negatively effect your future?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it worth getting 100% on your assignment when you could lose 6% in the course?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Cheating goes on your academic record permanently!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69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279</Words>
  <Application>Microsoft Macintosh PowerPoint</Application>
  <PresentationFormat>On-screen Show (4:3)</PresentationFormat>
  <Paragraphs>27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Wingdings</vt:lpstr>
      <vt:lpstr>Arial</vt:lpstr>
      <vt:lpstr>Office Theme</vt:lpstr>
      <vt:lpstr>Academic Integrity</vt:lpstr>
      <vt:lpstr>Academic Offenses</vt:lpstr>
      <vt:lpstr>Acceptable</vt:lpstr>
      <vt:lpstr>Not acceptable</vt:lpstr>
      <vt:lpstr>Intellectual Property</vt:lpstr>
      <vt:lpstr>How might cheating negatively effect your future?  Is it worth getting 100% on your assignment when you could lose 6% in the course?  Cheating goes on your academic record permanently!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137</dc:title>
  <dc:creator>Ren</dc:creator>
  <cp:lastModifiedBy>Microsoft Office User</cp:lastModifiedBy>
  <cp:revision>16</cp:revision>
  <dcterms:created xsi:type="dcterms:W3CDTF">2015-09-24T23:32:57Z</dcterms:created>
  <dcterms:modified xsi:type="dcterms:W3CDTF">2017-09-18T18:56:51Z</dcterms:modified>
</cp:coreProperties>
</file>