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87" r:id="rId3"/>
    <p:sldId id="288" r:id="rId4"/>
    <p:sldId id="512" r:id="rId5"/>
    <p:sldId id="513" r:id="rId6"/>
    <p:sldId id="514" r:id="rId7"/>
    <p:sldId id="517" r:id="rId8"/>
    <p:sldId id="515" r:id="rId9"/>
    <p:sldId id="518" r:id="rId10"/>
    <p:sldId id="386" r:id="rId11"/>
    <p:sldId id="519" r:id="rId12"/>
    <p:sldId id="520" r:id="rId13"/>
    <p:sldId id="391" r:id="rId14"/>
    <p:sldId id="521" r:id="rId15"/>
    <p:sldId id="523" r:id="rId16"/>
    <p:sldId id="394" r:id="rId17"/>
    <p:sldId id="395" r:id="rId18"/>
    <p:sldId id="396" r:id="rId19"/>
    <p:sldId id="397" r:id="rId20"/>
    <p:sldId id="399" r:id="rId21"/>
    <p:sldId id="400" r:id="rId22"/>
    <p:sldId id="524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22" r:id="rId33"/>
    <p:sldId id="423" r:id="rId34"/>
    <p:sldId id="424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287"/>
            <p14:sldId id="288"/>
            <p14:sldId id="512"/>
            <p14:sldId id="513"/>
            <p14:sldId id="514"/>
            <p14:sldId id="517"/>
            <p14:sldId id="515"/>
            <p14:sldId id="518"/>
            <p14:sldId id="386"/>
            <p14:sldId id="519"/>
            <p14:sldId id="520"/>
            <p14:sldId id="391"/>
            <p14:sldId id="521"/>
            <p14:sldId id="523"/>
            <p14:sldId id="394"/>
            <p14:sldId id="395"/>
            <p14:sldId id="396"/>
            <p14:sldId id="397"/>
            <p14:sldId id="399"/>
            <p14:sldId id="400"/>
            <p14:sldId id="524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22"/>
            <p14:sldId id="423"/>
            <p14:sldId id="424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C0FF"/>
    <a:srgbClr val="DCD084"/>
    <a:srgbClr val="FFFFFF"/>
    <a:srgbClr val="000000"/>
    <a:srgbClr val="505050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70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CA" dirty="0"/>
                  <a:t>Claim: If there were an edge between red nodes, or between blue nodes, there would be an </a:t>
                </a:r>
                <a:r>
                  <a:rPr lang="en-CA" b="1" dirty="0"/>
                  <a:t>odd length cycle!</a:t>
                </a:r>
              </a:p>
              <a:p>
                <a:pPr algn="ctr"/>
                <a:r>
                  <a:rPr lang="en-CA" b="0" dirty="0"/>
                  <a:t>Proof: WLOG suppose for contra there is an edge between </a:t>
                </a:r>
                <a:r>
                  <a:rPr lang="en-CA" b="0" dirty="0" err="1"/>
                  <a:t>u,v</a:t>
                </a:r>
                <a:r>
                  <a:rPr lang="en-CA" b="0" dirty="0"/>
                  <a:t> \in R. Both have odd distance from </a:t>
                </a:r>
                <a:r>
                  <a:rPr lang="en-CA" b="0" dirty="0" err="1"/>
                  <a:t>v_i</a:t>
                </a:r>
                <a:r>
                  <a:rPr lang="en-CA" b="0" dirty="0"/>
                  <a:t>. Path u-&gt;…-&gt;</a:t>
                </a:r>
                <a:r>
                  <a:rPr lang="en-CA" b="0" dirty="0" err="1"/>
                  <a:t>v_i</a:t>
                </a:r>
                <a:r>
                  <a:rPr lang="en-CA" b="0" dirty="0"/>
                  <a:t>-&gt;…-&gt;v-&gt;u has length d(u)+d(v)+1 which is odd!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dirty="0"/>
                  <a:t>Consider the cycle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→…→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CA" dirty="0"/>
                  <a:t>Claim: If there were an edge between red nodes, or between blue nodes, there would be an </a:t>
                </a:r>
                <a:r>
                  <a:rPr lang="en-CA" b="1" dirty="0"/>
                  <a:t>odd length cycle!</a:t>
                </a:r>
              </a:p>
              <a:p>
                <a:pPr algn="ctr"/>
                <a:r>
                  <a:rPr lang="en-CA" b="0" dirty="0"/>
                  <a:t>Proof: WLOG suppose for contra there is an edge between </a:t>
                </a:r>
                <a:r>
                  <a:rPr lang="en-CA" b="0" dirty="0" err="1"/>
                  <a:t>u,v</a:t>
                </a:r>
                <a:r>
                  <a:rPr lang="en-CA" b="0" dirty="0"/>
                  <a:t> \in R. Both have odd distance from </a:t>
                </a:r>
                <a:r>
                  <a:rPr lang="en-CA" b="0" dirty="0" err="1"/>
                  <a:t>v_i</a:t>
                </a:r>
                <a:r>
                  <a:rPr lang="en-CA" b="0" dirty="0"/>
                  <a:t>. Path u-&gt;…-&gt;</a:t>
                </a:r>
                <a:r>
                  <a:rPr lang="en-CA" b="0" dirty="0" err="1"/>
                  <a:t>v_i</a:t>
                </a:r>
                <a:r>
                  <a:rPr lang="en-CA" b="0" dirty="0"/>
                  <a:t>-&gt;…-&gt;v-&gt;u has length d(u)+d(v)+1 which is odd!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dirty="0"/>
                  <a:t>Consider the cycle </a:t>
                </a:r>
                <a:r>
                  <a:rPr lang="en-CA" b="0" i="0">
                    <a:latin typeface="Cambria Math" panose="02040503050406030204" pitchFamily="18" charset="0"/>
                  </a:rPr>
                  <a:t>𝑢→…→𝑣_𝑖→…→𝑣</a:t>
                </a:r>
                <a:r>
                  <a:rPr lang="en-CA" b="0" i="0" dirty="0">
                    <a:latin typeface="Cambria Math" panose="02040503050406030204" pitchFamily="18" charset="0"/>
                  </a:rPr>
                  <a:t>→𝑢</a:t>
                </a:r>
                <a:endParaRPr lang="en-CA" dirty="0"/>
              </a:p>
              <a:p>
                <a:endParaRPr lang="en-CA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72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Break up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25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Break up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80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Break up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2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339C-AD90-4259-AE3E-9508E6BCD472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8750" y="6250324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1A1-5264-4A87-8D10-FBAB33ACF7A0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BEE0-507E-4BC7-88FC-FBC1B4A52CB9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9507-9EA0-490E-BBB4-9F8AB3F21A03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DC5E-BCD4-42F8-AFBE-3E9A84FD0DAF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ED20-1B56-4410-812E-572BBDE34735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2B2B-AEDF-495E-A7B3-49EE0DE2FB30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F5E-4E75-40F2-92FA-D72A4CBA4A99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6-6AB0-48A9-9E57-D6033BB96761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285D5B56-F555-4C56-AF04-FDA90DF5CE42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4161" y="6256761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DC6F-BE26-496F-A097-693F73475222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051A-25EF-4A29-A6B1-C771EC7A3777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8B6C-B689-4D06-812C-8CC8C2F28FD4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9F97-DDF7-4FF2-AB49-2B55499443D1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0ACD-3EF8-41DF-B992-AC22C10E7E3C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2956-2D61-4EED-941E-D6C30C00A80B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740B5A8-6183-4547-914B-31F74DA3C7A0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0BFBF97-ABAF-4659-BD26-2881C33F0688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3001" y="6250323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22.png"/><Relationship Id="rId3" Type="http://schemas.openxmlformats.org/officeDocument/2006/relationships/image" Target="../media/image100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10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NULL"/><Relationship Id="rId4" Type="http://schemas.openxmlformats.org/officeDocument/2006/relationships/image" Target="../media/image24.png"/><Relationship Id="rId9" Type="http://schemas.openxmlformats.org/officeDocument/2006/relationships/image" Target="NULL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7.pn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50.png"/><Relationship Id="rId10" Type="http://schemas.openxmlformats.org/officeDocument/2006/relationships/image" Target="NULL"/><Relationship Id="rId4" Type="http://schemas.openxmlformats.org/officeDocument/2006/relationships/image" Target="../media/image24.png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7.png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50.png"/><Relationship Id="rId10" Type="http://schemas.openxmlformats.org/officeDocument/2006/relationships/image" Target="NULL"/><Relationship Id="rId4" Type="http://schemas.openxmlformats.org/officeDocument/2006/relationships/image" Target="../media/image24.png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11: graph algorithms II – finishing BFS, depth first search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7F33-1650-AA6A-B4E0-9CC235BB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597" b="11114"/>
          <a:stretch/>
        </p:blipFill>
        <p:spPr>
          <a:xfrm>
            <a:off x="1145546" y="1380931"/>
            <a:ext cx="9707088" cy="3382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B91A12-EB1A-FAE1-A634-5A925146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21" y="261255"/>
            <a:ext cx="10543558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Depth-first search of a </a:t>
            </a:r>
            <a:r>
              <a:rPr lang="en-CA" b="1" u="sng" dirty="0">
                <a:solidFill>
                  <a:srgbClr val="FFFF00"/>
                </a:solidFill>
              </a:rPr>
              <a:t>directed</a:t>
            </a:r>
            <a:r>
              <a:rPr lang="en-CA" dirty="0"/>
              <a:t> 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2ABCE-9383-1162-B863-06E3AFAA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0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6A2A3-2541-0304-6968-D33D9D1B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A0619-1E0D-A4E8-FF49-5C85841F4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"/>
          <a:stretch/>
        </p:blipFill>
        <p:spPr>
          <a:xfrm>
            <a:off x="1687769" y="744106"/>
            <a:ext cx="5347443" cy="5927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CB91EF-3305-B3DC-C70E-EA5E78C3FF3E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C702E-C0E9-4C98-912A-5E1EF7271793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1D8649-8374-E924-EB47-B3A72F0E6954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F40117-C66F-F543-1974-8565972E44A7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6A023B-00AF-8C8F-2CB9-520B9B386E84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A1322-DEEE-2B46-8B86-EA3EEFC382E2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CD3E07-AFAB-2AD5-0E8B-442C7F7FB2CB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7771611" y="2751765"/>
            <a:ext cx="502127" cy="56474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31D505-34BF-4060-DEC1-3144C33BC799}"/>
              </a:ext>
            </a:extLst>
          </p:cNvPr>
          <p:cNvCxnSpPr>
            <a:cxnSpLocks/>
            <a:stCxn id="10" idx="5"/>
            <a:endCxn id="9" idx="0"/>
          </p:cNvCxnSpPr>
          <p:nvPr/>
        </p:nvCxnSpPr>
        <p:spPr>
          <a:xfrm>
            <a:off x="8743976" y="2751765"/>
            <a:ext cx="400244" cy="568120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A4BDD3-D336-DD26-BD4C-2940EB351D37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8841366" y="2535540"/>
            <a:ext cx="953257" cy="0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4102CB-C2D1-F57B-27D6-C4557A9F38A6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9476729" y="3625675"/>
            <a:ext cx="851825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15C438-2D34-85E5-ED22-094284E8A45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>
          <a:xfrm>
            <a:off x="10459641" y="2535540"/>
            <a:ext cx="851825" cy="0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69A3C7-54F2-7AF4-4EB0-B75388722778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9379339" y="2751765"/>
            <a:ext cx="512674" cy="657684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56F625-9671-4C4B-E2D7-E72C08692E8A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 flipV="1">
            <a:off x="7982594" y="3622297"/>
            <a:ext cx="829117" cy="3378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C006B79-7E34-7EE5-A638-0A51D8D394AD}"/>
              </a:ext>
            </a:extLst>
          </p:cNvPr>
          <p:cNvSpPr/>
          <p:nvPr/>
        </p:nvSpPr>
        <p:spPr>
          <a:xfrm>
            <a:off x="9476729" y="192009"/>
            <a:ext cx="2536902" cy="734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Example execution starting at node 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5DDA2A-0A0C-5141-0C0D-4DD4157D6C99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D3EA3C-A521-53F4-7383-67EC22A79C3E}"/>
              </a:ext>
            </a:extLst>
          </p:cNvPr>
          <p:cNvCxnSpPr/>
          <p:nvPr/>
        </p:nvCxnSpPr>
        <p:spPr>
          <a:xfrm flipH="1">
            <a:off x="7982594" y="3483975"/>
            <a:ext cx="81555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12945189-8177-1929-774C-848338D26260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BB38AF-24A8-BE26-D8FD-A4083F66530D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AC21B8-8783-C731-E3B4-9B35FED11E62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AE20C1-8FA5-B9DE-E165-E226F33BD7AB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75C73B-E584-A0C4-3F04-09302AC639E7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9A2186F-87C3-88B8-3DD6-3D315E9975E5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FA114A-B09D-EC28-CC92-30C56DF9AAEF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B95AB97-D034-5524-842A-3CF335322625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AD9F8A8-C3B6-4B38-3F77-497728E9BDCE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E700ED5-D116-D7A7-B10C-E8CC22CCB6C0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5848D0F-518C-55E0-9785-96C820CB5DFE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E20B6F-8B4D-A5DA-DD4F-A451A3DE2D5F}"/>
              </a:ext>
            </a:extLst>
          </p:cNvPr>
          <p:cNvSpPr txBox="1"/>
          <p:nvPr/>
        </p:nvSpPr>
        <p:spPr>
          <a:xfrm>
            <a:off x="7185012" y="38740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d[1]=1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EFBA0AB4-59B0-AF84-4099-6EF9BC65181F}"/>
              </a:ext>
            </a:extLst>
          </p:cNvPr>
          <p:cNvSpPr txBox="1">
            <a:spLocks/>
          </p:cNvSpPr>
          <p:nvPr/>
        </p:nvSpPr>
        <p:spPr>
          <a:xfrm>
            <a:off x="142633" y="1512"/>
            <a:ext cx="11045468" cy="871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Depth first search Algorithm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2DF158-4169-7D84-DB9C-DF716B53D8A6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5B25D92-E1E2-AE4E-633D-D917050BF49C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2B2B039-0A66-BFE5-3B43-9968FB13132D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567E19-61E2-3766-B5CD-374AC7113A66}"/>
              </a:ext>
            </a:extLst>
          </p:cNvPr>
          <p:cNvSpPr txBox="1"/>
          <p:nvPr/>
        </p:nvSpPr>
        <p:spPr>
          <a:xfrm>
            <a:off x="8672134" y="38779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d[2]=2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B0FC2D-C1AC-033C-3F8C-904646EBFDC3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3FA6EE-C325-75EE-E9CA-1733CF2FC090}"/>
              </a:ext>
            </a:extLst>
          </p:cNvPr>
          <p:cNvSpPr txBox="1"/>
          <p:nvPr/>
        </p:nvSpPr>
        <p:spPr>
          <a:xfrm>
            <a:off x="8031756" y="278797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d[3]=3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CE87867-B869-803D-5E8B-F60501D1CE2A}"/>
              </a:ext>
            </a:extLst>
          </p:cNvPr>
          <p:cNvSpPr/>
          <p:nvPr/>
        </p:nvSpPr>
        <p:spPr>
          <a:xfrm>
            <a:off x="5837023" y="3269974"/>
            <a:ext cx="1431234" cy="325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not white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40EC50-0DF8-7BB1-F65E-FE96A742B236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91D2A2-4BC2-1934-31E3-57359021F46B}"/>
              </a:ext>
            </a:extLst>
          </p:cNvPr>
          <p:cNvSpPr txBox="1"/>
          <p:nvPr/>
        </p:nvSpPr>
        <p:spPr>
          <a:xfrm>
            <a:off x="8085177" y="304883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f[3]=4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89DE8A2-D4BD-FA99-D3EE-AC4B20570C5E}"/>
              </a:ext>
            </a:extLst>
          </p:cNvPr>
          <p:cNvCxnSpPr>
            <a:cxnSpLocks/>
          </p:cNvCxnSpPr>
          <p:nvPr/>
        </p:nvCxnSpPr>
        <p:spPr>
          <a:xfrm>
            <a:off x="8841366" y="2751765"/>
            <a:ext cx="442431" cy="57811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66F11AF-E9C3-6D4F-3EA5-F7C2D3548E80}"/>
              </a:ext>
            </a:extLst>
          </p:cNvPr>
          <p:cNvCxnSpPr/>
          <p:nvPr/>
        </p:nvCxnSpPr>
        <p:spPr>
          <a:xfrm flipH="1">
            <a:off x="9476729" y="3497537"/>
            <a:ext cx="81555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F8CAEBA8-43AA-6804-D0C7-69DB70B76AB2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1C3FC3-D833-F97A-5AD4-86DCB42AB00C}"/>
              </a:ext>
            </a:extLst>
          </p:cNvPr>
          <p:cNvSpPr txBox="1"/>
          <p:nvPr/>
        </p:nvSpPr>
        <p:spPr>
          <a:xfrm>
            <a:off x="10195416" y="386685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d[4]=5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BA21EC4-91DA-38B2-6CAA-6D9CF31B7C4E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A12918-4A0A-1B21-8D1C-FB1AFB77E721}"/>
              </a:ext>
            </a:extLst>
          </p:cNvPr>
          <p:cNvSpPr txBox="1"/>
          <p:nvPr/>
        </p:nvSpPr>
        <p:spPr>
          <a:xfrm>
            <a:off x="10297045" y="413945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f[4]=6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AB21999-6AA5-76A0-238E-01E64FF7BC16}"/>
              </a:ext>
            </a:extLst>
          </p:cNvPr>
          <p:cNvCxnSpPr>
            <a:cxnSpLocks/>
          </p:cNvCxnSpPr>
          <p:nvPr/>
        </p:nvCxnSpPr>
        <p:spPr>
          <a:xfrm flipH="1">
            <a:off x="9522038" y="2841329"/>
            <a:ext cx="460464" cy="5537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6A3E4512-2F2C-0612-3D47-6A9258DAFD61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8039D5-1A98-A55E-F4DE-B2CE6562AC12}"/>
              </a:ext>
            </a:extLst>
          </p:cNvPr>
          <p:cNvSpPr txBox="1"/>
          <p:nvPr/>
        </p:nvSpPr>
        <p:spPr>
          <a:xfrm>
            <a:off x="9612174" y="27875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d[5]=7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24FA16D-B1E4-967E-5E7F-B230D86B8D6E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80375D4-BC09-99B5-23E8-6AC45694AFBA}"/>
              </a:ext>
            </a:extLst>
          </p:cNvPr>
          <p:cNvSpPr txBox="1"/>
          <p:nvPr/>
        </p:nvSpPr>
        <p:spPr>
          <a:xfrm>
            <a:off x="9664513" y="304883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f[5]=8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E3FE424-B638-97E7-A2EE-9710BAF77736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37BA497-31AE-E0F2-B1AB-E57F6E225402}"/>
              </a:ext>
            </a:extLst>
          </p:cNvPr>
          <p:cNvSpPr txBox="1"/>
          <p:nvPr/>
        </p:nvSpPr>
        <p:spPr>
          <a:xfrm>
            <a:off x="8736095" y="413945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f[2]=9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59E0B62-1029-5AAC-B1EE-274D66F241B9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10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B85BCA0-8C05-8A1D-4685-1B4EC141C67E}"/>
              </a:ext>
            </a:extLst>
          </p:cNvPr>
          <p:cNvSpPr txBox="1"/>
          <p:nvPr/>
        </p:nvSpPr>
        <p:spPr>
          <a:xfrm>
            <a:off x="7164172" y="413766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f[1]=10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43F79E8-716C-2EDF-60CE-E88367DE14B2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1C2793F-3B9D-955C-C30F-EB53353B31B3}"/>
              </a:ext>
            </a:extLst>
          </p:cNvPr>
          <p:cNvSpPr txBox="1"/>
          <p:nvPr/>
        </p:nvSpPr>
        <p:spPr>
          <a:xfrm>
            <a:off x="11098227" y="278266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d[6]=11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9B57F8E-A68A-9F61-AFD5-260DA570B9C8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 = 12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229EB4-3465-640D-C770-8AABC110EC86}"/>
              </a:ext>
            </a:extLst>
          </p:cNvPr>
          <p:cNvSpPr txBox="1"/>
          <p:nvPr/>
        </p:nvSpPr>
        <p:spPr>
          <a:xfrm>
            <a:off x="11153571" y="306058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f[6]=12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B2580C3-D531-85B5-FB58-068C6479D5D7}"/>
              </a:ext>
            </a:extLst>
          </p:cNvPr>
          <p:cNvSpPr/>
          <p:nvPr/>
        </p:nvSpPr>
        <p:spPr>
          <a:xfrm>
            <a:off x="7393044" y="5131985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DFSVisit</a:t>
            </a:r>
            <a:r>
              <a:rPr lang="en-CA" dirty="0"/>
              <a:t>(1)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E8A31D7-1E7C-3F1B-3E4E-1404EA9BB922}"/>
              </a:ext>
            </a:extLst>
          </p:cNvPr>
          <p:cNvSpPr/>
          <p:nvPr/>
        </p:nvSpPr>
        <p:spPr>
          <a:xfrm>
            <a:off x="9083751" y="5131984"/>
            <a:ext cx="1431234" cy="51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DFSVisit</a:t>
            </a:r>
            <a:r>
              <a:rPr lang="en-CA" dirty="0"/>
              <a:t>(6)</a:t>
            </a:r>
          </a:p>
        </p:txBody>
      </p: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D70EA091-5D2D-B896-0C57-181B36F74276}"/>
              </a:ext>
            </a:extLst>
          </p:cNvPr>
          <p:cNvCxnSpPr>
            <a:stCxn id="29" idx="0"/>
            <a:endCxn id="90" idx="2"/>
          </p:cNvCxnSpPr>
          <p:nvPr/>
        </p:nvCxnSpPr>
        <p:spPr>
          <a:xfrm rot="5400000" flipH="1" flipV="1">
            <a:off x="8303636" y="1655280"/>
            <a:ext cx="1007677" cy="2314779"/>
          </a:xfrm>
          <a:prstGeom prst="curvedConnector3">
            <a:avLst>
              <a:gd name="adj1" fmla="val 138278"/>
            </a:avLst>
          </a:prstGeom>
          <a:ln w="28575">
            <a:solidFill>
              <a:srgbClr val="DCD08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1F9D838-D610-6EE8-D8D3-123E58A8DC9D}"/>
              </a:ext>
            </a:extLst>
          </p:cNvPr>
          <p:cNvSpPr/>
          <p:nvPr/>
        </p:nvSpPr>
        <p:spPr>
          <a:xfrm>
            <a:off x="6627032" y="2402220"/>
            <a:ext cx="1431234" cy="325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not white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3E6C66-7642-FF69-8A23-CFF24ABEC5F4}"/>
              </a:ext>
            </a:extLst>
          </p:cNvPr>
          <p:cNvSpPr/>
          <p:nvPr/>
        </p:nvSpPr>
        <p:spPr>
          <a:xfrm>
            <a:off x="9249247" y="1983547"/>
            <a:ext cx="1431234" cy="325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not white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E0F4FD5-F0FF-9512-2C3A-60FACF15C3CB}"/>
              </a:ext>
            </a:extLst>
          </p:cNvPr>
          <p:cNvSpPr/>
          <p:nvPr/>
        </p:nvSpPr>
        <p:spPr>
          <a:xfrm>
            <a:off x="9169381" y="2019317"/>
            <a:ext cx="1431234" cy="325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not white</a:t>
            </a:r>
          </a:p>
        </p:txBody>
      </p:sp>
    </p:spTree>
    <p:extLst>
      <p:ext uri="{BB962C8B-B14F-4D97-AF65-F5344CB8AC3E}">
        <p14:creationId xmlns:p14="http://schemas.microsoft.com/office/powerpoint/2010/main" val="11575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7" grpId="0"/>
      <p:bldP spid="56" grpId="0" animBg="1"/>
      <p:bldP spid="57" grpId="0" animBg="1"/>
      <p:bldP spid="58" grpId="0" animBg="1"/>
      <p:bldP spid="59" grpId="0"/>
      <p:bldP spid="60" grpId="0" animBg="1"/>
      <p:bldP spid="61" grpId="0"/>
      <p:bldP spid="62" grpId="0" animBg="1"/>
      <p:bldP spid="62" grpId="1" animBg="1"/>
      <p:bldP spid="63" grpId="0" animBg="1"/>
      <p:bldP spid="64" grpId="0"/>
      <p:bldP spid="69" grpId="0" animBg="1"/>
      <p:bldP spid="70" grpId="0"/>
      <p:bldP spid="72" grpId="0" animBg="1"/>
      <p:bldP spid="73" grpId="0"/>
      <p:bldP spid="78" grpId="0" animBg="1"/>
      <p:bldP spid="80" grpId="0"/>
      <p:bldP spid="81" grpId="0" animBg="1"/>
      <p:bldP spid="82" grpId="0"/>
      <p:bldP spid="83" grpId="0" animBg="1"/>
      <p:bldP spid="84" grpId="0"/>
      <p:bldP spid="85" grpId="0" animBg="1"/>
      <p:bldP spid="87" grpId="0"/>
      <p:bldP spid="88" grpId="0" animBg="1"/>
      <p:bldP spid="89" grpId="0"/>
      <p:bldP spid="91" grpId="0" animBg="1"/>
      <p:bldP spid="92" grpId="0"/>
      <p:bldP spid="93" grpId="0" animBg="1"/>
      <p:bldP spid="94" grpId="0" animBg="1"/>
      <p:bldP spid="79" grpId="0" animBg="1"/>
      <p:bldP spid="79" grpId="1" animBg="1"/>
      <p:bldP spid="90" grpId="0" animBg="1"/>
      <p:bldP spid="90" grpId="1" animBg="1"/>
      <p:bldP spid="99" grpId="0" animBg="1"/>
      <p:bldP spid="9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A0C24359-FE1E-1EE5-D075-8D1D74A7838D}"/>
              </a:ext>
            </a:extLst>
          </p:cNvPr>
          <p:cNvCxnSpPr/>
          <p:nvPr/>
        </p:nvCxnSpPr>
        <p:spPr>
          <a:xfrm rot="5400000" flipH="1" flipV="1">
            <a:off x="2111236" y="2020919"/>
            <a:ext cx="1007677" cy="2314779"/>
          </a:xfrm>
          <a:prstGeom prst="curvedConnector3">
            <a:avLst>
              <a:gd name="adj1" fmla="val 138278"/>
            </a:avLst>
          </a:prstGeom>
          <a:ln w="28575">
            <a:solidFill>
              <a:srgbClr val="DCD08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5E1109F-4FDC-F235-2B51-687F2736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DFS tree / forest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E98EE-727D-8D81-048F-170B6115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B0C421-ABD3-A1E4-1579-B0F233D65A3C}"/>
              </a:ext>
            </a:extLst>
          </p:cNvPr>
          <p:cNvSpPr/>
          <p:nvPr/>
        </p:nvSpPr>
        <p:spPr>
          <a:xfrm>
            <a:off x="3623584" y="25981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B15F11-F777-F0B7-C3FC-93B72683F982}"/>
              </a:ext>
            </a:extLst>
          </p:cNvPr>
          <p:cNvSpPr/>
          <p:nvPr/>
        </p:nvSpPr>
        <p:spPr>
          <a:xfrm>
            <a:off x="1146537" y="36849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7362AE-4A1D-DF8B-EC8F-501EB53A16B5}"/>
              </a:ext>
            </a:extLst>
          </p:cNvPr>
          <p:cNvSpPr/>
          <p:nvPr/>
        </p:nvSpPr>
        <p:spPr>
          <a:xfrm>
            <a:off x="2640672" y="36883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134617-C622-2E90-8906-265F084098EC}"/>
              </a:ext>
            </a:extLst>
          </p:cNvPr>
          <p:cNvSpPr/>
          <p:nvPr/>
        </p:nvSpPr>
        <p:spPr>
          <a:xfrm>
            <a:off x="2005309" y="25981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160332-C594-4249-4385-5F54E283E513}"/>
              </a:ext>
            </a:extLst>
          </p:cNvPr>
          <p:cNvSpPr/>
          <p:nvPr/>
        </p:nvSpPr>
        <p:spPr>
          <a:xfrm>
            <a:off x="5140427" y="25981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408EBB-FDF4-9EFA-6E7E-8B6463CE30BB}"/>
              </a:ext>
            </a:extLst>
          </p:cNvPr>
          <p:cNvSpPr/>
          <p:nvPr/>
        </p:nvSpPr>
        <p:spPr>
          <a:xfrm>
            <a:off x="4157515" y="36883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7A5921-2A04-5482-3538-2297BB3042F2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1600572" y="3120184"/>
            <a:ext cx="502127" cy="56474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CB42FC-E70D-2760-EE9E-CBEEC74F23B2}"/>
              </a:ext>
            </a:extLst>
          </p:cNvPr>
          <p:cNvCxnSpPr>
            <a:cxnSpLocks/>
            <a:stCxn id="8" idx="5"/>
            <a:endCxn id="7" idx="0"/>
          </p:cNvCxnSpPr>
          <p:nvPr/>
        </p:nvCxnSpPr>
        <p:spPr>
          <a:xfrm>
            <a:off x="2572937" y="3120184"/>
            <a:ext cx="400244" cy="568120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8E6385-5B40-5DD0-E588-4A567870EEA5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2670327" y="2903959"/>
            <a:ext cx="953257" cy="0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7DC012-17B2-DA19-9E45-26A111D64F7D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305690" y="3994094"/>
            <a:ext cx="851825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C2BC46-64CC-E13A-4402-5350B212A69E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4288602" y="2903959"/>
            <a:ext cx="851825" cy="0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BE4D61-ABF8-4600-12AC-208B7E6E0AB8}"/>
              </a:ext>
            </a:extLst>
          </p:cNvPr>
          <p:cNvCxnSpPr>
            <a:cxnSpLocks/>
            <a:stCxn id="5" idx="3"/>
            <a:endCxn id="7" idx="7"/>
          </p:cNvCxnSpPr>
          <p:nvPr/>
        </p:nvCxnSpPr>
        <p:spPr>
          <a:xfrm flipH="1">
            <a:off x="3208300" y="3120184"/>
            <a:ext cx="512674" cy="657684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895B5F-EBEA-7A20-E557-38F6004C9259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 flipV="1">
            <a:off x="1811555" y="3990716"/>
            <a:ext cx="829117" cy="3378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0A372FF-3EE5-0973-F207-F0D10DE6FA4B}"/>
              </a:ext>
            </a:extLst>
          </p:cNvPr>
          <p:cNvSpPr/>
          <p:nvPr/>
        </p:nvSpPr>
        <p:spPr>
          <a:xfrm>
            <a:off x="1146537" y="3684926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816241-446E-F91E-EA40-6663507D5653}"/>
              </a:ext>
            </a:extLst>
          </p:cNvPr>
          <p:cNvCxnSpPr/>
          <p:nvPr/>
        </p:nvCxnSpPr>
        <p:spPr>
          <a:xfrm flipH="1">
            <a:off x="1811555" y="3852394"/>
            <a:ext cx="81555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262122D-2F9C-B7F2-0ADB-7B0CED4ECD05}"/>
              </a:ext>
            </a:extLst>
          </p:cNvPr>
          <p:cNvSpPr/>
          <p:nvPr/>
        </p:nvSpPr>
        <p:spPr>
          <a:xfrm>
            <a:off x="2640672" y="368830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7C32BD-A14A-C385-2BD4-72C535F188FC}"/>
              </a:ext>
            </a:extLst>
          </p:cNvPr>
          <p:cNvSpPr/>
          <p:nvPr/>
        </p:nvSpPr>
        <p:spPr>
          <a:xfrm>
            <a:off x="2005309" y="2598169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689741-2F94-B656-A89D-C81F6C204F9E}"/>
              </a:ext>
            </a:extLst>
          </p:cNvPr>
          <p:cNvSpPr/>
          <p:nvPr/>
        </p:nvSpPr>
        <p:spPr>
          <a:xfrm>
            <a:off x="1146537" y="368492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F06E38-0E5A-3484-D557-504B18A80284}"/>
              </a:ext>
            </a:extLst>
          </p:cNvPr>
          <p:cNvSpPr/>
          <p:nvPr/>
        </p:nvSpPr>
        <p:spPr>
          <a:xfrm>
            <a:off x="4157515" y="368830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38DA03-4F6A-3CAB-26F0-19A7F6960046}"/>
              </a:ext>
            </a:extLst>
          </p:cNvPr>
          <p:cNvSpPr/>
          <p:nvPr/>
        </p:nvSpPr>
        <p:spPr>
          <a:xfrm>
            <a:off x="3623584" y="2598169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E5DC2B-7261-8331-BCD4-12A18C4D1B6F}"/>
              </a:ext>
            </a:extLst>
          </p:cNvPr>
          <p:cNvSpPr/>
          <p:nvPr/>
        </p:nvSpPr>
        <p:spPr>
          <a:xfrm>
            <a:off x="2640672" y="368830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8268EB-6794-CDA3-ABDC-C938CCE77F51}"/>
              </a:ext>
            </a:extLst>
          </p:cNvPr>
          <p:cNvSpPr/>
          <p:nvPr/>
        </p:nvSpPr>
        <p:spPr>
          <a:xfrm>
            <a:off x="2005309" y="2598169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D216A2-407F-27EE-3739-0EFFA074EAD2}"/>
              </a:ext>
            </a:extLst>
          </p:cNvPr>
          <p:cNvSpPr/>
          <p:nvPr/>
        </p:nvSpPr>
        <p:spPr>
          <a:xfrm>
            <a:off x="4157515" y="368830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5E3F23-39E8-AFB9-F809-AA726E0F5D66}"/>
              </a:ext>
            </a:extLst>
          </p:cNvPr>
          <p:cNvSpPr/>
          <p:nvPr/>
        </p:nvSpPr>
        <p:spPr>
          <a:xfrm>
            <a:off x="5140427" y="2598169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E653B0-5EA4-04B1-C91C-51B3D9A284BD}"/>
              </a:ext>
            </a:extLst>
          </p:cNvPr>
          <p:cNvSpPr/>
          <p:nvPr/>
        </p:nvSpPr>
        <p:spPr>
          <a:xfrm>
            <a:off x="3623584" y="2598169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41D9C88-971D-D1A0-3E85-19924F6873A1}"/>
              </a:ext>
            </a:extLst>
          </p:cNvPr>
          <p:cNvSpPr/>
          <p:nvPr/>
        </p:nvSpPr>
        <p:spPr>
          <a:xfrm>
            <a:off x="5140427" y="2598169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D02DB-3A9F-5542-D185-208EAB2CA4FA}"/>
              </a:ext>
            </a:extLst>
          </p:cNvPr>
          <p:cNvSpPr txBox="1"/>
          <p:nvPr/>
        </p:nvSpPr>
        <p:spPr>
          <a:xfrm>
            <a:off x="1013973" y="424242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d[1]=1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872600-484C-2661-30F2-EEAA9AE0746B}"/>
              </a:ext>
            </a:extLst>
          </p:cNvPr>
          <p:cNvSpPr txBox="1"/>
          <p:nvPr/>
        </p:nvSpPr>
        <p:spPr>
          <a:xfrm>
            <a:off x="2501095" y="42463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d[2]=2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08C732-9534-F873-F89C-70408AD82BC2}"/>
              </a:ext>
            </a:extLst>
          </p:cNvPr>
          <p:cNvSpPr txBox="1"/>
          <p:nvPr/>
        </p:nvSpPr>
        <p:spPr>
          <a:xfrm>
            <a:off x="1860717" y="315639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d[3]=3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D4AB71-699F-4DD8-7C62-3858E1FBF908}"/>
              </a:ext>
            </a:extLst>
          </p:cNvPr>
          <p:cNvSpPr txBox="1"/>
          <p:nvPr/>
        </p:nvSpPr>
        <p:spPr>
          <a:xfrm>
            <a:off x="1914138" y="341725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f[3]=4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1BB707-8811-E8C2-595E-AAF88B8B24F3}"/>
              </a:ext>
            </a:extLst>
          </p:cNvPr>
          <p:cNvCxnSpPr>
            <a:cxnSpLocks/>
          </p:cNvCxnSpPr>
          <p:nvPr/>
        </p:nvCxnSpPr>
        <p:spPr>
          <a:xfrm>
            <a:off x="2670327" y="3120184"/>
            <a:ext cx="442431" cy="57811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9112DE-AC33-6D96-477F-41EA1EB91805}"/>
              </a:ext>
            </a:extLst>
          </p:cNvPr>
          <p:cNvCxnSpPr/>
          <p:nvPr/>
        </p:nvCxnSpPr>
        <p:spPr>
          <a:xfrm flipH="1">
            <a:off x="3305690" y="3865956"/>
            <a:ext cx="81555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7EC797E-6BF8-026B-493C-C2A3B3CC4BB3}"/>
              </a:ext>
            </a:extLst>
          </p:cNvPr>
          <p:cNvSpPr txBox="1"/>
          <p:nvPr/>
        </p:nvSpPr>
        <p:spPr>
          <a:xfrm>
            <a:off x="4024377" y="423527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d[4]=5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DB87B6-38DC-FBA0-8BA0-20C70B0D289C}"/>
              </a:ext>
            </a:extLst>
          </p:cNvPr>
          <p:cNvSpPr txBox="1"/>
          <p:nvPr/>
        </p:nvSpPr>
        <p:spPr>
          <a:xfrm>
            <a:off x="4126006" y="450787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f[4]=6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D117D9A-E771-7B35-453C-BBF6ABCA49ED}"/>
              </a:ext>
            </a:extLst>
          </p:cNvPr>
          <p:cNvCxnSpPr>
            <a:cxnSpLocks/>
          </p:cNvCxnSpPr>
          <p:nvPr/>
        </p:nvCxnSpPr>
        <p:spPr>
          <a:xfrm flipH="1">
            <a:off x="3350999" y="3209748"/>
            <a:ext cx="460464" cy="5537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3226A0C-CF32-16A0-6CD2-380E3F5669BD}"/>
              </a:ext>
            </a:extLst>
          </p:cNvPr>
          <p:cNvSpPr txBox="1"/>
          <p:nvPr/>
        </p:nvSpPr>
        <p:spPr>
          <a:xfrm>
            <a:off x="3441135" y="315595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d[5]=7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66D7F3-F96C-A304-D3B6-3731C0253557}"/>
              </a:ext>
            </a:extLst>
          </p:cNvPr>
          <p:cNvSpPr txBox="1"/>
          <p:nvPr/>
        </p:nvSpPr>
        <p:spPr>
          <a:xfrm>
            <a:off x="3493474" y="341725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f[5]=8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F8DDF9-C637-B77F-0011-F2DB3314141D}"/>
              </a:ext>
            </a:extLst>
          </p:cNvPr>
          <p:cNvSpPr txBox="1"/>
          <p:nvPr/>
        </p:nvSpPr>
        <p:spPr>
          <a:xfrm>
            <a:off x="2565056" y="450787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f[2]=9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E4F142-888D-8B75-D060-7AD3AD286575}"/>
              </a:ext>
            </a:extLst>
          </p:cNvPr>
          <p:cNvSpPr txBox="1"/>
          <p:nvPr/>
        </p:nvSpPr>
        <p:spPr>
          <a:xfrm>
            <a:off x="993133" y="450608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f[1]=10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6F7642-11DE-7068-0D4B-4B723BA7A620}"/>
              </a:ext>
            </a:extLst>
          </p:cNvPr>
          <p:cNvSpPr txBox="1"/>
          <p:nvPr/>
        </p:nvSpPr>
        <p:spPr>
          <a:xfrm>
            <a:off x="4927188" y="315107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d[6]=11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FB56AC-8C31-9DE7-27ED-D5F7C0F55860}"/>
              </a:ext>
            </a:extLst>
          </p:cNvPr>
          <p:cNvSpPr txBox="1"/>
          <p:nvPr/>
        </p:nvSpPr>
        <p:spPr>
          <a:xfrm>
            <a:off x="4982532" y="34290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f[6]=12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E7441A-E1ED-670D-C410-97BBA96DADA2}"/>
              </a:ext>
            </a:extLst>
          </p:cNvPr>
          <p:cNvSpPr txBox="1"/>
          <p:nvPr/>
        </p:nvSpPr>
        <p:spPr>
          <a:xfrm>
            <a:off x="3404460" y="209253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Graph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597C41-CE7C-A24C-FD65-A43880D4C494}"/>
              </a:ext>
            </a:extLst>
          </p:cNvPr>
          <p:cNvSpPr txBox="1"/>
          <p:nvPr/>
        </p:nvSpPr>
        <p:spPr>
          <a:xfrm>
            <a:off x="8628269" y="217567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DFS forest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C454824-A89D-22E9-1D16-36C5C8AD2FF8}"/>
              </a:ext>
            </a:extLst>
          </p:cNvPr>
          <p:cNvSpPr/>
          <p:nvPr/>
        </p:nvSpPr>
        <p:spPr>
          <a:xfrm>
            <a:off x="9005557" y="2721149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4EF0260-F1C8-FA31-7D41-45E4AA706AB6}"/>
              </a:ext>
            </a:extLst>
          </p:cNvPr>
          <p:cNvSpPr/>
          <p:nvPr/>
        </p:nvSpPr>
        <p:spPr>
          <a:xfrm>
            <a:off x="9000884" y="3690106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57F2CD-65EB-26A8-CCD6-D1A4B489E072}"/>
              </a:ext>
            </a:extLst>
          </p:cNvPr>
          <p:cNvSpPr/>
          <p:nvPr/>
        </p:nvSpPr>
        <p:spPr>
          <a:xfrm>
            <a:off x="8093398" y="4699377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C05A36-5246-5A3A-E6F9-5BFF56743361}"/>
              </a:ext>
            </a:extLst>
          </p:cNvPr>
          <p:cNvSpPr/>
          <p:nvPr/>
        </p:nvSpPr>
        <p:spPr>
          <a:xfrm>
            <a:off x="9000883" y="4699377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0A261E-96C8-0014-056B-BC651D3E633C}"/>
              </a:ext>
            </a:extLst>
          </p:cNvPr>
          <p:cNvSpPr/>
          <p:nvPr/>
        </p:nvSpPr>
        <p:spPr>
          <a:xfrm>
            <a:off x="9928657" y="4699376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C08D2F6-E91B-1740-00E6-A561FF972DFA}"/>
              </a:ext>
            </a:extLst>
          </p:cNvPr>
          <p:cNvSpPr/>
          <p:nvPr/>
        </p:nvSpPr>
        <p:spPr>
          <a:xfrm>
            <a:off x="11110976" y="2709389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61EE51E-3DB2-EF9D-CDC8-56B313F623C2}"/>
              </a:ext>
            </a:extLst>
          </p:cNvPr>
          <p:cNvCxnSpPr>
            <a:cxnSpLocks/>
            <a:stCxn id="52" idx="0"/>
            <a:endCxn id="51" idx="4"/>
          </p:cNvCxnSpPr>
          <p:nvPr/>
        </p:nvCxnSpPr>
        <p:spPr>
          <a:xfrm flipV="1">
            <a:off x="9280284" y="3272588"/>
            <a:ext cx="4673" cy="417518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BA1EBE9-A8C2-34D5-A97A-64559852CA27}"/>
              </a:ext>
            </a:extLst>
          </p:cNvPr>
          <p:cNvCxnSpPr>
            <a:cxnSpLocks/>
            <a:stCxn id="53" idx="7"/>
            <a:endCxn id="52" idx="3"/>
          </p:cNvCxnSpPr>
          <p:nvPr/>
        </p:nvCxnSpPr>
        <p:spPr>
          <a:xfrm flipV="1">
            <a:off x="8570363" y="4160789"/>
            <a:ext cx="512355" cy="619344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D71843A-51F1-BF04-2AFE-D9C4C1096CCA}"/>
              </a:ext>
            </a:extLst>
          </p:cNvPr>
          <p:cNvCxnSpPr>
            <a:cxnSpLocks/>
            <a:stCxn id="54" idx="0"/>
            <a:endCxn id="52" idx="4"/>
          </p:cNvCxnSpPr>
          <p:nvPr/>
        </p:nvCxnSpPr>
        <p:spPr>
          <a:xfrm flipV="1">
            <a:off x="9280283" y="4241545"/>
            <a:ext cx="1" cy="457832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25F3F1D-681F-58FC-39D9-1F8611C39266}"/>
              </a:ext>
            </a:extLst>
          </p:cNvPr>
          <p:cNvCxnSpPr>
            <a:cxnSpLocks/>
            <a:stCxn id="55" idx="1"/>
            <a:endCxn id="52" idx="5"/>
          </p:cNvCxnSpPr>
          <p:nvPr/>
        </p:nvCxnSpPr>
        <p:spPr>
          <a:xfrm flipH="1" flipV="1">
            <a:off x="9477849" y="4160789"/>
            <a:ext cx="532642" cy="619343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BA16A103-5876-365A-87C2-6BB675933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138" y="854765"/>
                <a:ext cx="11330609" cy="4823248"/>
              </a:xfrm>
            </p:spPr>
            <p:txBody>
              <a:bodyPr/>
              <a:lstStyle/>
              <a:p>
                <a:r>
                  <a:rPr lang="en-CA" dirty="0"/>
                  <a:t>As in breadth first search,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𝒑𝒓𝒆𝒅</m:t>
                    </m:r>
                    <m:r>
                      <a:rPr lang="en-CA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 </a:t>
                </a:r>
                <a:r>
                  <a:rPr lang="en-CA" dirty="0"/>
                  <a:t>array induces a </a:t>
                </a:r>
                <a:r>
                  <a:rPr lang="en-CA" b="1" dirty="0"/>
                  <a:t>forest</a:t>
                </a:r>
              </a:p>
              <a:p>
                <a:r>
                  <a:rPr lang="en-CA" dirty="0"/>
                  <a:t>Let’s match the graph’s edge directions (opposite from pred)</a:t>
                </a: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BA16A103-5876-365A-87C2-6BB675933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138" y="854765"/>
                <a:ext cx="11330609" cy="4823248"/>
              </a:xfrm>
              <a:blipFill>
                <a:blip r:embed="rId2"/>
                <a:stretch>
                  <a:fillRect l="-1453" t="-17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09086C60-8752-9BCE-75A7-1AD7E0793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47" y="5178096"/>
            <a:ext cx="3930388" cy="1382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2" name="Speech Bubble: Rectangle 71">
            <a:extLst>
              <a:ext uri="{FF2B5EF4-FFF2-40B4-BE49-F238E27FC236}">
                <a16:creationId xmlns:a16="http://schemas.microsoft.com/office/drawing/2014/main" id="{E67C3519-021E-C676-6F27-2ABBE2FCD79A}"/>
              </a:ext>
            </a:extLst>
          </p:cNvPr>
          <p:cNvSpPr/>
          <p:nvPr/>
        </p:nvSpPr>
        <p:spPr>
          <a:xfrm>
            <a:off x="6107926" y="5767680"/>
            <a:ext cx="2906511" cy="658503"/>
          </a:xfrm>
          <a:prstGeom prst="wedgeRectCallout">
            <a:avLst>
              <a:gd name="adj1" fmla="val -92303"/>
              <a:gd name="adj2" fmla="val 39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Each top level </a:t>
            </a:r>
            <a:r>
              <a:rPr lang="en-CA" dirty="0" err="1"/>
              <a:t>DFSVisit</a:t>
            </a:r>
            <a:r>
              <a:rPr lang="en-CA" dirty="0"/>
              <a:t> call is the root of a tree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6450929-3A62-0811-D953-D73AA4F878A5}"/>
              </a:ext>
            </a:extLst>
          </p:cNvPr>
          <p:cNvSpPr/>
          <p:nvPr/>
        </p:nvSpPr>
        <p:spPr>
          <a:xfrm>
            <a:off x="9132618" y="5736169"/>
            <a:ext cx="1479804" cy="1028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Recall: </a:t>
            </a:r>
            <a:r>
              <a:rPr lang="en-CA" dirty="0" err="1"/>
              <a:t>DFSVisit</a:t>
            </a:r>
            <a:r>
              <a:rPr lang="en-CA" dirty="0"/>
              <a:t>(1), </a:t>
            </a:r>
            <a:r>
              <a:rPr lang="en-CA" dirty="0" err="1"/>
              <a:t>DFSVisit</a:t>
            </a:r>
            <a:r>
              <a:rPr lang="en-CA" dirty="0"/>
              <a:t>(6)</a:t>
            </a:r>
          </a:p>
        </p:txBody>
      </p: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9DE1F072-88A4-CB44-F49D-52F2541DA3CA}"/>
              </a:ext>
            </a:extLst>
          </p:cNvPr>
          <p:cNvSpPr/>
          <p:nvPr/>
        </p:nvSpPr>
        <p:spPr>
          <a:xfrm>
            <a:off x="9456246" y="117110"/>
            <a:ext cx="2599082" cy="725341"/>
          </a:xfrm>
          <a:prstGeom prst="wedgeRectCallout">
            <a:avLst>
              <a:gd name="adj1" fmla="val 14922"/>
              <a:gd name="adj2" fmla="val 139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Could draw BFS forest this way also…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2AB910-3B9E-538C-6D50-D6D68EDCFA27}"/>
              </a:ext>
            </a:extLst>
          </p:cNvPr>
          <p:cNvSpPr/>
          <p:nvPr/>
        </p:nvSpPr>
        <p:spPr>
          <a:xfrm>
            <a:off x="8080415" y="2634677"/>
            <a:ext cx="2451476" cy="27274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024D89B-A54A-20CA-A162-08C8C6D0590F}"/>
              </a:ext>
            </a:extLst>
          </p:cNvPr>
          <p:cNvSpPr/>
          <p:nvPr/>
        </p:nvSpPr>
        <p:spPr>
          <a:xfrm>
            <a:off x="10942982" y="2633666"/>
            <a:ext cx="889935" cy="88674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AD6D8B-D542-34DF-B6D9-D61E6C0FAC49}"/>
              </a:ext>
            </a:extLst>
          </p:cNvPr>
          <p:cNvSpPr txBox="1"/>
          <p:nvPr/>
        </p:nvSpPr>
        <p:spPr>
          <a:xfrm>
            <a:off x="8883601" y="532099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tree 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817448-8617-0F52-7829-CB000122D7F7}"/>
              </a:ext>
            </a:extLst>
          </p:cNvPr>
          <p:cNvSpPr txBox="1"/>
          <p:nvPr/>
        </p:nvSpPr>
        <p:spPr>
          <a:xfrm>
            <a:off x="10984859" y="350026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tree 2</a:t>
            </a:r>
          </a:p>
        </p:txBody>
      </p:sp>
    </p:spTree>
    <p:extLst>
      <p:ext uri="{BB962C8B-B14F-4D97-AF65-F5344CB8AC3E}">
        <p14:creationId xmlns:p14="http://schemas.microsoft.com/office/powerpoint/2010/main" val="11510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DFS Properties to remember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Nodes start </a:t>
                </a:r>
                <a:r>
                  <a:rPr lang="en-CA" b="1" dirty="0"/>
                  <a:t>white</a:t>
                </a:r>
              </a:p>
              <a:p>
                <a:r>
                  <a:rPr lang="en-CA" dirty="0"/>
                  <a:t>A node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turns </a:t>
                </a:r>
                <a:r>
                  <a:rPr lang="en-CA" b="1" dirty="0"/>
                  <a:t>gray </a:t>
                </a:r>
                <a:r>
                  <a:rPr lang="en-CA" dirty="0"/>
                  <a:t>when it is </a:t>
                </a:r>
                <a:r>
                  <a:rPr lang="en-CA" b="1" dirty="0"/>
                  <a:t>discovered</a:t>
                </a:r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which is when the first call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happens</a:t>
                </a:r>
              </a:p>
              <a:p>
                <a:r>
                  <a:rPr lang="en-CA" b="1" dirty="0"/>
                  <a:t>After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turned </a:t>
                </a:r>
                <a:r>
                  <a:rPr lang="en-CA" b="1" dirty="0"/>
                  <a:t>gray</a:t>
                </a:r>
                <a:r>
                  <a:rPr lang="en-CA" dirty="0"/>
                  <a:t>, we recurse on its neighbours</a:t>
                </a:r>
              </a:p>
              <a:p>
                <a:r>
                  <a:rPr lang="en-CA" dirty="0"/>
                  <a:t>After </a:t>
                </a:r>
                <a:r>
                  <a:rPr lang="en-CA" dirty="0" err="1"/>
                  <a:t>recursing</a:t>
                </a:r>
                <a:r>
                  <a:rPr lang="en-CA" dirty="0"/>
                  <a:t> on </a:t>
                </a:r>
                <a:r>
                  <a:rPr lang="en-CA" b="1" u="sng" dirty="0">
                    <a:solidFill>
                      <a:srgbClr val="FFFF00"/>
                    </a:solidFill>
                  </a:rPr>
                  <a:t>all</a:t>
                </a:r>
                <a:r>
                  <a:rPr lang="en-CA" b="1" dirty="0"/>
                  <a:t> neighbours</a:t>
                </a:r>
                <a:r>
                  <a:rPr lang="en-CA" dirty="0"/>
                  <a:t>, we turn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black</a:t>
                </a:r>
              </a:p>
              <a:p>
                <a:pPr lvl="1"/>
                <a:r>
                  <a:rPr lang="en-CA" dirty="0"/>
                  <a:t>Recursive calls on neighbours end</a:t>
                </a:r>
                <a:br>
                  <a:rPr lang="en-CA" dirty="0"/>
                </a:br>
                <a:r>
                  <a:rPr lang="en-CA" dirty="0"/>
                  <a:t>before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does, so the</a:t>
                </a:r>
                <a:br>
                  <a:rPr lang="en-CA" dirty="0"/>
                </a:br>
                <a:r>
                  <a:rPr lang="en-CA" dirty="0"/>
                  <a:t>neighbours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turn black before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9240891" y="823564"/>
                <a:ext cx="2827979" cy="1229293"/>
              </a:xfrm>
              <a:prstGeom prst="wedgeRectCallout">
                <a:avLst>
                  <a:gd name="adj1" fmla="val -71797"/>
                  <a:gd name="adj2" fmla="val 492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Also gets a </a:t>
                </a:r>
                <a:r>
                  <a:rPr lang="en-CA" sz="2400" b="1" dirty="0"/>
                  <a:t>discovery 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400" dirty="0"/>
                  <a:t> at this point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91" y="823564"/>
                <a:ext cx="2827979" cy="1229293"/>
              </a:xfrm>
              <a:prstGeom prst="wedgeRectCallout">
                <a:avLst>
                  <a:gd name="adj1" fmla="val -71797"/>
                  <a:gd name="adj2" fmla="val 49200"/>
                </a:avLst>
              </a:prstGeom>
              <a:blipFill>
                <a:blip r:embed="rId3"/>
                <a:stretch>
                  <a:fillRect t="-1951" b="-82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8150877" y="4149113"/>
                <a:ext cx="3640444" cy="1229293"/>
              </a:xfrm>
              <a:prstGeom prst="wedgeRectCallout">
                <a:avLst>
                  <a:gd name="adj1" fmla="val -29660"/>
                  <a:gd name="adj2" fmla="val -7050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Also gets a </a:t>
                </a:r>
                <a:r>
                  <a:rPr lang="en-CA" sz="2400" b="1" dirty="0"/>
                  <a:t>finish 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400" dirty="0"/>
                  <a:t> at this point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877" y="4149113"/>
                <a:ext cx="3640444" cy="1229293"/>
              </a:xfrm>
              <a:prstGeom prst="wedgeRectCallout">
                <a:avLst>
                  <a:gd name="adj1" fmla="val -29660"/>
                  <a:gd name="adj2" fmla="val -70504"/>
                </a:avLst>
              </a:prstGeom>
              <a:blipFill>
                <a:blip r:embed="rId4"/>
                <a:stretch>
                  <a:fillRect r="-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6DAF1-1FE8-341B-745E-94A3F219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6A2A3-2541-0304-6968-D33D9D1B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A0619-1E0D-A4E8-FF49-5C85841F4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"/>
          <a:stretch/>
        </p:blipFill>
        <p:spPr>
          <a:xfrm>
            <a:off x="1687769" y="744106"/>
            <a:ext cx="5347443" cy="5927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" name="Title 3">
            <a:extLst>
              <a:ext uri="{FF2B5EF4-FFF2-40B4-BE49-F238E27FC236}">
                <a16:creationId xmlns:a16="http://schemas.microsoft.com/office/drawing/2014/main" id="{EFBA0AB4-59B0-AF84-4099-6EF9BC65181F}"/>
              </a:ext>
            </a:extLst>
          </p:cNvPr>
          <p:cNvSpPr txBox="1">
            <a:spLocks/>
          </p:cNvSpPr>
          <p:nvPr/>
        </p:nvSpPr>
        <p:spPr>
          <a:xfrm>
            <a:off x="142632" y="1512"/>
            <a:ext cx="11831535" cy="871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Runtime Complexity of DFS </a:t>
            </a:r>
            <a:r>
              <a:rPr lang="en-CA" b="1" dirty="0"/>
              <a:t>(for Adj. lists)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9D1D39D-8597-97EE-7194-72516541FBDF}"/>
              </a:ext>
            </a:extLst>
          </p:cNvPr>
          <p:cNvSpPr/>
          <p:nvPr/>
        </p:nvSpPr>
        <p:spPr>
          <a:xfrm>
            <a:off x="8701709" y="2328110"/>
            <a:ext cx="3237612" cy="14440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Home exercise: complexity with</a:t>
            </a:r>
            <a:br>
              <a:rPr lang="en-CA" sz="2400" dirty="0"/>
            </a:br>
            <a:r>
              <a:rPr lang="en-CA" sz="2400" dirty="0"/>
              <a:t>adjacency matrix?</a:t>
            </a:r>
            <a:endParaRPr lang="en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C494827-9073-7D71-5AC5-DA10FF0B10AC}"/>
                  </a:ext>
                </a:extLst>
              </p:cNvPr>
              <p:cNvSpPr/>
              <p:nvPr/>
            </p:nvSpPr>
            <p:spPr>
              <a:xfrm>
                <a:off x="7639408" y="1376126"/>
                <a:ext cx="940940" cy="416561"/>
              </a:xfrm>
              <a:prstGeom prst="wedgeRectCallout">
                <a:avLst>
                  <a:gd name="adj1" fmla="val -78401"/>
                  <a:gd name="adj2" fmla="val -1623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C494827-9073-7D71-5AC5-DA10FF0B1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408" y="1376126"/>
                <a:ext cx="940940" cy="416561"/>
              </a:xfrm>
              <a:prstGeom prst="wedgeRectCallout">
                <a:avLst>
                  <a:gd name="adj1" fmla="val -78401"/>
                  <a:gd name="adj2" fmla="val -16238"/>
                </a:avLst>
              </a:prstGeom>
              <a:blipFill>
                <a:blip r:embed="rId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42C668D7-1E35-279B-2081-D2B6AB869E8B}"/>
              </a:ext>
            </a:extLst>
          </p:cNvPr>
          <p:cNvSpPr/>
          <p:nvPr/>
        </p:nvSpPr>
        <p:spPr>
          <a:xfrm>
            <a:off x="6868249" y="872787"/>
            <a:ext cx="496647" cy="1323761"/>
          </a:xfrm>
          <a:prstGeom prst="righ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1ED57B49-56C9-1483-2275-A065563CFD45}"/>
              </a:ext>
            </a:extLst>
          </p:cNvPr>
          <p:cNvSpPr/>
          <p:nvPr/>
        </p:nvSpPr>
        <p:spPr>
          <a:xfrm>
            <a:off x="4937402" y="3221675"/>
            <a:ext cx="2992149" cy="1050966"/>
          </a:xfrm>
          <a:prstGeom prst="wedgeRectCallout">
            <a:avLst>
              <a:gd name="adj1" fmla="val -66609"/>
              <a:gd name="adj2" fmla="val -4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Only called on a white node, and immediately colours the node gray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19B3A3A0-EC17-F718-9511-EDE32A5A63FD}"/>
              </a:ext>
            </a:extLst>
          </p:cNvPr>
          <p:cNvSpPr/>
          <p:nvPr/>
        </p:nvSpPr>
        <p:spPr>
          <a:xfrm>
            <a:off x="4401862" y="4216136"/>
            <a:ext cx="3388276" cy="392855"/>
          </a:xfrm>
          <a:prstGeom prst="wedgeRectCallout">
            <a:avLst>
              <a:gd name="adj1" fmla="val -39622"/>
              <a:gd name="adj2" fmla="val -23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So called </a:t>
            </a:r>
            <a:r>
              <a:rPr lang="en-CA" b="1" dirty="0"/>
              <a:t>once per node</a:t>
            </a:r>
            <a:r>
              <a:rPr lang="en-CA" dirty="0"/>
              <a:t>!</a:t>
            </a:r>
          </a:p>
        </p:txBody>
      </p:sp>
      <p:sp>
        <p:nvSpPr>
          <p:cNvPr id="77" name="Speech Bubble: Rectangle 76">
            <a:extLst>
              <a:ext uri="{FF2B5EF4-FFF2-40B4-BE49-F238E27FC236}">
                <a16:creationId xmlns:a16="http://schemas.microsoft.com/office/drawing/2014/main" id="{AA50C196-4152-336A-8CE1-D9AB1A44D9BC}"/>
              </a:ext>
            </a:extLst>
          </p:cNvPr>
          <p:cNvSpPr/>
          <p:nvPr/>
        </p:nvSpPr>
        <p:spPr>
          <a:xfrm>
            <a:off x="5376254" y="5136036"/>
            <a:ext cx="4526308" cy="937197"/>
          </a:xfrm>
          <a:prstGeom prst="wedgeRectCallout">
            <a:avLst>
              <a:gd name="adj1" fmla="val -66609"/>
              <a:gd name="adj2" fmla="val -4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Each call iterates over the neighbours. Effectively: “for each node, for each neighbour, do O(1) work + recurse.”</a:t>
            </a:r>
          </a:p>
        </p:txBody>
      </p:sp>
      <p:sp>
        <p:nvSpPr>
          <p:cNvPr id="86" name="Speech Bubble: Rectangle 85">
            <a:extLst>
              <a:ext uri="{FF2B5EF4-FFF2-40B4-BE49-F238E27FC236}">
                <a16:creationId xmlns:a16="http://schemas.microsoft.com/office/drawing/2014/main" id="{8A5AB3E0-6FEE-7E58-80E2-6503922001C3}"/>
              </a:ext>
            </a:extLst>
          </p:cNvPr>
          <p:cNvSpPr/>
          <p:nvPr/>
        </p:nvSpPr>
        <p:spPr>
          <a:xfrm>
            <a:off x="5846724" y="6024679"/>
            <a:ext cx="4526308" cy="730375"/>
          </a:xfrm>
          <a:prstGeom prst="wedgeRectCallout">
            <a:avLst>
              <a:gd name="adj1" fmla="val -47834"/>
              <a:gd name="adj2" fmla="val -27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Total O(</a:t>
            </a:r>
            <a:r>
              <a:rPr lang="en-CA" dirty="0" err="1"/>
              <a:t>n+m</a:t>
            </a:r>
            <a:r>
              <a:rPr lang="en-CA" dirty="0"/>
              <a:t>) iterations over all recursive calls. </a:t>
            </a:r>
            <a:r>
              <a:rPr lang="en-CA" b="1" dirty="0"/>
              <a:t>Total O(</a:t>
            </a:r>
            <a:r>
              <a:rPr lang="en-CA" b="1" dirty="0" err="1"/>
              <a:t>n+m</a:t>
            </a:r>
            <a:r>
              <a:rPr lang="en-CA" b="1" dirty="0"/>
              <a:t>) runtime!</a:t>
            </a:r>
          </a:p>
        </p:txBody>
      </p:sp>
    </p:spTree>
    <p:extLst>
      <p:ext uri="{BB962C8B-B14F-4D97-AF65-F5344CB8AC3E}">
        <p14:creationId xmlns:p14="http://schemas.microsoft.com/office/powerpoint/2010/main" val="7155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" grpId="0" animBg="1"/>
      <p:bldP spid="5" grpId="0" animBg="1"/>
      <p:bldP spid="71" grpId="0" animBg="1"/>
      <p:bldP spid="76" grpId="0" animBg="1"/>
      <p:bldP spid="77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326356D4-67BD-D422-AEDD-3DF5DCC75214}"/>
              </a:ext>
            </a:extLst>
          </p:cNvPr>
          <p:cNvCxnSpPr/>
          <p:nvPr/>
        </p:nvCxnSpPr>
        <p:spPr>
          <a:xfrm rot="5400000" flipH="1" flipV="1">
            <a:off x="3474314" y="2823853"/>
            <a:ext cx="1007677" cy="2314779"/>
          </a:xfrm>
          <a:prstGeom prst="curvedConnector3">
            <a:avLst>
              <a:gd name="adj1" fmla="val 138278"/>
            </a:avLst>
          </a:prstGeom>
          <a:ln w="28575">
            <a:solidFill>
              <a:srgbClr val="DCD08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5E1109F-4FDC-F235-2B51-687F2736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85" y="15804"/>
            <a:ext cx="10908263" cy="1028386"/>
          </a:xfrm>
        </p:spPr>
        <p:txBody>
          <a:bodyPr>
            <a:normAutofit/>
          </a:bodyPr>
          <a:lstStyle/>
          <a:p>
            <a:r>
              <a:rPr lang="en-CA" b="1" dirty="0"/>
              <a:t>Classifying edge                  in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67">
                <a:extLst>
                  <a:ext uri="{FF2B5EF4-FFF2-40B4-BE49-F238E27FC236}">
                    <a16:creationId xmlns:a16="http://schemas.microsoft.com/office/drawing/2014/main" id="{A5C44D80-8D08-3FC4-4E1F-0FB92AA2D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3978" y="889334"/>
                <a:ext cx="11111947" cy="2460718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/>
                  <a:t>If</a:t>
                </a:r>
                <a:r>
                  <a:rPr lang="en-CA" sz="2600" dirty="0"/>
                  <a:t> </a:t>
                </a:r>
                <a14:m>
                  <m:oMath xmlns:m="http://schemas.openxmlformats.org/officeDocument/2006/math">
                    <m:r>
                      <a:rPr lang="en-CA" sz="2600" b="1" i="1" dirty="0" smtClean="0">
                        <a:latin typeface="Cambria Math" panose="02040503050406030204" pitchFamily="18" charset="0"/>
                      </a:rPr>
                      <m:t>𝒑𝒓𝒆𝒅</m:t>
                    </m:r>
                    <m:d>
                      <m:dPr>
                        <m:begChr m:val="["/>
                        <m:endChr m:val="]"/>
                        <m:ctrlPr>
                          <a:rPr lang="en-CA" sz="26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sz="2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600" dirty="0"/>
                  <a:t>, then: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600" dirty="0"/>
                  <a:t> is a </a:t>
                </a:r>
                <a:r>
                  <a:rPr lang="en-CA" sz="2600" b="1" dirty="0">
                    <a:solidFill>
                      <a:srgbClr val="0DC0FF"/>
                    </a:solidFill>
                  </a:rPr>
                  <a:t>tree edge</a:t>
                </a:r>
              </a:p>
              <a:p>
                <a:r>
                  <a:rPr lang="en-CA" sz="2600" b="1" dirty="0"/>
                  <a:t>Else</a:t>
                </a:r>
                <a:r>
                  <a:rPr lang="en-CA" sz="2600" dirty="0"/>
                  <a:t> if </a:t>
                </a:r>
                <a14:m>
                  <m:oMath xmlns:m="http://schemas.openxmlformats.org/officeDocument/2006/math">
                    <m:r>
                      <a:rPr lang="en-CA" sz="26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sz="2600" b="1" dirty="0"/>
                  <a:t> is a descendent of </a:t>
                </a:r>
                <a14:m>
                  <m:oMath xmlns:m="http://schemas.openxmlformats.org/officeDocument/2006/math">
                    <m:r>
                      <a:rPr lang="en-CA" sz="26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600" dirty="0"/>
                  <a:t> in the DFS forest: </a:t>
                </a:r>
                <a:r>
                  <a:rPr lang="en-CA" sz="2600" b="1" dirty="0">
                    <a:solidFill>
                      <a:srgbClr val="FF0000"/>
                    </a:solidFill>
                  </a:rPr>
                  <a:t>forward edge</a:t>
                </a:r>
              </a:p>
              <a:p>
                <a:r>
                  <a:rPr lang="en-CA" sz="2600" b="1" dirty="0"/>
                  <a:t>Else</a:t>
                </a:r>
                <a:r>
                  <a:rPr lang="en-CA" sz="2600" dirty="0"/>
                  <a:t> if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sz="2600" b="1" dirty="0">
                    <a:solidFill>
                      <a:srgbClr val="00B0F0"/>
                    </a:solidFill>
                  </a:rPr>
                  <a:t> </a:t>
                </a:r>
                <a:r>
                  <a:rPr lang="en-CA" sz="2600" b="1" dirty="0"/>
                  <a:t>is an ancestor of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600" dirty="0"/>
                  <a:t> in the DFS forest: </a:t>
                </a:r>
                <a:r>
                  <a:rPr lang="en-CA" sz="2600" b="1" dirty="0">
                    <a:solidFill>
                      <a:srgbClr val="92D050"/>
                    </a:solidFill>
                  </a:rPr>
                  <a:t>back edge</a:t>
                </a:r>
              </a:p>
              <a:p>
                <a:r>
                  <a:rPr lang="en-CA" sz="2600" b="1" dirty="0"/>
                  <a:t>Else</a:t>
                </a:r>
                <a:r>
                  <a:rPr lang="en-CA" sz="2600" dirty="0"/>
                  <a:t>: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600" dirty="0"/>
                  <a:t> is a </a:t>
                </a:r>
                <a:r>
                  <a:rPr lang="en-CA" sz="2600" b="1" dirty="0">
                    <a:solidFill>
                      <a:srgbClr val="FFFF00"/>
                    </a:solidFill>
                  </a:rPr>
                  <a:t>cross edge</a:t>
                </a:r>
              </a:p>
            </p:txBody>
          </p:sp>
        </mc:Choice>
        <mc:Fallback xmlns="">
          <p:sp>
            <p:nvSpPr>
              <p:cNvPr id="68" name="Content Placeholder 67">
                <a:extLst>
                  <a:ext uri="{FF2B5EF4-FFF2-40B4-BE49-F238E27FC236}">
                    <a16:creationId xmlns:a16="http://schemas.microsoft.com/office/drawing/2014/main" id="{A5C44D80-8D08-3FC4-4E1F-0FB92AA2D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978" y="889334"/>
                <a:ext cx="11111947" cy="2460718"/>
              </a:xfrm>
              <a:blipFill>
                <a:blip r:embed="rId2"/>
                <a:stretch>
                  <a:fillRect l="-1262" t="-44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E98EE-727D-8D81-048F-170B6115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B0C421-ABD3-A1E4-1579-B0F233D65A3C}"/>
              </a:ext>
            </a:extLst>
          </p:cNvPr>
          <p:cNvSpPr/>
          <p:nvPr/>
        </p:nvSpPr>
        <p:spPr>
          <a:xfrm>
            <a:off x="4999312" y="3413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B15F11-F777-F0B7-C3FC-93B72683F982}"/>
              </a:ext>
            </a:extLst>
          </p:cNvPr>
          <p:cNvSpPr/>
          <p:nvPr/>
        </p:nvSpPr>
        <p:spPr>
          <a:xfrm>
            <a:off x="2522265" y="44998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7362AE-4A1D-DF8B-EC8F-501EB53A16B5}"/>
              </a:ext>
            </a:extLst>
          </p:cNvPr>
          <p:cNvSpPr/>
          <p:nvPr/>
        </p:nvSpPr>
        <p:spPr>
          <a:xfrm>
            <a:off x="4016400" y="45032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134617-C622-2E90-8906-265F084098EC}"/>
              </a:ext>
            </a:extLst>
          </p:cNvPr>
          <p:cNvSpPr/>
          <p:nvPr/>
        </p:nvSpPr>
        <p:spPr>
          <a:xfrm>
            <a:off x="3381037" y="3413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160332-C594-4249-4385-5F54E283E513}"/>
              </a:ext>
            </a:extLst>
          </p:cNvPr>
          <p:cNvSpPr/>
          <p:nvPr/>
        </p:nvSpPr>
        <p:spPr>
          <a:xfrm>
            <a:off x="6516155" y="3413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408EBB-FDF4-9EFA-6E7E-8B6463CE30BB}"/>
              </a:ext>
            </a:extLst>
          </p:cNvPr>
          <p:cNvSpPr/>
          <p:nvPr/>
        </p:nvSpPr>
        <p:spPr>
          <a:xfrm>
            <a:off x="5533243" y="45032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7A5921-2A04-5482-3538-2297BB3042F2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976300" y="3935135"/>
            <a:ext cx="502127" cy="56474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CB42FC-E70D-2760-EE9E-CBEEC74F23B2}"/>
              </a:ext>
            </a:extLst>
          </p:cNvPr>
          <p:cNvCxnSpPr>
            <a:cxnSpLocks/>
            <a:stCxn id="8" idx="5"/>
            <a:endCxn id="7" idx="0"/>
          </p:cNvCxnSpPr>
          <p:nvPr/>
        </p:nvCxnSpPr>
        <p:spPr>
          <a:xfrm>
            <a:off x="3948665" y="3935135"/>
            <a:ext cx="400244" cy="568120"/>
          </a:xfrm>
          <a:prstGeom prst="straightConnector1">
            <a:avLst/>
          </a:prstGeom>
          <a:ln w="28575">
            <a:solidFill>
              <a:srgbClr val="0DC0FF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8E6385-5B40-5DD0-E588-4A567870EEA5}"/>
              </a:ext>
            </a:extLst>
          </p:cNvPr>
          <p:cNvCxnSpPr>
            <a:cxnSpLocks/>
          </p:cNvCxnSpPr>
          <p:nvPr/>
        </p:nvCxnSpPr>
        <p:spPr>
          <a:xfrm>
            <a:off x="4046055" y="3718910"/>
            <a:ext cx="953257" cy="0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7DC012-17B2-DA19-9E45-26A111D64F7D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4681418" y="4809045"/>
            <a:ext cx="851825" cy="0"/>
          </a:xfrm>
          <a:prstGeom prst="straightConnector1">
            <a:avLst/>
          </a:prstGeom>
          <a:ln w="28575">
            <a:solidFill>
              <a:srgbClr val="0DC0FF"/>
            </a:solidFill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C2BC46-64CC-E13A-4402-5350B212A69E}"/>
              </a:ext>
            </a:extLst>
          </p:cNvPr>
          <p:cNvCxnSpPr>
            <a:cxnSpLocks/>
          </p:cNvCxnSpPr>
          <p:nvPr/>
        </p:nvCxnSpPr>
        <p:spPr>
          <a:xfrm>
            <a:off x="5664330" y="3718910"/>
            <a:ext cx="851825" cy="0"/>
          </a:xfrm>
          <a:prstGeom prst="straightConnector1">
            <a:avLst/>
          </a:prstGeom>
          <a:ln w="28575"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BE4D61-ABF8-4600-12AC-208B7E6E0AB8}"/>
              </a:ext>
            </a:extLst>
          </p:cNvPr>
          <p:cNvCxnSpPr>
            <a:cxnSpLocks/>
            <a:stCxn id="5" idx="3"/>
            <a:endCxn id="7" idx="7"/>
          </p:cNvCxnSpPr>
          <p:nvPr/>
        </p:nvCxnSpPr>
        <p:spPr>
          <a:xfrm flipH="1">
            <a:off x="4584028" y="3935135"/>
            <a:ext cx="512674" cy="657684"/>
          </a:xfrm>
          <a:prstGeom prst="straightConnector1">
            <a:avLst/>
          </a:prstGeom>
          <a:ln w="28575">
            <a:solidFill>
              <a:srgbClr val="0DC0FF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895B5F-EBEA-7A20-E557-38F6004C9259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 flipV="1">
            <a:off x="3187283" y="4805667"/>
            <a:ext cx="829117" cy="3378"/>
          </a:xfrm>
          <a:prstGeom prst="straightConnector1">
            <a:avLst/>
          </a:prstGeom>
          <a:ln w="28575">
            <a:solidFill>
              <a:srgbClr val="0DC0FF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0A372FF-3EE5-0973-F207-F0D10DE6FA4B}"/>
              </a:ext>
            </a:extLst>
          </p:cNvPr>
          <p:cNvSpPr/>
          <p:nvPr/>
        </p:nvSpPr>
        <p:spPr>
          <a:xfrm>
            <a:off x="2522265" y="449987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62122D-2F9C-B7F2-0ADB-7B0CED4ECD05}"/>
              </a:ext>
            </a:extLst>
          </p:cNvPr>
          <p:cNvSpPr/>
          <p:nvPr/>
        </p:nvSpPr>
        <p:spPr>
          <a:xfrm>
            <a:off x="4016400" y="450325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7C32BD-A14A-C385-2BD4-72C535F188FC}"/>
              </a:ext>
            </a:extLst>
          </p:cNvPr>
          <p:cNvSpPr/>
          <p:nvPr/>
        </p:nvSpPr>
        <p:spPr>
          <a:xfrm>
            <a:off x="3381037" y="341312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689741-2F94-B656-A89D-C81F6C204F9E}"/>
              </a:ext>
            </a:extLst>
          </p:cNvPr>
          <p:cNvSpPr/>
          <p:nvPr/>
        </p:nvSpPr>
        <p:spPr>
          <a:xfrm>
            <a:off x="2522265" y="449987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F06E38-0E5A-3484-D557-504B18A80284}"/>
              </a:ext>
            </a:extLst>
          </p:cNvPr>
          <p:cNvSpPr/>
          <p:nvPr/>
        </p:nvSpPr>
        <p:spPr>
          <a:xfrm>
            <a:off x="5533243" y="450325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38DA03-4F6A-3CAB-26F0-19A7F6960046}"/>
              </a:ext>
            </a:extLst>
          </p:cNvPr>
          <p:cNvSpPr/>
          <p:nvPr/>
        </p:nvSpPr>
        <p:spPr>
          <a:xfrm>
            <a:off x="4999312" y="341312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E5DC2B-7261-8331-BCD4-12A18C4D1B6F}"/>
              </a:ext>
            </a:extLst>
          </p:cNvPr>
          <p:cNvSpPr/>
          <p:nvPr/>
        </p:nvSpPr>
        <p:spPr>
          <a:xfrm>
            <a:off x="4016400" y="450325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8268EB-6794-CDA3-ABDC-C938CCE77F51}"/>
              </a:ext>
            </a:extLst>
          </p:cNvPr>
          <p:cNvSpPr/>
          <p:nvPr/>
        </p:nvSpPr>
        <p:spPr>
          <a:xfrm>
            <a:off x="3381037" y="341312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D216A2-407F-27EE-3739-0EFFA074EAD2}"/>
              </a:ext>
            </a:extLst>
          </p:cNvPr>
          <p:cNvSpPr/>
          <p:nvPr/>
        </p:nvSpPr>
        <p:spPr>
          <a:xfrm>
            <a:off x="5533243" y="450325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5E3F23-39E8-AFB9-F809-AA726E0F5D66}"/>
              </a:ext>
            </a:extLst>
          </p:cNvPr>
          <p:cNvSpPr/>
          <p:nvPr/>
        </p:nvSpPr>
        <p:spPr>
          <a:xfrm>
            <a:off x="6516155" y="341312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E653B0-5EA4-04B1-C91C-51B3D9A284BD}"/>
              </a:ext>
            </a:extLst>
          </p:cNvPr>
          <p:cNvSpPr/>
          <p:nvPr/>
        </p:nvSpPr>
        <p:spPr>
          <a:xfrm>
            <a:off x="4999312" y="341312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41D9C88-971D-D1A0-3E85-19924F6873A1}"/>
              </a:ext>
            </a:extLst>
          </p:cNvPr>
          <p:cNvSpPr/>
          <p:nvPr/>
        </p:nvSpPr>
        <p:spPr>
          <a:xfrm>
            <a:off x="6516155" y="341312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D02DB-3A9F-5542-D185-208EAB2CA4FA}"/>
              </a:ext>
            </a:extLst>
          </p:cNvPr>
          <p:cNvSpPr txBox="1"/>
          <p:nvPr/>
        </p:nvSpPr>
        <p:spPr>
          <a:xfrm>
            <a:off x="2389701" y="505737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d[1]=1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872600-484C-2661-30F2-EEAA9AE0746B}"/>
              </a:ext>
            </a:extLst>
          </p:cNvPr>
          <p:cNvSpPr txBox="1"/>
          <p:nvPr/>
        </p:nvSpPr>
        <p:spPr>
          <a:xfrm>
            <a:off x="3876823" y="50613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d[2]=2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08C732-9534-F873-F89C-70408AD82BC2}"/>
              </a:ext>
            </a:extLst>
          </p:cNvPr>
          <p:cNvSpPr txBox="1"/>
          <p:nvPr/>
        </p:nvSpPr>
        <p:spPr>
          <a:xfrm>
            <a:off x="3236445" y="397134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d[3]=3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D4AB71-699F-4DD8-7C62-3858E1FBF908}"/>
              </a:ext>
            </a:extLst>
          </p:cNvPr>
          <p:cNvSpPr txBox="1"/>
          <p:nvPr/>
        </p:nvSpPr>
        <p:spPr>
          <a:xfrm>
            <a:off x="3289866" y="42322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f[3]=4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EC797E-6BF8-026B-493C-C2A3B3CC4BB3}"/>
              </a:ext>
            </a:extLst>
          </p:cNvPr>
          <p:cNvSpPr txBox="1"/>
          <p:nvPr/>
        </p:nvSpPr>
        <p:spPr>
          <a:xfrm>
            <a:off x="5400105" y="505022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d[4]=5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DB87B6-38DC-FBA0-8BA0-20C70B0D289C}"/>
              </a:ext>
            </a:extLst>
          </p:cNvPr>
          <p:cNvSpPr txBox="1"/>
          <p:nvPr/>
        </p:nvSpPr>
        <p:spPr>
          <a:xfrm>
            <a:off x="5501734" y="532282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f[4]=6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226A0C-CF32-16A0-6CD2-380E3F5669BD}"/>
              </a:ext>
            </a:extLst>
          </p:cNvPr>
          <p:cNvSpPr txBox="1"/>
          <p:nvPr/>
        </p:nvSpPr>
        <p:spPr>
          <a:xfrm>
            <a:off x="4816863" y="397090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d[5]=7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66D7F3-F96C-A304-D3B6-3731C0253557}"/>
              </a:ext>
            </a:extLst>
          </p:cNvPr>
          <p:cNvSpPr txBox="1"/>
          <p:nvPr/>
        </p:nvSpPr>
        <p:spPr>
          <a:xfrm>
            <a:off x="4869202" y="42322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f[5]=8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F8DDF9-C637-B77F-0011-F2DB3314141D}"/>
              </a:ext>
            </a:extLst>
          </p:cNvPr>
          <p:cNvSpPr txBox="1"/>
          <p:nvPr/>
        </p:nvSpPr>
        <p:spPr>
          <a:xfrm>
            <a:off x="3940784" y="532282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f[2]=9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E4F142-888D-8B75-D060-7AD3AD286575}"/>
              </a:ext>
            </a:extLst>
          </p:cNvPr>
          <p:cNvSpPr txBox="1"/>
          <p:nvPr/>
        </p:nvSpPr>
        <p:spPr>
          <a:xfrm>
            <a:off x="2368861" y="532103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f[1]=10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6F7642-11DE-7068-0D4B-4B723BA7A620}"/>
              </a:ext>
            </a:extLst>
          </p:cNvPr>
          <p:cNvSpPr txBox="1"/>
          <p:nvPr/>
        </p:nvSpPr>
        <p:spPr>
          <a:xfrm>
            <a:off x="6302916" y="396603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d[6]=11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FB56AC-8C31-9DE7-27ED-D5F7C0F55860}"/>
              </a:ext>
            </a:extLst>
          </p:cNvPr>
          <p:cNvSpPr txBox="1"/>
          <p:nvPr/>
        </p:nvSpPr>
        <p:spPr>
          <a:xfrm>
            <a:off x="6358260" y="424395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f[6]=12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E7441A-E1ED-670D-C410-97BBA96DADA2}"/>
              </a:ext>
            </a:extLst>
          </p:cNvPr>
          <p:cNvSpPr txBox="1"/>
          <p:nvPr/>
        </p:nvSpPr>
        <p:spPr>
          <a:xfrm>
            <a:off x="5287434" y="291428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Graph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597C41-CE7C-A24C-FD65-A43880D4C494}"/>
              </a:ext>
            </a:extLst>
          </p:cNvPr>
          <p:cNvSpPr txBox="1"/>
          <p:nvPr/>
        </p:nvSpPr>
        <p:spPr>
          <a:xfrm>
            <a:off x="9566010" y="248917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DFS forest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C454824-A89D-22E9-1D16-36C5C8AD2FF8}"/>
              </a:ext>
            </a:extLst>
          </p:cNvPr>
          <p:cNvSpPr/>
          <p:nvPr/>
        </p:nvSpPr>
        <p:spPr>
          <a:xfrm>
            <a:off x="9410196" y="3016587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4EF0260-F1C8-FA31-7D41-45E4AA706AB6}"/>
              </a:ext>
            </a:extLst>
          </p:cNvPr>
          <p:cNvSpPr/>
          <p:nvPr/>
        </p:nvSpPr>
        <p:spPr>
          <a:xfrm>
            <a:off x="9405523" y="3985544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57F2CD-65EB-26A8-CCD6-D1A4B489E072}"/>
              </a:ext>
            </a:extLst>
          </p:cNvPr>
          <p:cNvSpPr/>
          <p:nvPr/>
        </p:nvSpPr>
        <p:spPr>
          <a:xfrm>
            <a:off x="8498037" y="4994815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C05A36-5246-5A3A-E6F9-5BFF56743361}"/>
              </a:ext>
            </a:extLst>
          </p:cNvPr>
          <p:cNvSpPr/>
          <p:nvPr/>
        </p:nvSpPr>
        <p:spPr>
          <a:xfrm>
            <a:off x="9405522" y="4994815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0A261E-96C8-0014-056B-BC651D3E633C}"/>
              </a:ext>
            </a:extLst>
          </p:cNvPr>
          <p:cNvSpPr/>
          <p:nvPr/>
        </p:nvSpPr>
        <p:spPr>
          <a:xfrm>
            <a:off x="10333296" y="4994814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C08D2F6-E91B-1740-00E6-A561FF972DFA}"/>
              </a:ext>
            </a:extLst>
          </p:cNvPr>
          <p:cNvSpPr/>
          <p:nvPr/>
        </p:nvSpPr>
        <p:spPr>
          <a:xfrm>
            <a:off x="11482028" y="3037697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61EE51E-3DB2-EF9D-CDC8-56B313F623C2}"/>
              </a:ext>
            </a:extLst>
          </p:cNvPr>
          <p:cNvCxnSpPr>
            <a:cxnSpLocks/>
            <a:stCxn id="52" idx="0"/>
            <a:endCxn id="51" idx="4"/>
          </p:cNvCxnSpPr>
          <p:nvPr/>
        </p:nvCxnSpPr>
        <p:spPr>
          <a:xfrm flipV="1">
            <a:off x="9684923" y="3568026"/>
            <a:ext cx="4673" cy="417518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BA1EBE9-A8C2-34D5-A97A-64559852CA27}"/>
              </a:ext>
            </a:extLst>
          </p:cNvPr>
          <p:cNvCxnSpPr>
            <a:cxnSpLocks/>
            <a:stCxn id="53" idx="7"/>
            <a:endCxn id="52" idx="3"/>
          </p:cNvCxnSpPr>
          <p:nvPr/>
        </p:nvCxnSpPr>
        <p:spPr>
          <a:xfrm flipV="1">
            <a:off x="8975002" y="4456227"/>
            <a:ext cx="512355" cy="619344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D71843A-51F1-BF04-2AFE-D9C4C1096CCA}"/>
              </a:ext>
            </a:extLst>
          </p:cNvPr>
          <p:cNvCxnSpPr>
            <a:cxnSpLocks/>
            <a:stCxn id="54" idx="0"/>
            <a:endCxn id="52" idx="4"/>
          </p:cNvCxnSpPr>
          <p:nvPr/>
        </p:nvCxnSpPr>
        <p:spPr>
          <a:xfrm flipV="1">
            <a:off x="9684922" y="4536983"/>
            <a:ext cx="1" cy="457832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25F3F1D-681F-58FC-39D9-1F8611C39266}"/>
              </a:ext>
            </a:extLst>
          </p:cNvPr>
          <p:cNvCxnSpPr>
            <a:cxnSpLocks/>
            <a:stCxn id="55" idx="1"/>
            <a:endCxn id="52" idx="5"/>
          </p:cNvCxnSpPr>
          <p:nvPr/>
        </p:nvCxnSpPr>
        <p:spPr>
          <a:xfrm flipH="1" flipV="1">
            <a:off x="9882488" y="4456227"/>
            <a:ext cx="532642" cy="619343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59B9495-8F16-FD10-2BA0-B9EFD8C1FB1B}"/>
              </a:ext>
            </a:extLst>
          </p:cNvPr>
          <p:cNvCxnSpPr>
            <a:cxnSpLocks/>
            <a:stCxn id="53" idx="0"/>
            <a:endCxn id="51" idx="3"/>
          </p:cNvCxnSpPr>
          <p:nvPr/>
        </p:nvCxnSpPr>
        <p:spPr>
          <a:xfrm flipV="1">
            <a:off x="8777437" y="3487270"/>
            <a:ext cx="714593" cy="1507545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F0684B57-122D-DE85-EAA8-6441AC0CFAEE}"/>
              </a:ext>
            </a:extLst>
          </p:cNvPr>
          <p:cNvCxnSpPr>
            <a:stCxn id="55" idx="3"/>
            <a:endCxn id="53" idx="5"/>
          </p:cNvCxnSpPr>
          <p:nvPr/>
        </p:nvCxnSpPr>
        <p:spPr>
          <a:xfrm rot="5400000">
            <a:off x="9695066" y="4745433"/>
            <a:ext cx="1" cy="1440128"/>
          </a:xfrm>
          <a:prstGeom prst="curvedConnector3">
            <a:avLst>
              <a:gd name="adj1" fmla="val 30935700000"/>
            </a:avLst>
          </a:prstGeom>
          <a:ln w="381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EDE6459-A6A8-169C-25D4-3A1D610965CE}"/>
              </a:ext>
            </a:extLst>
          </p:cNvPr>
          <p:cNvCxnSpPr>
            <a:cxnSpLocks/>
            <a:stCxn id="56" idx="3"/>
            <a:endCxn id="55" idx="7"/>
          </p:cNvCxnSpPr>
          <p:nvPr/>
        </p:nvCxnSpPr>
        <p:spPr>
          <a:xfrm flipH="1">
            <a:off x="10810261" y="3508380"/>
            <a:ext cx="753601" cy="1567190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FE6F596-E018-79B7-1E6C-8611344CB408}"/>
                  </a:ext>
                </a:extLst>
              </p:cNvPr>
              <p:cNvSpPr/>
              <p:nvPr/>
            </p:nvSpPr>
            <p:spPr>
              <a:xfrm>
                <a:off x="5231473" y="312194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FE6F596-E018-79B7-1E6C-8611344CB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73" y="312194"/>
                <a:ext cx="558479" cy="47618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D48AD5C-A7C4-47A8-9A4B-913F413933D4}"/>
                  </a:ext>
                </a:extLst>
              </p:cNvPr>
              <p:cNvSpPr/>
              <p:nvPr/>
            </p:nvSpPr>
            <p:spPr>
              <a:xfrm>
                <a:off x="6494217" y="312194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D48AD5C-A7C4-47A8-9A4B-913F41393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217" y="312194"/>
                <a:ext cx="558479" cy="4761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945EF63-D5A4-FA4E-539E-103AA7ECC35B}"/>
              </a:ext>
            </a:extLst>
          </p:cNvPr>
          <p:cNvCxnSpPr>
            <a:stCxn id="74" idx="6"/>
            <a:endCxn id="75" idx="2"/>
          </p:cNvCxnSpPr>
          <p:nvPr/>
        </p:nvCxnSpPr>
        <p:spPr>
          <a:xfrm>
            <a:off x="5789952" y="550287"/>
            <a:ext cx="704265" cy="0"/>
          </a:xfrm>
          <a:prstGeom prst="straightConnector1">
            <a:avLst/>
          </a:prstGeom>
          <a:ln w="571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B3A3C74-E82C-713D-3156-B6D429805520}"/>
              </a:ext>
            </a:extLst>
          </p:cNvPr>
          <p:cNvCxnSpPr>
            <a:cxnSpLocks/>
            <a:stCxn id="51" idx="5"/>
            <a:endCxn id="55" idx="0"/>
          </p:cNvCxnSpPr>
          <p:nvPr/>
        </p:nvCxnSpPr>
        <p:spPr>
          <a:xfrm>
            <a:off x="9887161" y="3487270"/>
            <a:ext cx="725535" cy="150754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E5DB5F58-4E3E-B5D6-F68F-3B551161DCBF}"/>
              </a:ext>
            </a:extLst>
          </p:cNvPr>
          <p:cNvCxnSpPr/>
          <p:nvPr/>
        </p:nvCxnSpPr>
        <p:spPr>
          <a:xfrm rot="5400000" flipH="1" flipV="1">
            <a:off x="3474314" y="2823501"/>
            <a:ext cx="1007677" cy="2314779"/>
          </a:xfrm>
          <a:prstGeom prst="curvedConnector3">
            <a:avLst>
              <a:gd name="adj1" fmla="val 138278"/>
            </a:avLst>
          </a:prstGeom>
          <a:ln w="28575">
            <a:solidFill>
              <a:srgbClr val="C0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5B06CC6-DBCF-FD47-47CE-EED1FB1CAEAD}"/>
              </a:ext>
            </a:extLst>
          </p:cNvPr>
          <p:cNvCxnSpPr>
            <a:cxnSpLocks/>
          </p:cNvCxnSpPr>
          <p:nvPr/>
        </p:nvCxnSpPr>
        <p:spPr>
          <a:xfrm flipH="1">
            <a:off x="2974505" y="3945060"/>
            <a:ext cx="502127" cy="564742"/>
          </a:xfrm>
          <a:prstGeom prst="straightConnector1">
            <a:avLst/>
          </a:prstGeom>
          <a:ln w="28575">
            <a:solidFill>
              <a:srgbClr val="92D050"/>
            </a:solidFill>
            <a:prstDash val="sysDot"/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92183D4-3E5E-59B0-2609-979160BB42AD}"/>
              </a:ext>
            </a:extLst>
          </p:cNvPr>
          <p:cNvCxnSpPr>
            <a:cxnSpLocks/>
          </p:cNvCxnSpPr>
          <p:nvPr/>
        </p:nvCxnSpPr>
        <p:spPr>
          <a:xfrm>
            <a:off x="4046055" y="3718910"/>
            <a:ext cx="953257" cy="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ED77AFA-603E-EA1C-F619-C45796B882A6}"/>
              </a:ext>
            </a:extLst>
          </p:cNvPr>
          <p:cNvCxnSpPr>
            <a:cxnSpLocks/>
          </p:cNvCxnSpPr>
          <p:nvPr/>
        </p:nvCxnSpPr>
        <p:spPr>
          <a:xfrm>
            <a:off x="5664330" y="3718910"/>
            <a:ext cx="851825" cy="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B0CF6DA-49FE-DE80-3EE7-FC34EBE4C4D3}"/>
                  </a:ext>
                </a:extLst>
              </p:cNvPr>
              <p:cNvSpPr/>
              <p:nvPr/>
            </p:nvSpPr>
            <p:spPr>
              <a:xfrm>
                <a:off x="2749374" y="5949008"/>
                <a:ext cx="7438761" cy="7288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Can we classify edges </a:t>
                </a:r>
                <a:r>
                  <a:rPr lang="en-CA" sz="2000" b="1" dirty="0"/>
                  <a:t>without</a:t>
                </a:r>
                <a:r>
                  <a:rPr lang="en-CA" sz="2000" dirty="0"/>
                  <a:t> inspecting the DFS forest?</a:t>
                </a:r>
                <a:br>
                  <a:rPr lang="en-CA" sz="2000" dirty="0"/>
                </a:br>
                <a:r>
                  <a:rPr lang="en-CA" sz="2000" dirty="0"/>
                  <a:t>Perhaps using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[…]</m:t>
                    </m:r>
                  </m:oMath>
                </a14:m>
                <a:r>
                  <a:rPr lang="en-CA" sz="2000" b="1" dirty="0"/>
                  <a:t>,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CA" sz="2000" b="1" dirty="0"/>
                  <a:t>,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𝒄𝒐𝒍𝒐𝒖𝒓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[…]</m:t>
                    </m:r>
                  </m:oMath>
                </a14:m>
                <a:r>
                  <a:rPr lang="en-CA" sz="2000" dirty="0"/>
                  <a:t>?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B0CF6DA-49FE-DE80-3EE7-FC34EBE4C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374" y="5949008"/>
                <a:ext cx="7438761" cy="728825"/>
              </a:xfrm>
              <a:prstGeom prst="rect">
                <a:avLst/>
              </a:prstGeom>
              <a:blipFill>
                <a:blip r:embed="rId5"/>
                <a:stretch>
                  <a:fillRect t="-1639" b="-11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1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02" y="-127169"/>
            <a:ext cx="11045468" cy="871275"/>
          </a:xfrm>
        </p:spPr>
        <p:txBody>
          <a:bodyPr>
            <a:normAutofit/>
          </a:bodyPr>
          <a:lstStyle/>
          <a:p>
            <a:r>
              <a:rPr lang="en-CA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01460" y="653875"/>
                <a:ext cx="11185904" cy="2116845"/>
              </a:xfrm>
            </p:spPr>
            <p:txBody>
              <a:bodyPr>
                <a:normAutofit/>
              </a:bodyPr>
              <a:lstStyle/>
              <a:p>
                <a:r>
                  <a:rPr lang="en-CA" b="1" u="sng" dirty="0"/>
                  <a:t>Definition:</a:t>
                </a:r>
                <a:r>
                  <a:rPr lang="en-CA" dirty="0"/>
                  <a:t>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CA" dirty="0"/>
                  <a:t> to denote </a:t>
                </a:r>
                <a:r>
                  <a:rPr lang="en-CA" dirty="0">
                    <a:latin typeface="Cambria Math" panose="02040503050406030204" pitchFamily="18" charset="0"/>
                  </a:rPr>
                  <a:t>(𝑑[𝑢],𝑓[𝑢])</a:t>
                </a:r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which we call the </a:t>
                </a:r>
                <a:r>
                  <a:rPr lang="en-CA" b="1" dirty="0"/>
                  <a:t>interval of </a:t>
                </a:r>
                <a:r>
                  <a:rPr lang="en-CA" b="1" dirty="0">
                    <a:latin typeface="Cambria Math" panose="02040503050406030204" pitchFamily="18" charset="0"/>
                  </a:rPr>
                  <a:t>𝒖</a:t>
                </a:r>
                <a:endParaRPr lang="en-CA" b="1" u="sng" dirty="0"/>
              </a:p>
              <a:p>
                <a:r>
                  <a:rPr lang="en-CA" b="1" u="sng" dirty="0"/>
                  <a:t>Definition: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b="1" dirty="0"/>
                  <a:t> is white-reachable from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dirty="0"/>
                  <a:t> if there is a </a:t>
                </a:r>
                <a:br>
                  <a:rPr lang="en-CA" dirty="0"/>
                </a:br>
                <a:r>
                  <a:rPr lang="en-CA" dirty="0"/>
                  <a:t>path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containing </a:t>
                </a:r>
                <a:r>
                  <a:rPr lang="en-CA" b="1" dirty="0"/>
                  <a:t>only white nodes </a:t>
                </a:r>
                <a:r>
                  <a:rPr lang="en-CA" dirty="0"/>
                  <a:t>(excluding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460" y="653875"/>
                <a:ext cx="11185904" cy="2116845"/>
              </a:xfrm>
              <a:blipFill>
                <a:blip r:embed="rId2"/>
                <a:stretch>
                  <a:fillRect l="-1417" t="-40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398278" y="2728330"/>
            <a:ext cx="641267" cy="56407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4436378" y="3714971"/>
                <a:ext cx="641267" cy="564078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78" y="3714971"/>
                <a:ext cx="641267" cy="5640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5398278" y="3714971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6366115" y="3714971"/>
            <a:ext cx="641267" cy="5640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3925738" y="4791668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887638" y="4791668"/>
            <a:ext cx="641267" cy="5640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6366114" y="4791668"/>
            <a:ext cx="641267" cy="5640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10</a:t>
            </a:r>
          </a:p>
        </p:txBody>
      </p:sp>
      <p:cxnSp>
        <p:nvCxnSpPr>
          <p:cNvPr id="15" name="Straight Arrow Connector 14"/>
          <p:cNvCxnSpPr>
            <a:stCxn id="8" idx="3"/>
            <a:endCxn id="9" idx="7"/>
          </p:cNvCxnSpPr>
          <p:nvPr/>
        </p:nvCxnSpPr>
        <p:spPr>
          <a:xfrm flipH="1">
            <a:off x="4983734" y="3209801"/>
            <a:ext cx="508455" cy="58777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4"/>
            <a:endCxn id="10" idx="0"/>
          </p:cNvCxnSpPr>
          <p:nvPr/>
        </p:nvCxnSpPr>
        <p:spPr>
          <a:xfrm>
            <a:off x="5718912" y="3292408"/>
            <a:ext cx="0" cy="42256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>
          <a:xfrm>
            <a:off x="5945634" y="3209801"/>
            <a:ext cx="514392" cy="58777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2" idx="0"/>
          </p:cNvCxnSpPr>
          <p:nvPr/>
        </p:nvCxnSpPr>
        <p:spPr>
          <a:xfrm flipH="1">
            <a:off x="4246372" y="4196442"/>
            <a:ext cx="283917" cy="59522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5"/>
            <a:endCxn id="13" idx="0"/>
          </p:cNvCxnSpPr>
          <p:nvPr/>
        </p:nvCxnSpPr>
        <p:spPr>
          <a:xfrm>
            <a:off x="4983734" y="4196442"/>
            <a:ext cx="224538" cy="59522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4"/>
            <a:endCxn id="14" idx="0"/>
          </p:cNvCxnSpPr>
          <p:nvPr/>
        </p:nvCxnSpPr>
        <p:spPr>
          <a:xfrm flipH="1">
            <a:off x="6686748" y="4279049"/>
            <a:ext cx="1" cy="51261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2" idx="1"/>
            <a:endCxn id="8" idx="2"/>
          </p:cNvCxnSpPr>
          <p:nvPr/>
        </p:nvCxnSpPr>
        <p:spPr>
          <a:xfrm rot="5400000" flipH="1" flipV="1">
            <a:off x="3777010" y="3253008"/>
            <a:ext cx="1863906" cy="1378629"/>
          </a:xfrm>
          <a:prstGeom prst="curvedConnector2">
            <a:avLst/>
          </a:prstGeom>
          <a:ln w="38100">
            <a:solidFill>
              <a:srgbClr val="FFFF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7"/>
            <a:endCxn id="11" idx="3"/>
          </p:cNvCxnSpPr>
          <p:nvPr/>
        </p:nvCxnSpPr>
        <p:spPr>
          <a:xfrm flipV="1">
            <a:off x="5434994" y="4196442"/>
            <a:ext cx="1025032" cy="67783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13" idx="6"/>
          </p:cNvCxnSpPr>
          <p:nvPr/>
        </p:nvCxnSpPr>
        <p:spPr>
          <a:xfrm flipH="1">
            <a:off x="5528905" y="5073707"/>
            <a:ext cx="83720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509798" y="2732105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33" name="Straight Arrow Connector 32"/>
          <p:cNvCxnSpPr>
            <a:stCxn id="8" idx="6"/>
            <a:endCxn id="32" idx="2"/>
          </p:cNvCxnSpPr>
          <p:nvPr/>
        </p:nvCxnSpPr>
        <p:spPr>
          <a:xfrm>
            <a:off x="6039545" y="3010369"/>
            <a:ext cx="470253" cy="377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799942" y="3233500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46" name="Oval 45"/>
          <p:cNvSpPr/>
          <p:nvPr/>
        </p:nvSpPr>
        <p:spPr>
          <a:xfrm>
            <a:off x="7799942" y="4196442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cxnSp>
        <p:nvCxnSpPr>
          <p:cNvPr id="47" name="Straight Arrow Connector 46"/>
          <p:cNvCxnSpPr>
            <a:stCxn id="36" idx="4"/>
            <a:endCxn id="46" idx="0"/>
          </p:cNvCxnSpPr>
          <p:nvPr/>
        </p:nvCxnSpPr>
        <p:spPr>
          <a:xfrm>
            <a:off x="8120576" y="3797578"/>
            <a:ext cx="0" cy="39886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906454" y="3856314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cxnSp>
        <p:nvCxnSpPr>
          <p:cNvPr id="50" name="Straight Arrow Connector 49"/>
          <p:cNvCxnSpPr>
            <a:stCxn id="49" idx="5"/>
            <a:endCxn id="12" idx="2"/>
          </p:cNvCxnSpPr>
          <p:nvPr/>
        </p:nvCxnSpPr>
        <p:spPr>
          <a:xfrm>
            <a:off x="3453810" y="4337785"/>
            <a:ext cx="471928" cy="735922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545233" y="5073707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53" name="Straight Arrow Connector 52"/>
          <p:cNvCxnSpPr>
            <a:stCxn id="12" idx="3"/>
            <a:endCxn id="52" idx="6"/>
          </p:cNvCxnSpPr>
          <p:nvPr/>
        </p:nvCxnSpPr>
        <p:spPr>
          <a:xfrm flipH="1">
            <a:off x="3186500" y="5273139"/>
            <a:ext cx="833149" cy="8260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272757" y="4478481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55" name="Straight Arrow Connector 54"/>
          <p:cNvCxnSpPr>
            <a:stCxn id="52" idx="1"/>
            <a:endCxn id="54" idx="5"/>
          </p:cNvCxnSpPr>
          <p:nvPr/>
        </p:nvCxnSpPr>
        <p:spPr>
          <a:xfrm flipH="1" flipV="1">
            <a:off x="1820113" y="4959952"/>
            <a:ext cx="819031" cy="196362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1670876" y="3432932"/>
            <a:ext cx="641267" cy="564078"/>
          </a:xfrm>
          <a:prstGeom prst="ellipse">
            <a:avLst/>
          </a:prstGeom>
          <a:solidFill>
            <a:srgbClr val="000000"/>
          </a:solidFill>
          <a:ln>
            <a:solidFill>
              <a:srgbClr val="50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FFFF"/>
                </a:solidFill>
              </a:rPr>
              <a:t>7</a:t>
            </a:r>
          </a:p>
        </p:txBody>
      </p:sp>
      <p:cxnSp>
        <p:nvCxnSpPr>
          <p:cNvPr id="57" name="Straight Arrow Connector 56"/>
          <p:cNvCxnSpPr>
            <a:stCxn id="54" idx="0"/>
            <a:endCxn id="56" idx="3"/>
          </p:cNvCxnSpPr>
          <p:nvPr/>
        </p:nvCxnSpPr>
        <p:spPr>
          <a:xfrm flipV="1">
            <a:off x="1593391" y="3914403"/>
            <a:ext cx="171396" cy="56407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2" idx="0"/>
            <a:endCxn id="56" idx="5"/>
          </p:cNvCxnSpPr>
          <p:nvPr/>
        </p:nvCxnSpPr>
        <p:spPr>
          <a:xfrm flipH="1" flipV="1">
            <a:off x="2218232" y="3914403"/>
            <a:ext cx="647635" cy="115930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53DE0-2E00-092A-D4E4-0829A082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2" grpId="0" animBg="1"/>
      <p:bldP spid="36" grpId="0" animBg="1"/>
      <p:bldP spid="46" grpId="0" animBg="1"/>
      <p:bldP spid="49" grpId="0" animBg="1"/>
      <p:bldP spid="52" grpId="0" animBg="1"/>
      <p:bldP spid="54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08" y="-127169"/>
            <a:ext cx="11479462" cy="871275"/>
          </a:xfrm>
        </p:spPr>
        <p:txBody>
          <a:bodyPr>
            <a:normAutofit/>
          </a:bodyPr>
          <a:lstStyle/>
          <a:p>
            <a:r>
              <a:rPr lang="en-CA" dirty="0"/>
              <a:t>Exploring d[], f[] and colour[]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8975" y="653875"/>
                <a:ext cx="11661169" cy="1635532"/>
              </a:xfrm>
            </p:spPr>
            <p:txBody>
              <a:bodyPr/>
              <a:lstStyle/>
              <a:p>
                <a:r>
                  <a:rPr lang="en-CA" b="1" u="sng" dirty="0"/>
                  <a:t>Observe:</a:t>
                </a:r>
                <a:r>
                  <a:rPr lang="en-CA" dirty="0"/>
                  <a:t> </a:t>
                </a:r>
                <a:r>
                  <a:rPr lang="en-CA" b="1" dirty="0"/>
                  <a:t>every</a:t>
                </a:r>
                <a:r>
                  <a:rPr lang="en-CA" dirty="0"/>
                  <a:t> node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that is </a:t>
                </a:r>
                <a:r>
                  <a:rPr lang="en-CA" b="1" dirty="0"/>
                  <a:t>white-reachable </a:t>
                </a:r>
                <a:r>
                  <a:rPr lang="en-CA" dirty="0"/>
                  <a:t>from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when we first call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becomes </a:t>
                </a:r>
                <a:r>
                  <a:rPr lang="en-CA" b="1" dirty="0"/>
                  <a:t>gray after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and </a:t>
                </a:r>
                <a:r>
                  <a:rPr lang="en-CA" b="1" dirty="0"/>
                  <a:t>black before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br>
                  <a:rPr lang="en-US" b="1" dirty="0"/>
                </a:br>
                <a:r>
                  <a:rPr lang="en-CA" dirty="0"/>
                  <a:t>(so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nested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/>
                  <a:t>)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975" y="653875"/>
                <a:ext cx="11661169" cy="1635532"/>
              </a:xfrm>
              <a:blipFill>
                <a:blip r:embed="rId2"/>
                <a:stretch>
                  <a:fillRect l="-1359" t="-52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094179" y="2664822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4132279" y="3651463"/>
                <a:ext cx="641267" cy="56407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79" y="3651463"/>
                <a:ext cx="641267" cy="5640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A5A5A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5094179" y="3651463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62016" y="3651463"/>
            <a:ext cx="641267" cy="5640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621639" y="4728160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83539" y="4728160"/>
            <a:ext cx="641267" cy="5640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6062015" y="4728160"/>
            <a:ext cx="641267" cy="56407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/>
          <p:cNvCxnSpPr>
            <a:stCxn id="8" idx="3"/>
            <a:endCxn id="9" idx="7"/>
          </p:cNvCxnSpPr>
          <p:nvPr/>
        </p:nvCxnSpPr>
        <p:spPr>
          <a:xfrm flipH="1">
            <a:off x="4679635" y="3146293"/>
            <a:ext cx="508455" cy="58777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4"/>
            <a:endCxn id="10" idx="0"/>
          </p:cNvCxnSpPr>
          <p:nvPr/>
        </p:nvCxnSpPr>
        <p:spPr>
          <a:xfrm>
            <a:off x="5414813" y="3228900"/>
            <a:ext cx="0" cy="42256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>
          <a:xfrm>
            <a:off x="5641535" y="3146293"/>
            <a:ext cx="514392" cy="58777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2" idx="0"/>
          </p:cNvCxnSpPr>
          <p:nvPr/>
        </p:nvCxnSpPr>
        <p:spPr>
          <a:xfrm flipH="1">
            <a:off x="3942273" y="4132934"/>
            <a:ext cx="283917" cy="59522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5"/>
            <a:endCxn id="13" idx="0"/>
          </p:cNvCxnSpPr>
          <p:nvPr/>
        </p:nvCxnSpPr>
        <p:spPr>
          <a:xfrm>
            <a:off x="4679635" y="4132934"/>
            <a:ext cx="224538" cy="59522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4"/>
            <a:endCxn id="14" idx="0"/>
          </p:cNvCxnSpPr>
          <p:nvPr/>
        </p:nvCxnSpPr>
        <p:spPr>
          <a:xfrm flipH="1">
            <a:off x="6382649" y="4215541"/>
            <a:ext cx="1" cy="51261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2" idx="1"/>
            <a:endCxn id="8" idx="2"/>
          </p:cNvCxnSpPr>
          <p:nvPr/>
        </p:nvCxnSpPr>
        <p:spPr>
          <a:xfrm rot="5400000" flipH="1" flipV="1">
            <a:off x="3472911" y="3189500"/>
            <a:ext cx="1863906" cy="1378629"/>
          </a:xfrm>
          <a:prstGeom prst="curvedConnector2">
            <a:avLst/>
          </a:prstGeom>
          <a:ln w="38100">
            <a:solidFill>
              <a:srgbClr val="FFFF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7"/>
            <a:endCxn id="11" idx="3"/>
          </p:cNvCxnSpPr>
          <p:nvPr/>
        </p:nvCxnSpPr>
        <p:spPr>
          <a:xfrm flipV="1">
            <a:off x="5130895" y="4132934"/>
            <a:ext cx="1025032" cy="67783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13" idx="6"/>
          </p:cNvCxnSpPr>
          <p:nvPr/>
        </p:nvCxnSpPr>
        <p:spPr>
          <a:xfrm flipH="1">
            <a:off x="5224806" y="5010199"/>
            <a:ext cx="83720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4132279" y="3651463"/>
                <a:ext cx="641267" cy="564078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79" y="3651463"/>
                <a:ext cx="641267" cy="56407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1257" y="2151823"/>
                <a:ext cx="2716541" cy="10031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Start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</a:t>
                </a:r>
                <a:br>
                  <a:rPr lang="en-CA" dirty="0"/>
                </a:br>
                <a:r>
                  <a:rPr lang="en-CA" dirty="0"/>
                  <a:t>colour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grey, and</a:t>
                </a:r>
                <a:br>
                  <a:rPr lang="en-CA" dirty="0"/>
                </a:br>
                <a:r>
                  <a:rPr lang="en-CA" dirty="0"/>
                  <a:t>set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’s discovery time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57" y="2151823"/>
                <a:ext cx="2716541" cy="1003158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11257" y="3232000"/>
                <a:ext cx="2716541" cy="653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Perform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</m:oMath>
                </a14:m>
                <a:r>
                  <a:rPr lang="en-CA" dirty="0"/>
                  <a:t> calls recursively…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57" y="3232000"/>
                <a:ext cx="2716541" cy="653273"/>
              </a:xfrm>
              <a:prstGeom prst="rect">
                <a:avLst/>
              </a:prstGeom>
              <a:blipFill>
                <a:blip r:embed="rId6"/>
                <a:stretch>
                  <a:fillRect t="-2727" r="-445" b="-118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3621639" y="4731261"/>
            <a:ext cx="641267" cy="56407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94177" y="2675667"/>
            <a:ext cx="641267" cy="56407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094176" y="3648363"/>
            <a:ext cx="641267" cy="56407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094173" y="3654563"/>
            <a:ext cx="641267" cy="564078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078393" y="2667922"/>
            <a:ext cx="641267" cy="564078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16195" y="4735571"/>
            <a:ext cx="641267" cy="564078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17312" y="3989470"/>
                <a:ext cx="2716541" cy="12037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Colour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black,</a:t>
                </a:r>
                <a:br>
                  <a:rPr lang="en-CA" dirty="0"/>
                </a:br>
                <a:r>
                  <a:rPr lang="en-CA" dirty="0"/>
                  <a:t>set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’s finish time</a:t>
                </a:r>
                <a:br>
                  <a:rPr lang="en-CA" dirty="0"/>
                </a:br>
                <a:r>
                  <a:rPr lang="en-CA" dirty="0"/>
                  <a:t>and return from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12" y="3989470"/>
                <a:ext cx="2716541" cy="1203725"/>
              </a:xfrm>
              <a:prstGeom prst="rect">
                <a:avLst/>
              </a:prstGeom>
              <a:blipFill>
                <a:blip r:embed="rId7"/>
                <a:stretch>
                  <a:fillRect t="-1493" b="-34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>
              <a:xfrm>
                <a:off x="4133469" y="3647967"/>
                <a:ext cx="641267" cy="564078"/>
              </a:xfrm>
              <a:prstGeom prst="ellipse">
                <a:avLst/>
              </a:prstGeom>
              <a:solidFill>
                <a:srgbClr val="000000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69" y="3647967"/>
                <a:ext cx="641267" cy="56407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ular Callout 47"/>
              <p:cNvSpPr/>
              <p:nvPr/>
            </p:nvSpPr>
            <p:spPr>
              <a:xfrm>
                <a:off x="7149060" y="1851046"/>
                <a:ext cx="4726398" cy="731885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0" dirty="0"/>
                  <a:t>Consider </a:t>
                </a:r>
                <a:r>
                  <a:rPr lang="en-CA" sz="2000" dirty="0"/>
                  <a:t>the </a:t>
                </a:r>
                <a:r>
                  <a:rPr lang="en-CA" sz="2000" b="1" dirty="0"/>
                  <a:t>tree of recursive calls</a:t>
                </a:r>
                <a:r>
                  <a:rPr lang="en-CA" sz="2000" dirty="0"/>
                  <a:t> rooted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48" name="Rectangular Callou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60" y="1851046"/>
                <a:ext cx="4726398" cy="731885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blipFill>
                <a:blip r:embed="rId9"/>
                <a:stretch>
                  <a:fillRect t="-1639" b="-11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31"/>
              <p:cNvSpPr/>
              <p:nvPr/>
            </p:nvSpPr>
            <p:spPr>
              <a:xfrm>
                <a:off x="7149060" y="2571565"/>
                <a:ext cx="4726398" cy="706037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discovered by a call in this tree</a:t>
                </a:r>
                <a:br>
                  <a:rPr lang="en-CA" sz="2000" dirty="0"/>
                </a:br>
                <a:r>
                  <a:rPr lang="en-CA" sz="2000" b="1" dirty="0" err="1"/>
                  <a:t>iff</a:t>
                </a:r>
                <a:r>
                  <a:rPr lang="en-CA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CA" sz="2000" b="1" dirty="0"/>
                  <a:t> is nested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32" name="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60" y="2571565"/>
                <a:ext cx="4726398" cy="706037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blipFill>
                <a:blip r:embed="rId10"/>
                <a:stretch>
                  <a:fillRect t="-3390" b="-135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30233-F59D-B9CF-71CD-38FA8D7B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C48605-E6CB-DA0C-91D2-752D64FEB35A}"/>
              </a:ext>
            </a:extLst>
          </p:cNvPr>
          <p:cNvSpPr txBox="1"/>
          <p:nvPr/>
        </p:nvSpPr>
        <p:spPr>
          <a:xfrm>
            <a:off x="4120660" y="414430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d=7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5E95B2-7DD2-4AF2-1ABF-9E02315D1C5B}"/>
              </a:ext>
            </a:extLst>
          </p:cNvPr>
          <p:cNvSpPr txBox="1"/>
          <p:nvPr/>
        </p:nvSpPr>
        <p:spPr>
          <a:xfrm>
            <a:off x="3646397" y="52210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d=8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4BD397-9029-29D2-1BA0-BCD6871C1E04}"/>
              </a:ext>
            </a:extLst>
          </p:cNvPr>
          <p:cNvSpPr txBox="1"/>
          <p:nvPr/>
        </p:nvSpPr>
        <p:spPr>
          <a:xfrm>
            <a:off x="5116487" y="3155631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d=9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0A679E-C8F9-63CC-4DEF-9C6D5F314389}"/>
              </a:ext>
            </a:extLst>
          </p:cNvPr>
          <p:cNvSpPr txBox="1"/>
          <p:nvPr/>
        </p:nvSpPr>
        <p:spPr>
          <a:xfrm>
            <a:off x="5093623" y="4109072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d=10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5522A6-73F0-6326-FE38-3B0A298D5AAF}"/>
              </a:ext>
            </a:extLst>
          </p:cNvPr>
          <p:cNvSpPr txBox="1"/>
          <p:nvPr/>
        </p:nvSpPr>
        <p:spPr>
          <a:xfrm>
            <a:off x="5112802" y="43289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f=11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934966-301D-0BFF-5414-DDA1394B7FC2}"/>
              </a:ext>
            </a:extLst>
          </p:cNvPr>
          <p:cNvSpPr txBox="1"/>
          <p:nvPr/>
        </p:nvSpPr>
        <p:spPr>
          <a:xfrm>
            <a:off x="5143496" y="33433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f=12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71AC78-0830-195C-08D3-C27EE4401F37}"/>
              </a:ext>
            </a:extLst>
          </p:cNvPr>
          <p:cNvSpPr txBox="1"/>
          <p:nvPr/>
        </p:nvSpPr>
        <p:spPr>
          <a:xfrm>
            <a:off x="3604719" y="54682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f=13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021739-E94A-4EB7-95C3-6D0DE3A62569}"/>
              </a:ext>
            </a:extLst>
          </p:cNvPr>
          <p:cNvSpPr txBox="1"/>
          <p:nvPr/>
        </p:nvSpPr>
        <p:spPr>
          <a:xfrm>
            <a:off x="4094461" y="43828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f=14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ular Callout 31">
                <a:extLst>
                  <a:ext uri="{FF2B5EF4-FFF2-40B4-BE49-F238E27FC236}">
                    <a16:creationId xmlns:a16="http://schemas.microsoft.com/office/drawing/2014/main" id="{D5A3FACB-C071-0439-207F-63A88F0A0A18}"/>
                  </a:ext>
                </a:extLst>
              </p:cNvPr>
              <p:cNvSpPr/>
              <p:nvPr/>
            </p:nvSpPr>
            <p:spPr>
              <a:xfrm>
                <a:off x="7149060" y="3277602"/>
                <a:ext cx="4726398" cy="705208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iff </a:t>
                </a:r>
                <a14:m>
                  <m:oMath xmlns:m="http://schemas.openxmlformats.org/officeDocument/2006/math">
                    <m:r>
                      <a:rPr lang="en-CA" sz="20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sz="2000" b="1" dirty="0"/>
                  <a:t> is a descendent of </a:t>
                </a:r>
                <a14:m>
                  <m:oMath xmlns:m="http://schemas.openxmlformats.org/officeDocument/2006/math">
                    <m:r>
                      <a:rPr lang="en-CA" sz="20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br>
                  <a:rPr lang="en-CA" sz="2000" b="1" dirty="0"/>
                </a:br>
                <a:r>
                  <a:rPr lang="en-CA" sz="2000" dirty="0"/>
                  <a:t>in the DFS forest</a:t>
                </a:r>
              </a:p>
            </p:txBody>
          </p:sp>
        </mc:Choice>
        <mc:Fallback xmlns="">
          <p:sp>
            <p:nvSpPr>
              <p:cNvPr id="56" name="Rectangular Callout 31">
                <a:extLst>
                  <a:ext uri="{FF2B5EF4-FFF2-40B4-BE49-F238E27FC236}">
                    <a16:creationId xmlns:a16="http://schemas.microsoft.com/office/drawing/2014/main" id="{D5A3FACB-C071-0439-207F-63A88F0A0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60" y="3277602"/>
                <a:ext cx="4726398" cy="705208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blipFill>
                <a:blip r:embed="rId11"/>
                <a:stretch>
                  <a:fillRect t="-3419" b="-145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ular Callout 31">
                <a:extLst>
                  <a:ext uri="{FF2B5EF4-FFF2-40B4-BE49-F238E27FC236}">
                    <a16:creationId xmlns:a16="http://schemas.microsoft.com/office/drawing/2014/main" id="{8C5B8FE6-9533-9226-7052-4655FE4F7F2F}"/>
                  </a:ext>
                </a:extLst>
              </p:cNvPr>
              <p:cNvSpPr/>
              <p:nvPr/>
            </p:nvSpPr>
            <p:spPr>
              <a:xfrm>
                <a:off x="7149060" y="4687502"/>
                <a:ext cx="4726398" cy="700069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iff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sz="2000" b="1" dirty="0"/>
                  <a:t> is white-reachable from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br>
                  <a:rPr lang="en-CA" sz="2000" dirty="0"/>
                </a:br>
                <a:r>
                  <a:rPr lang="en-CA" sz="2000" dirty="0"/>
                  <a:t>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called</a:t>
                </a:r>
              </a:p>
            </p:txBody>
          </p:sp>
        </mc:Choice>
        <mc:Fallback xmlns="">
          <p:sp>
            <p:nvSpPr>
              <p:cNvPr id="57" name="Rectangular Callout 31">
                <a:extLst>
                  <a:ext uri="{FF2B5EF4-FFF2-40B4-BE49-F238E27FC236}">
                    <a16:creationId xmlns:a16="http://schemas.microsoft.com/office/drawing/2014/main" id="{8C5B8FE6-9533-9226-7052-4655FE4F7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60" y="4687502"/>
                <a:ext cx="4726398" cy="700069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blipFill>
                <a:blip r:embed="rId12"/>
                <a:stretch>
                  <a:fillRect t="-4274" b="-145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ular Callout 31">
                <a:extLst>
                  <a:ext uri="{FF2B5EF4-FFF2-40B4-BE49-F238E27FC236}">
                    <a16:creationId xmlns:a16="http://schemas.microsoft.com/office/drawing/2014/main" id="{5A33EC50-6295-828E-AF87-D0D51611D957}"/>
                  </a:ext>
                </a:extLst>
              </p:cNvPr>
              <p:cNvSpPr/>
              <p:nvPr/>
            </p:nvSpPr>
            <p:spPr>
              <a:xfrm>
                <a:off x="7149060" y="3967980"/>
                <a:ext cx="4726398" cy="729214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iff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sz="2000" b="1" dirty="0"/>
                  <a:t> turns grey after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000" b="1" dirty="0"/>
                  <a:t> and black before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58" name="Rectangular Callout 31">
                <a:extLst>
                  <a:ext uri="{FF2B5EF4-FFF2-40B4-BE49-F238E27FC236}">
                    <a16:creationId xmlns:a16="http://schemas.microsoft.com/office/drawing/2014/main" id="{5A33EC50-6295-828E-AF87-D0D51611D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60" y="3967980"/>
                <a:ext cx="4726398" cy="729214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blipFill>
                <a:blip r:embed="rId13"/>
                <a:stretch>
                  <a:fillRect t="-1639" b="-11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6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32" grpId="0" animBg="1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3" y="-2"/>
            <a:ext cx="10841928" cy="1028386"/>
          </a:xfrm>
        </p:spPr>
        <p:txBody>
          <a:bodyPr/>
          <a:lstStyle/>
          <a:p>
            <a:r>
              <a:rPr lang="en-CA" dirty="0"/>
              <a:t>Summarizing in a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153" y="1236374"/>
                <a:ext cx="11959119" cy="4220209"/>
              </a:xfrm>
            </p:spPr>
            <p:txBody>
              <a:bodyPr/>
              <a:lstStyle/>
              <a:p>
                <a:r>
                  <a:rPr lang="en-CA" b="1" u="sng" dirty="0"/>
                  <a:t>Theorem:</a:t>
                </a:r>
                <a:r>
                  <a:rPr lang="en-CA" b="1" dirty="0"/>
                  <a:t> </a:t>
                </a:r>
                <a:r>
                  <a:rPr lang="en-CA" dirty="0"/>
                  <a:t>Let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dirty="0"/>
                  <a:t> be any nodes.</a:t>
                </a:r>
                <a:br>
                  <a:rPr lang="en-CA" dirty="0"/>
                </a:br>
                <a:r>
                  <a:rPr lang="en-CA" dirty="0"/>
                  <a:t>The following statements are all </a:t>
                </a:r>
                <a:r>
                  <a:rPr lang="en-CA" b="1" u="sng" dirty="0">
                    <a:solidFill>
                      <a:srgbClr val="FFFF00"/>
                    </a:solidFill>
                  </a:rPr>
                  <a:t>equivalent</a:t>
                </a:r>
                <a:r>
                  <a:rPr lang="en-CA" dirty="0"/>
                  <a:t>.</a:t>
                </a:r>
              </a:p>
              <a:p>
                <a:pPr lvl="1"/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white-reachable </a:t>
                </a:r>
                <a:r>
                  <a:rPr lang="en-CA" dirty="0"/>
                  <a:t>from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when we call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)</a:t>
                </a:r>
                <a:endParaRPr lang="en-CA" b="1" dirty="0"/>
              </a:p>
              <a:p>
                <a:pPr lvl="1"/>
                <a:r>
                  <a:rPr lang="en-CA" b="0" dirty="0"/>
                  <a:t>(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b="0" dirty="0"/>
                  <a:t> turns grey after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b="0" dirty="0"/>
                  <a:t> and black before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b="0" dirty="0"/>
                  <a:t>)</a:t>
                </a:r>
              </a:p>
              <a:p>
                <a:pPr lvl="1"/>
                <a:r>
                  <a:rPr lang="en-CA" b="0" dirty="0"/>
                  <a:t>(discovery/finish time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nested</a:t>
                </a:r>
                <a:r>
                  <a:rPr lang="en-CA" dirty="0"/>
                  <a:t> </a:t>
                </a:r>
                <a:r>
                  <a:rPr lang="en-CA" b="1" dirty="0"/>
                  <a:t>inside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/>
                  <a:t>)</a:t>
                </a:r>
                <a:endParaRPr lang="en-CA" b="1" dirty="0"/>
              </a:p>
              <a:p>
                <a:pPr lvl="1"/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discovered during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)</a:t>
                </a:r>
              </a:p>
              <a:p>
                <a:pPr lvl="1"/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a </a:t>
                </a:r>
                <a:r>
                  <a:rPr lang="en-CA" b="1" dirty="0"/>
                  <a:t>descendant of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in the DFS forest)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153" y="1236374"/>
                <a:ext cx="11959119" cy="4220209"/>
              </a:xfrm>
              <a:blipFill>
                <a:blip r:embed="rId2"/>
                <a:stretch>
                  <a:fillRect l="-1325" t="-20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381E8-3A22-5E18-1DE0-14790FCF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4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CA" sz="2400" dirty="0"/>
                  <a:t>DFS inspects </a:t>
                </a:r>
                <a:r>
                  <a:rPr lang="en-CA" sz="2400" b="1" dirty="0"/>
                  <a:t>every edge </a:t>
                </a:r>
                <a:r>
                  <a:rPr lang="en-CA" sz="2400" dirty="0"/>
                  <a:t>in the graph.</a:t>
                </a:r>
              </a:p>
              <a:p>
                <a:r>
                  <a:rPr lang="en-CA" sz="2400" b="1" dirty="0"/>
                  <a:t>When</a:t>
                </a:r>
                <a:r>
                  <a:rPr lang="en-CA" sz="2400" dirty="0"/>
                  <a:t> DFS inspects an edge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400" dirty="0"/>
                  <a:t>, the colour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/>
                </a:br>
                <a:r>
                  <a:rPr lang="en-CA" sz="2400" dirty="0"/>
                  <a:t>and relationship between the intervals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/>
                </a:br>
                <a:r>
                  <a:rPr lang="en-CA" sz="2400" dirty="0"/>
                  <a:t>determine the </a:t>
                </a:r>
                <a:r>
                  <a:rPr lang="en-CA" sz="2400" b="1" dirty="0"/>
                  <a:t>edge type.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blipFill>
                <a:blip r:embed="rId3"/>
                <a:stretch>
                  <a:fillRect l="-1294" t="-2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107" t="42456" r="4299" b="22501"/>
          <a:stretch/>
        </p:blipFill>
        <p:spPr>
          <a:xfrm>
            <a:off x="351226" y="2476752"/>
            <a:ext cx="7539259" cy="19116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186" y="2895424"/>
            <a:ext cx="3101438" cy="31766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Q2?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351225" y="4391527"/>
                <a:ext cx="8176327" cy="1618194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000" b="1" dirty="0"/>
                  <a:t>Recall:	     </a:t>
                </a:r>
                <a:r>
                  <a:rPr lang="en-CA" sz="2000" dirty="0"/>
                  <a:t>(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discovered during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)</a:t>
                </a:r>
              </a:p>
              <a:p>
                <a:r>
                  <a:rPr lang="en-CA" sz="2000" b="0" dirty="0"/>
                  <a:t>		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b="1" dirty="0"/>
                  <a:t>white-reachable </a:t>
                </a:r>
                <a:r>
                  <a:rPr lang="en-CA" sz="2000" dirty="0"/>
                  <a:t>from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when we call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)</a:t>
                </a:r>
                <a:endParaRPr lang="en-CA" sz="2000" b="1" dirty="0"/>
              </a:p>
              <a:p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a </a:t>
                </a:r>
                <a:r>
                  <a:rPr lang="en-CA" sz="2000" b="1" dirty="0"/>
                  <a:t>descendant of </a:t>
                </a:r>
                <a14:m>
                  <m:oMath xmlns:m="http://schemas.openxmlformats.org/officeDocument/2006/math">
                    <m:r>
                      <a:rPr lang="en-CA" sz="20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in the DFS forest)</a:t>
                </a:r>
              </a:p>
              <a:p>
                <a:r>
                  <a:rPr lang="en-CA" sz="2000" b="0" dirty="0"/>
                  <a:t>		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turns grey after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and black before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)</a:t>
                </a:r>
              </a:p>
              <a:p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/>
                  <a:t> nested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sz="2000" dirty="0"/>
                  <a:t>)</a:t>
                </a: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5" y="4391527"/>
                <a:ext cx="8176327" cy="1618194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blipFill>
                <a:blip r:embed="rId5"/>
                <a:stretch>
                  <a:fillRect l="-744" t="-1487" b="-59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27497" y="3933393"/>
            <a:ext cx="1275606" cy="31766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Q8?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7035220" y="3181941"/>
                <a:ext cx="2727580" cy="376415"/>
              </a:xfrm>
              <a:prstGeom prst="wedgeRectCallout">
                <a:avLst>
                  <a:gd name="adj1" fmla="val -59558"/>
                  <a:gd name="adj2" fmla="val -11068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a </a:t>
                </a:r>
                <a:r>
                  <a:rPr lang="en-CA" b="1" dirty="0"/>
                  <a:t>descendent</a:t>
                </a:r>
                <a:r>
                  <a:rPr lang="en-CA" dirty="0"/>
                  <a:t>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20" y="3181941"/>
                <a:ext cx="2727580" cy="376415"/>
              </a:xfrm>
              <a:prstGeom prst="wedgeRectCallout">
                <a:avLst>
                  <a:gd name="adj1" fmla="val -59558"/>
                  <a:gd name="adj2" fmla="val -11068"/>
                </a:avLst>
              </a:prstGeom>
              <a:blipFill>
                <a:blip r:embed="rId6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7035221" y="3962400"/>
                <a:ext cx="2731536" cy="577316"/>
              </a:xfrm>
              <a:prstGeom prst="wedgeRectCallout">
                <a:avLst>
                  <a:gd name="adj1" fmla="val -58499"/>
                  <a:gd name="adj2" fmla="val -28238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not </a:t>
                </a:r>
                <a:r>
                  <a:rPr lang="en-CA" dirty="0"/>
                  <a:t>a descendent, and </a:t>
                </a:r>
                <a:r>
                  <a:rPr lang="en-CA" b="1" dirty="0"/>
                  <a:t>not </a:t>
                </a:r>
                <a:r>
                  <a:rPr lang="en-CA" dirty="0"/>
                  <a:t>an ancestor</a:t>
                </a: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21" y="3962400"/>
                <a:ext cx="2731536" cy="577316"/>
              </a:xfrm>
              <a:prstGeom prst="wedgeRectCallout">
                <a:avLst>
                  <a:gd name="adj1" fmla="val -58499"/>
                  <a:gd name="adj2" fmla="val -28238"/>
                </a:avLst>
              </a:prstGeom>
              <a:blipFill>
                <a:blip r:embed="rId7"/>
                <a:stretch>
                  <a:fillRect t="-10309" r="-1636" b="-206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223541" y="3174589"/>
            <a:ext cx="1275606" cy="31766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Q4?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23541" y="3558356"/>
            <a:ext cx="1275606" cy="31766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Q6?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23"/>
              <p:cNvSpPr/>
              <p:nvPr/>
            </p:nvSpPr>
            <p:spPr>
              <a:xfrm>
                <a:off x="7035220" y="3594982"/>
                <a:ext cx="2727579" cy="333867"/>
              </a:xfrm>
              <a:prstGeom prst="wedgeRectCallout">
                <a:avLst>
                  <a:gd name="adj1" fmla="val -58690"/>
                  <a:gd name="adj2" fmla="val 3061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an </a:t>
                </a:r>
                <a:r>
                  <a:rPr lang="en-CA" b="1" dirty="0"/>
                  <a:t>ancestor </a:t>
                </a:r>
                <a:r>
                  <a:rPr lang="en-CA" dirty="0"/>
                  <a:t>of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20" y="3594982"/>
                <a:ext cx="2727579" cy="333867"/>
              </a:xfrm>
              <a:prstGeom prst="wedgeRectCallout">
                <a:avLst>
                  <a:gd name="adj1" fmla="val -58690"/>
                  <a:gd name="adj2" fmla="val 3061"/>
                </a:avLst>
              </a:prstGeom>
              <a:blipFill>
                <a:blip r:embed="rId8"/>
                <a:stretch>
                  <a:fillRect t="-12500" b="-32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694466" y="3213089"/>
            <a:ext cx="3101438" cy="31766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Q3?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26885" y="2864454"/>
            <a:ext cx="1275606" cy="31766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Q1?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86186" y="3570240"/>
            <a:ext cx="3101438" cy="31766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Q5?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86186" y="3926819"/>
            <a:ext cx="3101438" cy="31766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Q7?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3" idx="6"/>
            <a:endCxn id="25" idx="2"/>
          </p:cNvCxnSpPr>
          <p:nvPr/>
        </p:nvCxnSpPr>
        <p:spPr>
          <a:xfrm>
            <a:off x="5029055" y="2130700"/>
            <a:ext cx="704265" cy="0"/>
          </a:xfrm>
          <a:prstGeom prst="straightConnector1">
            <a:avLst/>
          </a:prstGeom>
          <a:ln w="571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66448" y="-2"/>
            <a:ext cx="11655928" cy="7872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Classifying edge types in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ular Callout 32"/>
              <p:cNvSpPr/>
              <p:nvPr/>
            </p:nvSpPr>
            <p:spPr>
              <a:xfrm>
                <a:off x="6725304" y="2347913"/>
                <a:ext cx="2015402" cy="562948"/>
              </a:xfrm>
              <a:prstGeom prst="wedgeRectCallout">
                <a:avLst>
                  <a:gd name="adj1" fmla="val -48078"/>
                  <a:gd name="adj2" fmla="val 7246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a </a:t>
                </a:r>
                <a:r>
                  <a:rPr lang="en-CA" b="1" dirty="0"/>
                  <a:t>child</a:t>
                </a:r>
                <a:r>
                  <a:rPr lang="en-CA" dirty="0"/>
                  <a:t>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  <a:p>
                <a:pPr algn="ctr"/>
                <a:r>
                  <a:rPr lang="en-US" dirty="0"/>
                  <a:t>in the DFS tree</a:t>
                </a:r>
                <a:endParaRPr lang="en-CA" dirty="0"/>
              </a:p>
            </p:txBody>
          </p:sp>
        </mc:Choice>
        <mc:Fallback xmlns="">
          <p:sp>
            <p:nvSpPr>
              <p:cNvPr id="33" name="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304" y="2347913"/>
                <a:ext cx="2015402" cy="562948"/>
              </a:xfrm>
              <a:prstGeom prst="wedgeRectCallout">
                <a:avLst>
                  <a:gd name="adj1" fmla="val -48078"/>
                  <a:gd name="adj2" fmla="val 72466"/>
                </a:avLst>
              </a:prstGeom>
              <a:blipFill>
                <a:blip r:embed="rId11"/>
                <a:stretch>
                  <a:fillRect t="-94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ular Callout 34"/>
              <p:cNvSpPr/>
              <p:nvPr/>
            </p:nvSpPr>
            <p:spPr>
              <a:xfrm>
                <a:off x="8114194" y="609327"/>
                <a:ext cx="3928237" cy="360533"/>
              </a:xfrm>
              <a:prstGeom prst="wedgeRectCallout">
                <a:avLst>
                  <a:gd name="adj1" fmla="val -31081"/>
                  <a:gd name="adj2" fmla="val 6268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discovered </a:t>
                </a:r>
                <a:r>
                  <a:rPr lang="en-CA" b="1" dirty="0"/>
                  <a:t>during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𝑫𝑭𝑺𝑽𝒊𝒔𝒊𝒕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5" name="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194" y="609327"/>
                <a:ext cx="3928237" cy="360533"/>
              </a:xfrm>
              <a:prstGeom prst="wedgeRectCallout">
                <a:avLst>
                  <a:gd name="adj1" fmla="val -31081"/>
                  <a:gd name="adj2" fmla="val 626831"/>
                </a:avLst>
              </a:prstGeom>
              <a:blipFill>
                <a:blip r:embed="rId12"/>
                <a:stretch>
                  <a:fillRect t="-1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ular Callout 37"/>
              <p:cNvSpPr/>
              <p:nvPr/>
            </p:nvSpPr>
            <p:spPr>
              <a:xfrm>
                <a:off x="8650841" y="4642638"/>
                <a:ext cx="3463427" cy="1012141"/>
              </a:xfrm>
              <a:prstGeom prst="wedgeRectCallout">
                <a:avLst>
                  <a:gd name="adj1" fmla="val 24900"/>
                  <a:gd name="adj2" fmla="val -2383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by another recursive call that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makes when it inspects a </a:t>
                </a:r>
                <a:r>
                  <a:rPr lang="en-CA" b="1" dirty="0"/>
                  <a:t>previous edge</a:t>
                </a:r>
              </a:p>
            </p:txBody>
          </p:sp>
        </mc:Choice>
        <mc:Fallback xmlns=""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41" y="4642638"/>
                <a:ext cx="3463427" cy="1012141"/>
              </a:xfrm>
              <a:prstGeom prst="wedgeRectCallout">
                <a:avLst>
                  <a:gd name="adj1" fmla="val 24900"/>
                  <a:gd name="adj2" fmla="val -238318"/>
                </a:avLst>
              </a:prstGeom>
              <a:blipFill>
                <a:blip r:embed="rId13"/>
                <a:stretch>
                  <a:fillRect l="-701" r="-1926" b="-12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ular Callout 39"/>
              <p:cNvSpPr/>
              <p:nvPr/>
            </p:nvSpPr>
            <p:spPr>
              <a:xfrm>
                <a:off x="8505939" y="979803"/>
                <a:ext cx="3536492" cy="679455"/>
              </a:xfrm>
              <a:prstGeom prst="wedgeRectCallout">
                <a:avLst>
                  <a:gd name="adj1" fmla="val -20748"/>
                  <a:gd name="adj2" fmla="val -4249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</a:t>
                </a:r>
                <a:r>
                  <a:rPr lang="en-CA" b="1" dirty="0"/>
                  <a:t>not</a:t>
                </a:r>
                <a:r>
                  <a:rPr lang="en-CA" dirty="0"/>
                  <a:t> </a:t>
                </a:r>
                <a:r>
                  <a:rPr lang="en-CA" b="1" dirty="0"/>
                  <a:t>directly </a:t>
                </a:r>
                <a:r>
                  <a:rPr lang="en-CA" dirty="0"/>
                  <a:t>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(or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would be a tree edge)</a:t>
                </a:r>
              </a:p>
            </p:txBody>
          </p:sp>
        </mc:Choice>
        <mc:Fallback xmlns="">
          <p:sp>
            <p:nvSpPr>
              <p:cNvPr id="40" name="Rectangular Callou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939" y="979803"/>
                <a:ext cx="3536492" cy="679455"/>
              </a:xfrm>
              <a:prstGeom prst="wedgeRectCallout">
                <a:avLst>
                  <a:gd name="adj1" fmla="val -20748"/>
                  <a:gd name="adj2" fmla="val -42494"/>
                </a:avLst>
              </a:prstGeom>
              <a:blipFill>
                <a:blip r:embed="rId14"/>
                <a:stretch>
                  <a:fillRect t="-1754" b="-96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ular Callout 40"/>
              <p:cNvSpPr/>
              <p:nvPr/>
            </p:nvSpPr>
            <p:spPr>
              <a:xfrm>
                <a:off x="8505939" y="1664996"/>
                <a:ext cx="3536492" cy="679455"/>
              </a:xfrm>
              <a:prstGeom prst="wedgeRectCallout">
                <a:avLst>
                  <a:gd name="adj1" fmla="val -22445"/>
                  <a:gd name="adj2" fmla="val 4142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 when </a:t>
                </a:r>
                <a:r>
                  <a:rPr lang="en-US" dirty="0" err="1"/>
                  <a:t>DFSVisit</a:t>
                </a:r>
                <a:r>
                  <a:rPr lang="en-US" dirty="0"/>
                  <a:t>(u) inspects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cannot</a:t>
                </a:r>
                <a:r>
                  <a:rPr lang="en-CA" dirty="0"/>
                  <a:t> be white</a:t>
                </a:r>
              </a:p>
            </p:txBody>
          </p:sp>
        </mc:Choice>
        <mc:Fallback xmlns="">
          <p:sp>
            <p:nvSpPr>
              <p:cNvPr id="41" name="Rectangular Callou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939" y="1664996"/>
                <a:ext cx="3536492" cy="679455"/>
              </a:xfrm>
              <a:prstGeom prst="wedgeRectCallout">
                <a:avLst>
                  <a:gd name="adj1" fmla="val -22445"/>
                  <a:gd name="adj2" fmla="val 41428"/>
                </a:avLst>
              </a:prstGeom>
              <a:blipFill>
                <a:blip r:embed="rId15"/>
                <a:stretch>
                  <a:fillRect t="-870" b="-86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ular Callout 41"/>
              <p:cNvSpPr/>
              <p:nvPr/>
            </p:nvSpPr>
            <p:spPr>
              <a:xfrm>
                <a:off x="9192440" y="2336135"/>
                <a:ext cx="2849991" cy="416679"/>
              </a:xfrm>
              <a:prstGeom prst="wedgeRectCallout">
                <a:avLst>
                  <a:gd name="adj1" fmla="val -18099"/>
                  <a:gd name="adj2" fmla="val 3249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already discovered!</a:t>
                </a:r>
                <a:endParaRPr lang="en-CA" dirty="0"/>
              </a:p>
            </p:txBody>
          </p:sp>
        </mc:Choice>
        <mc:Fallback xmlns="">
          <p:sp>
            <p:nvSpPr>
              <p:cNvPr id="42" name="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40" y="2336135"/>
                <a:ext cx="2849991" cy="416679"/>
              </a:xfrm>
              <a:prstGeom prst="wedgeRectCallout">
                <a:avLst>
                  <a:gd name="adj1" fmla="val -18099"/>
                  <a:gd name="adj2" fmla="val 32499"/>
                </a:avLst>
              </a:prstGeom>
              <a:blipFill>
                <a:blip r:embed="rId16"/>
                <a:stretch>
                  <a:fillRect r="-851" b="-1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8650840" y="5654779"/>
                <a:ext cx="3463427" cy="660952"/>
              </a:xfrm>
              <a:prstGeom prst="wedgeRectCallout">
                <a:avLst>
                  <a:gd name="adj1" fmla="val 22527"/>
                  <a:gd name="adj2" fmla="val -4634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That call </a:t>
                </a:r>
                <a:r>
                  <a:rPr lang="en-US" b="1" dirty="0"/>
                  <a:t>terminates</a:t>
                </a:r>
                <a:r>
                  <a:rPr lang="en-US" dirty="0"/>
                  <a:t>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inspects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40" y="5654779"/>
                <a:ext cx="3463427" cy="660952"/>
              </a:xfrm>
              <a:prstGeom prst="wedgeRectCallout">
                <a:avLst>
                  <a:gd name="adj1" fmla="val 22527"/>
                  <a:gd name="adj2" fmla="val -46344"/>
                </a:avLst>
              </a:prstGeom>
              <a:blipFill>
                <a:blip r:embed="rId17"/>
                <a:stretch>
                  <a:fillRect t="-2703" b="-108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ular Callout 43"/>
              <p:cNvSpPr/>
              <p:nvPr/>
            </p:nvSpPr>
            <p:spPr>
              <a:xfrm>
                <a:off x="8650839" y="6315731"/>
                <a:ext cx="3463427" cy="344733"/>
              </a:xfrm>
              <a:prstGeom prst="wedgeRectCallout">
                <a:avLst>
                  <a:gd name="adj1" fmla="val 22527"/>
                  <a:gd name="adj2" fmla="val -4634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And it colors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black!</a:t>
                </a:r>
              </a:p>
            </p:txBody>
          </p:sp>
        </mc:Choice>
        <mc:Fallback xmlns="">
          <p:sp>
            <p:nvSpPr>
              <p:cNvPr id="44" name="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39" y="6315731"/>
                <a:ext cx="3463427" cy="344733"/>
              </a:xfrm>
              <a:prstGeom prst="wedgeRectCallout">
                <a:avLst>
                  <a:gd name="adj1" fmla="val 22527"/>
                  <a:gd name="adj2" fmla="val -46344"/>
                </a:avLst>
              </a:prstGeom>
              <a:blipFill>
                <a:blip r:embed="rId18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D7477-D58E-B170-32B6-EEF65BC5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6" grpId="0" animBg="1"/>
      <p:bldP spid="17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3" grpId="0" animBg="1"/>
      <p:bldP spid="35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4397" y="3308581"/>
            <a:ext cx="10360782" cy="1468800"/>
          </a:xfrm>
        </p:spPr>
        <p:txBody>
          <a:bodyPr>
            <a:normAutofit/>
          </a:bodyPr>
          <a:lstStyle/>
          <a:p>
            <a:r>
              <a:rPr lang="en-CA" dirty="0"/>
              <a:t> BFS Application:</a:t>
            </a:r>
            <a:br>
              <a:rPr lang="en-CA" dirty="0"/>
            </a:br>
            <a:r>
              <a:rPr lang="en-CA" dirty="0"/>
              <a:t>testing whether a graph is </a:t>
            </a:r>
            <a:r>
              <a:rPr lang="en-CA" b="1" dirty="0"/>
              <a:t>bipartite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2BE52-0CEF-B803-F3A7-D72B9948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85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48" y="-2"/>
            <a:ext cx="11655928" cy="787234"/>
          </a:xfrm>
        </p:spPr>
        <p:txBody>
          <a:bodyPr>
            <a:normAutofit/>
          </a:bodyPr>
          <a:lstStyle/>
          <a:p>
            <a:r>
              <a:rPr lang="en-CA" dirty="0"/>
              <a:t>useful fact: Parenthesis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902" y="787232"/>
                <a:ext cx="8685547" cy="480817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b="1" u="sng" dirty="0"/>
                  <a:t>Theorem:</a:t>
                </a:r>
                <a:r>
                  <a:rPr lang="en-CA" dirty="0"/>
                  <a:t> for each pair of nodes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the intervals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are either </a:t>
                </a:r>
                <a:r>
                  <a:rPr lang="en-CA" b="1" dirty="0"/>
                  <a:t>disjoint </a:t>
                </a:r>
                <a:r>
                  <a:rPr lang="en-CA" dirty="0"/>
                  <a:t>or </a:t>
                </a:r>
                <a:r>
                  <a:rPr lang="en-CA" b="1" dirty="0"/>
                  <a:t>nested</a:t>
                </a:r>
              </a:p>
              <a:p>
                <a:r>
                  <a:rPr lang="en-CA" b="1" u="sng" dirty="0"/>
                  <a:t>Proof:</a:t>
                </a:r>
                <a:r>
                  <a:rPr lang="en-CA" dirty="0"/>
                  <a:t> Suppose the intervals are </a:t>
                </a:r>
                <a:r>
                  <a:rPr lang="en-CA" b="1" dirty="0"/>
                  <a:t>not disjoint</a:t>
                </a:r>
                <a:r>
                  <a:rPr lang="en-CA" dirty="0"/>
                  <a:t>.</a:t>
                </a:r>
              </a:p>
              <a:p>
                <a:pPr lvl="1"/>
                <a:r>
                  <a:rPr lang="en-CA" dirty="0"/>
                  <a:t>Then either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/>
                  <a:t> or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]∈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WLOG suppose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discovered during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So,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must turn gray after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and black before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So </a:t>
                </a:r>
                <a:r>
                  <a:rPr lang="en-CA" b="1" dirty="0"/>
                  <a:t>the intervals are nested</a:t>
                </a:r>
                <a:r>
                  <a:rPr lang="en-CA" dirty="0"/>
                  <a:t>. QED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902" y="787232"/>
                <a:ext cx="8685547" cy="4808170"/>
              </a:xfrm>
              <a:blipFill>
                <a:blip r:embed="rId2"/>
                <a:stretch>
                  <a:fillRect l="-1614" t="-1521" b="-2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8899431" y="930382"/>
            <a:ext cx="3358244" cy="1916223"/>
            <a:chOff x="8899431" y="930382"/>
            <a:chExt cx="3358244" cy="1916223"/>
          </a:xfrm>
        </p:grpSpPr>
        <p:grpSp>
          <p:nvGrpSpPr>
            <p:cNvPr id="18" name="Group 17"/>
            <p:cNvGrpSpPr/>
            <p:nvPr/>
          </p:nvGrpSpPr>
          <p:grpSpPr>
            <a:xfrm>
              <a:off x="8899431" y="930382"/>
              <a:ext cx="3358244" cy="1916223"/>
              <a:chOff x="8910195" y="1643199"/>
              <a:chExt cx="3358244" cy="191622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8988920" y="1643199"/>
                <a:ext cx="3174694" cy="1916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9676768" y="2024620"/>
                    <a:ext cx="1168737" cy="32094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400" b="1" i="1" dirty="0" smtClean="0">
                              <a:latin typeface="Cambria Math" panose="02040503050406030204" pitchFamily="18" charset="0"/>
                            </a:rPr>
                            <m:t>𝑫𝑭𝑺𝑽𝒊𝒔𝒊𝒕</m:t>
                          </m:r>
                          <m:r>
                            <a:rPr lang="en-CA" sz="14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1400" b="1" i="1" dirty="0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CA" sz="14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CA" sz="1400" b="1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76768" y="2024620"/>
                    <a:ext cx="1168737" cy="3209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031" b="-5357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/>
              <p:cNvSpPr/>
              <p:nvPr/>
            </p:nvSpPr>
            <p:spPr>
              <a:xfrm>
                <a:off x="10356991" y="2777272"/>
                <a:ext cx="1168737" cy="3209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8910195" y="1954261"/>
                    <a:ext cx="85626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CA" sz="24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0195" y="1954261"/>
                    <a:ext cx="85626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714"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0788623" y="1921990"/>
                    <a:ext cx="84754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CA" sz="24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8623" y="1921990"/>
                    <a:ext cx="8475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19" r="-1439"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9621339" y="2706913"/>
                    <a:ext cx="84786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CA" sz="24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1339" y="2706913"/>
                    <a:ext cx="84786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19"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1420578" y="2691822"/>
                    <a:ext cx="84786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CA" sz="24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0578" y="2691822"/>
                    <a:ext cx="84786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19"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 rot="16976147">
                  <a:off x="9824604" y="1703363"/>
                  <a:ext cx="50847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CA" sz="28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976147">
                  <a:off x="9824604" y="1703363"/>
                  <a:ext cx="50847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/>
          <p:cNvSpPr/>
          <p:nvPr/>
        </p:nvSpPr>
        <p:spPr>
          <a:xfrm>
            <a:off x="10346228" y="2471209"/>
            <a:ext cx="431632" cy="320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34" name="Multiply 33"/>
          <p:cNvSpPr/>
          <p:nvPr/>
        </p:nvSpPr>
        <p:spPr>
          <a:xfrm>
            <a:off x="9747292" y="1949629"/>
            <a:ext cx="2998683" cy="51501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659843" y="2373193"/>
                <a:ext cx="8478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843" y="2373193"/>
                <a:ext cx="847861" cy="461665"/>
              </a:xfrm>
              <a:prstGeom prst="rect">
                <a:avLst/>
              </a:prstGeom>
              <a:blipFill>
                <a:blip r:embed="rId14"/>
                <a:stretch>
                  <a:fillRect l="-719" b="-197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FD0C3-87CE-8761-CAF7-C4E4BE9B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 animBg="1"/>
      <p:bldP spid="34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CA" sz="2400" dirty="0"/>
                  <a:t>DFS inspects </a:t>
                </a:r>
                <a:r>
                  <a:rPr lang="en-CA" sz="2400" b="1" dirty="0"/>
                  <a:t>every edge </a:t>
                </a:r>
                <a:r>
                  <a:rPr lang="en-CA" sz="2400" dirty="0"/>
                  <a:t>in the graph.</a:t>
                </a:r>
              </a:p>
              <a:p>
                <a:r>
                  <a:rPr lang="en-CA" sz="2400" b="1" dirty="0"/>
                  <a:t>When</a:t>
                </a:r>
                <a:r>
                  <a:rPr lang="en-CA" sz="2400" dirty="0"/>
                  <a:t> DFS inspects an edge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400" dirty="0"/>
                  <a:t>, the colour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/>
                </a:br>
                <a:r>
                  <a:rPr lang="en-CA" sz="2400" dirty="0"/>
                  <a:t>and relationship between the intervals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/>
                </a:br>
                <a:r>
                  <a:rPr lang="en-CA" sz="2400" dirty="0"/>
                  <a:t>determine the </a:t>
                </a:r>
                <a:r>
                  <a:rPr lang="en-CA" sz="2400" b="1" dirty="0"/>
                  <a:t>edge type.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blipFill>
                <a:blip r:embed="rId3"/>
                <a:stretch>
                  <a:fillRect l="-1294" t="-2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107" t="42456" r="4299" b="22501"/>
          <a:stretch/>
        </p:blipFill>
        <p:spPr>
          <a:xfrm>
            <a:off x="351226" y="2476752"/>
            <a:ext cx="7539259" cy="1911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351224" y="4388414"/>
                <a:ext cx="8356123" cy="165279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000" b="1" dirty="0"/>
                  <a:t>Recall:	     </a:t>
                </a:r>
                <a:r>
                  <a:rPr lang="en-CA" sz="2000" dirty="0"/>
                  <a:t>(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discovered during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)</a:t>
                </a:r>
              </a:p>
              <a:p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b="1" dirty="0"/>
                  <a:t>white-reachable </a:t>
                </a:r>
                <a:r>
                  <a:rPr lang="en-CA" sz="2000" dirty="0"/>
                  <a:t>from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when we call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)</a:t>
                </a:r>
                <a:endParaRPr lang="en-CA" sz="2000" b="1" dirty="0"/>
              </a:p>
              <a:p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a </a:t>
                </a:r>
                <a:r>
                  <a:rPr lang="en-CA" sz="2000" b="1" dirty="0"/>
                  <a:t>descendant of </a:t>
                </a:r>
                <a14:m>
                  <m:oMath xmlns:m="http://schemas.openxmlformats.org/officeDocument/2006/math">
                    <m:r>
                      <a:rPr lang="en-CA" sz="20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in the DFS forest)</a:t>
                </a:r>
              </a:p>
              <a:p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turns grey after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and black before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)</a:t>
                </a:r>
              </a:p>
              <a:p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/>
                  <a:t> nested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sz="2000" dirty="0"/>
                  <a:t>)</a:t>
                </a: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4" y="4388414"/>
                <a:ext cx="8356123" cy="165279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blipFill>
                <a:blip r:embed="rId5"/>
                <a:stretch>
                  <a:fillRect l="-728" t="-730" b="-47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27497" y="3933393"/>
            <a:ext cx="1275606" cy="31766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Q8?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7289520" y="3962400"/>
                <a:ext cx="2984665" cy="577316"/>
              </a:xfrm>
              <a:prstGeom prst="wedgeRectCallout">
                <a:avLst>
                  <a:gd name="adj1" fmla="val -67698"/>
                  <a:gd name="adj2" fmla="val -23789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not </a:t>
                </a:r>
                <a:r>
                  <a:rPr lang="en-CA" dirty="0"/>
                  <a:t>a descendent, and </a:t>
                </a:r>
                <a:r>
                  <a:rPr lang="en-CA" b="1" dirty="0"/>
                  <a:t>not </a:t>
                </a:r>
                <a:r>
                  <a:rPr lang="en-CA" dirty="0"/>
                  <a:t>an ancestor</a:t>
                </a: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520" y="3962400"/>
                <a:ext cx="2984665" cy="577316"/>
              </a:xfrm>
              <a:prstGeom prst="wedgeRectCallout">
                <a:avLst>
                  <a:gd name="adj1" fmla="val -67698"/>
                  <a:gd name="adj2" fmla="val -23789"/>
                </a:avLst>
              </a:prstGeom>
              <a:blipFill>
                <a:blip r:embed="rId6"/>
                <a:stretch>
                  <a:fillRect t="-10309" b="-206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686186" y="3926819"/>
            <a:ext cx="3101438" cy="31766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Q7?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3" idx="6"/>
            <a:endCxn id="25" idx="2"/>
          </p:cNvCxnSpPr>
          <p:nvPr/>
        </p:nvCxnSpPr>
        <p:spPr>
          <a:xfrm>
            <a:off x="5029055" y="2130700"/>
            <a:ext cx="704265" cy="0"/>
          </a:xfrm>
          <a:prstGeom prst="straightConnector1">
            <a:avLst/>
          </a:prstGeom>
          <a:ln w="571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66448" y="-2"/>
            <a:ext cx="11655928" cy="7872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Classifying edge types in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/>
              <p:cNvSpPr/>
              <p:nvPr/>
            </p:nvSpPr>
            <p:spPr>
              <a:xfrm>
                <a:off x="7325979" y="2785766"/>
                <a:ext cx="4088882" cy="807131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Intervals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CA" dirty="0"/>
                  <a:t> must be </a:t>
                </a:r>
                <a:r>
                  <a:rPr lang="en-CA" b="1" dirty="0"/>
                  <a:t>disjoint</a:t>
                </a:r>
                <a:r>
                  <a:rPr lang="en-CA" dirty="0"/>
                  <a:t>.</a:t>
                </a:r>
                <a:br>
                  <a:rPr lang="en-CA" dirty="0"/>
                </a:br>
                <a:r>
                  <a:rPr lang="en-CA" dirty="0"/>
                  <a:t>But which is </a:t>
                </a:r>
                <a:r>
                  <a:rPr lang="en-CA" b="1" dirty="0"/>
                  <a:t>earlier</a:t>
                </a:r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20" name="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979" y="2785766"/>
                <a:ext cx="4088882" cy="807131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blipFill>
                <a:blip r:embed="rId9"/>
                <a:stretch>
                  <a:fillRect l="-446" r="-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ular Callout 20"/>
              <p:cNvSpPr/>
              <p:nvPr/>
            </p:nvSpPr>
            <p:spPr>
              <a:xfrm>
                <a:off x="7975262" y="1156736"/>
                <a:ext cx="4088882" cy="1259528"/>
              </a:xfrm>
              <a:prstGeom prst="wedgeRectCallout">
                <a:avLst>
                  <a:gd name="adj1" fmla="val -25259"/>
                  <a:gd name="adj2" fmla="val 8552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/>
                  <a:t> were earlier,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would be </a:t>
                </a:r>
                <a:r>
                  <a:rPr lang="en-CA" b="1" dirty="0"/>
                  <a:t>discovered before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/>
                  <a:t> finishes</a:t>
                </a:r>
                <a:br>
                  <a:rPr lang="en-CA" dirty="0"/>
                </a:br>
                <a:r>
                  <a:rPr lang="en-CA" dirty="0"/>
                  <a:t>(because of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),</a:t>
                </a:r>
                <a:br>
                  <a:rPr lang="en-CA" dirty="0"/>
                </a:br>
                <a:r>
                  <a:rPr lang="en-CA" dirty="0"/>
                  <a:t>so intervals would not be disjoint!</a:t>
                </a:r>
              </a:p>
            </p:txBody>
          </p:sp>
        </mc:Choice>
        <mc:Fallback xmlns="">
          <p:sp>
            <p:nvSpPr>
              <p:cNvPr id="21" name="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262" y="1156736"/>
                <a:ext cx="4088882" cy="1259528"/>
              </a:xfrm>
              <a:prstGeom prst="wedgeRectCallout">
                <a:avLst>
                  <a:gd name="adj1" fmla="val -25259"/>
                  <a:gd name="adj2" fmla="val 85523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ular Callout 32"/>
              <p:cNvSpPr/>
              <p:nvPr/>
            </p:nvSpPr>
            <p:spPr>
              <a:xfrm>
                <a:off x="9182672" y="337585"/>
                <a:ext cx="2881472" cy="591128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dirty="0"/>
                  <a:t> must be earlier.</a:t>
                </a:r>
              </a:p>
            </p:txBody>
          </p:sp>
        </mc:Choice>
        <mc:Fallback xmlns="">
          <p:sp>
            <p:nvSpPr>
              <p:cNvPr id="33" name="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72" y="337585"/>
                <a:ext cx="2881472" cy="591128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1DAC6-A0C8-DBF3-015C-3DF369E5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21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CA" sz="2400" dirty="0"/>
                  <a:t>DFS inspects </a:t>
                </a:r>
                <a:r>
                  <a:rPr lang="en-CA" sz="2400" b="1" dirty="0"/>
                  <a:t>every edge </a:t>
                </a:r>
                <a:r>
                  <a:rPr lang="en-CA" sz="2400" dirty="0"/>
                  <a:t>in the graph.</a:t>
                </a:r>
              </a:p>
              <a:p>
                <a:r>
                  <a:rPr lang="en-CA" sz="2400" b="1" dirty="0"/>
                  <a:t>When</a:t>
                </a:r>
                <a:r>
                  <a:rPr lang="en-CA" sz="2400" dirty="0"/>
                  <a:t> DFS inspects an edge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400" dirty="0"/>
                  <a:t>, the colour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/>
                </a:br>
                <a:r>
                  <a:rPr lang="en-CA" sz="2400" dirty="0"/>
                  <a:t>and relationship between the intervals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/>
                </a:br>
                <a:r>
                  <a:rPr lang="en-CA" sz="2400" dirty="0"/>
                  <a:t>determine the </a:t>
                </a:r>
                <a:r>
                  <a:rPr lang="en-CA" sz="2400" b="1" dirty="0"/>
                  <a:t>edge type.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blipFill>
                <a:blip r:embed="rId3"/>
                <a:stretch>
                  <a:fillRect l="-1294" t="-2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107" t="42456" r="4299" b="22501"/>
          <a:stretch/>
        </p:blipFill>
        <p:spPr>
          <a:xfrm>
            <a:off x="351226" y="2476752"/>
            <a:ext cx="7539259" cy="1911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351224" y="4388414"/>
                <a:ext cx="8356123" cy="165279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000" b="1" dirty="0"/>
                  <a:t>Recall:	     </a:t>
                </a:r>
                <a:r>
                  <a:rPr lang="en-CA" sz="2000" dirty="0"/>
                  <a:t>(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discovered during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)</a:t>
                </a:r>
              </a:p>
              <a:p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b="1" dirty="0"/>
                  <a:t>white-reachable </a:t>
                </a:r>
                <a:r>
                  <a:rPr lang="en-CA" sz="2000" dirty="0"/>
                  <a:t>from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when we call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)</a:t>
                </a:r>
                <a:endParaRPr lang="en-CA" sz="2000" b="1" dirty="0"/>
              </a:p>
              <a:p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a </a:t>
                </a:r>
                <a:r>
                  <a:rPr lang="en-CA" sz="2000" b="1" dirty="0"/>
                  <a:t>descendant of </a:t>
                </a:r>
                <a14:m>
                  <m:oMath xmlns:m="http://schemas.openxmlformats.org/officeDocument/2006/math">
                    <m:r>
                      <a:rPr lang="en-CA" sz="20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000" b="1" dirty="0"/>
                  <a:t> </a:t>
                </a:r>
                <a:r>
                  <a:rPr lang="en-CA" sz="2000" dirty="0"/>
                  <a:t>in the DFS forest)</a:t>
                </a:r>
              </a:p>
              <a:p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turns grey after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and black before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)</a:t>
                </a:r>
              </a:p>
              <a:p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/>
                  <a:t> nested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sz="2000" dirty="0"/>
                  <a:t>)</a:t>
                </a: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4" y="4388414"/>
                <a:ext cx="8356123" cy="165279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blipFill>
                <a:blip r:embed="rId5"/>
                <a:stretch>
                  <a:fillRect l="-728" t="-730" b="-47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7289520" y="3962400"/>
                <a:ext cx="2984665" cy="577316"/>
              </a:xfrm>
              <a:prstGeom prst="wedgeRectCallout">
                <a:avLst>
                  <a:gd name="adj1" fmla="val -67698"/>
                  <a:gd name="adj2" fmla="val -23789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not </a:t>
                </a:r>
                <a:r>
                  <a:rPr lang="en-CA" dirty="0"/>
                  <a:t>a descendent, and </a:t>
                </a:r>
                <a:r>
                  <a:rPr lang="en-CA" b="1" dirty="0"/>
                  <a:t>not </a:t>
                </a:r>
                <a:r>
                  <a:rPr lang="en-CA" dirty="0"/>
                  <a:t>an ancestor</a:t>
                </a: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520" y="3962400"/>
                <a:ext cx="2984665" cy="577316"/>
              </a:xfrm>
              <a:prstGeom prst="wedgeRectCallout">
                <a:avLst>
                  <a:gd name="adj1" fmla="val -67698"/>
                  <a:gd name="adj2" fmla="val -23789"/>
                </a:avLst>
              </a:prstGeom>
              <a:blipFill>
                <a:blip r:embed="rId6"/>
                <a:stretch>
                  <a:fillRect t="-10309" b="-206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3" idx="6"/>
            <a:endCxn id="25" idx="2"/>
          </p:cNvCxnSpPr>
          <p:nvPr/>
        </p:nvCxnSpPr>
        <p:spPr>
          <a:xfrm>
            <a:off x="5029055" y="2130700"/>
            <a:ext cx="704265" cy="0"/>
          </a:xfrm>
          <a:prstGeom prst="straightConnector1">
            <a:avLst/>
          </a:prstGeom>
          <a:ln w="571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66448" y="-2"/>
            <a:ext cx="11655928" cy="7872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Classifying edge types in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/>
              <p:cNvSpPr/>
              <p:nvPr/>
            </p:nvSpPr>
            <p:spPr>
              <a:xfrm>
                <a:off x="7325979" y="2785766"/>
                <a:ext cx="4088882" cy="807131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Intervals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CA" dirty="0"/>
                  <a:t> must be </a:t>
                </a:r>
                <a:r>
                  <a:rPr lang="en-CA" b="1" dirty="0"/>
                  <a:t>disjoint</a:t>
                </a:r>
                <a:r>
                  <a:rPr lang="en-CA" dirty="0"/>
                  <a:t>.</a:t>
                </a:r>
                <a:br>
                  <a:rPr lang="en-CA" dirty="0"/>
                </a:br>
                <a:r>
                  <a:rPr lang="en-CA" dirty="0"/>
                  <a:t>But which is </a:t>
                </a:r>
                <a:r>
                  <a:rPr lang="en-CA" b="1" dirty="0"/>
                  <a:t>earlier</a:t>
                </a:r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20" name="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979" y="2785766"/>
                <a:ext cx="4088882" cy="807131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blipFill>
                <a:blip r:embed="rId9"/>
                <a:stretch>
                  <a:fillRect l="-446" r="-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ular Callout 20"/>
              <p:cNvSpPr/>
              <p:nvPr/>
            </p:nvSpPr>
            <p:spPr>
              <a:xfrm>
                <a:off x="7975262" y="1156736"/>
                <a:ext cx="4088882" cy="1259528"/>
              </a:xfrm>
              <a:prstGeom prst="wedgeRectCallout">
                <a:avLst>
                  <a:gd name="adj1" fmla="val -25259"/>
                  <a:gd name="adj2" fmla="val 8552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/>
                  <a:t> were earlier,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would be </a:t>
                </a:r>
                <a:r>
                  <a:rPr lang="en-CA" b="1" dirty="0"/>
                  <a:t>discovered before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/>
                  <a:t> finishes</a:t>
                </a:r>
                <a:br>
                  <a:rPr lang="en-CA" dirty="0"/>
                </a:br>
                <a:r>
                  <a:rPr lang="en-CA" dirty="0"/>
                  <a:t>(because of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),</a:t>
                </a:r>
                <a:br>
                  <a:rPr lang="en-CA" dirty="0"/>
                </a:br>
                <a:r>
                  <a:rPr lang="en-CA" dirty="0"/>
                  <a:t>so intervals would not be disjoint!</a:t>
                </a:r>
              </a:p>
            </p:txBody>
          </p:sp>
        </mc:Choice>
        <mc:Fallback xmlns="">
          <p:sp>
            <p:nvSpPr>
              <p:cNvPr id="21" name="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262" y="1156736"/>
                <a:ext cx="4088882" cy="1259528"/>
              </a:xfrm>
              <a:prstGeom prst="wedgeRectCallout">
                <a:avLst>
                  <a:gd name="adj1" fmla="val -25259"/>
                  <a:gd name="adj2" fmla="val 85523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ular Callout 32"/>
              <p:cNvSpPr/>
              <p:nvPr/>
            </p:nvSpPr>
            <p:spPr>
              <a:xfrm>
                <a:off x="9182672" y="337585"/>
                <a:ext cx="2881472" cy="591128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dirty="0"/>
                  <a:t> must be earlier.</a:t>
                </a:r>
              </a:p>
            </p:txBody>
          </p:sp>
        </mc:Choice>
        <mc:Fallback xmlns="">
          <p:sp>
            <p:nvSpPr>
              <p:cNvPr id="33" name="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72" y="337585"/>
                <a:ext cx="2881472" cy="591128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1DAC6-A0C8-DBF3-015C-3DF369E5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Application of DFS (or BFS):</a:t>
            </a:r>
            <a:br>
              <a:rPr lang="en-CA" dirty="0"/>
            </a:br>
            <a:r>
              <a:rPr lang="en-CA" dirty="0"/>
              <a:t>Strong connectedness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Testing existence of all-to-all paths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60E2D-C4DD-7F04-24DF-3A53DF13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65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41696-4985-402E-A526-FA97660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/>
          <a:lstStyle/>
          <a:p>
            <a:r>
              <a:rPr lang="en-US" dirty="0"/>
              <a:t>Strong connectedness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directed graph,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/>
                  <a:t> is reachable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 there is a </a:t>
                </a:r>
                <a:r>
                  <a:rPr lang="en-US" b="1" dirty="0"/>
                  <a:t>path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we denote such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nor/>
                      </m:rPr>
                      <a:rPr lang="en-CA">
                        <a:effectLst/>
                      </a:rPr>
                      <m:t>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graph G is </a:t>
                </a:r>
                <a:r>
                  <a:rPr lang="en-US" b="1" dirty="0"/>
                  <a:t>strongly connected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br>
                  <a:rPr lang="en-US" dirty="0"/>
                </a:br>
                <a:r>
                  <a:rPr lang="en-US" dirty="0"/>
                  <a:t>every node is </a:t>
                </a:r>
                <a:r>
                  <a:rPr lang="en-US" b="1" dirty="0"/>
                  <a:t>reachable</a:t>
                </a:r>
                <a:r>
                  <a:rPr lang="en-US" dirty="0"/>
                  <a:t> from every other node</a:t>
                </a:r>
              </a:p>
              <a:p>
                <a:pPr lvl="1"/>
                <a:r>
                  <a:rPr lang="en-US" dirty="0"/>
                  <a:t>More formally: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nor/>
                      </m:rPr>
                      <a:rPr lang="en-CA">
                        <a:effectLst/>
                      </a:rPr>
                      <m:t>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7FB9336-86E7-453A-8CBB-9CDD71CD850A}"/>
              </a:ext>
            </a:extLst>
          </p:cNvPr>
          <p:cNvSpPr/>
          <p:nvPr/>
        </p:nvSpPr>
        <p:spPr>
          <a:xfrm>
            <a:off x="4277987" y="240515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D7C3188-0AC0-40E0-864C-58D674EF9F6C}"/>
                  </a:ext>
                </a:extLst>
              </p:cNvPr>
              <p:cNvSpPr/>
              <p:nvPr/>
            </p:nvSpPr>
            <p:spPr>
              <a:xfrm>
                <a:off x="8001253" y="2405151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D7C3188-0AC0-40E0-864C-58D674EF9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253" y="2405151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F8F837C-5BBC-424B-8830-BEF515CBD6C3}"/>
              </a:ext>
            </a:extLst>
          </p:cNvPr>
          <p:cNvSpPr/>
          <p:nvPr/>
        </p:nvSpPr>
        <p:spPr>
          <a:xfrm>
            <a:off x="6793928" y="240515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5448BE-D8FB-4A0F-BE1E-675A675AC994}"/>
              </a:ext>
            </a:extLst>
          </p:cNvPr>
          <p:cNvCxnSpPr>
            <a:stCxn id="18" idx="6"/>
          </p:cNvCxnSpPr>
          <p:nvPr/>
        </p:nvCxnSpPr>
        <p:spPr>
          <a:xfrm>
            <a:off x="7458946" y="2710941"/>
            <a:ext cx="542307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551787-6A56-48CB-952F-94BEC8F3B537}"/>
              </a:ext>
            </a:extLst>
          </p:cNvPr>
          <p:cNvCxnSpPr/>
          <p:nvPr/>
        </p:nvCxnSpPr>
        <p:spPr>
          <a:xfrm>
            <a:off x="6251621" y="2710941"/>
            <a:ext cx="542307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0F79EF-192C-42BB-B3D5-FAAE7B809702}"/>
              </a:ext>
            </a:extLst>
          </p:cNvPr>
          <p:cNvSpPr txBox="1"/>
          <p:nvPr/>
        </p:nvSpPr>
        <p:spPr>
          <a:xfrm>
            <a:off x="5544649" y="235171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…</a:t>
            </a:r>
            <a:endParaRPr lang="en-CA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9F0C23-9338-416D-B188-DDA7E3B198BF}"/>
              </a:ext>
            </a:extLst>
          </p:cNvPr>
          <p:cNvCxnSpPr/>
          <p:nvPr/>
        </p:nvCxnSpPr>
        <p:spPr>
          <a:xfrm>
            <a:off x="4938969" y="2711646"/>
            <a:ext cx="542307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C61EA1C-BC2C-4426-88A9-A40F2B3CEC1A}"/>
                  </a:ext>
                </a:extLst>
              </p:cNvPr>
              <p:cNvSpPr/>
              <p:nvPr/>
            </p:nvSpPr>
            <p:spPr>
              <a:xfrm>
                <a:off x="3079354" y="2405151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C61EA1C-BC2C-4426-88A9-A40F2B3CEC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54" y="2405151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BF1D8E-ACC4-4CBB-8E9E-659E5A6E7F32}"/>
              </a:ext>
            </a:extLst>
          </p:cNvPr>
          <p:cNvCxnSpPr/>
          <p:nvPr/>
        </p:nvCxnSpPr>
        <p:spPr>
          <a:xfrm>
            <a:off x="3740336" y="2711646"/>
            <a:ext cx="542307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CAB6D642-2A0E-4A55-AC07-7580F6559F77}"/>
                  </a:ext>
                </a:extLst>
              </p:cNvPr>
              <p:cNvSpPr/>
              <p:nvPr/>
            </p:nvSpPr>
            <p:spPr>
              <a:xfrm>
                <a:off x="9042332" y="2874934"/>
                <a:ext cx="2646310" cy="1028386"/>
              </a:xfrm>
              <a:prstGeom prst="wedgeRectCallout">
                <a:avLst>
                  <a:gd name="adj1" fmla="val -122664"/>
                  <a:gd name="adj2" fmla="val -81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Compare: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denote an </a:t>
                </a:r>
                <a:r>
                  <a:rPr lang="en-US" b="1" dirty="0"/>
                  <a:t>edge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CAB6D642-2A0E-4A55-AC07-7580F6559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332" y="2874934"/>
                <a:ext cx="2646310" cy="1028386"/>
              </a:xfrm>
              <a:prstGeom prst="wedgeRectCallout">
                <a:avLst>
                  <a:gd name="adj1" fmla="val -122664"/>
                  <a:gd name="adj2" fmla="val -8162"/>
                </a:avLst>
              </a:prstGeom>
              <a:blipFill>
                <a:blip r:embed="rId5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62252-73EA-7B61-59B9-51121CBF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animBg="1"/>
      <p:bldP spid="17" grpId="0" animBg="1"/>
      <p:bldP spid="18" grpId="0" animBg="1"/>
      <p:bldP spid="21" grpId="0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41696-4985-402E-A526-FA97660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/>
          <a:lstStyle/>
          <a:p>
            <a:r>
              <a:rPr lang="en-US" dirty="0"/>
              <a:t>Strong connectedness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D36E98-6495-4A9B-A98A-F53D628B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graph </a:t>
            </a:r>
            <a:r>
              <a:rPr lang="en-US" b="1" dirty="0"/>
              <a:t>strongly connected</a:t>
            </a:r>
            <a:r>
              <a:rPr lang="en-US" dirty="0"/>
              <a:t>?</a:t>
            </a:r>
          </a:p>
          <a:p>
            <a:endParaRPr lang="en-US" b="0" dirty="0"/>
          </a:p>
          <a:p>
            <a:endParaRPr lang="en-US" dirty="0"/>
          </a:p>
          <a:p>
            <a:endParaRPr lang="en-US" sz="1100" dirty="0"/>
          </a:p>
          <a:p>
            <a:r>
              <a:rPr lang="en-US" dirty="0"/>
              <a:t>How about this one?</a:t>
            </a:r>
            <a:endParaRPr lang="en-US" b="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FB9336-86E7-453A-8CBB-9CDD71CD850A}"/>
              </a:ext>
            </a:extLst>
          </p:cNvPr>
          <p:cNvSpPr/>
          <p:nvPr/>
        </p:nvSpPr>
        <p:spPr>
          <a:xfrm>
            <a:off x="4159932" y="256914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C3188-0AC0-40E0-864C-58D674EF9F6C}"/>
              </a:ext>
            </a:extLst>
          </p:cNvPr>
          <p:cNvSpPr/>
          <p:nvPr/>
        </p:nvSpPr>
        <p:spPr>
          <a:xfrm>
            <a:off x="5935770" y="17401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8F837C-5BBC-424B-8830-BEF515CBD6C3}"/>
              </a:ext>
            </a:extLst>
          </p:cNvPr>
          <p:cNvSpPr/>
          <p:nvPr/>
        </p:nvSpPr>
        <p:spPr>
          <a:xfrm>
            <a:off x="4716398" y="176436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5448BE-D8FB-4A0F-BE1E-675A675AC994}"/>
              </a:ext>
            </a:extLst>
          </p:cNvPr>
          <p:cNvCxnSpPr>
            <a:cxnSpLocks/>
            <a:stCxn id="18" idx="6"/>
            <a:endCxn id="17" idx="2"/>
          </p:cNvCxnSpPr>
          <p:nvPr/>
        </p:nvCxnSpPr>
        <p:spPr>
          <a:xfrm flipV="1">
            <a:off x="5381416" y="2045925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551787-6A56-48CB-952F-94BEC8F3B537}"/>
              </a:ext>
            </a:extLst>
          </p:cNvPr>
          <p:cNvCxnSpPr>
            <a:cxnSpLocks/>
            <a:stCxn id="18" idx="2"/>
            <a:endCxn id="23" idx="6"/>
          </p:cNvCxnSpPr>
          <p:nvPr/>
        </p:nvCxnSpPr>
        <p:spPr>
          <a:xfrm flipH="1">
            <a:off x="3685035" y="2070150"/>
            <a:ext cx="1031363" cy="292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9F0C23-9338-416D-B188-DDA7E3B198BF}"/>
              </a:ext>
            </a:extLst>
          </p:cNvPr>
          <p:cNvCxnSpPr>
            <a:cxnSpLocks/>
            <a:stCxn id="16" idx="7"/>
            <a:endCxn id="18" idx="4"/>
          </p:cNvCxnSpPr>
          <p:nvPr/>
        </p:nvCxnSpPr>
        <p:spPr>
          <a:xfrm flipV="1">
            <a:off x="4727560" y="2375939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C61EA1C-BC2C-4426-88A9-A40F2B3CEC1A}"/>
              </a:ext>
            </a:extLst>
          </p:cNvPr>
          <p:cNvSpPr/>
          <p:nvPr/>
        </p:nvSpPr>
        <p:spPr>
          <a:xfrm>
            <a:off x="3020017" y="179357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BF1D8E-ACC4-4CBB-8E9E-659E5A6E7F32}"/>
              </a:ext>
            </a:extLst>
          </p:cNvPr>
          <p:cNvCxnSpPr>
            <a:cxnSpLocks/>
            <a:stCxn id="23" idx="5"/>
            <a:endCxn id="16" idx="1"/>
          </p:cNvCxnSpPr>
          <p:nvPr/>
        </p:nvCxnSpPr>
        <p:spPr>
          <a:xfrm>
            <a:off x="3587645" y="2315587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F4F7AD2-6ED1-448D-9204-34709FAE0392}"/>
              </a:ext>
            </a:extLst>
          </p:cNvPr>
          <p:cNvSpPr/>
          <p:nvPr/>
        </p:nvSpPr>
        <p:spPr>
          <a:xfrm>
            <a:off x="7540859" y="1709245"/>
            <a:ext cx="2609593" cy="859899"/>
          </a:xfrm>
          <a:prstGeom prst="wedgeRectCallout">
            <a:avLst>
              <a:gd name="adj1" fmla="val -73509"/>
              <a:gd name="adj2" fmla="val -5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path from c to other nodes.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D1C08C-A806-4BCF-A82D-B09D4743050C}"/>
              </a:ext>
            </a:extLst>
          </p:cNvPr>
          <p:cNvSpPr/>
          <p:nvPr/>
        </p:nvSpPr>
        <p:spPr>
          <a:xfrm>
            <a:off x="3115724" y="497606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B7BFE0-0F29-4863-8A08-9285247A5E23}"/>
              </a:ext>
            </a:extLst>
          </p:cNvPr>
          <p:cNvSpPr/>
          <p:nvPr/>
        </p:nvSpPr>
        <p:spPr>
          <a:xfrm>
            <a:off x="4891562" y="414706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41618D-81A3-4D9A-A228-BD5B84117C59}"/>
              </a:ext>
            </a:extLst>
          </p:cNvPr>
          <p:cNvSpPr/>
          <p:nvPr/>
        </p:nvSpPr>
        <p:spPr>
          <a:xfrm>
            <a:off x="3672190" y="41712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3310A0-D583-4CF4-AF35-FD0C6D0079F0}"/>
              </a:ext>
            </a:extLst>
          </p:cNvPr>
          <p:cNvCxnSpPr>
            <a:cxnSpLocks/>
            <a:stCxn id="27" idx="6"/>
            <a:endCxn id="26" idx="2"/>
          </p:cNvCxnSpPr>
          <p:nvPr/>
        </p:nvCxnSpPr>
        <p:spPr>
          <a:xfrm flipV="1">
            <a:off x="4337208" y="4452850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06C8A6-D3EF-442D-8B33-FC4645BA8ED4}"/>
              </a:ext>
            </a:extLst>
          </p:cNvPr>
          <p:cNvCxnSpPr>
            <a:cxnSpLocks/>
            <a:stCxn id="25" idx="7"/>
            <a:endCxn id="27" idx="4"/>
          </p:cNvCxnSpPr>
          <p:nvPr/>
        </p:nvCxnSpPr>
        <p:spPr>
          <a:xfrm flipV="1">
            <a:off x="3683352" y="4782864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2904E92-3E42-4416-93C8-30597A0DBB2E}"/>
              </a:ext>
            </a:extLst>
          </p:cNvPr>
          <p:cNvSpPr/>
          <p:nvPr/>
        </p:nvSpPr>
        <p:spPr>
          <a:xfrm>
            <a:off x="1975809" y="420049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68C29F-7097-43CE-A6E3-5FDA5D3E6E5F}"/>
              </a:ext>
            </a:extLst>
          </p:cNvPr>
          <p:cNvCxnSpPr>
            <a:cxnSpLocks/>
            <a:stCxn id="31" idx="5"/>
            <a:endCxn id="25" idx="1"/>
          </p:cNvCxnSpPr>
          <p:nvPr/>
        </p:nvCxnSpPr>
        <p:spPr>
          <a:xfrm>
            <a:off x="2543437" y="4722512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C1CBB88-9525-4629-837A-84FF9B9290DA}"/>
              </a:ext>
            </a:extLst>
          </p:cNvPr>
          <p:cNvCxnSpPr>
            <a:stCxn id="26" idx="1"/>
            <a:endCxn id="31" idx="7"/>
          </p:cNvCxnSpPr>
          <p:nvPr/>
        </p:nvCxnSpPr>
        <p:spPr>
          <a:xfrm rot="16200000" flipH="1" flipV="1">
            <a:off x="3739476" y="3040584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AF739F18-BFE3-4AFC-A104-2177BAA0746E}"/>
              </a:ext>
            </a:extLst>
          </p:cNvPr>
          <p:cNvSpPr/>
          <p:nvPr/>
        </p:nvSpPr>
        <p:spPr>
          <a:xfrm>
            <a:off x="5254247" y="3288123"/>
            <a:ext cx="2424290" cy="405811"/>
          </a:xfrm>
          <a:prstGeom prst="wedgeRectCallout">
            <a:avLst>
              <a:gd name="adj1" fmla="val -43935"/>
              <a:gd name="adj2" fmla="val 152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Yes. One big cycle.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4BBE5-58C9-6AC3-9F20-E1C1CC19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31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41696-4985-402E-A526-FA97660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/>
          <a:lstStyle/>
          <a:p>
            <a:r>
              <a:rPr lang="en-US" dirty="0"/>
              <a:t>Strong connectedness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D36E98-6495-4A9B-A98A-F53D628BC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/>
          <a:lstStyle/>
          <a:p>
            <a:r>
              <a:rPr lang="en-US" dirty="0"/>
              <a:t>How about this graph?</a:t>
            </a:r>
          </a:p>
          <a:p>
            <a:endParaRPr lang="en-US" b="0" dirty="0"/>
          </a:p>
          <a:p>
            <a:endParaRPr lang="en-US" dirty="0"/>
          </a:p>
          <a:p>
            <a:endParaRPr lang="en-US" sz="1100" dirty="0"/>
          </a:p>
          <a:p>
            <a:r>
              <a:rPr lang="en-US" dirty="0"/>
              <a:t>How about this one?</a:t>
            </a:r>
            <a:endParaRPr lang="en-US" b="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FB9336-86E7-453A-8CBB-9CDD71CD850A}"/>
              </a:ext>
            </a:extLst>
          </p:cNvPr>
          <p:cNvSpPr/>
          <p:nvPr/>
        </p:nvSpPr>
        <p:spPr>
          <a:xfrm>
            <a:off x="4159932" y="256914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C3188-0AC0-40E0-864C-58D674EF9F6C}"/>
              </a:ext>
            </a:extLst>
          </p:cNvPr>
          <p:cNvSpPr/>
          <p:nvPr/>
        </p:nvSpPr>
        <p:spPr>
          <a:xfrm>
            <a:off x="6489703" y="98699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8F837C-5BBC-424B-8830-BEF515CBD6C3}"/>
              </a:ext>
            </a:extLst>
          </p:cNvPr>
          <p:cNvSpPr/>
          <p:nvPr/>
        </p:nvSpPr>
        <p:spPr>
          <a:xfrm>
            <a:off x="4716398" y="176436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5448BE-D8FB-4A0F-BE1E-675A675AC994}"/>
              </a:ext>
            </a:extLst>
          </p:cNvPr>
          <p:cNvCxnSpPr>
            <a:cxnSpLocks/>
            <a:stCxn id="18" idx="6"/>
            <a:endCxn id="17" idx="2"/>
          </p:cNvCxnSpPr>
          <p:nvPr/>
        </p:nvCxnSpPr>
        <p:spPr>
          <a:xfrm flipV="1">
            <a:off x="5381416" y="1292783"/>
            <a:ext cx="1108287" cy="7773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551787-6A56-48CB-952F-94BEC8F3B537}"/>
              </a:ext>
            </a:extLst>
          </p:cNvPr>
          <p:cNvCxnSpPr>
            <a:cxnSpLocks/>
            <a:stCxn id="18" idx="2"/>
            <a:endCxn id="23" idx="6"/>
          </p:cNvCxnSpPr>
          <p:nvPr/>
        </p:nvCxnSpPr>
        <p:spPr>
          <a:xfrm flipH="1">
            <a:off x="3685035" y="2070150"/>
            <a:ext cx="1031363" cy="292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9F0C23-9338-416D-B188-DDA7E3B198BF}"/>
              </a:ext>
            </a:extLst>
          </p:cNvPr>
          <p:cNvCxnSpPr>
            <a:cxnSpLocks/>
            <a:stCxn id="16" idx="7"/>
            <a:endCxn id="18" idx="4"/>
          </p:cNvCxnSpPr>
          <p:nvPr/>
        </p:nvCxnSpPr>
        <p:spPr>
          <a:xfrm flipV="1">
            <a:off x="4727560" y="2375939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C61EA1C-BC2C-4426-88A9-A40F2B3CEC1A}"/>
              </a:ext>
            </a:extLst>
          </p:cNvPr>
          <p:cNvSpPr/>
          <p:nvPr/>
        </p:nvSpPr>
        <p:spPr>
          <a:xfrm>
            <a:off x="3020017" y="179357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BF1D8E-ACC4-4CBB-8E9E-659E5A6E7F32}"/>
              </a:ext>
            </a:extLst>
          </p:cNvPr>
          <p:cNvCxnSpPr>
            <a:cxnSpLocks/>
            <a:stCxn id="23" idx="5"/>
            <a:endCxn id="16" idx="1"/>
          </p:cNvCxnSpPr>
          <p:nvPr/>
        </p:nvCxnSpPr>
        <p:spPr>
          <a:xfrm>
            <a:off x="3587645" y="2315587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F4F7AD2-6ED1-448D-9204-34709FAE0392}"/>
              </a:ext>
            </a:extLst>
          </p:cNvPr>
          <p:cNvSpPr/>
          <p:nvPr/>
        </p:nvSpPr>
        <p:spPr>
          <a:xfrm>
            <a:off x="8953499" y="1701961"/>
            <a:ext cx="2609593" cy="703190"/>
          </a:xfrm>
          <a:prstGeom prst="wedgeRectCallout">
            <a:avLst>
              <a:gd name="adj1" fmla="val -73509"/>
              <a:gd name="adj2" fmla="val -5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Yes. Multiple </a:t>
            </a:r>
            <a:r>
              <a:rPr lang="en-US" b="1" dirty="0"/>
              <a:t>intersecting</a:t>
            </a:r>
            <a:r>
              <a:rPr lang="en-US" dirty="0"/>
              <a:t> cycles.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D1C08C-A806-4BCF-A82D-B09D4743050C}"/>
              </a:ext>
            </a:extLst>
          </p:cNvPr>
          <p:cNvSpPr/>
          <p:nvPr/>
        </p:nvSpPr>
        <p:spPr>
          <a:xfrm>
            <a:off x="3115724" y="497606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B7BFE0-0F29-4863-8A08-9285247A5E23}"/>
              </a:ext>
            </a:extLst>
          </p:cNvPr>
          <p:cNvSpPr/>
          <p:nvPr/>
        </p:nvSpPr>
        <p:spPr>
          <a:xfrm>
            <a:off x="4891562" y="414706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41618D-81A3-4D9A-A228-BD5B84117C59}"/>
              </a:ext>
            </a:extLst>
          </p:cNvPr>
          <p:cNvSpPr/>
          <p:nvPr/>
        </p:nvSpPr>
        <p:spPr>
          <a:xfrm>
            <a:off x="3672190" y="41712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3310A0-D583-4CF4-AF35-FD0C6D0079F0}"/>
              </a:ext>
            </a:extLst>
          </p:cNvPr>
          <p:cNvCxnSpPr>
            <a:cxnSpLocks/>
            <a:stCxn id="27" idx="6"/>
            <a:endCxn id="26" idx="2"/>
          </p:cNvCxnSpPr>
          <p:nvPr/>
        </p:nvCxnSpPr>
        <p:spPr>
          <a:xfrm flipV="1">
            <a:off x="4337208" y="4452850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06C8A6-D3EF-442D-8B33-FC4645BA8ED4}"/>
              </a:ext>
            </a:extLst>
          </p:cNvPr>
          <p:cNvCxnSpPr>
            <a:cxnSpLocks/>
            <a:stCxn id="25" idx="7"/>
            <a:endCxn id="27" idx="4"/>
          </p:cNvCxnSpPr>
          <p:nvPr/>
        </p:nvCxnSpPr>
        <p:spPr>
          <a:xfrm flipV="1">
            <a:off x="3683352" y="4782864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2904E92-3E42-4416-93C8-30597A0DBB2E}"/>
              </a:ext>
            </a:extLst>
          </p:cNvPr>
          <p:cNvSpPr/>
          <p:nvPr/>
        </p:nvSpPr>
        <p:spPr>
          <a:xfrm>
            <a:off x="1975809" y="420049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68C29F-7097-43CE-A6E3-5FDA5D3E6E5F}"/>
              </a:ext>
            </a:extLst>
          </p:cNvPr>
          <p:cNvCxnSpPr>
            <a:cxnSpLocks/>
            <a:stCxn id="31" idx="5"/>
            <a:endCxn id="25" idx="1"/>
          </p:cNvCxnSpPr>
          <p:nvPr/>
        </p:nvCxnSpPr>
        <p:spPr>
          <a:xfrm>
            <a:off x="2543437" y="4722512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C1CBB88-9525-4629-837A-84FF9B9290DA}"/>
              </a:ext>
            </a:extLst>
          </p:cNvPr>
          <p:cNvCxnSpPr>
            <a:stCxn id="26" idx="1"/>
            <a:endCxn id="31" idx="7"/>
          </p:cNvCxnSpPr>
          <p:nvPr/>
        </p:nvCxnSpPr>
        <p:spPr>
          <a:xfrm rot="16200000" flipH="1" flipV="1">
            <a:off x="3739476" y="3040584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796BD00-92D2-47AF-84CF-C7A7218CEB94}"/>
              </a:ext>
            </a:extLst>
          </p:cNvPr>
          <p:cNvSpPr/>
          <p:nvPr/>
        </p:nvSpPr>
        <p:spPr>
          <a:xfrm>
            <a:off x="6875841" y="25723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0AECB1-CF1B-43AD-9E25-222C6F2D0A04}"/>
              </a:ext>
            </a:extLst>
          </p:cNvPr>
          <p:cNvCxnSpPr>
            <a:cxnSpLocks/>
            <a:stCxn id="29" idx="2"/>
            <a:endCxn id="16" idx="6"/>
          </p:cNvCxnSpPr>
          <p:nvPr/>
        </p:nvCxnSpPr>
        <p:spPr>
          <a:xfrm flipH="1" flipV="1">
            <a:off x="4824950" y="2874934"/>
            <a:ext cx="2050891" cy="32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CB46DF-A725-4E05-927B-8038D55BB544}"/>
              </a:ext>
            </a:extLst>
          </p:cNvPr>
          <p:cNvCxnSpPr>
            <a:cxnSpLocks/>
            <a:stCxn id="17" idx="5"/>
            <a:endCxn id="38" idx="1"/>
          </p:cNvCxnSpPr>
          <p:nvPr/>
        </p:nvCxnSpPr>
        <p:spPr>
          <a:xfrm>
            <a:off x="7057331" y="1509008"/>
            <a:ext cx="539857" cy="28251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2FAC192A-F46A-44FF-BA97-F36268ECC313}"/>
              </a:ext>
            </a:extLst>
          </p:cNvPr>
          <p:cNvSpPr/>
          <p:nvPr/>
        </p:nvSpPr>
        <p:spPr>
          <a:xfrm>
            <a:off x="7499798" y="170196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A19FDDD-364D-4A3A-82FA-3F5988147395}"/>
              </a:ext>
            </a:extLst>
          </p:cNvPr>
          <p:cNvSpPr/>
          <p:nvPr/>
        </p:nvSpPr>
        <p:spPr>
          <a:xfrm>
            <a:off x="6046434" y="187556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25EA8A-63C8-412D-8406-529CEFC2EBDE}"/>
              </a:ext>
            </a:extLst>
          </p:cNvPr>
          <p:cNvCxnSpPr>
            <a:cxnSpLocks/>
            <a:stCxn id="17" idx="3"/>
            <a:endCxn id="41" idx="0"/>
          </p:cNvCxnSpPr>
          <p:nvPr/>
        </p:nvCxnSpPr>
        <p:spPr>
          <a:xfrm flipH="1">
            <a:off x="6378943" y="1509008"/>
            <a:ext cx="208150" cy="3665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64B8BCA-1B2F-4898-A1F6-62527C01E8D8}"/>
              </a:ext>
            </a:extLst>
          </p:cNvPr>
          <p:cNvCxnSpPr>
            <a:cxnSpLocks/>
            <a:stCxn id="38" idx="4"/>
            <a:endCxn id="29" idx="7"/>
          </p:cNvCxnSpPr>
          <p:nvPr/>
        </p:nvCxnSpPr>
        <p:spPr>
          <a:xfrm flipH="1">
            <a:off x="7443469" y="2313540"/>
            <a:ext cx="388838" cy="3483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8158EC7-F1A8-41DE-B83A-BE9685CB8A3E}"/>
              </a:ext>
            </a:extLst>
          </p:cNvPr>
          <p:cNvCxnSpPr>
            <a:cxnSpLocks/>
            <a:stCxn id="41" idx="7"/>
            <a:endCxn id="17" idx="4"/>
          </p:cNvCxnSpPr>
          <p:nvPr/>
        </p:nvCxnSpPr>
        <p:spPr>
          <a:xfrm flipV="1">
            <a:off x="6614062" y="1598572"/>
            <a:ext cx="208150" cy="3665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39EE6C34-6198-437B-AC4A-D022B5844065}"/>
              </a:ext>
            </a:extLst>
          </p:cNvPr>
          <p:cNvSpPr/>
          <p:nvPr/>
        </p:nvSpPr>
        <p:spPr>
          <a:xfrm>
            <a:off x="6388702" y="501004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1A3101F-5D02-4748-BA97-3B75BF1DA9E8}"/>
              </a:ext>
            </a:extLst>
          </p:cNvPr>
          <p:cNvSpPr/>
          <p:nvPr/>
        </p:nvSpPr>
        <p:spPr>
          <a:xfrm>
            <a:off x="6994750" y="393083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52319E-D717-4363-8C6F-2BD21EF57FA7}"/>
              </a:ext>
            </a:extLst>
          </p:cNvPr>
          <p:cNvSpPr/>
          <p:nvPr/>
        </p:nvSpPr>
        <p:spPr>
          <a:xfrm>
            <a:off x="7832307" y="525832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78AFCF0-D6BE-4789-B8C4-18F6B8D4E674}"/>
              </a:ext>
            </a:extLst>
          </p:cNvPr>
          <p:cNvCxnSpPr>
            <a:cxnSpLocks/>
            <a:stCxn id="59" idx="5"/>
            <a:endCxn id="60" idx="0"/>
          </p:cNvCxnSpPr>
          <p:nvPr/>
        </p:nvCxnSpPr>
        <p:spPr>
          <a:xfrm>
            <a:off x="7562378" y="4452848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B220F8E-72DB-49AC-B7FC-61BF5D21C58F}"/>
              </a:ext>
            </a:extLst>
          </p:cNvPr>
          <p:cNvCxnSpPr>
            <a:cxnSpLocks/>
            <a:stCxn id="60" idx="2"/>
            <a:endCxn id="58" idx="5"/>
          </p:cNvCxnSpPr>
          <p:nvPr/>
        </p:nvCxnSpPr>
        <p:spPr>
          <a:xfrm flipH="1" flipV="1">
            <a:off x="6956330" y="5532062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04C7CA6-8BEE-4E9A-B91D-EB2A98EEC695}"/>
              </a:ext>
            </a:extLst>
          </p:cNvPr>
          <p:cNvCxnSpPr>
            <a:cxnSpLocks/>
            <a:stCxn id="58" idx="0"/>
            <a:endCxn id="59" idx="3"/>
          </p:cNvCxnSpPr>
          <p:nvPr/>
        </p:nvCxnSpPr>
        <p:spPr>
          <a:xfrm flipV="1">
            <a:off x="6721211" y="4452848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F93C1C0-398E-45A9-A161-F88719EA810E}"/>
              </a:ext>
            </a:extLst>
          </p:cNvPr>
          <p:cNvCxnSpPr>
            <a:cxnSpLocks/>
            <a:stCxn id="26" idx="6"/>
            <a:endCxn id="58" idx="1"/>
          </p:cNvCxnSpPr>
          <p:nvPr/>
        </p:nvCxnSpPr>
        <p:spPr>
          <a:xfrm>
            <a:off x="5556580" y="4452850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4F05034C-6493-4A17-A1B5-F3E8EC32A4A0}"/>
              </a:ext>
            </a:extLst>
          </p:cNvPr>
          <p:cNvSpPr/>
          <p:nvPr/>
        </p:nvSpPr>
        <p:spPr>
          <a:xfrm>
            <a:off x="8256771" y="3768044"/>
            <a:ext cx="3153146" cy="954467"/>
          </a:xfrm>
          <a:prstGeom prst="wedgeRectCallout">
            <a:avLst>
              <a:gd name="adj1" fmla="val -68516"/>
              <a:gd name="adj2" fmla="val -8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No. Two cycles with only a one-directional path between them.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B3E77-206C-4927-189D-047DAD26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31" grpId="0" animBg="1"/>
      <p:bldP spid="58" grpId="0" animBg="1"/>
      <p:bldP spid="59" grpId="0" animBg="1"/>
      <p:bldP spid="60" grpId="0" animBg="1"/>
      <p:bldP spid="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8423"/>
            <a:ext cx="10771472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Other Applications of</a:t>
            </a:r>
            <a:br>
              <a:rPr lang="en-CA" dirty="0"/>
            </a:br>
            <a:r>
              <a:rPr lang="en-CA" dirty="0"/>
              <a:t>checking strong connectedness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59662"/>
            <a:ext cx="9905998" cy="4597756"/>
          </a:xfrm>
        </p:spPr>
        <p:txBody>
          <a:bodyPr/>
          <a:lstStyle/>
          <a:p>
            <a:r>
              <a:rPr lang="en-US" dirty="0"/>
              <a:t>You gain some </a:t>
            </a:r>
            <a:r>
              <a:rPr lang="en-US" b="1" dirty="0"/>
              <a:t>symmetry</a:t>
            </a:r>
            <a:r>
              <a:rPr lang="en-US" dirty="0"/>
              <a:t> from knowing a graph is strongly connected</a:t>
            </a:r>
          </a:p>
          <a:p>
            <a:r>
              <a:rPr lang="en-US" dirty="0"/>
              <a:t>For example, you can </a:t>
            </a:r>
            <a:r>
              <a:rPr lang="en-US" b="1" dirty="0"/>
              <a:t>start a graph traversal at any node</a:t>
            </a:r>
            <a:r>
              <a:rPr lang="en-US" dirty="0"/>
              <a:t>, and know the traversal will reach </a:t>
            </a:r>
            <a:r>
              <a:rPr lang="en-US" b="1" dirty="0"/>
              <a:t>every</a:t>
            </a:r>
            <a:r>
              <a:rPr lang="en-US" dirty="0"/>
              <a:t> node</a:t>
            </a:r>
          </a:p>
          <a:p>
            <a:r>
              <a:rPr lang="en-US" dirty="0"/>
              <a:t>Without strong connectedness, if you want to run a graph traversal that reaches every node in a single pass, you would have to do additional processing to determine an appropriate starting node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DFF01-3782-093C-2A57-81B7E0B5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Other Applications of</a:t>
            </a:r>
            <a:br>
              <a:rPr lang="en-CA" dirty="0"/>
            </a:br>
            <a:r>
              <a:rPr lang="en-CA" dirty="0"/>
              <a:t>checking strong connectedness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Useful as a sanity check!</a:t>
            </a:r>
          </a:p>
          <a:p>
            <a:r>
              <a:rPr lang="en-US" dirty="0"/>
              <a:t>Suppose you want to run an algorithm that </a:t>
            </a:r>
            <a:r>
              <a:rPr lang="en-US" b="1" dirty="0"/>
              <a:t>requires strong connectedness</a:t>
            </a:r>
            <a:r>
              <a:rPr lang="en-US" dirty="0"/>
              <a:t>, and you </a:t>
            </a:r>
            <a:r>
              <a:rPr lang="en-US" b="1" dirty="0"/>
              <a:t>believe </a:t>
            </a:r>
            <a:r>
              <a:rPr lang="en-US" dirty="0"/>
              <a:t>your input graph is strongly connected</a:t>
            </a:r>
          </a:p>
          <a:p>
            <a:r>
              <a:rPr lang="en-US" b="1" dirty="0"/>
              <a:t>Validate </a:t>
            </a:r>
            <a:r>
              <a:rPr lang="en-US" dirty="0"/>
              <a:t>your input by </a:t>
            </a:r>
            <a:r>
              <a:rPr lang="en-US" b="1" dirty="0"/>
              <a:t>testing</a:t>
            </a:r>
            <a:r>
              <a:rPr lang="en-US" dirty="0"/>
              <a:t> whether this is true!</a:t>
            </a:r>
            <a:endParaRPr lang="en-US" b="1" dirty="0"/>
          </a:p>
          <a:p>
            <a:r>
              <a:rPr lang="en-US" dirty="0"/>
              <a:t>Subtle, difficult-to-detect bugs often result if such an algorithm is run only on one component of a graph</a:t>
            </a:r>
          </a:p>
          <a:p>
            <a:r>
              <a:rPr lang="en-US" dirty="0"/>
              <a:t>[More concrete applications once we generalize and talk about strongly connected </a:t>
            </a:r>
            <a:r>
              <a:rPr lang="en-US" b="1" dirty="0"/>
              <a:t>components</a:t>
            </a:r>
            <a:r>
              <a:rPr lang="en-US" dirty="0"/>
              <a:t>…]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B8528-BC5B-7ACD-092E-B8BDD25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41696-4985-402E-A526-FA97660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/>
          <a:lstStyle/>
          <a:p>
            <a:r>
              <a:rPr lang="en-US" dirty="0"/>
              <a:t>A useful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985" y="881190"/>
                <a:ext cx="10796030" cy="4597756"/>
              </a:xfrm>
            </p:spPr>
            <p:txBody>
              <a:bodyPr/>
              <a:lstStyle/>
              <a:p>
                <a:r>
                  <a:rPr lang="en-US" dirty="0"/>
                  <a:t>Lemma: a graph is strongly connected</a:t>
                </a:r>
              </a:p>
              <a:p>
                <a:r>
                  <a:rPr lang="en-US" b="1" dirty="0" err="1"/>
                  <a:t>iff</a:t>
                </a:r>
                <a:r>
                  <a:rPr lang="en-US" b="1" dirty="0"/>
                  <a:t> </a:t>
                </a:r>
                <a:r>
                  <a:rPr lang="en-US" dirty="0"/>
                  <a:t>for </a:t>
                </a:r>
                <a:r>
                  <a:rPr lang="en-US" b="1" dirty="0"/>
                  <a:t>any</a:t>
                </a:r>
                <a:r>
                  <a:rPr lang="en-US" dirty="0"/>
                  <a:t>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b="1" dirty="0"/>
                  <a:t>all nodes are reachable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 is reachable</a:t>
                </a:r>
                <a:r>
                  <a:rPr lang="en-US" dirty="0"/>
                  <a:t> from all nodes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985" y="881190"/>
                <a:ext cx="10796030" cy="4597756"/>
              </a:xfrm>
              <a:blipFill>
                <a:blip r:embed="rId2"/>
                <a:stretch>
                  <a:fillRect l="-1467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7FB9336-86E7-453A-8CBB-9CDD71CD850A}"/>
              </a:ext>
            </a:extLst>
          </p:cNvPr>
          <p:cNvSpPr/>
          <p:nvPr/>
        </p:nvSpPr>
        <p:spPr>
          <a:xfrm>
            <a:off x="2195526" y="526639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C3188-0AC0-40E0-864C-58D674EF9F6C}"/>
              </a:ext>
            </a:extLst>
          </p:cNvPr>
          <p:cNvSpPr/>
          <p:nvPr/>
        </p:nvSpPr>
        <p:spPr>
          <a:xfrm>
            <a:off x="4530412" y="325922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F8F837C-5BBC-424B-8830-BEF515CBD6C3}"/>
                  </a:ext>
                </a:extLst>
              </p:cNvPr>
              <p:cNvSpPr/>
              <p:nvPr/>
            </p:nvSpPr>
            <p:spPr>
              <a:xfrm>
                <a:off x="2921031" y="3924599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F8F837C-5BBC-424B-8830-BEF515CBD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31" y="3924599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C61EA1C-BC2C-4426-88A9-A40F2B3CEC1A}"/>
              </a:ext>
            </a:extLst>
          </p:cNvPr>
          <p:cNvSpPr/>
          <p:nvPr/>
        </p:nvSpPr>
        <p:spPr>
          <a:xfrm>
            <a:off x="1038499" y="361881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0F2DB1-3E4B-47DF-845D-D41785E8F07D}"/>
              </a:ext>
            </a:extLst>
          </p:cNvPr>
          <p:cNvSpPr/>
          <p:nvPr/>
        </p:nvSpPr>
        <p:spPr>
          <a:xfrm>
            <a:off x="4922279" y="435416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AEAEAE-1D98-4A8D-A514-2CE1FCFC954A}"/>
              </a:ext>
            </a:extLst>
          </p:cNvPr>
          <p:cNvSpPr/>
          <p:nvPr/>
        </p:nvSpPr>
        <p:spPr>
          <a:xfrm>
            <a:off x="4404254" y="565139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30AB2C-C5CB-4AB0-996C-030D500C1D97}"/>
              </a:ext>
            </a:extLst>
          </p:cNvPr>
          <p:cNvSpPr/>
          <p:nvPr/>
        </p:nvSpPr>
        <p:spPr>
          <a:xfrm>
            <a:off x="7918140" y="541015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F073758-A3FF-45E7-8F98-D599336AFBC7}"/>
              </a:ext>
            </a:extLst>
          </p:cNvPr>
          <p:cNvSpPr/>
          <p:nvPr/>
        </p:nvSpPr>
        <p:spPr>
          <a:xfrm>
            <a:off x="10253026" y="340299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F398C0-F36E-4BE6-B8EA-534BCBA30273}"/>
                  </a:ext>
                </a:extLst>
              </p:cNvPr>
              <p:cNvSpPr/>
              <p:nvPr/>
            </p:nvSpPr>
            <p:spPr>
              <a:xfrm>
                <a:off x="8643645" y="4068362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F398C0-F36E-4BE6-B8EA-534BCBA30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645" y="4068362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FD7487A6-F18D-467E-9420-7F502A9CD606}"/>
              </a:ext>
            </a:extLst>
          </p:cNvPr>
          <p:cNvSpPr/>
          <p:nvPr/>
        </p:nvSpPr>
        <p:spPr>
          <a:xfrm>
            <a:off x="6761113" y="37625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8F3A37A-2CE1-463D-B604-452430E7923D}"/>
              </a:ext>
            </a:extLst>
          </p:cNvPr>
          <p:cNvSpPr/>
          <p:nvPr/>
        </p:nvSpPr>
        <p:spPr>
          <a:xfrm>
            <a:off x="10644893" y="449792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FB18AC1-E7B4-4814-ACD9-1D389CE95369}"/>
              </a:ext>
            </a:extLst>
          </p:cNvPr>
          <p:cNvSpPr/>
          <p:nvPr/>
        </p:nvSpPr>
        <p:spPr>
          <a:xfrm>
            <a:off x="10126868" y="579515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9F5B69-EACF-4954-8260-DE68AA738F1F}"/>
              </a:ext>
            </a:extLst>
          </p:cNvPr>
          <p:cNvCxnSpPr/>
          <p:nvPr/>
        </p:nvCxnSpPr>
        <p:spPr>
          <a:xfrm>
            <a:off x="6140408" y="3338907"/>
            <a:ext cx="0" cy="2924062"/>
          </a:xfrm>
          <a:prstGeom prst="line">
            <a:avLst/>
          </a:prstGeom>
          <a:ln w="7620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453D707-5BAF-4DB7-8E0E-5877FDBD8A2A}"/>
              </a:ext>
            </a:extLst>
          </p:cNvPr>
          <p:cNvGrpSpPr/>
          <p:nvPr/>
        </p:nvGrpSpPr>
        <p:grpSpPr>
          <a:xfrm rot="11395698">
            <a:off x="1661309" y="3817558"/>
            <a:ext cx="1299853" cy="170650"/>
            <a:chOff x="1738256" y="3426030"/>
            <a:chExt cx="1334595" cy="36210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16C96C-01A8-47FE-8A7A-95C68D985700}"/>
                </a:ext>
              </a:extLst>
            </p:cNvPr>
            <p:cNvCxnSpPr>
              <a:stCxn id="23" idx="5"/>
            </p:cNvCxnSpPr>
            <p:nvPr/>
          </p:nvCxnSpPr>
          <p:spPr>
            <a:xfrm>
              <a:off x="1738256" y="3431031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845BA73-5A15-4CFB-B69A-7807D7073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3022" y="3426030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A31AA18-7E60-4D03-98BB-4F11E4529454}"/>
                </a:ext>
              </a:extLst>
            </p:cNvPr>
            <p:cNvCxnSpPr>
              <a:cxnSpLocks/>
            </p:cNvCxnSpPr>
            <p:nvPr/>
          </p:nvCxnSpPr>
          <p:spPr>
            <a:xfrm>
              <a:off x="2406920" y="3453664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E9F908C-3228-48A8-889A-F03E69799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5399" y="356745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80FABAC-162D-4F07-B30C-CC84F70621EA}"/>
              </a:ext>
            </a:extLst>
          </p:cNvPr>
          <p:cNvGrpSpPr/>
          <p:nvPr/>
        </p:nvGrpSpPr>
        <p:grpSpPr>
          <a:xfrm rot="19846983">
            <a:off x="3546281" y="4060771"/>
            <a:ext cx="1314904" cy="357100"/>
            <a:chOff x="1703017" y="3791666"/>
            <a:chExt cx="1314904" cy="35710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8D4E23C-97AE-4374-86C7-B95189B5C3BD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1623CCA-A605-4B99-B260-2C052B71A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730A388-33AC-4D54-8C59-EAF9DB4E5BFD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F195F9B-567D-403F-A386-E7148DD63B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43EB10-62CA-4046-ABA5-CCE2D76EF26F}"/>
              </a:ext>
            </a:extLst>
          </p:cNvPr>
          <p:cNvGrpSpPr/>
          <p:nvPr/>
        </p:nvGrpSpPr>
        <p:grpSpPr>
          <a:xfrm rot="551085">
            <a:off x="3357972" y="4678669"/>
            <a:ext cx="1677216" cy="357100"/>
            <a:chOff x="1703017" y="3791666"/>
            <a:chExt cx="1314904" cy="35710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1B5FA64-DD9B-47E1-95E7-5B746A207FA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4F25CA-C1AB-4FA5-9F80-11871B58F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409D96C-0C32-4C82-A211-1C1AA52B19AC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51AE992-02DF-41A8-984F-CD067BF34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86DEB89-AFD5-40F7-AF59-FA7BE080B2A1}"/>
              </a:ext>
            </a:extLst>
          </p:cNvPr>
          <p:cNvGrpSpPr/>
          <p:nvPr/>
        </p:nvGrpSpPr>
        <p:grpSpPr>
          <a:xfrm rot="7285950">
            <a:off x="2161614" y="4679340"/>
            <a:ext cx="1001192" cy="278333"/>
            <a:chOff x="1703017" y="3791666"/>
            <a:chExt cx="1314904" cy="357100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FD1414B-0531-42BE-ABE8-E99475AC656C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8EA4E6E-6B9A-46BB-B071-C9C2204C4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39C834C-E769-4DC3-8675-9D1D0B074D95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DDFE242-A709-4D1E-AE15-A4EA76F9F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EF82B2D-FD61-41DA-AEF6-6F43497BF5E5}"/>
              </a:ext>
            </a:extLst>
          </p:cNvPr>
          <p:cNvGrpSpPr/>
          <p:nvPr/>
        </p:nvGrpSpPr>
        <p:grpSpPr>
          <a:xfrm rot="2643127">
            <a:off x="2789462" y="5100590"/>
            <a:ext cx="1815276" cy="319976"/>
            <a:chOff x="1703017" y="3791666"/>
            <a:chExt cx="1314904" cy="35710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4221FF8-5DB4-4AD9-82B8-9A00D4DDA85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D0CE45D-4F7C-47AF-A273-5CA72C56F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CDDD002-B10C-4FEF-AB48-E123019A6108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EFAAD8A-6122-4A5A-BE2C-2E1CF4B11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813EEA-276E-4D3D-A6A1-52ED83F272A2}"/>
              </a:ext>
            </a:extLst>
          </p:cNvPr>
          <p:cNvGrpSpPr/>
          <p:nvPr/>
        </p:nvGrpSpPr>
        <p:grpSpPr>
          <a:xfrm rot="11395698" flipH="1">
            <a:off x="7425911" y="3951966"/>
            <a:ext cx="1235058" cy="357100"/>
            <a:chOff x="1703017" y="3791666"/>
            <a:chExt cx="1314904" cy="35710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6F59311-5C11-4792-9176-FE3187675A62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355A4AD-FA53-4564-A1A7-DBAFA6E29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4EFD0BC-70AF-42E0-A0D9-050CCA6029F5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DB95ECC-AC71-448B-83A0-0C3C5C0C7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742596D-C006-48C8-A862-C7897CEBC59D}"/>
              </a:ext>
            </a:extLst>
          </p:cNvPr>
          <p:cNvGrpSpPr/>
          <p:nvPr/>
        </p:nvGrpSpPr>
        <p:grpSpPr>
          <a:xfrm rot="20294740" flipH="1">
            <a:off x="9305275" y="4065835"/>
            <a:ext cx="1072988" cy="279226"/>
            <a:chOff x="1703017" y="3791666"/>
            <a:chExt cx="1314904" cy="35710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5850B3E-CE83-4D9D-A53C-FFB2AF9F8764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7640E51-0C61-4EA7-B4E6-BA0165904D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10592F8-00BB-48A3-B2D2-839A709D2448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F8387AD-456F-4E2E-9F50-4E9D497B4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82E7F2F-7ED4-40D4-9A9C-FCA78B5F75D0}"/>
              </a:ext>
            </a:extLst>
          </p:cNvPr>
          <p:cNvGrpSpPr/>
          <p:nvPr/>
        </p:nvGrpSpPr>
        <p:grpSpPr>
          <a:xfrm rot="551085" flipH="1">
            <a:off x="9146886" y="4613390"/>
            <a:ext cx="1480228" cy="416738"/>
            <a:chOff x="1703017" y="3791666"/>
            <a:chExt cx="1314904" cy="35710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497F239-02A4-4F18-AEB5-41B53637B155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5217213B-D6D5-48B7-BEE4-558B4A850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87FFBA7-6055-4F60-A244-5E438337E7C3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E53869C-7985-4F37-A7FE-DAACD847E7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6983B05-FA2F-4499-B386-95A8F20726CD}"/>
              </a:ext>
            </a:extLst>
          </p:cNvPr>
          <p:cNvGrpSpPr/>
          <p:nvPr/>
        </p:nvGrpSpPr>
        <p:grpSpPr>
          <a:xfrm rot="7285950" flipH="1">
            <a:off x="7971260" y="4776015"/>
            <a:ext cx="897409" cy="306322"/>
            <a:chOff x="1703017" y="3791666"/>
            <a:chExt cx="1314904" cy="357100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46EC230-BFF9-448A-87E2-291B83F5E0CD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91AEDA1-22B8-4E51-B9E6-095DBAF5B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E6C9FDA-1F42-48AC-A44D-72A26D5571F4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B916DF0-014D-4735-868A-3F33D9C6C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3B75EF-AF32-4C10-BBEE-2038ED01A4B3}"/>
              </a:ext>
            </a:extLst>
          </p:cNvPr>
          <p:cNvGrpSpPr/>
          <p:nvPr/>
        </p:nvGrpSpPr>
        <p:grpSpPr>
          <a:xfrm rot="3023035" flipH="1">
            <a:off x="8607454" y="5229444"/>
            <a:ext cx="1729384" cy="300966"/>
            <a:chOff x="1703017" y="3791666"/>
            <a:chExt cx="1314904" cy="357100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490F303-3594-45FB-A205-F902BF1A57E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23438F1-9DA7-4D63-BBDE-BE31EA9AA9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7195A0B-97D1-4ADD-BECB-719314D1F5DB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56D242B-3753-4FAF-A489-FA785F40A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Flowchart: Process 98">
                <a:extLst>
                  <a:ext uri="{FF2B5EF4-FFF2-40B4-BE49-F238E27FC236}">
                    <a16:creationId xmlns:a16="http://schemas.microsoft.com/office/drawing/2014/main" id="{8E51C919-AFAA-44B9-992F-282A2B10E9FD}"/>
                  </a:ext>
                </a:extLst>
              </p:cNvPr>
              <p:cNvSpPr/>
              <p:nvPr/>
            </p:nvSpPr>
            <p:spPr>
              <a:xfrm>
                <a:off x="7983430" y="180011"/>
                <a:ext cx="4004891" cy="166584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Proof: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(⇒)</m:t>
                    </m:r>
                  </m:oMath>
                </a14:m>
                <a:r>
                  <a:rPr lang="en-US" sz="2000" dirty="0"/>
                  <a:t> Suppose G is strongly connected. Then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/>
                      <m:t>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 Fix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.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is reachable from all nodes, and vice versa.</a:t>
                </a:r>
              </a:p>
            </p:txBody>
          </p:sp>
        </mc:Choice>
        <mc:Fallback xmlns="">
          <p:sp>
            <p:nvSpPr>
              <p:cNvPr id="99" name="Flowchart: Process 98">
                <a:extLst>
                  <a:ext uri="{FF2B5EF4-FFF2-40B4-BE49-F238E27FC236}">
                    <a16:creationId xmlns:a16="http://schemas.microsoft.com/office/drawing/2014/main" id="{8E51C919-AFAA-44B9-992F-282A2B10E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430" y="180011"/>
                <a:ext cx="4004891" cy="1665840"/>
              </a:xfrm>
              <a:prstGeom prst="flowChartProcess">
                <a:avLst/>
              </a:prstGeom>
              <a:blipFill>
                <a:blip r:embed="rId5"/>
                <a:stretch>
                  <a:fillRect l="-152" t="-362" r="-1515" b="-4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Flowchart: Process 124">
                <a:extLst>
                  <a:ext uri="{FF2B5EF4-FFF2-40B4-BE49-F238E27FC236}">
                    <a16:creationId xmlns:a16="http://schemas.microsoft.com/office/drawing/2014/main" id="{E0C16023-008D-4894-8756-58033C305917}"/>
                  </a:ext>
                </a:extLst>
              </p:cNvPr>
              <p:cNvSpPr/>
              <p:nvPr/>
            </p:nvSpPr>
            <p:spPr>
              <a:xfrm>
                <a:off x="7254645" y="1931274"/>
                <a:ext cx="4711860" cy="1299272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(⇐)</m:t>
                    </m:r>
                  </m:oMath>
                </a14:m>
                <a:r>
                  <a:rPr lang="en-US" sz="2000" dirty="0"/>
                  <a:t> Suppose some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is reachable from all nodes and vice versa.</a:t>
                </a:r>
              </a:p>
              <a:p>
                <a:pPr algn="ctr"/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,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/>
                      <m:t>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CA"/>
                      <m:t>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,</a:t>
                </a:r>
                <a:br>
                  <a:rPr lang="en-US" sz="2000" dirty="0"/>
                </a:b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nor/>
                      </m:rPr>
                      <a:rPr lang="en-CA"/>
                      <m:t>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CA"/>
                      <m:t>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. So G is strongly conn.</a:t>
                </a:r>
              </a:p>
            </p:txBody>
          </p:sp>
        </mc:Choice>
        <mc:Fallback xmlns="">
          <p:sp>
            <p:nvSpPr>
              <p:cNvPr id="125" name="Flowchart: Process 124">
                <a:extLst>
                  <a:ext uri="{FF2B5EF4-FFF2-40B4-BE49-F238E27FC236}">
                    <a16:creationId xmlns:a16="http://schemas.microsoft.com/office/drawing/2014/main" id="{E0C16023-008D-4894-8756-58033C305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645" y="1931274"/>
                <a:ext cx="4711860" cy="1299272"/>
              </a:xfrm>
              <a:prstGeom prst="flowChartProcess">
                <a:avLst/>
              </a:prstGeom>
              <a:blipFill>
                <a:blip r:embed="rId6"/>
                <a:stretch>
                  <a:fillRect t="-2778" b="-78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4E88B-0F70-A6A9-0C01-4CEE1828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99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71" y="-2"/>
            <a:ext cx="10530340" cy="1028386"/>
          </a:xfrm>
        </p:spPr>
        <p:txBody>
          <a:bodyPr/>
          <a:lstStyle/>
          <a:p>
            <a:r>
              <a:rPr lang="en-CA" dirty="0"/>
              <a:t>(Undirected) Bipartite graphs and BFS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FDDA2-FC19-056D-B4A6-157478B0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2B6A81-3C23-94EE-0226-80BA2AE6D37E}"/>
              </a:ext>
            </a:extLst>
          </p:cNvPr>
          <p:cNvCxnSpPr>
            <a:cxnSpLocks/>
          </p:cNvCxnSpPr>
          <p:nvPr/>
        </p:nvCxnSpPr>
        <p:spPr>
          <a:xfrm>
            <a:off x="986308" y="3086810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384B57-84E0-6A67-E22D-3F2DF07D946C}"/>
              </a:ext>
            </a:extLst>
          </p:cNvPr>
          <p:cNvCxnSpPr>
            <a:cxnSpLocks/>
          </p:cNvCxnSpPr>
          <p:nvPr/>
        </p:nvCxnSpPr>
        <p:spPr>
          <a:xfrm flipH="1" flipV="1">
            <a:off x="653799" y="3392599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932A1A-1CCA-BD6E-61D9-7F080201A7D0}"/>
              </a:ext>
            </a:extLst>
          </p:cNvPr>
          <p:cNvCxnSpPr>
            <a:cxnSpLocks/>
          </p:cNvCxnSpPr>
          <p:nvPr/>
        </p:nvCxnSpPr>
        <p:spPr>
          <a:xfrm flipH="1">
            <a:off x="807740" y="4393171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A7529F-E4BE-EBB9-D613-E5E88E61806D}"/>
              </a:ext>
            </a:extLst>
          </p:cNvPr>
          <p:cNvCxnSpPr>
            <a:cxnSpLocks/>
          </p:cNvCxnSpPr>
          <p:nvPr/>
        </p:nvCxnSpPr>
        <p:spPr>
          <a:xfrm>
            <a:off x="1877495" y="4176946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3F9091-0DFC-AB23-10C0-39BC1113C54F}"/>
              </a:ext>
            </a:extLst>
          </p:cNvPr>
          <p:cNvCxnSpPr>
            <a:cxnSpLocks/>
          </p:cNvCxnSpPr>
          <p:nvPr/>
        </p:nvCxnSpPr>
        <p:spPr>
          <a:xfrm>
            <a:off x="2512858" y="5267081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569C36-CBDB-8C8E-A61D-FD9B46871E60}"/>
              </a:ext>
            </a:extLst>
          </p:cNvPr>
          <p:cNvCxnSpPr>
            <a:cxnSpLocks/>
          </p:cNvCxnSpPr>
          <p:nvPr/>
        </p:nvCxnSpPr>
        <p:spPr>
          <a:xfrm>
            <a:off x="3495770" y="4176946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C5D33F-C252-FDF8-9D48-342700D66592}"/>
              </a:ext>
            </a:extLst>
          </p:cNvPr>
          <p:cNvCxnSpPr>
            <a:cxnSpLocks/>
          </p:cNvCxnSpPr>
          <p:nvPr/>
        </p:nvCxnSpPr>
        <p:spPr>
          <a:xfrm flipH="1">
            <a:off x="2415468" y="4393171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3CDFC44-FA17-6C95-0D4E-B021C608774A}"/>
              </a:ext>
            </a:extLst>
          </p:cNvPr>
          <p:cNvSpPr/>
          <p:nvPr/>
        </p:nvSpPr>
        <p:spPr>
          <a:xfrm>
            <a:off x="3364683" y="496129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50F6B2-9A07-2AEA-95AC-0EBAC019FD75}"/>
              </a:ext>
            </a:extLst>
          </p:cNvPr>
          <p:cNvSpPr/>
          <p:nvPr/>
        </p:nvSpPr>
        <p:spPr>
          <a:xfrm>
            <a:off x="2830752" y="387115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9BE6C2-0A58-6326-FA06-90E910B08F68}"/>
              </a:ext>
            </a:extLst>
          </p:cNvPr>
          <p:cNvSpPr/>
          <p:nvPr/>
        </p:nvSpPr>
        <p:spPr>
          <a:xfrm>
            <a:off x="4347595" y="387115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0B04F8-4E80-FFB5-993E-EDAA3494C217}"/>
              </a:ext>
            </a:extLst>
          </p:cNvPr>
          <p:cNvSpPr/>
          <p:nvPr/>
        </p:nvSpPr>
        <p:spPr>
          <a:xfrm>
            <a:off x="321290" y="278102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180BF8-F179-F861-1126-6C6262EC3B6E}"/>
              </a:ext>
            </a:extLst>
          </p:cNvPr>
          <p:cNvSpPr/>
          <p:nvPr/>
        </p:nvSpPr>
        <p:spPr>
          <a:xfrm>
            <a:off x="2342263" y="2784399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1B9B76-62F7-BA13-AF7D-EE18F8342D34}"/>
              </a:ext>
            </a:extLst>
          </p:cNvPr>
          <p:cNvCxnSpPr>
            <a:cxnSpLocks/>
          </p:cNvCxnSpPr>
          <p:nvPr/>
        </p:nvCxnSpPr>
        <p:spPr>
          <a:xfrm flipH="1" flipV="1">
            <a:off x="1015249" y="5250044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5B24F16-FB08-74EC-3C68-0807B25AF9A3}"/>
              </a:ext>
            </a:extLst>
          </p:cNvPr>
          <p:cNvSpPr/>
          <p:nvPr/>
        </p:nvSpPr>
        <p:spPr>
          <a:xfrm>
            <a:off x="1209003" y="385749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05E583-6080-F6A6-307B-A14013AD15D9}"/>
              </a:ext>
            </a:extLst>
          </p:cNvPr>
          <p:cNvSpPr/>
          <p:nvPr/>
        </p:nvSpPr>
        <p:spPr>
          <a:xfrm>
            <a:off x="353705" y="495791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DC25B5-D52A-6AE3-CE41-B57B57D01241}"/>
              </a:ext>
            </a:extLst>
          </p:cNvPr>
          <p:cNvSpPr/>
          <p:nvPr/>
        </p:nvSpPr>
        <p:spPr>
          <a:xfrm>
            <a:off x="1847840" y="496129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7">
                <a:extLst>
                  <a:ext uri="{FF2B5EF4-FFF2-40B4-BE49-F238E27FC236}">
                    <a16:creationId xmlns:a16="http://schemas.microsoft.com/office/drawing/2014/main" id="{A946D572-6D48-04CE-EBC6-013C32568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2755" y="1035391"/>
                <a:ext cx="9905998" cy="1663112"/>
              </a:xfrm>
            </p:spPr>
            <p:txBody>
              <a:bodyPr/>
              <a:lstStyle/>
              <a:p>
                <a:r>
                  <a:rPr lang="en-CA" dirty="0"/>
                  <a:t>A graph is </a:t>
                </a:r>
                <a:r>
                  <a:rPr lang="en-CA" b="1" dirty="0"/>
                  <a:t>bipartite </a:t>
                </a:r>
                <a:r>
                  <a:rPr lang="en-CA" dirty="0"/>
                  <a:t>if the nodes can be </a:t>
                </a:r>
                <a:r>
                  <a:rPr lang="en-CA" b="1" dirty="0"/>
                  <a:t>partitioned</a:t>
                </a:r>
                <a:br>
                  <a:rPr lang="en-CA" dirty="0"/>
                </a:br>
                <a:r>
                  <a:rPr lang="en-CA" dirty="0"/>
                  <a:t>into sets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 such that </a:t>
                </a:r>
                <a:r>
                  <a:rPr lang="en-CA" b="1" dirty="0"/>
                  <a:t>each edge </a:t>
                </a:r>
                <a:r>
                  <a:rPr lang="en-CA" dirty="0"/>
                  <a:t>has</a:t>
                </a:r>
                <a:br>
                  <a:rPr lang="en-CA" dirty="0"/>
                </a:br>
                <a:r>
                  <a:rPr lang="en-CA" dirty="0"/>
                  <a:t>one endpoint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 and one endpoint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Content Placeholder 27">
                <a:extLst>
                  <a:ext uri="{FF2B5EF4-FFF2-40B4-BE49-F238E27FC236}">
                    <a16:creationId xmlns:a16="http://schemas.microsoft.com/office/drawing/2014/main" id="{A946D572-6D48-04CE-EBC6-013C32568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755" y="1035391"/>
                <a:ext cx="9905998" cy="1663112"/>
              </a:xfrm>
              <a:blipFill>
                <a:blip r:embed="rId2"/>
                <a:stretch>
                  <a:fillRect l="-1662" t="-51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925C3DC-AC0A-BF81-FAF3-671C969EE6C0}"/>
              </a:ext>
            </a:extLst>
          </p:cNvPr>
          <p:cNvCxnSpPr>
            <a:cxnSpLocks/>
            <a:endCxn id="41" idx="2"/>
          </p:cNvCxnSpPr>
          <p:nvPr/>
        </p:nvCxnSpPr>
        <p:spPr>
          <a:xfrm>
            <a:off x="8442988" y="2955307"/>
            <a:ext cx="2309255" cy="166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D8A517-5EDF-79A0-62EA-8D09722D70F3}"/>
              </a:ext>
            </a:extLst>
          </p:cNvPr>
          <p:cNvCxnSpPr>
            <a:cxnSpLocks/>
            <a:stCxn id="43" idx="1"/>
            <a:endCxn id="40" idx="5"/>
          </p:cNvCxnSpPr>
          <p:nvPr/>
        </p:nvCxnSpPr>
        <p:spPr>
          <a:xfrm flipH="1" flipV="1">
            <a:off x="8345598" y="3171532"/>
            <a:ext cx="2501322" cy="38126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821B35-B8A5-0243-B676-114A5338060B}"/>
              </a:ext>
            </a:extLst>
          </p:cNvPr>
          <p:cNvCxnSpPr>
            <a:cxnSpLocks/>
            <a:stCxn id="43" idx="3"/>
            <a:endCxn id="44" idx="7"/>
          </p:cNvCxnSpPr>
          <p:nvPr/>
        </p:nvCxnSpPr>
        <p:spPr>
          <a:xfrm flipH="1">
            <a:off x="8347477" y="3985252"/>
            <a:ext cx="2499443" cy="52888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3EEF93-22F4-73D6-7DA5-D7EDFE327E4E}"/>
              </a:ext>
            </a:extLst>
          </p:cNvPr>
          <p:cNvCxnSpPr>
            <a:cxnSpLocks/>
            <a:stCxn id="38" idx="7"/>
            <a:endCxn id="43" idx="2"/>
          </p:cNvCxnSpPr>
          <p:nvPr/>
        </p:nvCxnSpPr>
        <p:spPr>
          <a:xfrm>
            <a:off x="8345726" y="3655307"/>
            <a:ext cx="2403804" cy="1137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652816-4822-3D47-BA20-EF9E9F9C03BE}"/>
              </a:ext>
            </a:extLst>
          </p:cNvPr>
          <p:cNvCxnSpPr>
            <a:cxnSpLocks/>
            <a:stCxn id="45" idx="3"/>
            <a:endCxn id="37" idx="6"/>
          </p:cNvCxnSpPr>
          <p:nvPr/>
        </p:nvCxnSpPr>
        <p:spPr>
          <a:xfrm flipH="1">
            <a:off x="8439424" y="5530076"/>
            <a:ext cx="2407496" cy="5911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9B68AC-70B6-46D8-3ECF-80EDEB917E4A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8443116" y="3871533"/>
            <a:ext cx="2306414" cy="67784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73DED1-098A-5F83-A163-81712DEE01AE}"/>
              </a:ext>
            </a:extLst>
          </p:cNvPr>
          <p:cNvCxnSpPr>
            <a:cxnSpLocks/>
            <a:stCxn id="38" idx="5"/>
            <a:endCxn id="45" idx="1"/>
          </p:cNvCxnSpPr>
          <p:nvPr/>
        </p:nvCxnSpPr>
        <p:spPr>
          <a:xfrm>
            <a:off x="8345726" y="4087758"/>
            <a:ext cx="2501194" cy="1009867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9932A56-0F2C-5C4C-34C8-5C50F1F86876}"/>
              </a:ext>
            </a:extLst>
          </p:cNvPr>
          <p:cNvSpPr/>
          <p:nvPr/>
        </p:nvSpPr>
        <p:spPr>
          <a:xfrm>
            <a:off x="7774406" y="5283399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232BEB-C985-33F8-A12D-A37D08B6A7BD}"/>
              </a:ext>
            </a:extLst>
          </p:cNvPr>
          <p:cNvSpPr/>
          <p:nvPr/>
        </p:nvSpPr>
        <p:spPr>
          <a:xfrm>
            <a:off x="7778098" y="356574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7234252-D3FE-6FA8-8E03-B41317508E9C}"/>
              </a:ext>
            </a:extLst>
          </p:cNvPr>
          <p:cNvSpPr/>
          <p:nvPr/>
        </p:nvSpPr>
        <p:spPr>
          <a:xfrm>
            <a:off x="10749530" y="424358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98E2A5C-32F8-03C1-0243-EFCF87174212}"/>
              </a:ext>
            </a:extLst>
          </p:cNvPr>
          <p:cNvSpPr/>
          <p:nvPr/>
        </p:nvSpPr>
        <p:spPr>
          <a:xfrm>
            <a:off x="7777970" y="264951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C714A7C-371B-E8E9-B707-8396654702BB}"/>
              </a:ext>
            </a:extLst>
          </p:cNvPr>
          <p:cNvSpPr/>
          <p:nvPr/>
        </p:nvSpPr>
        <p:spPr>
          <a:xfrm>
            <a:off x="10752243" y="265118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B9F6026-0801-03CF-4965-F2B72A4E26E6}"/>
              </a:ext>
            </a:extLst>
          </p:cNvPr>
          <p:cNvCxnSpPr>
            <a:cxnSpLocks/>
            <a:stCxn id="45" idx="2"/>
            <a:endCxn id="44" idx="5"/>
          </p:cNvCxnSpPr>
          <p:nvPr/>
        </p:nvCxnSpPr>
        <p:spPr>
          <a:xfrm flipH="1" flipV="1">
            <a:off x="8347477" y="4946586"/>
            <a:ext cx="2402053" cy="367265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A2877E5-CC74-6DC0-CD3F-4E67A58B3AA2}"/>
              </a:ext>
            </a:extLst>
          </p:cNvPr>
          <p:cNvSpPr/>
          <p:nvPr/>
        </p:nvSpPr>
        <p:spPr>
          <a:xfrm>
            <a:off x="10749530" y="346323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24B907-7AC4-0DB5-4059-46331E9CB92C}"/>
              </a:ext>
            </a:extLst>
          </p:cNvPr>
          <p:cNvSpPr/>
          <p:nvPr/>
        </p:nvSpPr>
        <p:spPr>
          <a:xfrm>
            <a:off x="7779849" y="442457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E360A6A-31B9-47F3-9E55-A56BA748DFBB}"/>
              </a:ext>
            </a:extLst>
          </p:cNvPr>
          <p:cNvSpPr/>
          <p:nvPr/>
        </p:nvSpPr>
        <p:spPr>
          <a:xfrm>
            <a:off x="10749530" y="500806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F42F9E90-203B-B32E-D903-9EBAE7D38C32}"/>
              </a:ext>
            </a:extLst>
          </p:cNvPr>
          <p:cNvSpPr/>
          <p:nvPr/>
        </p:nvSpPr>
        <p:spPr>
          <a:xfrm>
            <a:off x="5479642" y="3945698"/>
            <a:ext cx="1730828" cy="5295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97936C-4C9A-12BF-8E74-2506DDA1022F}"/>
                  </a:ext>
                </a:extLst>
              </p:cNvPr>
              <p:cNvSpPr txBox="1"/>
              <p:nvPr/>
            </p:nvSpPr>
            <p:spPr>
              <a:xfrm>
                <a:off x="1767683" y="5710655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97936C-4C9A-12BF-8E74-2506DDA1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83" y="5710655"/>
                <a:ext cx="5745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2885EE3-0946-1E99-1DBE-B731D237B83C}"/>
                  </a:ext>
                </a:extLst>
              </p:cNvPr>
              <p:cNvSpPr txBox="1"/>
              <p:nvPr/>
            </p:nvSpPr>
            <p:spPr>
              <a:xfrm>
                <a:off x="7819625" y="5990956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2885EE3-0946-1E99-1DBE-B731D237B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25" y="5990956"/>
                <a:ext cx="57458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3727CE-5B24-5F5B-7761-97D8412D68D7}"/>
                  </a:ext>
                </a:extLst>
              </p:cNvPr>
              <p:cNvSpPr txBox="1"/>
              <p:nvPr/>
            </p:nvSpPr>
            <p:spPr>
              <a:xfrm>
                <a:off x="10794749" y="5990956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3727CE-5B24-5F5B-7761-97D8412D6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749" y="5990956"/>
                <a:ext cx="57458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72CCAB9D-F68B-D02B-E381-ABEE554D1F92}"/>
              </a:ext>
            </a:extLst>
          </p:cNvPr>
          <p:cNvSpPr/>
          <p:nvPr/>
        </p:nvSpPr>
        <p:spPr>
          <a:xfrm>
            <a:off x="7554686" y="2476501"/>
            <a:ext cx="1108934" cy="3592286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2E6059D-0C94-05C2-8C8A-343F4394E716}"/>
              </a:ext>
            </a:extLst>
          </p:cNvPr>
          <p:cNvSpPr/>
          <p:nvPr/>
        </p:nvSpPr>
        <p:spPr>
          <a:xfrm>
            <a:off x="10485420" y="2476501"/>
            <a:ext cx="1108934" cy="3592286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30342D5-45DF-5E13-2DFE-C5E058C1266D}"/>
              </a:ext>
            </a:extLst>
          </p:cNvPr>
          <p:cNvSpPr/>
          <p:nvPr/>
        </p:nvSpPr>
        <p:spPr>
          <a:xfrm>
            <a:off x="7756108" y="5267081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D6B5D97-4C82-9984-427F-020AC8A3E1BF}"/>
              </a:ext>
            </a:extLst>
          </p:cNvPr>
          <p:cNvSpPr/>
          <p:nvPr/>
        </p:nvSpPr>
        <p:spPr>
          <a:xfrm>
            <a:off x="7759800" y="3549425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74EFEF8-69E3-8E56-3B2D-6F314979296C}"/>
              </a:ext>
            </a:extLst>
          </p:cNvPr>
          <p:cNvSpPr/>
          <p:nvPr/>
        </p:nvSpPr>
        <p:spPr>
          <a:xfrm>
            <a:off x="7759672" y="2633199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22F06B0-5514-05D4-3D10-33DDD1365A74}"/>
              </a:ext>
            </a:extLst>
          </p:cNvPr>
          <p:cNvSpPr/>
          <p:nvPr/>
        </p:nvSpPr>
        <p:spPr>
          <a:xfrm>
            <a:off x="7761551" y="4408253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9602248-EB9F-6B23-0D41-06CE96335428}"/>
              </a:ext>
            </a:extLst>
          </p:cNvPr>
          <p:cNvSpPr/>
          <p:nvPr/>
        </p:nvSpPr>
        <p:spPr>
          <a:xfrm>
            <a:off x="10737706" y="4243587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60E568A-6FF1-5AB5-683F-8D9DD060FDD5}"/>
              </a:ext>
            </a:extLst>
          </p:cNvPr>
          <p:cNvSpPr/>
          <p:nvPr/>
        </p:nvSpPr>
        <p:spPr>
          <a:xfrm>
            <a:off x="10740419" y="2651185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9D64DE0-DB8A-09C9-81D0-243F9D865A34}"/>
              </a:ext>
            </a:extLst>
          </p:cNvPr>
          <p:cNvSpPr/>
          <p:nvPr/>
        </p:nvSpPr>
        <p:spPr>
          <a:xfrm>
            <a:off x="10737706" y="3463237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11E6BA0-501A-EF51-4A75-FC755714B03F}"/>
              </a:ext>
            </a:extLst>
          </p:cNvPr>
          <p:cNvSpPr/>
          <p:nvPr/>
        </p:nvSpPr>
        <p:spPr>
          <a:xfrm>
            <a:off x="10737706" y="5008061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59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85" grpId="0"/>
      <p:bldP spid="86" grpId="0"/>
      <p:bldP spid="87" grpId="0" animBg="1"/>
      <p:bldP spid="88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41696-4985-402E-A526-FA97660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/>
          <a:lstStyle/>
          <a:p>
            <a:r>
              <a:rPr lang="en-US" dirty="0"/>
              <a:t>Creating 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985" y="881190"/>
                <a:ext cx="10796030" cy="4597756"/>
              </a:xfrm>
            </p:spPr>
            <p:txBody>
              <a:bodyPr/>
              <a:lstStyle/>
              <a:p>
                <a:r>
                  <a:rPr lang="en-US" dirty="0"/>
                  <a:t>How to use DFS to determine whether</a:t>
                </a:r>
                <a:br>
                  <a:rPr lang="en-US" dirty="0"/>
                </a:br>
                <a:r>
                  <a:rPr lang="en-US" b="1" dirty="0"/>
                  <a:t>every node is reachable </a:t>
                </a:r>
                <a:r>
                  <a:rPr lang="en-US" dirty="0"/>
                  <a:t>from a given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How to use DFS to determine whether</a:t>
                </a:r>
                <a:br>
                  <a:rPr lang="en-US" dirty="0"/>
                </a:br>
                <a:r>
                  <a:rPr lang="en-US" b="1" dirty="0"/>
                  <a:t>s is reachable </a:t>
                </a:r>
                <a:r>
                  <a:rPr lang="en-US" dirty="0"/>
                  <a:t>from every node?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985" y="881190"/>
                <a:ext cx="10796030" cy="4597756"/>
              </a:xfrm>
              <a:blipFill>
                <a:blip r:embed="rId2"/>
                <a:stretch>
                  <a:fillRect l="-1467" t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7FB9336-86E7-453A-8CBB-9CDD71CD850A}"/>
              </a:ext>
            </a:extLst>
          </p:cNvPr>
          <p:cNvSpPr/>
          <p:nvPr/>
        </p:nvSpPr>
        <p:spPr>
          <a:xfrm>
            <a:off x="2195526" y="526639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C3188-0AC0-40E0-864C-58D674EF9F6C}"/>
              </a:ext>
            </a:extLst>
          </p:cNvPr>
          <p:cNvSpPr/>
          <p:nvPr/>
        </p:nvSpPr>
        <p:spPr>
          <a:xfrm>
            <a:off x="4530412" y="325922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F8F837C-5BBC-424B-8830-BEF515CBD6C3}"/>
                  </a:ext>
                </a:extLst>
              </p:cNvPr>
              <p:cNvSpPr/>
              <p:nvPr/>
            </p:nvSpPr>
            <p:spPr>
              <a:xfrm>
                <a:off x="2921031" y="3924599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F8F837C-5BBC-424B-8830-BEF515CBD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31" y="3924599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C61EA1C-BC2C-4426-88A9-A40F2B3CEC1A}"/>
              </a:ext>
            </a:extLst>
          </p:cNvPr>
          <p:cNvSpPr/>
          <p:nvPr/>
        </p:nvSpPr>
        <p:spPr>
          <a:xfrm>
            <a:off x="1038499" y="361881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0F2DB1-3E4B-47DF-845D-D41785E8F07D}"/>
              </a:ext>
            </a:extLst>
          </p:cNvPr>
          <p:cNvSpPr/>
          <p:nvPr/>
        </p:nvSpPr>
        <p:spPr>
          <a:xfrm>
            <a:off x="4922279" y="435416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AEAEAE-1D98-4A8D-A514-2CE1FCFC954A}"/>
              </a:ext>
            </a:extLst>
          </p:cNvPr>
          <p:cNvSpPr/>
          <p:nvPr/>
        </p:nvSpPr>
        <p:spPr>
          <a:xfrm>
            <a:off x="4404254" y="565139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30AB2C-C5CB-4AB0-996C-030D500C1D97}"/>
              </a:ext>
            </a:extLst>
          </p:cNvPr>
          <p:cNvSpPr/>
          <p:nvPr/>
        </p:nvSpPr>
        <p:spPr>
          <a:xfrm>
            <a:off x="7918140" y="541015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F073758-A3FF-45E7-8F98-D599336AFBC7}"/>
              </a:ext>
            </a:extLst>
          </p:cNvPr>
          <p:cNvSpPr/>
          <p:nvPr/>
        </p:nvSpPr>
        <p:spPr>
          <a:xfrm>
            <a:off x="10253026" y="340299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F398C0-F36E-4BE6-B8EA-534BCBA30273}"/>
                  </a:ext>
                </a:extLst>
              </p:cNvPr>
              <p:cNvSpPr/>
              <p:nvPr/>
            </p:nvSpPr>
            <p:spPr>
              <a:xfrm>
                <a:off x="8643645" y="4068362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F398C0-F36E-4BE6-B8EA-534BCBA30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645" y="4068362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FD7487A6-F18D-467E-9420-7F502A9CD606}"/>
              </a:ext>
            </a:extLst>
          </p:cNvPr>
          <p:cNvSpPr/>
          <p:nvPr/>
        </p:nvSpPr>
        <p:spPr>
          <a:xfrm>
            <a:off x="6761113" y="37625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8F3A37A-2CE1-463D-B604-452430E7923D}"/>
              </a:ext>
            </a:extLst>
          </p:cNvPr>
          <p:cNvSpPr/>
          <p:nvPr/>
        </p:nvSpPr>
        <p:spPr>
          <a:xfrm>
            <a:off x="10644893" y="449792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FB18AC1-E7B4-4814-ACD9-1D389CE95369}"/>
              </a:ext>
            </a:extLst>
          </p:cNvPr>
          <p:cNvSpPr/>
          <p:nvPr/>
        </p:nvSpPr>
        <p:spPr>
          <a:xfrm>
            <a:off x="10126868" y="579515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9F5B69-EACF-4954-8260-DE68AA738F1F}"/>
              </a:ext>
            </a:extLst>
          </p:cNvPr>
          <p:cNvCxnSpPr/>
          <p:nvPr/>
        </p:nvCxnSpPr>
        <p:spPr>
          <a:xfrm>
            <a:off x="6140408" y="3338907"/>
            <a:ext cx="0" cy="2924062"/>
          </a:xfrm>
          <a:prstGeom prst="line">
            <a:avLst/>
          </a:prstGeom>
          <a:ln w="7620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453D707-5BAF-4DB7-8E0E-5877FDBD8A2A}"/>
              </a:ext>
            </a:extLst>
          </p:cNvPr>
          <p:cNvGrpSpPr/>
          <p:nvPr/>
        </p:nvGrpSpPr>
        <p:grpSpPr>
          <a:xfrm rot="11395698">
            <a:off x="1661310" y="3817558"/>
            <a:ext cx="1299853" cy="170650"/>
            <a:chOff x="1738256" y="3426030"/>
            <a:chExt cx="1334595" cy="3621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16C96C-01A8-47FE-8A7A-95C68D985700}"/>
                </a:ext>
              </a:extLst>
            </p:cNvPr>
            <p:cNvCxnSpPr>
              <a:stCxn id="23" idx="5"/>
            </p:cNvCxnSpPr>
            <p:nvPr/>
          </p:nvCxnSpPr>
          <p:spPr>
            <a:xfrm>
              <a:off x="1738256" y="3431031"/>
              <a:ext cx="277174" cy="3570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845BA73-5A15-4CFB-B69A-7807D7073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3022" y="3426030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A31AA18-7E60-4D03-98BB-4F11E4529454}"/>
                </a:ext>
              </a:extLst>
            </p:cNvPr>
            <p:cNvCxnSpPr>
              <a:cxnSpLocks/>
            </p:cNvCxnSpPr>
            <p:nvPr/>
          </p:nvCxnSpPr>
          <p:spPr>
            <a:xfrm>
              <a:off x="2406920" y="3453664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E9F908C-3228-48A8-889A-F03E69799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5399" y="356745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80FABAC-162D-4F07-B30C-CC84F70621EA}"/>
              </a:ext>
            </a:extLst>
          </p:cNvPr>
          <p:cNvGrpSpPr/>
          <p:nvPr/>
        </p:nvGrpSpPr>
        <p:grpSpPr>
          <a:xfrm rot="19846983">
            <a:off x="3546281" y="4060771"/>
            <a:ext cx="1314904" cy="357100"/>
            <a:chOff x="1703017" y="3791666"/>
            <a:chExt cx="1314904" cy="35710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8D4E23C-97AE-4374-86C7-B95189B5C3BD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1623CCA-A605-4B99-B260-2C052B71A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730A388-33AC-4D54-8C59-EAF9DB4E5BFD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F195F9B-567D-403F-A386-E7148DD63B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43EB10-62CA-4046-ABA5-CCE2D76EF26F}"/>
              </a:ext>
            </a:extLst>
          </p:cNvPr>
          <p:cNvGrpSpPr/>
          <p:nvPr/>
        </p:nvGrpSpPr>
        <p:grpSpPr>
          <a:xfrm rot="551085">
            <a:off x="3357972" y="4678669"/>
            <a:ext cx="1677216" cy="357100"/>
            <a:chOff x="1703017" y="3791666"/>
            <a:chExt cx="1314904" cy="35710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1B5FA64-DD9B-47E1-95E7-5B746A207FA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4F25CA-C1AB-4FA5-9F80-11871B58F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409D96C-0C32-4C82-A211-1C1AA52B19AC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51AE992-02DF-41A8-984F-CD067BF34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86DEB89-AFD5-40F7-AF59-FA7BE080B2A1}"/>
              </a:ext>
            </a:extLst>
          </p:cNvPr>
          <p:cNvGrpSpPr/>
          <p:nvPr/>
        </p:nvGrpSpPr>
        <p:grpSpPr>
          <a:xfrm rot="7285950">
            <a:off x="2161614" y="4679340"/>
            <a:ext cx="1001192" cy="278333"/>
            <a:chOff x="1703017" y="3791666"/>
            <a:chExt cx="1314904" cy="357100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FD1414B-0531-42BE-ABE8-E99475AC656C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8EA4E6E-6B9A-46BB-B071-C9C2204C4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39C834C-E769-4DC3-8675-9D1D0B074D95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DDFE242-A709-4D1E-AE15-A4EA76F9F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EF82B2D-FD61-41DA-AEF6-6F43497BF5E5}"/>
              </a:ext>
            </a:extLst>
          </p:cNvPr>
          <p:cNvGrpSpPr/>
          <p:nvPr/>
        </p:nvGrpSpPr>
        <p:grpSpPr>
          <a:xfrm rot="2643127">
            <a:off x="2789462" y="5100590"/>
            <a:ext cx="1815276" cy="319976"/>
            <a:chOff x="1703017" y="3791666"/>
            <a:chExt cx="1314904" cy="35710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4221FF8-5DB4-4AD9-82B8-9A00D4DDA85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D0CE45D-4F7C-47AF-A273-5CA72C56F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CDDD002-B10C-4FEF-AB48-E123019A6108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EFAAD8A-6122-4A5A-BE2C-2E1CF4B11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813EEA-276E-4D3D-A6A1-52ED83F272A2}"/>
              </a:ext>
            </a:extLst>
          </p:cNvPr>
          <p:cNvGrpSpPr/>
          <p:nvPr/>
        </p:nvGrpSpPr>
        <p:grpSpPr>
          <a:xfrm rot="11395698" flipH="1">
            <a:off x="7425911" y="3951966"/>
            <a:ext cx="1235058" cy="357100"/>
            <a:chOff x="1703017" y="3791666"/>
            <a:chExt cx="1314904" cy="35710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6F59311-5C11-4792-9176-FE3187675A62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355A4AD-FA53-4564-A1A7-DBAFA6E29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4EFD0BC-70AF-42E0-A0D9-050CCA6029F5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DB95ECC-AC71-448B-83A0-0C3C5C0C7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742596D-C006-48C8-A862-C7897CEBC59D}"/>
              </a:ext>
            </a:extLst>
          </p:cNvPr>
          <p:cNvGrpSpPr/>
          <p:nvPr/>
        </p:nvGrpSpPr>
        <p:grpSpPr>
          <a:xfrm rot="20294740" flipH="1">
            <a:off x="9305275" y="4065835"/>
            <a:ext cx="1072988" cy="279226"/>
            <a:chOff x="1703017" y="3791666"/>
            <a:chExt cx="1314904" cy="35710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5850B3E-CE83-4D9D-A53C-FFB2AF9F8764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7640E51-0C61-4EA7-B4E6-BA0165904D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10592F8-00BB-48A3-B2D2-839A709D2448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F8387AD-456F-4E2E-9F50-4E9D497B4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82E7F2F-7ED4-40D4-9A9C-FCA78B5F75D0}"/>
              </a:ext>
            </a:extLst>
          </p:cNvPr>
          <p:cNvGrpSpPr/>
          <p:nvPr/>
        </p:nvGrpSpPr>
        <p:grpSpPr>
          <a:xfrm rot="551085" flipH="1">
            <a:off x="9146886" y="4613390"/>
            <a:ext cx="1480228" cy="416738"/>
            <a:chOff x="1703017" y="3791666"/>
            <a:chExt cx="1314904" cy="35710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497F239-02A4-4F18-AEB5-41B53637B155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5217213B-D6D5-48B7-BEE4-558B4A850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87FFBA7-6055-4F60-A244-5E438337E7C3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E53869C-7985-4F37-A7FE-DAACD847E7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6983B05-FA2F-4499-B386-95A8F20726CD}"/>
              </a:ext>
            </a:extLst>
          </p:cNvPr>
          <p:cNvGrpSpPr/>
          <p:nvPr/>
        </p:nvGrpSpPr>
        <p:grpSpPr>
          <a:xfrm rot="7285950" flipH="1">
            <a:off x="7971260" y="4776015"/>
            <a:ext cx="897409" cy="306322"/>
            <a:chOff x="1703017" y="3791666"/>
            <a:chExt cx="1314904" cy="357100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46EC230-BFF9-448A-87E2-291B83F5E0CD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91AEDA1-22B8-4E51-B9E6-095DBAF5B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E6C9FDA-1F42-48AC-A44D-72A26D5571F4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B916DF0-014D-4735-868A-3F33D9C6C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3B75EF-AF32-4C10-BBEE-2038ED01A4B3}"/>
              </a:ext>
            </a:extLst>
          </p:cNvPr>
          <p:cNvGrpSpPr/>
          <p:nvPr/>
        </p:nvGrpSpPr>
        <p:grpSpPr>
          <a:xfrm rot="3023035" flipH="1">
            <a:off x="8607454" y="5229444"/>
            <a:ext cx="1729384" cy="300966"/>
            <a:chOff x="1703017" y="3791666"/>
            <a:chExt cx="1314904" cy="357100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490F303-3594-45FB-A205-F902BF1A57E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23438F1-9DA7-4D63-BBDE-BE31EA9AA9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7195A0B-97D1-4ADD-BECB-719314D1F5DB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56D242B-3753-4FAF-A489-FA785F40A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429C88BB-8D65-492E-A23F-F8D42743F4D8}"/>
                  </a:ext>
                </a:extLst>
              </p:cNvPr>
              <p:cNvSpPr/>
              <p:nvPr/>
            </p:nvSpPr>
            <p:spPr>
              <a:xfrm>
                <a:off x="9040091" y="333286"/>
                <a:ext cx="2941113" cy="805544"/>
              </a:xfrm>
              <a:prstGeom prst="wedgeRectCallout">
                <a:avLst>
                  <a:gd name="adj1" fmla="val -62200"/>
                  <a:gd name="adj2" fmla="val 8480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DFS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see if every node turns black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429C88BB-8D65-492E-A23F-F8D42743F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1" y="333286"/>
                <a:ext cx="2941113" cy="805544"/>
              </a:xfrm>
              <a:prstGeom prst="wedgeRectCallout">
                <a:avLst>
                  <a:gd name="adj1" fmla="val -62200"/>
                  <a:gd name="adj2" fmla="val 8480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Speech Bubble: Rectangle 99">
            <a:extLst>
              <a:ext uri="{FF2B5EF4-FFF2-40B4-BE49-F238E27FC236}">
                <a16:creationId xmlns:a16="http://schemas.microsoft.com/office/drawing/2014/main" id="{B95E4188-6FB6-434C-A99E-5F6442B3D997}"/>
              </a:ext>
            </a:extLst>
          </p:cNvPr>
          <p:cNvSpPr/>
          <p:nvPr/>
        </p:nvSpPr>
        <p:spPr>
          <a:xfrm>
            <a:off x="8338282" y="1904145"/>
            <a:ext cx="3577171" cy="714822"/>
          </a:xfrm>
          <a:prstGeom prst="wedgeRectCallout">
            <a:avLst>
              <a:gd name="adj1" fmla="val -66908"/>
              <a:gd name="adj2" fmla="val -2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we first </a:t>
            </a:r>
            <a:r>
              <a:rPr lang="en-US" b="1" dirty="0"/>
              <a:t>reverse </a:t>
            </a:r>
            <a:r>
              <a:rPr lang="en-US" dirty="0"/>
              <a:t>the direction of every edge?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peech Bubble: Rectangle 101">
                <a:extLst>
                  <a:ext uri="{FF2B5EF4-FFF2-40B4-BE49-F238E27FC236}">
                    <a16:creationId xmlns:a16="http://schemas.microsoft.com/office/drawing/2014/main" id="{E939816B-8DC1-43C9-A16C-C3846111B476}"/>
                  </a:ext>
                </a:extLst>
              </p:cNvPr>
              <p:cNvSpPr/>
              <p:nvPr/>
            </p:nvSpPr>
            <p:spPr>
              <a:xfrm>
                <a:off x="6374073" y="2813559"/>
                <a:ext cx="3719311" cy="805544"/>
              </a:xfrm>
              <a:prstGeom prst="wedgeRectCallout">
                <a:avLst>
                  <a:gd name="adj1" fmla="val 25418"/>
                  <a:gd name="adj2" fmla="val -820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CA"/>
                      <m:t>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new graph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nor/>
                      </m:rPr>
                      <a:rPr lang="en-CA"/>
                      <m:t>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original graph</a:t>
                </a:r>
              </a:p>
            </p:txBody>
          </p:sp>
        </mc:Choice>
        <mc:Fallback xmlns="">
          <p:sp>
            <p:nvSpPr>
              <p:cNvPr id="102" name="Speech Bubble: Rectangle 101">
                <a:extLst>
                  <a:ext uri="{FF2B5EF4-FFF2-40B4-BE49-F238E27FC236}">
                    <a16:creationId xmlns:a16="http://schemas.microsoft.com/office/drawing/2014/main" id="{E939816B-8DC1-43C9-A16C-C3846111B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073" y="2813559"/>
                <a:ext cx="3719311" cy="805544"/>
              </a:xfrm>
              <a:prstGeom prst="wedgeRectCallout">
                <a:avLst>
                  <a:gd name="adj1" fmla="val 25418"/>
                  <a:gd name="adj2" fmla="val -82025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Speech Bubble: Rectangle 102">
                <a:extLst>
                  <a:ext uri="{FF2B5EF4-FFF2-40B4-BE49-F238E27FC236}">
                    <a16:creationId xmlns:a16="http://schemas.microsoft.com/office/drawing/2014/main" id="{544B35F3-80CA-4190-BE68-C12F506EA477}"/>
                  </a:ext>
                </a:extLst>
              </p:cNvPr>
              <p:cNvSpPr/>
              <p:nvPr/>
            </p:nvSpPr>
            <p:spPr>
              <a:xfrm>
                <a:off x="10464469" y="2860201"/>
                <a:ext cx="1526691" cy="476471"/>
              </a:xfrm>
              <a:prstGeom prst="wedgeRectCallout">
                <a:avLst>
                  <a:gd name="adj1" fmla="val -80884"/>
                  <a:gd name="adj2" fmla="val -57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DFS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3" name="Speech Bubble: Rectangle 102">
                <a:extLst>
                  <a:ext uri="{FF2B5EF4-FFF2-40B4-BE49-F238E27FC236}">
                    <a16:creationId xmlns:a16="http://schemas.microsoft.com/office/drawing/2014/main" id="{544B35F3-80CA-4190-BE68-C12F506EA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469" y="2860201"/>
                <a:ext cx="1526691" cy="476471"/>
              </a:xfrm>
              <a:prstGeom prst="wedgeRectCallout">
                <a:avLst>
                  <a:gd name="adj1" fmla="val -80884"/>
                  <a:gd name="adj2" fmla="val -5769"/>
                </a:avLst>
              </a:prstGeom>
              <a:blipFill>
                <a:blip r:embed="rId7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1432-C82F-B699-2D0D-23229494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3" grpId="0" animBg="1"/>
      <p:bldP spid="100" grpId="0" animBg="1"/>
      <p:bldP spid="102" grpId="0" animBg="1"/>
      <p:bldP spid="1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ABF44-BF33-482B-8BEE-F43B3CD97D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850" y="984380"/>
                <a:ext cx="10406672" cy="542108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𝐼𝑠𝑆𝑡𝑟𝑜𝑛𝑔𝑙𝑦𝐶𝑜𝑛𝑛𝑒𝑐𝑡𝑒𝑑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})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𝑐𝑜𝑙𝑜𝑢𝑟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𝑐𝑜𝑙𝑜𝑢𝑟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𝑏𝑙𝑎𝑐𝑘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return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Construct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by </a:t>
                </a:r>
                <a:r>
                  <a:rPr lang="en-US" b="1" dirty="0"/>
                  <a:t>reversing</a:t>
                </a:r>
                <a:r>
                  <a:rPr lang="en-US" dirty="0"/>
                  <a:t> all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𝑐𝑜𝑙𝑜𝑢𝑟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𝑐𝑜𝑙𝑜𝑢𝑟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𝑏𝑙𝑎𝑐𝑘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return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eturn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ABF44-BF33-482B-8BEE-F43B3CD97D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850" y="984380"/>
                <a:ext cx="10406672" cy="542108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4F33811-8B2E-4027-84CB-E6B2F94E7C94}"/>
              </a:ext>
            </a:extLst>
          </p:cNvPr>
          <p:cNvSpPr/>
          <p:nvPr/>
        </p:nvSpPr>
        <p:spPr>
          <a:xfrm>
            <a:off x="9693210" y="3132274"/>
            <a:ext cx="1530131" cy="593452"/>
          </a:xfrm>
          <a:prstGeom prst="wedgeRectCallout">
            <a:avLst>
              <a:gd name="adj1" fmla="val -78140"/>
              <a:gd name="adj2" fmla="val 26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0DAA7-0147-013E-5DB1-BBA19791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322E5AC-91F1-DFDD-7F08-9C855AA1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>
            <a:normAutofit/>
          </a:bodyPr>
          <a:lstStyle/>
          <a:p>
            <a:r>
              <a:rPr lang="en-US" dirty="0"/>
              <a:t>The Algorithm</a:t>
            </a:r>
          </a:p>
        </p:txBody>
      </p:sp>
    </p:spTree>
    <p:extLst>
      <p:ext uri="{BB962C8B-B14F-4D97-AF65-F5344CB8AC3E}">
        <p14:creationId xmlns:p14="http://schemas.microsoft.com/office/powerpoint/2010/main" val="31015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B7D0-D2FA-4A7F-A0EF-9579867F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 1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805F36-109A-46F6-A3A2-54E87B1451D8}"/>
              </a:ext>
            </a:extLst>
          </p:cNvPr>
          <p:cNvSpPr/>
          <p:nvPr/>
        </p:nvSpPr>
        <p:spPr>
          <a:xfrm>
            <a:off x="1812792" y="21340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951663-FB1A-46D8-BA2E-E0F414748290}"/>
              </a:ext>
            </a:extLst>
          </p:cNvPr>
          <p:cNvSpPr/>
          <p:nvPr/>
        </p:nvSpPr>
        <p:spPr>
          <a:xfrm>
            <a:off x="3588630" y="13049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E98A2B-97AF-4AFD-B536-62D4E40D83BF}"/>
              </a:ext>
            </a:extLst>
          </p:cNvPr>
          <p:cNvSpPr/>
          <p:nvPr/>
        </p:nvSpPr>
        <p:spPr>
          <a:xfrm>
            <a:off x="2369258" y="13292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8DA49A-E822-48CB-ACE7-046B31A4B14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3034276" y="1610786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ED4702-434B-40D9-B174-432D097378F8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380420" y="1940800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DBBDACF-DC64-498B-9104-7969FA0CDB16}"/>
              </a:ext>
            </a:extLst>
          </p:cNvPr>
          <p:cNvSpPr/>
          <p:nvPr/>
        </p:nvSpPr>
        <p:spPr>
          <a:xfrm>
            <a:off x="672877" y="13584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90B32B-2FF5-48E7-98A8-B69444D2569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1240505" y="1880448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2BB1D31C-0547-4C40-9DE2-A0DCA09F7994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436544" y="19852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E940CA5-4A87-49E6-A966-050AF65A7B9B}"/>
              </a:ext>
            </a:extLst>
          </p:cNvPr>
          <p:cNvSpPr/>
          <p:nvPr/>
        </p:nvSpPr>
        <p:spPr>
          <a:xfrm>
            <a:off x="5085770" y="21679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77D302-4433-4746-978B-0AF82212E406}"/>
              </a:ext>
            </a:extLst>
          </p:cNvPr>
          <p:cNvSpPr/>
          <p:nvPr/>
        </p:nvSpPr>
        <p:spPr>
          <a:xfrm>
            <a:off x="5691818" y="10887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EEF496-964D-40FB-8291-636D1911847C}"/>
              </a:ext>
            </a:extLst>
          </p:cNvPr>
          <p:cNvSpPr/>
          <p:nvPr/>
        </p:nvSpPr>
        <p:spPr>
          <a:xfrm>
            <a:off x="6529375" y="24162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85ED9D-8ECC-4EDA-A5C5-A787251067E7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6259446" y="1610784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3F97E4-42EF-482F-B8FB-96CBAC922F87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653398" y="2689998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3A4927-A8E7-4F85-96E6-0DE1F1B07766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418279" y="1610784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4253648" y="1393583"/>
            <a:ext cx="1443570" cy="2172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8095DB1-BFAA-4B2E-A7B5-73334ACF23A9}"/>
              </a:ext>
            </a:extLst>
          </p:cNvPr>
          <p:cNvSpPr/>
          <p:nvPr/>
        </p:nvSpPr>
        <p:spPr>
          <a:xfrm>
            <a:off x="670569" y="1368682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62A4CB-D9B0-498F-BDCB-FC65EC021433}"/>
              </a:ext>
            </a:extLst>
          </p:cNvPr>
          <p:cNvSpPr/>
          <p:nvPr/>
        </p:nvSpPr>
        <p:spPr>
          <a:xfrm>
            <a:off x="1800463" y="2144255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920E5C-62C2-4148-BCA2-6DEF0473BEA1}"/>
              </a:ext>
            </a:extLst>
          </p:cNvPr>
          <p:cNvSpPr/>
          <p:nvPr/>
        </p:nvSpPr>
        <p:spPr>
          <a:xfrm>
            <a:off x="2359083" y="1339470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2A1AD2-7FC6-47AC-8FE2-7AACA53A6C65}"/>
              </a:ext>
            </a:extLst>
          </p:cNvPr>
          <p:cNvSpPr/>
          <p:nvPr/>
        </p:nvSpPr>
        <p:spPr>
          <a:xfrm>
            <a:off x="3578455" y="1315244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865917-0110-4AB1-A948-EA72C163BB3A}"/>
              </a:ext>
            </a:extLst>
          </p:cNvPr>
          <p:cNvSpPr/>
          <p:nvPr/>
        </p:nvSpPr>
        <p:spPr>
          <a:xfrm>
            <a:off x="5088319" y="2166120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B3E4CA-13E4-4C53-916A-2D57B94ED4A3}"/>
              </a:ext>
            </a:extLst>
          </p:cNvPr>
          <p:cNvSpPr/>
          <p:nvPr/>
        </p:nvSpPr>
        <p:spPr>
          <a:xfrm>
            <a:off x="5693019" y="1099018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0E10CC-71C1-451E-A644-DA40DB2AF350}"/>
              </a:ext>
            </a:extLst>
          </p:cNvPr>
          <p:cNvSpPr/>
          <p:nvPr/>
        </p:nvSpPr>
        <p:spPr>
          <a:xfrm>
            <a:off x="6527067" y="2410485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F1EC4A-B804-4652-A436-3B6B52528D7A}"/>
              </a:ext>
            </a:extLst>
          </p:cNvPr>
          <p:cNvSpPr/>
          <p:nvPr/>
        </p:nvSpPr>
        <p:spPr>
          <a:xfrm>
            <a:off x="7793669" y="1940800"/>
            <a:ext cx="2192138" cy="799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Every node is black. Next step!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/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arbitrary)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  <a:blipFill>
                <a:blip r:embed="rId2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90994BC-DC46-44E3-A5F6-BF1B13C76AF0}"/>
              </a:ext>
            </a:extLst>
          </p:cNvPr>
          <p:cNvCxnSpPr>
            <a:cxnSpLocks/>
          </p:cNvCxnSpPr>
          <p:nvPr/>
        </p:nvCxnSpPr>
        <p:spPr>
          <a:xfrm flipH="1" flipV="1">
            <a:off x="2931015" y="1861830"/>
            <a:ext cx="2144975" cy="61552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CAC7B070-E77E-4220-ACC8-6D9320B7EA05}"/>
              </a:ext>
            </a:extLst>
          </p:cNvPr>
          <p:cNvSpPr/>
          <p:nvPr/>
        </p:nvSpPr>
        <p:spPr>
          <a:xfrm>
            <a:off x="5091319" y="2162423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57CDF1-0617-47ED-A672-B03AA1E78CD1}"/>
              </a:ext>
            </a:extLst>
          </p:cNvPr>
          <p:cNvSpPr/>
          <p:nvPr/>
        </p:nvSpPr>
        <p:spPr>
          <a:xfrm>
            <a:off x="6531717" y="2410485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3A9D0CE-83BF-4158-83D8-649A19A9AF41}"/>
              </a:ext>
            </a:extLst>
          </p:cNvPr>
          <p:cNvSpPr/>
          <p:nvPr/>
        </p:nvSpPr>
        <p:spPr>
          <a:xfrm>
            <a:off x="5706998" y="1100085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A778319-611A-49A2-BF8A-C6FDA8D739A6}"/>
              </a:ext>
            </a:extLst>
          </p:cNvPr>
          <p:cNvSpPr/>
          <p:nvPr/>
        </p:nvSpPr>
        <p:spPr>
          <a:xfrm>
            <a:off x="3573301" y="1305519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0B1C27A-41C9-456F-B323-AF4F5605739C}"/>
              </a:ext>
            </a:extLst>
          </p:cNvPr>
          <p:cNvSpPr/>
          <p:nvPr/>
        </p:nvSpPr>
        <p:spPr>
          <a:xfrm>
            <a:off x="2354395" y="1344595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64088C9-3736-4779-9908-AC0734133B55}"/>
              </a:ext>
            </a:extLst>
          </p:cNvPr>
          <p:cNvSpPr/>
          <p:nvPr/>
        </p:nvSpPr>
        <p:spPr>
          <a:xfrm>
            <a:off x="1794190" y="2144256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AC98AF0-2DFF-40EC-B492-2111BE0D288D}"/>
              </a:ext>
            </a:extLst>
          </p:cNvPr>
          <p:cNvSpPr/>
          <p:nvPr/>
        </p:nvSpPr>
        <p:spPr>
          <a:xfrm>
            <a:off x="666487" y="1371223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E5BDCC7-B9D6-313E-3CA8-C2B70E54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52" grpId="0" animBg="1"/>
      <p:bldP spid="82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B7D0-D2FA-4A7F-A0EF-9579867F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 1</a:t>
            </a:r>
            <a:endParaRPr lang="en-US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F1EC4A-B804-4652-A436-3B6B52528D7A}"/>
              </a:ext>
            </a:extLst>
          </p:cNvPr>
          <p:cNvSpPr/>
          <p:nvPr/>
        </p:nvSpPr>
        <p:spPr>
          <a:xfrm>
            <a:off x="7793669" y="1940800"/>
            <a:ext cx="2192138" cy="799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Every node is black. Next step!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1808176" y="504250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531187-627B-4E5B-BCAC-0C9E4E97DBF2}"/>
              </a:ext>
            </a:extLst>
          </p:cNvPr>
          <p:cNvSpPr/>
          <p:nvPr/>
        </p:nvSpPr>
        <p:spPr>
          <a:xfrm>
            <a:off x="3584014" y="4213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9585C0-8A43-43BF-9BF3-854AFB751DBD}"/>
              </a:ext>
            </a:extLst>
          </p:cNvPr>
          <p:cNvSpPr/>
          <p:nvPr/>
        </p:nvSpPr>
        <p:spPr>
          <a:xfrm>
            <a:off x="2364642" y="42377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276700-6F82-4054-AA27-F1C3DABEB7A4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>
            <a:off x="3029660" y="4519284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527942-DE86-41BB-92F8-77B83684D715}"/>
              </a:ext>
            </a:extLst>
          </p:cNvPr>
          <p:cNvCxnSpPr>
            <a:cxnSpLocks/>
            <a:stCxn id="36" idx="4"/>
            <a:endCxn id="34" idx="7"/>
          </p:cNvCxnSpPr>
          <p:nvPr/>
        </p:nvCxnSpPr>
        <p:spPr>
          <a:xfrm flipH="1">
            <a:off x="2375804" y="4849298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2E5D7D0-DDDB-4983-A76F-CDF4AAC3A659}"/>
              </a:ext>
            </a:extLst>
          </p:cNvPr>
          <p:cNvSpPr/>
          <p:nvPr/>
        </p:nvSpPr>
        <p:spPr>
          <a:xfrm>
            <a:off x="668261" y="42669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0D34DB-EA98-4F26-A147-B32F1EA7A2EA}"/>
              </a:ext>
            </a:extLst>
          </p:cNvPr>
          <p:cNvCxnSpPr>
            <a:cxnSpLocks/>
            <a:stCxn id="34" idx="1"/>
            <a:endCxn id="39" idx="5"/>
          </p:cNvCxnSpPr>
          <p:nvPr/>
        </p:nvCxnSpPr>
        <p:spPr>
          <a:xfrm flipH="1" flipV="1">
            <a:off x="1235889" y="4788946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93A5F94-46C9-410A-BE8A-C8D616688199}"/>
              </a:ext>
            </a:extLst>
          </p:cNvPr>
          <p:cNvCxnSpPr>
            <a:cxnSpLocks/>
            <a:stCxn id="39" idx="7"/>
            <a:endCxn id="35" idx="1"/>
          </p:cNvCxnSpPr>
          <p:nvPr/>
        </p:nvCxnSpPr>
        <p:spPr>
          <a:xfrm rot="5400000" flipH="1" flipV="1">
            <a:off x="2431928" y="3107020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3486D1B-14EA-47DB-A063-24348153FE6F}"/>
              </a:ext>
            </a:extLst>
          </p:cNvPr>
          <p:cNvSpPr/>
          <p:nvPr/>
        </p:nvSpPr>
        <p:spPr>
          <a:xfrm>
            <a:off x="5081154" y="50764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5B5F7E0-C313-4232-AEAA-A9ADAEC6A554}"/>
              </a:ext>
            </a:extLst>
          </p:cNvPr>
          <p:cNvSpPr/>
          <p:nvPr/>
        </p:nvSpPr>
        <p:spPr>
          <a:xfrm>
            <a:off x="5687202" y="39972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C74B52-0124-42EC-A458-99BA549A1049}"/>
              </a:ext>
            </a:extLst>
          </p:cNvPr>
          <p:cNvSpPr/>
          <p:nvPr/>
        </p:nvSpPr>
        <p:spPr>
          <a:xfrm>
            <a:off x="6524759" y="53247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B1FF5F2-C32E-4CDC-B47D-3934A6BC21F3}"/>
              </a:ext>
            </a:extLst>
          </p:cNvPr>
          <p:cNvCxnSpPr>
            <a:cxnSpLocks/>
            <a:stCxn id="44" idx="0"/>
            <a:endCxn id="43" idx="5"/>
          </p:cNvCxnSpPr>
          <p:nvPr/>
        </p:nvCxnSpPr>
        <p:spPr>
          <a:xfrm flipH="1" flipV="1">
            <a:off x="6254830" y="4519282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BF7FF7-4B06-4C29-9199-090B85DC5836}"/>
              </a:ext>
            </a:extLst>
          </p:cNvPr>
          <p:cNvCxnSpPr>
            <a:cxnSpLocks/>
            <a:stCxn id="42" idx="5"/>
            <a:endCxn id="44" idx="2"/>
          </p:cNvCxnSpPr>
          <p:nvPr/>
        </p:nvCxnSpPr>
        <p:spPr>
          <a:xfrm>
            <a:off x="5648782" y="5598496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81FB3C7-A8DE-4B18-96AD-D22443CA40C8}"/>
              </a:ext>
            </a:extLst>
          </p:cNvPr>
          <p:cNvCxnSpPr>
            <a:cxnSpLocks/>
            <a:stCxn id="43" idx="3"/>
            <a:endCxn id="42" idx="0"/>
          </p:cNvCxnSpPr>
          <p:nvPr/>
        </p:nvCxnSpPr>
        <p:spPr>
          <a:xfrm flipH="1">
            <a:off x="5413663" y="4519282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01283D-5240-4A96-BA5B-7F7F3A31B016}"/>
              </a:ext>
            </a:extLst>
          </p:cNvPr>
          <p:cNvCxnSpPr>
            <a:cxnSpLocks/>
            <a:stCxn id="43" idx="2"/>
            <a:endCxn id="35" idx="6"/>
          </p:cNvCxnSpPr>
          <p:nvPr/>
        </p:nvCxnSpPr>
        <p:spPr>
          <a:xfrm flipH="1">
            <a:off x="4249032" y="4303057"/>
            <a:ext cx="1438170" cy="21622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Arrow: Down 48">
            <a:extLst>
              <a:ext uri="{FF2B5EF4-FFF2-40B4-BE49-F238E27FC236}">
                <a16:creationId xmlns:a16="http://schemas.microsoft.com/office/drawing/2014/main" id="{1BA84ACB-E694-477F-9C53-C3745E5F29B2}"/>
              </a:ext>
            </a:extLst>
          </p:cNvPr>
          <p:cNvSpPr/>
          <p:nvPr/>
        </p:nvSpPr>
        <p:spPr>
          <a:xfrm>
            <a:off x="3478312" y="2895976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78FCAA-CF9C-4D16-BE7F-16004B37BCF5}"/>
                  </a:ext>
                </a:extLst>
              </p:cNvPr>
              <p:cNvSpPr txBox="1"/>
              <p:nvPr/>
            </p:nvSpPr>
            <p:spPr>
              <a:xfrm>
                <a:off x="4250872" y="3124776"/>
                <a:ext cx="2871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construct graph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78FCAA-CF9C-4D16-BE7F-16004B37B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872" y="3124776"/>
                <a:ext cx="2871299" cy="461665"/>
              </a:xfrm>
              <a:prstGeom prst="rect">
                <a:avLst/>
              </a:prstGeom>
              <a:blipFill>
                <a:blip r:embed="rId3"/>
                <a:stretch>
                  <a:fillRect l="-31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8F903D8F-83C4-420B-A6CD-FF04916E7537}"/>
              </a:ext>
            </a:extLst>
          </p:cNvPr>
          <p:cNvSpPr/>
          <p:nvPr/>
        </p:nvSpPr>
        <p:spPr>
          <a:xfrm>
            <a:off x="668261" y="425668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/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arbitrary)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12F786-5085-4E3D-ABF6-FF75316C118B}"/>
                  </a:ext>
                </a:extLst>
              </p:cNvPr>
              <p:cNvSpPr/>
              <p:nvPr/>
            </p:nvSpPr>
            <p:spPr>
              <a:xfrm>
                <a:off x="7790390" y="3530076"/>
                <a:ext cx="2192138" cy="7997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12F786-5085-4E3D-ABF6-FF75316C1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390" y="3530076"/>
                <a:ext cx="2192138" cy="79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659B819A-1DE3-49A9-8520-F996AFDA6FFF}"/>
              </a:ext>
            </a:extLst>
          </p:cNvPr>
          <p:cNvSpPr/>
          <p:nvPr/>
        </p:nvSpPr>
        <p:spPr>
          <a:xfrm>
            <a:off x="3577288" y="421349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17F582E-F2B0-4598-8B99-7191D489F3D6}"/>
              </a:ext>
            </a:extLst>
          </p:cNvPr>
          <p:cNvSpPr/>
          <p:nvPr/>
        </p:nvSpPr>
        <p:spPr>
          <a:xfrm>
            <a:off x="2351368" y="4237719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1802122" y="505275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FC4B9E4-5CB2-4F97-AA3C-2740152EE695}"/>
              </a:ext>
            </a:extLst>
          </p:cNvPr>
          <p:cNvSpPr/>
          <p:nvPr/>
        </p:nvSpPr>
        <p:spPr>
          <a:xfrm>
            <a:off x="1814230" y="5055586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D286EF-31A7-445F-876B-C11BC8A465AF}"/>
              </a:ext>
            </a:extLst>
          </p:cNvPr>
          <p:cNvSpPr/>
          <p:nvPr/>
        </p:nvSpPr>
        <p:spPr>
          <a:xfrm>
            <a:off x="676931" y="4256682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642DB83-4DD8-47D5-8F6A-9C463BF2FDE6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2923299" y="4769983"/>
            <a:ext cx="2157855" cy="6122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8A050A5-88E2-439D-9415-B16AE9BAE1D2}"/>
              </a:ext>
            </a:extLst>
          </p:cNvPr>
          <p:cNvSpPr/>
          <p:nvPr/>
        </p:nvSpPr>
        <p:spPr>
          <a:xfrm>
            <a:off x="5085770" y="508127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E858BAB-128F-4B39-8CBE-E30D28C1C1FE}"/>
              </a:ext>
            </a:extLst>
          </p:cNvPr>
          <p:cNvSpPr/>
          <p:nvPr/>
        </p:nvSpPr>
        <p:spPr>
          <a:xfrm>
            <a:off x="6527067" y="5324759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9D5E671-8B63-464F-94E8-D2463D998538}"/>
              </a:ext>
            </a:extLst>
          </p:cNvPr>
          <p:cNvSpPr/>
          <p:nvPr/>
        </p:nvSpPr>
        <p:spPr>
          <a:xfrm>
            <a:off x="5687202" y="3997267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5F11A1E-3AF0-4BBF-9A19-D30AABFEB9CA}"/>
              </a:ext>
            </a:extLst>
          </p:cNvPr>
          <p:cNvSpPr/>
          <p:nvPr/>
        </p:nvSpPr>
        <p:spPr>
          <a:xfrm>
            <a:off x="5693928" y="3989165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06F7053-6303-4145-B3CA-34190A3AE9B2}"/>
              </a:ext>
            </a:extLst>
          </p:cNvPr>
          <p:cNvSpPr/>
          <p:nvPr/>
        </p:nvSpPr>
        <p:spPr>
          <a:xfrm>
            <a:off x="6527067" y="532475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98DD653-172D-4802-9A93-93C552D75F78}"/>
              </a:ext>
            </a:extLst>
          </p:cNvPr>
          <p:cNvSpPr/>
          <p:nvPr/>
        </p:nvSpPr>
        <p:spPr>
          <a:xfrm>
            <a:off x="5090386" y="507612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CB751D8-F3BA-4DA4-9FCC-F5D33D85FC97}"/>
              </a:ext>
            </a:extLst>
          </p:cNvPr>
          <p:cNvSpPr/>
          <p:nvPr/>
        </p:nvSpPr>
        <p:spPr>
          <a:xfrm>
            <a:off x="2340775" y="423771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FAE915F-5E72-439C-B6B9-AA1B70B56254}"/>
              </a:ext>
            </a:extLst>
          </p:cNvPr>
          <p:cNvSpPr/>
          <p:nvPr/>
        </p:nvSpPr>
        <p:spPr>
          <a:xfrm>
            <a:off x="3581706" y="4225606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ED92F2C-AA44-4B2F-842D-0BE89FFA27CB}"/>
              </a:ext>
            </a:extLst>
          </p:cNvPr>
          <p:cNvSpPr/>
          <p:nvPr/>
        </p:nvSpPr>
        <p:spPr>
          <a:xfrm>
            <a:off x="1812792" y="21340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3A3F2CF-F185-4490-A0C3-9D9A5C3F5670}"/>
              </a:ext>
            </a:extLst>
          </p:cNvPr>
          <p:cNvSpPr/>
          <p:nvPr/>
        </p:nvSpPr>
        <p:spPr>
          <a:xfrm>
            <a:off x="3588630" y="13049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2BBB4F9-9333-4C49-9D27-1B90435FE43F}"/>
              </a:ext>
            </a:extLst>
          </p:cNvPr>
          <p:cNvSpPr/>
          <p:nvPr/>
        </p:nvSpPr>
        <p:spPr>
          <a:xfrm>
            <a:off x="2369258" y="13292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E8D020-7A7D-4671-ACAD-8A8EBABFA91E}"/>
              </a:ext>
            </a:extLst>
          </p:cNvPr>
          <p:cNvCxnSpPr>
            <a:cxnSpLocks/>
            <a:stCxn id="70" idx="6"/>
            <a:endCxn id="69" idx="2"/>
          </p:cNvCxnSpPr>
          <p:nvPr/>
        </p:nvCxnSpPr>
        <p:spPr>
          <a:xfrm flipV="1">
            <a:off x="3034276" y="1610786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DC0D750-ADBB-4517-9F94-11A5B4189D97}"/>
              </a:ext>
            </a:extLst>
          </p:cNvPr>
          <p:cNvCxnSpPr>
            <a:cxnSpLocks/>
            <a:stCxn id="68" idx="7"/>
            <a:endCxn id="70" idx="4"/>
          </p:cNvCxnSpPr>
          <p:nvPr/>
        </p:nvCxnSpPr>
        <p:spPr>
          <a:xfrm flipV="1">
            <a:off x="2380420" y="1940800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B106C3C9-CEAE-4C3C-B40B-AC1B3E70A50A}"/>
              </a:ext>
            </a:extLst>
          </p:cNvPr>
          <p:cNvSpPr/>
          <p:nvPr/>
        </p:nvSpPr>
        <p:spPr>
          <a:xfrm>
            <a:off x="672877" y="13584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BB1A41A-4801-48A8-8C14-DFCF44B5AA42}"/>
              </a:ext>
            </a:extLst>
          </p:cNvPr>
          <p:cNvCxnSpPr>
            <a:cxnSpLocks/>
            <a:stCxn id="82" idx="5"/>
            <a:endCxn id="68" idx="1"/>
          </p:cNvCxnSpPr>
          <p:nvPr/>
        </p:nvCxnSpPr>
        <p:spPr>
          <a:xfrm>
            <a:off x="1240505" y="1880448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C7048B1D-8097-4CB5-B9E2-792DE88611AC}"/>
              </a:ext>
            </a:extLst>
          </p:cNvPr>
          <p:cNvCxnSpPr>
            <a:stCxn id="69" idx="1"/>
            <a:endCxn id="82" idx="7"/>
          </p:cNvCxnSpPr>
          <p:nvPr/>
        </p:nvCxnSpPr>
        <p:spPr>
          <a:xfrm rot="16200000" flipH="1" flipV="1">
            <a:off x="2436544" y="19852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FB6B5C6D-9BF4-46DF-816A-1C06F1CA746B}"/>
              </a:ext>
            </a:extLst>
          </p:cNvPr>
          <p:cNvSpPr/>
          <p:nvPr/>
        </p:nvSpPr>
        <p:spPr>
          <a:xfrm>
            <a:off x="5085770" y="21679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477359B-95F0-4AAB-9CDC-C6DCDF4CCB08}"/>
              </a:ext>
            </a:extLst>
          </p:cNvPr>
          <p:cNvSpPr/>
          <p:nvPr/>
        </p:nvSpPr>
        <p:spPr>
          <a:xfrm>
            <a:off x="5691818" y="10887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91A1504-662E-4066-8AC1-5BBA4FF78D97}"/>
              </a:ext>
            </a:extLst>
          </p:cNvPr>
          <p:cNvSpPr/>
          <p:nvPr/>
        </p:nvSpPr>
        <p:spPr>
          <a:xfrm>
            <a:off x="6529375" y="24162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1A9E3A2-A37D-4F04-BFFC-CCDAC15F123A}"/>
              </a:ext>
            </a:extLst>
          </p:cNvPr>
          <p:cNvCxnSpPr>
            <a:cxnSpLocks/>
            <a:stCxn id="86" idx="5"/>
            <a:endCxn id="87" idx="0"/>
          </p:cNvCxnSpPr>
          <p:nvPr/>
        </p:nvCxnSpPr>
        <p:spPr>
          <a:xfrm>
            <a:off x="6259446" y="1610784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7DE7572-8563-4732-80E1-8D6A7FF2C426}"/>
              </a:ext>
            </a:extLst>
          </p:cNvPr>
          <p:cNvCxnSpPr>
            <a:cxnSpLocks/>
            <a:stCxn id="87" idx="2"/>
            <a:endCxn id="85" idx="5"/>
          </p:cNvCxnSpPr>
          <p:nvPr/>
        </p:nvCxnSpPr>
        <p:spPr>
          <a:xfrm flipH="1" flipV="1">
            <a:off x="5653398" y="2689998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D8942B8-6692-4E85-8644-580D61A560EC}"/>
              </a:ext>
            </a:extLst>
          </p:cNvPr>
          <p:cNvCxnSpPr>
            <a:cxnSpLocks/>
            <a:stCxn id="85" idx="0"/>
            <a:endCxn id="86" idx="3"/>
          </p:cNvCxnSpPr>
          <p:nvPr/>
        </p:nvCxnSpPr>
        <p:spPr>
          <a:xfrm flipV="1">
            <a:off x="5418279" y="1610784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798080F-CB37-4031-8110-E367E856EC0B}"/>
              </a:ext>
            </a:extLst>
          </p:cNvPr>
          <p:cNvCxnSpPr>
            <a:cxnSpLocks/>
            <a:stCxn id="69" idx="6"/>
          </p:cNvCxnSpPr>
          <p:nvPr/>
        </p:nvCxnSpPr>
        <p:spPr>
          <a:xfrm flipV="1">
            <a:off x="4253648" y="1393583"/>
            <a:ext cx="1443570" cy="2172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A402452-484E-4438-8519-2BE31093F470}"/>
              </a:ext>
            </a:extLst>
          </p:cNvPr>
          <p:cNvSpPr/>
          <p:nvPr/>
        </p:nvSpPr>
        <p:spPr>
          <a:xfrm>
            <a:off x="670569" y="1368682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4E26207-9567-45A2-942A-61FF97315C94}"/>
              </a:ext>
            </a:extLst>
          </p:cNvPr>
          <p:cNvSpPr/>
          <p:nvPr/>
        </p:nvSpPr>
        <p:spPr>
          <a:xfrm>
            <a:off x="1800463" y="2144255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CF9A277-EC37-4ABC-AA46-13E78D0FEEA9}"/>
              </a:ext>
            </a:extLst>
          </p:cNvPr>
          <p:cNvSpPr/>
          <p:nvPr/>
        </p:nvSpPr>
        <p:spPr>
          <a:xfrm>
            <a:off x="2359083" y="1339470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025E0AC-DED9-4B4E-A5DF-6BDF6BB702CE}"/>
              </a:ext>
            </a:extLst>
          </p:cNvPr>
          <p:cNvSpPr/>
          <p:nvPr/>
        </p:nvSpPr>
        <p:spPr>
          <a:xfrm>
            <a:off x="3578455" y="1315244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66AF631-80A1-4EC5-BEB9-B070A3F6B0A7}"/>
              </a:ext>
            </a:extLst>
          </p:cNvPr>
          <p:cNvSpPr/>
          <p:nvPr/>
        </p:nvSpPr>
        <p:spPr>
          <a:xfrm>
            <a:off x="5088319" y="2166120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3C4A75E-22E2-4949-BFBF-E60EF5537A17}"/>
              </a:ext>
            </a:extLst>
          </p:cNvPr>
          <p:cNvSpPr/>
          <p:nvPr/>
        </p:nvSpPr>
        <p:spPr>
          <a:xfrm>
            <a:off x="5693019" y="1099018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9DDDA41-DCD4-4937-BB26-525590387052}"/>
              </a:ext>
            </a:extLst>
          </p:cNvPr>
          <p:cNvSpPr/>
          <p:nvPr/>
        </p:nvSpPr>
        <p:spPr>
          <a:xfrm>
            <a:off x="6527067" y="2410485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9AF1A9E-1A47-42EA-8703-A70BEC843E92}"/>
              </a:ext>
            </a:extLst>
          </p:cNvPr>
          <p:cNvCxnSpPr>
            <a:cxnSpLocks/>
          </p:cNvCxnSpPr>
          <p:nvPr/>
        </p:nvCxnSpPr>
        <p:spPr>
          <a:xfrm flipH="1" flipV="1">
            <a:off x="2931015" y="1861830"/>
            <a:ext cx="2144975" cy="61552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62885B76-60EF-436F-A837-29D17B21E07E}"/>
              </a:ext>
            </a:extLst>
          </p:cNvPr>
          <p:cNvSpPr/>
          <p:nvPr/>
        </p:nvSpPr>
        <p:spPr>
          <a:xfrm>
            <a:off x="5091319" y="2162423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0D4C692-2E25-45EF-88F7-385B482597C3}"/>
              </a:ext>
            </a:extLst>
          </p:cNvPr>
          <p:cNvSpPr/>
          <p:nvPr/>
        </p:nvSpPr>
        <p:spPr>
          <a:xfrm>
            <a:off x="6531717" y="2410485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ADEEC51-1CFF-46BD-A680-EC415A33A1F6}"/>
              </a:ext>
            </a:extLst>
          </p:cNvPr>
          <p:cNvSpPr/>
          <p:nvPr/>
        </p:nvSpPr>
        <p:spPr>
          <a:xfrm>
            <a:off x="5706998" y="1100085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0E2F6B0-B53F-4276-9CCF-0420BC7E8126}"/>
              </a:ext>
            </a:extLst>
          </p:cNvPr>
          <p:cNvSpPr/>
          <p:nvPr/>
        </p:nvSpPr>
        <p:spPr>
          <a:xfrm>
            <a:off x="3573301" y="1305519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8F2B5A0-CDDE-452D-A211-FBDCE0F4829D}"/>
              </a:ext>
            </a:extLst>
          </p:cNvPr>
          <p:cNvSpPr/>
          <p:nvPr/>
        </p:nvSpPr>
        <p:spPr>
          <a:xfrm>
            <a:off x="2354395" y="1344595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3BA93DA-C5E4-47A3-A974-527484AF8491}"/>
              </a:ext>
            </a:extLst>
          </p:cNvPr>
          <p:cNvSpPr/>
          <p:nvPr/>
        </p:nvSpPr>
        <p:spPr>
          <a:xfrm>
            <a:off x="1794190" y="2144256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82D4FC2-343E-488C-B2C4-012DB39A451E}"/>
              </a:ext>
            </a:extLst>
          </p:cNvPr>
          <p:cNvSpPr/>
          <p:nvPr/>
        </p:nvSpPr>
        <p:spPr>
          <a:xfrm>
            <a:off x="666487" y="1371223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C2FD7A6-C880-475E-B538-DBBAEDEB68AE}"/>
                  </a:ext>
                </a:extLst>
              </p:cNvPr>
              <p:cNvSpPr/>
              <p:nvPr/>
            </p:nvSpPr>
            <p:spPr>
              <a:xfrm>
                <a:off x="7904027" y="4437334"/>
                <a:ext cx="2602490" cy="944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Every node is black.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strongly connected!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C2FD7A6-C880-475E-B538-DBBAEDEB6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027" y="4437334"/>
                <a:ext cx="2602490" cy="944937"/>
              </a:xfrm>
              <a:prstGeom prst="rect">
                <a:avLst/>
              </a:prstGeom>
              <a:blipFill>
                <a:blip r:embed="rId6"/>
                <a:stretch>
                  <a:fillRect t="-1266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F0AB6-9897-B21D-5845-64FB2216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10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B7D0-D2FA-4A7F-A0EF-9579867F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execution 2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805F36-109A-46F6-A3A2-54E87B1451D8}"/>
              </a:ext>
            </a:extLst>
          </p:cNvPr>
          <p:cNvSpPr/>
          <p:nvPr/>
        </p:nvSpPr>
        <p:spPr>
          <a:xfrm>
            <a:off x="1812792" y="21340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951663-FB1A-46D8-BA2E-E0F414748290}"/>
              </a:ext>
            </a:extLst>
          </p:cNvPr>
          <p:cNvSpPr/>
          <p:nvPr/>
        </p:nvSpPr>
        <p:spPr>
          <a:xfrm>
            <a:off x="3588630" y="13049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E98A2B-97AF-4AFD-B536-62D4E40D83BF}"/>
              </a:ext>
            </a:extLst>
          </p:cNvPr>
          <p:cNvSpPr/>
          <p:nvPr/>
        </p:nvSpPr>
        <p:spPr>
          <a:xfrm>
            <a:off x="2369258" y="13292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8DA49A-E822-48CB-ACE7-046B31A4B14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3034276" y="1610786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ED4702-434B-40D9-B174-432D097378F8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380420" y="1940800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DBBDACF-DC64-498B-9104-7969FA0CDB16}"/>
              </a:ext>
            </a:extLst>
          </p:cNvPr>
          <p:cNvSpPr/>
          <p:nvPr/>
        </p:nvSpPr>
        <p:spPr>
          <a:xfrm>
            <a:off x="672877" y="13584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90B32B-2FF5-48E7-98A8-B69444D2569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1240505" y="1880448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2BB1D31C-0547-4C40-9DE2-A0DCA09F7994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436544" y="19852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E940CA5-4A87-49E6-A966-050AF65A7B9B}"/>
              </a:ext>
            </a:extLst>
          </p:cNvPr>
          <p:cNvSpPr/>
          <p:nvPr/>
        </p:nvSpPr>
        <p:spPr>
          <a:xfrm>
            <a:off x="5085770" y="21679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77D302-4433-4746-978B-0AF82212E406}"/>
              </a:ext>
            </a:extLst>
          </p:cNvPr>
          <p:cNvSpPr/>
          <p:nvPr/>
        </p:nvSpPr>
        <p:spPr>
          <a:xfrm>
            <a:off x="5691818" y="10887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EEF496-964D-40FB-8291-636D1911847C}"/>
              </a:ext>
            </a:extLst>
          </p:cNvPr>
          <p:cNvSpPr/>
          <p:nvPr/>
        </p:nvSpPr>
        <p:spPr>
          <a:xfrm>
            <a:off x="6529375" y="24162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85ED9D-8ECC-4EDA-A5C5-A787251067E7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6259446" y="1610784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3F97E4-42EF-482F-B8FB-96CBAC922F87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653398" y="2689998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3A4927-A8E7-4F85-96E6-0DE1F1B07766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418279" y="1610784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4253648" y="1610786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8095DB1-BFAA-4B2E-A7B5-73334ACF23A9}"/>
              </a:ext>
            </a:extLst>
          </p:cNvPr>
          <p:cNvSpPr/>
          <p:nvPr/>
        </p:nvSpPr>
        <p:spPr>
          <a:xfrm>
            <a:off x="670569" y="1368682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62A4CB-D9B0-498F-BDCB-FC65EC021433}"/>
              </a:ext>
            </a:extLst>
          </p:cNvPr>
          <p:cNvSpPr/>
          <p:nvPr/>
        </p:nvSpPr>
        <p:spPr>
          <a:xfrm>
            <a:off x="1800463" y="2144255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920E5C-62C2-4148-BCA2-6DEF0473BEA1}"/>
              </a:ext>
            </a:extLst>
          </p:cNvPr>
          <p:cNvSpPr/>
          <p:nvPr/>
        </p:nvSpPr>
        <p:spPr>
          <a:xfrm>
            <a:off x="2359083" y="1339470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2A1AD2-7FC6-47AC-8FE2-7AACA53A6C65}"/>
              </a:ext>
            </a:extLst>
          </p:cNvPr>
          <p:cNvSpPr/>
          <p:nvPr/>
        </p:nvSpPr>
        <p:spPr>
          <a:xfrm>
            <a:off x="3578455" y="1315244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865917-0110-4AB1-A948-EA72C163BB3A}"/>
              </a:ext>
            </a:extLst>
          </p:cNvPr>
          <p:cNvSpPr/>
          <p:nvPr/>
        </p:nvSpPr>
        <p:spPr>
          <a:xfrm>
            <a:off x="5088319" y="2178232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B3E4CA-13E4-4C53-916A-2D57B94ED4A3}"/>
              </a:ext>
            </a:extLst>
          </p:cNvPr>
          <p:cNvSpPr/>
          <p:nvPr/>
        </p:nvSpPr>
        <p:spPr>
          <a:xfrm>
            <a:off x="5693019" y="1099018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0E10CC-71C1-451E-A644-DA40DB2AF350}"/>
              </a:ext>
            </a:extLst>
          </p:cNvPr>
          <p:cNvSpPr/>
          <p:nvPr/>
        </p:nvSpPr>
        <p:spPr>
          <a:xfrm>
            <a:off x="6527067" y="2410485"/>
            <a:ext cx="665018" cy="611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E8F47-8BBF-4651-8181-25AF46B69521}"/>
              </a:ext>
            </a:extLst>
          </p:cNvPr>
          <p:cNvSpPr/>
          <p:nvPr/>
        </p:nvSpPr>
        <p:spPr>
          <a:xfrm>
            <a:off x="6524759" y="2438427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C4D15C-C5E3-4F7A-B03C-174D2DCF70A9}"/>
              </a:ext>
            </a:extLst>
          </p:cNvPr>
          <p:cNvSpPr/>
          <p:nvPr/>
        </p:nvSpPr>
        <p:spPr>
          <a:xfrm>
            <a:off x="5697218" y="1087793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744307-813F-4231-8F36-C95ECA1AC771}"/>
              </a:ext>
            </a:extLst>
          </p:cNvPr>
          <p:cNvSpPr/>
          <p:nvPr/>
        </p:nvSpPr>
        <p:spPr>
          <a:xfrm>
            <a:off x="5075990" y="2171569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C476B5-30EA-4206-849A-01C69E3FB8B6}"/>
              </a:ext>
            </a:extLst>
          </p:cNvPr>
          <p:cNvSpPr/>
          <p:nvPr/>
        </p:nvSpPr>
        <p:spPr>
          <a:xfrm>
            <a:off x="3603697" y="1315587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CFB5FF-E11C-4A02-837D-4DE02AC95BCB}"/>
              </a:ext>
            </a:extLst>
          </p:cNvPr>
          <p:cNvSpPr/>
          <p:nvPr/>
        </p:nvSpPr>
        <p:spPr>
          <a:xfrm>
            <a:off x="2363387" y="1339815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8BD2D1-03CF-45C5-8862-A5ABF65D3F8C}"/>
              </a:ext>
            </a:extLst>
          </p:cNvPr>
          <p:cNvSpPr/>
          <p:nvPr/>
        </p:nvSpPr>
        <p:spPr>
          <a:xfrm>
            <a:off x="1807671" y="2131603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30018F-4D10-4983-81A4-F073D66026C4}"/>
              </a:ext>
            </a:extLst>
          </p:cNvPr>
          <p:cNvSpPr/>
          <p:nvPr/>
        </p:nvSpPr>
        <p:spPr>
          <a:xfrm>
            <a:off x="670569" y="1368682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F1EC4A-B804-4652-A436-3B6B52528D7A}"/>
              </a:ext>
            </a:extLst>
          </p:cNvPr>
          <p:cNvSpPr/>
          <p:nvPr/>
        </p:nvSpPr>
        <p:spPr>
          <a:xfrm>
            <a:off x="7793669" y="1940800"/>
            <a:ext cx="2192138" cy="799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Every node is black. Next step!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1808176" y="504250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531187-627B-4E5B-BCAC-0C9E4E97DBF2}"/>
              </a:ext>
            </a:extLst>
          </p:cNvPr>
          <p:cNvSpPr/>
          <p:nvPr/>
        </p:nvSpPr>
        <p:spPr>
          <a:xfrm>
            <a:off x="3584014" y="4213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9585C0-8A43-43BF-9BF3-854AFB751DBD}"/>
              </a:ext>
            </a:extLst>
          </p:cNvPr>
          <p:cNvSpPr/>
          <p:nvPr/>
        </p:nvSpPr>
        <p:spPr>
          <a:xfrm>
            <a:off x="2364642" y="42377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276700-6F82-4054-AA27-F1C3DABEB7A4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>
            <a:off x="3029660" y="4519284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527942-DE86-41BB-92F8-77B83684D715}"/>
              </a:ext>
            </a:extLst>
          </p:cNvPr>
          <p:cNvCxnSpPr>
            <a:cxnSpLocks/>
            <a:stCxn id="36" idx="4"/>
            <a:endCxn id="34" idx="7"/>
          </p:cNvCxnSpPr>
          <p:nvPr/>
        </p:nvCxnSpPr>
        <p:spPr>
          <a:xfrm flipH="1">
            <a:off x="2375804" y="4849298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2E5D7D0-DDDB-4983-A76F-CDF4AAC3A659}"/>
              </a:ext>
            </a:extLst>
          </p:cNvPr>
          <p:cNvSpPr/>
          <p:nvPr/>
        </p:nvSpPr>
        <p:spPr>
          <a:xfrm>
            <a:off x="668261" y="42669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0D34DB-EA98-4F26-A147-B32F1EA7A2EA}"/>
              </a:ext>
            </a:extLst>
          </p:cNvPr>
          <p:cNvCxnSpPr>
            <a:cxnSpLocks/>
            <a:stCxn id="34" idx="1"/>
            <a:endCxn id="39" idx="5"/>
          </p:cNvCxnSpPr>
          <p:nvPr/>
        </p:nvCxnSpPr>
        <p:spPr>
          <a:xfrm flipH="1" flipV="1">
            <a:off x="1235889" y="4788946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93A5F94-46C9-410A-BE8A-C8D616688199}"/>
              </a:ext>
            </a:extLst>
          </p:cNvPr>
          <p:cNvCxnSpPr>
            <a:cxnSpLocks/>
            <a:stCxn id="39" idx="7"/>
            <a:endCxn id="35" idx="1"/>
          </p:cNvCxnSpPr>
          <p:nvPr/>
        </p:nvCxnSpPr>
        <p:spPr>
          <a:xfrm rot="5400000" flipH="1" flipV="1">
            <a:off x="2431928" y="3107020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3486D1B-14EA-47DB-A063-24348153FE6F}"/>
              </a:ext>
            </a:extLst>
          </p:cNvPr>
          <p:cNvSpPr/>
          <p:nvPr/>
        </p:nvSpPr>
        <p:spPr>
          <a:xfrm>
            <a:off x="5081154" y="50764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5B5F7E0-C313-4232-AEAA-A9ADAEC6A554}"/>
              </a:ext>
            </a:extLst>
          </p:cNvPr>
          <p:cNvSpPr/>
          <p:nvPr/>
        </p:nvSpPr>
        <p:spPr>
          <a:xfrm>
            <a:off x="5687202" y="39972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C74B52-0124-42EC-A458-99BA549A1049}"/>
              </a:ext>
            </a:extLst>
          </p:cNvPr>
          <p:cNvSpPr/>
          <p:nvPr/>
        </p:nvSpPr>
        <p:spPr>
          <a:xfrm>
            <a:off x="6524759" y="53247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B1FF5F2-C32E-4CDC-B47D-3934A6BC21F3}"/>
              </a:ext>
            </a:extLst>
          </p:cNvPr>
          <p:cNvCxnSpPr>
            <a:cxnSpLocks/>
            <a:stCxn id="44" idx="0"/>
            <a:endCxn id="43" idx="5"/>
          </p:cNvCxnSpPr>
          <p:nvPr/>
        </p:nvCxnSpPr>
        <p:spPr>
          <a:xfrm flipH="1" flipV="1">
            <a:off x="6254830" y="4519282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BF7FF7-4B06-4C29-9199-090B85DC5836}"/>
              </a:ext>
            </a:extLst>
          </p:cNvPr>
          <p:cNvCxnSpPr>
            <a:cxnSpLocks/>
            <a:stCxn id="42" idx="5"/>
            <a:endCxn id="44" idx="2"/>
          </p:cNvCxnSpPr>
          <p:nvPr/>
        </p:nvCxnSpPr>
        <p:spPr>
          <a:xfrm>
            <a:off x="5648782" y="5598496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81FB3C7-A8DE-4B18-96AD-D22443CA40C8}"/>
              </a:ext>
            </a:extLst>
          </p:cNvPr>
          <p:cNvCxnSpPr>
            <a:cxnSpLocks/>
            <a:stCxn id="43" idx="3"/>
            <a:endCxn id="42" idx="0"/>
          </p:cNvCxnSpPr>
          <p:nvPr/>
        </p:nvCxnSpPr>
        <p:spPr>
          <a:xfrm flipH="1">
            <a:off x="5413663" y="4519282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01283D-5240-4A96-BA5B-7F7F3A31B016}"/>
              </a:ext>
            </a:extLst>
          </p:cNvPr>
          <p:cNvCxnSpPr>
            <a:cxnSpLocks/>
            <a:stCxn id="42" idx="1"/>
            <a:endCxn id="35" idx="6"/>
          </p:cNvCxnSpPr>
          <p:nvPr/>
        </p:nvCxnSpPr>
        <p:spPr>
          <a:xfrm flipH="1" flipV="1">
            <a:off x="4249032" y="4519284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Arrow: Down 48">
            <a:extLst>
              <a:ext uri="{FF2B5EF4-FFF2-40B4-BE49-F238E27FC236}">
                <a16:creationId xmlns:a16="http://schemas.microsoft.com/office/drawing/2014/main" id="{1BA84ACB-E694-477F-9C53-C3745E5F29B2}"/>
              </a:ext>
            </a:extLst>
          </p:cNvPr>
          <p:cNvSpPr/>
          <p:nvPr/>
        </p:nvSpPr>
        <p:spPr>
          <a:xfrm>
            <a:off x="3478312" y="2895976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78FCAA-CF9C-4D16-BE7F-16004B37BCF5}"/>
                  </a:ext>
                </a:extLst>
              </p:cNvPr>
              <p:cNvSpPr txBox="1"/>
              <p:nvPr/>
            </p:nvSpPr>
            <p:spPr>
              <a:xfrm>
                <a:off x="4250872" y="3124776"/>
                <a:ext cx="2871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construct graph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78FCAA-CF9C-4D16-BE7F-16004B37B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872" y="3124776"/>
                <a:ext cx="2871299" cy="461665"/>
              </a:xfrm>
              <a:prstGeom prst="rect">
                <a:avLst/>
              </a:prstGeom>
              <a:blipFill>
                <a:blip r:embed="rId3"/>
                <a:stretch>
                  <a:fillRect l="-318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8F903D8F-83C4-420B-A6CD-FF04916E7537}"/>
              </a:ext>
            </a:extLst>
          </p:cNvPr>
          <p:cNvSpPr/>
          <p:nvPr/>
        </p:nvSpPr>
        <p:spPr>
          <a:xfrm>
            <a:off x="668261" y="425668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/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arbitrary)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12F786-5085-4E3D-ABF6-FF75316C118B}"/>
                  </a:ext>
                </a:extLst>
              </p:cNvPr>
              <p:cNvSpPr/>
              <p:nvPr/>
            </p:nvSpPr>
            <p:spPr>
              <a:xfrm>
                <a:off x="7790390" y="3530076"/>
                <a:ext cx="2192138" cy="7997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12F786-5085-4E3D-ABF6-FF75316C1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390" y="3530076"/>
                <a:ext cx="2192138" cy="79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659B819A-1DE3-49A9-8520-F996AFDA6FFF}"/>
              </a:ext>
            </a:extLst>
          </p:cNvPr>
          <p:cNvSpPr/>
          <p:nvPr/>
        </p:nvSpPr>
        <p:spPr>
          <a:xfrm>
            <a:off x="3577288" y="421349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17F582E-F2B0-4598-8B99-7191D489F3D6}"/>
              </a:ext>
            </a:extLst>
          </p:cNvPr>
          <p:cNvSpPr/>
          <p:nvPr/>
        </p:nvSpPr>
        <p:spPr>
          <a:xfrm>
            <a:off x="2351368" y="4237719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1802122" y="505275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FC4B9E4-5CB2-4F97-AA3C-2740152EE695}"/>
              </a:ext>
            </a:extLst>
          </p:cNvPr>
          <p:cNvSpPr/>
          <p:nvPr/>
        </p:nvSpPr>
        <p:spPr>
          <a:xfrm>
            <a:off x="1814230" y="5055586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1579721-16B5-4701-9C0A-680459F1749C}"/>
              </a:ext>
            </a:extLst>
          </p:cNvPr>
          <p:cNvSpPr/>
          <p:nvPr/>
        </p:nvSpPr>
        <p:spPr>
          <a:xfrm>
            <a:off x="2355671" y="4247968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D5296D2-88BC-4FDB-9836-1F7BA8C20E19}"/>
              </a:ext>
            </a:extLst>
          </p:cNvPr>
          <p:cNvSpPr/>
          <p:nvPr/>
        </p:nvSpPr>
        <p:spPr>
          <a:xfrm>
            <a:off x="3584014" y="4225606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D286EF-31A7-445F-876B-C11BC8A465AF}"/>
              </a:ext>
            </a:extLst>
          </p:cNvPr>
          <p:cNvSpPr/>
          <p:nvPr/>
        </p:nvSpPr>
        <p:spPr>
          <a:xfrm>
            <a:off x="676931" y="4256682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F7CC6BA-8DFA-47E7-BBB3-1DCB80FC81C7}"/>
              </a:ext>
            </a:extLst>
          </p:cNvPr>
          <p:cNvSpPr/>
          <p:nvPr/>
        </p:nvSpPr>
        <p:spPr>
          <a:xfrm>
            <a:off x="7624058" y="4389095"/>
            <a:ext cx="2192138" cy="799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nodes are </a:t>
            </a:r>
            <a:r>
              <a:rPr lang="en-US" b="1" dirty="0"/>
              <a:t>not black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DA96F50-AE1B-403E-9DBC-A8CA64C7CB46}"/>
                  </a:ext>
                </a:extLst>
              </p:cNvPr>
              <p:cNvSpPr/>
              <p:nvPr/>
            </p:nvSpPr>
            <p:spPr>
              <a:xfrm>
                <a:off x="7406917" y="5242193"/>
                <a:ext cx="2192138" cy="7997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No path from those nodes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DA96F50-AE1B-403E-9DBC-A8CA64C7C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917" y="5242193"/>
                <a:ext cx="2192138" cy="799701"/>
              </a:xfrm>
              <a:prstGeom prst="rect">
                <a:avLst/>
              </a:prstGeom>
              <a:blipFill>
                <a:blip r:embed="rId6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AFE525A-ADF7-48A3-AE71-EE1FCF575CC5}"/>
                  </a:ext>
                </a:extLst>
              </p:cNvPr>
              <p:cNvSpPr/>
              <p:nvPr/>
            </p:nvSpPr>
            <p:spPr>
              <a:xfrm>
                <a:off x="9549747" y="5358542"/>
                <a:ext cx="2361675" cy="7997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u="sng" dirty="0"/>
                  <a:t>not</a:t>
                </a:r>
                <a:r>
                  <a:rPr lang="en-US" b="1" dirty="0"/>
                  <a:t> strongly connected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AFE525A-ADF7-48A3-AE71-EE1FCF575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747" y="5358542"/>
                <a:ext cx="2361675" cy="799701"/>
              </a:xfrm>
              <a:prstGeom prst="rect">
                <a:avLst/>
              </a:prstGeom>
              <a:blipFill>
                <a:blip r:embed="rId7"/>
                <a:stretch>
                  <a:fillRect r="-769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B3CDB963-4B05-4749-B8F4-BEB09506209F}"/>
              </a:ext>
            </a:extLst>
          </p:cNvPr>
          <p:cNvSpPr/>
          <p:nvPr/>
        </p:nvSpPr>
        <p:spPr>
          <a:xfrm>
            <a:off x="536737" y="2874550"/>
            <a:ext cx="2737658" cy="88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Could the result change if we </a:t>
            </a:r>
            <a:r>
              <a:rPr lang="en-US" b="1" dirty="0"/>
              <a:t>started</a:t>
            </a:r>
            <a:r>
              <a:rPr lang="en-US" dirty="0"/>
              <a:t> </a:t>
            </a:r>
            <a:r>
              <a:rPr lang="en-US" b="1" dirty="0"/>
              <a:t>at a different node</a:t>
            </a:r>
            <a:r>
              <a:rPr lang="en-US" dirty="0"/>
              <a:t>?</a:t>
            </a: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C82759EA-1AAD-1159-A0FA-248B7E1E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3" grpId="0" animBg="1"/>
      <p:bldP spid="44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Reversing edges:</a:t>
            </a:r>
            <a:br>
              <a:rPr lang="en-US" dirty="0"/>
            </a:br>
            <a:r>
              <a:rPr lang="en-US" dirty="0"/>
              <a:t>adjacency </a:t>
            </a:r>
            <a:r>
              <a:rPr lang="en-US" b="1" dirty="0"/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all edges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B5927B0-AB0C-4B5B-BE4D-4DF7B7EBC322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4BE48D-098D-4352-BA11-1244FF88B849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3186B3F-554F-D1A0-02A1-F373FE47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 animBg="1"/>
      <p:bldP spid="30" grpId="0" animBg="1"/>
      <p:bldP spid="33" grpId="0" animBg="1"/>
      <p:bldP spid="34" grpId="0" animBg="1"/>
      <p:bldP spid="35" grpId="0" animBg="1"/>
      <p:bldP spid="62" grpId="0" animBg="1"/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Reversing edges:</a:t>
            </a:r>
            <a:br>
              <a:rPr lang="en-US" dirty="0"/>
            </a:br>
            <a:r>
              <a:rPr lang="en-US" dirty="0"/>
              <a:t>adjacency </a:t>
            </a:r>
            <a:r>
              <a:rPr lang="en-US" b="1" dirty="0"/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1E95461-80A4-44AA-B502-F22097C823F2}"/>
              </a:ext>
            </a:extLst>
          </p:cNvPr>
          <p:cNvCxnSpPr/>
          <p:nvPr/>
        </p:nvCxnSpPr>
        <p:spPr>
          <a:xfrm flipV="1">
            <a:off x="8734833" y="1086389"/>
            <a:ext cx="696397" cy="62432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C05F03D-E052-44AF-AAD5-32187F97AAD3}"/>
              </a:ext>
            </a:extLst>
          </p:cNvPr>
          <p:cNvCxnSpPr/>
          <p:nvPr/>
        </p:nvCxnSpPr>
        <p:spPr>
          <a:xfrm flipV="1">
            <a:off x="8734833" y="4136050"/>
            <a:ext cx="696397" cy="62432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D5BA8C-2155-D425-4373-454A2AEF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Reversing edges:</a:t>
            </a:r>
            <a:br>
              <a:rPr lang="en-US" dirty="0"/>
            </a:br>
            <a:r>
              <a:rPr lang="en-US" dirty="0"/>
              <a:t>adjacency </a:t>
            </a:r>
            <a:r>
              <a:rPr lang="en-US" b="1" dirty="0"/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C1121E-225B-42E4-A69F-0E9EB2735183}"/>
              </a:ext>
            </a:extLst>
          </p:cNvPr>
          <p:cNvCxnSpPr>
            <a:cxnSpLocks/>
          </p:cNvCxnSpPr>
          <p:nvPr/>
        </p:nvCxnSpPr>
        <p:spPr>
          <a:xfrm flipH="1">
            <a:off x="9079827" y="1450057"/>
            <a:ext cx="303543" cy="27021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4D778F8-F6A1-4AF3-BBB4-925156D48469}"/>
              </a:ext>
            </a:extLst>
          </p:cNvPr>
          <p:cNvCxnSpPr>
            <a:cxnSpLocks/>
          </p:cNvCxnSpPr>
          <p:nvPr/>
        </p:nvCxnSpPr>
        <p:spPr>
          <a:xfrm flipH="1">
            <a:off x="9139608" y="4496654"/>
            <a:ext cx="303543" cy="27021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AF6F5EC-7EAF-E13E-EBF2-98900B7E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Reversing edges:</a:t>
            </a:r>
            <a:br>
              <a:rPr lang="en-US" dirty="0"/>
            </a:br>
            <a:r>
              <a:rPr lang="en-US" dirty="0"/>
              <a:t>adjacency </a:t>
            </a:r>
            <a:r>
              <a:rPr lang="en-US" b="1" dirty="0"/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F314D30-FDFD-40B3-AE31-019F3442A98D}"/>
              </a:ext>
            </a:extLst>
          </p:cNvPr>
          <p:cNvCxnSpPr>
            <a:cxnSpLocks/>
          </p:cNvCxnSpPr>
          <p:nvPr/>
        </p:nvCxnSpPr>
        <p:spPr>
          <a:xfrm flipH="1">
            <a:off x="8760295" y="1173683"/>
            <a:ext cx="1190511" cy="101020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E3665E-919A-412C-A298-FFD127C5DAF4}"/>
              </a:ext>
            </a:extLst>
          </p:cNvPr>
          <p:cNvCxnSpPr>
            <a:cxnSpLocks/>
          </p:cNvCxnSpPr>
          <p:nvPr/>
        </p:nvCxnSpPr>
        <p:spPr>
          <a:xfrm flipH="1">
            <a:off x="8753423" y="4202368"/>
            <a:ext cx="1190511" cy="101020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7487512-EFF7-A6A3-FEF7-89D57DC9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Reversing edges:</a:t>
            </a:r>
            <a:br>
              <a:rPr lang="en-US" dirty="0"/>
            </a:br>
            <a:r>
              <a:rPr lang="en-US" dirty="0"/>
              <a:t>adjacency </a:t>
            </a:r>
            <a:r>
              <a:rPr lang="en-US" b="1" dirty="0"/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6F8706-0134-4FA6-8581-C2A8306738E3}"/>
              </a:ext>
            </a:extLst>
          </p:cNvPr>
          <p:cNvCxnSpPr>
            <a:cxnSpLocks/>
          </p:cNvCxnSpPr>
          <p:nvPr/>
        </p:nvCxnSpPr>
        <p:spPr>
          <a:xfrm flipV="1">
            <a:off x="9155774" y="1458530"/>
            <a:ext cx="757485" cy="62046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7E71DA-F67B-4480-AE26-2CF2EDF4AA2E}"/>
              </a:ext>
            </a:extLst>
          </p:cNvPr>
          <p:cNvCxnSpPr>
            <a:cxnSpLocks/>
          </p:cNvCxnSpPr>
          <p:nvPr/>
        </p:nvCxnSpPr>
        <p:spPr>
          <a:xfrm flipV="1">
            <a:off x="9166290" y="4555559"/>
            <a:ext cx="757485" cy="62046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AC2B420-A791-9B7A-AEE6-912B52CE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23" y="-2"/>
            <a:ext cx="5326078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Crucial property:</a:t>
            </a:r>
            <a:br>
              <a:rPr lang="en-CA" dirty="0"/>
            </a:br>
            <a:r>
              <a:rPr lang="en-CA" sz="2700" b="1" dirty="0"/>
              <a:t>no odd cycles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FDDA2-FC19-056D-B4A6-157478B0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2B6A81-3C23-94EE-0226-80BA2AE6D37E}"/>
              </a:ext>
            </a:extLst>
          </p:cNvPr>
          <p:cNvCxnSpPr>
            <a:cxnSpLocks/>
          </p:cNvCxnSpPr>
          <p:nvPr/>
        </p:nvCxnSpPr>
        <p:spPr>
          <a:xfrm>
            <a:off x="986308" y="3086810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384B57-84E0-6A67-E22D-3F2DF07D946C}"/>
              </a:ext>
            </a:extLst>
          </p:cNvPr>
          <p:cNvCxnSpPr>
            <a:cxnSpLocks/>
          </p:cNvCxnSpPr>
          <p:nvPr/>
        </p:nvCxnSpPr>
        <p:spPr>
          <a:xfrm flipH="1" flipV="1">
            <a:off x="653799" y="3392599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932A1A-1CCA-BD6E-61D9-7F080201A7D0}"/>
              </a:ext>
            </a:extLst>
          </p:cNvPr>
          <p:cNvCxnSpPr>
            <a:cxnSpLocks/>
          </p:cNvCxnSpPr>
          <p:nvPr/>
        </p:nvCxnSpPr>
        <p:spPr>
          <a:xfrm flipH="1">
            <a:off x="807740" y="4393171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A7529F-E4BE-EBB9-D613-E5E88E61806D}"/>
              </a:ext>
            </a:extLst>
          </p:cNvPr>
          <p:cNvCxnSpPr>
            <a:cxnSpLocks/>
          </p:cNvCxnSpPr>
          <p:nvPr/>
        </p:nvCxnSpPr>
        <p:spPr>
          <a:xfrm>
            <a:off x="1877495" y="4176946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3F9091-0DFC-AB23-10C0-39BC1113C54F}"/>
              </a:ext>
            </a:extLst>
          </p:cNvPr>
          <p:cNvCxnSpPr>
            <a:cxnSpLocks/>
          </p:cNvCxnSpPr>
          <p:nvPr/>
        </p:nvCxnSpPr>
        <p:spPr>
          <a:xfrm>
            <a:off x="2512858" y="5267081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569C36-CBDB-8C8E-A61D-FD9B46871E60}"/>
              </a:ext>
            </a:extLst>
          </p:cNvPr>
          <p:cNvCxnSpPr>
            <a:cxnSpLocks/>
          </p:cNvCxnSpPr>
          <p:nvPr/>
        </p:nvCxnSpPr>
        <p:spPr>
          <a:xfrm>
            <a:off x="3495770" y="4176946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C5D33F-C252-FDF8-9D48-342700D66592}"/>
              </a:ext>
            </a:extLst>
          </p:cNvPr>
          <p:cNvCxnSpPr>
            <a:cxnSpLocks/>
          </p:cNvCxnSpPr>
          <p:nvPr/>
        </p:nvCxnSpPr>
        <p:spPr>
          <a:xfrm flipH="1">
            <a:off x="2415468" y="4393171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3CDFC44-FA17-6C95-0D4E-B021C608774A}"/>
              </a:ext>
            </a:extLst>
          </p:cNvPr>
          <p:cNvSpPr/>
          <p:nvPr/>
        </p:nvSpPr>
        <p:spPr>
          <a:xfrm>
            <a:off x="3364683" y="496129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50F6B2-9A07-2AEA-95AC-0EBAC019FD75}"/>
              </a:ext>
            </a:extLst>
          </p:cNvPr>
          <p:cNvSpPr/>
          <p:nvPr/>
        </p:nvSpPr>
        <p:spPr>
          <a:xfrm>
            <a:off x="2830752" y="387115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9BE6C2-0A58-6326-FA06-90E910B08F68}"/>
              </a:ext>
            </a:extLst>
          </p:cNvPr>
          <p:cNvSpPr/>
          <p:nvPr/>
        </p:nvSpPr>
        <p:spPr>
          <a:xfrm>
            <a:off x="4347595" y="387115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0B04F8-4E80-FFB5-993E-EDAA3494C217}"/>
              </a:ext>
            </a:extLst>
          </p:cNvPr>
          <p:cNvSpPr/>
          <p:nvPr/>
        </p:nvSpPr>
        <p:spPr>
          <a:xfrm>
            <a:off x="321290" y="278102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180BF8-F179-F861-1126-6C6262EC3B6E}"/>
              </a:ext>
            </a:extLst>
          </p:cNvPr>
          <p:cNvSpPr/>
          <p:nvPr/>
        </p:nvSpPr>
        <p:spPr>
          <a:xfrm>
            <a:off x="2342263" y="2784399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1B9B76-62F7-BA13-AF7D-EE18F8342D34}"/>
              </a:ext>
            </a:extLst>
          </p:cNvPr>
          <p:cNvCxnSpPr>
            <a:cxnSpLocks/>
          </p:cNvCxnSpPr>
          <p:nvPr/>
        </p:nvCxnSpPr>
        <p:spPr>
          <a:xfrm flipH="1" flipV="1">
            <a:off x="1015249" y="5250044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5B24F16-FB08-74EC-3C68-0807B25AF9A3}"/>
              </a:ext>
            </a:extLst>
          </p:cNvPr>
          <p:cNvSpPr/>
          <p:nvPr/>
        </p:nvSpPr>
        <p:spPr>
          <a:xfrm>
            <a:off x="1209003" y="385749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05E583-6080-F6A6-307B-A14013AD15D9}"/>
              </a:ext>
            </a:extLst>
          </p:cNvPr>
          <p:cNvSpPr/>
          <p:nvPr/>
        </p:nvSpPr>
        <p:spPr>
          <a:xfrm>
            <a:off x="353705" y="495791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DC25B5-D52A-6AE3-CE41-B57B57D01241}"/>
              </a:ext>
            </a:extLst>
          </p:cNvPr>
          <p:cNvSpPr/>
          <p:nvPr/>
        </p:nvSpPr>
        <p:spPr>
          <a:xfrm>
            <a:off x="1847840" y="496129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A946D572-6D48-04CE-EBC6-013C32568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22" y="1180529"/>
            <a:ext cx="9905998" cy="1333306"/>
          </a:xfrm>
        </p:spPr>
        <p:txBody>
          <a:bodyPr/>
          <a:lstStyle/>
          <a:p>
            <a:r>
              <a:rPr lang="en-CA" b="1" dirty="0"/>
              <a:t>Claim: a</a:t>
            </a:r>
            <a:r>
              <a:rPr lang="en-CA" dirty="0"/>
              <a:t> graph is bipartite </a:t>
            </a:r>
            <a:r>
              <a:rPr lang="en-CA" b="1" dirty="0"/>
              <a:t>if and only if</a:t>
            </a:r>
            <a:br>
              <a:rPr lang="en-CA" dirty="0"/>
            </a:br>
            <a:r>
              <a:rPr lang="en-CA" dirty="0"/>
              <a:t>it does </a:t>
            </a:r>
            <a:r>
              <a:rPr lang="en-CA" b="1" dirty="0"/>
              <a:t>not </a:t>
            </a:r>
            <a:r>
              <a:rPr lang="en-CA" dirty="0"/>
              <a:t>contain an </a:t>
            </a:r>
            <a:r>
              <a:rPr lang="en-CA" b="1" dirty="0"/>
              <a:t>odd length cycle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925C3DC-AC0A-BF81-FAF3-671C969EE6C0}"/>
              </a:ext>
            </a:extLst>
          </p:cNvPr>
          <p:cNvCxnSpPr>
            <a:cxnSpLocks/>
            <a:endCxn id="41" idx="2"/>
          </p:cNvCxnSpPr>
          <p:nvPr/>
        </p:nvCxnSpPr>
        <p:spPr>
          <a:xfrm>
            <a:off x="8442988" y="2955307"/>
            <a:ext cx="2309255" cy="166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D8A517-5EDF-79A0-62EA-8D09722D70F3}"/>
              </a:ext>
            </a:extLst>
          </p:cNvPr>
          <p:cNvCxnSpPr>
            <a:cxnSpLocks/>
            <a:stCxn id="43" idx="1"/>
            <a:endCxn id="40" idx="5"/>
          </p:cNvCxnSpPr>
          <p:nvPr/>
        </p:nvCxnSpPr>
        <p:spPr>
          <a:xfrm flipH="1" flipV="1">
            <a:off x="8345598" y="3171532"/>
            <a:ext cx="2501322" cy="38126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821B35-B8A5-0243-B676-114A5338060B}"/>
              </a:ext>
            </a:extLst>
          </p:cNvPr>
          <p:cNvCxnSpPr>
            <a:cxnSpLocks/>
            <a:stCxn id="43" idx="3"/>
            <a:endCxn id="44" idx="7"/>
          </p:cNvCxnSpPr>
          <p:nvPr/>
        </p:nvCxnSpPr>
        <p:spPr>
          <a:xfrm flipH="1">
            <a:off x="8347477" y="3985252"/>
            <a:ext cx="2499443" cy="52888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3EEF93-22F4-73D6-7DA5-D7EDFE327E4E}"/>
              </a:ext>
            </a:extLst>
          </p:cNvPr>
          <p:cNvCxnSpPr>
            <a:cxnSpLocks/>
            <a:stCxn id="38" idx="7"/>
            <a:endCxn id="43" idx="2"/>
          </p:cNvCxnSpPr>
          <p:nvPr/>
        </p:nvCxnSpPr>
        <p:spPr>
          <a:xfrm>
            <a:off x="8345726" y="3655307"/>
            <a:ext cx="2403804" cy="1137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652816-4822-3D47-BA20-EF9E9F9C03BE}"/>
              </a:ext>
            </a:extLst>
          </p:cNvPr>
          <p:cNvCxnSpPr>
            <a:cxnSpLocks/>
            <a:stCxn id="45" idx="3"/>
            <a:endCxn id="37" idx="6"/>
          </p:cNvCxnSpPr>
          <p:nvPr/>
        </p:nvCxnSpPr>
        <p:spPr>
          <a:xfrm flipH="1">
            <a:off x="8439424" y="5530076"/>
            <a:ext cx="2407496" cy="5911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9B68AC-70B6-46D8-3ECF-80EDEB917E4A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8443116" y="3871533"/>
            <a:ext cx="2306414" cy="67784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73DED1-098A-5F83-A163-81712DEE01AE}"/>
              </a:ext>
            </a:extLst>
          </p:cNvPr>
          <p:cNvCxnSpPr>
            <a:cxnSpLocks/>
            <a:stCxn id="38" idx="5"/>
            <a:endCxn id="45" idx="1"/>
          </p:cNvCxnSpPr>
          <p:nvPr/>
        </p:nvCxnSpPr>
        <p:spPr>
          <a:xfrm>
            <a:off x="8345726" y="4087758"/>
            <a:ext cx="2501194" cy="1009867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9932A56-0F2C-5C4C-34C8-5C50F1F86876}"/>
              </a:ext>
            </a:extLst>
          </p:cNvPr>
          <p:cNvSpPr/>
          <p:nvPr/>
        </p:nvSpPr>
        <p:spPr>
          <a:xfrm>
            <a:off x="7774406" y="5283399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232BEB-C985-33F8-A12D-A37D08B6A7BD}"/>
              </a:ext>
            </a:extLst>
          </p:cNvPr>
          <p:cNvSpPr/>
          <p:nvPr/>
        </p:nvSpPr>
        <p:spPr>
          <a:xfrm>
            <a:off x="7778098" y="356574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7234252-D3FE-6FA8-8E03-B41317508E9C}"/>
              </a:ext>
            </a:extLst>
          </p:cNvPr>
          <p:cNvSpPr/>
          <p:nvPr/>
        </p:nvSpPr>
        <p:spPr>
          <a:xfrm>
            <a:off x="10749530" y="424358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98E2A5C-32F8-03C1-0243-EFCF87174212}"/>
              </a:ext>
            </a:extLst>
          </p:cNvPr>
          <p:cNvSpPr/>
          <p:nvPr/>
        </p:nvSpPr>
        <p:spPr>
          <a:xfrm>
            <a:off x="7777970" y="264951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C714A7C-371B-E8E9-B707-8396654702BB}"/>
              </a:ext>
            </a:extLst>
          </p:cNvPr>
          <p:cNvSpPr/>
          <p:nvPr/>
        </p:nvSpPr>
        <p:spPr>
          <a:xfrm>
            <a:off x="10752243" y="265118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B9F6026-0801-03CF-4965-F2B72A4E26E6}"/>
              </a:ext>
            </a:extLst>
          </p:cNvPr>
          <p:cNvCxnSpPr>
            <a:cxnSpLocks/>
            <a:stCxn id="45" idx="2"/>
            <a:endCxn id="44" idx="5"/>
          </p:cNvCxnSpPr>
          <p:nvPr/>
        </p:nvCxnSpPr>
        <p:spPr>
          <a:xfrm flipH="1" flipV="1">
            <a:off x="8347477" y="4946586"/>
            <a:ext cx="2402053" cy="367265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A2877E5-CC74-6DC0-CD3F-4E67A58B3AA2}"/>
              </a:ext>
            </a:extLst>
          </p:cNvPr>
          <p:cNvSpPr/>
          <p:nvPr/>
        </p:nvSpPr>
        <p:spPr>
          <a:xfrm>
            <a:off x="10749530" y="346323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24B907-7AC4-0DB5-4059-46331E9CB92C}"/>
              </a:ext>
            </a:extLst>
          </p:cNvPr>
          <p:cNvSpPr/>
          <p:nvPr/>
        </p:nvSpPr>
        <p:spPr>
          <a:xfrm>
            <a:off x="7779849" y="442457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E360A6A-31B9-47F3-9E55-A56BA748DFBB}"/>
              </a:ext>
            </a:extLst>
          </p:cNvPr>
          <p:cNvSpPr/>
          <p:nvPr/>
        </p:nvSpPr>
        <p:spPr>
          <a:xfrm>
            <a:off x="10749530" y="500806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F42F9E90-203B-B32E-D903-9EBAE7D38C32}"/>
              </a:ext>
            </a:extLst>
          </p:cNvPr>
          <p:cNvSpPr/>
          <p:nvPr/>
        </p:nvSpPr>
        <p:spPr>
          <a:xfrm>
            <a:off x="5479642" y="3945698"/>
            <a:ext cx="1730828" cy="5295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97936C-4C9A-12BF-8E74-2506DDA1022F}"/>
                  </a:ext>
                </a:extLst>
              </p:cNvPr>
              <p:cNvSpPr txBox="1"/>
              <p:nvPr/>
            </p:nvSpPr>
            <p:spPr>
              <a:xfrm>
                <a:off x="1767683" y="5710655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97936C-4C9A-12BF-8E74-2506DDA1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83" y="5710655"/>
                <a:ext cx="57458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2885EE3-0946-1E99-1DBE-B731D237B83C}"/>
                  </a:ext>
                </a:extLst>
              </p:cNvPr>
              <p:cNvSpPr txBox="1"/>
              <p:nvPr/>
            </p:nvSpPr>
            <p:spPr>
              <a:xfrm>
                <a:off x="7819625" y="5990956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2885EE3-0946-1E99-1DBE-B731D237B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25" y="5990956"/>
                <a:ext cx="5745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3727CE-5B24-5F5B-7761-97D8412D68D7}"/>
                  </a:ext>
                </a:extLst>
              </p:cNvPr>
              <p:cNvSpPr txBox="1"/>
              <p:nvPr/>
            </p:nvSpPr>
            <p:spPr>
              <a:xfrm>
                <a:off x="10794749" y="5990956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3727CE-5B24-5F5B-7761-97D8412D6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749" y="5990956"/>
                <a:ext cx="57458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72CCAB9D-F68B-D02B-E381-ABEE554D1F92}"/>
              </a:ext>
            </a:extLst>
          </p:cNvPr>
          <p:cNvSpPr/>
          <p:nvPr/>
        </p:nvSpPr>
        <p:spPr>
          <a:xfrm>
            <a:off x="7554686" y="2476501"/>
            <a:ext cx="1108934" cy="3592286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2E6059D-0C94-05C2-8C8A-343F4394E716}"/>
              </a:ext>
            </a:extLst>
          </p:cNvPr>
          <p:cNvSpPr/>
          <p:nvPr/>
        </p:nvSpPr>
        <p:spPr>
          <a:xfrm>
            <a:off x="10485420" y="2476501"/>
            <a:ext cx="1108934" cy="3592286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4BF8C2A-7048-5C41-5354-5C93EEEF0D86}"/>
              </a:ext>
            </a:extLst>
          </p:cNvPr>
          <p:cNvSpPr/>
          <p:nvPr/>
        </p:nvSpPr>
        <p:spPr>
          <a:xfrm>
            <a:off x="3432144" y="2753922"/>
            <a:ext cx="3226159" cy="952498"/>
          </a:xfrm>
          <a:prstGeom prst="wedgeRectCallout">
            <a:avLst>
              <a:gd name="adj1" fmla="val -84436"/>
              <a:gd name="adj2" fmla="val 28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What happens if I </a:t>
            </a:r>
            <a:r>
              <a:rPr lang="en-CA" b="1" dirty="0"/>
              <a:t>create</a:t>
            </a:r>
            <a:r>
              <a:rPr lang="en-CA" dirty="0"/>
              <a:t> an odd length cycle?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F0CF0A-5E1A-B8B5-688D-9764FADBC318}"/>
              </a:ext>
            </a:extLst>
          </p:cNvPr>
          <p:cNvCxnSpPr>
            <a:stCxn id="24" idx="7"/>
            <a:endCxn id="22" idx="3"/>
          </p:cNvCxnSpPr>
          <p:nvPr/>
        </p:nvCxnSpPr>
        <p:spPr>
          <a:xfrm flipV="1">
            <a:off x="1776631" y="3306414"/>
            <a:ext cx="663022" cy="6406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E69B6E8-E04B-A7B7-97BB-152B12ACDB76}"/>
              </a:ext>
            </a:extLst>
          </p:cNvPr>
          <p:cNvCxnSpPr>
            <a:cxnSpLocks/>
            <a:stCxn id="43" idx="0"/>
            <a:endCxn id="41" idx="4"/>
          </p:cNvCxnSpPr>
          <p:nvPr/>
        </p:nvCxnSpPr>
        <p:spPr>
          <a:xfrm flipV="1">
            <a:off x="11082039" y="3262764"/>
            <a:ext cx="2713" cy="2004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7A367F6-0220-A357-8B90-E375427289E2}"/>
              </a:ext>
            </a:extLst>
          </p:cNvPr>
          <p:cNvSpPr/>
          <p:nvPr/>
        </p:nvSpPr>
        <p:spPr>
          <a:xfrm>
            <a:off x="7756108" y="5267081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491FCE-F2D3-F6E7-A6B8-75179724FAB4}"/>
              </a:ext>
            </a:extLst>
          </p:cNvPr>
          <p:cNvSpPr/>
          <p:nvPr/>
        </p:nvSpPr>
        <p:spPr>
          <a:xfrm>
            <a:off x="7759800" y="3549425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EE523AD-9E0E-9C33-5A8F-45E49B652F2B}"/>
              </a:ext>
            </a:extLst>
          </p:cNvPr>
          <p:cNvSpPr/>
          <p:nvPr/>
        </p:nvSpPr>
        <p:spPr>
          <a:xfrm>
            <a:off x="7759672" y="2633199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32D79B5-DD04-816A-88CC-DC847D8F3710}"/>
              </a:ext>
            </a:extLst>
          </p:cNvPr>
          <p:cNvSpPr/>
          <p:nvPr/>
        </p:nvSpPr>
        <p:spPr>
          <a:xfrm>
            <a:off x="7761551" y="4408253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FBAFEB5-69A4-D678-1EBD-68FB68810817}"/>
              </a:ext>
            </a:extLst>
          </p:cNvPr>
          <p:cNvSpPr/>
          <p:nvPr/>
        </p:nvSpPr>
        <p:spPr>
          <a:xfrm>
            <a:off x="10737706" y="4243587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C24607-51E2-362C-37F9-FC815EC5AEC5}"/>
              </a:ext>
            </a:extLst>
          </p:cNvPr>
          <p:cNvSpPr/>
          <p:nvPr/>
        </p:nvSpPr>
        <p:spPr>
          <a:xfrm>
            <a:off x="10740419" y="2651185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2A10726-3A2F-8C0E-B320-63AFD095D51B}"/>
              </a:ext>
            </a:extLst>
          </p:cNvPr>
          <p:cNvSpPr/>
          <p:nvPr/>
        </p:nvSpPr>
        <p:spPr>
          <a:xfrm>
            <a:off x="10737706" y="3463237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2CAFEC-ADB8-D991-9D5B-F81CA965B9EE}"/>
              </a:ext>
            </a:extLst>
          </p:cNvPr>
          <p:cNvSpPr/>
          <p:nvPr/>
        </p:nvSpPr>
        <p:spPr>
          <a:xfrm>
            <a:off x="10737706" y="5008061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98865EBB-1C29-F978-6C46-F32C83BDBD05}"/>
                  </a:ext>
                </a:extLst>
              </p:cNvPr>
              <p:cNvSpPr/>
              <p:nvPr/>
            </p:nvSpPr>
            <p:spPr>
              <a:xfrm>
                <a:off x="10123714" y="1595796"/>
                <a:ext cx="1954544" cy="800097"/>
              </a:xfrm>
              <a:prstGeom prst="wedgeRectCallout">
                <a:avLst>
                  <a:gd name="adj1" fmla="val 3169"/>
                  <a:gd name="adj2" fmla="val 148624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chemeClr val="bg1"/>
                    </a:solidFill>
                  </a:rPr>
                  <a:t>Edge with both endpoints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CA" b="1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98865EBB-1C29-F978-6C46-F32C83BDB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14" y="1595796"/>
                <a:ext cx="1954544" cy="800097"/>
              </a:xfrm>
              <a:prstGeom prst="wedgeRectCallout">
                <a:avLst>
                  <a:gd name="adj1" fmla="val 3169"/>
                  <a:gd name="adj2" fmla="val 148624"/>
                </a:avLst>
              </a:prstGeom>
              <a:blipFill>
                <a:blip r:embed="rId5"/>
                <a:stretch>
                  <a:fillRect r="-18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Reversing edges:</a:t>
            </a:r>
            <a:br>
              <a:rPr lang="en-US" dirty="0"/>
            </a:br>
            <a:r>
              <a:rPr lang="en-US" dirty="0"/>
              <a:t>adjacency </a:t>
            </a:r>
            <a:r>
              <a:rPr lang="en-US" b="1" dirty="0"/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6F8706-0134-4FA6-8581-C2A8306738E3}"/>
              </a:ext>
            </a:extLst>
          </p:cNvPr>
          <p:cNvCxnSpPr>
            <a:cxnSpLocks/>
          </p:cNvCxnSpPr>
          <p:nvPr/>
        </p:nvCxnSpPr>
        <p:spPr>
          <a:xfrm flipH="1">
            <a:off x="9634602" y="1846455"/>
            <a:ext cx="651744" cy="60001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43FC2B-E6B4-4044-92CB-BA513A4124C9}"/>
              </a:ext>
            </a:extLst>
          </p:cNvPr>
          <p:cNvCxnSpPr>
            <a:cxnSpLocks/>
          </p:cNvCxnSpPr>
          <p:nvPr/>
        </p:nvCxnSpPr>
        <p:spPr>
          <a:xfrm flipH="1">
            <a:off x="9623889" y="4907381"/>
            <a:ext cx="651744" cy="60001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2B2A436-C797-D828-4F87-57336BF1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Reversing edges:</a:t>
            </a:r>
            <a:br>
              <a:rPr lang="en-US" dirty="0"/>
            </a:br>
            <a:r>
              <a:rPr lang="en-US" dirty="0"/>
              <a:t>adjacency </a:t>
            </a:r>
            <a:r>
              <a:rPr lang="en-US" b="1" dirty="0"/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6F8706-0134-4FA6-8581-C2A8306738E3}"/>
              </a:ext>
            </a:extLst>
          </p:cNvPr>
          <p:cNvCxnSpPr>
            <a:cxnSpLocks/>
          </p:cNvCxnSpPr>
          <p:nvPr/>
        </p:nvCxnSpPr>
        <p:spPr>
          <a:xfrm flipH="1">
            <a:off x="10403571" y="2561613"/>
            <a:ext cx="294558" cy="30992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A774CC-C760-4D58-9A72-4C7D7998297F}"/>
              </a:ext>
            </a:extLst>
          </p:cNvPr>
          <p:cNvCxnSpPr>
            <a:cxnSpLocks/>
          </p:cNvCxnSpPr>
          <p:nvPr/>
        </p:nvCxnSpPr>
        <p:spPr>
          <a:xfrm flipH="1">
            <a:off x="10456288" y="5588334"/>
            <a:ext cx="294558" cy="30992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B33E0CD-8AF4-857A-C6CB-F646D4AB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Reversing edges:</a:t>
            </a:r>
            <a:br>
              <a:rPr lang="en-US" dirty="0"/>
            </a:br>
            <a:r>
              <a:rPr lang="en-US" dirty="0"/>
              <a:t>adjacency </a:t>
            </a:r>
            <a:r>
              <a:rPr lang="en-US" b="1" dirty="0"/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6F8706-0134-4FA6-8581-C2A8306738E3}"/>
              </a:ext>
            </a:extLst>
          </p:cNvPr>
          <p:cNvCxnSpPr>
            <a:cxnSpLocks/>
          </p:cNvCxnSpPr>
          <p:nvPr/>
        </p:nvCxnSpPr>
        <p:spPr>
          <a:xfrm flipV="1">
            <a:off x="10475370" y="2527944"/>
            <a:ext cx="691210" cy="5899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76B3C1-B9C2-4050-8C88-EBCE76700AB4}"/>
              </a:ext>
            </a:extLst>
          </p:cNvPr>
          <p:cNvCxnSpPr>
            <a:cxnSpLocks/>
          </p:cNvCxnSpPr>
          <p:nvPr/>
        </p:nvCxnSpPr>
        <p:spPr>
          <a:xfrm flipV="1">
            <a:off x="10475370" y="5598291"/>
            <a:ext cx="691210" cy="5899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23980B0-42EA-607F-7C26-E2A84EB3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Reversing edges:</a:t>
            </a:r>
            <a:br>
              <a:rPr lang="en-US" dirty="0"/>
            </a:br>
            <a:r>
              <a:rPr lang="en-US" dirty="0"/>
              <a:t>adjacency </a:t>
            </a:r>
            <a:r>
              <a:rPr lang="en-US" b="1" dirty="0"/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76B3C1-B9C2-4050-8C88-EBCE76700AB4}"/>
              </a:ext>
            </a:extLst>
          </p:cNvPr>
          <p:cNvCxnSpPr>
            <a:cxnSpLocks/>
          </p:cNvCxnSpPr>
          <p:nvPr/>
        </p:nvCxnSpPr>
        <p:spPr>
          <a:xfrm flipH="1">
            <a:off x="10845199" y="5993738"/>
            <a:ext cx="315849" cy="27806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574FF0C-3A33-4E04-87E4-F3EB955A37A7}"/>
              </a:ext>
            </a:extLst>
          </p:cNvPr>
          <p:cNvCxnSpPr>
            <a:cxnSpLocks/>
          </p:cNvCxnSpPr>
          <p:nvPr/>
        </p:nvCxnSpPr>
        <p:spPr>
          <a:xfrm flipH="1">
            <a:off x="10850731" y="2955740"/>
            <a:ext cx="315849" cy="27806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B1AE6A5-E707-2441-0CE6-CC6CB9B2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Reversing edges:</a:t>
            </a:r>
            <a:br>
              <a:rPr lang="en-US" dirty="0"/>
            </a:br>
            <a:r>
              <a:rPr lang="en-US" dirty="0"/>
              <a:t>adjacency </a:t>
            </a:r>
            <a:r>
              <a:rPr lang="en-US" b="1" dirty="0"/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all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16362-5A69-48CD-8B34-2D3A98298867}"/>
                  </a:ext>
                </a:extLst>
              </p:cNvPr>
              <p:cNvSpPr txBox="1"/>
              <p:nvPr/>
            </p:nvSpPr>
            <p:spPr>
              <a:xfrm>
                <a:off x="10708315" y="1454023"/>
                <a:ext cx="1008032" cy="7078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16362-5A69-48CD-8B34-2D3A98298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315" y="1454023"/>
                <a:ext cx="100803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47268C-2A70-4B38-AE3A-871744DFD90E}"/>
                  </a:ext>
                </a:extLst>
              </p:cNvPr>
              <p:cNvSpPr txBox="1"/>
              <p:nvPr/>
            </p:nvSpPr>
            <p:spPr>
              <a:xfrm>
                <a:off x="10293566" y="4094269"/>
                <a:ext cx="1695656" cy="7078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47268C-2A70-4B38-AE3A-871744DFD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566" y="4094269"/>
                <a:ext cx="169565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C9FA5573-D929-4652-9AA4-4058B2C997A8}"/>
              </a:ext>
            </a:extLst>
          </p:cNvPr>
          <p:cNvSpPr/>
          <p:nvPr/>
        </p:nvSpPr>
        <p:spPr>
          <a:xfrm>
            <a:off x="4657830" y="1174389"/>
            <a:ext cx="2672646" cy="1795086"/>
          </a:xfrm>
          <a:prstGeom prst="wedgeRectCallout">
            <a:avLst>
              <a:gd name="adj1" fmla="val -18370"/>
              <a:gd name="adj2" fmla="val 46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 do matrix transpose, </a:t>
            </a:r>
            <a:r>
              <a:rPr lang="en-US" sz="2000" b="1" u="sng" dirty="0"/>
              <a:t>or</a:t>
            </a:r>
            <a:r>
              <a:rPr lang="en-US" sz="2000" b="1" dirty="0"/>
              <a:t> </a:t>
            </a:r>
            <a:r>
              <a:rPr lang="en-US" sz="2000" dirty="0"/>
              <a:t>can just </a:t>
            </a:r>
            <a:r>
              <a:rPr lang="en-US" sz="2000" i="1" dirty="0"/>
              <a:t>treat rows as columns and vice versa in your code</a:t>
            </a:r>
            <a:endParaRPr lang="en-US" sz="2000" dirty="0"/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94E23E51-7A3C-4816-9F4A-7730184D1041}"/>
              </a:ext>
            </a:extLst>
          </p:cNvPr>
          <p:cNvSpPr/>
          <p:nvPr/>
        </p:nvSpPr>
        <p:spPr>
          <a:xfrm>
            <a:off x="5478254" y="3021071"/>
            <a:ext cx="2307083" cy="499511"/>
          </a:xfrm>
          <a:prstGeom prst="wedgeRectCallout">
            <a:avLst>
              <a:gd name="adj1" fmla="val -18370"/>
              <a:gd name="adj2" fmla="val 46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Complexity?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C5111DE5-50BD-937E-4F0D-A6E8885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20" grpId="0" animBg="1"/>
      <p:bldP spid="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8" y="-2"/>
            <a:ext cx="8678313" cy="756477"/>
          </a:xfrm>
        </p:spPr>
        <p:txBody>
          <a:bodyPr>
            <a:normAutofit/>
          </a:bodyPr>
          <a:lstStyle/>
          <a:p>
            <a:r>
              <a:rPr lang="en-US" sz="3600" dirty="0"/>
              <a:t>Reversing edges: adjacency </a:t>
            </a:r>
            <a:r>
              <a:rPr lang="en-US" sz="3600" b="1" dirty="0"/>
              <a:t>Lists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28177" y="190957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04015" y="108057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084643" y="11047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49661" y="1386360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095805" y="1716374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388262" y="113400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55890" y="1656022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51929" y="-25906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01155" y="19435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07203" y="86434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44760" y="219183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74831" y="1386358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68783" y="2465572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33664" y="1386358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69033" y="1386360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978108" y="239130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8092915" y="1251095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10578654" y="178797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22661" y="582360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498499" y="499459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79127" y="501881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44145" y="5300382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290289" y="5630396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82746" y="504802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50374" y="5570044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46413" y="3888118"/>
            <a:ext cx="53437" cy="2445515"/>
          </a:xfrm>
          <a:prstGeom prst="curvedConnector3">
            <a:avLst>
              <a:gd name="adj1" fmla="val 6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4995639" y="585757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01687" y="477836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39244" y="610585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69315" y="5300380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63267" y="6379594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28148" y="5300380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63517" y="5300382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77814" y="3226083"/>
            <a:ext cx="757669" cy="96070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1150374" y="3454883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reverse edges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09698E8-D9BE-44F4-886D-53B2723F55EB}"/>
              </a:ext>
            </a:extLst>
          </p:cNvPr>
          <p:cNvGrpSpPr/>
          <p:nvPr/>
        </p:nvGrpSpPr>
        <p:grpSpPr>
          <a:xfrm>
            <a:off x="9328430" y="295647"/>
            <a:ext cx="996995" cy="255916"/>
            <a:chOff x="8352897" y="914401"/>
            <a:chExt cx="996995" cy="255916"/>
          </a:xfrm>
        </p:grpSpPr>
        <p:sp>
          <p:nvSpPr>
            <p:cNvPr id="40" name="Flowchart: Process 39">
              <a:extLst>
                <a:ext uri="{FF2B5EF4-FFF2-40B4-BE49-F238E27FC236}">
                  <a16:creationId xmlns:a16="http://schemas.microsoft.com/office/drawing/2014/main" id="{DEB5B28B-1D4B-47D2-9620-6031239A1AC1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7157442-B810-462A-B7F0-A91894E869D0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E845817-B8E3-48F9-A9BE-42A70736E059}"/>
              </a:ext>
            </a:extLst>
          </p:cNvPr>
          <p:cNvGrpSpPr/>
          <p:nvPr/>
        </p:nvGrpSpPr>
        <p:grpSpPr>
          <a:xfrm>
            <a:off x="9328430" y="656983"/>
            <a:ext cx="996995" cy="255916"/>
            <a:chOff x="8352897" y="914401"/>
            <a:chExt cx="996995" cy="255916"/>
          </a:xfrm>
        </p:grpSpPr>
        <p:sp>
          <p:nvSpPr>
            <p:cNvPr id="57" name="Flowchart: Process 56">
              <a:extLst>
                <a:ext uri="{FF2B5EF4-FFF2-40B4-BE49-F238E27FC236}">
                  <a16:creationId xmlns:a16="http://schemas.microsoft.com/office/drawing/2014/main" id="{7CB63BC1-406E-4479-8E3F-664BD8BD7F61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831A28E-E795-469F-987D-602A17D39024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41B11CA-C96D-4A0D-9FC2-3259FC1D67F2}"/>
              </a:ext>
            </a:extLst>
          </p:cNvPr>
          <p:cNvGrpSpPr/>
          <p:nvPr/>
        </p:nvGrpSpPr>
        <p:grpSpPr>
          <a:xfrm>
            <a:off x="9328430" y="1025576"/>
            <a:ext cx="996995" cy="255916"/>
            <a:chOff x="8352897" y="914401"/>
            <a:chExt cx="996995" cy="255916"/>
          </a:xfrm>
        </p:grpSpPr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891FBCF1-BA56-4D0A-9637-C4DE801180C1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34E29A2-A823-43F4-8264-E11BBAE95FEF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5FFB3F7-EB42-4A15-BE90-98C73D29798E}"/>
              </a:ext>
            </a:extLst>
          </p:cNvPr>
          <p:cNvGrpSpPr/>
          <p:nvPr/>
        </p:nvGrpSpPr>
        <p:grpSpPr>
          <a:xfrm>
            <a:off x="10285574" y="1038587"/>
            <a:ext cx="996995" cy="255916"/>
            <a:chOff x="8352897" y="914401"/>
            <a:chExt cx="996995" cy="255916"/>
          </a:xfrm>
        </p:grpSpPr>
        <p:sp>
          <p:nvSpPr>
            <p:cNvPr id="69" name="Flowchart: Process 68">
              <a:extLst>
                <a:ext uri="{FF2B5EF4-FFF2-40B4-BE49-F238E27FC236}">
                  <a16:creationId xmlns:a16="http://schemas.microsoft.com/office/drawing/2014/main" id="{03237C0E-4853-4604-AA3C-6012DEE37F38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60ED9A9-F577-490C-9C16-FB64FCEC6F4E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12BD0-3C11-4D85-83B7-1DCC759B2DCA}"/>
              </a:ext>
            </a:extLst>
          </p:cNvPr>
          <p:cNvGrpSpPr/>
          <p:nvPr/>
        </p:nvGrpSpPr>
        <p:grpSpPr>
          <a:xfrm>
            <a:off x="9328430" y="1402648"/>
            <a:ext cx="996995" cy="255916"/>
            <a:chOff x="8352897" y="914401"/>
            <a:chExt cx="996995" cy="255916"/>
          </a:xfrm>
        </p:grpSpPr>
        <p:sp>
          <p:nvSpPr>
            <p:cNvPr id="72" name="Flowchart: Process 71">
              <a:extLst>
                <a:ext uri="{FF2B5EF4-FFF2-40B4-BE49-F238E27FC236}">
                  <a16:creationId xmlns:a16="http://schemas.microsoft.com/office/drawing/2014/main" id="{3CBD5536-265F-4A25-8C2E-28FB2B9BD076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E39F7CF-4E15-4E01-ACB2-C234A60DA117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2FC70AF-1CEA-4EC9-AE6D-E7EFDDFC9F46}"/>
              </a:ext>
            </a:extLst>
          </p:cNvPr>
          <p:cNvGrpSpPr/>
          <p:nvPr/>
        </p:nvGrpSpPr>
        <p:grpSpPr>
          <a:xfrm>
            <a:off x="9328430" y="1786522"/>
            <a:ext cx="996995" cy="255916"/>
            <a:chOff x="8352897" y="914401"/>
            <a:chExt cx="996995" cy="255916"/>
          </a:xfrm>
        </p:grpSpPr>
        <p:sp>
          <p:nvSpPr>
            <p:cNvPr id="75" name="Flowchart: Process 74">
              <a:extLst>
                <a:ext uri="{FF2B5EF4-FFF2-40B4-BE49-F238E27FC236}">
                  <a16:creationId xmlns:a16="http://schemas.microsoft.com/office/drawing/2014/main" id="{5BA91DDC-BB7A-49E8-923F-14BB1CFB5422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DF80C9D-1C13-46DB-BAB7-97461FC24CD6}"/>
                </a:ext>
              </a:extLst>
            </p:cNvPr>
            <p:cNvCxnSpPr>
              <a:cxnSpLocks/>
              <a:endCxn id="75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BD0950-E5C7-45DF-B4B4-B73A0F0A5A32}"/>
              </a:ext>
            </a:extLst>
          </p:cNvPr>
          <p:cNvGrpSpPr/>
          <p:nvPr/>
        </p:nvGrpSpPr>
        <p:grpSpPr>
          <a:xfrm>
            <a:off x="9328430" y="2139741"/>
            <a:ext cx="996995" cy="255916"/>
            <a:chOff x="8352897" y="914401"/>
            <a:chExt cx="996995" cy="255916"/>
          </a:xfrm>
        </p:grpSpPr>
        <p:sp>
          <p:nvSpPr>
            <p:cNvPr id="79" name="Flowchart: Process 78">
              <a:extLst>
                <a:ext uri="{FF2B5EF4-FFF2-40B4-BE49-F238E27FC236}">
                  <a16:creationId xmlns:a16="http://schemas.microsoft.com/office/drawing/2014/main" id="{FE6DE50A-B448-4987-9316-57A60F92BA70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6D0A6C3-46A7-494C-9CB3-946BC246194E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ABEC520-4F77-46D7-8DD9-D2869091F0D0}"/>
              </a:ext>
            </a:extLst>
          </p:cNvPr>
          <p:cNvGrpSpPr/>
          <p:nvPr/>
        </p:nvGrpSpPr>
        <p:grpSpPr>
          <a:xfrm>
            <a:off x="9328430" y="2517077"/>
            <a:ext cx="996995" cy="255916"/>
            <a:chOff x="8352897" y="914401"/>
            <a:chExt cx="996995" cy="255916"/>
          </a:xfrm>
        </p:grpSpPr>
        <p:sp>
          <p:nvSpPr>
            <p:cNvPr id="83" name="Flowchart: Process 82">
              <a:extLst>
                <a:ext uri="{FF2B5EF4-FFF2-40B4-BE49-F238E27FC236}">
                  <a16:creationId xmlns:a16="http://schemas.microsoft.com/office/drawing/2014/main" id="{DB111876-A965-4801-9153-8E2C4AC08DB8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0DFD87E-1465-4D55-A36F-128B748D7DD7}"/>
                </a:ext>
              </a:extLst>
            </p:cNvPr>
            <p:cNvCxnSpPr>
              <a:cxnSpLocks/>
              <a:endCxn id="83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9929716-18E6-4C64-ACC0-EB316DF92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98" y="2972323"/>
            <a:ext cx="5197197" cy="1547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56C84159-A450-44AF-9E18-DBBAA40B32B2}"/>
              </a:ext>
            </a:extLst>
          </p:cNvPr>
          <p:cNvGraphicFramePr>
            <a:graphicFrameLocks noGrp="1"/>
          </p:cNvGraphicFramePr>
          <p:nvPr/>
        </p:nvGraphicFramePr>
        <p:xfrm>
          <a:off x="8978108" y="3738657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D4983BF-5068-4EA1-98D7-7269A8C5AAD7}"/>
              </a:ext>
            </a:extLst>
          </p:cNvPr>
          <p:cNvGrpSpPr/>
          <p:nvPr/>
        </p:nvGrpSpPr>
        <p:grpSpPr>
          <a:xfrm>
            <a:off x="9320030" y="4172464"/>
            <a:ext cx="996995" cy="255916"/>
            <a:chOff x="8352897" y="914401"/>
            <a:chExt cx="996995" cy="255916"/>
          </a:xfrm>
        </p:grpSpPr>
        <p:sp>
          <p:nvSpPr>
            <p:cNvPr id="116" name="Flowchart: Process 115">
              <a:extLst>
                <a:ext uri="{FF2B5EF4-FFF2-40B4-BE49-F238E27FC236}">
                  <a16:creationId xmlns:a16="http://schemas.microsoft.com/office/drawing/2014/main" id="{DDE2163B-6FD7-4208-BEE1-7E3FC696CCFA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433A272-BDF6-46AC-994F-1BB00706E70F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2602CCD-9E10-4E27-A9A7-43598FFFA917}"/>
              </a:ext>
            </a:extLst>
          </p:cNvPr>
          <p:cNvGrpSpPr/>
          <p:nvPr/>
        </p:nvGrpSpPr>
        <p:grpSpPr>
          <a:xfrm>
            <a:off x="9328430" y="3788590"/>
            <a:ext cx="996995" cy="255916"/>
            <a:chOff x="8352897" y="914401"/>
            <a:chExt cx="996995" cy="255916"/>
          </a:xfrm>
        </p:grpSpPr>
        <p:sp>
          <p:nvSpPr>
            <p:cNvPr id="119" name="Flowchart: Process 118">
              <a:extLst>
                <a:ext uri="{FF2B5EF4-FFF2-40B4-BE49-F238E27FC236}">
                  <a16:creationId xmlns:a16="http://schemas.microsoft.com/office/drawing/2014/main" id="{7E570418-3AAF-406B-824B-98DE1FBD48E5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E49E6DA-2F01-48C7-90E3-4485D4663610}"/>
                </a:ext>
              </a:extLst>
            </p:cNvPr>
            <p:cNvCxnSpPr>
              <a:cxnSpLocks/>
              <a:endCxn id="119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D362CFD-8E0A-4796-96D8-A7E724DC9641}"/>
              </a:ext>
            </a:extLst>
          </p:cNvPr>
          <p:cNvGrpSpPr/>
          <p:nvPr/>
        </p:nvGrpSpPr>
        <p:grpSpPr>
          <a:xfrm>
            <a:off x="9320030" y="4905689"/>
            <a:ext cx="996995" cy="255916"/>
            <a:chOff x="8352897" y="914401"/>
            <a:chExt cx="996995" cy="255916"/>
          </a:xfrm>
        </p:grpSpPr>
        <p:sp>
          <p:nvSpPr>
            <p:cNvPr id="122" name="Flowchart: Process 121">
              <a:extLst>
                <a:ext uri="{FF2B5EF4-FFF2-40B4-BE49-F238E27FC236}">
                  <a16:creationId xmlns:a16="http://schemas.microsoft.com/office/drawing/2014/main" id="{A3902C95-308D-4354-8FEA-410316B9583A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C2C6B80-2C33-4001-BF9F-F6C6973C7007}"/>
                </a:ext>
              </a:extLst>
            </p:cNvPr>
            <p:cNvCxnSpPr>
              <a:cxnSpLocks/>
              <a:endCxn id="122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F839421-51E9-476F-858A-ABB079972ECF}"/>
              </a:ext>
            </a:extLst>
          </p:cNvPr>
          <p:cNvGrpSpPr/>
          <p:nvPr/>
        </p:nvGrpSpPr>
        <p:grpSpPr>
          <a:xfrm>
            <a:off x="9320030" y="5637890"/>
            <a:ext cx="996995" cy="255916"/>
            <a:chOff x="8352897" y="914401"/>
            <a:chExt cx="996995" cy="255916"/>
          </a:xfrm>
        </p:grpSpPr>
        <p:sp>
          <p:nvSpPr>
            <p:cNvPr id="125" name="Flowchart: Process 124">
              <a:extLst>
                <a:ext uri="{FF2B5EF4-FFF2-40B4-BE49-F238E27FC236}">
                  <a16:creationId xmlns:a16="http://schemas.microsoft.com/office/drawing/2014/main" id="{01C76A96-3A41-4E73-8B38-B0AD7306856D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F8412AD8-F2AD-45FC-B5E6-5869B9DF1E28}"/>
                </a:ext>
              </a:extLst>
            </p:cNvPr>
            <p:cNvCxnSpPr>
              <a:cxnSpLocks/>
              <a:endCxn id="125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D032E17-BD59-4343-B144-52C2721FC6BC}"/>
              </a:ext>
            </a:extLst>
          </p:cNvPr>
          <p:cNvGrpSpPr/>
          <p:nvPr/>
        </p:nvGrpSpPr>
        <p:grpSpPr>
          <a:xfrm>
            <a:off x="9320030" y="4556337"/>
            <a:ext cx="996995" cy="255916"/>
            <a:chOff x="8352897" y="914401"/>
            <a:chExt cx="996995" cy="255916"/>
          </a:xfrm>
        </p:grpSpPr>
        <p:sp>
          <p:nvSpPr>
            <p:cNvPr id="128" name="Flowchart: Process 127">
              <a:extLst>
                <a:ext uri="{FF2B5EF4-FFF2-40B4-BE49-F238E27FC236}">
                  <a16:creationId xmlns:a16="http://schemas.microsoft.com/office/drawing/2014/main" id="{54D06693-C463-4891-A53B-E260BFF85141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CE83B90B-7AF9-4815-A9C0-7733B5DC1FF8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3C592F0-F3E0-4780-B42B-2B2DD75A67F6}"/>
              </a:ext>
            </a:extLst>
          </p:cNvPr>
          <p:cNvGrpSpPr/>
          <p:nvPr/>
        </p:nvGrpSpPr>
        <p:grpSpPr>
          <a:xfrm>
            <a:off x="9320030" y="6002975"/>
            <a:ext cx="996995" cy="255916"/>
            <a:chOff x="8352897" y="914401"/>
            <a:chExt cx="996995" cy="255916"/>
          </a:xfrm>
        </p:grpSpPr>
        <p:sp>
          <p:nvSpPr>
            <p:cNvPr id="131" name="Flowchart: Process 130">
              <a:extLst>
                <a:ext uri="{FF2B5EF4-FFF2-40B4-BE49-F238E27FC236}">
                  <a16:creationId xmlns:a16="http://schemas.microsoft.com/office/drawing/2014/main" id="{C9F7A674-AD49-4E9A-BECC-16D02CADB400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DFD98A4-84C0-4678-8009-71F1350F8329}"/>
                </a:ext>
              </a:extLst>
            </p:cNvPr>
            <p:cNvCxnSpPr>
              <a:cxnSpLocks/>
              <a:endCxn id="131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8748303-E94B-475A-B44E-F4465A88D716}"/>
              </a:ext>
            </a:extLst>
          </p:cNvPr>
          <p:cNvGrpSpPr/>
          <p:nvPr/>
        </p:nvGrpSpPr>
        <p:grpSpPr>
          <a:xfrm>
            <a:off x="9320030" y="5261986"/>
            <a:ext cx="996995" cy="255916"/>
            <a:chOff x="8352897" y="914401"/>
            <a:chExt cx="996995" cy="255916"/>
          </a:xfrm>
        </p:grpSpPr>
        <p:sp>
          <p:nvSpPr>
            <p:cNvPr id="137" name="Flowchart: Process 136">
              <a:extLst>
                <a:ext uri="{FF2B5EF4-FFF2-40B4-BE49-F238E27FC236}">
                  <a16:creationId xmlns:a16="http://schemas.microsoft.com/office/drawing/2014/main" id="{7EF2AB66-0EB2-4345-B3A1-D17DF7239D83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9FE8FFF-BC34-436E-84EC-7F5DAC51E423}"/>
                </a:ext>
              </a:extLst>
            </p:cNvPr>
            <p:cNvCxnSpPr>
              <a:cxnSpLocks/>
              <a:endCxn id="137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A1FC316-0FD6-461F-B948-D6BB73FB4C8B}"/>
              </a:ext>
            </a:extLst>
          </p:cNvPr>
          <p:cNvGrpSpPr/>
          <p:nvPr/>
        </p:nvGrpSpPr>
        <p:grpSpPr>
          <a:xfrm>
            <a:off x="10285153" y="5255041"/>
            <a:ext cx="996995" cy="255916"/>
            <a:chOff x="8352897" y="914401"/>
            <a:chExt cx="996995" cy="255916"/>
          </a:xfrm>
        </p:grpSpPr>
        <p:sp>
          <p:nvSpPr>
            <p:cNvPr id="134" name="Flowchart: Process 133">
              <a:extLst>
                <a:ext uri="{FF2B5EF4-FFF2-40B4-BE49-F238E27FC236}">
                  <a16:creationId xmlns:a16="http://schemas.microsoft.com/office/drawing/2014/main" id="{CAF96B9B-B345-4F01-8FF5-41E8430D98EC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CC5BB5E-03B0-450C-9AC8-2C957CD51CD9}"/>
                </a:ext>
              </a:extLst>
            </p:cNvPr>
            <p:cNvCxnSpPr>
              <a:cxnSpLocks/>
              <a:endCxn id="134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Speech Bubble: Rectangle 138">
            <a:extLst>
              <a:ext uri="{FF2B5EF4-FFF2-40B4-BE49-F238E27FC236}">
                <a16:creationId xmlns:a16="http://schemas.microsoft.com/office/drawing/2014/main" id="{15A1386B-68D6-458C-945D-E8D436F25B0B}"/>
              </a:ext>
            </a:extLst>
          </p:cNvPr>
          <p:cNvSpPr/>
          <p:nvPr/>
        </p:nvSpPr>
        <p:spPr>
          <a:xfrm>
            <a:off x="8828986" y="3021270"/>
            <a:ext cx="2307083" cy="499511"/>
          </a:xfrm>
          <a:prstGeom prst="wedgeRectCallout">
            <a:avLst>
              <a:gd name="adj1" fmla="val -18370"/>
              <a:gd name="adj2" fmla="val 46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Complexity?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66CDCFB-9789-B178-0864-D9B60FD1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 animBg="1"/>
      <p:bldP spid="30" grpId="0" animBg="1"/>
      <p:bldP spid="33" grpId="0" animBg="1"/>
      <p:bldP spid="34" grpId="0" animBg="1"/>
      <p:bldP spid="35" grpId="0" animBg="1"/>
      <p:bldP spid="62" grpId="0" animBg="1"/>
      <p:bldP spid="63" grpId="0"/>
      <p:bldP spid="1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ABF44-BF33-482B-8BEE-F43B3CD97D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5038" y="1390261"/>
                <a:ext cx="10406672" cy="535648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𝐼𝑠𝑆𝑡𝑟𝑜𝑛𝑔𝑙𝑦𝐶𝑜𝑛𝑛𝑒𝑐𝑡𝑒𝑑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})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𝑐𝑜𝑙𝑜𝑢𝑟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𝑐𝑜𝑙𝑜𝑢𝑟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𝑏𝑙𝑎𝑐𝑘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return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Construct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by </a:t>
                </a:r>
                <a:r>
                  <a:rPr lang="en-US" b="1" dirty="0"/>
                  <a:t>reversing</a:t>
                </a:r>
                <a:r>
                  <a:rPr lang="en-US" dirty="0"/>
                  <a:t> all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𝑐𝑜𝑙𝑜𝑢𝑟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𝑐𝑜𝑙𝑜𝑢𝑟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𝑏𝑙𝑎𝑐𝑘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return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eturn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ABF44-BF33-482B-8BEE-F43B3CD97D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038" y="1390261"/>
                <a:ext cx="10406672" cy="53564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6A76AE5-F934-428E-A6C3-39E0F6C1F1A8}"/>
                  </a:ext>
                </a:extLst>
              </p:cNvPr>
              <p:cNvSpPr/>
              <p:nvPr/>
            </p:nvSpPr>
            <p:spPr>
              <a:xfrm>
                <a:off x="9814229" y="4803120"/>
                <a:ext cx="1841921" cy="615659"/>
              </a:xfrm>
              <a:prstGeom prst="wedgeRectCallout">
                <a:avLst>
                  <a:gd name="adj1" fmla="val -24157"/>
                  <a:gd name="adj2" fmla="val -425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6A76AE5-F934-428E-A6C3-39E0F6C1F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29" y="4803120"/>
                <a:ext cx="1841921" cy="615659"/>
              </a:xfrm>
              <a:prstGeom prst="wedgeRectCallout">
                <a:avLst>
                  <a:gd name="adj1" fmla="val -24157"/>
                  <a:gd name="adj2" fmla="val -42561"/>
                </a:avLst>
              </a:prstGeom>
              <a:blipFill>
                <a:blip r:embed="rId3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27CE1-DEFA-328E-C7C0-5C57C0AF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98A183B-95B0-FF72-9F74-DF45347C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8" y="77851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Runtime Complexity</a:t>
            </a:r>
            <a:br>
              <a:rPr lang="en-US" b="1" dirty="0"/>
            </a:br>
            <a:r>
              <a:rPr lang="en-US" dirty="0"/>
              <a:t>for adjacency list representation?</a:t>
            </a:r>
          </a:p>
        </p:txBody>
      </p:sp>
    </p:spTree>
    <p:extLst>
      <p:ext uri="{BB962C8B-B14F-4D97-AF65-F5344CB8AC3E}">
        <p14:creationId xmlns:p14="http://schemas.microsoft.com/office/powerpoint/2010/main" val="37755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5B6122-1D6A-76EB-BFD4-C01FED3AFD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4929" y="-2"/>
                <a:ext cx="10802482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Proof</a:t>
                </a:r>
                <a:br>
                  <a:rPr lang="en-CA" dirty="0"/>
                </a:br>
                <a:r>
                  <a:rPr lang="en-CA" sz="2700" b="1" dirty="0">
                    <a:solidFill>
                      <a:srgbClr val="FFFF00"/>
                    </a:solidFill>
                  </a:rPr>
                  <a:t>Part 1: odd cycle </a:t>
                </a:r>
                <a14:m>
                  <m:oMath xmlns:m="http://schemas.openxmlformats.org/officeDocument/2006/math">
                    <m:r>
                      <a:rPr lang="en-CA" sz="27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2700" b="1" dirty="0">
                    <a:solidFill>
                      <a:srgbClr val="FFFF00"/>
                    </a:solidFill>
                  </a:rPr>
                  <a:t> not bipartite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5B6122-1D6A-76EB-BFD4-C01FED3A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4929" y="-2"/>
                <a:ext cx="10802482" cy="1028386"/>
              </a:xfrm>
              <a:blipFill>
                <a:blip r:embed="rId2"/>
                <a:stretch>
                  <a:fillRect l="-1298" b="-142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559B6-C965-4222-48C1-A645EE103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529" y="1236374"/>
                <a:ext cx="10573882" cy="4597756"/>
              </a:xfrm>
            </p:spPr>
            <p:txBody>
              <a:bodyPr/>
              <a:lstStyle/>
              <a:p>
                <a:r>
                  <a:rPr lang="en-CA" dirty="0"/>
                  <a:t>Suppose there is an </a:t>
                </a:r>
                <a:r>
                  <a:rPr lang="en-CA" b="1" dirty="0"/>
                  <a:t>odd</a:t>
                </a:r>
                <a:r>
                  <a:rPr lang="en-CA" dirty="0"/>
                  <a:t> length cycle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559B6-C965-4222-48C1-A645EE103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529" y="1236374"/>
                <a:ext cx="10573882" cy="4597756"/>
              </a:xfrm>
              <a:blipFill>
                <a:blip r:embed="rId3"/>
                <a:stretch>
                  <a:fillRect l="-1557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EDC17-54AA-3C51-BA6F-74A0EA6F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66F61F-B583-68CE-CBA4-C818F003F3CC}"/>
              </a:ext>
            </a:extLst>
          </p:cNvPr>
          <p:cNvCxnSpPr>
            <a:cxnSpLocks/>
            <a:stCxn id="15" idx="7"/>
            <a:endCxn id="16" idx="3"/>
          </p:cNvCxnSpPr>
          <p:nvPr/>
        </p:nvCxnSpPr>
        <p:spPr>
          <a:xfrm flipV="1">
            <a:off x="4149189" y="2604166"/>
            <a:ext cx="495530" cy="25553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166760-EB5A-2247-BA80-0F3AF1EC2A02}"/>
              </a:ext>
            </a:extLst>
          </p:cNvPr>
          <p:cNvCxnSpPr>
            <a:cxnSpLocks/>
            <a:stCxn id="18" idx="0"/>
            <a:endCxn id="15" idx="3"/>
          </p:cNvCxnSpPr>
          <p:nvPr/>
        </p:nvCxnSpPr>
        <p:spPr>
          <a:xfrm flipV="1">
            <a:off x="3259706" y="3292150"/>
            <a:ext cx="419245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A3FC4B-A654-456B-244A-1698328EC818}"/>
              </a:ext>
            </a:extLst>
          </p:cNvPr>
          <p:cNvCxnSpPr>
            <a:cxnSpLocks/>
            <a:stCxn id="18" idx="4"/>
            <a:endCxn id="19" idx="1"/>
          </p:cNvCxnSpPr>
          <p:nvPr/>
        </p:nvCxnSpPr>
        <p:spPr>
          <a:xfrm>
            <a:off x="3259706" y="4471850"/>
            <a:ext cx="451660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50958F-5BDF-F766-22B8-3CC4365EDFCB}"/>
              </a:ext>
            </a:extLst>
          </p:cNvPr>
          <p:cNvCxnSpPr>
            <a:cxnSpLocks/>
            <a:stCxn id="12" idx="7"/>
            <a:endCxn id="14" idx="3"/>
          </p:cNvCxnSpPr>
          <p:nvPr/>
        </p:nvCxnSpPr>
        <p:spPr>
          <a:xfrm flipV="1">
            <a:off x="7441436" y="4857464"/>
            <a:ext cx="590723" cy="484917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39F70A-1035-C3CD-9647-DED9072E808B}"/>
              </a:ext>
            </a:extLst>
          </p:cNvPr>
          <p:cNvCxnSpPr>
            <a:cxnSpLocks/>
            <a:stCxn id="20" idx="6"/>
            <a:endCxn id="12" idx="2"/>
          </p:cNvCxnSpPr>
          <p:nvPr/>
        </p:nvCxnSpPr>
        <p:spPr>
          <a:xfrm flipV="1">
            <a:off x="5773129" y="5558607"/>
            <a:ext cx="1100679" cy="165993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48C9A0-CA15-FCEB-CE2E-62EB86086783}"/>
              </a:ext>
            </a:extLst>
          </p:cNvPr>
          <p:cNvCxnSpPr>
            <a:cxnSpLocks/>
            <a:stCxn id="46" idx="5"/>
            <a:endCxn id="13" idx="1"/>
          </p:cNvCxnSpPr>
          <p:nvPr/>
        </p:nvCxnSpPr>
        <p:spPr>
          <a:xfrm>
            <a:off x="7389517" y="2783077"/>
            <a:ext cx="555906" cy="42916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22D0E2-0B8B-CAE4-98F6-57CBB179E219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8180542" y="3734254"/>
            <a:ext cx="86736" cy="601195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F2C58D-088B-6D69-02E1-B8B8D092C22A}"/>
                  </a:ext>
                </a:extLst>
              </p:cNvPr>
              <p:cNvSpPr/>
              <p:nvPr/>
            </p:nvSpPr>
            <p:spPr>
              <a:xfrm>
                <a:off x="6873808" y="5252817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F2C58D-088B-6D69-02E1-B8B8D092C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08" y="5252817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2AE8AD-E7B3-9E6C-42A7-22F2FF100DF5}"/>
                  </a:ext>
                </a:extLst>
              </p:cNvPr>
              <p:cNvSpPr/>
              <p:nvPr/>
            </p:nvSpPr>
            <p:spPr>
              <a:xfrm>
                <a:off x="7848033" y="3122675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2AE8AD-E7B3-9E6C-42A7-22F2FF100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33" y="3122675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288AD70-821C-E213-F5F3-93AD4C1EFC1A}"/>
                  </a:ext>
                </a:extLst>
              </p:cNvPr>
              <p:cNvSpPr/>
              <p:nvPr/>
            </p:nvSpPr>
            <p:spPr>
              <a:xfrm>
                <a:off x="7934769" y="4335449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288AD70-821C-E213-F5F3-93AD4C1EFC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769" y="4335449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219C446-161D-96EB-776D-BCC8160892DE}"/>
                  </a:ext>
                </a:extLst>
              </p:cNvPr>
              <p:cNvSpPr/>
              <p:nvPr/>
            </p:nvSpPr>
            <p:spPr>
              <a:xfrm>
                <a:off x="3581561" y="2770135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219C446-161D-96EB-776D-BCC816089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561" y="2770135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E61E946-484F-BBDD-92DE-68CF66C0423F}"/>
                  </a:ext>
                </a:extLst>
              </p:cNvPr>
              <p:cNvSpPr/>
              <p:nvPr/>
            </p:nvSpPr>
            <p:spPr>
              <a:xfrm>
                <a:off x="4547329" y="2082151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E61E946-484F-BBDD-92DE-68CF66C04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329" y="2082151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8AFB0A-7304-EFEB-14B2-C16834C55CE2}"/>
              </a:ext>
            </a:extLst>
          </p:cNvPr>
          <p:cNvCxnSpPr>
            <a:cxnSpLocks/>
            <a:stCxn id="20" idx="2"/>
            <a:endCxn id="19" idx="5"/>
          </p:cNvCxnSpPr>
          <p:nvPr/>
        </p:nvCxnSpPr>
        <p:spPr>
          <a:xfrm flipH="1" flipV="1">
            <a:off x="4181604" y="5469043"/>
            <a:ext cx="926507" cy="255557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FFC60AB-FFBD-C9AC-FFDF-974CF3B907D3}"/>
                  </a:ext>
                </a:extLst>
              </p:cNvPr>
              <p:cNvSpPr/>
              <p:nvPr/>
            </p:nvSpPr>
            <p:spPr>
              <a:xfrm>
                <a:off x="2927197" y="3860271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FFC60AB-FFBD-C9AC-FFDF-974CF3B90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97" y="3860271"/>
                <a:ext cx="665018" cy="61157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9F5DE73-5D03-ADC2-4E45-D08AEE4F033E}"/>
                  </a:ext>
                </a:extLst>
              </p:cNvPr>
              <p:cNvSpPr/>
              <p:nvPr/>
            </p:nvSpPr>
            <p:spPr>
              <a:xfrm>
                <a:off x="3613976" y="4947028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9F5DE73-5D03-ADC2-4E45-D08AEE4F0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76" y="4947028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BD3657B-DFF1-B764-C88F-35957AE8E48C}"/>
                  </a:ext>
                </a:extLst>
              </p:cNvPr>
              <p:cNvSpPr/>
              <p:nvPr/>
            </p:nvSpPr>
            <p:spPr>
              <a:xfrm>
                <a:off x="5108111" y="5418810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BD3657B-DFF1-B764-C88F-35957AE8E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111" y="5418810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8332FB5-E0E6-EF66-C0BA-81AD9F415A9F}"/>
                  </a:ext>
                </a:extLst>
              </p:cNvPr>
              <p:cNvSpPr/>
              <p:nvPr/>
            </p:nvSpPr>
            <p:spPr>
              <a:xfrm>
                <a:off x="6821889" y="2261062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8332FB5-E0E6-EF66-C0BA-81AD9F415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89" y="2261062"/>
                <a:ext cx="665018" cy="611579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B3FA3DD-D940-EFC0-5FDB-50C9AE50A0DD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5212347" y="2387941"/>
            <a:ext cx="429263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BCA7722-094F-36E3-4957-8C880F70BF82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6233973" y="2432957"/>
            <a:ext cx="587916" cy="133895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CB11924-F16D-D86E-40D5-6B4832DFA0D3}"/>
              </a:ext>
            </a:extLst>
          </p:cNvPr>
          <p:cNvSpPr txBox="1"/>
          <p:nvPr/>
        </p:nvSpPr>
        <p:spPr>
          <a:xfrm>
            <a:off x="5665922" y="20260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367339-7DBF-D9A8-9E48-C8BEF1C3FDE9}"/>
                  </a:ext>
                </a:extLst>
              </p:cNvPr>
              <p:cNvSpPr txBox="1"/>
              <p:nvPr/>
            </p:nvSpPr>
            <p:spPr>
              <a:xfrm>
                <a:off x="8733719" y="4461424"/>
                <a:ext cx="25975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0" dirty="0"/>
                  <a:t>WLOG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367339-7DBF-D9A8-9E48-C8BEF1C3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719" y="4461424"/>
                <a:ext cx="2597506" cy="461665"/>
              </a:xfrm>
              <a:prstGeom prst="rect">
                <a:avLst/>
              </a:prstGeom>
              <a:blipFill>
                <a:blip r:embed="rId13"/>
                <a:stretch>
                  <a:fillRect l="-3756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57CE985-087E-DDBA-8AC7-FC7F89BBB64A}"/>
                  </a:ext>
                </a:extLst>
              </p:cNvPr>
              <p:cNvSpPr txBox="1"/>
              <p:nvPr/>
            </p:nvSpPr>
            <p:spPr>
              <a:xfrm>
                <a:off x="7536134" y="5342381"/>
                <a:ext cx="4032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0" dirty="0"/>
                  <a:t>Then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57CE985-087E-DDBA-8AC7-FC7F89BBB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34" y="5342381"/>
                <a:ext cx="4032514" cy="461665"/>
              </a:xfrm>
              <a:prstGeom prst="rect">
                <a:avLst/>
              </a:prstGeom>
              <a:blipFill>
                <a:blip r:embed="rId14"/>
                <a:stretch>
                  <a:fillRect l="-2266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6879188-97B6-C797-AFB9-291AE0FDD36F}"/>
                  </a:ext>
                </a:extLst>
              </p:cNvPr>
              <p:cNvSpPr txBox="1"/>
              <p:nvPr/>
            </p:nvSpPr>
            <p:spPr>
              <a:xfrm>
                <a:off x="4540838" y="6025928"/>
                <a:ext cx="1772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6879188-97B6-C797-AFB9-291AE0FDD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38" y="6025928"/>
                <a:ext cx="1772280" cy="461665"/>
              </a:xfrm>
              <a:prstGeom prst="rect">
                <a:avLst/>
              </a:prstGeom>
              <a:blipFill>
                <a:blip r:embed="rId15"/>
                <a:stretch>
                  <a:fillRect l="-5498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DD19117-64BB-4B8B-CEE5-CA012C0F3378}"/>
                  </a:ext>
                </a:extLst>
              </p:cNvPr>
              <p:cNvSpPr txBox="1"/>
              <p:nvPr/>
            </p:nvSpPr>
            <p:spPr>
              <a:xfrm>
                <a:off x="7107274" y="5804046"/>
                <a:ext cx="49556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b="0" dirty="0"/>
                  <a:t>(or there will be an edge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sz="2400" b="0" dirty="0"/>
                </a:br>
                <a:r>
                  <a:rPr lang="en-CA" sz="2400" b="0" dirty="0"/>
                  <a:t>with two endpoints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dirty="0"/>
                  <a:t>)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DD19117-64BB-4B8B-CEE5-CA012C0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274" y="5804046"/>
                <a:ext cx="4955652" cy="830997"/>
              </a:xfrm>
              <a:prstGeom prst="rect">
                <a:avLst/>
              </a:prstGeom>
              <a:blipFill>
                <a:blip r:embed="rId16"/>
                <a:stretch>
                  <a:fillRect l="-1230" t="-5882" r="-123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8D7BFB-863A-6366-0905-40253E7AD15F}"/>
                  </a:ext>
                </a:extLst>
              </p:cNvPr>
              <p:cNvSpPr txBox="1"/>
              <p:nvPr/>
            </p:nvSpPr>
            <p:spPr>
              <a:xfrm>
                <a:off x="2232189" y="5515142"/>
                <a:ext cx="1759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8D7BFB-863A-6366-0905-40253E7AD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189" y="5515142"/>
                <a:ext cx="1759136" cy="461665"/>
              </a:xfrm>
              <a:prstGeom prst="rect">
                <a:avLst/>
              </a:prstGeom>
              <a:blipFill>
                <a:blip r:embed="rId17"/>
                <a:stretch>
                  <a:fillRect l="-5190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B4E1A917-856E-F794-1491-8C88C89559CC}"/>
              </a:ext>
            </a:extLst>
          </p:cNvPr>
          <p:cNvSpPr txBox="1"/>
          <p:nvPr/>
        </p:nvSpPr>
        <p:spPr>
          <a:xfrm>
            <a:off x="795154" y="3750561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0" dirty="0"/>
              <a:t>And so on,</a:t>
            </a:r>
          </a:p>
          <a:p>
            <a:r>
              <a:rPr lang="en-CA" sz="2400" dirty="0"/>
              <a:t>alternating…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687BCC1-C13C-4132-EE4B-209AD122D64D}"/>
                  </a:ext>
                </a:extLst>
              </p:cNvPr>
              <p:cNvSpPr txBox="1"/>
              <p:nvPr/>
            </p:nvSpPr>
            <p:spPr>
              <a:xfrm>
                <a:off x="7434117" y="2015622"/>
                <a:ext cx="1876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/>
                  <a:t>u</a:t>
                </a:r>
                <a:r>
                  <a:rPr lang="en-CA" sz="2400" b="0" dirty="0"/>
                  <a:t>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687BCC1-C13C-4132-EE4B-209AD122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117" y="2015622"/>
                <a:ext cx="1876668" cy="461665"/>
              </a:xfrm>
              <a:prstGeom prst="rect">
                <a:avLst/>
              </a:prstGeom>
              <a:blipFill>
                <a:blip r:embed="rId18"/>
                <a:stretch>
                  <a:fillRect l="-5212" t="-10667" r="-326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84D3DD5-D860-9500-E8FD-BADFC53D6147}"/>
                  </a:ext>
                </a:extLst>
              </p:cNvPr>
              <p:cNvSpPr txBox="1"/>
              <p:nvPr/>
            </p:nvSpPr>
            <p:spPr>
              <a:xfrm>
                <a:off x="8589347" y="3165799"/>
                <a:ext cx="3402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/>
                  <a:t>And finally</a:t>
                </a:r>
                <a:r>
                  <a:rPr lang="en-CA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dirty="0"/>
                  <a:t> !!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84D3DD5-D860-9500-E8FD-BADFC53D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347" y="3165799"/>
                <a:ext cx="3402726" cy="461665"/>
              </a:xfrm>
              <a:prstGeom prst="rect">
                <a:avLst/>
              </a:prstGeom>
              <a:blipFill>
                <a:blip r:embed="rId19"/>
                <a:stretch>
                  <a:fillRect l="-2688" t="-10526" r="-1613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538149E4-DD1A-A93D-E4E2-55B9BB1378EA}"/>
                  </a:ext>
                </a:extLst>
              </p:cNvPr>
              <p:cNvSpPr/>
              <p:nvPr/>
            </p:nvSpPr>
            <p:spPr>
              <a:xfrm>
                <a:off x="8845560" y="3719454"/>
                <a:ext cx="2755317" cy="674938"/>
              </a:xfrm>
              <a:prstGeom prst="wedgeRectCallout">
                <a:avLst>
                  <a:gd name="adj1" fmla="val -70021"/>
                  <a:gd name="adj2" fmla="val -524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chemeClr val="bg1"/>
                    </a:solidFill>
                  </a:rPr>
                  <a:t>Both endpoints in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CA" b="1" dirty="0">
                    <a:solidFill>
                      <a:schemeClr val="bg1"/>
                    </a:solidFill>
                  </a:rPr>
                  <a:t>! Contradiction!</a:t>
                </a:r>
              </a:p>
            </p:txBody>
          </p:sp>
        </mc:Choice>
        <mc:Fallback xmlns=""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538149E4-DD1A-A93D-E4E2-55B9BB137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560" y="3719454"/>
                <a:ext cx="2755317" cy="674938"/>
              </a:xfrm>
              <a:prstGeom prst="wedgeRectCallout">
                <a:avLst>
                  <a:gd name="adj1" fmla="val -70021"/>
                  <a:gd name="adj2" fmla="val -5240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28A2521-18FB-7E69-E29E-94CB91D4ACDF}"/>
                  </a:ext>
                </a:extLst>
              </p:cNvPr>
              <p:cNvSpPr/>
              <p:nvPr/>
            </p:nvSpPr>
            <p:spPr>
              <a:xfrm>
                <a:off x="7934769" y="4335449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28A2521-18FB-7E69-E29E-94CB91D4A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769" y="4335449"/>
                <a:ext cx="665018" cy="61157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E6FAECD-62B5-D3B5-FAE5-5DAC2A1D58BC}"/>
                  </a:ext>
                </a:extLst>
              </p:cNvPr>
              <p:cNvSpPr/>
              <p:nvPr/>
            </p:nvSpPr>
            <p:spPr>
              <a:xfrm>
                <a:off x="5108111" y="5418810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E6FAECD-62B5-D3B5-FAE5-5DAC2A1D5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111" y="5418810"/>
                <a:ext cx="665018" cy="61157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219415F-7A0C-52DF-E5BB-F972F425ED13}"/>
                  </a:ext>
                </a:extLst>
              </p:cNvPr>
              <p:cNvSpPr/>
              <p:nvPr/>
            </p:nvSpPr>
            <p:spPr>
              <a:xfrm>
                <a:off x="2927197" y="3860271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219415F-7A0C-52DF-E5BB-F972F425E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97" y="3860271"/>
                <a:ext cx="665018" cy="61157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628BB1B-C634-65A0-3912-04E5CBDACC76}"/>
                  </a:ext>
                </a:extLst>
              </p:cNvPr>
              <p:cNvSpPr/>
              <p:nvPr/>
            </p:nvSpPr>
            <p:spPr>
              <a:xfrm>
                <a:off x="4547329" y="2082151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628BB1B-C634-65A0-3912-04E5CBDAC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329" y="2082151"/>
                <a:ext cx="665018" cy="61157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BD8F2F1-1B05-4B82-ACFB-3CFC17C46C08}"/>
                  </a:ext>
                </a:extLst>
              </p:cNvPr>
              <p:cNvSpPr/>
              <p:nvPr/>
            </p:nvSpPr>
            <p:spPr>
              <a:xfrm>
                <a:off x="6873808" y="5252817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BD8F2F1-1B05-4B82-ACFB-3CFC17C46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08" y="5252817"/>
                <a:ext cx="665018" cy="61157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B0B84F-A1A8-65DC-B85D-600D9C94F6A7}"/>
                  </a:ext>
                </a:extLst>
              </p:cNvPr>
              <p:cNvSpPr/>
              <p:nvPr/>
            </p:nvSpPr>
            <p:spPr>
              <a:xfrm>
                <a:off x="3613976" y="4947028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B0B84F-A1A8-65DC-B85D-600D9C94F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76" y="4947028"/>
                <a:ext cx="665018" cy="611579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8E9E9FC-74EC-2CCD-29C7-A5F208905DA2}"/>
                  </a:ext>
                </a:extLst>
              </p:cNvPr>
              <p:cNvSpPr/>
              <p:nvPr/>
            </p:nvSpPr>
            <p:spPr>
              <a:xfrm>
                <a:off x="3581561" y="2770135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8E9E9FC-74EC-2CCD-29C7-A5F208905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561" y="2770135"/>
                <a:ext cx="665018" cy="611579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3E16314-15CF-A850-205E-7ADE797FEEC0}"/>
                  </a:ext>
                </a:extLst>
              </p:cNvPr>
              <p:cNvSpPr/>
              <p:nvPr/>
            </p:nvSpPr>
            <p:spPr>
              <a:xfrm>
                <a:off x="6821889" y="2261062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3E16314-15CF-A850-205E-7ADE797FE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89" y="2261062"/>
                <a:ext cx="665018" cy="61157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93F94DB-51F4-4971-356E-AB82F5970A0E}"/>
                  </a:ext>
                </a:extLst>
              </p:cNvPr>
              <p:cNvSpPr/>
              <p:nvPr/>
            </p:nvSpPr>
            <p:spPr>
              <a:xfrm>
                <a:off x="7848033" y="3122675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93F94DB-51F4-4971-356E-AB82F5970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33" y="3122675"/>
                <a:ext cx="665018" cy="61157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5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46" grpId="0" animBg="1"/>
      <p:bldP spid="76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5B6122-1D6A-76EB-BFD4-C01FED3AFD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4171" y="-2"/>
                <a:ext cx="10873240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Proof</a:t>
                </a:r>
                <a:br>
                  <a:rPr lang="en-CA" dirty="0"/>
                </a:br>
                <a:r>
                  <a:rPr lang="en-CA" sz="2700" b="1" dirty="0">
                    <a:solidFill>
                      <a:srgbClr val="FFFF00"/>
                    </a:solidFill>
                  </a:rPr>
                  <a:t>Part 2: all cycles have even length </a:t>
                </a:r>
                <a14:m>
                  <m:oMath xmlns:m="http://schemas.openxmlformats.org/officeDocument/2006/math">
                    <m:r>
                      <a:rPr lang="en-CA" sz="27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2700" b="1" dirty="0">
                    <a:solidFill>
                      <a:srgbClr val="FFFF00"/>
                    </a:solidFill>
                  </a:rPr>
                  <a:t> bipartite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5B6122-1D6A-76EB-BFD4-C01FED3A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4171" y="-2"/>
                <a:ext cx="10873240" cy="1028386"/>
              </a:xfrm>
              <a:blipFill>
                <a:blip r:embed="rId3"/>
                <a:stretch>
                  <a:fillRect l="-1290" b="-142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559B6-C965-4222-48C1-A645EE103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396" y="1094015"/>
                <a:ext cx="11748032" cy="117817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be any node, and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be the distance </a:t>
                </a:r>
                <a:r>
                  <a:rPr lang="en-CA" b="1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/>
                  <a:t> to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CA" b="1" dirty="0"/>
              </a:p>
              <a:p>
                <a:r>
                  <a:rPr lang="en-CA" dirty="0"/>
                  <a:t>Partition nodes by even vs odd distances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559B6-C965-4222-48C1-A645EE103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396" y="1094015"/>
                <a:ext cx="11748032" cy="1178172"/>
              </a:xfrm>
              <a:blipFill>
                <a:blip r:embed="rId4"/>
                <a:stretch>
                  <a:fillRect l="-1349" t="-6701" b="-103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EDC17-54AA-3C51-BA6F-74A0EA6F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A6A840-595E-FB24-4821-754EF0C4B1C0}"/>
              </a:ext>
            </a:extLst>
          </p:cNvPr>
          <p:cNvCxnSpPr>
            <a:cxnSpLocks/>
          </p:cNvCxnSpPr>
          <p:nvPr/>
        </p:nvCxnSpPr>
        <p:spPr>
          <a:xfrm>
            <a:off x="1937550" y="2922545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8C68A3-A3B3-4CEE-DD29-C95FDD773D67}"/>
              </a:ext>
            </a:extLst>
          </p:cNvPr>
          <p:cNvCxnSpPr>
            <a:cxnSpLocks/>
          </p:cNvCxnSpPr>
          <p:nvPr/>
        </p:nvCxnSpPr>
        <p:spPr>
          <a:xfrm flipH="1" flipV="1">
            <a:off x="1605041" y="3228334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82F9C9-7115-366C-AFAC-0440E932D11C}"/>
              </a:ext>
            </a:extLst>
          </p:cNvPr>
          <p:cNvCxnSpPr>
            <a:cxnSpLocks/>
          </p:cNvCxnSpPr>
          <p:nvPr/>
        </p:nvCxnSpPr>
        <p:spPr>
          <a:xfrm flipH="1">
            <a:off x="1758982" y="4228906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A4FE9B-01C9-B873-CEEF-D85D36449C15}"/>
              </a:ext>
            </a:extLst>
          </p:cNvPr>
          <p:cNvCxnSpPr>
            <a:cxnSpLocks/>
          </p:cNvCxnSpPr>
          <p:nvPr/>
        </p:nvCxnSpPr>
        <p:spPr>
          <a:xfrm>
            <a:off x="2828737" y="4012681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1C3B49-0DB4-E4B8-4386-77CC8F26DC15}"/>
              </a:ext>
            </a:extLst>
          </p:cNvPr>
          <p:cNvCxnSpPr>
            <a:cxnSpLocks/>
          </p:cNvCxnSpPr>
          <p:nvPr/>
        </p:nvCxnSpPr>
        <p:spPr>
          <a:xfrm>
            <a:off x="3464100" y="5102816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728410C-B696-3EA7-B1B5-D62C90817C5D}"/>
              </a:ext>
            </a:extLst>
          </p:cNvPr>
          <p:cNvCxnSpPr>
            <a:cxnSpLocks/>
          </p:cNvCxnSpPr>
          <p:nvPr/>
        </p:nvCxnSpPr>
        <p:spPr>
          <a:xfrm>
            <a:off x="4447012" y="4012681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B5A9C06-4FED-F8B7-B756-76AD63F6BFD0}"/>
              </a:ext>
            </a:extLst>
          </p:cNvPr>
          <p:cNvCxnSpPr>
            <a:cxnSpLocks/>
          </p:cNvCxnSpPr>
          <p:nvPr/>
        </p:nvCxnSpPr>
        <p:spPr>
          <a:xfrm flipH="1">
            <a:off x="3366710" y="4228906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4A5EF1A6-22B4-252B-E604-1A51858F3DB7}"/>
              </a:ext>
            </a:extLst>
          </p:cNvPr>
          <p:cNvSpPr/>
          <p:nvPr/>
        </p:nvSpPr>
        <p:spPr>
          <a:xfrm>
            <a:off x="4315925" y="479702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348BA79-2934-1E76-0071-734A29372127}"/>
              </a:ext>
            </a:extLst>
          </p:cNvPr>
          <p:cNvSpPr/>
          <p:nvPr/>
        </p:nvSpPr>
        <p:spPr>
          <a:xfrm>
            <a:off x="3781994" y="370689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C3AE701-37FF-978E-5689-55409510F4D0}"/>
              </a:ext>
            </a:extLst>
          </p:cNvPr>
          <p:cNvSpPr/>
          <p:nvPr/>
        </p:nvSpPr>
        <p:spPr>
          <a:xfrm>
            <a:off x="5298837" y="370689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70E385-D9B5-B544-F47B-7C7DE51AF1D6}"/>
                  </a:ext>
                </a:extLst>
              </p:cNvPr>
              <p:cNvSpPr/>
              <p:nvPr/>
            </p:nvSpPr>
            <p:spPr>
              <a:xfrm>
                <a:off x="1272532" y="2616755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70E385-D9B5-B544-F47B-7C7DE51AF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32" y="2616755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3A19F503-05BC-E525-10D4-15FA931992D8}"/>
              </a:ext>
            </a:extLst>
          </p:cNvPr>
          <p:cNvSpPr/>
          <p:nvPr/>
        </p:nvSpPr>
        <p:spPr>
          <a:xfrm>
            <a:off x="3293505" y="262013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C9D31E-82FA-E412-CE9D-7D12E00F9301}"/>
              </a:ext>
            </a:extLst>
          </p:cNvPr>
          <p:cNvCxnSpPr>
            <a:cxnSpLocks/>
          </p:cNvCxnSpPr>
          <p:nvPr/>
        </p:nvCxnSpPr>
        <p:spPr>
          <a:xfrm flipH="1" flipV="1">
            <a:off x="1966491" y="5085779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B4695A02-B32C-2291-DD2C-009150C42827}"/>
              </a:ext>
            </a:extLst>
          </p:cNvPr>
          <p:cNvSpPr/>
          <p:nvPr/>
        </p:nvSpPr>
        <p:spPr>
          <a:xfrm>
            <a:off x="2160245" y="3693232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3E4F08F-D519-2D24-2BFC-619577DE58FD}"/>
              </a:ext>
            </a:extLst>
          </p:cNvPr>
          <p:cNvSpPr/>
          <p:nvPr/>
        </p:nvSpPr>
        <p:spPr>
          <a:xfrm>
            <a:off x="1304947" y="4793648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4E51A95-3EB6-D279-F662-5975CA6B8F82}"/>
              </a:ext>
            </a:extLst>
          </p:cNvPr>
          <p:cNvSpPr/>
          <p:nvPr/>
        </p:nvSpPr>
        <p:spPr>
          <a:xfrm>
            <a:off x="2799082" y="479702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CB8FC5-4139-B7C5-1951-C6BC736EA664}"/>
                  </a:ext>
                </a:extLst>
              </p:cNvPr>
              <p:cNvSpPr txBox="1"/>
              <p:nvPr/>
            </p:nvSpPr>
            <p:spPr>
              <a:xfrm>
                <a:off x="362422" y="3567397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CB8FC5-4139-B7C5-1951-C6BC736EA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22" y="3567397"/>
                <a:ext cx="57458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153913-E58B-D06B-251B-69F87F0D4DF8}"/>
                  </a:ext>
                </a:extLst>
              </p:cNvPr>
              <p:cNvSpPr txBox="1"/>
              <p:nvPr/>
            </p:nvSpPr>
            <p:spPr>
              <a:xfrm>
                <a:off x="952478" y="2239283"/>
                <a:ext cx="1207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153913-E58B-D06B-251B-69F87F0D4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78" y="2239283"/>
                <a:ext cx="1207767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131042-1673-73E2-1946-2C296D8B447D}"/>
                  </a:ext>
                </a:extLst>
              </p:cNvPr>
              <p:cNvSpPr txBox="1"/>
              <p:nvPr/>
            </p:nvSpPr>
            <p:spPr>
              <a:xfrm>
                <a:off x="3213672" y="2250102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131042-1673-73E2-1946-2C296D8B4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72" y="2250102"/>
                <a:ext cx="8187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D569A1-5DA4-0CA5-F822-0C4F518A3B9C}"/>
                  </a:ext>
                </a:extLst>
              </p:cNvPr>
              <p:cNvSpPr txBox="1"/>
              <p:nvPr/>
            </p:nvSpPr>
            <p:spPr>
              <a:xfrm>
                <a:off x="2075504" y="3337559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D569A1-5DA4-0CA5-F822-0C4F518A3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504" y="3337559"/>
                <a:ext cx="8187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54C621-65ED-7777-01AE-FF59A82F18F4}"/>
                  </a:ext>
                </a:extLst>
              </p:cNvPr>
              <p:cNvSpPr txBox="1"/>
              <p:nvPr/>
            </p:nvSpPr>
            <p:spPr>
              <a:xfrm>
                <a:off x="1078884" y="4490341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54C621-65ED-7777-01AE-FF59A82F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84" y="4490341"/>
                <a:ext cx="8187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B5FC074-492A-99B7-7BA5-E43FB5612CD1}"/>
                  </a:ext>
                </a:extLst>
              </p:cNvPr>
              <p:cNvSpPr txBox="1"/>
              <p:nvPr/>
            </p:nvSpPr>
            <p:spPr>
              <a:xfrm>
                <a:off x="3611567" y="3369330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B5FC074-492A-99B7-7BA5-E43FB561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67" y="3369330"/>
                <a:ext cx="8187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2949D37-4468-5CE7-1F43-C592DA40BFF6}"/>
                  </a:ext>
                </a:extLst>
              </p:cNvPr>
              <p:cNvSpPr txBox="1"/>
              <p:nvPr/>
            </p:nvSpPr>
            <p:spPr>
              <a:xfrm>
                <a:off x="2703559" y="4483783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2949D37-4468-5CE7-1F43-C592DA40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59" y="4483783"/>
                <a:ext cx="8187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D0B2636-DA2C-922D-7748-4839A2D6FEF4}"/>
                  </a:ext>
                </a:extLst>
              </p:cNvPr>
              <p:cNvSpPr txBox="1"/>
              <p:nvPr/>
            </p:nvSpPr>
            <p:spPr>
              <a:xfrm>
                <a:off x="5221971" y="3404769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D0B2636-DA2C-922D-7748-4839A2D6F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971" y="3404769"/>
                <a:ext cx="8187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C2F7713-BB3F-3F7B-1E60-97F08717D3DC}"/>
                  </a:ext>
                </a:extLst>
              </p:cNvPr>
              <p:cNvSpPr txBox="1"/>
              <p:nvPr/>
            </p:nvSpPr>
            <p:spPr>
              <a:xfrm>
                <a:off x="4234941" y="4471365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C2F7713-BB3F-3F7B-1E60-97F08717D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41" y="4471365"/>
                <a:ext cx="8187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9F93F9-6D37-232A-811A-5E9F66BB7DEE}"/>
                  </a:ext>
                </a:extLst>
              </p:cNvPr>
              <p:cNvSpPr txBox="1"/>
              <p:nvPr/>
            </p:nvSpPr>
            <p:spPr>
              <a:xfrm>
                <a:off x="6617917" y="5777106"/>
                <a:ext cx="21014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400" b="1" dirty="0"/>
                  <a:t> </a:t>
                </a:r>
                <a:r>
                  <a:rPr lang="en-CA" sz="2400" b="1" u="sng" dirty="0"/>
                  <a:t>odd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9F93F9-6D37-232A-811A-5E9F66BB7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17" y="5777106"/>
                <a:ext cx="2101409" cy="461665"/>
              </a:xfrm>
              <a:prstGeom prst="rect">
                <a:avLst/>
              </a:prstGeom>
              <a:blipFill>
                <a:blip r:embed="rId15"/>
                <a:stretch>
                  <a:fillRect l="-872" t="-10667" r="-1453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3859FF78-6DC8-CE86-ADAB-2D7DECA7332D}"/>
              </a:ext>
            </a:extLst>
          </p:cNvPr>
          <p:cNvSpPr/>
          <p:nvPr/>
        </p:nvSpPr>
        <p:spPr>
          <a:xfrm>
            <a:off x="7114155" y="2216538"/>
            <a:ext cx="1108934" cy="3592286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247982-3DC4-F264-FBD2-3A9A87AFE508}"/>
                  </a:ext>
                </a:extLst>
              </p:cNvPr>
              <p:cNvSpPr txBox="1"/>
              <p:nvPr/>
            </p:nvSpPr>
            <p:spPr>
              <a:xfrm>
                <a:off x="9333299" y="5769422"/>
                <a:ext cx="231928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5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5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500" dirty="0"/>
                  <a:t> </a:t>
                </a:r>
                <a:r>
                  <a:rPr lang="en-CA" sz="2500" b="1" u="sng" dirty="0"/>
                  <a:t>even</a:t>
                </a:r>
                <a:r>
                  <a:rPr lang="en-CA" sz="2500" dirty="0"/>
                  <a:t> </a:t>
                </a:r>
                <a14:m>
                  <m:oMath xmlns:m="http://schemas.openxmlformats.org/officeDocument/2006/math">
                    <m:r>
                      <a:rPr lang="en-CA" sz="25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5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CA" sz="25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247982-3DC4-F264-FBD2-3A9A87AFE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299" y="5769422"/>
                <a:ext cx="2319289" cy="477054"/>
              </a:xfrm>
              <a:prstGeom prst="rect">
                <a:avLst/>
              </a:prstGeom>
              <a:blipFill>
                <a:blip r:embed="rId16"/>
                <a:stretch>
                  <a:fillRect t="-10127" b="-27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B3F9DBE6-A777-878E-9CF9-D248269347EF}"/>
              </a:ext>
            </a:extLst>
          </p:cNvPr>
          <p:cNvSpPr/>
          <p:nvPr/>
        </p:nvSpPr>
        <p:spPr>
          <a:xfrm>
            <a:off x="9938477" y="2208854"/>
            <a:ext cx="1108934" cy="3592286"/>
          </a:xfrm>
          <a:prstGeom prst="rect">
            <a:avLst/>
          </a:prstGeom>
          <a:noFill/>
          <a:ln w="28575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D061110-FE83-329D-CC28-61E28CA9BB53}"/>
                  </a:ext>
                </a:extLst>
              </p:cNvPr>
              <p:cNvSpPr/>
              <p:nvPr/>
            </p:nvSpPr>
            <p:spPr>
              <a:xfrm>
                <a:off x="10160434" y="2423866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D061110-FE83-329D-CC28-61E28CA9B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434" y="2423866"/>
                <a:ext cx="665018" cy="611579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8C8E4149-6CCF-5D62-973E-B37607FBDAB0}"/>
              </a:ext>
            </a:extLst>
          </p:cNvPr>
          <p:cNvSpPr/>
          <p:nvPr/>
        </p:nvSpPr>
        <p:spPr>
          <a:xfrm>
            <a:off x="7362125" y="2423866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8082AC9-73EF-AFCC-2D92-2E2BD7883A48}"/>
              </a:ext>
            </a:extLst>
          </p:cNvPr>
          <p:cNvSpPr/>
          <p:nvPr/>
        </p:nvSpPr>
        <p:spPr>
          <a:xfrm>
            <a:off x="7362125" y="3248206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14BFC42-ABBB-E887-8DB5-5C1548B8555F}"/>
              </a:ext>
            </a:extLst>
          </p:cNvPr>
          <p:cNvSpPr/>
          <p:nvPr/>
        </p:nvSpPr>
        <p:spPr>
          <a:xfrm>
            <a:off x="10152706" y="3196448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0F639CF-F7D0-DD75-DEF1-76840084C6B8}"/>
              </a:ext>
            </a:extLst>
          </p:cNvPr>
          <p:cNvSpPr/>
          <p:nvPr/>
        </p:nvSpPr>
        <p:spPr>
          <a:xfrm>
            <a:off x="10160434" y="3946169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C6ECED4-A284-0B2D-C105-FA9F6D4933D7}"/>
              </a:ext>
            </a:extLst>
          </p:cNvPr>
          <p:cNvSpPr/>
          <p:nvPr/>
        </p:nvSpPr>
        <p:spPr>
          <a:xfrm>
            <a:off x="7348143" y="4012680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BEDE90-9231-2AD1-6E0C-317455475787}"/>
              </a:ext>
            </a:extLst>
          </p:cNvPr>
          <p:cNvSpPr/>
          <p:nvPr/>
        </p:nvSpPr>
        <p:spPr>
          <a:xfrm>
            <a:off x="7362125" y="4800585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1C62C85-2998-DF37-D9AD-ECB605900735}"/>
              </a:ext>
            </a:extLst>
          </p:cNvPr>
          <p:cNvSpPr/>
          <p:nvPr/>
        </p:nvSpPr>
        <p:spPr>
          <a:xfrm>
            <a:off x="10165158" y="4805723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0738097-D422-0157-D1A7-EE6F28DE24AA}"/>
              </a:ext>
            </a:extLst>
          </p:cNvPr>
          <p:cNvCxnSpPr>
            <a:cxnSpLocks/>
            <a:stCxn id="64" idx="6"/>
            <a:endCxn id="63" idx="2"/>
          </p:cNvCxnSpPr>
          <p:nvPr/>
        </p:nvCxnSpPr>
        <p:spPr>
          <a:xfrm>
            <a:off x="8027143" y="2729656"/>
            <a:ext cx="2133291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B427F38-F694-C8B9-557D-E82661DA7EE8}"/>
              </a:ext>
            </a:extLst>
          </p:cNvPr>
          <p:cNvCxnSpPr>
            <a:cxnSpLocks/>
            <a:stCxn id="65" idx="7"/>
            <a:endCxn id="63" idx="3"/>
          </p:cNvCxnSpPr>
          <p:nvPr/>
        </p:nvCxnSpPr>
        <p:spPr>
          <a:xfrm flipV="1">
            <a:off x="7929753" y="2945881"/>
            <a:ext cx="2328071" cy="39188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283853A-748C-9234-35E1-2A8DD9789986}"/>
              </a:ext>
            </a:extLst>
          </p:cNvPr>
          <p:cNvCxnSpPr>
            <a:cxnSpLocks/>
            <a:stCxn id="65" idx="6"/>
            <a:endCxn id="66" idx="1"/>
          </p:cNvCxnSpPr>
          <p:nvPr/>
        </p:nvCxnSpPr>
        <p:spPr>
          <a:xfrm flipV="1">
            <a:off x="8027143" y="3286012"/>
            <a:ext cx="2222953" cy="2679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9D817F1-7883-31AD-F4D7-9C7A972B91EC}"/>
              </a:ext>
            </a:extLst>
          </p:cNvPr>
          <p:cNvCxnSpPr>
            <a:cxnSpLocks/>
            <a:stCxn id="65" idx="5"/>
            <a:endCxn id="67" idx="1"/>
          </p:cNvCxnSpPr>
          <p:nvPr/>
        </p:nvCxnSpPr>
        <p:spPr>
          <a:xfrm>
            <a:off x="7929753" y="3770221"/>
            <a:ext cx="2328071" cy="26551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C558B79-ABEA-FFB7-DF52-8FA32FF7B884}"/>
              </a:ext>
            </a:extLst>
          </p:cNvPr>
          <p:cNvCxnSpPr>
            <a:cxnSpLocks/>
            <a:stCxn id="70" idx="6"/>
            <a:endCxn id="67" idx="3"/>
          </p:cNvCxnSpPr>
          <p:nvPr/>
        </p:nvCxnSpPr>
        <p:spPr>
          <a:xfrm flipV="1">
            <a:off x="8027143" y="4468184"/>
            <a:ext cx="2230681" cy="63819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B2B2A1A-FEAC-2040-EB3A-439F4023B063}"/>
              </a:ext>
            </a:extLst>
          </p:cNvPr>
          <p:cNvCxnSpPr>
            <a:cxnSpLocks/>
            <a:stCxn id="68" idx="6"/>
            <a:endCxn id="66" idx="2"/>
          </p:cNvCxnSpPr>
          <p:nvPr/>
        </p:nvCxnSpPr>
        <p:spPr>
          <a:xfrm flipV="1">
            <a:off x="8013161" y="3502238"/>
            <a:ext cx="2139545" cy="81623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46D65E0-7C68-FA25-96B9-0F75AD2721CE}"/>
              </a:ext>
            </a:extLst>
          </p:cNvPr>
          <p:cNvCxnSpPr>
            <a:cxnSpLocks/>
            <a:stCxn id="70" idx="7"/>
            <a:endCxn id="66" idx="3"/>
          </p:cNvCxnSpPr>
          <p:nvPr/>
        </p:nvCxnSpPr>
        <p:spPr>
          <a:xfrm flipV="1">
            <a:off x="7929753" y="3718463"/>
            <a:ext cx="2320343" cy="117168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4AE5FBF-C9EB-209A-BD28-4767EB543AC3}"/>
              </a:ext>
            </a:extLst>
          </p:cNvPr>
          <p:cNvCxnSpPr>
            <a:cxnSpLocks/>
            <a:stCxn id="70" idx="5"/>
            <a:endCxn id="71" idx="2"/>
          </p:cNvCxnSpPr>
          <p:nvPr/>
        </p:nvCxnSpPr>
        <p:spPr>
          <a:xfrm flipV="1">
            <a:off x="7929753" y="5111513"/>
            <a:ext cx="2235405" cy="211087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39D151C-056F-5732-34A9-BA198091F96D}"/>
                  </a:ext>
                </a:extLst>
              </p:cNvPr>
              <p:cNvSpPr/>
              <p:nvPr/>
            </p:nvSpPr>
            <p:spPr>
              <a:xfrm>
                <a:off x="1272532" y="2616755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39D151C-056F-5732-34A9-BA198091F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32" y="2616755"/>
                <a:ext cx="665018" cy="611579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F6654431-9DB8-A664-C18C-1961A5891F17}"/>
              </a:ext>
            </a:extLst>
          </p:cNvPr>
          <p:cNvSpPr/>
          <p:nvPr/>
        </p:nvSpPr>
        <p:spPr>
          <a:xfrm>
            <a:off x="3293505" y="2620134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4F58DDA-BE33-1DC9-0E1F-62793E382B95}"/>
              </a:ext>
            </a:extLst>
          </p:cNvPr>
          <p:cNvSpPr/>
          <p:nvPr/>
        </p:nvSpPr>
        <p:spPr>
          <a:xfrm>
            <a:off x="2160245" y="3693232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646C1E15-1695-6A12-7B94-53030EA267B4}"/>
              </a:ext>
            </a:extLst>
          </p:cNvPr>
          <p:cNvSpPr/>
          <p:nvPr/>
        </p:nvSpPr>
        <p:spPr>
          <a:xfrm>
            <a:off x="1304947" y="4793648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5A075DC-CDC3-C5F5-D985-2F3E6C7C206C}"/>
              </a:ext>
            </a:extLst>
          </p:cNvPr>
          <p:cNvSpPr/>
          <p:nvPr/>
        </p:nvSpPr>
        <p:spPr>
          <a:xfrm>
            <a:off x="3781994" y="3706891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BA25EEB-6153-3A40-6D84-5FBDB5E75201}"/>
              </a:ext>
            </a:extLst>
          </p:cNvPr>
          <p:cNvSpPr/>
          <p:nvPr/>
        </p:nvSpPr>
        <p:spPr>
          <a:xfrm>
            <a:off x="2799082" y="4797026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6D153B4-DB06-79B0-A9F6-62FAB207784D}"/>
              </a:ext>
            </a:extLst>
          </p:cNvPr>
          <p:cNvSpPr/>
          <p:nvPr/>
        </p:nvSpPr>
        <p:spPr>
          <a:xfrm>
            <a:off x="5298837" y="3706891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563B09F-DECC-2EDE-F6A7-BE440E8E4020}"/>
              </a:ext>
            </a:extLst>
          </p:cNvPr>
          <p:cNvSpPr/>
          <p:nvPr/>
        </p:nvSpPr>
        <p:spPr>
          <a:xfrm>
            <a:off x="4315925" y="4797026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13" name="Speech Bubble: Rectangle 112">
            <a:extLst>
              <a:ext uri="{FF2B5EF4-FFF2-40B4-BE49-F238E27FC236}">
                <a16:creationId xmlns:a16="http://schemas.microsoft.com/office/drawing/2014/main" id="{718BA78A-A167-7076-151C-E7DD554B3BE9}"/>
              </a:ext>
            </a:extLst>
          </p:cNvPr>
          <p:cNvSpPr/>
          <p:nvPr/>
        </p:nvSpPr>
        <p:spPr>
          <a:xfrm>
            <a:off x="1583744" y="5764737"/>
            <a:ext cx="4459023" cy="749241"/>
          </a:xfrm>
          <a:prstGeom prst="wedgeRectCallout">
            <a:avLst>
              <a:gd name="adj1" fmla="val -21107"/>
              <a:gd name="adj2" fmla="val 37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WTP: no edge between red nodes</a:t>
            </a:r>
          </a:p>
          <a:p>
            <a:pPr algn="ctr"/>
            <a:r>
              <a:rPr lang="en-CA" b="1" dirty="0"/>
              <a:t>no edge between blue nodes</a:t>
            </a:r>
          </a:p>
        </p:txBody>
      </p:sp>
    </p:spTree>
    <p:extLst>
      <p:ext uri="{BB962C8B-B14F-4D97-AF65-F5344CB8AC3E}">
        <p14:creationId xmlns:p14="http://schemas.microsoft.com/office/powerpoint/2010/main" val="31639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/>
      <p:bldP spid="2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A34D-A48F-C6ED-66B4-C5C08EEC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-2"/>
            <a:ext cx="10633754" cy="1028386"/>
          </a:xfrm>
        </p:spPr>
        <p:txBody>
          <a:bodyPr/>
          <a:lstStyle/>
          <a:p>
            <a:r>
              <a:rPr lang="en-CA" dirty="0"/>
              <a:t>Bad edges mean odd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113983-880F-464C-3077-98CC64FD5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714" y="985157"/>
                <a:ext cx="11753396" cy="2288465"/>
              </a:xfrm>
            </p:spPr>
            <p:txBody>
              <a:bodyPr/>
              <a:lstStyle/>
              <a:p>
                <a:r>
                  <a:rPr lang="en-CA" b="1" dirty="0"/>
                  <a:t>Claim: </a:t>
                </a:r>
                <a:r>
                  <a:rPr lang="en-CA" dirty="0"/>
                  <a:t>if there were an edge between red nodes,</a:t>
                </a:r>
                <a:br>
                  <a:rPr lang="en-CA" dirty="0"/>
                </a:br>
                <a:r>
                  <a:rPr lang="en-CA" dirty="0"/>
                  <a:t>or between blue nodes, there would be an </a:t>
                </a:r>
                <a:r>
                  <a:rPr lang="en-CA" b="1" dirty="0"/>
                  <a:t>odd length cycle</a:t>
                </a:r>
              </a:p>
              <a:p>
                <a:r>
                  <a:rPr lang="en-CA" dirty="0"/>
                  <a:t>WLOG suppose for contradiction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CA" b="1" dirty="0">
                    <a:solidFill>
                      <a:schemeClr val="tx1"/>
                    </a:solidFill>
                  </a:rPr>
                  <a:t> where</a:t>
                </a:r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CA" b="1" dirty="0"/>
              </a:p>
              <a:p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, distances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dirty="0"/>
                  <a:t> are </a:t>
                </a:r>
                <a:r>
                  <a:rPr lang="en-CA" b="1" dirty="0"/>
                  <a:t>both odd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113983-880F-464C-3077-98CC64FD5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714" y="985157"/>
                <a:ext cx="11753396" cy="2288465"/>
              </a:xfrm>
              <a:blipFill>
                <a:blip r:embed="rId3"/>
                <a:stretch>
                  <a:fillRect l="-1400" t="-3733" b="-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341F5-16D2-778F-45DB-70D2BA19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69B490-9C12-4EAB-9E4F-7AB35BCB8314}"/>
                  </a:ext>
                </a:extLst>
              </p:cNvPr>
              <p:cNvSpPr/>
              <p:nvPr/>
            </p:nvSpPr>
            <p:spPr>
              <a:xfrm>
                <a:off x="413657" y="4232481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69B490-9C12-4EAB-9E4F-7AB35BCB8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4232481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91949093-013C-68F7-CEAF-FC1AFF57C925}"/>
              </a:ext>
            </a:extLst>
          </p:cNvPr>
          <p:cNvSpPr/>
          <p:nvPr/>
        </p:nvSpPr>
        <p:spPr>
          <a:xfrm>
            <a:off x="1523423" y="3620902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2297EA-E068-6B2E-4C0F-2B9496F12F8D}"/>
              </a:ext>
            </a:extLst>
          </p:cNvPr>
          <p:cNvCxnSpPr>
            <a:cxnSpLocks/>
            <a:stCxn id="24" idx="0"/>
            <a:endCxn id="23" idx="4"/>
          </p:cNvCxnSpPr>
          <p:nvPr/>
        </p:nvCxnSpPr>
        <p:spPr>
          <a:xfrm flipV="1">
            <a:off x="6273333" y="4331007"/>
            <a:ext cx="0" cy="714746"/>
          </a:xfrm>
          <a:prstGeom prst="straightConnector1">
            <a:avLst/>
          </a:prstGeom>
          <a:ln w="57150">
            <a:solidFill>
              <a:srgbClr val="FF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D1ACBF-DFA6-6025-3420-7C89CB71CB0F}"/>
                  </a:ext>
                </a:extLst>
              </p:cNvPr>
              <p:cNvSpPr/>
              <p:nvPr/>
            </p:nvSpPr>
            <p:spPr>
              <a:xfrm>
                <a:off x="5940824" y="3719428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D1ACBF-DFA6-6025-3420-7C89CB71C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824" y="3719428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A9A846C-2231-6281-1BDB-DAEC41752B05}"/>
                  </a:ext>
                </a:extLst>
              </p:cNvPr>
              <p:cNvSpPr/>
              <p:nvPr/>
            </p:nvSpPr>
            <p:spPr>
              <a:xfrm>
                <a:off x="5940824" y="5045753"/>
                <a:ext cx="665018" cy="6115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A9A846C-2231-6281-1BDB-DAEC41752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824" y="5045753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1C54FC63-484F-F1C3-7A15-3B4651A0CE2B}"/>
              </a:ext>
            </a:extLst>
          </p:cNvPr>
          <p:cNvSpPr/>
          <p:nvPr/>
        </p:nvSpPr>
        <p:spPr>
          <a:xfrm>
            <a:off x="2797628" y="3843790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DF326E-9381-00F5-5E09-C7D27EF437F1}"/>
              </a:ext>
            </a:extLst>
          </p:cNvPr>
          <p:cNvSpPr/>
          <p:nvPr/>
        </p:nvSpPr>
        <p:spPr>
          <a:xfrm>
            <a:off x="1523423" y="5090474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4810CA-6356-01F3-3D84-2C8E21666D92}"/>
              </a:ext>
            </a:extLst>
          </p:cNvPr>
          <p:cNvSpPr/>
          <p:nvPr/>
        </p:nvSpPr>
        <p:spPr>
          <a:xfrm>
            <a:off x="2641943" y="4672085"/>
            <a:ext cx="665018" cy="61157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CA" sz="2000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687766-6A9A-41B1-ACCD-400B30C117E3}"/>
              </a:ext>
            </a:extLst>
          </p:cNvPr>
          <p:cNvCxnSpPr>
            <a:stCxn id="6" idx="7"/>
            <a:endCxn id="7" idx="2"/>
          </p:cNvCxnSpPr>
          <p:nvPr/>
        </p:nvCxnSpPr>
        <p:spPr>
          <a:xfrm flipV="1">
            <a:off x="981285" y="3926692"/>
            <a:ext cx="542138" cy="395353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EF24D5-6211-6D96-ED1D-527ACA352C9B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981285" y="4754496"/>
            <a:ext cx="639528" cy="42554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7D6E60F-E133-97AC-0A36-34C970FD986B}"/>
              </a:ext>
            </a:extLst>
          </p:cNvPr>
          <p:cNvCxnSpPr>
            <a:cxnSpLocks/>
            <a:stCxn id="7" idx="6"/>
            <a:endCxn id="29" idx="2"/>
          </p:cNvCxnSpPr>
          <p:nvPr/>
        </p:nvCxnSpPr>
        <p:spPr>
          <a:xfrm>
            <a:off x="2188441" y="3926692"/>
            <a:ext cx="609187" cy="222888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372DD55-39AF-2742-5350-E37FC5162D6B}"/>
              </a:ext>
            </a:extLst>
          </p:cNvPr>
          <p:cNvCxnSpPr>
            <a:cxnSpLocks/>
            <a:stCxn id="29" idx="6"/>
          </p:cNvCxnSpPr>
          <p:nvPr/>
        </p:nvCxnSpPr>
        <p:spPr>
          <a:xfrm flipV="1">
            <a:off x="3462646" y="3719428"/>
            <a:ext cx="427792" cy="43015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F2B61E5-4C18-F32C-6C7D-143C13BA9B24}"/>
              </a:ext>
            </a:extLst>
          </p:cNvPr>
          <p:cNvCxnSpPr>
            <a:cxnSpLocks/>
          </p:cNvCxnSpPr>
          <p:nvPr/>
        </p:nvCxnSpPr>
        <p:spPr>
          <a:xfrm>
            <a:off x="3907394" y="3719428"/>
            <a:ext cx="545329" cy="215075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50FE352-EF77-ADA9-E1FE-705C0DF6B35D}"/>
              </a:ext>
            </a:extLst>
          </p:cNvPr>
          <p:cNvCxnSpPr>
            <a:cxnSpLocks/>
          </p:cNvCxnSpPr>
          <p:nvPr/>
        </p:nvCxnSpPr>
        <p:spPr>
          <a:xfrm flipV="1">
            <a:off x="4452723" y="3719428"/>
            <a:ext cx="395291" cy="207263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045D27-0C43-40D0-CE16-5482FA14305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5332322" y="3615100"/>
            <a:ext cx="705892" cy="19389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A6A1BD6-7ED8-D8A9-5E65-191661A49F66}"/>
              </a:ext>
            </a:extLst>
          </p:cNvPr>
          <p:cNvSpPr txBox="1"/>
          <p:nvPr/>
        </p:nvSpPr>
        <p:spPr>
          <a:xfrm>
            <a:off x="4829457" y="328577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…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74042F-9F20-F4B4-DA62-D9C49E6DF27A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3306961" y="4599016"/>
            <a:ext cx="366803" cy="378859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E80AFC7-8539-5B97-0A46-8757676AA9BE}"/>
              </a:ext>
            </a:extLst>
          </p:cNvPr>
          <p:cNvCxnSpPr>
            <a:cxnSpLocks/>
          </p:cNvCxnSpPr>
          <p:nvPr/>
        </p:nvCxnSpPr>
        <p:spPr>
          <a:xfrm>
            <a:off x="3715309" y="4599647"/>
            <a:ext cx="612782" cy="34581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D738FD-7A8E-FC02-536F-AF84691045F3}"/>
              </a:ext>
            </a:extLst>
          </p:cNvPr>
          <p:cNvCxnSpPr>
            <a:cxnSpLocks/>
          </p:cNvCxnSpPr>
          <p:nvPr/>
        </p:nvCxnSpPr>
        <p:spPr>
          <a:xfrm>
            <a:off x="4707507" y="5090474"/>
            <a:ext cx="121950" cy="443524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D12537-58D5-6E38-993F-767745FEACDB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5335209" y="5351543"/>
            <a:ext cx="605615" cy="182455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429B60F-912C-DC67-48EC-EC5496626614}"/>
              </a:ext>
            </a:extLst>
          </p:cNvPr>
          <p:cNvSpPr txBox="1"/>
          <p:nvPr/>
        </p:nvSpPr>
        <p:spPr>
          <a:xfrm>
            <a:off x="4788583" y="516272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466D6B9-FC3C-3C82-034C-2B2C8663805E}"/>
              </a:ext>
            </a:extLst>
          </p:cNvPr>
          <p:cNvCxnSpPr>
            <a:cxnSpLocks/>
          </p:cNvCxnSpPr>
          <p:nvPr/>
        </p:nvCxnSpPr>
        <p:spPr>
          <a:xfrm flipH="1">
            <a:off x="4232328" y="4672085"/>
            <a:ext cx="95763" cy="562616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CA90DDC-BD7A-7052-FA22-A82DEC545DBE}"/>
              </a:ext>
            </a:extLst>
          </p:cNvPr>
          <p:cNvCxnSpPr>
            <a:cxnSpLocks/>
          </p:cNvCxnSpPr>
          <p:nvPr/>
        </p:nvCxnSpPr>
        <p:spPr>
          <a:xfrm flipV="1">
            <a:off x="4280209" y="5090474"/>
            <a:ext cx="401297" cy="14422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B77624D-787F-6C06-EE9E-9A52A3109EA4}"/>
              </a:ext>
            </a:extLst>
          </p:cNvPr>
          <p:cNvCxnSpPr>
            <a:cxnSpLocks/>
            <a:stCxn id="30" idx="6"/>
            <a:endCxn id="31" idx="3"/>
          </p:cNvCxnSpPr>
          <p:nvPr/>
        </p:nvCxnSpPr>
        <p:spPr>
          <a:xfrm flipV="1">
            <a:off x="2188441" y="5194100"/>
            <a:ext cx="550892" cy="202164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AF9C7B0-39F1-39BF-AEAA-2C0C95773A67}"/>
                  </a:ext>
                </a:extLst>
              </p:cNvPr>
              <p:cNvSpPr txBox="1"/>
              <p:nvPr/>
            </p:nvSpPr>
            <p:spPr>
              <a:xfrm>
                <a:off x="884326" y="3173539"/>
                <a:ext cx="60122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/>
                  <a:t>Recall </a:t>
                </a:r>
                <a14:m>
                  <m:oMath xmlns:m="http://schemas.openxmlformats.org/officeDocument/2006/math">
                    <m:r>
                      <a:rPr lang="en-CA" sz="2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b="1" dirty="0"/>
                  <a:t> = length of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AF9C7B0-39F1-39BF-AEAA-2C0C95773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26" y="3173539"/>
                <a:ext cx="6012223" cy="400110"/>
              </a:xfrm>
              <a:prstGeom prst="rect">
                <a:avLst/>
              </a:prstGeom>
              <a:blipFill>
                <a:blip r:embed="rId7"/>
                <a:stretch>
                  <a:fillRect l="-1014" t="-9231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EA4BC41-EE07-C85D-CF7C-8720B5A27EFC}"/>
                  </a:ext>
                </a:extLst>
              </p:cNvPr>
              <p:cNvSpPr txBox="1"/>
              <p:nvPr/>
            </p:nvSpPr>
            <p:spPr>
              <a:xfrm>
                <a:off x="6551428" y="3727174"/>
                <a:ext cx="15495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CA" sz="2000" b="1" dirty="0"/>
                  <a:t>odd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EA4BC41-EE07-C85D-CF7C-8720B5A27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428" y="3727174"/>
                <a:ext cx="1549527" cy="400110"/>
              </a:xfrm>
              <a:prstGeom prst="rect">
                <a:avLst/>
              </a:prstGeom>
              <a:blipFill>
                <a:blip r:embed="rId8"/>
                <a:stretch>
                  <a:fillRect l="-394" t="-7576" r="-3543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9C84C9F-C194-8B24-9F66-C725D43F5310}"/>
                  </a:ext>
                </a:extLst>
              </p:cNvPr>
              <p:cNvSpPr txBox="1"/>
              <p:nvPr/>
            </p:nvSpPr>
            <p:spPr>
              <a:xfrm>
                <a:off x="6551428" y="5095127"/>
                <a:ext cx="15383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CA" sz="2000" b="1" dirty="0"/>
                  <a:t>odd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9C84C9F-C194-8B24-9F66-C725D43F5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428" y="5095127"/>
                <a:ext cx="1538306" cy="400110"/>
              </a:xfrm>
              <a:prstGeom prst="rect">
                <a:avLst/>
              </a:prstGeom>
              <a:blipFill>
                <a:blip r:embed="rId9"/>
                <a:stretch>
                  <a:fillRect l="-397" t="-9231" r="-3571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DABC456-704B-FA5B-67A0-42778072D776}"/>
                  </a:ext>
                </a:extLst>
              </p:cNvPr>
              <p:cNvSpPr txBox="1"/>
              <p:nvPr/>
            </p:nvSpPr>
            <p:spPr>
              <a:xfrm>
                <a:off x="1553906" y="5677506"/>
                <a:ext cx="49975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/>
                  <a:t>…and </a:t>
                </a:r>
                <a14:m>
                  <m:oMath xmlns:m="http://schemas.openxmlformats.org/officeDocument/2006/math">
                    <m:r>
                      <a:rPr lang="en-CA" sz="2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000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2000" b="1" dirty="0"/>
                  <a:t>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DABC456-704B-FA5B-67A0-42778072D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906" y="5677506"/>
                <a:ext cx="4997522" cy="400110"/>
              </a:xfrm>
              <a:prstGeom prst="rect">
                <a:avLst/>
              </a:prstGeom>
              <a:blipFill>
                <a:blip r:embed="rId10"/>
                <a:stretch>
                  <a:fillRect l="-1341" t="-757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6EF52484-03B0-8E43-DA59-8FD18A7F7486}"/>
                  </a:ext>
                </a:extLst>
              </p:cNvPr>
              <p:cNvSpPr/>
              <p:nvPr/>
            </p:nvSpPr>
            <p:spPr>
              <a:xfrm>
                <a:off x="8421677" y="3704714"/>
                <a:ext cx="3419904" cy="1061482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The combined path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→…→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→…→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  <a:p>
                <a:pPr algn="ctr"/>
                <a:r>
                  <a:rPr lang="en-CA" sz="2000" dirty="0"/>
                  <a:t>forms a cycle</a:t>
                </a:r>
              </a:p>
            </p:txBody>
          </p:sp>
        </mc:Choice>
        <mc:Fallback xmlns=""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6EF52484-03B0-8E43-DA59-8FD18A7F7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677" y="3704714"/>
                <a:ext cx="3419904" cy="1061482"/>
              </a:xfrm>
              <a:prstGeom prst="flowChartProcess">
                <a:avLst/>
              </a:prstGeom>
              <a:blipFill>
                <a:blip r:embed="rId11"/>
                <a:stretch>
                  <a:fillRect b="-62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Flowchart: Process 91">
                <a:extLst>
                  <a:ext uri="{FF2B5EF4-FFF2-40B4-BE49-F238E27FC236}">
                    <a16:creationId xmlns:a16="http://schemas.microsoft.com/office/drawing/2014/main" id="{20DCA5E1-308B-509A-85E1-4B17C8AFF00C}"/>
                  </a:ext>
                </a:extLst>
              </p:cNvPr>
              <p:cNvSpPr/>
              <p:nvPr/>
            </p:nvSpPr>
            <p:spPr>
              <a:xfrm>
                <a:off x="8421677" y="4800145"/>
                <a:ext cx="3419904" cy="1061482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And its length is</a:t>
                </a:r>
              </a:p>
              <a:p>
                <a:pPr algn="ctr"/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+1+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br>
                  <a:rPr lang="en-CA" sz="2000" b="0" dirty="0"/>
                </a:br>
                <a:r>
                  <a:rPr lang="en-CA" sz="2000" b="1" dirty="0"/>
                  <a:t>which is odd!</a:t>
                </a:r>
              </a:p>
            </p:txBody>
          </p:sp>
        </mc:Choice>
        <mc:Fallback xmlns="">
          <p:sp>
            <p:nvSpPr>
              <p:cNvPr id="92" name="Flowchart: Process 91">
                <a:extLst>
                  <a:ext uri="{FF2B5EF4-FFF2-40B4-BE49-F238E27FC236}">
                    <a16:creationId xmlns:a16="http://schemas.microsoft.com/office/drawing/2014/main" id="{20DCA5E1-308B-509A-85E1-4B17C8AFF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677" y="4800145"/>
                <a:ext cx="3419904" cy="1061482"/>
              </a:xfrm>
              <a:prstGeom prst="flowChartProcess">
                <a:avLst/>
              </a:prstGeom>
              <a:blipFill>
                <a:blip r:embed="rId12"/>
                <a:stretch>
                  <a:fillRect b="-61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Flowchart: Process 92">
                <a:extLst>
                  <a:ext uri="{FF2B5EF4-FFF2-40B4-BE49-F238E27FC236}">
                    <a16:creationId xmlns:a16="http://schemas.microsoft.com/office/drawing/2014/main" id="{EC869398-8C85-6843-721D-1E68B9EC07C6}"/>
                  </a:ext>
                </a:extLst>
              </p:cNvPr>
              <p:cNvSpPr/>
              <p:nvPr/>
            </p:nvSpPr>
            <p:spPr>
              <a:xfrm>
                <a:off x="4129710" y="6174372"/>
                <a:ext cx="7261048" cy="52990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So there is no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C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b="1" dirty="0">
                    <a:solidFill>
                      <a:schemeClr val="tx1"/>
                    </a:solidFill>
                  </a:rPr>
                  <a:t>where</a:t>
                </a:r>
                <a:r>
                  <a:rPr lang="en-CA" sz="2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CA" sz="2000" b="1" dirty="0"/>
                  <a:t>  </a:t>
                </a:r>
                <a:r>
                  <a:rPr lang="en-CA" sz="2000" dirty="0"/>
                  <a:t>(case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CA" sz="2000" dirty="0"/>
                  <a:t> is similar)</a:t>
                </a:r>
              </a:p>
            </p:txBody>
          </p:sp>
        </mc:Choice>
        <mc:Fallback xmlns="">
          <p:sp>
            <p:nvSpPr>
              <p:cNvPr id="93" name="Flowchart: Process 92">
                <a:extLst>
                  <a:ext uri="{FF2B5EF4-FFF2-40B4-BE49-F238E27FC236}">
                    <a16:creationId xmlns:a16="http://schemas.microsoft.com/office/drawing/2014/main" id="{EC869398-8C85-6843-721D-1E68B9EC0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710" y="6174372"/>
                <a:ext cx="7261048" cy="529901"/>
              </a:xfrm>
              <a:prstGeom prst="flowChartProcess">
                <a:avLst/>
              </a:prstGeom>
              <a:blipFill>
                <a:blip r:embed="rId13"/>
                <a:stretch>
                  <a:fillRect l="-586" r="-418"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50" grpId="0"/>
      <p:bldP spid="58" grpId="0"/>
      <p:bldP spid="84" grpId="0"/>
      <p:bldP spid="85" grpId="0"/>
      <p:bldP spid="86" grpId="0"/>
      <p:bldP spid="87" grpId="0"/>
      <p:bldP spid="88" grpId="0" animBg="1"/>
      <p:bldP spid="92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66A75-D220-46C3-C0E6-D087189FF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15" y="1163607"/>
            <a:ext cx="6917873" cy="5170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60AAE-7BC5-3765-E750-9EA83449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Algorithm </a:t>
            </a:r>
            <a:r>
              <a:rPr lang="en-CA" dirty="0"/>
              <a:t>for testing Bipartiteness</a:t>
            </a:r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A831B-831B-AF7B-D27F-7430381B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C4DD18D-7FF2-201B-9AA9-A941390CAE56}"/>
              </a:ext>
            </a:extLst>
          </p:cNvPr>
          <p:cNvSpPr/>
          <p:nvPr/>
        </p:nvSpPr>
        <p:spPr>
          <a:xfrm>
            <a:off x="7564861" y="1087043"/>
            <a:ext cx="3026229" cy="1148443"/>
          </a:xfrm>
          <a:prstGeom prst="wedgeRectCallout">
            <a:avLst>
              <a:gd name="adj1" fmla="val -96107"/>
              <a:gd name="adj2" fmla="val 82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Call BFS on each component to calculate distances for each node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50E69BF-5C62-7364-7829-474E713E1409}"/>
              </a:ext>
            </a:extLst>
          </p:cNvPr>
          <p:cNvSpPr/>
          <p:nvPr/>
        </p:nvSpPr>
        <p:spPr>
          <a:xfrm>
            <a:off x="7564861" y="2399224"/>
            <a:ext cx="3026229" cy="971069"/>
          </a:xfrm>
          <a:prstGeom prst="wedgeRectCallout">
            <a:avLst>
              <a:gd name="adj1" fmla="val -59322"/>
              <a:gd name="adj2" fmla="val 14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Modified BFS that reuses the same colour array</a:t>
            </a:r>
          </a:p>
          <a:p>
            <a:pPr algn="ctr"/>
            <a:r>
              <a:rPr lang="en-CA" dirty="0"/>
              <a:t>and same </a:t>
            </a:r>
            <a:r>
              <a:rPr lang="en-CA" dirty="0" err="1"/>
              <a:t>dist</a:t>
            </a:r>
            <a:r>
              <a:rPr lang="en-CA" dirty="0"/>
              <a:t> array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BD9ECC4-547F-3451-9BD5-715C11B767AF}"/>
              </a:ext>
            </a:extLst>
          </p:cNvPr>
          <p:cNvSpPr/>
          <p:nvPr/>
        </p:nvSpPr>
        <p:spPr>
          <a:xfrm>
            <a:off x="7830418" y="4129768"/>
            <a:ext cx="3586843" cy="365126"/>
          </a:xfrm>
          <a:prstGeom prst="wedgeRectCallout">
            <a:avLst>
              <a:gd name="adj1" fmla="val -61748"/>
              <a:gd name="adj2" fmla="val 35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If both even or both odd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4BA6A58-BB35-DFE7-11D1-0B7ED2632BD8}"/>
              </a:ext>
            </a:extLst>
          </p:cNvPr>
          <p:cNvSpPr/>
          <p:nvPr/>
        </p:nvSpPr>
        <p:spPr>
          <a:xfrm>
            <a:off x="6421861" y="5256912"/>
            <a:ext cx="2286000" cy="766051"/>
          </a:xfrm>
          <a:prstGeom prst="wedgeRectCallout">
            <a:avLst>
              <a:gd name="adj1" fmla="val -66913"/>
              <a:gd name="adj2" fmla="val 20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Return an actual bipartition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9440574-23FE-6D8A-45A6-DAC4989BFAC3}"/>
              </a:ext>
            </a:extLst>
          </p:cNvPr>
          <p:cNvSpPr/>
          <p:nvPr/>
        </p:nvSpPr>
        <p:spPr>
          <a:xfrm>
            <a:off x="9316533" y="4841983"/>
            <a:ext cx="1801587" cy="619874"/>
          </a:xfrm>
          <a:prstGeom prst="wedgeRectCallout">
            <a:avLst>
              <a:gd name="adj1" fmla="val -42151"/>
              <a:gd name="adj2" fmla="val 22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Runtime complexity?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23A35943-6BD7-0FBB-301A-AFCCA65565E9}"/>
                  </a:ext>
                </a:extLst>
              </p:cNvPr>
              <p:cNvSpPr/>
              <p:nvPr/>
            </p:nvSpPr>
            <p:spPr>
              <a:xfrm>
                <a:off x="9316532" y="5520516"/>
                <a:ext cx="1801587" cy="736245"/>
              </a:xfrm>
              <a:prstGeom prst="wedgeRectCallout">
                <a:avLst>
                  <a:gd name="adj1" fmla="val -42151"/>
                  <a:gd name="adj2" fmla="val 225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Can be done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23A35943-6BD7-0FBB-301A-AFCCA6556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532" y="5520516"/>
                <a:ext cx="1801587" cy="736245"/>
              </a:xfrm>
              <a:prstGeom prst="wedgeRectCallout">
                <a:avLst>
                  <a:gd name="adj1" fmla="val -42151"/>
                  <a:gd name="adj2" fmla="val 22516"/>
                </a:avLst>
              </a:prstGeom>
              <a:blipFill>
                <a:blip r:embed="rId3"/>
                <a:stretch>
                  <a:fillRect r="-2341" b="-4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9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EECF31-EC09-C572-CBD3-1DAEF844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Depth first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BC53C-9B6D-2F7E-CFAE-321C14EE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Bread first search : r/ProgrammerHumor">
            <a:extLst>
              <a:ext uri="{FF2B5EF4-FFF2-40B4-BE49-F238E27FC236}">
                <a16:creationId xmlns:a16="http://schemas.microsoft.com/office/drawing/2014/main" id="{AFA09D72-FF0B-5D3F-D3E7-CB059846A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8776" r="16615" b="18707"/>
          <a:stretch/>
        </p:blipFill>
        <p:spPr bwMode="auto">
          <a:xfrm>
            <a:off x="349898" y="163286"/>
            <a:ext cx="3785582" cy="36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read first search : r/ProgrammerHumor">
            <a:extLst>
              <a:ext uri="{FF2B5EF4-FFF2-40B4-BE49-F238E27FC236}">
                <a16:creationId xmlns:a16="http://schemas.microsoft.com/office/drawing/2014/main" id="{2C70C14D-AD52-3B1A-79BB-47B696708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8776" r="16615" b="18707"/>
          <a:stretch/>
        </p:blipFill>
        <p:spPr bwMode="auto">
          <a:xfrm>
            <a:off x="5242249" y="163286"/>
            <a:ext cx="3785582" cy="36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F2485D-BFC4-B3E4-A09F-071DE26C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39" y="113730"/>
            <a:ext cx="1565573" cy="13826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194C7C-A547-1FBF-F5AD-A0F9198DE6ED}"/>
              </a:ext>
            </a:extLst>
          </p:cNvPr>
          <p:cNvSpPr txBox="1"/>
          <p:nvPr/>
        </p:nvSpPr>
        <p:spPr>
          <a:xfrm>
            <a:off x="2659224" y="481885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Bread first</a:t>
            </a:r>
          </a:p>
          <a:p>
            <a:r>
              <a:rPr lang="en-CA" dirty="0">
                <a:solidFill>
                  <a:srgbClr val="000000"/>
                </a:solidFill>
              </a:rPr>
              <a:t>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7D09C-D6FC-86B7-0C03-E7ED93C6B32B}"/>
              </a:ext>
            </a:extLst>
          </p:cNvPr>
          <p:cNvSpPr txBox="1"/>
          <p:nvPr/>
        </p:nvSpPr>
        <p:spPr>
          <a:xfrm>
            <a:off x="7719526" y="481885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Depp first</a:t>
            </a:r>
          </a:p>
          <a:p>
            <a:r>
              <a:rPr lang="en-CA" dirty="0">
                <a:solidFill>
                  <a:srgbClr val="000000"/>
                </a:solidFill>
              </a:rPr>
              <a:t>search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46481-B227-8D9F-471B-91D856679D5B}"/>
              </a:ext>
            </a:extLst>
          </p:cNvPr>
          <p:cNvSpPr/>
          <p:nvPr/>
        </p:nvSpPr>
        <p:spPr>
          <a:xfrm>
            <a:off x="2519265" y="3512976"/>
            <a:ext cx="508519" cy="214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1A5782-A7B8-9D5F-942F-02E15F3A70CE}"/>
              </a:ext>
            </a:extLst>
          </p:cNvPr>
          <p:cNvSpPr/>
          <p:nvPr/>
        </p:nvSpPr>
        <p:spPr>
          <a:xfrm>
            <a:off x="7465266" y="3512976"/>
            <a:ext cx="508519" cy="214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579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6642</TotalTime>
  <Words>4120</Words>
  <Application>Microsoft Office PowerPoint</Application>
  <PresentationFormat>Widescreen</PresentationFormat>
  <Paragraphs>1365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Century Gothic</vt:lpstr>
      <vt:lpstr>Arial</vt:lpstr>
      <vt:lpstr>Cambria Math</vt:lpstr>
      <vt:lpstr>Calibri</vt:lpstr>
      <vt:lpstr>Mesh</vt:lpstr>
      <vt:lpstr>CS 341: Algorithms</vt:lpstr>
      <vt:lpstr> BFS Application: testing whether a graph is bipartite</vt:lpstr>
      <vt:lpstr>(Undirected) Bipartite graphs and BFS</vt:lpstr>
      <vt:lpstr>Crucial property: no odd cycles</vt:lpstr>
      <vt:lpstr>Proof Part 1: odd cycle ⇒ not bipartite</vt:lpstr>
      <vt:lpstr>Proof Part 2: all cycles have even length ⇒ bipartite</vt:lpstr>
      <vt:lpstr>Bad edges mean odd cycles</vt:lpstr>
      <vt:lpstr>Algorithm for testing Bipartiteness</vt:lpstr>
      <vt:lpstr>Depth first search</vt:lpstr>
      <vt:lpstr>Depth-first search of a directed graph</vt:lpstr>
      <vt:lpstr>PowerPoint Presentation</vt:lpstr>
      <vt:lpstr>DFS tree / forest</vt:lpstr>
      <vt:lpstr>Basic DFS Properties to remember</vt:lpstr>
      <vt:lpstr>PowerPoint Presentation</vt:lpstr>
      <vt:lpstr>Classifying edge                  in DFS</vt:lpstr>
      <vt:lpstr>Definitions</vt:lpstr>
      <vt:lpstr>Exploring d[], f[] and colour[]</vt:lpstr>
      <vt:lpstr>Summarizing in a theorem</vt:lpstr>
      <vt:lpstr>PowerPoint Presentation</vt:lpstr>
      <vt:lpstr>useful fact: Parenthesis theorem</vt:lpstr>
      <vt:lpstr>PowerPoint Presentation</vt:lpstr>
      <vt:lpstr>PowerPoint Presentation</vt:lpstr>
      <vt:lpstr>Application of DFS (or BFS): Strong connectedness</vt:lpstr>
      <vt:lpstr>Strong connectedness</vt:lpstr>
      <vt:lpstr>Strong connectedness</vt:lpstr>
      <vt:lpstr>Strong connectedness</vt:lpstr>
      <vt:lpstr>Other Applications of checking strong connectedness</vt:lpstr>
      <vt:lpstr>Other Applications of checking strong connectedness</vt:lpstr>
      <vt:lpstr>A useful lemma</vt:lpstr>
      <vt:lpstr>Creating an algorithm</vt:lpstr>
      <vt:lpstr>The Algorithm</vt:lpstr>
      <vt:lpstr>Example execution 1</vt:lpstr>
      <vt:lpstr>Example execution 1</vt:lpstr>
      <vt:lpstr>Example execution 2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Lists</vt:lpstr>
      <vt:lpstr>Runtime Complexity for adjacency list representation?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327</cp:revision>
  <dcterms:created xsi:type="dcterms:W3CDTF">2019-01-07T22:31:11Z</dcterms:created>
  <dcterms:modified xsi:type="dcterms:W3CDTF">2023-10-20T22:58:24Z</dcterms:modified>
</cp:coreProperties>
</file>