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513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9" r:id="rId13"/>
    <p:sldId id="510" r:id="rId14"/>
    <p:sldId id="511" r:id="rId15"/>
    <p:sldId id="512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44" r:id="rId25"/>
    <p:sldId id="522" r:id="rId26"/>
    <p:sldId id="523" r:id="rId27"/>
    <p:sldId id="532" r:id="rId28"/>
    <p:sldId id="531" r:id="rId29"/>
    <p:sldId id="53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13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9"/>
            <p14:sldId id="510"/>
            <p14:sldId id="511"/>
            <p14:sldId id="512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44"/>
            <p14:sldId id="522"/>
            <p14:sldId id="523"/>
            <p14:sldId id="532"/>
            <p14:sldId id="531"/>
            <p14:sldId id="5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828"/>
    <a:srgbClr val="FFFFFF"/>
    <a:srgbClr val="00CC00"/>
    <a:srgbClr val="666666"/>
    <a:srgbClr val="FF6699"/>
    <a:srgbClr val="2A211C"/>
    <a:srgbClr val="262626"/>
    <a:srgbClr val="BDB9A8"/>
    <a:srgbClr val="BDC2C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0" autoAdjust="0"/>
    <p:restoredTop sz="91237" autoAdjust="0"/>
  </p:normalViewPr>
  <p:slideViewPr>
    <p:cSldViewPr snapToGrid="0">
      <p:cViewPr varScale="1">
        <p:scale>
          <a:sx n="94" d="100"/>
          <a:sy n="94" d="100"/>
        </p:scale>
        <p:origin x="79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A28-C1B6-415D-BBCA-599C2C521D9E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79D4-D587-4235-B093-042BB8D30ABA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117C-8851-4752-BF73-74080FCDF962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DAD-976B-4A8D-A3BC-5B47536B1FF5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E480-F1BF-4CF1-840B-5BF74FA0A7AA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D1A5-B525-4F19-9A10-BAB7CB40AB98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5B3-DB25-4DDB-A092-B5019A497E81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2F76-C3C1-4F23-964D-E3A65F92DD15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F95-FFB9-43D5-B824-EBFF2E2F0B02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F58FB82-B349-4475-934E-A1DA4925C869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E76C-DEF5-4534-8875-F6E9FA32FF81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E34-994F-405A-A9DE-3DADFB110682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8F1-2296-4E8B-A78E-77CCF6951B15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487-D43A-4D21-A272-0AA9D72BEFBD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6B86-0900-47CC-A4CC-BDDA61836A90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8905-8406-4BC7-8C3B-F88DA727E0A4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AFD7AE1-8266-4873-8686-E5A9BD90566D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9FC3AF-6879-485A-A512-176E2ACDCB3E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385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16: max flow</a:t>
            </a:r>
          </a:p>
          <a:p>
            <a:r>
              <a:rPr lang="en-US" dirty="0"/>
              <a:t>Readings: CLRS 26.2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55B0-FE09-0F0C-4490-3244E872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BB08-FA4B-E1FE-3E84-DE0939F9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7" y="25723"/>
            <a:ext cx="10089831" cy="1028386"/>
          </a:xfrm>
        </p:spPr>
        <p:txBody>
          <a:bodyPr/>
          <a:lstStyle/>
          <a:p>
            <a:r>
              <a:rPr lang="en-CA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8ED81-DFEC-C1A5-1705-0A462632F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672" y="1007587"/>
                <a:ext cx="11613462" cy="4826543"/>
              </a:xfrm>
            </p:spPr>
            <p:txBody>
              <a:bodyPr/>
              <a:lstStyle/>
              <a:p>
                <a:r>
                  <a:rPr lang="en-CA" dirty="0"/>
                  <a:t>Suppose lemma holds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/>
                  <a:t>, show it holds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(where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dirty="0"/>
                  <a:t>)</a:t>
                </a:r>
              </a:p>
              <a:p>
                <a:r>
                  <a:rPr lang="en-CA" dirty="0"/>
                  <a:t>Consider the edges with </a:t>
                </a:r>
                <a:r>
                  <a:rPr lang="en-CA" b="1" dirty="0">
                    <a:solidFill>
                      <a:srgbClr val="FFFF00"/>
                    </a:solidFill>
                  </a:rPr>
                  <a:t>non-zero flow</a:t>
                </a:r>
              </a:p>
              <a:p>
                <a:endParaRPr lang="en-CA" b="1" dirty="0">
                  <a:solidFill>
                    <a:srgbClr val="FFFF00"/>
                  </a:solidFill>
                </a:endParaRPr>
              </a:p>
              <a:p>
                <a:endParaRPr lang="en-CA" b="1" dirty="0">
                  <a:solidFill>
                    <a:srgbClr val="FFFF00"/>
                  </a:solidFill>
                </a:endParaRPr>
              </a:p>
              <a:p>
                <a:endParaRPr lang="en-CA" b="1" dirty="0">
                  <a:solidFill>
                    <a:srgbClr val="FFFF00"/>
                  </a:solidFill>
                </a:endParaRPr>
              </a:p>
              <a:p>
                <a:endParaRPr lang="en-CA" b="1" dirty="0">
                  <a:solidFill>
                    <a:srgbClr val="FFFF00"/>
                  </a:solidFill>
                </a:endParaRPr>
              </a:p>
              <a:p>
                <a:r>
                  <a:rPr lang="en-CA" dirty="0"/>
                  <a:t>There must exist some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 </a:t>
                </a:r>
                <a:r>
                  <a:rPr lang="en-CA" dirty="0"/>
                  <a:t>in these edges (why?)</a:t>
                </a:r>
              </a:p>
              <a:p>
                <a:r>
                  <a:rPr lang="en-CA" b="1" dirty="0">
                    <a:solidFill>
                      <a:srgbClr val="FF2828"/>
                    </a:solidFill>
                  </a:rPr>
                  <a:t>Decrease</a:t>
                </a:r>
                <a:r>
                  <a:rPr lang="en-CA" dirty="0"/>
                  <a:t> the flow of each edge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dirty="0"/>
                  <a:t> by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8ED81-DFEC-C1A5-1705-0A462632F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672" y="1007587"/>
                <a:ext cx="11613462" cy="4826543"/>
              </a:xfrm>
              <a:blipFill>
                <a:blip r:embed="rId2"/>
                <a:stretch>
                  <a:fillRect l="-1365" t="-1768" b="-5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D5A45-437C-C08B-9EEB-ED18A94B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/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1334031-621F-1D7F-AF13-5AB5E0B49117}"/>
              </a:ext>
            </a:extLst>
          </p:cNvPr>
          <p:cNvSpPr/>
          <p:nvPr/>
        </p:nvSpPr>
        <p:spPr>
          <a:xfrm>
            <a:off x="2747433" y="3746111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73CE76-25F3-6B33-7DE1-EB1341158DB6}"/>
              </a:ext>
            </a:extLst>
          </p:cNvPr>
          <p:cNvSpPr/>
          <p:nvPr/>
        </p:nvSpPr>
        <p:spPr>
          <a:xfrm>
            <a:off x="2747433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57152C-5644-7CAF-131C-5DCF11B27BD0}"/>
              </a:ext>
            </a:extLst>
          </p:cNvPr>
          <p:cNvSpPr/>
          <p:nvPr/>
        </p:nvSpPr>
        <p:spPr>
          <a:xfrm>
            <a:off x="2747433" y="227646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40727A-8188-EF96-9AB2-460CB529BA37}"/>
              </a:ext>
            </a:extLst>
          </p:cNvPr>
          <p:cNvSpPr/>
          <p:nvPr/>
        </p:nvSpPr>
        <p:spPr>
          <a:xfrm>
            <a:off x="3756498" y="3746111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9854AE-70FA-0F82-C693-9E2774306BBB}"/>
              </a:ext>
            </a:extLst>
          </p:cNvPr>
          <p:cNvSpPr/>
          <p:nvPr/>
        </p:nvSpPr>
        <p:spPr>
          <a:xfrm>
            <a:off x="3756498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A7DE1-2278-AE5D-C3C6-0B0F67363924}"/>
              </a:ext>
            </a:extLst>
          </p:cNvPr>
          <p:cNvSpPr/>
          <p:nvPr/>
        </p:nvSpPr>
        <p:spPr>
          <a:xfrm>
            <a:off x="4765563" y="3746111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7E9ADB-1F9D-C957-0E7B-587586C39247}"/>
              </a:ext>
            </a:extLst>
          </p:cNvPr>
          <p:cNvSpPr/>
          <p:nvPr/>
        </p:nvSpPr>
        <p:spPr>
          <a:xfrm>
            <a:off x="4765563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750AEC-BD80-28CD-A4C9-5B556A099380}"/>
              </a:ext>
            </a:extLst>
          </p:cNvPr>
          <p:cNvSpPr/>
          <p:nvPr/>
        </p:nvSpPr>
        <p:spPr>
          <a:xfrm>
            <a:off x="4765563" y="227646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CD99BE-F467-A050-25DC-4E23E0A5A26D}"/>
              </a:ext>
            </a:extLst>
          </p:cNvPr>
          <p:cNvSpPr/>
          <p:nvPr/>
        </p:nvSpPr>
        <p:spPr>
          <a:xfrm>
            <a:off x="5774199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83F910-632E-0528-7D8E-F79673CC66EE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2123194" y="3220145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85DB6D-5217-5C3B-378D-D796219BD478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2056677" y="2633007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C3676D-33B1-5FCE-5F61-C965B19364CF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2056677" y="3367828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A7AE77-AADF-2D28-51B4-01E0DA0B89A8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201642" y="3220145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51A2F5-55B5-61EF-5898-AD573FF440BF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3135125" y="2633007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05BEB-8D3E-6B16-424F-CDF289BEA6BF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3201642" y="3954966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9C1C8A-3396-C5BA-6477-9757B6412100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C4900F-A7A0-9400-FDD6-DBE76AA8960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18A975-CAF4-38FB-2394-67866D973098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4210707" y="3220145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A998B8-C92B-0D05-8F2F-D51BBBAF438D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4144190" y="2633007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DBD383-0A8B-1116-2BDE-A3620E7D36E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4210707" y="3954966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1BB534-1F89-ABF8-C8CC-A85F5C358DD7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5153255" y="2633007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01C21F-F725-44EF-80DC-3781F79BA471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5219772" y="3220145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8A4D84-6DA8-545E-AC1E-47A5E0198E27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5153255" y="3367828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7A38BE-0229-8C34-935F-B5C45E54F2C2}"/>
              </a:ext>
            </a:extLst>
          </p:cNvPr>
          <p:cNvGrpSpPr/>
          <p:nvPr/>
        </p:nvGrpSpPr>
        <p:grpSpPr>
          <a:xfrm>
            <a:off x="2056677" y="2632143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284211-D864-CCC6-067E-3DE22A079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C3C7B20-E796-1727-E83B-DE799D30C2D7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576A6EA-474C-7394-E5FE-4B2EF79BE74B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06D818C-F8E9-C290-8145-5EB360FEE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E59238-EC8F-C3BF-10EE-49A948408A17}"/>
              </a:ext>
            </a:extLst>
          </p:cNvPr>
          <p:cNvGrpSpPr/>
          <p:nvPr/>
        </p:nvGrpSpPr>
        <p:grpSpPr>
          <a:xfrm>
            <a:off x="2123348" y="3219891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F2845FC-7BC8-D3B7-0F8B-454ACE2841FD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39CECF-9DF1-63B8-307B-021D39AD724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05B8AA-AD48-60D2-36CD-5718C7CC42D5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0A0958F-5B6A-F22F-7B5B-6E13D85D7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CEA349-9CA2-29E7-7F10-A5AC01CF1044}"/>
              </a:ext>
            </a:extLst>
          </p:cNvPr>
          <p:cNvGrpSpPr/>
          <p:nvPr/>
        </p:nvGrpSpPr>
        <p:grpSpPr>
          <a:xfrm>
            <a:off x="2059130" y="2630114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80D9C8-0E4A-1AA6-750F-D4770C2734F2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E0704B-120D-92BA-1883-BF3DCE783CF0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831C8E-4BB0-1E54-41AA-E93F1D954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4B70EF8-A71A-3A76-8D39-02C0761F5733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68F661-8A1B-3D66-0E0A-CBD9C37E5A0A}"/>
              </a:ext>
            </a:extLst>
          </p:cNvPr>
          <p:cNvSpPr txBox="1"/>
          <p:nvPr/>
        </p:nvSpPr>
        <p:spPr>
          <a:xfrm>
            <a:off x="2011451" y="248050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91347D-5632-2A19-51DB-5D0E47681249}"/>
              </a:ext>
            </a:extLst>
          </p:cNvPr>
          <p:cNvSpPr txBox="1"/>
          <p:nvPr/>
        </p:nvSpPr>
        <p:spPr>
          <a:xfrm>
            <a:off x="2169000" y="289416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179DE9-F974-70B2-8C22-325F9C53465D}"/>
              </a:ext>
            </a:extLst>
          </p:cNvPr>
          <p:cNvSpPr txBox="1"/>
          <p:nvPr/>
        </p:nvSpPr>
        <p:spPr>
          <a:xfrm>
            <a:off x="1982470" y="352465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/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6F8BF3D-2E7D-775D-A216-F72E28246691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6001304" y="3429000"/>
            <a:ext cx="318458" cy="5259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7E262B-6211-A58E-3128-F1B845E99EEB}"/>
              </a:ext>
            </a:extLst>
          </p:cNvPr>
          <p:cNvSpPr txBox="1"/>
          <p:nvPr/>
        </p:nvSpPr>
        <p:spPr>
          <a:xfrm>
            <a:off x="6100302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3/3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B71296-12DC-FE1A-FABA-F976980BB659}"/>
              </a:ext>
            </a:extLst>
          </p:cNvPr>
          <p:cNvSpPr txBox="1"/>
          <p:nvPr/>
        </p:nvSpPr>
        <p:spPr>
          <a:xfrm>
            <a:off x="3278426" y="24525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E003D5-2A8E-9319-0E02-19581B531629}"/>
              </a:ext>
            </a:extLst>
          </p:cNvPr>
          <p:cNvSpPr txBox="1"/>
          <p:nvPr/>
        </p:nvSpPr>
        <p:spPr>
          <a:xfrm>
            <a:off x="4283331" y="2512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244BBF-4F93-324D-6471-79B278D00641}"/>
              </a:ext>
            </a:extLst>
          </p:cNvPr>
          <p:cNvSpPr txBox="1"/>
          <p:nvPr/>
        </p:nvSpPr>
        <p:spPr>
          <a:xfrm>
            <a:off x="4106803" y="287740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610768-7C27-2FBA-F167-2A863ACCC2AC}"/>
              </a:ext>
            </a:extLst>
          </p:cNvPr>
          <p:cNvSpPr txBox="1"/>
          <p:nvPr/>
        </p:nvSpPr>
        <p:spPr>
          <a:xfrm>
            <a:off x="5158161" y="292409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1BBF00-B0C3-DDE8-25D3-33597E09E0B1}"/>
              </a:ext>
            </a:extLst>
          </p:cNvPr>
          <p:cNvSpPr txBox="1"/>
          <p:nvPr/>
        </p:nvSpPr>
        <p:spPr>
          <a:xfrm>
            <a:off x="5267426" y="24771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CC2E19-C955-0D8C-F891-FD5FCFCD4D60}"/>
              </a:ext>
            </a:extLst>
          </p:cNvPr>
          <p:cNvSpPr txBox="1"/>
          <p:nvPr/>
        </p:nvSpPr>
        <p:spPr>
          <a:xfrm>
            <a:off x="2833718" y="331937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99C283-192E-3DB1-58E3-611E5AE74726}"/>
              </a:ext>
            </a:extLst>
          </p:cNvPr>
          <p:cNvSpPr txBox="1"/>
          <p:nvPr/>
        </p:nvSpPr>
        <p:spPr>
          <a:xfrm>
            <a:off x="3120075" y="389398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936456-6280-BD2F-B417-2FCFBA8EC1F7}"/>
              </a:ext>
            </a:extLst>
          </p:cNvPr>
          <p:cNvSpPr txBox="1"/>
          <p:nvPr/>
        </p:nvSpPr>
        <p:spPr>
          <a:xfrm>
            <a:off x="4166667" y="388270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0E3EA5-F1DA-F2C3-34F7-3ECD2F3C88C5}"/>
              </a:ext>
            </a:extLst>
          </p:cNvPr>
          <p:cNvSpPr txBox="1"/>
          <p:nvPr/>
        </p:nvSpPr>
        <p:spPr>
          <a:xfrm>
            <a:off x="5263169" y="358274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1127557-28CD-80A3-C0D9-61C655A92FB8}"/>
              </a:ext>
            </a:extLst>
          </p:cNvPr>
          <p:cNvGrpSpPr/>
          <p:nvPr/>
        </p:nvGrpSpPr>
        <p:grpSpPr>
          <a:xfrm>
            <a:off x="2062501" y="2635635"/>
            <a:ext cx="4257261" cy="1319331"/>
            <a:chOff x="2062501" y="2635635"/>
            <a:chExt cx="4257261" cy="13193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67BE67-C0F0-6F50-9AC8-9E89C939E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501" y="2635635"/>
              <a:ext cx="757273" cy="4394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3DF8801-B988-1A4B-58CC-01A2DB3F2B3D}"/>
                </a:ext>
              </a:extLst>
            </p:cNvPr>
            <p:cNvCxnSpPr>
              <a:cxnSpLocks/>
            </p:cNvCxnSpPr>
            <p:nvPr/>
          </p:nvCxnSpPr>
          <p:spPr>
            <a:xfrm>
              <a:off x="3140949" y="2635635"/>
              <a:ext cx="687890" cy="4394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EDEC277-D94C-6FA3-0BBD-EC0F8DD8E249}"/>
                </a:ext>
              </a:extLst>
            </p:cNvPr>
            <p:cNvCxnSpPr>
              <a:cxnSpLocks/>
            </p:cNvCxnSpPr>
            <p:nvPr/>
          </p:nvCxnSpPr>
          <p:spPr>
            <a:xfrm>
              <a:off x="4216531" y="3222773"/>
              <a:ext cx="55485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A693CC3-6E58-414A-A415-9A8DA3808B9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596" y="3222773"/>
              <a:ext cx="554427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11CFB7-6314-7EBF-711F-4D44A1EE05D0}"/>
                </a:ext>
              </a:extLst>
            </p:cNvPr>
            <p:cNvCxnSpPr>
              <a:cxnSpLocks/>
              <a:stCxn id="14" idx="4"/>
              <a:endCxn id="48" idx="0"/>
            </p:cNvCxnSpPr>
            <p:nvPr/>
          </p:nvCxnSpPr>
          <p:spPr>
            <a:xfrm>
              <a:off x="6001304" y="3429000"/>
              <a:ext cx="318458" cy="52596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E392C0-89C0-D3CE-DADF-588F86A0FE7C}"/>
                  </a:ext>
                </a:extLst>
              </p:cNvPr>
              <p:cNvSpPr txBox="1"/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E392C0-89C0-D3CE-DADF-588F86A0F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6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4" grpId="0"/>
      <p:bldP spid="45" grpId="0"/>
      <p:bldP spid="46" grpId="0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BB08-FA4B-E1FE-3E84-DE0939F9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7" y="25723"/>
            <a:ext cx="10089831" cy="1028386"/>
          </a:xfrm>
        </p:spPr>
        <p:txBody>
          <a:bodyPr/>
          <a:lstStyle/>
          <a:p>
            <a:r>
              <a:rPr lang="en-CA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8ED81-DFEC-C1A5-1705-0A462632F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672" y="1007587"/>
                <a:ext cx="11613462" cy="4826543"/>
              </a:xfrm>
            </p:spPr>
            <p:txBody>
              <a:bodyPr/>
              <a:lstStyle/>
              <a:p>
                <a:r>
                  <a:rPr lang="en-CA" dirty="0"/>
                  <a:t>Suppose lemma holds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/>
                  <a:t>, show it holds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(where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dirty="0"/>
                  <a:t>)</a:t>
                </a:r>
              </a:p>
              <a:p>
                <a:r>
                  <a:rPr lang="en-CA" dirty="0"/>
                  <a:t>Consider the edges with </a:t>
                </a:r>
                <a:r>
                  <a:rPr lang="en-CA" b="1" dirty="0">
                    <a:solidFill>
                      <a:srgbClr val="FFFF00"/>
                    </a:solidFill>
                  </a:rPr>
                  <a:t>non-zero flow</a:t>
                </a:r>
              </a:p>
              <a:p>
                <a:endParaRPr lang="en-CA" b="1" dirty="0">
                  <a:solidFill>
                    <a:srgbClr val="FFFF00"/>
                  </a:solidFill>
                </a:endParaRPr>
              </a:p>
              <a:p>
                <a:endParaRPr lang="en-CA" b="1" dirty="0">
                  <a:solidFill>
                    <a:srgbClr val="FFFF00"/>
                  </a:solidFill>
                </a:endParaRPr>
              </a:p>
              <a:p>
                <a:endParaRPr lang="en-CA" b="1" dirty="0">
                  <a:solidFill>
                    <a:srgbClr val="FFFF00"/>
                  </a:solidFill>
                </a:endParaRPr>
              </a:p>
              <a:p>
                <a:endParaRPr lang="en-CA" b="1" dirty="0">
                  <a:solidFill>
                    <a:srgbClr val="FFFF00"/>
                  </a:solidFill>
                </a:endParaRPr>
              </a:p>
              <a:p>
                <a:r>
                  <a:rPr lang="en-CA" dirty="0"/>
                  <a:t>There must exist some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 </a:t>
                </a:r>
                <a:r>
                  <a:rPr lang="en-CA" dirty="0"/>
                  <a:t>in these edges (why?)</a:t>
                </a:r>
              </a:p>
              <a:p>
                <a:r>
                  <a:rPr lang="en-CA" b="1" dirty="0">
                    <a:solidFill>
                      <a:srgbClr val="FF2828"/>
                    </a:solidFill>
                  </a:rPr>
                  <a:t>Decrease</a:t>
                </a:r>
                <a:r>
                  <a:rPr lang="en-CA" dirty="0"/>
                  <a:t> the flow of each edge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dirty="0"/>
                  <a:t> by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8ED81-DFEC-C1A5-1705-0A462632F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672" y="1007587"/>
                <a:ext cx="11613462" cy="4826543"/>
              </a:xfrm>
              <a:blipFill>
                <a:blip r:embed="rId2"/>
                <a:stretch>
                  <a:fillRect l="-1365" t="-1768" b="-5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D5A45-437C-C08B-9EEB-ED18A94B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/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1334031-621F-1D7F-AF13-5AB5E0B49117}"/>
              </a:ext>
            </a:extLst>
          </p:cNvPr>
          <p:cNvSpPr/>
          <p:nvPr/>
        </p:nvSpPr>
        <p:spPr>
          <a:xfrm>
            <a:off x="2747433" y="3746111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73CE76-25F3-6B33-7DE1-EB1341158DB6}"/>
              </a:ext>
            </a:extLst>
          </p:cNvPr>
          <p:cNvSpPr/>
          <p:nvPr/>
        </p:nvSpPr>
        <p:spPr>
          <a:xfrm>
            <a:off x="2747433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57152C-5644-7CAF-131C-5DCF11B27BD0}"/>
              </a:ext>
            </a:extLst>
          </p:cNvPr>
          <p:cNvSpPr/>
          <p:nvPr/>
        </p:nvSpPr>
        <p:spPr>
          <a:xfrm>
            <a:off x="2747433" y="227646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40727A-8188-EF96-9AB2-460CB529BA37}"/>
              </a:ext>
            </a:extLst>
          </p:cNvPr>
          <p:cNvSpPr/>
          <p:nvPr/>
        </p:nvSpPr>
        <p:spPr>
          <a:xfrm>
            <a:off x="3756498" y="3746111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9854AE-70FA-0F82-C693-9E2774306BBB}"/>
              </a:ext>
            </a:extLst>
          </p:cNvPr>
          <p:cNvSpPr/>
          <p:nvPr/>
        </p:nvSpPr>
        <p:spPr>
          <a:xfrm>
            <a:off x="3756498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A7DE1-2278-AE5D-C3C6-0B0F67363924}"/>
              </a:ext>
            </a:extLst>
          </p:cNvPr>
          <p:cNvSpPr/>
          <p:nvPr/>
        </p:nvSpPr>
        <p:spPr>
          <a:xfrm>
            <a:off x="4765563" y="3746111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7E9ADB-1F9D-C957-0E7B-587586C39247}"/>
              </a:ext>
            </a:extLst>
          </p:cNvPr>
          <p:cNvSpPr/>
          <p:nvPr/>
        </p:nvSpPr>
        <p:spPr>
          <a:xfrm>
            <a:off x="4765563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750AEC-BD80-28CD-A4C9-5B556A099380}"/>
              </a:ext>
            </a:extLst>
          </p:cNvPr>
          <p:cNvSpPr/>
          <p:nvPr/>
        </p:nvSpPr>
        <p:spPr>
          <a:xfrm>
            <a:off x="4765563" y="227646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CD99BE-F467-A050-25DC-4E23E0A5A26D}"/>
              </a:ext>
            </a:extLst>
          </p:cNvPr>
          <p:cNvSpPr/>
          <p:nvPr/>
        </p:nvSpPr>
        <p:spPr>
          <a:xfrm>
            <a:off x="5774199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83F910-632E-0528-7D8E-F79673CC66EE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2123194" y="3220145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85DB6D-5217-5C3B-378D-D796219BD478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2056677" y="2633007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C3676D-33B1-5FCE-5F61-C965B19364CF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2056677" y="3367828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A7AE77-AADF-2D28-51B4-01E0DA0B89A8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201642" y="3220145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51A2F5-55B5-61EF-5898-AD573FF440BF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3135125" y="2633007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05BEB-8D3E-6B16-424F-CDF289BEA6BF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3201642" y="3954966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9C1C8A-3396-C5BA-6477-9757B6412100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C4900F-A7A0-9400-FDD6-DBE76AA8960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18A975-CAF4-38FB-2394-67866D973098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4210707" y="3220145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A998B8-C92B-0D05-8F2F-D51BBBAF438D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4144190" y="2633007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DBD383-0A8B-1116-2BDE-A3620E7D36E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4210707" y="3954966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1BB534-1F89-ABF8-C8CC-A85F5C358DD7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5153255" y="2633007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01C21F-F725-44EF-80DC-3781F79BA471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5219772" y="3220145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8A4D84-6DA8-545E-AC1E-47A5E0198E27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5153255" y="3367828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7A38BE-0229-8C34-935F-B5C45E54F2C2}"/>
              </a:ext>
            </a:extLst>
          </p:cNvPr>
          <p:cNvGrpSpPr/>
          <p:nvPr/>
        </p:nvGrpSpPr>
        <p:grpSpPr>
          <a:xfrm>
            <a:off x="2056677" y="2632143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284211-D864-CCC6-067E-3DE22A079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C3C7B20-E796-1727-E83B-DE799D30C2D7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576A6EA-474C-7394-E5FE-4B2EF79BE74B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06D818C-F8E9-C290-8145-5EB360FEE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E59238-EC8F-C3BF-10EE-49A948408A17}"/>
              </a:ext>
            </a:extLst>
          </p:cNvPr>
          <p:cNvGrpSpPr/>
          <p:nvPr/>
        </p:nvGrpSpPr>
        <p:grpSpPr>
          <a:xfrm>
            <a:off x="2123348" y="3219891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F2845FC-7BC8-D3B7-0F8B-454ACE2841FD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39CECF-9DF1-63B8-307B-021D39AD724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05B8AA-AD48-60D2-36CD-5718C7CC42D5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0A0958F-5B6A-F22F-7B5B-6E13D85D7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CEA349-9CA2-29E7-7F10-A5AC01CF1044}"/>
              </a:ext>
            </a:extLst>
          </p:cNvPr>
          <p:cNvGrpSpPr/>
          <p:nvPr/>
        </p:nvGrpSpPr>
        <p:grpSpPr>
          <a:xfrm>
            <a:off x="2059130" y="2630114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80D9C8-0E4A-1AA6-750F-D4770C2734F2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E0704B-120D-92BA-1883-BF3DCE783CF0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831C8E-4BB0-1E54-41AA-E93F1D954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4B70EF8-A71A-3A76-8D39-02C0761F5733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68F661-8A1B-3D66-0E0A-CBD9C37E5A0A}"/>
              </a:ext>
            </a:extLst>
          </p:cNvPr>
          <p:cNvSpPr txBox="1"/>
          <p:nvPr/>
        </p:nvSpPr>
        <p:spPr>
          <a:xfrm>
            <a:off x="2011451" y="24805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0/1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91347D-5632-2A19-51DB-5D0E47681249}"/>
              </a:ext>
            </a:extLst>
          </p:cNvPr>
          <p:cNvSpPr txBox="1"/>
          <p:nvPr/>
        </p:nvSpPr>
        <p:spPr>
          <a:xfrm>
            <a:off x="2169000" y="289416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179DE9-F974-70B2-8C22-325F9C53465D}"/>
              </a:ext>
            </a:extLst>
          </p:cNvPr>
          <p:cNvSpPr txBox="1"/>
          <p:nvPr/>
        </p:nvSpPr>
        <p:spPr>
          <a:xfrm>
            <a:off x="1982470" y="352465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/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6F8BF3D-2E7D-775D-A216-F72E28246691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6001304" y="3429000"/>
            <a:ext cx="318458" cy="5259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7E262B-6211-A58E-3128-F1B845E99EEB}"/>
              </a:ext>
            </a:extLst>
          </p:cNvPr>
          <p:cNvSpPr txBox="1"/>
          <p:nvPr/>
        </p:nvSpPr>
        <p:spPr>
          <a:xfrm>
            <a:off x="6100302" y="34290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2/3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B71296-12DC-FE1A-FABA-F976980BB659}"/>
              </a:ext>
            </a:extLst>
          </p:cNvPr>
          <p:cNvSpPr txBox="1"/>
          <p:nvPr/>
        </p:nvSpPr>
        <p:spPr>
          <a:xfrm>
            <a:off x="3278426" y="24525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0/1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E003D5-2A8E-9319-0E02-19581B531629}"/>
              </a:ext>
            </a:extLst>
          </p:cNvPr>
          <p:cNvSpPr txBox="1"/>
          <p:nvPr/>
        </p:nvSpPr>
        <p:spPr>
          <a:xfrm>
            <a:off x="4283331" y="2512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244BBF-4F93-324D-6471-79B278D00641}"/>
              </a:ext>
            </a:extLst>
          </p:cNvPr>
          <p:cNvSpPr txBox="1"/>
          <p:nvPr/>
        </p:nvSpPr>
        <p:spPr>
          <a:xfrm>
            <a:off x="4106803" y="287740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0/1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610768-7C27-2FBA-F167-2A863ACCC2AC}"/>
              </a:ext>
            </a:extLst>
          </p:cNvPr>
          <p:cNvSpPr txBox="1"/>
          <p:nvPr/>
        </p:nvSpPr>
        <p:spPr>
          <a:xfrm>
            <a:off x="5158161" y="29240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0/1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1BBF00-B0C3-DDE8-25D3-33597E09E0B1}"/>
              </a:ext>
            </a:extLst>
          </p:cNvPr>
          <p:cNvSpPr txBox="1"/>
          <p:nvPr/>
        </p:nvSpPr>
        <p:spPr>
          <a:xfrm>
            <a:off x="5267426" y="24771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CC2E19-C955-0D8C-F891-FD5FCFCD4D60}"/>
              </a:ext>
            </a:extLst>
          </p:cNvPr>
          <p:cNvSpPr txBox="1"/>
          <p:nvPr/>
        </p:nvSpPr>
        <p:spPr>
          <a:xfrm>
            <a:off x="2833718" y="331937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99C283-192E-3DB1-58E3-611E5AE74726}"/>
              </a:ext>
            </a:extLst>
          </p:cNvPr>
          <p:cNvSpPr txBox="1"/>
          <p:nvPr/>
        </p:nvSpPr>
        <p:spPr>
          <a:xfrm>
            <a:off x="3120075" y="389398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936456-6280-BD2F-B417-2FCFBA8EC1F7}"/>
              </a:ext>
            </a:extLst>
          </p:cNvPr>
          <p:cNvSpPr txBox="1"/>
          <p:nvPr/>
        </p:nvSpPr>
        <p:spPr>
          <a:xfrm>
            <a:off x="4166667" y="388270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0E3EA5-F1DA-F2C3-34F7-3ECD2F3C88C5}"/>
              </a:ext>
            </a:extLst>
          </p:cNvPr>
          <p:cNvSpPr txBox="1"/>
          <p:nvPr/>
        </p:nvSpPr>
        <p:spPr>
          <a:xfrm>
            <a:off x="5263169" y="358274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1127557-28CD-80A3-C0D9-61C655A92FB8}"/>
              </a:ext>
            </a:extLst>
          </p:cNvPr>
          <p:cNvGrpSpPr/>
          <p:nvPr/>
        </p:nvGrpSpPr>
        <p:grpSpPr>
          <a:xfrm>
            <a:off x="2062501" y="2635635"/>
            <a:ext cx="4257261" cy="1319331"/>
            <a:chOff x="2062501" y="2635635"/>
            <a:chExt cx="4257261" cy="13193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67BE67-C0F0-6F50-9AC8-9E89C939E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501" y="2635635"/>
              <a:ext cx="757273" cy="4394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3DF8801-B988-1A4B-58CC-01A2DB3F2B3D}"/>
                </a:ext>
              </a:extLst>
            </p:cNvPr>
            <p:cNvCxnSpPr>
              <a:cxnSpLocks/>
            </p:cNvCxnSpPr>
            <p:nvPr/>
          </p:nvCxnSpPr>
          <p:spPr>
            <a:xfrm>
              <a:off x="3140949" y="2635635"/>
              <a:ext cx="687890" cy="4394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EDEC277-D94C-6FA3-0BBD-EC0F8DD8E249}"/>
                </a:ext>
              </a:extLst>
            </p:cNvPr>
            <p:cNvCxnSpPr>
              <a:cxnSpLocks/>
            </p:cNvCxnSpPr>
            <p:nvPr/>
          </p:nvCxnSpPr>
          <p:spPr>
            <a:xfrm>
              <a:off x="4216531" y="3222773"/>
              <a:ext cx="55485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A693CC3-6E58-414A-A415-9A8DA3808B9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596" y="3222773"/>
              <a:ext cx="554427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11CFB7-6314-7EBF-711F-4D44A1EE05D0}"/>
                </a:ext>
              </a:extLst>
            </p:cNvPr>
            <p:cNvCxnSpPr>
              <a:cxnSpLocks/>
              <a:stCxn id="14" idx="4"/>
              <a:endCxn id="48" idx="0"/>
            </p:cNvCxnSpPr>
            <p:nvPr/>
          </p:nvCxnSpPr>
          <p:spPr>
            <a:xfrm>
              <a:off x="6001304" y="3429000"/>
              <a:ext cx="318458" cy="52596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5916A292-132C-0E2F-579A-68C9A338BAE5}"/>
                  </a:ext>
                </a:extLst>
              </p:cNvPr>
              <p:cNvSpPr/>
              <p:nvPr/>
            </p:nvSpPr>
            <p:spPr>
              <a:xfrm>
                <a:off x="7243208" y="3073689"/>
                <a:ext cx="4275502" cy="582491"/>
              </a:xfrm>
              <a:prstGeom prst="wedgeRectCallout">
                <a:avLst>
                  <a:gd name="adj1" fmla="val -67415"/>
                  <a:gd name="adj2" fmla="val 43503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Removing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/>
                  <a:t> with flow 1 changes flow value from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5916A292-132C-0E2F-579A-68C9A338B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208" y="3073689"/>
                <a:ext cx="4275502" cy="582491"/>
              </a:xfrm>
              <a:prstGeom prst="wedgeRectCallout">
                <a:avLst>
                  <a:gd name="adj1" fmla="val -67415"/>
                  <a:gd name="adj2" fmla="val 43503"/>
                </a:avLst>
              </a:prstGeom>
              <a:blipFill>
                <a:blip r:embed="rId5"/>
                <a:stretch>
                  <a:fillRect t="-9091" b="-181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46F78303-894E-DBE6-A1B0-BE85C2E105B6}"/>
              </a:ext>
            </a:extLst>
          </p:cNvPr>
          <p:cNvSpPr/>
          <p:nvPr/>
        </p:nvSpPr>
        <p:spPr>
          <a:xfrm>
            <a:off x="8509708" y="3656180"/>
            <a:ext cx="2886984" cy="717067"/>
          </a:xfrm>
          <a:prstGeom prst="wedgeRectCallout">
            <a:avLst>
              <a:gd name="adj1" fmla="val -47184"/>
              <a:gd name="adj2" fmla="val 134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Every vertex still satisfies conservation of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4042077A-2E70-A128-E1C9-61DECC647C68}"/>
                  </a:ext>
                </a:extLst>
              </p:cNvPr>
              <p:cNvSpPr/>
              <p:nvPr/>
            </p:nvSpPr>
            <p:spPr>
              <a:xfrm>
                <a:off x="9007843" y="4349957"/>
                <a:ext cx="2634190" cy="636902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this is an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/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/>
                  <a:t> flow </a:t>
                </a:r>
                <a:r>
                  <a:rPr lang="en-CA" dirty="0"/>
                  <a:t>with value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4042077A-2E70-A128-E1C9-61DECC647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843" y="4349957"/>
                <a:ext cx="2634190" cy="636902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blipFill>
                <a:blip r:embed="rId6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57E3B956-9DB9-7D8B-32E7-25464C2A7443}"/>
              </a:ext>
            </a:extLst>
          </p:cNvPr>
          <p:cNvSpPr/>
          <p:nvPr/>
        </p:nvSpPr>
        <p:spPr>
          <a:xfrm>
            <a:off x="9124328" y="4986859"/>
            <a:ext cx="2634190" cy="636902"/>
          </a:xfrm>
          <a:prstGeom prst="wedgeRectCallout">
            <a:avLst>
              <a:gd name="adj1" fmla="val -47184"/>
              <a:gd name="adj2" fmla="val 134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 the inductive hypothesis applies…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F0A3D48-D85B-40CC-94CD-E31DAB15F988}"/>
                  </a:ext>
                </a:extLst>
              </p:cNvPr>
              <p:cNvSpPr txBox="1"/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F0A3D48-D85B-40CC-94CD-E31DAB15F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2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0" grpId="0" animBg="1"/>
      <p:bldP spid="61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BB08-FA4B-E1FE-3E84-DE0939F9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7" y="25723"/>
            <a:ext cx="10089831" cy="1028386"/>
          </a:xfrm>
        </p:spPr>
        <p:txBody>
          <a:bodyPr/>
          <a:lstStyle/>
          <a:p>
            <a:r>
              <a:rPr lang="en-CA" dirty="0"/>
              <a:t>Inductive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D5A45-437C-C08B-9EEB-ED18A94B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/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B4D3DED-01EA-1FF3-396A-56C101DF7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85" y="3011290"/>
                <a:ext cx="454209" cy="41771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1334031-621F-1D7F-AF13-5AB5E0B49117}"/>
              </a:ext>
            </a:extLst>
          </p:cNvPr>
          <p:cNvSpPr/>
          <p:nvPr/>
        </p:nvSpPr>
        <p:spPr>
          <a:xfrm>
            <a:off x="2747433" y="3746111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73CE76-25F3-6B33-7DE1-EB1341158DB6}"/>
              </a:ext>
            </a:extLst>
          </p:cNvPr>
          <p:cNvSpPr/>
          <p:nvPr/>
        </p:nvSpPr>
        <p:spPr>
          <a:xfrm>
            <a:off x="2747433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57152C-5644-7CAF-131C-5DCF11B27BD0}"/>
              </a:ext>
            </a:extLst>
          </p:cNvPr>
          <p:cNvSpPr/>
          <p:nvPr/>
        </p:nvSpPr>
        <p:spPr>
          <a:xfrm>
            <a:off x="2747433" y="227646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40727A-8188-EF96-9AB2-460CB529BA37}"/>
              </a:ext>
            </a:extLst>
          </p:cNvPr>
          <p:cNvSpPr/>
          <p:nvPr/>
        </p:nvSpPr>
        <p:spPr>
          <a:xfrm>
            <a:off x="3756498" y="3746111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9854AE-70FA-0F82-C693-9E2774306BBB}"/>
              </a:ext>
            </a:extLst>
          </p:cNvPr>
          <p:cNvSpPr/>
          <p:nvPr/>
        </p:nvSpPr>
        <p:spPr>
          <a:xfrm>
            <a:off x="3756498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A7DE1-2278-AE5D-C3C6-0B0F67363924}"/>
              </a:ext>
            </a:extLst>
          </p:cNvPr>
          <p:cNvSpPr/>
          <p:nvPr/>
        </p:nvSpPr>
        <p:spPr>
          <a:xfrm>
            <a:off x="4765563" y="3746111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7E9ADB-1F9D-C957-0E7B-587586C39247}"/>
              </a:ext>
            </a:extLst>
          </p:cNvPr>
          <p:cNvSpPr/>
          <p:nvPr/>
        </p:nvSpPr>
        <p:spPr>
          <a:xfrm>
            <a:off x="4765563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750AEC-BD80-28CD-A4C9-5B556A099380}"/>
              </a:ext>
            </a:extLst>
          </p:cNvPr>
          <p:cNvSpPr/>
          <p:nvPr/>
        </p:nvSpPr>
        <p:spPr>
          <a:xfrm>
            <a:off x="4765563" y="227646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CD99BE-F467-A050-25DC-4E23E0A5A26D}"/>
              </a:ext>
            </a:extLst>
          </p:cNvPr>
          <p:cNvSpPr/>
          <p:nvPr/>
        </p:nvSpPr>
        <p:spPr>
          <a:xfrm>
            <a:off x="5774199" y="301129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83F910-632E-0528-7D8E-F79673CC66EE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2123194" y="3220145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85DB6D-5217-5C3B-378D-D796219BD478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2056677" y="2633007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C3676D-33B1-5FCE-5F61-C965B19364CF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2056677" y="3367828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A7AE77-AADF-2D28-51B4-01E0DA0B89A8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201642" y="3220145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51A2F5-55B5-61EF-5898-AD573FF440BF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3135125" y="2633007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05BEB-8D3E-6B16-424F-CDF289BEA6BF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3201642" y="3954966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9C1C8A-3396-C5BA-6477-9757B6412100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C4900F-A7A0-9400-FDD6-DBE76AA8960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135125" y="3367828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18A975-CAF4-38FB-2394-67866D973098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4210707" y="3220145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A998B8-C92B-0D05-8F2F-D51BBBAF438D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4144190" y="2633007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DBD383-0A8B-1116-2BDE-A3620E7D36E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4210707" y="3954966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1BB534-1F89-ABF8-C8CC-A85F5C358DD7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5153255" y="2633007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01C21F-F725-44EF-80DC-3781F79BA471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5219772" y="3220145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8A4D84-6DA8-545E-AC1E-47A5E0198E27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5153255" y="3367828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7A38BE-0229-8C34-935F-B5C45E54F2C2}"/>
              </a:ext>
            </a:extLst>
          </p:cNvPr>
          <p:cNvGrpSpPr/>
          <p:nvPr/>
        </p:nvGrpSpPr>
        <p:grpSpPr>
          <a:xfrm>
            <a:off x="2056677" y="2632143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284211-D864-CCC6-067E-3DE22A079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C3C7B20-E796-1727-E83B-DE799D30C2D7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576A6EA-474C-7394-E5FE-4B2EF79BE74B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06D818C-F8E9-C290-8145-5EB360FEE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E59238-EC8F-C3BF-10EE-49A948408A17}"/>
              </a:ext>
            </a:extLst>
          </p:cNvPr>
          <p:cNvGrpSpPr/>
          <p:nvPr/>
        </p:nvGrpSpPr>
        <p:grpSpPr>
          <a:xfrm>
            <a:off x="2123348" y="3219891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F2845FC-7BC8-D3B7-0F8B-454ACE2841FD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39CECF-9DF1-63B8-307B-021D39AD724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D05B8AA-AD48-60D2-36CD-5718C7CC42D5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0A0958F-5B6A-F22F-7B5B-6E13D85D7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CEA349-9CA2-29E7-7F10-A5AC01CF1044}"/>
              </a:ext>
            </a:extLst>
          </p:cNvPr>
          <p:cNvGrpSpPr/>
          <p:nvPr/>
        </p:nvGrpSpPr>
        <p:grpSpPr>
          <a:xfrm>
            <a:off x="2059130" y="2630114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80D9C8-0E4A-1AA6-750F-D4770C2734F2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3E0704B-120D-92BA-1883-BF3DCE783CF0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831C8E-4BB0-1E54-41AA-E93F1D954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4B70EF8-A71A-3A76-8D39-02C0761F5733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68F661-8A1B-3D66-0E0A-CBD9C37E5A0A}"/>
              </a:ext>
            </a:extLst>
          </p:cNvPr>
          <p:cNvSpPr txBox="1"/>
          <p:nvPr/>
        </p:nvSpPr>
        <p:spPr>
          <a:xfrm>
            <a:off x="2011451" y="248050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0/1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91347D-5632-2A19-51DB-5D0E47681249}"/>
              </a:ext>
            </a:extLst>
          </p:cNvPr>
          <p:cNvSpPr txBox="1"/>
          <p:nvPr/>
        </p:nvSpPr>
        <p:spPr>
          <a:xfrm>
            <a:off x="2169000" y="289416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179DE9-F974-70B2-8C22-325F9C53465D}"/>
              </a:ext>
            </a:extLst>
          </p:cNvPr>
          <p:cNvSpPr txBox="1"/>
          <p:nvPr/>
        </p:nvSpPr>
        <p:spPr>
          <a:xfrm>
            <a:off x="1982470" y="352465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/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1B3A7D-0209-0737-B79F-958103D9B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57" y="3954966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6F8BF3D-2E7D-775D-A216-F72E28246691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6001304" y="3429000"/>
            <a:ext cx="318458" cy="5259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7E262B-6211-A58E-3128-F1B845E99EEB}"/>
              </a:ext>
            </a:extLst>
          </p:cNvPr>
          <p:cNvSpPr txBox="1"/>
          <p:nvPr/>
        </p:nvSpPr>
        <p:spPr>
          <a:xfrm>
            <a:off x="6100302" y="34290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2/3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B71296-12DC-FE1A-FABA-F976980BB659}"/>
              </a:ext>
            </a:extLst>
          </p:cNvPr>
          <p:cNvSpPr txBox="1"/>
          <p:nvPr/>
        </p:nvSpPr>
        <p:spPr>
          <a:xfrm>
            <a:off x="3278426" y="24525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0/1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E003D5-2A8E-9319-0E02-19581B531629}"/>
              </a:ext>
            </a:extLst>
          </p:cNvPr>
          <p:cNvSpPr txBox="1"/>
          <p:nvPr/>
        </p:nvSpPr>
        <p:spPr>
          <a:xfrm>
            <a:off x="4283331" y="2512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244BBF-4F93-324D-6471-79B278D00641}"/>
              </a:ext>
            </a:extLst>
          </p:cNvPr>
          <p:cNvSpPr txBox="1"/>
          <p:nvPr/>
        </p:nvSpPr>
        <p:spPr>
          <a:xfrm>
            <a:off x="4106803" y="287740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0/1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610768-7C27-2FBA-F167-2A863ACCC2AC}"/>
              </a:ext>
            </a:extLst>
          </p:cNvPr>
          <p:cNvSpPr txBox="1"/>
          <p:nvPr/>
        </p:nvSpPr>
        <p:spPr>
          <a:xfrm>
            <a:off x="5158161" y="29240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0/1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1BBF00-B0C3-DDE8-25D3-33597E09E0B1}"/>
              </a:ext>
            </a:extLst>
          </p:cNvPr>
          <p:cNvSpPr txBox="1"/>
          <p:nvPr/>
        </p:nvSpPr>
        <p:spPr>
          <a:xfrm>
            <a:off x="5267426" y="24771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CC2E19-C955-0D8C-F891-FD5FCFCD4D60}"/>
              </a:ext>
            </a:extLst>
          </p:cNvPr>
          <p:cNvSpPr txBox="1"/>
          <p:nvPr/>
        </p:nvSpPr>
        <p:spPr>
          <a:xfrm>
            <a:off x="2833718" y="331937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99C283-192E-3DB1-58E3-611E5AE74726}"/>
              </a:ext>
            </a:extLst>
          </p:cNvPr>
          <p:cNvSpPr txBox="1"/>
          <p:nvPr/>
        </p:nvSpPr>
        <p:spPr>
          <a:xfrm>
            <a:off x="3120075" y="389398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936456-6280-BD2F-B417-2FCFBA8EC1F7}"/>
              </a:ext>
            </a:extLst>
          </p:cNvPr>
          <p:cNvSpPr txBox="1"/>
          <p:nvPr/>
        </p:nvSpPr>
        <p:spPr>
          <a:xfrm>
            <a:off x="4166667" y="388270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0E3EA5-F1DA-F2C3-34F7-3ECD2F3C88C5}"/>
              </a:ext>
            </a:extLst>
          </p:cNvPr>
          <p:cNvSpPr txBox="1"/>
          <p:nvPr/>
        </p:nvSpPr>
        <p:spPr>
          <a:xfrm>
            <a:off x="5263169" y="358274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1127557-28CD-80A3-C0D9-61C655A92FB8}"/>
              </a:ext>
            </a:extLst>
          </p:cNvPr>
          <p:cNvGrpSpPr/>
          <p:nvPr/>
        </p:nvGrpSpPr>
        <p:grpSpPr>
          <a:xfrm>
            <a:off x="2062501" y="2635635"/>
            <a:ext cx="4257261" cy="1319331"/>
            <a:chOff x="2062501" y="2635635"/>
            <a:chExt cx="4257261" cy="13193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67BE67-C0F0-6F50-9AC8-9E89C939E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501" y="2635635"/>
              <a:ext cx="757273" cy="4394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3DF8801-B988-1A4B-58CC-01A2DB3F2B3D}"/>
                </a:ext>
              </a:extLst>
            </p:cNvPr>
            <p:cNvCxnSpPr>
              <a:cxnSpLocks/>
            </p:cNvCxnSpPr>
            <p:nvPr/>
          </p:nvCxnSpPr>
          <p:spPr>
            <a:xfrm>
              <a:off x="3140949" y="2635635"/>
              <a:ext cx="687890" cy="4394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EDEC277-D94C-6FA3-0BBD-EC0F8DD8E249}"/>
                </a:ext>
              </a:extLst>
            </p:cNvPr>
            <p:cNvCxnSpPr>
              <a:cxnSpLocks/>
            </p:cNvCxnSpPr>
            <p:nvPr/>
          </p:nvCxnSpPr>
          <p:spPr>
            <a:xfrm>
              <a:off x="4216531" y="3222773"/>
              <a:ext cx="55485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A693CC3-6E58-414A-A415-9A8DA3808B9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596" y="3222773"/>
              <a:ext cx="554427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11CFB7-6314-7EBF-711F-4D44A1EE05D0}"/>
                </a:ext>
              </a:extLst>
            </p:cNvPr>
            <p:cNvCxnSpPr>
              <a:cxnSpLocks/>
              <a:stCxn id="14" idx="4"/>
              <a:endCxn id="48" idx="0"/>
            </p:cNvCxnSpPr>
            <p:nvPr/>
          </p:nvCxnSpPr>
          <p:spPr>
            <a:xfrm>
              <a:off x="6001304" y="3429000"/>
              <a:ext cx="318458" cy="52596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46F78303-894E-DBE6-A1B0-BE85C2E105B6}"/>
              </a:ext>
            </a:extLst>
          </p:cNvPr>
          <p:cNvSpPr/>
          <p:nvPr/>
        </p:nvSpPr>
        <p:spPr>
          <a:xfrm>
            <a:off x="8509708" y="3656180"/>
            <a:ext cx="2886984" cy="717067"/>
          </a:xfrm>
          <a:prstGeom prst="wedgeRectCallout">
            <a:avLst>
              <a:gd name="adj1" fmla="val -47184"/>
              <a:gd name="adj2" fmla="val 134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Every vertex still satisfies conservation of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4042077A-2E70-A128-E1C9-61DECC647C68}"/>
                  </a:ext>
                </a:extLst>
              </p:cNvPr>
              <p:cNvSpPr/>
              <p:nvPr/>
            </p:nvSpPr>
            <p:spPr>
              <a:xfrm>
                <a:off x="9007843" y="4349957"/>
                <a:ext cx="2634190" cy="636902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this is an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/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/>
                  <a:t> flow </a:t>
                </a:r>
                <a:r>
                  <a:rPr lang="en-CA" dirty="0"/>
                  <a:t>with value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4042077A-2E70-A128-E1C9-61DECC647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843" y="4349957"/>
                <a:ext cx="2634190" cy="636902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blipFill>
                <a:blip r:embed="rId4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57E3B956-9DB9-7D8B-32E7-25464C2A7443}"/>
              </a:ext>
            </a:extLst>
          </p:cNvPr>
          <p:cNvSpPr/>
          <p:nvPr/>
        </p:nvSpPr>
        <p:spPr>
          <a:xfrm>
            <a:off x="9124328" y="4986859"/>
            <a:ext cx="2634190" cy="636902"/>
          </a:xfrm>
          <a:prstGeom prst="wedgeRectCallout">
            <a:avLst>
              <a:gd name="adj1" fmla="val -47184"/>
              <a:gd name="adj2" fmla="val 134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 the inductive hypothesis applies…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A1655C5-1066-C3CA-6087-521E6A0F9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657" y="201777"/>
            <a:ext cx="5792437" cy="254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7FAF12AA-14B3-3160-0A0E-0BBBAFC5FAFA}"/>
              </a:ext>
            </a:extLst>
          </p:cNvPr>
          <p:cNvSpPr/>
          <p:nvPr/>
        </p:nvSpPr>
        <p:spPr>
          <a:xfrm>
            <a:off x="4475116" y="201777"/>
            <a:ext cx="1576105" cy="555369"/>
          </a:xfrm>
          <a:prstGeom prst="wedgeRectCallout">
            <a:avLst>
              <a:gd name="adj1" fmla="val -47212"/>
              <a:gd name="adj2" fmla="val 231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peech Bubble: Rectangle 72">
                <a:extLst>
                  <a:ext uri="{FF2B5EF4-FFF2-40B4-BE49-F238E27FC236}">
                    <a16:creationId xmlns:a16="http://schemas.microsoft.com/office/drawing/2014/main" id="{7DC4E85F-FEDD-DAF1-9E44-C799D0E0000C}"/>
                  </a:ext>
                </a:extLst>
              </p:cNvPr>
              <p:cNvSpPr/>
              <p:nvPr/>
            </p:nvSpPr>
            <p:spPr>
              <a:xfrm>
                <a:off x="1485649" y="4656616"/>
                <a:ext cx="5362035" cy="722069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So, there are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/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/>
                  <a:t>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dirty="0"/>
                  <a:t> such that each edge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dirty="0"/>
                  <a:t> appears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of these paths</a:t>
                </a:r>
              </a:p>
            </p:txBody>
          </p:sp>
        </mc:Choice>
        <mc:Fallback xmlns="">
          <p:sp>
            <p:nvSpPr>
              <p:cNvPr id="73" name="Speech Bubble: Rectangle 72">
                <a:extLst>
                  <a:ext uri="{FF2B5EF4-FFF2-40B4-BE49-F238E27FC236}">
                    <a16:creationId xmlns:a16="http://schemas.microsoft.com/office/drawing/2014/main" id="{7DC4E85F-FEDD-DAF1-9E44-C799D0E00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49" y="4656616"/>
                <a:ext cx="5362035" cy="722069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blipFill>
                <a:blip r:embed="rId6"/>
                <a:stretch>
                  <a:fillRect l="-340" r="-1020" b="-66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Speech Bubble: Rectangle 73">
                <a:extLst>
                  <a:ext uri="{FF2B5EF4-FFF2-40B4-BE49-F238E27FC236}">
                    <a16:creationId xmlns:a16="http://schemas.microsoft.com/office/drawing/2014/main" id="{9DF550F9-C6D9-7D1E-FA02-FCE72D2E18CA}"/>
                  </a:ext>
                </a:extLst>
              </p:cNvPr>
              <p:cNvSpPr/>
              <p:nvPr/>
            </p:nvSpPr>
            <p:spPr>
              <a:xfrm>
                <a:off x="1485649" y="5377961"/>
                <a:ext cx="5362035" cy="411664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And by adding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dirty="0"/>
                  <a:t> we can obtain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dirty="0"/>
                  <a:t> such paths</a:t>
                </a:r>
              </a:p>
            </p:txBody>
          </p:sp>
        </mc:Choice>
        <mc:Fallback xmlns="">
          <p:sp>
            <p:nvSpPr>
              <p:cNvPr id="74" name="Speech Bubble: Rectangle 73">
                <a:extLst>
                  <a:ext uri="{FF2B5EF4-FFF2-40B4-BE49-F238E27FC236}">
                    <a16:creationId xmlns:a16="http://schemas.microsoft.com/office/drawing/2014/main" id="{9DF550F9-C6D9-7D1E-FA02-FCE72D2E1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49" y="5377961"/>
                <a:ext cx="5362035" cy="411664"/>
              </a:xfrm>
              <a:prstGeom prst="wedgeRectCallout">
                <a:avLst>
                  <a:gd name="adj1" fmla="val -47184"/>
                  <a:gd name="adj2" fmla="val 13453"/>
                </a:avLst>
              </a:prstGeom>
              <a:blipFill>
                <a:blip r:embed="rId7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29FBD9-31C4-4CD3-3409-477E844E3675}"/>
                  </a:ext>
                </a:extLst>
              </p:cNvPr>
              <p:cNvSpPr txBox="1"/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29FBD9-31C4-4CD3-3409-477E844E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85" y="2501285"/>
                <a:ext cx="189933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peech Bubble: Rectangle 76">
                <a:extLst>
                  <a:ext uri="{FF2B5EF4-FFF2-40B4-BE49-F238E27FC236}">
                    <a16:creationId xmlns:a16="http://schemas.microsoft.com/office/drawing/2014/main" id="{01D344C6-2861-9209-8573-69312C185186}"/>
                  </a:ext>
                </a:extLst>
              </p:cNvPr>
              <p:cNvSpPr/>
              <p:nvPr/>
            </p:nvSpPr>
            <p:spPr>
              <a:xfrm>
                <a:off x="7243208" y="3073689"/>
                <a:ext cx="4275502" cy="582491"/>
              </a:xfrm>
              <a:prstGeom prst="wedgeRectCallout">
                <a:avLst>
                  <a:gd name="adj1" fmla="val -67415"/>
                  <a:gd name="adj2" fmla="val 43503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Removing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/>
                  <a:t> with flow 1 changes flow value from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7" name="Speech Bubble: Rectangle 76">
                <a:extLst>
                  <a:ext uri="{FF2B5EF4-FFF2-40B4-BE49-F238E27FC236}">
                    <a16:creationId xmlns:a16="http://schemas.microsoft.com/office/drawing/2014/main" id="{01D344C6-2861-9209-8573-69312C185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208" y="3073689"/>
                <a:ext cx="4275502" cy="582491"/>
              </a:xfrm>
              <a:prstGeom prst="wedgeRectCallout">
                <a:avLst>
                  <a:gd name="adj1" fmla="val -67415"/>
                  <a:gd name="adj2" fmla="val 43503"/>
                </a:avLst>
              </a:prstGeom>
              <a:blipFill>
                <a:blip r:embed="rId9"/>
                <a:stretch>
                  <a:fillRect t="-9091" b="-181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23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2929-6BEA-E258-6B5E-417B9DC9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8" y="-2"/>
            <a:ext cx="10610683" cy="1028386"/>
          </a:xfrm>
        </p:spPr>
        <p:txBody>
          <a:bodyPr>
            <a:normAutofit/>
          </a:bodyPr>
          <a:lstStyle/>
          <a:p>
            <a:r>
              <a:rPr lang="en-CA" dirty="0"/>
              <a:t>Example application of lemma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DED2-2BEF-767B-5523-3FD35D3FD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382" y="1236374"/>
                <a:ext cx="10481029" cy="45977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/>
                  <a:t>Given a flow of value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The lemma says the flow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can be</a:t>
                </a:r>
                <a:br>
                  <a:rPr lang="en-CA" dirty="0"/>
                </a:br>
                <a:r>
                  <a:rPr lang="en-CA" dirty="0"/>
                  <a:t>decomposed into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edge-disjoint paths</a:t>
                </a:r>
              </a:p>
              <a:p>
                <a:r>
                  <a:rPr lang="en-CA" dirty="0"/>
                  <a:t>So if our goal is to find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edge-disjoint paths</a:t>
                </a:r>
                <a:br>
                  <a:rPr lang="en-CA" dirty="0"/>
                </a:br>
                <a:r>
                  <a:rPr lang="en-CA" dirty="0"/>
                  <a:t>we can just focus in finding such a flow instead</a:t>
                </a:r>
              </a:p>
              <a:p>
                <a:pPr lvl="1"/>
                <a:r>
                  <a:rPr lang="en-CA" dirty="0"/>
                  <a:t>(so we don’t need to worry about which edges</a:t>
                </a:r>
                <a:br>
                  <a:rPr lang="en-CA" dirty="0"/>
                </a:br>
                <a:r>
                  <a:rPr lang="en-CA" dirty="0"/>
                  <a:t> belong to which paths during the algorithm)</a:t>
                </a:r>
              </a:p>
              <a:p>
                <a:r>
                  <a:rPr lang="en-CA" dirty="0"/>
                  <a:t>Can extract paths from such a flow by repeatedly doing: BFS on the non-zero flow edges, identifying an s-t path,</a:t>
                </a:r>
                <a:br>
                  <a:rPr lang="en-CA" dirty="0"/>
                </a:br>
                <a:r>
                  <a:rPr lang="en-CA" dirty="0"/>
                  <a:t>and decrementing the flows along that path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4DDED2-2BEF-767B-5523-3FD35D3FD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382" y="1236374"/>
                <a:ext cx="10481029" cy="4597756"/>
              </a:xfrm>
              <a:blipFill>
                <a:blip r:embed="rId2"/>
                <a:stretch>
                  <a:fillRect l="-1513" t="-27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0E323-4A14-396F-5B9F-B029F571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BBF8-46A5-DC1B-9B1B-BCFB125D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D8F6-8565-4EC3-8D64-3BF94390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Find a decomposition of the following flow into capacity-disjoint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4F06-9356-6974-4300-5DFF5735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293E5-2698-EDBB-6EB7-DAA5CD52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97" y="2429150"/>
            <a:ext cx="7431685" cy="18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FEC26-1219-D462-6F0E-F83CAD90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Flows and cuts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85CAE-45B1-9267-83A9-F3A2158F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8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0CE9DF6A-75E4-8D13-4348-F96EA86EEB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4836" y="-2"/>
                <a:ext cx="10942575" cy="1028386"/>
              </a:xfrm>
            </p:spPr>
            <p:txBody>
              <a:bodyPr/>
              <a:lstStyle/>
              <a:p>
                <a:r>
                  <a:rPr lang="en-CA" b="1" dirty="0"/>
                  <a:t>Upper bounding </a:t>
                </a:r>
                <a:r>
                  <a:rPr lang="en-CA" dirty="0"/>
                  <a:t>the max flow for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0CE9DF6A-75E4-8D13-4348-F96EA86EE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836" y="-2"/>
                <a:ext cx="10942575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071709-067D-6796-F067-FAE634E48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375" y="1028385"/>
                <a:ext cx="10861036" cy="5228376"/>
              </a:xfrm>
            </p:spPr>
            <p:txBody>
              <a:bodyPr/>
              <a:lstStyle/>
              <a:p>
                <a:r>
                  <a:rPr lang="en-CA" dirty="0"/>
                  <a:t>What is a good upper bound on the value of a flow?</a:t>
                </a:r>
              </a:p>
              <a:p>
                <a:pPr lvl="1"/>
                <a:r>
                  <a:rPr lang="en-CA" dirty="0"/>
                  <a:t>And how do we know a flow is maximal?</a:t>
                </a:r>
              </a:p>
              <a:p>
                <a:r>
                  <a:rPr lang="en-CA" dirty="0"/>
                  <a:t>Trivial upper bound</a:t>
                </a:r>
              </a:p>
              <a:p>
                <a:pPr lvl="1"/>
                <a:r>
                  <a:rPr lang="en-CA" dirty="0"/>
                  <a:t>Sum of capacities of all edges</a:t>
                </a:r>
              </a:p>
              <a:p>
                <a:r>
                  <a:rPr lang="en-CA" dirty="0"/>
                  <a:t>Slightly better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CA" dirty="0"/>
                  <a:t> </a:t>
                </a:r>
                <a:br>
                  <a:rPr lang="en-CA" dirty="0"/>
                </a:br>
                <a:r>
                  <a:rPr lang="en-CA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utof</m:t>
                        </m:r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into</m:t>
                        </m:r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Tightly bounds max flow in this case…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071709-067D-6796-F067-FAE634E48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375" y="1028385"/>
                <a:ext cx="10861036" cy="5228376"/>
              </a:xfrm>
              <a:blipFill>
                <a:blip r:embed="rId3"/>
                <a:stretch>
                  <a:fillRect l="-1516" t="-16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FA29A-91E4-3F6A-3854-90D4E734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EBE3DD7-B373-1184-0619-3F252618B119}"/>
              </a:ext>
            </a:extLst>
          </p:cNvPr>
          <p:cNvGrpSpPr/>
          <p:nvPr/>
        </p:nvGrpSpPr>
        <p:grpSpPr>
          <a:xfrm>
            <a:off x="6980698" y="2344487"/>
            <a:ext cx="4942996" cy="2096207"/>
            <a:chOff x="6980698" y="2556031"/>
            <a:chExt cx="4942996" cy="2096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69D89AF-74EC-CC0E-4A6E-CEBAE10A8B4D}"/>
                    </a:ext>
                  </a:extLst>
                </p:cNvPr>
                <p:cNvSpPr/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69D89AF-74EC-CC0E-4A6E-CEBAE10A8B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9FE083-171E-1BE3-2B03-FC641D92B897}"/>
                </a:ext>
              </a:extLst>
            </p:cNvPr>
            <p:cNvSpPr/>
            <p:nvPr/>
          </p:nvSpPr>
          <p:spPr>
            <a:xfrm>
              <a:off x="8059146" y="4025673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91DF90-1C76-1330-EB97-E38BB81B64DB}"/>
                </a:ext>
              </a:extLst>
            </p:cNvPr>
            <p:cNvSpPr/>
            <p:nvPr/>
          </p:nvSpPr>
          <p:spPr>
            <a:xfrm>
              <a:off x="8059146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0DD113-3A71-926F-A7EA-B6754010F1CB}"/>
                </a:ext>
              </a:extLst>
            </p:cNvPr>
            <p:cNvSpPr/>
            <p:nvPr/>
          </p:nvSpPr>
          <p:spPr>
            <a:xfrm>
              <a:off x="8059146" y="2556031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804B6A-AA1F-A044-0EE9-9AD52D14C6D3}"/>
                </a:ext>
              </a:extLst>
            </p:cNvPr>
            <p:cNvSpPr/>
            <p:nvPr/>
          </p:nvSpPr>
          <p:spPr>
            <a:xfrm>
              <a:off x="9068211" y="4025673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645C2F-E5FD-7E26-3B71-06708CDE4C09}"/>
                </a:ext>
              </a:extLst>
            </p:cNvPr>
            <p:cNvSpPr/>
            <p:nvPr/>
          </p:nvSpPr>
          <p:spPr>
            <a:xfrm>
              <a:off x="9068211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35480F-1402-91FA-E707-AE53D36D37F3}"/>
                </a:ext>
              </a:extLst>
            </p:cNvPr>
            <p:cNvSpPr/>
            <p:nvPr/>
          </p:nvSpPr>
          <p:spPr>
            <a:xfrm>
              <a:off x="10077276" y="4025673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7B3C26-1776-7A0E-8474-A6F80613AADC}"/>
                </a:ext>
              </a:extLst>
            </p:cNvPr>
            <p:cNvSpPr/>
            <p:nvPr/>
          </p:nvSpPr>
          <p:spPr>
            <a:xfrm>
              <a:off x="10077276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80BF23-72AB-5E60-121E-8FBA3901679F}"/>
                </a:ext>
              </a:extLst>
            </p:cNvPr>
            <p:cNvSpPr/>
            <p:nvPr/>
          </p:nvSpPr>
          <p:spPr>
            <a:xfrm>
              <a:off x="10077276" y="2556031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DCE6D4-AD20-F05E-6036-BACFEDB790C3}"/>
                </a:ext>
              </a:extLst>
            </p:cNvPr>
            <p:cNvSpPr/>
            <p:nvPr/>
          </p:nvSpPr>
          <p:spPr>
            <a:xfrm>
              <a:off x="11085912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CDA603-0E7A-AA63-D418-733994D79D09}"/>
                </a:ext>
              </a:extLst>
            </p:cNvPr>
            <p:cNvCxnSpPr>
              <a:stCxn id="7" idx="6"/>
              <a:endCxn id="9" idx="2"/>
            </p:cNvCxnSpPr>
            <p:nvPr/>
          </p:nvCxnSpPr>
          <p:spPr>
            <a:xfrm>
              <a:off x="7434907" y="3499707"/>
              <a:ext cx="62423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699DEC-417B-5805-5DD2-C95EFF3F8BE1}"/>
                </a:ext>
              </a:extLst>
            </p:cNvPr>
            <p:cNvCxnSpPr>
              <a:cxnSpLocks/>
              <a:stCxn id="7" idx="7"/>
              <a:endCxn id="10" idx="3"/>
            </p:cNvCxnSpPr>
            <p:nvPr/>
          </p:nvCxnSpPr>
          <p:spPr>
            <a:xfrm flipV="1">
              <a:off x="7368390" y="2912569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820293-EFC9-1A12-B18F-98322F36FE7A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7368390" y="3647390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06B429-485F-D2BC-5CEA-08041D8DD2B0}"/>
                </a:ext>
              </a:extLst>
            </p:cNvPr>
            <p:cNvCxnSpPr>
              <a:cxnSpLocks/>
              <a:stCxn id="9" idx="6"/>
              <a:endCxn id="12" idx="2"/>
            </p:cNvCxnSpPr>
            <p:nvPr/>
          </p:nvCxnSpPr>
          <p:spPr>
            <a:xfrm>
              <a:off x="8513355" y="3499707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CF9B352-84C9-548A-8F2D-5CC65C526C9B}"/>
                </a:ext>
              </a:extLst>
            </p:cNvPr>
            <p:cNvCxnSpPr>
              <a:cxnSpLocks/>
              <a:stCxn id="10" idx="5"/>
              <a:endCxn id="12" idx="1"/>
            </p:cNvCxnSpPr>
            <p:nvPr/>
          </p:nvCxnSpPr>
          <p:spPr>
            <a:xfrm>
              <a:off x="8446838" y="2912569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28BE10-41A1-1808-FF0B-4569B3F899F6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8513355" y="4234528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FD3EAFC-52AB-E277-2EB7-C04C3E90C766}"/>
                </a:ext>
              </a:extLst>
            </p:cNvPr>
            <p:cNvCxnSpPr>
              <a:cxnSpLocks/>
              <a:stCxn id="8" idx="7"/>
              <a:endCxn id="12" idx="3"/>
            </p:cNvCxnSpPr>
            <p:nvPr/>
          </p:nvCxnSpPr>
          <p:spPr>
            <a:xfrm flipV="1"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2E21CBD-D765-AE92-5A93-99F44C6024D7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6CF1FF-B359-4777-2822-7E640F4FCE94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>
            <a:xfrm>
              <a:off x="9522420" y="3499707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FE41124-F8C2-38AC-9F52-EAC64EC6675F}"/>
                </a:ext>
              </a:extLst>
            </p:cNvPr>
            <p:cNvCxnSpPr>
              <a:cxnSpLocks/>
              <a:stCxn id="11" idx="7"/>
              <a:endCxn id="15" idx="3"/>
            </p:cNvCxnSpPr>
            <p:nvPr/>
          </p:nvCxnSpPr>
          <p:spPr>
            <a:xfrm flipV="1">
              <a:off x="9455903" y="2912569"/>
              <a:ext cx="687890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34D333A-74D8-CB56-5972-7209EB5AFB7F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9522420" y="4234528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E5A6E5-2A03-75A8-A5E4-F48A0475FE63}"/>
                </a:ext>
              </a:extLst>
            </p:cNvPr>
            <p:cNvCxnSpPr>
              <a:cxnSpLocks/>
              <a:stCxn id="15" idx="5"/>
              <a:endCxn id="16" idx="1"/>
            </p:cNvCxnSpPr>
            <p:nvPr/>
          </p:nvCxnSpPr>
          <p:spPr>
            <a:xfrm>
              <a:off x="10464968" y="2912569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9786F62-4B21-C760-DF4E-92252DDEA844}"/>
                </a:ext>
              </a:extLst>
            </p:cNvPr>
            <p:cNvCxnSpPr>
              <a:cxnSpLocks/>
              <a:stCxn id="14" idx="6"/>
              <a:endCxn id="16" idx="2"/>
            </p:cNvCxnSpPr>
            <p:nvPr/>
          </p:nvCxnSpPr>
          <p:spPr>
            <a:xfrm>
              <a:off x="10531485" y="3499707"/>
              <a:ext cx="554427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4B95457-757E-C24C-5279-BB9CB7829C52}"/>
                </a:ext>
              </a:extLst>
            </p:cNvPr>
            <p:cNvCxnSpPr>
              <a:cxnSpLocks/>
              <a:stCxn id="13" idx="7"/>
              <a:endCxn id="16" idx="3"/>
            </p:cNvCxnSpPr>
            <p:nvPr/>
          </p:nvCxnSpPr>
          <p:spPr>
            <a:xfrm flipV="1">
              <a:off x="10464968" y="3647390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0353D-C45D-2795-61CD-7E2EF8F225F0}"/>
                </a:ext>
              </a:extLst>
            </p:cNvPr>
            <p:cNvSpPr txBox="1"/>
            <p:nvPr/>
          </p:nvSpPr>
          <p:spPr>
            <a:xfrm>
              <a:off x="7323164" y="2760071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FB729A-816A-BDDD-1FB2-B45287C74C65}"/>
                </a:ext>
              </a:extLst>
            </p:cNvPr>
            <p:cNvSpPr txBox="1"/>
            <p:nvPr/>
          </p:nvSpPr>
          <p:spPr>
            <a:xfrm>
              <a:off x="7480713" y="317372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112C34E-E96A-DCC1-C9C1-5EB3DFB27538}"/>
                </a:ext>
              </a:extLst>
            </p:cNvPr>
            <p:cNvSpPr txBox="1"/>
            <p:nvPr/>
          </p:nvSpPr>
          <p:spPr>
            <a:xfrm>
              <a:off x="7294183" y="3804221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3BEBB012-C4D9-F314-020A-6B20D3366599}"/>
                    </a:ext>
                  </a:extLst>
                </p:cNvPr>
                <p:cNvSpPr/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3BEBB012-C4D9-F314-020A-6B20D33665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DA2C193-9CB0-FF91-BB14-0795480EAD7F}"/>
                </a:ext>
              </a:extLst>
            </p:cNvPr>
            <p:cNvCxnSpPr>
              <a:cxnSpLocks/>
              <a:stCxn id="16" idx="4"/>
              <a:endCxn id="49" idx="0"/>
            </p:cNvCxnSpPr>
            <p:nvPr/>
          </p:nvCxnSpPr>
          <p:spPr>
            <a:xfrm>
              <a:off x="11313017" y="3708562"/>
              <a:ext cx="318458" cy="5259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7E068D-E29C-015C-0F20-ED5B37DCE8DE}"/>
                </a:ext>
              </a:extLst>
            </p:cNvPr>
            <p:cNvSpPr txBox="1"/>
            <p:nvPr/>
          </p:nvSpPr>
          <p:spPr>
            <a:xfrm>
              <a:off x="11412015" y="3708562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C2D008-5F57-A783-FEE8-26DF89127D05}"/>
                </a:ext>
              </a:extLst>
            </p:cNvPr>
            <p:cNvSpPr txBox="1"/>
            <p:nvPr/>
          </p:nvSpPr>
          <p:spPr>
            <a:xfrm>
              <a:off x="8590139" y="273210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6281EA-7129-946F-421B-B7F405F16494}"/>
                </a:ext>
              </a:extLst>
            </p:cNvPr>
            <p:cNvSpPr txBox="1"/>
            <p:nvPr/>
          </p:nvSpPr>
          <p:spPr>
            <a:xfrm>
              <a:off x="9595044" y="279172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634DB8-3D85-5C04-2785-66D6BF240524}"/>
                </a:ext>
              </a:extLst>
            </p:cNvPr>
            <p:cNvSpPr txBox="1"/>
            <p:nvPr/>
          </p:nvSpPr>
          <p:spPr>
            <a:xfrm>
              <a:off x="9418516" y="315696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30EB84-F689-25B7-C652-847D241CC54B}"/>
                </a:ext>
              </a:extLst>
            </p:cNvPr>
            <p:cNvSpPr txBox="1"/>
            <p:nvPr/>
          </p:nvSpPr>
          <p:spPr>
            <a:xfrm>
              <a:off x="10469874" y="320365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D03635-BA2D-3999-D7E0-AFAB331503BF}"/>
                </a:ext>
              </a:extLst>
            </p:cNvPr>
            <p:cNvSpPr txBox="1"/>
            <p:nvPr/>
          </p:nvSpPr>
          <p:spPr>
            <a:xfrm>
              <a:off x="10579139" y="275673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5F0BB10-3F6C-8E6A-2AD5-6C2AA7B797FB}"/>
                </a:ext>
              </a:extLst>
            </p:cNvPr>
            <p:cNvSpPr txBox="1"/>
            <p:nvPr/>
          </p:nvSpPr>
          <p:spPr>
            <a:xfrm>
              <a:off x="8174713" y="364483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9EB0092-DCAE-ED09-1F74-CEE305E70174}"/>
                </a:ext>
              </a:extLst>
            </p:cNvPr>
            <p:cNvSpPr txBox="1"/>
            <p:nvPr/>
          </p:nvSpPr>
          <p:spPr>
            <a:xfrm>
              <a:off x="8431788" y="417354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8570A70-199C-CED2-FBB7-3AB2D14C6642}"/>
                </a:ext>
              </a:extLst>
            </p:cNvPr>
            <p:cNvSpPr txBox="1"/>
            <p:nvPr/>
          </p:nvSpPr>
          <p:spPr>
            <a:xfrm>
              <a:off x="9478380" y="416226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BF9D7C-CBC3-38F6-9E20-C92AE1EC4258}"/>
                </a:ext>
              </a:extLst>
            </p:cNvPr>
            <p:cNvSpPr txBox="1"/>
            <p:nvPr/>
          </p:nvSpPr>
          <p:spPr>
            <a:xfrm>
              <a:off x="10574882" y="3862303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2E3F754-B253-3C29-E6AE-42F3550D3F4C}"/>
                </a:ext>
              </a:extLst>
            </p:cNvPr>
            <p:cNvSpPr txBox="1"/>
            <p:nvPr/>
          </p:nvSpPr>
          <p:spPr>
            <a:xfrm>
              <a:off x="8468855" y="320072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4AD27FC-487C-C8D2-FCE8-0D29EABB90F7}"/>
                </a:ext>
              </a:extLst>
            </p:cNvPr>
            <p:cNvSpPr txBox="1"/>
            <p:nvPr/>
          </p:nvSpPr>
          <p:spPr>
            <a:xfrm>
              <a:off x="8952153" y="361040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peech Bubble: Rectangle 72">
                <a:extLst>
                  <a:ext uri="{FF2B5EF4-FFF2-40B4-BE49-F238E27FC236}">
                    <a16:creationId xmlns:a16="http://schemas.microsoft.com/office/drawing/2014/main" id="{55D09866-5695-5891-219A-0986874BE350}"/>
                  </a:ext>
                </a:extLst>
              </p:cNvPr>
              <p:cNvSpPr/>
              <p:nvPr/>
            </p:nvSpPr>
            <p:spPr>
              <a:xfrm>
                <a:off x="9874531" y="914651"/>
                <a:ext cx="1487682" cy="474905"/>
              </a:xfrm>
              <a:prstGeom prst="wedgeRectCallout">
                <a:avLst>
                  <a:gd name="adj1" fmla="val -19457"/>
                  <a:gd name="adj2" fmla="val 24732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3" name="Speech Bubble: Rectangle 72">
                <a:extLst>
                  <a:ext uri="{FF2B5EF4-FFF2-40B4-BE49-F238E27FC236}">
                    <a16:creationId xmlns:a16="http://schemas.microsoft.com/office/drawing/2014/main" id="{55D09866-5695-5891-219A-0986874BE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531" y="914651"/>
                <a:ext cx="1487682" cy="474905"/>
              </a:xfrm>
              <a:prstGeom prst="wedgeRectCallout">
                <a:avLst>
                  <a:gd name="adj1" fmla="val -19457"/>
                  <a:gd name="adj2" fmla="val 24732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61717CBF-3DCA-E250-F79D-D3E886095FDA}"/>
              </a:ext>
            </a:extLst>
          </p:cNvPr>
          <p:cNvSpPr/>
          <p:nvPr/>
        </p:nvSpPr>
        <p:spPr>
          <a:xfrm>
            <a:off x="10632981" y="1334379"/>
            <a:ext cx="1487682" cy="791088"/>
          </a:xfrm>
          <a:prstGeom prst="wedgeRectCallout">
            <a:avLst>
              <a:gd name="adj1" fmla="val -13495"/>
              <a:gd name="adj2" fmla="val 383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But max flow is 3…</a:t>
            </a:r>
          </a:p>
        </p:txBody>
      </p:sp>
    </p:spTree>
    <p:extLst>
      <p:ext uri="{BB962C8B-B14F-4D97-AF65-F5344CB8AC3E}">
        <p14:creationId xmlns:p14="http://schemas.microsoft.com/office/powerpoint/2010/main" val="13407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F541-608A-98B8-A8F6-2AC37EA7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 what about this case?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29157-1230-211A-0636-6F9B1A5A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42B9DD9-B8BC-6C1F-8227-4C102C0BCDA8}"/>
                  </a:ext>
                </a:extLst>
              </p:cNvPr>
              <p:cNvSpPr/>
              <p:nvPr/>
            </p:nvSpPr>
            <p:spPr>
              <a:xfrm>
                <a:off x="2859074" y="240917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42B9DD9-B8BC-6C1F-8227-4C102C0BC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074" y="2409176"/>
                <a:ext cx="454209" cy="41771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D98DB427-C57B-D60D-D08D-5FA4A5DF69F6}"/>
              </a:ext>
            </a:extLst>
          </p:cNvPr>
          <p:cNvSpPr/>
          <p:nvPr/>
        </p:nvSpPr>
        <p:spPr>
          <a:xfrm>
            <a:off x="3937522" y="314399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451B38C-FE00-1BE9-2011-3F6FF5ABD09B}"/>
              </a:ext>
            </a:extLst>
          </p:cNvPr>
          <p:cNvSpPr/>
          <p:nvPr/>
        </p:nvSpPr>
        <p:spPr>
          <a:xfrm>
            <a:off x="3937522" y="240917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C9C3262-5D03-6FF6-09F0-25E7D023BABA}"/>
              </a:ext>
            </a:extLst>
          </p:cNvPr>
          <p:cNvSpPr/>
          <p:nvPr/>
        </p:nvSpPr>
        <p:spPr>
          <a:xfrm>
            <a:off x="3937522" y="167435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12C40EA-70BE-1DD7-2586-47C226EC5355}"/>
              </a:ext>
            </a:extLst>
          </p:cNvPr>
          <p:cNvSpPr/>
          <p:nvPr/>
        </p:nvSpPr>
        <p:spPr>
          <a:xfrm>
            <a:off x="4946587" y="314399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809C4C9-2F76-2B12-E58E-5DEA42CE0F71}"/>
              </a:ext>
            </a:extLst>
          </p:cNvPr>
          <p:cNvSpPr/>
          <p:nvPr/>
        </p:nvSpPr>
        <p:spPr>
          <a:xfrm>
            <a:off x="4946587" y="240917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E894CE4-A7CC-E4E0-E8EF-A70F81ADA10C}"/>
              </a:ext>
            </a:extLst>
          </p:cNvPr>
          <p:cNvSpPr/>
          <p:nvPr/>
        </p:nvSpPr>
        <p:spPr>
          <a:xfrm>
            <a:off x="7016134" y="314399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FBCA5D6-FC46-C22E-3922-F44E803E9777}"/>
              </a:ext>
            </a:extLst>
          </p:cNvPr>
          <p:cNvSpPr/>
          <p:nvPr/>
        </p:nvSpPr>
        <p:spPr>
          <a:xfrm>
            <a:off x="7016134" y="240917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2779102-C9AE-0505-586E-392FFB17FE40}"/>
              </a:ext>
            </a:extLst>
          </p:cNvPr>
          <p:cNvSpPr/>
          <p:nvPr/>
        </p:nvSpPr>
        <p:spPr>
          <a:xfrm>
            <a:off x="7016134" y="167435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DA9333-7E08-415F-8D43-9D068CD8DF4A}"/>
              </a:ext>
            </a:extLst>
          </p:cNvPr>
          <p:cNvSpPr/>
          <p:nvPr/>
        </p:nvSpPr>
        <p:spPr>
          <a:xfrm>
            <a:off x="8024770" y="240917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5F1B76C-A1C7-6EE0-8D43-A5EC2ECBBD11}"/>
              </a:ext>
            </a:extLst>
          </p:cNvPr>
          <p:cNvCxnSpPr>
            <a:stCxn id="50" idx="6"/>
            <a:endCxn id="52" idx="2"/>
          </p:cNvCxnSpPr>
          <p:nvPr/>
        </p:nvCxnSpPr>
        <p:spPr>
          <a:xfrm>
            <a:off x="3313283" y="2618031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CFF449A-A140-EE87-8B02-1047231B2AE2}"/>
              </a:ext>
            </a:extLst>
          </p:cNvPr>
          <p:cNvCxnSpPr>
            <a:cxnSpLocks/>
            <a:stCxn id="50" idx="7"/>
            <a:endCxn id="53" idx="3"/>
          </p:cNvCxnSpPr>
          <p:nvPr/>
        </p:nvCxnSpPr>
        <p:spPr>
          <a:xfrm flipV="1">
            <a:off x="3246766" y="2030893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DAA325-D1B5-C1E4-72B6-82F43E7669CD}"/>
              </a:ext>
            </a:extLst>
          </p:cNvPr>
          <p:cNvCxnSpPr>
            <a:cxnSpLocks/>
            <a:stCxn id="50" idx="5"/>
            <a:endCxn id="51" idx="1"/>
          </p:cNvCxnSpPr>
          <p:nvPr/>
        </p:nvCxnSpPr>
        <p:spPr>
          <a:xfrm>
            <a:off x="3246766" y="2765714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C3A8518-F3F6-C26D-B46E-9B47B4A139B4}"/>
              </a:ext>
            </a:extLst>
          </p:cNvPr>
          <p:cNvCxnSpPr>
            <a:cxnSpLocks/>
            <a:stCxn id="52" idx="6"/>
            <a:endCxn id="55" idx="2"/>
          </p:cNvCxnSpPr>
          <p:nvPr/>
        </p:nvCxnSpPr>
        <p:spPr>
          <a:xfrm>
            <a:off x="4391731" y="261803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5D53A17-CDC3-0FD3-7A0F-D2FCB05B004E}"/>
              </a:ext>
            </a:extLst>
          </p:cNvPr>
          <p:cNvCxnSpPr>
            <a:cxnSpLocks/>
            <a:stCxn id="53" idx="5"/>
            <a:endCxn id="55" idx="1"/>
          </p:cNvCxnSpPr>
          <p:nvPr/>
        </p:nvCxnSpPr>
        <p:spPr>
          <a:xfrm>
            <a:off x="4325214" y="2030893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E299E67-E206-FFC9-8DD4-DB21AF4E974C}"/>
              </a:ext>
            </a:extLst>
          </p:cNvPr>
          <p:cNvCxnSpPr>
            <a:cxnSpLocks/>
            <a:stCxn id="51" idx="6"/>
            <a:endCxn id="54" idx="2"/>
          </p:cNvCxnSpPr>
          <p:nvPr/>
        </p:nvCxnSpPr>
        <p:spPr>
          <a:xfrm>
            <a:off x="4391731" y="3352852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CF94DC-0E78-182D-7314-95CC18A9EC54}"/>
              </a:ext>
            </a:extLst>
          </p:cNvPr>
          <p:cNvCxnSpPr>
            <a:cxnSpLocks/>
            <a:stCxn id="51" idx="7"/>
            <a:endCxn id="55" idx="3"/>
          </p:cNvCxnSpPr>
          <p:nvPr/>
        </p:nvCxnSpPr>
        <p:spPr>
          <a:xfrm flipV="1">
            <a:off x="4325214" y="276571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881AF34-E52E-16BB-0790-2FC534E0B48E}"/>
              </a:ext>
            </a:extLst>
          </p:cNvPr>
          <p:cNvCxnSpPr>
            <a:cxnSpLocks/>
            <a:stCxn id="52" idx="5"/>
            <a:endCxn id="54" idx="1"/>
          </p:cNvCxnSpPr>
          <p:nvPr/>
        </p:nvCxnSpPr>
        <p:spPr>
          <a:xfrm>
            <a:off x="4325214" y="276571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FA0BDE3-187D-57DF-9998-B6771951236E}"/>
              </a:ext>
            </a:extLst>
          </p:cNvPr>
          <p:cNvCxnSpPr>
            <a:cxnSpLocks/>
            <a:stCxn id="55" idx="6"/>
            <a:endCxn id="92" idx="2"/>
          </p:cNvCxnSpPr>
          <p:nvPr/>
        </p:nvCxnSpPr>
        <p:spPr>
          <a:xfrm>
            <a:off x="5400796" y="2618031"/>
            <a:ext cx="58247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A3244B2-2F69-BCDB-E6AD-DFEE2A554A76}"/>
              </a:ext>
            </a:extLst>
          </p:cNvPr>
          <p:cNvCxnSpPr>
            <a:cxnSpLocks/>
            <a:stCxn id="58" idx="5"/>
            <a:endCxn id="59" idx="1"/>
          </p:cNvCxnSpPr>
          <p:nvPr/>
        </p:nvCxnSpPr>
        <p:spPr>
          <a:xfrm>
            <a:off x="7403826" y="2030893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F983B1B-9082-4C20-D6FF-4B7346E17B52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7470343" y="2618031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32CD009-E2DF-EA26-55E5-12CBF29F721C}"/>
              </a:ext>
            </a:extLst>
          </p:cNvPr>
          <p:cNvCxnSpPr>
            <a:cxnSpLocks/>
            <a:stCxn id="56" idx="7"/>
            <a:endCxn id="59" idx="3"/>
          </p:cNvCxnSpPr>
          <p:nvPr/>
        </p:nvCxnSpPr>
        <p:spPr>
          <a:xfrm flipV="1">
            <a:off x="7403826" y="2765714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87637A7-C35B-A67F-2321-227499248ADB}"/>
              </a:ext>
            </a:extLst>
          </p:cNvPr>
          <p:cNvSpPr txBox="1"/>
          <p:nvPr/>
        </p:nvSpPr>
        <p:spPr>
          <a:xfrm>
            <a:off x="3201540" y="187839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*/</a:t>
            </a:r>
            <a:r>
              <a:rPr lang="en-CA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9D3270E-F0D5-9368-F63E-47411FA30A6A}"/>
              </a:ext>
            </a:extLst>
          </p:cNvPr>
          <p:cNvSpPr txBox="1"/>
          <p:nvPr/>
        </p:nvSpPr>
        <p:spPr>
          <a:xfrm>
            <a:off x="3359089" y="229205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*/</a:t>
            </a:r>
            <a:r>
              <a:rPr lang="en-CA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816869-BBCF-3FE1-CFBE-63DDB0768957}"/>
              </a:ext>
            </a:extLst>
          </p:cNvPr>
          <p:cNvSpPr txBox="1"/>
          <p:nvPr/>
        </p:nvSpPr>
        <p:spPr>
          <a:xfrm>
            <a:off x="3020175" y="298544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*/</a:t>
            </a:r>
            <a:r>
              <a:rPr lang="en-CA" b="1" dirty="0">
                <a:solidFill>
                  <a:srgbClr val="FFFF00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FB7D201-20F1-A133-E0BA-707652EEB30A}"/>
                  </a:ext>
                </a:extLst>
              </p:cNvPr>
              <p:cNvSpPr/>
              <p:nvPr/>
            </p:nvSpPr>
            <p:spPr>
              <a:xfrm>
                <a:off x="8343228" y="3352852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FB7D201-20F1-A133-E0BA-707652EEB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28" y="3352852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397B1C5-AB57-A7D6-5C62-894A504B7C88}"/>
              </a:ext>
            </a:extLst>
          </p:cNvPr>
          <p:cNvCxnSpPr>
            <a:cxnSpLocks/>
            <a:stCxn id="59" idx="4"/>
            <a:endCxn id="77" idx="0"/>
          </p:cNvCxnSpPr>
          <p:nvPr/>
        </p:nvCxnSpPr>
        <p:spPr>
          <a:xfrm>
            <a:off x="8251875" y="2826886"/>
            <a:ext cx="318458" cy="525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7D46971-B4C3-4530-2D07-0A0EEBD05DA0}"/>
              </a:ext>
            </a:extLst>
          </p:cNvPr>
          <p:cNvSpPr txBox="1"/>
          <p:nvPr/>
        </p:nvSpPr>
        <p:spPr>
          <a:xfrm>
            <a:off x="8350873" y="282688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*/</a:t>
            </a:r>
            <a:r>
              <a:rPr lang="en-CA" b="1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6DBAC7-D99A-D734-8183-76A09F8BBF52}"/>
              </a:ext>
            </a:extLst>
          </p:cNvPr>
          <p:cNvSpPr txBox="1"/>
          <p:nvPr/>
        </p:nvSpPr>
        <p:spPr>
          <a:xfrm>
            <a:off x="4468515" y="185043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194277-37B0-BE13-66B0-DEC607107BEC}"/>
              </a:ext>
            </a:extLst>
          </p:cNvPr>
          <p:cNvSpPr txBox="1"/>
          <p:nvPr/>
        </p:nvSpPr>
        <p:spPr>
          <a:xfrm>
            <a:off x="5296892" y="227528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84787F-AD0F-E7F3-F6F2-B588F25162CC}"/>
              </a:ext>
            </a:extLst>
          </p:cNvPr>
          <p:cNvSpPr txBox="1"/>
          <p:nvPr/>
        </p:nvSpPr>
        <p:spPr>
          <a:xfrm>
            <a:off x="7408732" y="232198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F41A4B-EE93-3CDC-56D9-3EAD4F6C2C92}"/>
              </a:ext>
            </a:extLst>
          </p:cNvPr>
          <p:cNvSpPr txBox="1"/>
          <p:nvPr/>
        </p:nvSpPr>
        <p:spPr>
          <a:xfrm>
            <a:off x="7517997" y="187506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372E8C-2D00-F068-38AB-491268381492}"/>
              </a:ext>
            </a:extLst>
          </p:cNvPr>
          <p:cNvSpPr txBox="1"/>
          <p:nvPr/>
        </p:nvSpPr>
        <p:spPr>
          <a:xfrm>
            <a:off x="4053089" y="276316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7A4A4B-01F9-D53F-9540-5D3097F6D855}"/>
              </a:ext>
            </a:extLst>
          </p:cNvPr>
          <p:cNvSpPr txBox="1"/>
          <p:nvPr/>
        </p:nvSpPr>
        <p:spPr>
          <a:xfrm>
            <a:off x="4310164" y="329186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F990464-60A3-7D9B-47F1-44DCDD3390D4}"/>
              </a:ext>
            </a:extLst>
          </p:cNvPr>
          <p:cNvSpPr txBox="1"/>
          <p:nvPr/>
        </p:nvSpPr>
        <p:spPr>
          <a:xfrm>
            <a:off x="7513740" y="298062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608473E-8C30-354F-CD4A-46192380833B}"/>
              </a:ext>
            </a:extLst>
          </p:cNvPr>
          <p:cNvSpPr txBox="1"/>
          <p:nvPr/>
        </p:nvSpPr>
        <p:spPr>
          <a:xfrm>
            <a:off x="4347231" y="231905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50D337C-690F-C679-5D0D-AA903C0D84B3}"/>
              </a:ext>
            </a:extLst>
          </p:cNvPr>
          <p:cNvSpPr txBox="1"/>
          <p:nvPr/>
        </p:nvSpPr>
        <p:spPr>
          <a:xfrm>
            <a:off x="4830529" y="272873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19DA6F4-CD2D-08BC-5857-26F4214CA8CA}"/>
              </a:ext>
            </a:extLst>
          </p:cNvPr>
          <p:cNvSpPr/>
          <p:nvPr/>
        </p:nvSpPr>
        <p:spPr>
          <a:xfrm>
            <a:off x="5983273" y="240917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4C804CC-6AE6-D23D-316F-EB849DF34ABE}"/>
              </a:ext>
            </a:extLst>
          </p:cNvPr>
          <p:cNvCxnSpPr>
            <a:cxnSpLocks/>
            <a:stCxn id="92" idx="6"/>
            <a:endCxn id="57" idx="2"/>
          </p:cNvCxnSpPr>
          <p:nvPr/>
        </p:nvCxnSpPr>
        <p:spPr>
          <a:xfrm>
            <a:off x="6437482" y="2618031"/>
            <a:ext cx="57865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70EDCEC-41DF-29C4-95C3-1F942AF13D5A}"/>
              </a:ext>
            </a:extLst>
          </p:cNvPr>
          <p:cNvCxnSpPr>
            <a:cxnSpLocks/>
            <a:stCxn id="92" idx="7"/>
            <a:endCxn id="58" idx="3"/>
          </p:cNvCxnSpPr>
          <p:nvPr/>
        </p:nvCxnSpPr>
        <p:spPr>
          <a:xfrm flipV="1">
            <a:off x="6370965" y="2030893"/>
            <a:ext cx="711686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79CB836-A3FB-9D4C-77F3-40BCAE87C57E}"/>
              </a:ext>
            </a:extLst>
          </p:cNvPr>
          <p:cNvCxnSpPr>
            <a:cxnSpLocks/>
            <a:stCxn id="92" idx="5"/>
            <a:endCxn id="56" idx="2"/>
          </p:cNvCxnSpPr>
          <p:nvPr/>
        </p:nvCxnSpPr>
        <p:spPr>
          <a:xfrm>
            <a:off x="6370965" y="2765714"/>
            <a:ext cx="645169" cy="58713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6F5B0F9-5634-0035-9704-FC943043DB5B}"/>
              </a:ext>
            </a:extLst>
          </p:cNvPr>
          <p:cNvSpPr txBox="1"/>
          <p:nvPr/>
        </p:nvSpPr>
        <p:spPr>
          <a:xfrm>
            <a:off x="6222995" y="192272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C888C26-9388-FDA7-1CCC-FFDC714FBF66}"/>
              </a:ext>
            </a:extLst>
          </p:cNvPr>
          <p:cNvSpPr txBox="1"/>
          <p:nvPr/>
        </p:nvSpPr>
        <p:spPr>
          <a:xfrm>
            <a:off x="6430470" y="229205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3EC4476-A7FE-A952-27F2-81D97C1EC990}"/>
              </a:ext>
            </a:extLst>
          </p:cNvPr>
          <p:cNvSpPr txBox="1"/>
          <p:nvPr/>
        </p:nvSpPr>
        <p:spPr>
          <a:xfrm>
            <a:off x="6275210" y="29634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475F8F7-B7C5-F0A8-F810-FDF86C0A0A91}"/>
                  </a:ext>
                </a:extLst>
              </p:cNvPr>
              <p:cNvSpPr txBox="1"/>
              <p:nvPr/>
            </p:nvSpPr>
            <p:spPr>
              <a:xfrm>
                <a:off x="2858778" y="4181290"/>
                <a:ext cx="609713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b="0" dirty="0"/>
                  <a:t>Estimate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475F8F7-B7C5-F0A8-F810-FDF86C0A0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78" y="4181290"/>
                <a:ext cx="6097136" cy="645048"/>
              </a:xfrm>
              <a:prstGeom prst="rect">
                <a:avLst/>
              </a:prstGeom>
              <a:blipFill>
                <a:blip r:embed="rId4"/>
                <a:stretch>
                  <a:fillRect l="-1600" b="-56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7A9D0778-4DC5-6F8F-CD88-9E2674E9EDD7}"/>
              </a:ext>
            </a:extLst>
          </p:cNvPr>
          <p:cNvSpPr txBox="1"/>
          <p:nvPr/>
        </p:nvSpPr>
        <p:spPr>
          <a:xfrm>
            <a:off x="2858778" y="4913217"/>
            <a:ext cx="609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0" dirty="0"/>
              <a:t>But real answer is 1…</a:t>
            </a:r>
            <a:endParaRPr lang="en-CA" sz="2400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87711FC-72CD-E279-5200-C73F27BD248E}"/>
              </a:ext>
            </a:extLst>
          </p:cNvPr>
          <p:cNvCxnSpPr/>
          <p:nvPr/>
        </p:nvCxnSpPr>
        <p:spPr>
          <a:xfrm flipH="1">
            <a:off x="5452280" y="1438447"/>
            <a:ext cx="530993" cy="2531660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Speech Bubble: Rectangle 110">
            <a:extLst>
              <a:ext uri="{FF2B5EF4-FFF2-40B4-BE49-F238E27FC236}">
                <a16:creationId xmlns:a16="http://schemas.microsoft.com/office/drawing/2014/main" id="{EFC6CF41-A36D-9197-17E9-52D0D38CCAF9}"/>
              </a:ext>
            </a:extLst>
          </p:cNvPr>
          <p:cNvSpPr/>
          <p:nvPr/>
        </p:nvSpPr>
        <p:spPr>
          <a:xfrm>
            <a:off x="7792881" y="843193"/>
            <a:ext cx="3535990" cy="867089"/>
          </a:xfrm>
          <a:prstGeom prst="wedgeRectCallout">
            <a:avLst>
              <a:gd name="adj1" fmla="val -98932"/>
              <a:gd name="adj2" fmla="val 24764"/>
            </a:avLst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Looks like an edge crossing a cut…</a:t>
            </a:r>
          </a:p>
        </p:txBody>
      </p:sp>
    </p:spTree>
    <p:extLst>
      <p:ext uri="{BB962C8B-B14F-4D97-AF65-F5344CB8AC3E}">
        <p14:creationId xmlns:p14="http://schemas.microsoft.com/office/powerpoint/2010/main" val="4291144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B75EA5-6C66-2723-98EA-31F49C5CC9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2608" y="-2"/>
                <a:ext cx="11150221" cy="102838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Definitions: an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/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/>
                  <a:t> cut </a:t>
                </a:r>
                <a:r>
                  <a:rPr lang="en-CA" dirty="0"/>
                  <a:t>and its </a:t>
                </a:r>
                <a:r>
                  <a:rPr lang="en-CA" b="1" dirty="0"/>
                  <a:t>capacity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B75EA5-6C66-2723-98EA-31F49C5CC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2608" y="-2"/>
                <a:ext cx="11150221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0DCB5-FAFD-06DC-FDC5-46274D37A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608" y="1236374"/>
                <a:ext cx="11354937" cy="1444759"/>
              </a:xfrm>
            </p:spPr>
            <p:txBody>
              <a:bodyPr/>
              <a:lstStyle/>
              <a:p>
                <a:r>
                  <a:rPr lang="en-CA" dirty="0"/>
                  <a:t>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 is a partition (S,V\S)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CA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i.e., the partition separates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0DCB5-FAFD-06DC-FDC5-46274D37A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608" y="1236374"/>
                <a:ext cx="11354937" cy="1444759"/>
              </a:xfrm>
              <a:blipFill>
                <a:blip r:embed="rId3"/>
                <a:stretch>
                  <a:fillRect l="-1396" t="-59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A7D65-7B1B-8AF9-7D37-9C0FFC6A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B5E57C-13DD-3806-03CA-737489F101C4}"/>
              </a:ext>
            </a:extLst>
          </p:cNvPr>
          <p:cNvGrpSpPr/>
          <p:nvPr/>
        </p:nvGrpSpPr>
        <p:grpSpPr>
          <a:xfrm>
            <a:off x="1024764" y="3128764"/>
            <a:ext cx="5071236" cy="2096207"/>
            <a:chOff x="6980698" y="2556031"/>
            <a:chExt cx="5071236" cy="2096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E71E85E-2D90-6667-7DEF-3514226F8051}"/>
                    </a:ext>
                  </a:extLst>
                </p:cNvPr>
                <p:cNvSpPr/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E71E85E-2D90-6667-7DEF-3514226F80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761007-5E8C-028B-43A0-6250348C52D7}"/>
                </a:ext>
              </a:extLst>
            </p:cNvPr>
            <p:cNvSpPr/>
            <p:nvPr/>
          </p:nvSpPr>
          <p:spPr>
            <a:xfrm>
              <a:off x="8059146" y="4025673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E68806-71D0-B1DD-9082-ACA239C47DA0}"/>
                </a:ext>
              </a:extLst>
            </p:cNvPr>
            <p:cNvSpPr/>
            <p:nvPr/>
          </p:nvSpPr>
          <p:spPr>
            <a:xfrm>
              <a:off x="8059146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EEBB55-49B8-0DF6-D832-BAB5AEE7A4AE}"/>
                </a:ext>
              </a:extLst>
            </p:cNvPr>
            <p:cNvSpPr/>
            <p:nvPr/>
          </p:nvSpPr>
          <p:spPr>
            <a:xfrm>
              <a:off x="8059146" y="2556031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D62160E-85D2-4D4F-B2AD-3C1B5802156E}"/>
                </a:ext>
              </a:extLst>
            </p:cNvPr>
            <p:cNvSpPr/>
            <p:nvPr/>
          </p:nvSpPr>
          <p:spPr>
            <a:xfrm>
              <a:off x="9068211" y="4025673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FB8C17-2C15-4A80-DF89-5B86AA2168C4}"/>
                </a:ext>
              </a:extLst>
            </p:cNvPr>
            <p:cNvSpPr/>
            <p:nvPr/>
          </p:nvSpPr>
          <p:spPr>
            <a:xfrm>
              <a:off x="9068211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609321-F8DF-1D1A-D6E8-4DFD2C0AB4FF}"/>
                </a:ext>
              </a:extLst>
            </p:cNvPr>
            <p:cNvSpPr/>
            <p:nvPr/>
          </p:nvSpPr>
          <p:spPr>
            <a:xfrm>
              <a:off x="10077276" y="4025673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52206F-8655-7EC1-E5B8-36DFC9163388}"/>
                </a:ext>
              </a:extLst>
            </p:cNvPr>
            <p:cNvSpPr/>
            <p:nvPr/>
          </p:nvSpPr>
          <p:spPr>
            <a:xfrm>
              <a:off x="10077276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726E7D-3C3C-F86C-90CC-917B16E6758E}"/>
                </a:ext>
              </a:extLst>
            </p:cNvPr>
            <p:cNvSpPr/>
            <p:nvPr/>
          </p:nvSpPr>
          <p:spPr>
            <a:xfrm>
              <a:off x="10077276" y="2556031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7DFB58-CFD3-7612-63BD-88F748A15A1F}"/>
                </a:ext>
              </a:extLst>
            </p:cNvPr>
            <p:cNvSpPr/>
            <p:nvPr/>
          </p:nvSpPr>
          <p:spPr>
            <a:xfrm>
              <a:off x="11085912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90F4E63-396F-1FBC-2E03-E72E9D9CE20C}"/>
                </a:ext>
              </a:extLst>
            </p:cNvPr>
            <p:cNvCxnSpPr>
              <a:stCxn id="6" idx="6"/>
              <a:endCxn id="8" idx="2"/>
            </p:cNvCxnSpPr>
            <p:nvPr/>
          </p:nvCxnSpPr>
          <p:spPr>
            <a:xfrm>
              <a:off x="7434907" y="3499707"/>
              <a:ext cx="62423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C29F6B-ABA9-1CAD-6DAE-251F4EF45433}"/>
                </a:ext>
              </a:extLst>
            </p:cNvPr>
            <p:cNvCxnSpPr>
              <a:cxnSpLocks/>
              <a:stCxn id="6" idx="7"/>
              <a:endCxn id="9" idx="3"/>
            </p:cNvCxnSpPr>
            <p:nvPr/>
          </p:nvCxnSpPr>
          <p:spPr>
            <a:xfrm flipV="1">
              <a:off x="7368390" y="2912569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928CE94-2D8C-D0A1-D63C-5E381FADF026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7368390" y="3647390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824E5F3-F3A6-8F3D-86F8-B3138F61C8B7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8513355" y="3499707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ED3309-C8A5-020E-CADF-F05896AC8FD7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8446838" y="2912569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63B446-87DF-4063-1320-AA030765B3F4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8513355" y="4234528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D5AB04-60FF-117B-490A-706816D35024}"/>
                </a:ext>
              </a:extLst>
            </p:cNvPr>
            <p:cNvCxnSpPr>
              <a:cxnSpLocks/>
              <a:stCxn id="7" idx="7"/>
              <a:endCxn id="11" idx="3"/>
            </p:cNvCxnSpPr>
            <p:nvPr/>
          </p:nvCxnSpPr>
          <p:spPr>
            <a:xfrm flipV="1"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238A6B0-60F3-908D-1A45-954E215296ED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E831027-3BB5-32E8-CFAE-EB42EC1EA777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9522420" y="3499707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4AE830-601C-A2BE-CBD0-C5963DC5C87E}"/>
                </a:ext>
              </a:extLst>
            </p:cNvPr>
            <p:cNvCxnSpPr>
              <a:cxnSpLocks/>
              <a:stCxn id="10" idx="7"/>
              <a:endCxn id="14" idx="3"/>
            </p:cNvCxnSpPr>
            <p:nvPr/>
          </p:nvCxnSpPr>
          <p:spPr>
            <a:xfrm flipV="1">
              <a:off x="9455903" y="2912569"/>
              <a:ext cx="687890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E3B9CEB-1884-0E8A-4AA4-09A4952A3AAD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>
              <a:off x="9522420" y="4234528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553956E-A157-42D0-A498-BC9578554B45}"/>
                </a:ext>
              </a:extLst>
            </p:cNvPr>
            <p:cNvCxnSpPr>
              <a:cxnSpLocks/>
              <a:stCxn id="14" idx="5"/>
              <a:endCxn id="15" idx="1"/>
            </p:cNvCxnSpPr>
            <p:nvPr/>
          </p:nvCxnSpPr>
          <p:spPr>
            <a:xfrm>
              <a:off x="10464968" y="2912569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0DE545F-C047-5D97-3D43-929AB5C4578C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>
              <a:off x="10531485" y="3499707"/>
              <a:ext cx="554427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85C3B51-5CB9-5004-8275-FAFBC7EDE84E}"/>
                </a:ext>
              </a:extLst>
            </p:cNvPr>
            <p:cNvCxnSpPr>
              <a:cxnSpLocks/>
              <a:stCxn id="12" idx="7"/>
              <a:endCxn id="15" idx="3"/>
            </p:cNvCxnSpPr>
            <p:nvPr/>
          </p:nvCxnSpPr>
          <p:spPr>
            <a:xfrm flipV="1">
              <a:off x="10464968" y="3647390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34EDF8-9150-84B7-29A8-07346A54B2EC}"/>
                </a:ext>
              </a:extLst>
            </p:cNvPr>
            <p:cNvSpPr txBox="1"/>
            <p:nvPr/>
          </p:nvSpPr>
          <p:spPr>
            <a:xfrm>
              <a:off x="7323164" y="276007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723189-49B3-FA4A-0661-DAA7E48A71CF}"/>
                </a:ext>
              </a:extLst>
            </p:cNvPr>
            <p:cNvSpPr txBox="1"/>
            <p:nvPr/>
          </p:nvSpPr>
          <p:spPr>
            <a:xfrm>
              <a:off x="7480713" y="317372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FBD4BE-F970-6F1A-B78D-5D0DE0A13ACD}"/>
                </a:ext>
              </a:extLst>
            </p:cNvPr>
            <p:cNvSpPr txBox="1"/>
            <p:nvPr/>
          </p:nvSpPr>
          <p:spPr>
            <a:xfrm>
              <a:off x="7213619" y="381258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C7A9A43-F76F-B380-B6C2-7B5A059EB8C1}"/>
                    </a:ext>
                  </a:extLst>
                </p:cNvPr>
                <p:cNvSpPr/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C7A9A43-F76F-B380-B6C2-7B5A059EB8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64F71C-AD7F-D440-2361-3799AC62EF68}"/>
                </a:ext>
              </a:extLst>
            </p:cNvPr>
            <p:cNvCxnSpPr>
              <a:cxnSpLocks/>
              <a:stCxn id="15" idx="4"/>
              <a:endCxn id="33" idx="0"/>
            </p:cNvCxnSpPr>
            <p:nvPr/>
          </p:nvCxnSpPr>
          <p:spPr>
            <a:xfrm>
              <a:off x="11313017" y="3708562"/>
              <a:ext cx="318458" cy="5259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92756D-D241-5A54-DA9B-B84B1BC6A791}"/>
                </a:ext>
              </a:extLst>
            </p:cNvPr>
            <p:cNvSpPr txBox="1"/>
            <p:nvPr/>
          </p:nvSpPr>
          <p:spPr>
            <a:xfrm>
              <a:off x="11412015" y="3708562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*/25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08270E-189F-F7C3-03A9-6C56CC89639D}"/>
                </a:ext>
              </a:extLst>
            </p:cNvPr>
            <p:cNvSpPr txBox="1"/>
            <p:nvPr/>
          </p:nvSpPr>
          <p:spPr>
            <a:xfrm>
              <a:off x="8590139" y="273210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9E3CE1-3676-2052-02C5-6F2E27CAB30E}"/>
                </a:ext>
              </a:extLst>
            </p:cNvPr>
            <p:cNvSpPr txBox="1"/>
            <p:nvPr/>
          </p:nvSpPr>
          <p:spPr>
            <a:xfrm>
              <a:off x="9595044" y="279172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24A12A-D83B-AA99-AA49-B6661AAC0FB1}"/>
                </a:ext>
              </a:extLst>
            </p:cNvPr>
            <p:cNvSpPr txBox="1"/>
            <p:nvPr/>
          </p:nvSpPr>
          <p:spPr>
            <a:xfrm>
              <a:off x="9418516" y="315696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EEE047-A090-6C0B-8564-A567EACD6D52}"/>
                </a:ext>
              </a:extLst>
            </p:cNvPr>
            <p:cNvSpPr txBox="1"/>
            <p:nvPr/>
          </p:nvSpPr>
          <p:spPr>
            <a:xfrm>
              <a:off x="10469874" y="320365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E7B028-8D80-BB64-6971-ACB16DD41CEF}"/>
                </a:ext>
              </a:extLst>
            </p:cNvPr>
            <p:cNvSpPr txBox="1"/>
            <p:nvPr/>
          </p:nvSpPr>
          <p:spPr>
            <a:xfrm>
              <a:off x="10579139" y="275673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D463E5-19E4-EE48-66D5-695711491D4A}"/>
                </a:ext>
              </a:extLst>
            </p:cNvPr>
            <p:cNvSpPr txBox="1"/>
            <p:nvPr/>
          </p:nvSpPr>
          <p:spPr>
            <a:xfrm>
              <a:off x="8174713" y="364483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E0EC25-96B0-1651-3FF1-7494D03A085A}"/>
                </a:ext>
              </a:extLst>
            </p:cNvPr>
            <p:cNvSpPr txBox="1"/>
            <p:nvPr/>
          </p:nvSpPr>
          <p:spPr>
            <a:xfrm>
              <a:off x="8431788" y="417354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F9B506-3E4B-4B33-F69B-F7A46BAFBB70}"/>
                </a:ext>
              </a:extLst>
            </p:cNvPr>
            <p:cNvSpPr txBox="1"/>
            <p:nvPr/>
          </p:nvSpPr>
          <p:spPr>
            <a:xfrm>
              <a:off x="9478380" y="416226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B45B15-4A08-D1F3-2A7B-A6229837A179}"/>
                </a:ext>
              </a:extLst>
            </p:cNvPr>
            <p:cNvSpPr txBox="1"/>
            <p:nvPr/>
          </p:nvSpPr>
          <p:spPr>
            <a:xfrm>
              <a:off x="10574882" y="3862303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346723-AC8C-9666-3ABC-6ABAB9A6B50E}"/>
                </a:ext>
              </a:extLst>
            </p:cNvPr>
            <p:cNvSpPr txBox="1"/>
            <p:nvPr/>
          </p:nvSpPr>
          <p:spPr>
            <a:xfrm>
              <a:off x="8468855" y="320072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FC9ACF-409C-8850-537E-75CD2AFB5D04}"/>
                </a:ext>
              </a:extLst>
            </p:cNvPr>
            <p:cNvSpPr txBox="1"/>
            <p:nvPr/>
          </p:nvSpPr>
          <p:spPr>
            <a:xfrm>
              <a:off x="8952153" y="361040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5087D97-CEE5-1988-88BF-33B84067F096}"/>
              </a:ext>
            </a:extLst>
          </p:cNvPr>
          <p:cNvSpPr/>
          <p:nvPr/>
        </p:nvSpPr>
        <p:spPr>
          <a:xfrm>
            <a:off x="2844100" y="3154637"/>
            <a:ext cx="600501" cy="2429302"/>
          </a:xfrm>
          <a:custGeom>
            <a:avLst/>
            <a:gdLst>
              <a:gd name="connsiteX0" fmla="*/ 600501 w 600501"/>
              <a:gd name="connsiteY0" fmla="*/ 0 h 2429302"/>
              <a:gd name="connsiteX1" fmla="*/ 573206 w 600501"/>
              <a:gd name="connsiteY1" fmla="*/ 40943 h 2429302"/>
              <a:gd name="connsiteX2" fmla="*/ 559558 w 600501"/>
              <a:gd name="connsiteY2" fmla="*/ 88711 h 2429302"/>
              <a:gd name="connsiteX3" fmla="*/ 539087 w 600501"/>
              <a:gd name="connsiteY3" fmla="*/ 136478 h 2429302"/>
              <a:gd name="connsiteX4" fmla="*/ 532263 w 600501"/>
              <a:gd name="connsiteY4" fmla="*/ 156949 h 2429302"/>
              <a:gd name="connsiteX5" fmla="*/ 525439 w 600501"/>
              <a:gd name="connsiteY5" fmla="*/ 184245 h 2429302"/>
              <a:gd name="connsiteX6" fmla="*/ 504967 w 600501"/>
              <a:gd name="connsiteY6" fmla="*/ 218364 h 2429302"/>
              <a:gd name="connsiteX7" fmla="*/ 484496 w 600501"/>
              <a:gd name="connsiteY7" fmla="*/ 266131 h 2429302"/>
              <a:gd name="connsiteX8" fmla="*/ 450376 w 600501"/>
              <a:gd name="connsiteY8" fmla="*/ 313899 h 2429302"/>
              <a:gd name="connsiteX9" fmla="*/ 436728 w 600501"/>
              <a:gd name="connsiteY9" fmla="*/ 341194 h 2429302"/>
              <a:gd name="connsiteX10" fmla="*/ 368490 w 600501"/>
              <a:gd name="connsiteY10" fmla="*/ 429905 h 2429302"/>
              <a:gd name="connsiteX11" fmla="*/ 348018 w 600501"/>
              <a:gd name="connsiteY11" fmla="*/ 464024 h 2429302"/>
              <a:gd name="connsiteX12" fmla="*/ 320722 w 600501"/>
              <a:gd name="connsiteY12" fmla="*/ 491320 h 2429302"/>
              <a:gd name="connsiteX13" fmla="*/ 300251 w 600501"/>
              <a:gd name="connsiteY13" fmla="*/ 518615 h 2429302"/>
              <a:gd name="connsiteX14" fmla="*/ 252484 w 600501"/>
              <a:gd name="connsiteY14" fmla="*/ 566382 h 2429302"/>
              <a:gd name="connsiteX15" fmla="*/ 225188 w 600501"/>
              <a:gd name="connsiteY15" fmla="*/ 593678 h 2429302"/>
              <a:gd name="connsiteX16" fmla="*/ 109182 w 600501"/>
              <a:gd name="connsiteY16" fmla="*/ 750627 h 2429302"/>
              <a:gd name="connsiteX17" fmla="*/ 75063 w 600501"/>
              <a:gd name="connsiteY17" fmla="*/ 846161 h 2429302"/>
              <a:gd name="connsiteX18" fmla="*/ 68239 w 600501"/>
              <a:gd name="connsiteY18" fmla="*/ 880281 h 2429302"/>
              <a:gd name="connsiteX19" fmla="*/ 47767 w 600501"/>
              <a:gd name="connsiteY19" fmla="*/ 941696 h 2429302"/>
              <a:gd name="connsiteX20" fmla="*/ 20472 w 600501"/>
              <a:gd name="connsiteY20" fmla="*/ 1064525 h 2429302"/>
              <a:gd name="connsiteX21" fmla="*/ 0 w 600501"/>
              <a:gd name="connsiteY21" fmla="*/ 1180531 h 2429302"/>
              <a:gd name="connsiteX22" fmla="*/ 13648 w 600501"/>
              <a:gd name="connsiteY22" fmla="*/ 1501254 h 2429302"/>
              <a:gd name="connsiteX23" fmla="*/ 20472 w 600501"/>
              <a:gd name="connsiteY23" fmla="*/ 1555845 h 2429302"/>
              <a:gd name="connsiteX24" fmla="*/ 61415 w 600501"/>
              <a:gd name="connsiteY24" fmla="*/ 1678675 h 2429302"/>
              <a:gd name="connsiteX25" fmla="*/ 102358 w 600501"/>
              <a:gd name="connsiteY25" fmla="*/ 1774209 h 2429302"/>
              <a:gd name="connsiteX26" fmla="*/ 143301 w 600501"/>
              <a:gd name="connsiteY26" fmla="*/ 1910687 h 2429302"/>
              <a:gd name="connsiteX27" fmla="*/ 170597 w 600501"/>
              <a:gd name="connsiteY27" fmla="*/ 1972102 h 2429302"/>
              <a:gd name="connsiteX28" fmla="*/ 204716 w 600501"/>
              <a:gd name="connsiteY28" fmla="*/ 2033517 h 2429302"/>
              <a:gd name="connsiteX29" fmla="*/ 218364 w 600501"/>
              <a:gd name="connsiteY29" fmla="*/ 2074460 h 2429302"/>
              <a:gd name="connsiteX30" fmla="*/ 238836 w 600501"/>
              <a:gd name="connsiteY30" fmla="*/ 2122227 h 2429302"/>
              <a:gd name="connsiteX31" fmla="*/ 259307 w 600501"/>
              <a:gd name="connsiteY31" fmla="*/ 2183642 h 2429302"/>
              <a:gd name="connsiteX32" fmla="*/ 266131 w 600501"/>
              <a:gd name="connsiteY32" fmla="*/ 2204114 h 2429302"/>
              <a:gd name="connsiteX33" fmla="*/ 279779 w 600501"/>
              <a:gd name="connsiteY33" fmla="*/ 2258705 h 2429302"/>
              <a:gd name="connsiteX34" fmla="*/ 300251 w 600501"/>
              <a:gd name="connsiteY34" fmla="*/ 2367887 h 2429302"/>
              <a:gd name="connsiteX35" fmla="*/ 300251 w 600501"/>
              <a:gd name="connsiteY35" fmla="*/ 2429302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0501" h="2429302">
                <a:moveTo>
                  <a:pt x="600501" y="0"/>
                </a:moveTo>
                <a:cubicBezTo>
                  <a:pt x="591403" y="13648"/>
                  <a:pt x="580079" y="26050"/>
                  <a:pt x="573206" y="40943"/>
                </a:cubicBezTo>
                <a:cubicBezTo>
                  <a:pt x="566267" y="55979"/>
                  <a:pt x="565128" y="73116"/>
                  <a:pt x="559558" y="88711"/>
                </a:cubicBezTo>
                <a:cubicBezTo>
                  <a:pt x="553732" y="105025"/>
                  <a:pt x="545521" y="120394"/>
                  <a:pt x="539087" y="136478"/>
                </a:cubicBezTo>
                <a:cubicBezTo>
                  <a:pt x="536416" y="143156"/>
                  <a:pt x="534239" y="150033"/>
                  <a:pt x="532263" y="156949"/>
                </a:cubicBezTo>
                <a:cubicBezTo>
                  <a:pt x="529686" y="165967"/>
                  <a:pt x="529248" y="175675"/>
                  <a:pt x="525439" y="184245"/>
                </a:cubicBezTo>
                <a:cubicBezTo>
                  <a:pt x="520052" y="196365"/>
                  <a:pt x="510898" y="206501"/>
                  <a:pt x="504967" y="218364"/>
                </a:cubicBezTo>
                <a:cubicBezTo>
                  <a:pt x="497220" y="233858"/>
                  <a:pt x="493091" y="251090"/>
                  <a:pt x="484496" y="266131"/>
                </a:cubicBezTo>
                <a:cubicBezTo>
                  <a:pt x="474788" y="283120"/>
                  <a:pt x="460881" y="297391"/>
                  <a:pt x="450376" y="313899"/>
                </a:cubicBezTo>
                <a:cubicBezTo>
                  <a:pt x="444915" y="322481"/>
                  <a:pt x="442059" y="332531"/>
                  <a:pt x="436728" y="341194"/>
                </a:cubicBezTo>
                <a:cubicBezTo>
                  <a:pt x="334400" y="507476"/>
                  <a:pt x="441552" y="335967"/>
                  <a:pt x="368490" y="429905"/>
                </a:cubicBezTo>
                <a:cubicBezTo>
                  <a:pt x="360347" y="440374"/>
                  <a:pt x="356161" y="453555"/>
                  <a:pt x="348018" y="464024"/>
                </a:cubicBezTo>
                <a:cubicBezTo>
                  <a:pt x="340118" y="474181"/>
                  <a:pt x="329195" y="481636"/>
                  <a:pt x="320722" y="491320"/>
                </a:cubicBezTo>
                <a:cubicBezTo>
                  <a:pt x="313233" y="499879"/>
                  <a:pt x="307901" y="510200"/>
                  <a:pt x="300251" y="518615"/>
                </a:cubicBezTo>
                <a:cubicBezTo>
                  <a:pt x="285104" y="535277"/>
                  <a:pt x="268406" y="550460"/>
                  <a:pt x="252484" y="566382"/>
                </a:cubicBezTo>
                <a:cubicBezTo>
                  <a:pt x="243385" y="575481"/>
                  <a:pt x="233226" y="583630"/>
                  <a:pt x="225188" y="593678"/>
                </a:cubicBezTo>
                <a:cubicBezTo>
                  <a:pt x="129896" y="712792"/>
                  <a:pt x="166459" y="658983"/>
                  <a:pt x="109182" y="750627"/>
                </a:cubicBezTo>
                <a:cubicBezTo>
                  <a:pt x="56359" y="935505"/>
                  <a:pt x="138060" y="657166"/>
                  <a:pt x="75063" y="846161"/>
                </a:cubicBezTo>
                <a:cubicBezTo>
                  <a:pt x="71395" y="857164"/>
                  <a:pt x="71425" y="869129"/>
                  <a:pt x="68239" y="880281"/>
                </a:cubicBezTo>
                <a:cubicBezTo>
                  <a:pt x="62311" y="901030"/>
                  <a:pt x="53183" y="920808"/>
                  <a:pt x="47767" y="941696"/>
                </a:cubicBezTo>
                <a:cubicBezTo>
                  <a:pt x="37241" y="982295"/>
                  <a:pt x="28698" y="1023398"/>
                  <a:pt x="20472" y="1064525"/>
                </a:cubicBezTo>
                <a:cubicBezTo>
                  <a:pt x="3670" y="1148536"/>
                  <a:pt x="10105" y="1109800"/>
                  <a:pt x="0" y="1180531"/>
                </a:cubicBezTo>
                <a:cubicBezTo>
                  <a:pt x="4549" y="1287439"/>
                  <a:pt x="7820" y="1394408"/>
                  <a:pt x="13648" y="1501254"/>
                </a:cubicBezTo>
                <a:cubicBezTo>
                  <a:pt x="14647" y="1519565"/>
                  <a:pt x="15704" y="1538137"/>
                  <a:pt x="20472" y="1555845"/>
                </a:cubicBezTo>
                <a:cubicBezTo>
                  <a:pt x="31692" y="1597519"/>
                  <a:pt x="44414" y="1639006"/>
                  <a:pt x="61415" y="1678675"/>
                </a:cubicBezTo>
                <a:cubicBezTo>
                  <a:pt x="75063" y="1710520"/>
                  <a:pt x="93955" y="1740598"/>
                  <a:pt x="102358" y="1774209"/>
                </a:cubicBezTo>
                <a:cubicBezTo>
                  <a:pt x="113700" y="1819575"/>
                  <a:pt x="124317" y="1867973"/>
                  <a:pt x="143301" y="1910687"/>
                </a:cubicBezTo>
                <a:cubicBezTo>
                  <a:pt x="152400" y="1931159"/>
                  <a:pt x="160578" y="1952065"/>
                  <a:pt x="170597" y="1972102"/>
                </a:cubicBezTo>
                <a:cubicBezTo>
                  <a:pt x="187920" y="2006747"/>
                  <a:pt x="191567" y="2000644"/>
                  <a:pt x="204716" y="2033517"/>
                </a:cubicBezTo>
                <a:cubicBezTo>
                  <a:pt x="210059" y="2046874"/>
                  <a:pt x="212697" y="2061237"/>
                  <a:pt x="218364" y="2074460"/>
                </a:cubicBezTo>
                <a:cubicBezTo>
                  <a:pt x="225188" y="2090382"/>
                  <a:pt x="232754" y="2106007"/>
                  <a:pt x="238836" y="2122227"/>
                </a:cubicBezTo>
                <a:cubicBezTo>
                  <a:pt x="246413" y="2142432"/>
                  <a:pt x="252483" y="2163170"/>
                  <a:pt x="259307" y="2183642"/>
                </a:cubicBezTo>
                <a:cubicBezTo>
                  <a:pt x="261582" y="2190466"/>
                  <a:pt x="264386" y="2197136"/>
                  <a:pt x="266131" y="2204114"/>
                </a:cubicBezTo>
                <a:lnTo>
                  <a:pt x="279779" y="2258705"/>
                </a:lnTo>
                <a:cubicBezTo>
                  <a:pt x="288167" y="2292255"/>
                  <a:pt x="300251" y="2337505"/>
                  <a:pt x="300251" y="2367887"/>
                </a:cubicBezTo>
                <a:lnTo>
                  <a:pt x="300251" y="2429302"/>
                </a:lnTo>
              </a:path>
            </a:pathLst>
          </a:cu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912E771-2E70-0C07-8E88-8EC8BA8E08F6}"/>
              </a:ext>
            </a:extLst>
          </p:cNvPr>
          <p:cNvGrpSpPr/>
          <p:nvPr/>
        </p:nvGrpSpPr>
        <p:grpSpPr>
          <a:xfrm>
            <a:off x="2633378" y="2426456"/>
            <a:ext cx="701791" cy="653239"/>
            <a:chOff x="4512949" y="2575948"/>
            <a:chExt cx="701791" cy="653239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8039E45-AED2-C664-EF29-089715CA831C}"/>
                </a:ext>
              </a:extLst>
            </p:cNvPr>
            <p:cNvCxnSpPr/>
            <p:nvPr/>
          </p:nvCxnSpPr>
          <p:spPr>
            <a:xfrm flipH="1">
              <a:off x="4512949" y="3229187"/>
              <a:ext cx="652595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64FE3FF-3B9E-A95A-D77E-86710D52D11B}"/>
                    </a:ext>
                  </a:extLst>
                </p:cNvPr>
                <p:cNvSpPr txBox="1"/>
                <p:nvPr/>
              </p:nvSpPr>
              <p:spPr>
                <a:xfrm>
                  <a:off x="4638941" y="2575948"/>
                  <a:ext cx="5757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CA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64FE3FF-3B9E-A95A-D77E-86710D52D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941" y="2575948"/>
                  <a:ext cx="575799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C40E6E7-A264-9B87-26E3-1A331EEFC887}"/>
              </a:ext>
            </a:extLst>
          </p:cNvPr>
          <p:cNvGrpSpPr/>
          <p:nvPr/>
        </p:nvGrpSpPr>
        <p:grpSpPr>
          <a:xfrm>
            <a:off x="3457152" y="2426428"/>
            <a:ext cx="1069524" cy="648819"/>
            <a:chOff x="5816616" y="2583408"/>
            <a:chExt cx="1069524" cy="648819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6E84C4D-E9A9-F142-F6B7-43575F3B704B}"/>
                </a:ext>
              </a:extLst>
            </p:cNvPr>
            <p:cNvCxnSpPr>
              <a:cxnSpLocks/>
            </p:cNvCxnSpPr>
            <p:nvPr/>
          </p:nvCxnSpPr>
          <p:spPr>
            <a:xfrm>
              <a:off x="5921154" y="3232227"/>
              <a:ext cx="886956" cy="0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D093F98-305F-2D8C-2216-094DC9CC407A}"/>
                    </a:ext>
                  </a:extLst>
                </p:cNvPr>
                <p:cNvSpPr txBox="1"/>
                <p:nvPr/>
              </p:nvSpPr>
              <p:spPr>
                <a:xfrm>
                  <a:off x="5816616" y="2583408"/>
                  <a:ext cx="10695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CA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CA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CA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D093F98-305F-2D8C-2216-094DC9CC4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616" y="2583408"/>
                  <a:ext cx="1069524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DEC0563-5B6D-A1E7-76D2-010DCF9B3537}"/>
                  </a:ext>
                </a:extLst>
              </p:cNvPr>
              <p:cNvSpPr/>
              <p:nvPr/>
            </p:nvSpPr>
            <p:spPr>
              <a:xfrm>
                <a:off x="1550642" y="5379065"/>
                <a:ext cx="2947916" cy="78857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(Recall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does not need to be connected)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DEC0563-5B6D-A1E7-76D2-010DCF9B3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42" y="5379065"/>
                <a:ext cx="2947916" cy="788570"/>
              </a:xfrm>
              <a:prstGeom prst="rect">
                <a:avLst/>
              </a:prstGeom>
              <a:blipFill>
                <a:blip r:embed="rId8"/>
                <a:stretch>
                  <a:fillRect r="-1437" b="-15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E60A770-1D81-CA3F-D26C-525816AA778F}"/>
                  </a:ext>
                </a:extLst>
              </p:cNvPr>
              <p:cNvSpPr/>
              <p:nvPr/>
            </p:nvSpPr>
            <p:spPr>
              <a:xfrm>
                <a:off x="6828983" y="4696443"/>
                <a:ext cx="4332096" cy="78857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E60A770-1D81-CA3F-D26C-525816AA7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83" y="4696443"/>
                <a:ext cx="4332096" cy="788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915C6A4-97D2-67EC-3B57-6219AEC1D923}"/>
                  </a:ext>
                </a:extLst>
              </p:cNvPr>
              <p:cNvSpPr/>
              <p:nvPr/>
            </p:nvSpPr>
            <p:spPr>
              <a:xfrm>
                <a:off x="6828983" y="2696732"/>
                <a:ext cx="4332096" cy="78857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be the set of edges </a:t>
                </a:r>
                <a:r>
                  <a:rPr lang="en-CA" b="1" dirty="0"/>
                  <a:t>directed out from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915C6A4-97D2-67EC-3B57-6219AEC1D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83" y="2696732"/>
                <a:ext cx="4332096" cy="788570"/>
              </a:xfrm>
              <a:prstGeom prst="rect">
                <a:avLst/>
              </a:prstGeom>
              <a:blipFill>
                <a:blip r:embed="rId10"/>
                <a:stretch>
                  <a:fillRect b="-15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EE649EB-B2E4-FE2C-2579-7C4D1C5F7B00}"/>
                  </a:ext>
                </a:extLst>
              </p:cNvPr>
              <p:cNvSpPr/>
              <p:nvPr/>
            </p:nvSpPr>
            <p:spPr>
              <a:xfrm>
                <a:off x="6828983" y="3494029"/>
                <a:ext cx="4332097" cy="41770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CA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EE649EB-B2E4-FE2C-2579-7C4D1C5F7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83" y="3494029"/>
                <a:ext cx="4332097" cy="417708"/>
              </a:xfrm>
              <a:prstGeom prst="rect">
                <a:avLst/>
              </a:prstGeom>
              <a:blipFill>
                <a:blip r:embed="rId11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C529BEF5-C1A3-F0D7-973A-2E7C4BCC129E}"/>
              </a:ext>
            </a:extLst>
          </p:cNvPr>
          <p:cNvSpPr/>
          <p:nvPr/>
        </p:nvSpPr>
        <p:spPr>
          <a:xfrm>
            <a:off x="6828983" y="3923879"/>
            <a:ext cx="4332097" cy="788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The </a:t>
            </a:r>
            <a:r>
              <a:rPr lang="en-CA" b="1" dirty="0"/>
              <a:t>capacity </a:t>
            </a:r>
            <a:r>
              <a:rPr lang="en-CA" dirty="0"/>
              <a:t>of the cut is the sum of the capacities of these edges</a:t>
            </a:r>
          </a:p>
        </p:txBody>
      </p:sp>
    </p:spTree>
    <p:extLst>
      <p:ext uri="{BB962C8B-B14F-4D97-AF65-F5344CB8AC3E}">
        <p14:creationId xmlns:p14="http://schemas.microsoft.com/office/powerpoint/2010/main" val="39805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99FE-0F56-DF0F-F78B-0F0B0A52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18" y="-2"/>
            <a:ext cx="11730251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Upper bounding edge-disjoint paths by s-t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B754-5552-8182-DC28-77D1EC58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018" y="1236374"/>
                <a:ext cx="11061510" cy="2632624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For the edge-disjoint paths problem,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cut capacity is just the </a:t>
                </a:r>
                <a:r>
                  <a:rPr lang="en-CA" b="1" dirty="0"/>
                  <a:t>number of edges crossing the cut</a:t>
                </a:r>
              </a:p>
              <a:p>
                <a:r>
                  <a:rPr lang="en-CA" dirty="0"/>
                  <a:t>If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has at most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edges crossing the cut,</a:t>
                </a:r>
                <a:br>
                  <a:rPr lang="en-CA" dirty="0"/>
                </a:br>
                <a:r>
                  <a:rPr lang="en-CA" dirty="0"/>
                  <a:t>then are at most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 edge-disjoint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paths,</a:t>
                </a:r>
                <a:br>
                  <a:rPr lang="en-CA" dirty="0"/>
                </a:br>
                <a:r>
                  <a:rPr lang="en-CA" dirty="0"/>
                  <a:t>since each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 has an edge crossing the cut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B754-5552-8182-DC28-77D1EC58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018" y="1236374"/>
                <a:ext cx="11061510" cy="2632624"/>
              </a:xfrm>
              <a:blipFill>
                <a:blip r:embed="rId2"/>
                <a:stretch>
                  <a:fillRect l="-1433" t="-3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2562-96D2-9414-E9BC-569974FD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20A1BD9-F08B-0554-A9E7-B322A0BDAD5B}"/>
              </a:ext>
            </a:extLst>
          </p:cNvPr>
          <p:cNvGrpSpPr/>
          <p:nvPr/>
        </p:nvGrpSpPr>
        <p:grpSpPr>
          <a:xfrm>
            <a:off x="3068096" y="3868998"/>
            <a:ext cx="4559423" cy="2298843"/>
            <a:chOff x="3068096" y="3868998"/>
            <a:chExt cx="4559423" cy="2298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DDDEE6F-2936-3BBF-1361-F7AB1CD40EFE}"/>
                    </a:ext>
                  </a:extLst>
                </p:cNvPr>
                <p:cNvSpPr/>
                <p:nvPr/>
              </p:nvSpPr>
              <p:spPr>
                <a:xfrm>
                  <a:off x="3068096" y="4603819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DDDEE6F-2936-3BBF-1361-F7AB1CD40E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8096" y="4603819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8C91744-46DA-71B4-5F73-73127AADFA26}"/>
                </a:ext>
              </a:extLst>
            </p:cNvPr>
            <p:cNvSpPr/>
            <p:nvPr/>
          </p:nvSpPr>
          <p:spPr>
            <a:xfrm>
              <a:off x="4146544" y="5338640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2C653DB-5211-E04A-11F2-5957634AEC7F}"/>
                </a:ext>
              </a:extLst>
            </p:cNvPr>
            <p:cNvSpPr/>
            <p:nvPr/>
          </p:nvSpPr>
          <p:spPr>
            <a:xfrm>
              <a:off x="4146544" y="4603819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6FB92E4-FED0-A49B-298E-AE3FAAFEF861}"/>
                </a:ext>
              </a:extLst>
            </p:cNvPr>
            <p:cNvSpPr/>
            <p:nvPr/>
          </p:nvSpPr>
          <p:spPr>
            <a:xfrm>
              <a:off x="4146544" y="3868998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08F32F0-6AD9-7F08-92AF-B83DBD11B0D6}"/>
                </a:ext>
              </a:extLst>
            </p:cNvPr>
            <p:cNvSpPr/>
            <p:nvPr/>
          </p:nvSpPr>
          <p:spPr>
            <a:xfrm>
              <a:off x="5155609" y="5338640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0B6F9B1-7FD6-7D1D-0B88-2CCFC1ADE9C3}"/>
                </a:ext>
              </a:extLst>
            </p:cNvPr>
            <p:cNvSpPr/>
            <p:nvPr/>
          </p:nvSpPr>
          <p:spPr>
            <a:xfrm>
              <a:off x="5155609" y="4603819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B8A6E32-D5AA-AE7A-BD64-CD5579AA8F20}"/>
                </a:ext>
              </a:extLst>
            </p:cNvPr>
            <p:cNvSpPr/>
            <p:nvPr/>
          </p:nvSpPr>
          <p:spPr>
            <a:xfrm>
              <a:off x="6164674" y="5338640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7384637-13BD-6D83-ACC9-07C51EBE02C6}"/>
                </a:ext>
              </a:extLst>
            </p:cNvPr>
            <p:cNvSpPr/>
            <p:nvPr/>
          </p:nvSpPr>
          <p:spPr>
            <a:xfrm>
              <a:off x="6164674" y="4603819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07705C8-5717-0695-006A-77C7A81104CE}"/>
                </a:ext>
              </a:extLst>
            </p:cNvPr>
            <p:cNvSpPr/>
            <p:nvPr/>
          </p:nvSpPr>
          <p:spPr>
            <a:xfrm>
              <a:off x="6164674" y="3868998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C328EC2F-CCCC-F35E-4D8A-707B8C69877E}"/>
                    </a:ext>
                  </a:extLst>
                </p:cNvPr>
                <p:cNvSpPr/>
                <p:nvPr/>
              </p:nvSpPr>
              <p:spPr>
                <a:xfrm>
                  <a:off x="7173310" y="4603819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C328EC2F-CCCC-F35E-4D8A-707B8C6987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310" y="4603819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4246145-6503-749F-946A-7D5431C462CF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3522305" y="4812674"/>
              <a:ext cx="62423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5BFAA-E385-D6F9-0CCF-A2A5AB1E0E94}"/>
                </a:ext>
              </a:extLst>
            </p:cNvPr>
            <p:cNvCxnSpPr>
              <a:cxnSpLocks/>
              <a:stCxn id="53" idx="7"/>
              <a:endCxn id="56" idx="3"/>
            </p:cNvCxnSpPr>
            <p:nvPr/>
          </p:nvCxnSpPr>
          <p:spPr>
            <a:xfrm flipV="1">
              <a:off x="3455788" y="4225536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98EDBDE-6914-91ED-2886-E293554EC994}"/>
                </a:ext>
              </a:extLst>
            </p:cNvPr>
            <p:cNvCxnSpPr>
              <a:cxnSpLocks/>
              <a:stCxn id="53" idx="5"/>
              <a:endCxn id="54" idx="1"/>
            </p:cNvCxnSpPr>
            <p:nvPr/>
          </p:nvCxnSpPr>
          <p:spPr>
            <a:xfrm>
              <a:off x="3455788" y="4960357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C9C101-26FA-9646-C6AE-716391882E38}"/>
                </a:ext>
              </a:extLst>
            </p:cNvPr>
            <p:cNvCxnSpPr>
              <a:cxnSpLocks/>
              <a:stCxn id="55" idx="6"/>
              <a:endCxn id="58" idx="2"/>
            </p:cNvCxnSpPr>
            <p:nvPr/>
          </p:nvCxnSpPr>
          <p:spPr>
            <a:xfrm>
              <a:off x="4600753" y="4812674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E0E2A82-90FE-FA7C-288D-B146CFD0914E}"/>
                </a:ext>
              </a:extLst>
            </p:cNvPr>
            <p:cNvCxnSpPr>
              <a:cxnSpLocks/>
              <a:stCxn id="56" idx="5"/>
              <a:endCxn id="58" idx="1"/>
            </p:cNvCxnSpPr>
            <p:nvPr/>
          </p:nvCxnSpPr>
          <p:spPr>
            <a:xfrm>
              <a:off x="4534236" y="4225536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889130D-4E83-3955-E2A1-D9A207C0FC6B}"/>
                </a:ext>
              </a:extLst>
            </p:cNvPr>
            <p:cNvCxnSpPr>
              <a:cxnSpLocks/>
              <a:stCxn id="54" idx="6"/>
              <a:endCxn id="57" idx="2"/>
            </p:cNvCxnSpPr>
            <p:nvPr/>
          </p:nvCxnSpPr>
          <p:spPr>
            <a:xfrm>
              <a:off x="4600753" y="5547495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0B5641-BBA6-B7AF-9D08-8FA240040DFC}"/>
                </a:ext>
              </a:extLst>
            </p:cNvPr>
            <p:cNvCxnSpPr>
              <a:cxnSpLocks/>
              <a:stCxn id="54" idx="7"/>
              <a:endCxn id="58" idx="3"/>
            </p:cNvCxnSpPr>
            <p:nvPr/>
          </p:nvCxnSpPr>
          <p:spPr>
            <a:xfrm flipV="1">
              <a:off x="4534236" y="4960357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E261296-DB19-811E-22B8-1CD77DCA6E13}"/>
                </a:ext>
              </a:extLst>
            </p:cNvPr>
            <p:cNvCxnSpPr>
              <a:cxnSpLocks/>
              <a:stCxn id="55" idx="5"/>
              <a:endCxn id="57" idx="1"/>
            </p:cNvCxnSpPr>
            <p:nvPr/>
          </p:nvCxnSpPr>
          <p:spPr>
            <a:xfrm>
              <a:off x="4534236" y="4960357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18946E4-1BDE-EE05-C2FD-AA3B1D2251C6}"/>
                </a:ext>
              </a:extLst>
            </p:cNvPr>
            <p:cNvCxnSpPr>
              <a:cxnSpLocks/>
              <a:stCxn id="58" idx="6"/>
              <a:endCxn id="60" idx="2"/>
            </p:cNvCxnSpPr>
            <p:nvPr/>
          </p:nvCxnSpPr>
          <p:spPr>
            <a:xfrm>
              <a:off x="5609818" y="4812674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60011C-82A5-7E61-B076-5D1F2AB1C166}"/>
                </a:ext>
              </a:extLst>
            </p:cNvPr>
            <p:cNvCxnSpPr>
              <a:cxnSpLocks/>
              <a:stCxn id="57" idx="7"/>
              <a:endCxn id="61" idx="3"/>
            </p:cNvCxnSpPr>
            <p:nvPr/>
          </p:nvCxnSpPr>
          <p:spPr>
            <a:xfrm flipV="1">
              <a:off x="5543301" y="4225536"/>
              <a:ext cx="687890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BB2A469-99AD-3902-8931-2879490B16F6}"/>
                </a:ext>
              </a:extLst>
            </p:cNvPr>
            <p:cNvCxnSpPr>
              <a:cxnSpLocks/>
              <a:stCxn id="57" idx="6"/>
              <a:endCxn id="59" idx="2"/>
            </p:cNvCxnSpPr>
            <p:nvPr/>
          </p:nvCxnSpPr>
          <p:spPr>
            <a:xfrm>
              <a:off x="5609818" y="5547495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C2C4C87-94C9-C2EA-96CE-B678B54F64A2}"/>
                </a:ext>
              </a:extLst>
            </p:cNvPr>
            <p:cNvCxnSpPr>
              <a:cxnSpLocks/>
              <a:stCxn id="61" idx="5"/>
              <a:endCxn id="62" idx="1"/>
            </p:cNvCxnSpPr>
            <p:nvPr/>
          </p:nvCxnSpPr>
          <p:spPr>
            <a:xfrm>
              <a:off x="6552366" y="4225536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6451261-5172-6430-AAF8-615371BB406B}"/>
                </a:ext>
              </a:extLst>
            </p:cNvPr>
            <p:cNvCxnSpPr>
              <a:cxnSpLocks/>
              <a:stCxn id="60" idx="6"/>
              <a:endCxn id="62" idx="2"/>
            </p:cNvCxnSpPr>
            <p:nvPr/>
          </p:nvCxnSpPr>
          <p:spPr>
            <a:xfrm>
              <a:off x="6618883" y="4812674"/>
              <a:ext cx="554427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FF402AB-5BFB-483C-AFE5-506CFE8E89F3}"/>
                </a:ext>
              </a:extLst>
            </p:cNvPr>
            <p:cNvCxnSpPr>
              <a:cxnSpLocks/>
              <a:stCxn id="59" idx="7"/>
              <a:endCxn id="62" idx="3"/>
            </p:cNvCxnSpPr>
            <p:nvPr/>
          </p:nvCxnSpPr>
          <p:spPr>
            <a:xfrm flipV="1">
              <a:off x="6552366" y="4960357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E8F2963-E7B5-6968-6B6C-F1F16654FB2C}"/>
                </a:ext>
              </a:extLst>
            </p:cNvPr>
            <p:cNvGrpSpPr/>
            <p:nvPr/>
          </p:nvGrpSpPr>
          <p:grpSpPr>
            <a:xfrm>
              <a:off x="3455788" y="4224672"/>
              <a:ext cx="3717522" cy="587138"/>
              <a:chOff x="7415914" y="3798853"/>
              <a:chExt cx="3717522" cy="587138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F415323A-EC56-E9E9-4C16-3BBB8AA38A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5914" y="3798853"/>
                <a:ext cx="757273" cy="43945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BDE969E0-8F90-168F-0FBE-69D7CED83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4362" y="3798853"/>
                <a:ext cx="687890" cy="43945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0AC4590B-3598-005A-54CF-50FF8C020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9944" y="4385991"/>
                <a:ext cx="554856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AA61D61-BB92-A0BB-13BB-BC7F69119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9009" y="4385991"/>
                <a:ext cx="554427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CC61120-A78D-9B29-3D58-FA1C576B9BE8}"/>
                </a:ext>
              </a:extLst>
            </p:cNvPr>
            <p:cNvGrpSpPr/>
            <p:nvPr/>
          </p:nvGrpSpPr>
          <p:grpSpPr>
            <a:xfrm>
              <a:off x="3522459" y="4812420"/>
              <a:ext cx="3717522" cy="734821"/>
              <a:chOff x="7482431" y="4385991"/>
              <a:chExt cx="3717522" cy="734821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64F64E10-9861-EF79-17FB-5B708876364F}"/>
                  </a:ext>
                </a:extLst>
              </p:cNvPr>
              <p:cNvCxnSpPr/>
              <p:nvPr/>
            </p:nvCxnSpPr>
            <p:spPr>
              <a:xfrm>
                <a:off x="7482431" y="4385991"/>
                <a:ext cx="624239" cy="0"/>
              </a:xfrm>
              <a:prstGeom prst="straightConnector1">
                <a:avLst/>
              </a:prstGeom>
              <a:ln w="38100">
                <a:solidFill>
                  <a:srgbClr val="FF66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35AD8335-C0B0-899B-822C-20AC5846A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4362" y="4533674"/>
                <a:ext cx="687890" cy="439455"/>
              </a:xfrm>
              <a:prstGeom prst="straightConnector1">
                <a:avLst/>
              </a:prstGeom>
              <a:ln w="38100">
                <a:solidFill>
                  <a:srgbClr val="FF66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A4BC62B0-86CA-E91D-E8DA-844A80587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9944" y="5120812"/>
                <a:ext cx="554856" cy="0"/>
              </a:xfrm>
              <a:prstGeom prst="straightConnector1">
                <a:avLst/>
              </a:prstGeom>
              <a:ln w="38100">
                <a:solidFill>
                  <a:srgbClr val="FF66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F902AAEC-CFF9-8BCD-169F-0D90A051A3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12492" y="4533674"/>
                <a:ext cx="687461" cy="439455"/>
              </a:xfrm>
              <a:prstGeom prst="straightConnector1">
                <a:avLst/>
              </a:prstGeom>
              <a:ln w="38100">
                <a:solidFill>
                  <a:srgbClr val="FF66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62D0E7B-4D1E-D809-C38D-E21FBB7D9508}"/>
                </a:ext>
              </a:extLst>
            </p:cNvPr>
            <p:cNvGrpSpPr/>
            <p:nvPr/>
          </p:nvGrpSpPr>
          <p:grpSpPr>
            <a:xfrm>
              <a:off x="3458241" y="4222643"/>
              <a:ext cx="3784039" cy="1321959"/>
              <a:chOff x="7415914" y="3798853"/>
              <a:chExt cx="3784039" cy="1321959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3BF41BD6-63C9-52C2-7243-391AD2ED1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5914" y="4533674"/>
                <a:ext cx="757273" cy="439455"/>
              </a:xfrm>
              <a:prstGeom prst="straightConnector1">
                <a:avLst/>
              </a:prstGeom>
              <a:ln w="38100">
                <a:solidFill>
                  <a:srgbClr val="00CC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FC00250-85F1-A9B9-4045-9B99052CD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0879" y="5120812"/>
                <a:ext cx="554856" cy="0"/>
              </a:xfrm>
              <a:prstGeom prst="straightConnector1">
                <a:avLst/>
              </a:prstGeom>
              <a:ln w="38100">
                <a:solidFill>
                  <a:srgbClr val="00CC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B2DF5593-6AB6-3846-0F4D-8B6AC64C44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03427" y="3798853"/>
                <a:ext cx="687890" cy="1174276"/>
              </a:xfrm>
              <a:prstGeom prst="straightConnector1">
                <a:avLst/>
              </a:prstGeom>
              <a:ln w="38100">
                <a:solidFill>
                  <a:srgbClr val="00CC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EA96AB1-C441-E1BD-28D5-5C3CD35D3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12492" y="3798853"/>
                <a:ext cx="687461" cy="439455"/>
              </a:xfrm>
              <a:prstGeom prst="straightConnector1">
                <a:avLst/>
              </a:prstGeom>
              <a:ln w="38100">
                <a:solidFill>
                  <a:srgbClr val="00CC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CB5AA4F-EE06-A714-3F77-1F3979A80400}"/>
                </a:ext>
              </a:extLst>
            </p:cNvPr>
            <p:cNvSpPr txBox="1"/>
            <p:nvPr/>
          </p:nvSpPr>
          <p:spPr>
            <a:xfrm>
              <a:off x="3410562" y="407303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30AE390-EE7D-EA00-B32B-A9796304A71B}"/>
                </a:ext>
              </a:extLst>
            </p:cNvPr>
            <p:cNvSpPr txBox="1"/>
            <p:nvPr/>
          </p:nvSpPr>
          <p:spPr>
            <a:xfrm>
              <a:off x="3568111" y="44866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26120E3-1794-EA22-8C8D-8C6E386AB749}"/>
                </a:ext>
              </a:extLst>
            </p:cNvPr>
            <p:cNvSpPr txBox="1"/>
            <p:nvPr/>
          </p:nvSpPr>
          <p:spPr>
            <a:xfrm>
              <a:off x="3381581" y="51171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3AF7A38-774C-8930-FC40-B733D2D816EB}"/>
                </a:ext>
              </a:extLst>
            </p:cNvPr>
            <p:cNvSpPr txBox="1"/>
            <p:nvPr/>
          </p:nvSpPr>
          <p:spPr>
            <a:xfrm>
              <a:off x="4535025" y="451684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769B422-C2EC-9C08-CC9B-D3036844FCFE}"/>
                </a:ext>
              </a:extLst>
            </p:cNvPr>
            <p:cNvCxnSpPr>
              <a:cxnSpLocks/>
            </p:cNvCxnSpPr>
            <p:nvPr/>
          </p:nvCxnSpPr>
          <p:spPr>
            <a:xfrm>
              <a:off x="5696490" y="3868998"/>
              <a:ext cx="232050" cy="2298843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62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01CFDE-F50F-1AE1-95D4-02CE063F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Flows and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33A1D-58E9-EDA0-A5B3-007A3662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1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99FE-0F56-DF0F-F78B-0F0B0A52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" y="-2"/>
            <a:ext cx="11716603" cy="1028386"/>
          </a:xfrm>
        </p:spPr>
        <p:txBody>
          <a:bodyPr>
            <a:normAutofit/>
          </a:bodyPr>
          <a:lstStyle/>
          <a:p>
            <a:r>
              <a:rPr lang="en-CA" dirty="0"/>
              <a:t>Generalizing to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B754-5552-8182-DC28-77D1EC58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3355" y="914401"/>
                <a:ext cx="11925857" cy="5513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b="1" dirty="0"/>
                  <a:t>Lemma 2: </a:t>
                </a:r>
                <a:r>
                  <a:rPr lang="en-CA" dirty="0"/>
                  <a:t>if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has capacity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 value of every flow must be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  <a:p>
                <a:r>
                  <a:rPr lang="en-CA" dirty="0"/>
                  <a:t>Proof sketch: for contra assume</a:t>
                </a:r>
                <a:br>
                  <a:rPr lang="en-CA" dirty="0"/>
                </a:br>
                <a:r>
                  <a:rPr lang="en-CA" dirty="0"/>
                  <a:t>a flow with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  <a:p>
                <a:r>
                  <a:rPr lang="en-CA" dirty="0"/>
                  <a:t>By earlier lemma, a flow with value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can be decomposed into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capacity-disjoint paths each w/flow 1</a:t>
                </a:r>
              </a:p>
              <a:p>
                <a:r>
                  <a:rPr lang="en-CA" dirty="0"/>
                  <a:t>Each such path crosses the cut,</a:t>
                </a:r>
                <a:br>
                  <a:rPr lang="en-CA" dirty="0"/>
                </a:br>
                <a:r>
                  <a:rPr lang="en-CA" dirty="0"/>
                  <a:t>and consumes one unit of the cut’s capacity (up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in total)</a:t>
                </a:r>
              </a:p>
              <a:p>
                <a:r>
                  <a:rPr lang="en-CA" dirty="0"/>
                  <a:t>But the cut’s capacity is only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so the paths are not capacity-disjoint! Contradiction.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B754-5552-8182-DC28-77D1EC58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355" y="914401"/>
                <a:ext cx="11925857" cy="5513696"/>
              </a:xfrm>
              <a:blipFill>
                <a:blip r:embed="rId2"/>
                <a:stretch>
                  <a:fillRect l="-13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2562-96D2-9414-E9BC-569974FD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5AD564-C4C7-4359-2FBD-53355170C9FE}"/>
              </a:ext>
            </a:extLst>
          </p:cNvPr>
          <p:cNvGrpSpPr/>
          <p:nvPr/>
        </p:nvGrpSpPr>
        <p:grpSpPr>
          <a:xfrm>
            <a:off x="7120764" y="1028384"/>
            <a:ext cx="5071236" cy="2096207"/>
            <a:chOff x="6980698" y="2556031"/>
            <a:chExt cx="5071236" cy="2096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FE0FF43-DCB9-E606-8E09-0D0510FD2BB0}"/>
                    </a:ext>
                  </a:extLst>
                </p:cNvPr>
                <p:cNvSpPr/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FE0FF43-DCB9-E606-8E09-0D0510FD2B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698" y="3290852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C86CDE-5E9A-6A94-C167-57FCEB623A8F}"/>
                </a:ext>
              </a:extLst>
            </p:cNvPr>
            <p:cNvSpPr/>
            <p:nvPr/>
          </p:nvSpPr>
          <p:spPr>
            <a:xfrm>
              <a:off x="8059146" y="4025673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4DED82-1235-B684-ADFF-4D7A9B2001F7}"/>
                </a:ext>
              </a:extLst>
            </p:cNvPr>
            <p:cNvSpPr/>
            <p:nvPr/>
          </p:nvSpPr>
          <p:spPr>
            <a:xfrm>
              <a:off x="8059146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B387D4-43BD-868F-2137-B89689A95884}"/>
                </a:ext>
              </a:extLst>
            </p:cNvPr>
            <p:cNvSpPr/>
            <p:nvPr/>
          </p:nvSpPr>
          <p:spPr>
            <a:xfrm>
              <a:off x="8059146" y="2556031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7C42C5-2C4A-163E-E024-4E85BD874F01}"/>
                </a:ext>
              </a:extLst>
            </p:cNvPr>
            <p:cNvSpPr/>
            <p:nvPr/>
          </p:nvSpPr>
          <p:spPr>
            <a:xfrm>
              <a:off x="9068211" y="4025673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4D894D-0B30-B6C5-4C7C-AE796F71BFD0}"/>
                </a:ext>
              </a:extLst>
            </p:cNvPr>
            <p:cNvSpPr/>
            <p:nvPr/>
          </p:nvSpPr>
          <p:spPr>
            <a:xfrm>
              <a:off x="9068211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3791AF-DFFF-26B1-E079-BFDA20CBC38E}"/>
                </a:ext>
              </a:extLst>
            </p:cNvPr>
            <p:cNvSpPr/>
            <p:nvPr/>
          </p:nvSpPr>
          <p:spPr>
            <a:xfrm>
              <a:off x="10077276" y="4025673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0383-6452-70C8-DD22-8AA7113F17D7}"/>
                </a:ext>
              </a:extLst>
            </p:cNvPr>
            <p:cNvSpPr/>
            <p:nvPr/>
          </p:nvSpPr>
          <p:spPr>
            <a:xfrm>
              <a:off x="10077276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770CBD-6DE5-388D-0C58-BD491CDE9A9C}"/>
                </a:ext>
              </a:extLst>
            </p:cNvPr>
            <p:cNvSpPr/>
            <p:nvPr/>
          </p:nvSpPr>
          <p:spPr>
            <a:xfrm>
              <a:off x="10077276" y="2556031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DE68F8-506F-1166-6B0E-C9CB200A7221}"/>
                </a:ext>
              </a:extLst>
            </p:cNvPr>
            <p:cNvSpPr/>
            <p:nvPr/>
          </p:nvSpPr>
          <p:spPr>
            <a:xfrm>
              <a:off x="11085912" y="3290852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70B2BB5-706C-6A5E-DD27-8BA5D65ADB97}"/>
                </a:ext>
              </a:extLst>
            </p:cNvPr>
            <p:cNvCxnSpPr>
              <a:stCxn id="6" idx="6"/>
              <a:endCxn id="8" idx="2"/>
            </p:cNvCxnSpPr>
            <p:nvPr/>
          </p:nvCxnSpPr>
          <p:spPr>
            <a:xfrm>
              <a:off x="7434907" y="3499707"/>
              <a:ext cx="62423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953DDBA-3067-79AC-2D0F-BCB5513F6503}"/>
                </a:ext>
              </a:extLst>
            </p:cNvPr>
            <p:cNvCxnSpPr>
              <a:cxnSpLocks/>
              <a:stCxn id="6" idx="7"/>
              <a:endCxn id="9" idx="3"/>
            </p:cNvCxnSpPr>
            <p:nvPr/>
          </p:nvCxnSpPr>
          <p:spPr>
            <a:xfrm flipV="1">
              <a:off x="7368390" y="2912569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3156AB0-6613-557A-8FDD-ECB6F43CB306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7368390" y="3647390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C1EEC8-594A-614B-9CC0-3E78E1DA84B3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8513355" y="3499707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590E78-7BA1-7302-1AB2-DFBC1D2E7B33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8446838" y="2912569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0A2E00-24B2-EAA7-8110-6B40E509C720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8513355" y="4234528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04D0505-3298-3057-0AFC-1F3B3B03E8FE}"/>
                </a:ext>
              </a:extLst>
            </p:cNvPr>
            <p:cNvCxnSpPr>
              <a:cxnSpLocks/>
              <a:stCxn id="7" idx="7"/>
              <a:endCxn id="11" idx="3"/>
            </p:cNvCxnSpPr>
            <p:nvPr/>
          </p:nvCxnSpPr>
          <p:spPr>
            <a:xfrm flipV="1"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7D1B37F-08DD-B65F-1707-329300DC505B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8446838" y="3647390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BFBB8D4-F5AA-B9B3-D505-D414DCDF30B8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9522420" y="3499707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C793354-EA0F-4B7C-AA4B-9BC6D7D1EE32}"/>
                </a:ext>
              </a:extLst>
            </p:cNvPr>
            <p:cNvCxnSpPr>
              <a:cxnSpLocks/>
              <a:stCxn id="10" idx="7"/>
              <a:endCxn id="14" idx="3"/>
            </p:cNvCxnSpPr>
            <p:nvPr/>
          </p:nvCxnSpPr>
          <p:spPr>
            <a:xfrm flipV="1">
              <a:off x="9455903" y="2912569"/>
              <a:ext cx="687890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AD77B71-FB8F-5CCA-0640-7BAC90AE6837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>
              <a:off x="9522420" y="4234528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F880B76-13E2-A9E7-2CA7-FA8DD8BFCB6F}"/>
                </a:ext>
              </a:extLst>
            </p:cNvPr>
            <p:cNvCxnSpPr>
              <a:cxnSpLocks/>
              <a:stCxn id="14" idx="5"/>
              <a:endCxn id="15" idx="1"/>
            </p:cNvCxnSpPr>
            <p:nvPr/>
          </p:nvCxnSpPr>
          <p:spPr>
            <a:xfrm>
              <a:off x="10464968" y="2912569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42073FD-B5E3-3470-5B51-0D4C3C03466C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>
              <a:off x="10531485" y="3499707"/>
              <a:ext cx="554427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3E9450A-BEB6-2068-D995-73B733782B05}"/>
                </a:ext>
              </a:extLst>
            </p:cNvPr>
            <p:cNvCxnSpPr>
              <a:cxnSpLocks/>
              <a:stCxn id="12" idx="7"/>
              <a:endCxn id="15" idx="3"/>
            </p:cNvCxnSpPr>
            <p:nvPr/>
          </p:nvCxnSpPr>
          <p:spPr>
            <a:xfrm flipV="1">
              <a:off x="10464968" y="3647390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322767-1006-4428-088A-BFFE9004D47B}"/>
                </a:ext>
              </a:extLst>
            </p:cNvPr>
            <p:cNvSpPr txBox="1"/>
            <p:nvPr/>
          </p:nvSpPr>
          <p:spPr>
            <a:xfrm>
              <a:off x="7323164" y="2760071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E58AC9-A9D9-9504-1333-FA7505E40F1A}"/>
                </a:ext>
              </a:extLst>
            </p:cNvPr>
            <p:cNvSpPr txBox="1"/>
            <p:nvPr/>
          </p:nvSpPr>
          <p:spPr>
            <a:xfrm>
              <a:off x="7480713" y="317372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1FB088-7CB6-E20F-755F-4EF384E5E779}"/>
                </a:ext>
              </a:extLst>
            </p:cNvPr>
            <p:cNvSpPr txBox="1"/>
            <p:nvPr/>
          </p:nvSpPr>
          <p:spPr>
            <a:xfrm>
              <a:off x="7213619" y="3812588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DE796CD-1139-00EA-08C8-2E8314B8E802}"/>
                    </a:ext>
                  </a:extLst>
                </p:cNvPr>
                <p:cNvSpPr/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DE796CD-1139-00EA-08C8-2E8314B8E8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4370" y="4234528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2AC4854-39C3-9CC5-70A9-E98F756A3528}"/>
                </a:ext>
              </a:extLst>
            </p:cNvPr>
            <p:cNvCxnSpPr>
              <a:cxnSpLocks/>
              <a:stCxn id="15" idx="4"/>
              <a:endCxn id="33" idx="0"/>
            </p:cNvCxnSpPr>
            <p:nvPr/>
          </p:nvCxnSpPr>
          <p:spPr>
            <a:xfrm>
              <a:off x="11313017" y="3708562"/>
              <a:ext cx="318458" cy="5259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8325E1-7A1B-9522-77FD-8EC1BE39EEAA}"/>
                </a:ext>
              </a:extLst>
            </p:cNvPr>
            <p:cNvSpPr txBox="1"/>
            <p:nvPr/>
          </p:nvSpPr>
          <p:spPr>
            <a:xfrm>
              <a:off x="11412015" y="3708562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*/25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7D69DE-12C7-1496-165C-009514B0FFA4}"/>
                </a:ext>
              </a:extLst>
            </p:cNvPr>
            <p:cNvSpPr txBox="1"/>
            <p:nvPr/>
          </p:nvSpPr>
          <p:spPr>
            <a:xfrm>
              <a:off x="8590139" y="273210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FB3004-2088-88E1-5DC3-B39E3FAA7BFA}"/>
                </a:ext>
              </a:extLst>
            </p:cNvPr>
            <p:cNvSpPr txBox="1"/>
            <p:nvPr/>
          </p:nvSpPr>
          <p:spPr>
            <a:xfrm>
              <a:off x="9595044" y="279172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88A22E-082F-FD51-2BB0-CF9B683195C5}"/>
                </a:ext>
              </a:extLst>
            </p:cNvPr>
            <p:cNvSpPr txBox="1"/>
            <p:nvPr/>
          </p:nvSpPr>
          <p:spPr>
            <a:xfrm>
              <a:off x="9418516" y="315696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F981C9-EA9E-C1C0-534C-3B330524A618}"/>
                </a:ext>
              </a:extLst>
            </p:cNvPr>
            <p:cNvSpPr txBox="1"/>
            <p:nvPr/>
          </p:nvSpPr>
          <p:spPr>
            <a:xfrm>
              <a:off x="10469874" y="320365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C7DF16-F56E-226E-19DC-10FE29697201}"/>
                </a:ext>
              </a:extLst>
            </p:cNvPr>
            <p:cNvSpPr txBox="1"/>
            <p:nvPr/>
          </p:nvSpPr>
          <p:spPr>
            <a:xfrm>
              <a:off x="10579139" y="275673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3BAC1C-BBC2-8ADC-28F5-0B5116DCD3B4}"/>
                </a:ext>
              </a:extLst>
            </p:cNvPr>
            <p:cNvSpPr txBox="1"/>
            <p:nvPr/>
          </p:nvSpPr>
          <p:spPr>
            <a:xfrm>
              <a:off x="8174713" y="364483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C9BFBB-CC45-7C17-D20C-9564B5BD46B4}"/>
                </a:ext>
              </a:extLst>
            </p:cNvPr>
            <p:cNvSpPr txBox="1"/>
            <p:nvPr/>
          </p:nvSpPr>
          <p:spPr>
            <a:xfrm>
              <a:off x="8431788" y="417354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D880CF-EC1F-B2F5-D513-508E18AA2AC8}"/>
                </a:ext>
              </a:extLst>
            </p:cNvPr>
            <p:cNvSpPr txBox="1"/>
            <p:nvPr/>
          </p:nvSpPr>
          <p:spPr>
            <a:xfrm>
              <a:off x="9478380" y="416226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D046FF-1A51-DCE8-0CDD-B262829E8165}"/>
                </a:ext>
              </a:extLst>
            </p:cNvPr>
            <p:cNvSpPr txBox="1"/>
            <p:nvPr/>
          </p:nvSpPr>
          <p:spPr>
            <a:xfrm>
              <a:off x="10574882" y="3862303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3825E7-CF2E-90B0-75DA-9F98BF4576B3}"/>
                </a:ext>
              </a:extLst>
            </p:cNvPr>
            <p:cNvSpPr txBox="1"/>
            <p:nvPr/>
          </p:nvSpPr>
          <p:spPr>
            <a:xfrm>
              <a:off x="8468855" y="3200729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0E25D6-2149-78C4-F16D-A1F1DA724FF1}"/>
                </a:ext>
              </a:extLst>
            </p:cNvPr>
            <p:cNvSpPr txBox="1"/>
            <p:nvPr/>
          </p:nvSpPr>
          <p:spPr>
            <a:xfrm>
              <a:off x="8952153" y="3610408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*/1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D14206-953A-D6F5-2AF1-EA109DCD72C1}"/>
              </a:ext>
            </a:extLst>
          </p:cNvPr>
          <p:cNvGrpSpPr/>
          <p:nvPr/>
        </p:nvGrpSpPr>
        <p:grpSpPr>
          <a:xfrm>
            <a:off x="8729378" y="326076"/>
            <a:ext cx="701791" cy="653239"/>
            <a:chOff x="4512949" y="2575948"/>
            <a:chExt cx="701791" cy="653239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814AF79-0B2E-99C2-EA7A-83A8C31936D7}"/>
                </a:ext>
              </a:extLst>
            </p:cNvPr>
            <p:cNvCxnSpPr/>
            <p:nvPr/>
          </p:nvCxnSpPr>
          <p:spPr>
            <a:xfrm flipH="1">
              <a:off x="4512949" y="3229187"/>
              <a:ext cx="652595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EA0E6E5-99AC-75EF-C2EC-6A9CF0BBF604}"/>
                    </a:ext>
                  </a:extLst>
                </p:cNvPr>
                <p:cNvSpPr txBox="1"/>
                <p:nvPr/>
              </p:nvSpPr>
              <p:spPr>
                <a:xfrm>
                  <a:off x="4638941" y="2575948"/>
                  <a:ext cx="5757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CA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EA0E6E5-99AC-75EF-C2EC-6A9CF0BBF6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941" y="2575948"/>
                  <a:ext cx="575799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AE91F6-D961-AEDB-E619-E822985D68F7}"/>
              </a:ext>
            </a:extLst>
          </p:cNvPr>
          <p:cNvGrpSpPr/>
          <p:nvPr/>
        </p:nvGrpSpPr>
        <p:grpSpPr>
          <a:xfrm>
            <a:off x="9553152" y="326048"/>
            <a:ext cx="1069524" cy="648819"/>
            <a:chOff x="5816616" y="2583408"/>
            <a:chExt cx="1069524" cy="648819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6774806-19A7-8EEE-E424-FE51CE243229}"/>
                </a:ext>
              </a:extLst>
            </p:cNvPr>
            <p:cNvCxnSpPr>
              <a:cxnSpLocks/>
            </p:cNvCxnSpPr>
            <p:nvPr/>
          </p:nvCxnSpPr>
          <p:spPr>
            <a:xfrm>
              <a:off x="5921154" y="3232227"/>
              <a:ext cx="886956" cy="0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772F63C-4580-A72E-CBD5-0586CEAF24BB}"/>
                    </a:ext>
                  </a:extLst>
                </p:cNvPr>
                <p:cNvSpPr txBox="1"/>
                <p:nvPr/>
              </p:nvSpPr>
              <p:spPr>
                <a:xfrm>
                  <a:off x="5816616" y="2583408"/>
                  <a:ext cx="10695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CA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CA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CA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772F63C-4580-A72E-CBD5-0586CEAF2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616" y="2583408"/>
                  <a:ext cx="1069524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D6123FD-5519-91A2-AFFA-A9F7863CF4AC}"/>
              </a:ext>
            </a:extLst>
          </p:cNvPr>
          <p:cNvSpPr/>
          <p:nvPr/>
        </p:nvSpPr>
        <p:spPr>
          <a:xfrm>
            <a:off x="9001644" y="800763"/>
            <a:ext cx="600501" cy="2429302"/>
          </a:xfrm>
          <a:custGeom>
            <a:avLst/>
            <a:gdLst>
              <a:gd name="connsiteX0" fmla="*/ 600501 w 600501"/>
              <a:gd name="connsiteY0" fmla="*/ 0 h 2429302"/>
              <a:gd name="connsiteX1" fmla="*/ 573206 w 600501"/>
              <a:gd name="connsiteY1" fmla="*/ 40943 h 2429302"/>
              <a:gd name="connsiteX2" fmla="*/ 559558 w 600501"/>
              <a:gd name="connsiteY2" fmla="*/ 88711 h 2429302"/>
              <a:gd name="connsiteX3" fmla="*/ 539087 w 600501"/>
              <a:gd name="connsiteY3" fmla="*/ 136478 h 2429302"/>
              <a:gd name="connsiteX4" fmla="*/ 532263 w 600501"/>
              <a:gd name="connsiteY4" fmla="*/ 156949 h 2429302"/>
              <a:gd name="connsiteX5" fmla="*/ 525439 w 600501"/>
              <a:gd name="connsiteY5" fmla="*/ 184245 h 2429302"/>
              <a:gd name="connsiteX6" fmla="*/ 504967 w 600501"/>
              <a:gd name="connsiteY6" fmla="*/ 218364 h 2429302"/>
              <a:gd name="connsiteX7" fmla="*/ 484496 w 600501"/>
              <a:gd name="connsiteY7" fmla="*/ 266131 h 2429302"/>
              <a:gd name="connsiteX8" fmla="*/ 450376 w 600501"/>
              <a:gd name="connsiteY8" fmla="*/ 313899 h 2429302"/>
              <a:gd name="connsiteX9" fmla="*/ 436728 w 600501"/>
              <a:gd name="connsiteY9" fmla="*/ 341194 h 2429302"/>
              <a:gd name="connsiteX10" fmla="*/ 368490 w 600501"/>
              <a:gd name="connsiteY10" fmla="*/ 429905 h 2429302"/>
              <a:gd name="connsiteX11" fmla="*/ 348018 w 600501"/>
              <a:gd name="connsiteY11" fmla="*/ 464024 h 2429302"/>
              <a:gd name="connsiteX12" fmla="*/ 320722 w 600501"/>
              <a:gd name="connsiteY12" fmla="*/ 491320 h 2429302"/>
              <a:gd name="connsiteX13" fmla="*/ 300251 w 600501"/>
              <a:gd name="connsiteY13" fmla="*/ 518615 h 2429302"/>
              <a:gd name="connsiteX14" fmla="*/ 252484 w 600501"/>
              <a:gd name="connsiteY14" fmla="*/ 566382 h 2429302"/>
              <a:gd name="connsiteX15" fmla="*/ 225188 w 600501"/>
              <a:gd name="connsiteY15" fmla="*/ 593678 h 2429302"/>
              <a:gd name="connsiteX16" fmla="*/ 109182 w 600501"/>
              <a:gd name="connsiteY16" fmla="*/ 750627 h 2429302"/>
              <a:gd name="connsiteX17" fmla="*/ 75063 w 600501"/>
              <a:gd name="connsiteY17" fmla="*/ 846161 h 2429302"/>
              <a:gd name="connsiteX18" fmla="*/ 68239 w 600501"/>
              <a:gd name="connsiteY18" fmla="*/ 880281 h 2429302"/>
              <a:gd name="connsiteX19" fmla="*/ 47767 w 600501"/>
              <a:gd name="connsiteY19" fmla="*/ 941696 h 2429302"/>
              <a:gd name="connsiteX20" fmla="*/ 20472 w 600501"/>
              <a:gd name="connsiteY20" fmla="*/ 1064525 h 2429302"/>
              <a:gd name="connsiteX21" fmla="*/ 0 w 600501"/>
              <a:gd name="connsiteY21" fmla="*/ 1180531 h 2429302"/>
              <a:gd name="connsiteX22" fmla="*/ 13648 w 600501"/>
              <a:gd name="connsiteY22" fmla="*/ 1501254 h 2429302"/>
              <a:gd name="connsiteX23" fmla="*/ 20472 w 600501"/>
              <a:gd name="connsiteY23" fmla="*/ 1555845 h 2429302"/>
              <a:gd name="connsiteX24" fmla="*/ 61415 w 600501"/>
              <a:gd name="connsiteY24" fmla="*/ 1678675 h 2429302"/>
              <a:gd name="connsiteX25" fmla="*/ 102358 w 600501"/>
              <a:gd name="connsiteY25" fmla="*/ 1774209 h 2429302"/>
              <a:gd name="connsiteX26" fmla="*/ 143301 w 600501"/>
              <a:gd name="connsiteY26" fmla="*/ 1910687 h 2429302"/>
              <a:gd name="connsiteX27" fmla="*/ 170597 w 600501"/>
              <a:gd name="connsiteY27" fmla="*/ 1972102 h 2429302"/>
              <a:gd name="connsiteX28" fmla="*/ 204716 w 600501"/>
              <a:gd name="connsiteY28" fmla="*/ 2033517 h 2429302"/>
              <a:gd name="connsiteX29" fmla="*/ 218364 w 600501"/>
              <a:gd name="connsiteY29" fmla="*/ 2074460 h 2429302"/>
              <a:gd name="connsiteX30" fmla="*/ 238836 w 600501"/>
              <a:gd name="connsiteY30" fmla="*/ 2122227 h 2429302"/>
              <a:gd name="connsiteX31" fmla="*/ 259307 w 600501"/>
              <a:gd name="connsiteY31" fmla="*/ 2183642 h 2429302"/>
              <a:gd name="connsiteX32" fmla="*/ 266131 w 600501"/>
              <a:gd name="connsiteY32" fmla="*/ 2204114 h 2429302"/>
              <a:gd name="connsiteX33" fmla="*/ 279779 w 600501"/>
              <a:gd name="connsiteY33" fmla="*/ 2258705 h 2429302"/>
              <a:gd name="connsiteX34" fmla="*/ 300251 w 600501"/>
              <a:gd name="connsiteY34" fmla="*/ 2367887 h 2429302"/>
              <a:gd name="connsiteX35" fmla="*/ 300251 w 600501"/>
              <a:gd name="connsiteY35" fmla="*/ 2429302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0501" h="2429302">
                <a:moveTo>
                  <a:pt x="600501" y="0"/>
                </a:moveTo>
                <a:cubicBezTo>
                  <a:pt x="591403" y="13648"/>
                  <a:pt x="580079" y="26050"/>
                  <a:pt x="573206" y="40943"/>
                </a:cubicBezTo>
                <a:cubicBezTo>
                  <a:pt x="566267" y="55979"/>
                  <a:pt x="565128" y="73116"/>
                  <a:pt x="559558" y="88711"/>
                </a:cubicBezTo>
                <a:cubicBezTo>
                  <a:pt x="553732" y="105025"/>
                  <a:pt x="545521" y="120394"/>
                  <a:pt x="539087" y="136478"/>
                </a:cubicBezTo>
                <a:cubicBezTo>
                  <a:pt x="536416" y="143156"/>
                  <a:pt x="534239" y="150033"/>
                  <a:pt x="532263" y="156949"/>
                </a:cubicBezTo>
                <a:cubicBezTo>
                  <a:pt x="529686" y="165967"/>
                  <a:pt x="529248" y="175675"/>
                  <a:pt x="525439" y="184245"/>
                </a:cubicBezTo>
                <a:cubicBezTo>
                  <a:pt x="520052" y="196365"/>
                  <a:pt x="510898" y="206501"/>
                  <a:pt x="504967" y="218364"/>
                </a:cubicBezTo>
                <a:cubicBezTo>
                  <a:pt x="497220" y="233858"/>
                  <a:pt x="493091" y="251090"/>
                  <a:pt x="484496" y="266131"/>
                </a:cubicBezTo>
                <a:cubicBezTo>
                  <a:pt x="474788" y="283120"/>
                  <a:pt x="460881" y="297391"/>
                  <a:pt x="450376" y="313899"/>
                </a:cubicBezTo>
                <a:cubicBezTo>
                  <a:pt x="444915" y="322481"/>
                  <a:pt x="442059" y="332531"/>
                  <a:pt x="436728" y="341194"/>
                </a:cubicBezTo>
                <a:cubicBezTo>
                  <a:pt x="334400" y="507476"/>
                  <a:pt x="441552" y="335967"/>
                  <a:pt x="368490" y="429905"/>
                </a:cubicBezTo>
                <a:cubicBezTo>
                  <a:pt x="360347" y="440374"/>
                  <a:pt x="356161" y="453555"/>
                  <a:pt x="348018" y="464024"/>
                </a:cubicBezTo>
                <a:cubicBezTo>
                  <a:pt x="340118" y="474181"/>
                  <a:pt x="329195" y="481636"/>
                  <a:pt x="320722" y="491320"/>
                </a:cubicBezTo>
                <a:cubicBezTo>
                  <a:pt x="313233" y="499879"/>
                  <a:pt x="307901" y="510200"/>
                  <a:pt x="300251" y="518615"/>
                </a:cubicBezTo>
                <a:cubicBezTo>
                  <a:pt x="285104" y="535277"/>
                  <a:pt x="268406" y="550460"/>
                  <a:pt x="252484" y="566382"/>
                </a:cubicBezTo>
                <a:cubicBezTo>
                  <a:pt x="243385" y="575481"/>
                  <a:pt x="233226" y="583630"/>
                  <a:pt x="225188" y="593678"/>
                </a:cubicBezTo>
                <a:cubicBezTo>
                  <a:pt x="129896" y="712792"/>
                  <a:pt x="166459" y="658983"/>
                  <a:pt x="109182" y="750627"/>
                </a:cubicBezTo>
                <a:cubicBezTo>
                  <a:pt x="56359" y="935505"/>
                  <a:pt x="138060" y="657166"/>
                  <a:pt x="75063" y="846161"/>
                </a:cubicBezTo>
                <a:cubicBezTo>
                  <a:pt x="71395" y="857164"/>
                  <a:pt x="71425" y="869129"/>
                  <a:pt x="68239" y="880281"/>
                </a:cubicBezTo>
                <a:cubicBezTo>
                  <a:pt x="62311" y="901030"/>
                  <a:pt x="53183" y="920808"/>
                  <a:pt x="47767" y="941696"/>
                </a:cubicBezTo>
                <a:cubicBezTo>
                  <a:pt x="37241" y="982295"/>
                  <a:pt x="28698" y="1023398"/>
                  <a:pt x="20472" y="1064525"/>
                </a:cubicBezTo>
                <a:cubicBezTo>
                  <a:pt x="3670" y="1148536"/>
                  <a:pt x="10105" y="1109800"/>
                  <a:pt x="0" y="1180531"/>
                </a:cubicBezTo>
                <a:cubicBezTo>
                  <a:pt x="4549" y="1287439"/>
                  <a:pt x="7820" y="1394408"/>
                  <a:pt x="13648" y="1501254"/>
                </a:cubicBezTo>
                <a:cubicBezTo>
                  <a:pt x="14647" y="1519565"/>
                  <a:pt x="15704" y="1538137"/>
                  <a:pt x="20472" y="1555845"/>
                </a:cubicBezTo>
                <a:cubicBezTo>
                  <a:pt x="31692" y="1597519"/>
                  <a:pt x="44414" y="1639006"/>
                  <a:pt x="61415" y="1678675"/>
                </a:cubicBezTo>
                <a:cubicBezTo>
                  <a:pt x="75063" y="1710520"/>
                  <a:pt x="93955" y="1740598"/>
                  <a:pt x="102358" y="1774209"/>
                </a:cubicBezTo>
                <a:cubicBezTo>
                  <a:pt x="113700" y="1819575"/>
                  <a:pt x="124317" y="1867973"/>
                  <a:pt x="143301" y="1910687"/>
                </a:cubicBezTo>
                <a:cubicBezTo>
                  <a:pt x="152400" y="1931159"/>
                  <a:pt x="160578" y="1952065"/>
                  <a:pt x="170597" y="1972102"/>
                </a:cubicBezTo>
                <a:cubicBezTo>
                  <a:pt x="187920" y="2006747"/>
                  <a:pt x="191567" y="2000644"/>
                  <a:pt x="204716" y="2033517"/>
                </a:cubicBezTo>
                <a:cubicBezTo>
                  <a:pt x="210059" y="2046874"/>
                  <a:pt x="212697" y="2061237"/>
                  <a:pt x="218364" y="2074460"/>
                </a:cubicBezTo>
                <a:cubicBezTo>
                  <a:pt x="225188" y="2090382"/>
                  <a:pt x="232754" y="2106007"/>
                  <a:pt x="238836" y="2122227"/>
                </a:cubicBezTo>
                <a:cubicBezTo>
                  <a:pt x="246413" y="2142432"/>
                  <a:pt x="252483" y="2163170"/>
                  <a:pt x="259307" y="2183642"/>
                </a:cubicBezTo>
                <a:cubicBezTo>
                  <a:pt x="261582" y="2190466"/>
                  <a:pt x="264386" y="2197136"/>
                  <a:pt x="266131" y="2204114"/>
                </a:cubicBezTo>
                <a:lnTo>
                  <a:pt x="279779" y="2258705"/>
                </a:lnTo>
                <a:cubicBezTo>
                  <a:pt x="288167" y="2292255"/>
                  <a:pt x="300251" y="2337505"/>
                  <a:pt x="300251" y="2367887"/>
                </a:cubicBezTo>
                <a:lnTo>
                  <a:pt x="300251" y="2429302"/>
                </a:lnTo>
              </a:path>
            </a:pathLst>
          </a:cu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732DC18-73FD-24CA-DF68-0CCC12CB1336}"/>
              </a:ext>
            </a:extLst>
          </p:cNvPr>
          <p:cNvGrpSpPr/>
          <p:nvPr/>
        </p:nvGrpSpPr>
        <p:grpSpPr>
          <a:xfrm>
            <a:off x="8595918" y="1386709"/>
            <a:ext cx="687890" cy="1321959"/>
            <a:chOff x="8525490" y="3289684"/>
            <a:chExt cx="687890" cy="132195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945BF4B-C32C-095E-4947-296E10528D9B}"/>
                </a:ext>
              </a:extLst>
            </p:cNvPr>
            <p:cNvCxnSpPr>
              <a:cxnSpLocks/>
            </p:cNvCxnSpPr>
            <p:nvPr/>
          </p:nvCxnSpPr>
          <p:spPr>
            <a:xfrm>
              <a:off x="8592007" y="3876822"/>
              <a:ext cx="55485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B382337-DAAE-CFFB-6FD4-D2E43D9F6C0A}"/>
                </a:ext>
              </a:extLst>
            </p:cNvPr>
            <p:cNvCxnSpPr>
              <a:cxnSpLocks/>
            </p:cNvCxnSpPr>
            <p:nvPr/>
          </p:nvCxnSpPr>
          <p:spPr>
            <a:xfrm>
              <a:off x="8525490" y="3289684"/>
              <a:ext cx="687890" cy="4394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87B9952-C573-78D7-CAEF-E8AC7AAFF5EA}"/>
                </a:ext>
              </a:extLst>
            </p:cNvPr>
            <p:cNvCxnSpPr>
              <a:cxnSpLocks/>
            </p:cNvCxnSpPr>
            <p:nvPr/>
          </p:nvCxnSpPr>
          <p:spPr>
            <a:xfrm>
              <a:off x="8592007" y="4611643"/>
              <a:ext cx="55485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76C4961-4619-E921-7A71-7187833F9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5490" y="4024505"/>
              <a:ext cx="687890" cy="4394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B0B9214-0304-528C-EA19-7965721C2B44}"/>
                </a:ext>
              </a:extLst>
            </p:cNvPr>
            <p:cNvCxnSpPr>
              <a:cxnSpLocks/>
            </p:cNvCxnSpPr>
            <p:nvPr/>
          </p:nvCxnSpPr>
          <p:spPr>
            <a:xfrm>
              <a:off x="8525490" y="4024505"/>
              <a:ext cx="687890" cy="4394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29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E3B74E-56E7-DEA9-66A9-895E5778B1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9307" y="-2"/>
                <a:ext cx="10788104" cy="102838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Corollary: max flow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/>
                  <a:t> min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E3B74E-56E7-DEA9-66A9-895E5778B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307" y="-2"/>
                <a:ext cx="10788104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6EBD5-CAEB-C16B-1475-8233DD1FA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024" y="1236374"/>
                <a:ext cx="11307170" cy="459775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Recall lemma 2: if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has capacity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 value of every flow must be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This holds for </a:t>
                </a:r>
                <a:r>
                  <a:rPr lang="en-CA" b="1" dirty="0"/>
                  <a:t>any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</a:t>
                </a:r>
              </a:p>
              <a:p>
                <a:r>
                  <a:rPr lang="en-CA" dirty="0"/>
                  <a:t>Including 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with the minimum capacity</a:t>
                </a:r>
              </a:p>
              <a:p>
                <a:r>
                  <a:rPr lang="en-CA" dirty="0"/>
                  <a:t>So,</a:t>
                </a:r>
                <a:r>
                  <a:rPr lang="en-CA" b="1" dirty="0"/>
                  <a:t> max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/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/>
                  <a:t> flow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b="1" dirty="0"/>
                  <a:t> min capacity over all possible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/>
                  <a:t>-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/>
                  <a:t> cuts</a:t>
                </a:r>
              </a:p>
              <a:p>
                <a:endParaRPr lang="en-CA" b="1" dirty="0"/>
              </a:p>
              <a:p>
                <a:r>
                  <a:rPr lang="en-CA" dirty="0"/>
                  <a:t>In fact, it turns out max flow is </a:t>
                </a:r>
                <a:r>
                  <a:rPr lang="en-CA" b="1" dirty="0"/>
                  <a:t>exactly </a:t>
                </a:r>
                <a:r>
                  <a:rPr lang="en-CA" dirty="0"/>
                  <a:t>the min cut capacity</a:t>
                </a:r>
              </a:p>
              <a:p>
                <a:pPr lvl="1"/>
                <a:r>
                  <a:rPr lang="en-CA" dirty="0"/>
                  <a:t>So we can solve max flow by finding a min cut…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6EBD5-CAEB-C16B-1475-8233DD1FA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024" y="1236374"/>
                <a:ext cx="11307170" cy="4597756"/>
              </a:xfrm>
              <a:blipFill>
                <a:blip r:embed="rId3"/>
                <a:stretch>
                  <a:fillRect l="-1402" t="-1857" b="-14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36494-286F-4C6C-7BEA-1465E51C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F16036-7B13-4D28-5804-997C084AE4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8836" y="-2"/>
                <a:ext cx="10808575" cy="1028386"/>
              </a:xfrm>
            </p:spPr>
            <p:txBody>
              <a:bodyPr/>
              <a:lstStyle/>
              <a:p>
                <a:r>
                  <a:rPr lang="en-CA" dirty="0"/>
                  <a:t>Min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F16036-7B13-4D28-5804-997C084AE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8836" y="-2"/>
                <a:ext cx="10808575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FBFE2-2515-8F79-F725-6EB040B55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376" y="1236374"/>
                <a:ext cx="11102454" cy="4597756"/>
              </a:xfrm>
            </p:spPr>
            <p:txBody>
              <a:bodyPr/>
              <a:lstStyle/>
              <a:p>
                <a:r>
                  <a:rPr lang="en-CA" dirty="0"/>
                  <a:t>Input: 		digraph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dirty="0"/>
                  <a:t> with capacities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/>
                  <a:t>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				and two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/>
              </a:p>
              <a:p>
                <a:r>
                  <a:rPr lang="en-CA" dirty="0"/>
                  <a:t>Output: 	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with minimal capacity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This is a natural and useful problem on its own,</a:t>
                </a:r>
                <a:br>
                  <a:rPr lang="en-CA" dirty="0"/>
                </a:br>
                <a:r>
                  <a:rPr lang="en-CA" dirty="0"/>
                  <a:t>and we will see some other interesting applications soon…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FBFE2-2515-8F79-F725-6EB040B55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376" y="1236374"/>
                <a:ext cx="11102454" cy="4597756"/>
              </a:xfrm>
              <a:blipFill>
                <a:blip r:embed="rId3"/>
                <a:stretch>
                  <a:fillRect l="-1428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845E-6627-3577-92A3-D9723E8E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89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FB80-6E92-A7D7-A12A-1E7E9BA5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Max-Flow Min-Cut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b="1" dirty="0"/>
                  <a:t>Theorem 3: </a:t>
                </a:r>
                <a:r>
                  <a:rPr lang="en-CA" dirty="0"/>
                  <a:t>every max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has value</a:t>
                </a:r>
                <a:br>
                  <a:rPr lang="en-CA" dirty="0"/>
                </a:br>
                <a:r>
                  <a:rPr lang="en-CA" dirty="0"/>
                  <a:t>equal to the capacity of a min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</a:t>
                </a:r>
              </a:p>
              <a:p>
                <a:r>
                  <a:rPr lang="en-CA" dirty="0"/>
                  <a:t>One of the most beautiful and important results in combinatorial optimization and graph theory</a:t>
                </a:r>
              </a:p>
              <a:p>
                <a:r>
                  <a:rPr lang="en-CA" dirty="0"/>
                  <a:t>Diverse applications in CS and math</a:t>
                </a:r>
              </a:p>
              <a:p>
                <a:r>
                  <a:rPr lang="en-CA" dirty="0"/>
                  <a:t>We give an </a:t>
                </a:r>
                <a:r>
                  <a:rPr lang="en-CA" b="1" dirty="0"/>
                  <a:t>algorithmic proof </a:t>
                </a:r>
                <a:r>
                  <a:rPr lang="en-CA" dirty="0"/>
                  <a:t>of this theorem</a:t>
                </a:r>
              </a:p>
              <a:p>
                <a:pPr lvl="1"/>
                <a:r>
                  <a:rPr lang="en-CA" dirty="0"/>
                  <a:t>(showing that one algorithm solves both</a:t>
                </a:r>
                <a:br>
                  <a:rPr lang="en-CA" dirty="0"/>
                </a:br>
                <a:r>
                  <a:rPr lang="en-CA" dirty="0"/>
                  <a:t> max-flow and min-cut at the same time)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B372-6AE9-6F0D-D31C-DC8C889E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8243E1-AAE7-FEB2-105B-023FF728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Ford-Fulkerson Method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E2002-B062-3755-B9DA-4BCB5D3C2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Algorithm development</a:t>
            </a:r>
            <a:br>
              <a:rPr lang="en-CA" b="1" dirty="0"/>
            </a:br>
            <a:r>
              <a:rPr lang="en-CA" dirty="0"/>
              <a:t>(mixed together with proof of max-flow min-cut theorem)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0C477-21AE-7F11-7DCE-30B844CA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6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24D6-D9BA-4345-F2C4-96AB9A5A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9" y="-2"/>
            <a:ext cx="10856342" cy="1028386"/>
          </a:xfrm>
        </p:spPr>
        <p:txBody>
          <a:bodyPr>
            <a:normAutofit/>
          </a:bodyPr>
          <a:lstStyle/>
          <a:p>
            <a:r>
              <a:rPr lang="en-CA" dirty="0"/>
              <a:t>Naïve algorithm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5CE35-7C57-B4A6-E006-D6BB5E33C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898" y="962167"/>
                <a:ext cx="11757547" cy="5294594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For simplicity, try edge-disjoint path problem first (unit capacities)</a:t>
                </a:r>
                <a:endParaRPr lang="en-CA" b="1" dirty="0"/>
              </a:p>
              <a:p>
                <a:r>
                  <a:rPr lang="en-CA" dirty="0"/>
                  <a:t>Greedy idea: 	find a shortest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 (to use few edges), 							then repeat on the remaining edges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endParaRPr lang="en-CA" sz="1400" dirty="0"/>
              </a:p>
              <a:p>
                <a:r>
                  <a:rPr lang="en-CA" dirty="0"/>
                  <a:t>Difficult for greedy is to </a:t>
                </a:r>
                <a:r>
                  <a:rPr lang="en-CA" b="1" dirty="0"/>
                  <a:t>decide</a:t>
                </a:r>
                <a:r>
                  <a:rPr lang="en-CA" dirty="0"/>
                  <a:t> on a path </a:t>
                </a:r>
                <a:r>
                  <a:rPr lang="en-CA" b="1" dirty="0"/>
                  <a:t>permanently</a:t>
                </a:r>
              </a:p>
              <a:p>
                <a:r>
                  <a:rPr lang="en-CA" dirty="0"/>
                  <a:t>Unclear how to find a path that </a:t>
                </a:r>
                <a:r>
                  <a:rPr lang="en-CA" b="1" dirty="0"/>
                  <a:t>belongs</a:t>
                </a:r>
                <a:r>
                  <a:rPr lang="en-CA" dirty="0"/>
                  <a:t> in the optimal solution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5CE35-7C57-B4A6-E006-D6BB5E33C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898" y="962167"/>
                <a:ext cx="11757547" cy="5294594"/>
              </a:xfrm>
              <a:blipFill>
                <a:blip r:embed="rId2"/>
                <a:stretch>
                  <a:fillRect l="-1348" t="-1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76672-C755-5395-05A4-CF95C49E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3242DF-266C-53F6-973A-73ECB59D1D01}"/>
              </a:ext>
            </a:extLst>
          </p:cNvPr>
          <p:cNvGrpSpPr/>
          <p:nvPr/>
        </p:nvGrpSpPr>
        <p:grpSpPr>
          <a:xfrm>
            <a:off x="863539" y="2635807"/>
            <a:ext cx="4493208" cy="1356163"/>
            <a:chOff x="2112309" y="3139355"/>
            <a:chExt cx="6493349" cy="18873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09C63E-700B-5F2A-A141-0F6881310A5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D23004-C7D0-6BEE-235D-4638AB9525B9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264A08B-7363-41F0-14C2-55EA16F464B2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7ECDA0-2944-A2F8-A872-C02E915E8037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CA020B-2981-F80A-A083-3117FD4F5F3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234D6F-6E7A-7BD0-EA29-E0A3294366C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B4E704-2333-A8C4-0B00-E9431AFAED60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93AA6B-6A68-E0DC-038E-35BD13562D5E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8A724CB-A309-E7FD-7DA1-5DE5B12E274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8A724CB-A309-E7FD-7DA1-5DE5B12E27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6D00359-3626-B12B-C08C-34E6E69148E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6D00359-3626-B12B-C08C-34E6E69148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E920FFD-CA3A-E154-9F67-FDD6D8CE374E}"/>
                </a:ext>
              </a:extLst>
            </p:cNvPr>
            <p:cNvCxnSpPr>
              <a:cxnSpLocks/>
              <a:stCxn id="17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B5A956E-A518-87DA-DB6E-A87277AEDDD4}"/>
                </a:ext>
              </a:extLst>
            </p:cNvPr>
            <p:cNvCxnSpPr>
              <a:cxnSpLocks/>
              <a:stCxn id="17" idx="5"/>
              <a:endCxn id="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7484995-BD52-A738-094B-AC28318EAF2B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C0C42A-D35B-9085-30C2-B61B5DCD3257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E6EC87A-A3E2-FBBB-D922-B62EB69F8881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1CE1782-107E-7281-1363-A95146B9FE1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147E169-C8A7-B5CF-A506-2D5DF31E6285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CF997AC-2278-89D6-5E8E-AD6B957D7FA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243D664-48C5-8379-95CD-F21A37EE9F65}"/>
                </a:ext>
              </a:extLst>
            </p:cNvPr>
            <p:cNvCxnSpPr>
              <a:cxnSpLocks/>
              <a:stCxn id="16" idx="6"/>
              <a:endCxn id="18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DA19D80-1726-4FA2-8590-83D14507733B}"/>
                </a:ext>
              </a:extLst>
            </p:cNvPr>
            <p:cNvCxnSpPr>
              <a:cxnSpLocks/>
              <a:stCxn id="14" idx="6"/>
              <a:endCxn id="18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C762CC5-7DE8-DCCC-83F4-D41C7BFB4DA5}"/>
                </a:ext>
              </a:extLst>
            </p:cNvPr>
            <p:cNvCxnSpPr>
              <a:cxnSpLocks/>
              <a:stCxn id="7" idx="5"/>
              <a:endCxn id="14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94A1EC5-6B61-623B-D21C-BCF0A577EDF9}"/>
              </a:ext>
            </a:extLst>
          </p:cNvPr>
          <p:cNvGrpSpPr/>
          <p:nvPr/>
        </p:nvGrpSpPr>
        <p:grpSpPr>
          <a:xfrm>
            <a:off x="1138636" y="2780949"/>
            <a:ext cx="3956664" cy="1056014"/>
            <a:chOff x="2652401" y="3500610"/>
            <a:chExt cx="5717965" cy="1469642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CBAC109-BD47-ED6C-1DFA-19846A640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8A0EED3-724B-ED8E-CE3B-053A2B4B79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B83AE14-E04C-2539-9D7A-28552CC27F32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874195-9785-59EA-A1F7-8E9C35A7EF79}"/>
              </a:ext>
            </a:extLst>
          </p:cNvPr>
          <p:cNvGrpSpPr/>
          <p:nvPr/>
        </p:nvGrpSpPr>
        <p:grpSpPr>
          <a:xfrm>
            <a:off x="6381607" y="2635807"/>
            <a:ext cx="4493208" cy="1356163"/>
            <a:chOff x="2112309" y="3139355"/>
            <a:chExt cx="6493349" cy="188735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F3FB1DC-9C60-D69E-D0B1-FD0B4DBF13AF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8898495-1685-EB28-B30F-DC23BDABDBCD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D14CEB6-AF08-4B95-E7FA-4180D783DDBB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AE42173-B639-B18E-2B70-78C37D24CAAE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CEA4816-C76D-4769-1724-6F45C097B838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347C149-3844-563F-AE03-F2A11FBDDCF4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A7F7021-8587-423B-379E-2132CDB68A9F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7CCC722-69D8-39F7-1B95-F39DC576376B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ED8C489-36D6-9898-427C-F0960BF95027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ED8C489-36D6-9898-427C-F0960BF950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22A5E47E-1141-92D5-76E7-218434C6CC9E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22A5E47E-1141-92D5-76E7-218434C6CC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1B7455E-C6D1-5AD1-4876-21D8E9AEB974}"/>
                </a:ext>
              </a:extLst>
            </p:cNvPr>
            <p:cNvCxnSpPr>
              <a:cxnSpLocks/>
              <a:stCxn id="81" idx="7"/>
              <a:endCxn id="74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28A374F-FE8A-5851-92E8-269A340AB32D}"/>
                </a:ext>
              </a:extLst>
            </p:cNvPr>
            <p:cNvCxnSpPr>
              <a:cxnSpLocks/>
              <a:stCxn id="81" idx="5"/>
              <a:endCxn id="73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9B4BADA-1F58-D9D3-F431-1A3333F9321C}"/>
                </a:ext>
              </a:extLst>
            </p:cNvPr>
            <p:cNvCxnSpPr>
              <a:cxnSpLocks/>
              <a:stCxn id="73" idx="6"/>
              <a:endCxn id="75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43EDA8A-3A1F-ED16-4C01-A593F34E9C86}"/>
                </a:ext>
              </a:extLst>
            </p:cNvPr>
            <p:cNvCxnSpPr>
              <a:cxnSpLocks/>
              <a:stCxn id="74" idx="6"/>
              <a:endCxn id="76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61759A8-B271-3A52-9AE9-AEC5DC356927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0E5192B-B931-6FAD-96F8-D647077FA4A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8A8035E-B20B-0A9A-5F3E-2D8AEEC18534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531B8FF-9714-CC93-D55A-0E3D9A298C7A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4DA34E32-7F68-E611-EF73-8EC9D4FA1D43}"/>
                </a:ext>
              </a:extLst>
            </p:cNvPr>
            <p:cNvCxnSpPr>
              <a:cxnSpLocks/>
              <a:stCxn id="80" idx="6"/>
              <a:endCxn id="82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5F72D97-B732-533C-5DAF-0228ACF3E6D6}"/>
                </a:ext>
              </a:extLst>
            </p:cNvPr>
            <p:cNvCxnSpPr>
              <a:cxnSpLocks/>
              <a:stCxn id="79" idx="6"/>
              <a:endCxn id="82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05F6436-6A8B-88F2-D734-5CD0CE15572A}"/>
                </a:ext>
              </a:extLst>
            </p:cNvPr>
            <p:cNvCxnSpPr>
              <a:cxnSpLocks/>
              <a:stCxn id="74" idx="5"/>
              <a:endCxn id="79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1385700-7136-694B-B795-2308202BE30B}"/>
              </a:ext>
            </a:extLst>
          </p:cNvPr>
          <p:cNvGrpSpPr/>
          <p:nvPr/>
        </p:nvGrpSpPr>
        <p:grpSpPr>
          <a:xfrm>
            <a:off x="6656703" y="2776016"/>
            <a:ext cx="3956664" cy="426822"/>
            <a:chOff x="6611211" y="3335957"/>
            <a:chExt cx="3956664" cy="426822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2FB36039-D3C7-7365-85CC-F20EF4DCF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1211" y="3340889"/>
              <a:ext cx="567510" cy="4218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42A16F75-36D5-EA5C-9DEF-1E7E5F08B071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20" y="3340889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0A63F31-E5FE-BCCD-0DE5-6FAF6BEF7D28}"/>
                </a:ext>
              </a:extLst>
            </p:cNvPr>
            <p:cNvCxnSpPr>
              <a:cxnSpLocks/>
            </p:cNvCxnSpPr>
            <p:nvPr/>
          </p:nvCxnSpPr>
          <p:spPr>
            <a:xfrm>
              <a:off x="8338246" y="3335957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5BCAEFF-B6DC-0F60-CFC0-51D63A92EFC0}"/>
                </a:ext>
              </a:extLst>
            </p:cNvPr>
            <p:cNvCxnSpPr>
              <a:cxnSpLocks/>
            </p:cNvCxnSpPr>
            <p:nvPr/>
          </p:nvCxnSpPr>
          <p:spPr>
            <a:xfrm>
              <a:off x="9178181" y="3337731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7339579-B35B-2CC1-36E8-A84E52D0FBDC}"/>
                </a:ext>
              </a:extLst>
            </p:cNvPr>
            <p:cNvCxnSpPr>
              <a:cxnSpLocks/>
            </p:cNvCxnSpPr>
            <p:nvPr/>
          </p:nvCxnSpPr>
          <p:spPr>
            <a:xfrm>
              <a:off x="10000365" y="3340889"/>
              <a:ext cx="567510" cy="4218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6C9ECC-82BF-BF7E-41B9-F1886E5A8971}"/>
              </a:ext>
            </a:extLst>
          </p:cNvPr>
          <p:cNvGrpSpPr/>
          <p:nvPr/>
        </p:nvGrpSpPr>
        <p:grpSpPr>
          <a:xfrm>
            <a:off x="6659323" y="3421804"/>
            <a:ext cx="3956664" cy="421890"/>
            <a:chOff x="6611211" y="3975016"/>
            <a:chExt cx="3956664" cy="421890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90C405E-CF9D-47D8-6A63-8CCA6E5B406A}"/>
                </a:ext>
              </a:extLst>
            </p:cNvPr>
            <p:cNvCxnSpPr>
              <a:cxnSpLocks/>
            </p:cNvCxnSpPr>
            <p:nvPr/>
          </p:nvCxnSpPr>
          <p:spPr>
            <a:xfrm>
              <a:off x="6611211" y="3975016"/>
              <a:ext cx="567510" cy="42189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48310C0-C1BE-8902-3240-ECB15B87A41C}"/>
                </a:ext>
              </a:extLst>
            </p:cNvPr>
            <p:cNvCxnSpPr>
              <a:cxnSpLocks/>
            </p:cNvCxnSpPr>
            <p:nvPr/>
          </p:nvCxnSpPr>
          <p:spPr>
            <a:xfrm>
              <a:off x="7493020" y="4396906"/>
              <a:ext cx="52148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11A46EB-BAB5-9957-1107-19586980FF19}"/>
                </a:ext>
              </a:extLst>
            </p:cNvPr>
            <p:cNvCxnSpPr>
              <a:cxnSpLocks/>
            </p:cNvCxnSpPr>
            <p:nvPr/>
          </p:nvCxnSpPr>
          <p:spPr>
            <a:xfrm>
              <a:off x="8338246" y="4391973"/>
              <a:ext cx="52148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BB1BA02E-9C67-69B4-7A31-AFC51971D6BE}"/>
                </a:ext>
              </a:extLst>
            </p:cNvPr>
            <p:cNvCxnSpPr>
              <a:cxnSpLocks/>
            </p:cNvCxnSpPr>
            <p:nvPr/>
          </p:nvCxnSpPr>
          <p:spPr>
            <a:xfrm>
              <a:off x="9178181" y="4393747"/>
              <a:ext cx="52148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443650D-5090-8784-B013-88EFFEA41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0365" y="3975016"/>
              <a:ext cx="567510" cy="42189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A02B6A46-3ED8-436A-6861-CAE27A97E7D6}"/>
              </a:ext>
            </a:extLst>
          </p:cNvPr>
          <p:cNvSpPr txBox="1"/>
          <p:nvPr/>
        </p:nvSpPr>
        <p:spPr>
          <a:xfrm>
            <a:off x="2013620" y="411738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greedy solution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2096167-94F1-EDDC-6B39-2FD646106890}"/>
              </a:ext>
            </a:extLst>
          </p:cNvPr>
          <p:cNvSpPr txBox="1"/>
          <p:nvPr/>
        </p:nvSpPr>
        <p:spPr>
          <a:xfrm>
            <a:off x="7727071" y="4117382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20031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/>
              <a:t>Ford-Fulkerson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FDFB-9B98-4217-6408-71385877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1028384"/>
            <a:ext cx="11764371" cy="2330982"/>
          </a:xfrm>
        </p:spPr>
        <p:txBody>
          <a:bodyPr/>
          <a:lstStyle/>
          <a:p>
            <a:r>
              <a:rPr lang="en-CA" dirty="0"/>
              <a:t>Ford-Fulkerson is a more general “local search” algorithm</a:t>
            </a:r>
            <a:br>
              <a:rPr lang="en-CA" dirty="0"/>
            </a:br>
            <a:r>
              <a:rPr lang="en-CA" dirty="0"/>
              <a:t>which can </a:t>
            </a:r>
            <a:r>
              <a:rPr lang="en-CA" b="1" dirty="0"/>
              <a:t>undo</a:t>
            </a:r>
            <a:r>
              <a:rPr lang="en-CA" dirty="0"/>
              <a:t> previous decisions to improve the flow</a:t>
            </a:r>
          </a:p>
          <a:p>
            <a:r>
              <a:rPr lang="en-CA" dirty="0"/>
              <a:t>Greedy flow can be improved by “pushing back” some flow</a:t>
            </a:r>
            <a:br>
              <a:rPr lang="en-CA" dirty="0"/>
            </a:br>
            <a:r>
              <a:rPr lang="en-CA" dirty="0"/>
              <a:t>using an </a:t>
            </a:r>
            <a:r>
              <a:rPr lang="en-CA" b="1" dirty="0"/>
              <a:t>augmenting path </a:t>
            </a:r>
            <a:r>
              <a:rPr lang="en-CA" dirty="0"/>
              <a:t>through a </a:t>
            </a:r>
            <a:r>
              <a:rPr lang="en-CA" b="1" dirty="0"/>
              <a:t>residual graph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2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9CDAA01-8DDF-4469-0A7D-BFEB1347C525}"/>
              </a:ext>
            </a:extLst>
          </p:cNvPr>
          <p:cNvSpPr txBox="1"/>
          <p:nvPr/>
        </p:nvSpPr>
        <p:spPr>
          <a:xfrm>
            <a:off x="1998753" y="4757838"/>
            <a:ext cx="150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greedy flow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7231F6-0192-A71F-48DE-451B03BCAC2F}"/>
              </a:ext>
            </a:extLst>
          </p:cNvPr>
          <p:cNvSpPr/>
          <p:nvPr/>
        </p:nvSpPr>
        <p:spPr>
          <a:xfrm>
            <a:off x="8428201" y="175584"/>
            <a:ext cx="2923754" cy="7125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Same Ford as in Bellman-Ford </a:t>
            </a:r>
            <a:r>
              <a:rPr lang="en-CA" dirty="0">
                <a:sym typeface="Wingdings" panose="05000000000000000000" pitchFamily="2" charset="2"/>
              </a:rPr>
              <a:t>:)</a:t>
            </a:r>
            <a:endParaRPr lang="en-CA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518987" y="3854147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552515" y="3314165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541002" y="3101028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718891" y="3101028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918245" y="3101028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513680" y="4467056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691569" y="4467056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890923" y="4467056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847420" y="4223968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0/1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119B02-EF38-8281-0187-67204A9FBBD2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A5A98-418F-F933-6338-F71A853E16F0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69D8556-0E25-1EA1-AFDA-2656668D8071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A1821B-C3FB-AB05-26BE-E8F43F1C7BA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7688014-CF40-FCBB-AC3E-A63574D03CC6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9136097-CE80-9086-9D4D-57156091912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3E3C89C-4758-058B-9834-A9FBA3AAAB33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03A912-A723-8AD5-171A-EA02A723BCB0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2ECFAD1-A80E-A586-02A0-4A2157C45CD0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4937904-A4F0-AD39-BBE1-23DB98627FC8}"/>
                </a:ext>
              </a:extLst>
            </p:cNvPr>
            <p:cNvCxnSpPr>
              <a:cxnSpLocks/>
              <a:stCxn id="150" idx="2"/>
              <a:endCxn id="157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A019078-BB2A-AF71-697B-175460DEFFA6}"/>
                </a:ext>
              </a:extLst>
            </p:cNvPr>
            <p:cNvCxnSpPr>
              <a:cxnSpLocks/>
              <a:stCxn id="157" idx="5"/>
              <a:endCxn id="149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F52C71B-BCE5-77D3-CF44-DEBC54395BCD}"/>
                </a:ext>
              </a:extLst>
            </p:cNvPr>
            <p:cNvCxnSpPr>
              <a:cxnSpLocks/>
              <a:stCxn id="149" idx="6"/>
              <a:endCxn id="151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B6411F33-4385-D4FF-7CA9-8DCA866A2B57}"/>
                </a:ext>
              </a:extLst>
            </p:cNvPr>
            <p:cNvCxnSpPr>
              <a:cxnSpLocks/>
              <a:stCxn id="150" idx="6"/>
              <a:endCxn id="152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657323F-9CB9-9125-9F2C-A97EEB0C1BFB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C0CA89E-8C09-4B11-9DE0-77EB5EDBB86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0E4AD66-0C2D-74EA-6804-228D114E753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A4D844E-4392-BCB7-5E9E-9706CB57F13F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27C5256B-FD00-19E1-F6A1-6A91DBBC22C6}"/>
                </a:ext>
              </a:extLst>
            </p:cNvPr>
            <p:cNvCxnSpPr>
              <a:cxnSpLocks/>
              <a:stCxn id="156" idx="6"/>
              <a:endCxn id="158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3582383-17AE-AC8B-FDDF-B0A9E995E54E}"/>
                </a:ext>
              </a:extLst>
            </p:cNvPr>
            <p:cNvCxnSpPr>
              <a:cxnSpLocks/>
              <a:stCxn id="158" idx="3"/>
              <a:endCxn id="155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1D96255-975A-E2C1-E7AE-77FAAFFF1029}"/>
                </a:ext>
              </a:extLst>
            </p:cNvPr>
            <p:cNvCxnSpPr>
              <a:cxnSpLocks/>
              <a:stCxn id="155" idx="1"/>
              <a:endCxn id="150" idx="5"/>
            </p:cNvCxnSpPr>
            <p:nvPr/>
          </p:nvCxnSpPr>
          <p:spPr>
            <a:xfrm flipH="1" flipV="1"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396035" y="4757838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“augmenting path”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9F4A6C-F50C-8995-9146-BD2CD0E62205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2831E2B-8301-B8DD-0C50-0F7A9637C29D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5DB0DC-7EA7-2A6E-7AC9-39BE497056C9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FBCF8F8-F376-E7FF-828D-CDD6E8C0956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23BC6B-51D6-2885-CF01-3AB00DCE510D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912C12D-2F97-D67F-4320-7548AD0472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1142" y="3397190"/>
              <a:ext cx="2285102" cy="84378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C10B795-86F5-DFA5-4086-6F8DD8FE646E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8506B64-8C7E-DAD8-46B1-DC359853545A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6350F4-D448-785D-16E4-848221FF6E21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4FC02FB-7247-3314-9520-BF0D971C9F90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Speech Bubble: Rectangle 76">
            <a:extLst>
              <a:ext uri="{FF2B5EF4-FFF2-40B4-BE49-F238E27FC236}">
                <a16:creationId xmlns:a16="http://schemas.microsoft.com/office/drawing/2014/main" id="{348CE6A7-0088-19B4-E0CD-70D1F8EF4291}"/>
              </a:ext>
            </a:extLst>
          </p:cNvPr>
          <p:cNvSpPr/>
          <p:nvPr/>
        </p:nvSpPr>
        <p:spPr>
          <a:xfrm>
            <a:off x="5142874" y="4783606"/>
            <a:ext cx="2171188" cy="951786"/>
          </a:xfrm>
          <a:prstGeom prst="wedgeRectCallout">
            <a:avLst>
              <a:gd name="adj1" fmla="val 79808"/>
              <a:gd name="adj2" fmla="val -1533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Pushes back the flow on this edge (negating its flow)</a:t>
            </a:r>
          </a:p>
        </p:txBody>
      </p:sp>
    </p:spTree>
    <p:extLst>
      <p:ext uri="{BB962C8B-B14F-4D97-AF65-F5344CB8AC3E}">
        <p14:creationId xmlns:p14="http://schemas.microsoft.com/office/powerpoint/2010/main" val="22582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35" grpId="0"/>
      <p:bldP spid="136" grpId="0"/>
      <p:bldP spid="137" grpId="0"/>
      <p:bldP spid="138" grpId="0"/>
      <p:bldP spid="140" grpId="0"/>
      <p:bldP spid="142" grpId="0"/>
      <p:bldP spid="143" grpId="0"/>
      <p:bldP spid="144" grpId="0"/>
      <p:bldP spid="145" grpId="0"/>
      <p:bldP spid="146" grpId="0"/>
      <p:bldP spid="147" grpId="0"/>
      <p:bldP spid="186" grpId="0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/>
              <a:t>Ford-Fulkerson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FDFB-9B98-4217-6408-71385877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1028384"/>
            <a:ext cx="11764371" cy="2330982"/>
          </a:xfrm>
        </p:spPr>
        <p:txBody>
          <a:bodyPr/>
          <a:lstStyle/>
          <a:p>
            <a:r>
              <a:rPr lang="en-CA" dirty="0"/>
              <a:t>Ford-Fulkerson is a more general “local search” algorithm</a:t>
            </a:r>
            <a:br>
              <a:rPr lang="en-CA" dirty="0"/>
            </a:br>
            <a:r>
              <a:rPr lang="en-CA" dirty="0"/>
              <a:t>which can </a:t>
            </a:r>
            <a:r>
              <a:rPr lang="en-CA" b="1" dirty="0"/>
              <a:t>undo</a:t>
            </a:r>
            <a:r>
              <a:rPr lang="en-CA" dirty="0"/>
              <a:t> previous decisions to improve the flow</a:t>
            </a:r>
          </a:p>
          <a:p>
            <a:r>
              <a:rPr lang="en-CA" dirty="0"/>
              <a:t>Greedy flow can be improved by “pushing back” some flow</a:t>
            </a:r>
            <a:br>
              <a:rPr lang="en-CA" dirty="0"/>
            </a:br>
            <a:r>
              <a:rPr lang="en-CA" dirty="0"/>
              <a:t>using an </a:t>
            </a:r>
            <a:r>
              <a:rPr lang="en-CA" b="1" dirty="0"/>
              <a:t>augmenting path </a:t>
            </a:r>
            <a:r>
              <a:rPr lang="en-CA" dirty="0"/>
              <a:t>through a </a:t>
            </a:r>
            <a:r>
              <a:rPr lang="en-CA" b="1" dirty="0"/>
              <a:t>residual graph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2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9CDAA01-8DDF-4469-0A7D-BFEB1347C525}"/>
              </a:ext>
            </a:extLst>
          </p:cNvPr>
          <p:cNvSpPr txBox="1"/>
          <p:nvPr/>
        </p:nvSpPr>
        <p:spPr>
          <a:xfrm>
            <a:off x="1998753" y="475783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greedy flow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7231F6-0192-A71F-48DE-451B03BCAC2F}"/>
              </a:ext>
            </a:extLst>
          </p:cNvPr>
          <p:cNvSpPr/>
          <p:nvPr/>
        </p:nvSpPr>
        <p:spPr>
          <a:xfrm>
            <a:off x="8428201" y="175584"/>
            <a:ext cx="2923754" cy="7125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Same Ford as in Bellman-Ford </a:t>
            </a:r>
            <a:r>
              <a:rPr lang="en-CA" dirty="0">
                <a:sym typeface="Wingdings" panose="05000000000000000000" pitchFamily="2" charset="2"/>
              </a:rPr>
              <a:t>:)</a:t>
            </a:r>
            <a:endParaRPr lang="en-CA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0/1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119B02-EF38-8281-0187-67204A9FBBD2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A5A98-418F-F933-6338-F71A853E16F0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69D8556-0E25-1EA1-AFDA-2656668D8071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A1821B-C3FB-AB05-26BE-E8F43F1C7BA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7688014-CF40-FCBB-AC3E-A63574D03CC6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9136097-CE80-9086-9D4D-57156091912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3E3C89C-4758-058B-9834-A9FBA3AAAB33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03A912-A723-8AD5-171A-EA02A723BCB0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2ECFAD1-A80E-A586-02A0-4A2157C45CD0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4937904-A4F0-AD39-BBE1-23DB98627FC8}"/>
                </a:ext>
              </a:extLst>
            </p:cNvPr>
            <p:cNvCxnSpPr>
              <a:cxnSpLocks/>
              <a:stCxn id="150" idx="2"/>
              <a:endCxn id="157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A019078-BB2A-AF71-697B-175460DEFFA6}"/>
                </a:ext>
              </a:extLst>
            </p:cNvPr>
            <p:cNvCxnSpPr>
              <a:cxnSpLocks/>
              <a:stCxn id="157" idx="5"/>
              <a:endCxn id="149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F52C71B-BCE5-77D3-CF44-DEBC54395BCD}"/>
                </a:ext>
              </a:extLst>
            </p:cNvPr>
            <p:cNvCxnSpPr>
              <a:cxnSpLocks/>
              <a:stCxn id="149" idx="6"/>
              <a:endCxn id="151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B6411F33-4385-D4FF-7CA9-8DCA866A2B57}"/>
                </a:ext>
              </a:extLst>
            </p:cNvPr>
            <p:cNvCxnSpPr>
              <a:cxnSpLocks/>
              <a:stCxn id="150" idx="6"/>
              <a:endCxn id="152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657323F-9CB9-9125-9F2C-A97EEB0C1BFB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C0CA89E-8C09-4B11-9DE0-77EB5EDBB86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0E4AD66-0C2D-74EA-6804-228D114E753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A4D844E-4392-BCB7-5E9E-9706CB57F13F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27C5256B-FD00-19E1-F6A1-6A91DBBC22C6}"/>
                </a:ext>
              </a:extLst>
            </p:cNvPr>
            <p:cNvCxnSpPr>
              <a:cxnSpLocks/>
              <a:stCxn id="156" idx="6"/>
              <a:endCxn id="158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3582383-17AE-AC8B-FDDF-B0A9E995E54E}"/>
                </a:ext>
              </a:extLst>
            </p:cNvPr>
            <p:cNvCxnSpPr>
              <a:cxnSpLocks/>
              <a:stCxn id="158" idx="3"/>
              <a:endCxn id="155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1D96255-975A-E2C1-E7AE-77FAAFFF1029}"/>
                </a:ext>
              </a:extLst>
            </p:cNvPr>
            <p:cNvCxnSpPr>
              <a:cxnSpLocks/>
              <a:stCxn id="155" idx="1"/>
              <a:endCxn id="150" idx="5"/>
            </p:cNvCxnSpPr>
            <p:nvPr/>
          </p:nvCxnSpPr>
          <p:spPr>
            <a:xfrm flipH="1" flipV="1"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396035" y="4757838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“augmenting path”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9F4A6C-F50C-8995-9146-BD2CD0E62205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2831E2B-8301-B8DD-0C50-0F7A9637C29D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5DB0DC-7EA7-2A6E-7AC9-39BE497056C9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FBCF8F8-F376-E7FF-828D-CDD6E8C0956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23BC6B-51D6-2885-CF01-3AB00DCE510D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912C12D-2F97-D67F-4320-7548AD0472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1142" y="3397190"/>
              <a:ext cx="2285102" cy="84378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C10B795-86F5-DFA5-4086-6F8DD8FE646E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8506B64-8C7E-DAD8-46B1-DC359853545A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6350F4-D448-785D-16E4-848221FF6E21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4FC02FB-7247-3314-9520-BF0D971C9F90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82C2C8E9-1151-8ED0-879D-A5910BF02A15}"/>
              </a:ext>
            </a:extLst>
          </p:cNvPr>
          <p:cNvSpPr/>
          <p:nvPr/>
        </p:nvSpPr>
        <p:spPr>
          <a:xfrm>
            <a:off x="5142874" y="4783606"/>
            <a:ext cx="2171188" cy="951786"/>
          </a:xfrm>
          <a:prstGeom prst="wedgeRectCallout">
            <a:avLst>
              <a:gd name="adj1" fmla="val 79808"/>
              <a:gd name="adj2" fmla="val -1533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Pushes back the flow on this edge (negating its flow)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433EDA20-D915-979B-C699-877261C633ED}"/>
              </a:ext>
            </a:extLst>
          </p:cNvPr>
          <p:cNvSpPr/>
          <p:nvPr/>
        </p:nvSpPr>
        <p:spPr>
          <a:xfrm>
            <a:off x="1605975" y="4836388"/>
            <a:ext cx="2171188" cy="687128"/>
          </a:xfrm>
          <a:prstGeom prst="wedgeRectCallout">
            <a:avLst>
              <a:gd name="adj1" fmla="val 15153"/>
              <a:gd name="adj2" fmla="val -355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improved flow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16AD840-4F6A-3C88-BCC7-42E5A001CF42}"/>
              </a:ext>
            </a:extLst>
          </p:cNvPr>
          <p:cNvCxnSpPr>
            <a:cxnSpLocks/>
          </p:cNvCxnSpPr>
          <p:nvPr/>
        </p:nvCxnSpPr>
        <p:spPr>
          <a:xfrm>
            <a:off x="1918342" y="3452392"/>
            <a:ext cx="52148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8C15CBB-7E4A-A57C-BDE3-01989D274AF2}"/>
              </a:ext>
            </a:extLst>
          </p:cNvPr>
          <p:cNvCxnSpPr>
            <a:cxnSpLocks/>
          </p:cNvCxnSpPr>
          <p:nvPr/>
        </p:nvCxnSpPr>
        <p:spPr>
          <a:xfrm>
            <a:off x="2754123" y="3452392"/>
            <a:ext cx="52148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2020E58-660A-B623-1242-6F31D22541FD}"/>
              </a:ext>
            </a:extLst>
          </p:cNvPr>
          <p:cNvCxnSpPr>
            <a:cxnSpLocks/>
          </p:cNvCxnSpPr>
          <p:nvPr/>
        </p:nvCxnSpPr>
        <p:spPr>
          <a:xfrm>
            <a:off x="3589905" y="3452392"/>
            <a:ext cx="52148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2C4FCB5-99FC-7BC5-CEE5-E2C3C6D4AAE1}"/>
              </a:ext>
            </a:extLst>
          </p:cNvPr>
          <p:cNvCxnSpPr>
            <a:cxnSpLocks/>
          </p:cNvCxnSpPr>
          <p:nvPr/>
        </p:nvCxnSpPr>
        <p:spPr>
          <a:xfrm>
            <a:off x="4425687" y="3452392"/>
            <a:ext cx="567511" cy="42189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0F22698-DDB1-CD54-4860-7A62D0A8BF87}"/>
              </a:ext>
            </a:extLst>
          </p:cNvPr>
          <p:cNvCxnSpPr>
            <a:cxnSpLocks/>
          </p:cNvCxnSpPr>
          <p:nvPr/>
        </p:nvCxnSpPr>
        <p:spPr>
          <a:xfrm>
            <a:off x="1034863" y="4080398"/>
            <a:ext cx="567511" cy="42189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FF4ADC9-10CF-D6B0-E46B-EEB1FA3CDD91}"/>
              </a:ext>
            </a:extLst>
          </p:cNvPr>
          <p:cNvCxnSpPr>
            <a:cxnSpLocks/>
          </p:cNvCxnSpPr>
          <p:nvPr/>
        </p:nvCxnSpPr>
        <p:spPr>
          <a:xfrm>
            <a:off x="1916673" y="4502289"/>
            <a:ext cx="52148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7E999B-CA05-B070-0BB7-703C7B9F537A}"/>
              </a:ext>
            </a:extLst>
          </p:cNvPr>
          <p:cNvCxnSpPr>
            <a:cxnSpLocks/>
          </p:cNvCxnSpPr>
          <p:nvPr/>
        </p:nvCxnSpPr>
        <p:spPr>
          <a:xfrm>
            <a:off x="2752454" y="4502289"/>
            <a:ext cx="52148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6602CBA-A08D-F87D-5966-14160A05A8C5}"/>
              </a:ext>
            </a:extLst>
          </p:cNvPr>
          <p:cNvCxnSpPr>
            <a:cxnSpLocks/>
          </p:cNvCxnSpPr>
          <p:nvPr/>
        </p:nvCxnSpPr>
        <p:spPr>
          <a:xfrm>
            <a:off x="3588236" y="4502289"/>
            <a:ext cx="52148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peech Bubble: Rectangle 84">
            <a:extLst>
              <a:ext uri="{FF2B5EF4-FFF2-40B4-BE49-F238E27FC236}">
                <a16:creationId xmlns:a16="http://schemas.microsoft.com/office/drawing/2014/main" id="{7EEBBAF0-D970-1B5B-AA4A-A748D4886299}"/>
              </a:ext>
            </a:extLst>
          </p:cNvPr>
          <p:cNvSpPr/>
          <p:nvPr/>
        </p:nvSpPr>
        <p:spPr>
          <a:xfrm>
            <a:off x="7555606" y="5257518"/>
            <a:ext cx="4503312" cy="897244"/>
          </a:xfrm>
          <a:prstGeom prst="wedgeRectCallout">
            <a:avLst>
              <a:gd name="adj1" fmla="val 15153"/>
              <a:gd name="adj2" fmla="val -35589"/>
            </a:avLst>
          </a:prstGeom>
          <a:ln>
            <a:solidFill>
              <a:srgbClr val="FFFFF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So, what’s the residual graph,</a:t>
            </a:r>
            <a:br>
              <a:rPr lang="en-CA" dirty="0"/>
            </a:br>
            <a:r>
              <a:rPr lang="en-CA" dirty="0"/>
              <a:t>how do we find an augmenting path, and how do we improve the flow?</a:t>
            </a:r>
          </a:p>
        </p:txBody>
      </p:sp>
    </p:spTree>
    <p:extLst>
      <p:ext uri="{BB962C8B-B14F-4D97-AF65-F5344CB8AC3E}">
        <p14:creationId xmlns:p14="http://schemas.microsoft.com/office/powerpoint/2010/main" val="6738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65045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814" y="710704"/>
                <a:ext cx="11764371" cy="354321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A </a:t>
                </a:r>
                <a:r>
                  <a:rPr lang="en-CA" b="1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CA" dirty="0"/>
                  <a:t> is defined for a </a:t>
                </a:r>
                <a:r>
                  <a:rPr lang="en-CA" b="1" dirty="0"/>
                  <a:t>given flow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and </a:t>
                </a:r>
                <a:r>
                  <a:rPr lang="en-CA" b="1" dirty="0"/>
                  <a:t>graph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has the same vertices as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/>
              </a:p>
              <a:p>
                <a:r>
                  <a:rPr lang="en-CA" dirty="0"/>
                  <a:t>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</a:t>
                </a:r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contains a </a:t>
                </a:r>
                <a:r>
                  <a:rPr lang="en-CA" b="1" dirty="0"/>
                  <a:t>forward</a:t>
                </a:r>
                <a:r>
                  <a:rPr lang="en-CA" dirty="0"/>
                  <a:t>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with the </a:t>
                </a:r>
                <a:r>
                  <a:rPr lang="en-CA" b="1" dirty="0"/>
                  <a:t>remaining 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contains a </a:t>
                </a:r>
                <a:r>
                  <a:rPr lang="en-CA" b="1" dirty="0">
                    <a:solidFill>
                      <a:srgbClr val="92D050"/>
                    </a:solidFill>
                  </a:rPr>
                  <a:t>backwards</a:t>
                </a:r>
                <a:r>
                  <a:rPr lang="en-CA" dirty="0"/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with </a:t>
                </a:r>
                <a:r>
                  <a:rPr lang="en-CA" b="1" dirty="0"/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representing flow that could be “pushed back”</a:t>
                </a:r>
                <a:br>
                  <a:rPr lang="en-CA" dirty="0"/>
                </a:b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814" y="710704"/>
                <a:ext cx="11764371" cy="3543217"/>
              </a:xfrm>
              <a:blipFill>
                <a:blip r:embed="rId2"/>
                <a:stretch>
                  <a:fillRect l="-1192" t="-41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3110" y="59390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572694" y="4146721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847791" y="4291863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/>
              <p:nvPr/>
            </p:nvSpPr>
            <p:spPr>
              <a:xfrm>
                <a:off x="1824971" y="5609000"/>
                <a:ext cx="1702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FF2828"/>
                    </a:solidFill>
                  </a:rPr>
                  <a:t>greedy 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2828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FF2828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971" y="5609000"/>
                <a:ext cx="1702710" cy="369332"/>
              </a:xfrm>
              <a:prstGeom prst="rect">
                <a:avLst/>
              </a:prstGeom>
              <a:blipFill>
                <a:blip r:embed="rId5"/>
                <a:stretch>
                  <a:fillRect l="-2857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647681" y="421127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345205" y="470530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437405" y="50926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378733" y="416532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367220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545109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744463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339898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517787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717141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673638" y="507513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16A5A98-418F-F933-6338-F71A853E16F0}"/>
              </a:ext>
            </a:extLst>
          </p:cNvPr>
          <p:cNvSpPr/>
          <p:nvPr/>
        </p:nvSpPr>
        <p:spPr>
          <a:xfrm>
            <a:off x="6890468" y="520273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69D8556-0E25-1EA1-AFDA-2656668D8071}"/>
              </a:ext>
            </a:extLst>
          </p:cNvPr>
          <p:cNvSpPr/>
          <p:nvPr/>
        </p:nvSpPr>
        <p:spPr>
          <a:xfrm>
            <a:off x="6890468" y="414672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9A1821B-C3FB-AB05-26BE-E8F43F1C7BA6}"/>
              </a:ext>
            </a:extLst>
          </p:cNvPr>
          <p:cNvSpPr/>
          <p:nvPr/>
        </p:nvSpPr>
        <p:spPr>
          <a:xfrm>
            <a:off x="7726249" y="520273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688014-CF40-FCBB-AC3E-A63574D03CC6}"/>
              </a:ext>
            </a:extLst>
          </p:cNvPr>
          <p:cNvSpPr/>
          <p:nvPr/>
        </p:nvSpPr>
        <p:spPr>
          <a:xfrm>
            <a:off x="7726249" y="414672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9136097-CE80-9086-9D4D-57156091912F}"/>
              </a:ext>
            </a:extLst>
          </p:cNvPr>
          <p:cNvSpPr/>
          <p:nvPr/>
        </p:nvSpPr>
        <p:spPr>
          <a:xfrm>
            <a:off x="8562031" y="520273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3E3C89C-4758-058B-9834-A9FBA3AAAB33}"/>
              </a:ext>
            </a:extLst>
          </p:cNvPr>
          <p:cNvSpPr/>
          <p:nvPr/>
        </p:nvSpPr>
        <p:spPr>
          <a:xfrm>
            <a:off x="8562031" y="414672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B03A912-A723-8AD5-171A-EA02A723BCB0}"/>
              </a:ext>
            </a:extLst>
          </p:cNvPr>
          <p:cNvSpPr/>
          <p:nvPr/>
        </p:nvSpPr>
        <p:spPr>
          <a:xfrm>
            <a:off x="9397813" y="520273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2ECFAD1-A80E-A586-02A0-4A2157C45CD0}"/>
              </a:ext>
            </a:extLst>
          </p:cNvPr>
          <p:cNvSpPr/>
          <p:nvPr/>
        </p:nvSpPr>
        <p:spPr>
          <a:xfrm>
            <a:off x="9397813" y="414672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/>
              <p:nvPr/>
            </p:nvSpPr>
            <p:spPr>
              <a:xfrm>
                <a:off x="6054686" y="467472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6" y="4674729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/>
              <p:nvPr/>
            </p:nvSpPr>
            <p:spPr>
              <a:xfrm>
                <a:off x="10233595" y="467472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595" y="4674729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937904-A4F0-AD39-BBE1-23DB98627FC8}"/>
              </a:ext>
            </a:extLst>
          </p:cNvPr>
          <p:cNvCxnSpPr>
            <a:cxnSpLocks/>
            <a:stCxn id="150" idx="2"/>
            <a:endCxn id="157" idx="7"/>
          </p:cNvCxnSpPr>
          <p:nvPr/>
        </p:nvCxnSpPr>
        <p:spPr>
          <a:xfrm flipH="1">
            <a:off x="6322957" y="4296795"/>
            <a:ext cx="567511" cy="4218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A019078-BB2A-AF71-697B-175460DEFFA6}"/>
              </a:ext>
            </a:extLst>
          </p:cNvPr>
          <p:cNvCxnSpPr>
            <a:cxnSpLocks/>
            <a:stCxn id="157" idx="5"/>
            <a:endCxn id="149" idx="2"/>
          </p:cNvCxnSpPr>
          <p:nvPr/>
        </p:nvCxnSpPr>
        <p:spPr>
          <a:xfrm>
            <a:off x="6322958" y="4930921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F52C71B-BCE5-77D3-CF44-DEBC54395BCD}"/>
              </a:ext>
            </a:extLst>
          </p:cNvPr>
          <p:cNvCxnSpPr>
            <a:cxnSpLocks/>
            <a:stCxn id="149" idx="6"/>
            <a:endCxn id="151" idx="2"/>
          </p:cNvCxnSpPr>
          <p:nvPr/>
        </p:nvCxnSpPr>
        <p:spPr>
          <a:xfrm>
            <a:off x="7204767" y="5352811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6411F33-4385-D4FF-7CA9-8DCA866A2B57}"/>
              </a:ext>
            </a:extLst>
          </p:cNvPr>
          <p:cNvCxnSpPr>
            <a:cxnSpLocks/>
            <a:stCxn id="150" idx="6"/>
            <a:endCxn id="152" idx="2"/>
          </p:cNvCxnSpPr>
          <p:nvPr/>
        </p:nvCxnSpPr>
        <p:spPr>
          <a:xfrm>
            <a:off x="7204767" y="4296794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657323F-9CB9-9125-9F2C-A97EEB0C1BFB}"/>
              </a:ext>
            </a:extLst>
          </p:cNvPr>
          <p:cNvCxnSpPr>
            <a:cxnSpLocks/>
          </p:cNvCxnSpPr>
          <p:nvPr/>
        </p:nvCxnSpPr>
        <p:spPr>
          <a:xfrm>
            <a:off x="8049993" y="5347878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C0CA89E-8C09-4B11-9DE0-77EB5EDBB864}"/>
              </a:ext>
            </a:extLst>
          </p:cNvPr>
          <p:cNvCxnSpPr>
            <a:cxnSpLocks/>
          </p:cNvCxnSpPr>
          <p:nvPr/>
        </p:nvCxnSpPr>
        <p:spPr>
          <a:xfrm>
            <a:off x="8049993" y="4291862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0E4AD66-0C2D-74EA-6804-228D114E753D}"/>
              </a:ext>
            </a:extLst>
          </p:cNvPr>
          <p:cNvCxnSpPr>
            <a:cxnSpLocks/>
          </p:cNvCxnSpPr>
          <p:nvPr/>
        </p:nvCxnSpPr>
        <p:spPr>
          <a:xfrm>
            <a:off x="8889928" y="5349652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A4D844E-4392-BCB7-5E9E-9706CB57F13F}"/>
              </a:ext>
            </a:extLst>
          </p:cNvPr>
          <p:cNvCxnSpPr>
            <a:cxnSpLocks/>
          </p:cNvCxnSpPr>
          <p:nvPr/>
        </p:nvCxnSpPr>
        <p:spPr>
          <a:xfrm>
            <a:off x="8889928" y="4293636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7C5256B-FD00-19E1-F6A1-6A91DBBC22C6}"/>
              </a:ext>
            </a:extLst>
          </p:cNvPr>
          <p:cNvCxnSpPr>
            <a:cxnSpLocks/>
            <a:stCxn id="156" idx="6"/>
            <a:endCxn id="158" idx="1"/>
          </p:cNvCxnSpPr>
          <p:nvPr/>
        </p:nvCxnSpPr>
        <p:spPr>
          <a:xfrm>
            <a:off x="9712112" y="4296794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3582383-17AE-AC8B-FDDF-B0A9E995E54E}"/>
              </a:ext>
            </a:extLst>
          </p:cNvPr>
          <p:cNvCxnSpPr>
            <a:cxnSpLocks/>
            <a:stCxn id="158" idx="3"/>
            <a:endCxn id="155" idx="6"/>
          </p:cNvCxnSpPr>
          <p:nvPr/>
        </p:nvCxnSpPr>
        <p:spPr>
          <a:xfrm flipH="1">
            <a:off x="9712112" y="4930920"/>
            <a:ext cx="567511" cy="42189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01D96255-975A-E2C1-E7AE-77FAAFFF1029}"/>
              </a:ext>
            </a:extLst>
          </p:cNvPr>
          <p:cNvCxnSpPr>
            <a:cxnSpLocks/>
            <a:stCxn id="155" idx="1"/>
            <a:endCxn id="150" idx="5"/>
          </p:cNvCxnSpPr>
          <p:nvPr/>
        </p:nvCxnSpPr>
        <p:spPr>
          <a:xfrm flipH="1" flipV="1">
            <a:off x="7158739" y="4402912"/>
            <a:ext cx="2285102" cy="84378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771D529-E1B7-2521-7D3A-7A855D31A0AD}"/>
              </a:ext>
            </a:extLst>
          </p:cNvPr>
          <p:cNvSpPr txBox="1"/>
          <p:nvPr/>
        </p:nvSpPr>
        <p:spPr>
          <a:xfrm>
            <a:off x="6129673" y="4211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641B07B-EF43-6D15-AA82-201E9DF3752D}"/>
              </a:ext>
            </a:extLst>
          </p:cNvPr>
          <p:cNvSpPr txBox="1"/>
          <p:nvPr/>
        </p:nvSpPr>
        <p:spPr>
          <a:xfrm>
            <a:off x="8827197" y="4705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4D7DB49-50A3-199D-0B03-3B7DE8B5B718}"/>
              </a:ext>
            </a:extLst>
          </p:cNvPr>
          <p:cNvSpPr txBox="1"/>
          <p:nvPr/>
        </p:nvSpPr>
        <p:spPr>
          <a:xfrm>
            <a:off x="9919397" y="5092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7A94E2-ADD3-0F76-9C22-DBB0980B5C78}"/>
              </a:ext>
            </a:extLst>
          </p:cNvPr>
          <p:cNvSpPr txBox="1"/>
          <p:nvPr/>
        </p:nvSpPr>
        <p:spPr>
          <a:xfrm>
            <a:off x="9860725" y="41653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14D0CE-392C-9107-F920-7D786E921530}"/>
              </a:ext>
            </a:extLst>
          </p:cNvPr>
          <p:cNvSpPr txBox="1"/>
          <p:nvPr/>
        </p:nvSpPr>
        <p:spPr>
          <a:xfrm>
            <a:off x="8849212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1BA33CA-5D82-99D9-7CDD-5E559582B5D6}"/>
              </a:ext>
            </a:extLst>
          </p:cNvPr>
          <p:cNvSpPr txBox="1"/>
          <p:nvPr/>
        </p:nvSpPr>
        <p:spPr>
          <a:xfrm>
            <a:off x="8027101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AA59720-AE85-C94E-A7F9-79BE12E28512}"/>
              </a:ext>
            </a:extLst>
          </p:cNvPr>
          <p:cNvSpPr txBox="1"/>
          <p:nvPr/>
        </p:nvSpPr>
        <p:spPr>
          <a:xfrm>
            <a:off x="7226455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E827B36-63C6-1BEF-CBB3-B392EB42DA90}"/>
              </a:ext>
            </a:extLst>
          </p:cNvPr>
          <p:cNvSpPr txBox="1"/>
          <p:nvPr/>
        </p:nvSpPr>
        <p:spPr>
          <a:xfrm>
            <a:off x="8821890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0DE6F42-F104-9582-F624-175EF7F1D231}"/>
              </a:ext>
            </a:extLst>
          </p:cNvPr>
          <p:cNvSpPr txBox="1"/>
          <p:nvPr/>
        </p:nvSpPr>
        <p:spPr>
          <a:xfrm>
            <a:off x="7999779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4571DD6-304F-1F88-DDA6-4E8E73370D1D}"/>
              </a:ext>
            </a:extLst>
          </p:cNvPr>
          <p:cNvSpPr txBox="1"/>
          <p:nvPr/>
        </p:nvSpPr>
        <p:spPr>
          <a:xfrm>
            <a:off x="7199133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0E877E5-0A0D-1BC2-DCA2-92144F91DAD4}"/>
              </a:ext>
            </a:extLst>
          </p:cNvPr>
          <p:cNvSpPr txBox="1"/>
          <p:nvPr/>
        </p:nvSpPr>
        <p:spPr>
          <a:xfrm>
            <a:off x="6155630" y="50751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6754316" y="560900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residual graph for this flow</a:t>
            </a:r>
          </a:p>
        </p:txBody>
      </p:sp>
      <p:sp>
        <p:nvSpPr>
          <p:cNvPr id="194" name="Speech Bubble: Rectangle 193">
            <a:extLst>
              <a:ext uri="{FF2B5EF4-FFF2-40B4-BE49-F238E27FC236}">
                <a16:creationId xmlns:a16="http://schemas.microsoft.com/office/drawing/2014/main" id="{2A07C726-3D4B-9AF3-6DD6-78E0D09D6E52}"/>
              </a:ext>
            </a:extLst>
          </p:cNvPr>
          <p:cNvSpPr/>
          <p:nvPr/>
        </p:nvSpPr>
        <p:spPr>
          <a:xfrm>
            <a:off x="4093867" y="5689521"/>
            <a:ext cx="2584767" cy="627560"/>
          </a:xfrm>
          <a:prstGeom prst="wedgeRectCallout">
            <a:avLst>
              <a:gd name="adj1" fmla="val 34806"/>
              <a:gd name="adj2" fmla="val -994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Forward</a:t>
            </a:r>
            <a:r>
              <a:rPr lang="en-CA" dirty="0"/>
              <a:t> edge: remaining capacity</a:t>
            </a:r>
          </a:p>
        </p:txBody>
      </p:sp>
      <p:sp>
        <p:nvSpPr>
          <p:cNvPr id="195" name="Speech Bubble: Rectangle 194">
            <a:extLst>
              <a:ext uri="{FF2B5EF4-FFF2-40B4-BE49-F238E27FC236}">
                <a16:creationId xmlns:a16="http://schemas.microsoft.com/office/drawing/2014/main" id="{BB2E82CA-E3EB-64D7-A4ED-C4601FDC314B}"/>
              </a:ext>
            </a:extLst>
          </p:cNvPr>
          <p:cNvSpPr/>
          <p:nvPr/>
        </p:nvSpPr>
        <p:spPr>
          <a:xfrm>
            <a:off x="9917703" y="5668854"/>
            <a:ext cx="2203818" cy="627560"/>
          </a:xfrm>
          <a:prstGeom prst="wedgeRectCallout">
            <a:avLst>
              <a:gd name="adj1" fmla="val -38583"/>
              <a:gd name="adj2" fmla="val -1200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92D050"/>
                </a:solidFill>
              </a:rPr>
              <a:t>Backwards</a:t>
            </a:r>
            <a:r>
              <a:rPr lang="en-CA" dirty="0"/>
              <a:t> edge: can </a:t>
            </a:r>
            <a:r>
              <a:rPr lang="en-CA" b="1" dirty="0"/>
              <a:t>undo </a:t>
            </a:r>
            <a:r>
              <a:rPr lang="en-CA" dirty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1104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94" grpId="0" animBg="1"/>
      <p:bldP spid="1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65045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Another example 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814" y="710705"/>
                <a:ext cx="11764371" cy="25851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Recall: 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</a:t>
                </a:r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contains a </a:t>
                </a:r>
                <a:r>
                  <a:rPr lang="en-CA" b="1" dirty="0"/>
                  <a:t>forward</a:t>
                </a:r>
                <a:r>
                  <a:rPr lang="en-CA" dirty="0"/>
                  <a:t>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with the </a:t>
                </a:r>
                <a:r>
                  <a:rPr lang="en-CA" b="1" dirty="0"/>
                  <a:t>remaining 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contains a </a:t>
                </a:r>
                <a:r>
                  <a:rPr lang="en-CA" b="1" dirty="0">
                    <a:solidFill>
                      <a:srgbClr val="92D050"/>
                    </a:solidFill>
                  </a:rPr>
                  <a:t>backwards</a:t>
                </a:r>
                <a:r>
                  <a:rPr lang="en-CA" dirty="0"/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with </a:t>
                </a:r>
                <a:r>
                  <a:rPr lang="en-CA" b="1" dirty="0"/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representing flow that could be “pushed back”</a:t>
                </a:r>
                <a:br>
                  <a:rPr lang="en-CA" dirty="0"/>
                </a:b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814" y="710705"/>
                <a:ext cx="11764371" cy="2585112"/>
              </a:xfrm>
              <a:blipFill>
                <a:blip r:embed="rId2"/>
                <a:stretch>
                  <a:fillRect l="-1192" t="-61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3110" y="59390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862209" y="3623531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137306" y="3768673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/>
              <p:nvPr/>
            </p:nvSpPr>
            <p:spPr>
              <a:xfrm>
                <a:off x="1947863" y="5085810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FF2828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2828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FF2828"/>
                    </a:solidFill>
                  </a:rPr>
                  <a:t> with value 2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3" y="5085810"/>
                <a:ext cx="2223686" cy="369332"/>
              </a:xfrm>
              <a:prstGeom prst="rect">
                <a:avLst/>
              </a:prstGeom>
              <a:blipFill>
                <a:blip r:embed="rId5"/>
                <a:stretch>
                  <a:fillRect l="-2473" t="-8197" r="-1374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937196" y="36880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2/2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634720" y="418211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2/3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726920" y="456946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2/2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668248" y="364213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656735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834624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2033978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629413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807302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2006656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963153" y="455194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16A5A98-418F-F933-6338-F71A853E16F0}"/>
              </a:ext>
            </a:extLst>
          </p:cNvPr>
          <p:cNvSpPr/>
          <p:nvPr/>
        </p:nvSpPr>
        <p:spPr>
          <a:xfrm>
            <a:off x="7179983" y="467954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69D8556-0E25-1EA1-AFDA-2656668D8071}"/>
              </a:ext>
            </a:extLst>
          </p:cNvPr>
          <p:cNvSpPr/>
          <p:nvPr/>
        </p:nvSpPr>
        <p:spPr>
          <a:xfrm>
            <a:off x="7179983" y="36235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9A1821B-C3FB-AB05-26BE-E8F43F1C7BA6}"/>
              </a:ext>
            </a:extLst>
          </p:cNvPr>
          <p:cNvSpPr/>
          <p:nvPr/>
        </p:nvSpPr>
        <p:spPr>
          <a:xfrm>
            <a:off x="8015764" y="467954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688014-CF40-FCBB-AC3E-A63574D03CC6}"/>
              </a:ext>
            </a:extLst>
          </p:cNvPr>
          <p:cNvSpPr/>
          <p:nvPr/>
        </p:nvSpPr>
        <p:spPr>
          <a:xfrm>
            <a:off x="8015764" y="36235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9136097-CE80-9086-9D4D-57156091912F}"/>
              </a:ext>
            </a:extLst>
          </p:cNvPr>
          <p:cNvSpPr/>
          <p:nvPr/>
        </p:nvSpPr>
        <p:spPr>
          <a:xfrm>
            <a:off x="8851546" y="467954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3E3C89C-4758-058B-9834-A9FBA3AAAB33}"/>
              </a:ext>
            </a:extLst>
          </p:cNvPr>
          <p:cNvSpPr/>
          <p:nvPr/>
        </p:nvSpPr>
        <p:spPr>
          <a:xfrm>
            <a:off x="8851546" y="36235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B03A912-A723-8AD5-171A-EA02A723BCB0}"/>
              </a:ext>
            </a:extLst>
          </p:cNvPr>
          <p:cNvSpPr/>
          <p:nvPr/>
        </p:nvSpPr>
        <p:spPr>
          <a:xfrm>
            <a:off x="9687328" y="467954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2ECFAD1-A80E-A586-02A0-4A2157C45CD0}"/>
              </a:ext>
            </a:extLst>
          </p:cNvPr>
          <p:cNvSpPr/>
          <p:nvPr/>
        </p:nvSpPr>
        <p:spPr>
          <a:xfrm>
            <a:off x="9687328" y="36235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/>
              <p:nvPr/>
            </p:nvSpPr>
            <p:spPr>
              <a:xfrm>
                <a:off x="6344201" y="415153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01" y="4151539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/>
              <p:nvPr/>
            </p:nvSpPr>
            <p:spPr>
              <a:xfrm>
                <a:off x="10523110" y="415153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110" y="4151539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937904-A4F0-AD39-BBE1-23DB98627FC8}"/>
              </a:ext>
            </a:extLst>
          </p:cNvPr>
          <p:cNvCxnSpPr>
            <a:cxnSpLocks/>
            <a:stCxn id="150" idx="2"/>
            <a:endCxn id="157" idx="7"/>
          </p:cNvCxnSpPr>
          <p:nvPr/>
        </p:nvCxnSpPr>
        <p:spPr>
          <a:xfrm flipH="1">
            <a:off x="6612472" y="3773605"/>
            <a:ext cx="567511" cy="4218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A019078-BB2A-AF71-697B-175460DEFFA6}"/>
              </a:ext>
            </a:extLst>
          </p:cNvPr>
          <p:cNvCxnSpPr>
            <a:cxnSpLocks/>
            <a:stCxn id="157" idx="5"/>
            <a:endCxn id="149" idx="2"/>
          </p:cNvCxnSpPr>
          <p:nvPr/>
        </p:nvCxnSpPr>
        <p:spPr>
          <a:xfrm>
            <a:off x="6612473" y="4407731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F52C71B-BCE5-77D3-CF44-DEBC54395BCD}"/>
              </a:ext>
            </a:extLst>
          </p:cNvPr>
          <p:cNvCxnSpPr>
            <a:cxnSpLocks/>
            <a:stCxn id="149" idx="6"/>
            <a:endCxn id="151" idx="2"/>
          </p:cNvCxnSpPr>
          <p:nvPr/>
        </p:nvCxnSpPr>
        <p:spPr>
          <a:xfrm>
            <a:off x="7494282" y="4829621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6411F33-4385-D4FF-7CA9-8DCA866A2B57}"/>
              </a:ext>
            </a:extLst>
          </p:cNvPr>
          <p:cNvCxnSpPr>
            <a:cxnSpLocks/>
            <a:stCxn id="150" idx="6"/>
            <a:endCxn id="152" idx="2"/>
          </p:cNvCxnSpPr>
          <p:nvPr/>
        </p:nvCxnSpPr>
        <p:spPr>
          <a:xfrm>
            <a:off x="7494282" y="3773604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657323F-9CB9-9125-9F2C-A97EEB0C1BFB}"/>
              </a:ext>
            </a:extLst>
          </p:cNvPr>
          <p:cNvCxnSpPr>
            <a:cxnSpLocks/>
          </p:cNvCxnSpPr>
          <p:nvPr/>
        </p:nvCxnSpPr>
        <p:spPr>
          <a:xfrm>
            <a:off x="8339508" y="4824688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C0CA89E-8C09-4B11-9DE0-77EB5EDBB864}"/>
              </a:ext>
            </a:extLst>
          </p:cNvPr>
          <p:cNvCxnSpPr>
            <a:cxnSpLocks/>
          </p:cNvCxnSpPr>
          <p:nvPr/>
        </p:nvCxnSpPr>
        <p:spPr>
          <a:xfrm>
            <a:off x="8339508" y="3768672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0E4AD66-0C2D-74EA-6804-228D114E753D}"/>
              </a:ext>
            </a:extLst>
          </p:cNvPr>
          <p:cNvCxnSpPr>
            <a:cxnSpLocks/>
          </p:cNvCxnSpPr>
          <p:nvPr/>
        </p:nvCxnSpPr>
        <p:spPr>
          <a:xfrm>
            <a:off x="9179443" y="4826462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A4D844E-4392-BCB7-5E9E-9706CB57F13F}"/>
              </a:ext>
            </a:extLst>
          </p:cNvPr>
          <p:cNvCxnSpPr>
            <a:cxnSpLocks/>
          </p:cNvCxnSpPr>
          <p:nvPr/>
        </p:nvCxnSpPr>
        <p:spPr>
          <a:xfrm>
            <a:off x="9179443" y="3770446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7C5256B-FD00-19E1-F6A1-6A91DBBC22C6}"/>
              </a:ext>
            </a:extLst>
          </p:cNvPr>
          <p:cNvCxnSpPr>
            <a:cxnSpLocks/>
            <a:stCxn id="156" idx="6"/>
            <a:endCxn id="158" idx="1"/>
          </p:cNvCxnSpPr>
          <p:nvPr/>
        </p:nvCxnSpPr>
        <p:spPr>
          <a:xfrm>
            <a:off x="10001627" y="3773604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3582383-17AE-AC8B-FDDF-B0A9E995E54E}"/>
              </a:ext>
            </a:extLst>
          </p:cNvPr>
          <p:cNvCxnSpPr>
            <a:cxnSpLocks/>
            <a:stCxn id="158" idx="3"/>
            <a:endCxn id="155" idx="6"/>
          </p:cNvCxnSpPr>
          <p:nvPr/>
        </p:nvCxnSpPr>
        <p:spPr>
          <a:xfrm flipH="1">
            <a:off x="10001627" y="4407730"/>
            <a:ext cx="567511" cy="42189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01D96255-975A-E2C1-E7AE-77FAAFFF1029}"/>
              </a:ext>
            </a:extLst>
          </p:cNvPr>
          <p:cNvCxnSpPr>
            <a:cxnSpLocks/>
            <a:stCxn id="155" idx="0"/>
            <a:endCxn id="150" idx="5"/>
          </p:cNvCxnSpPr>
          <p:nvPr/>
        </p:nvCxnSpPr>
        <p:spPr>
          <a:xfrm flipH="1" flipV="1">
            <a:off x="7448254" y="3879722"/>
            <a:ext cx="2396224" cy="79982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771D529-E1B7-2521-7D3A-7A855D31A0AD}"/>
              </a:ext>
            </a:extLst>
          </p:cNvPr>
          <p:cNvSpPr txBox="1"/>
          <p:nvPr/>
        </p:nvSpPr>
        <p:spPr>
          <a:xfrm>
            <a:off x="6419188" y="3688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641B07B-EF43-6D15-AA82-201E9DF3752D}"/>
              </a:ext>
            </a:extLst>
          </p:cNvPr>
          <p:cNvSpPr txBox="1"/>
          <p:nvPr/>
        </p:nvSpPr>
        <p:spPr>
          <a:xfrm>
            <a:off x="9116712" y="41821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4D7DB49-50A3-199D-0B03-3B7DE8B5B718}"/>
              </a:ext>
            </a:extLst>
          </p:cNvPr>
          <p:cNvSpPr txBox="1"/>
          <p:nvPr/>
        </p:nvSpPr>
        <p:spPr>
          <a:xfrm>
            <a:off x="10208912" y="4569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7A94E2-ADD3-0F76-9C22-DBB0980B5C78}"/>
              </a:ext>
            </a:extLst>
          </p:cNvPr>
          <p:cNvSpPr txBox="1"/>
          <p:nvPr/>
        </p:nvSpPr>
        <p:spPr>
          <a:xfrm>
            <a:off x="10150240" y="36421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14D0CE-392C-9107-F920-7D786E921530}"/>
              </a:ext>
            </a:extLst>
          </p:cNvPr>
          <p:cNvSpPr txBox="1"/>
          <p:nvPr/>
        </p:nvSpPr>
        <p:spPr>
          <a:xfrm>
            <a:off x="9138727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1BA33CA-5D82-99D9-7CDD-5E559582B5D6}"/>
              </a:ext>
            </a:extLst>
          </p:cNvPr>
          <p:cNvSpPr txBox="1"/>
          <p:nvPr/>
        </p:nvSpPr>
        <p:spPr>
          <a:xfrm>
            <a:off x="8316616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AA59720-AE85-C94E-A7F9-79BE12E28512}"/>
              </a:ext>
            </a:extLst>
          </p:cNvPr>
          <p:cNvSpPr txBox="1"/>
          <p:nvPr/>
        </p:nvSpPr>
        <p:spPr>
          <a:xfrm>
            <a:off x="751597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E827B36-63C6-1BEF-CBB3-B392EB42DA90}"/>
              </a:ext>
            </a:extLst>
          </p:cNvPr>
          <p:cNvSpPr txBox="1"/>
          <p:nvPr/>
        </p:nvSpPr>
        <p:spPr>
          <a:xfrm>
            <a:off x="9111405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0DE6F42-F104-9582-F624-175EF7F1D231}"/>
              </a:ext>
            </a:extLst>
          </p:cNvPr>
          <p:cNvSpPr txBox="1"/>
          <p:nvPr/>
        </p:nvSpPr>
        <p:spPr>
          <a:xfrm>
            <a:off x="8289294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4571DD6-304F-1F88-DDA6-4E8E73370D1D}"/>
              </a:ext>
            </a:extLst>
          </p:cNvPr>
          <p:cNvSpPr txBox="1"/>
          <p:nvPr/>
        </p:nvSpPr>
        <p:spPr>
          <a:xfrm>
            <a:off x="7488648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0E877E5-0A0D-1BC2-DCA2-92144F91DAD4}"/>
              </a:ext>
            </a:extLst>
          </p:cNvPr>
          <p:cNvSpPr txBox="1"/>
          <p:nvPr/>
        </p:nvSpPr>
        <p:spPr>
          <a:xfrm>
            <a:off x="6445145" y="45519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043831" y="508581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residual graph for this flow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81605B-089D-8BB6-9BE6-9FBD448E855A}"/>
              </a:ext>
            </a:extLst>
          </p:cNvPr>
          <p:cNvCxnSpPr>
            <a:cxnSpLocks/>
            <a:stCxn id="150" idx="4"/>
            <a:endCxn id="155" idx="1"/>
          </p:cNvCxnSpPr>
          <p:nvPr/>
        </p:nvCxnSpPr>
        <p:spPr>
          <a:xfrm>
            <a:off x="7337133" y="3923678"/>
            <a:ext cx="2396223" cy="79982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874F610-B756-E446-EF14-800D6C6097AF}"/>
              </a:ext>
            </a:extLst>
          </p:cNvPr>
          <p:cNvSpPr txBox="1"/>
          <p:nvPr/>
        </p:nvSpPr>
        <p:spPr>
          <a:xfrm>
            <a:off x="8109226" y="4207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5463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EF06-8A34-E262-8FDF-D833F6A2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48" y="-2"/>
            <a:ext cx="10605163" cy="1028386"/>
          </a:xfrm>
        </p:spPr>
        <p:txBody>
          <a:bodyPr/>
          <a:lstStyle/>
          <a:p>
            <a:r>
              <a:rPr lang="en-CA" dirty="0"/>
              <a:t>Flows and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016" y="1224385"/>
                <a:ext cx="10605163" cy="2998080"/>
              </a:xfrm>
            </p:spPr>
            <p:txBody>
              <a:bodyPr/>
              <a:lstStyle/>
              <a:p>
                <a:r>
                  <a:rPr lang="en-CA" b="1" dirty="0"/>
                  <a:t>Edge-disjoint paths</a:t>
                </a:r>
                <a:r>
                  <a:rPr lang="en-CA" dirty="0"/>
                  <a:t> problem</a:t>
                </a:r>
              </a:p>
              <a:p>
                <a:r>
                  <a:rPr lang="en-CA" dirty="0"/>
                  <a:t>Input: digraph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two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CA" dirty="0"/>
              </a:p>
              <a:p>
                <a:r>
                  <a:rPr lang="en-CA" dirty="0"/>
                  <a:t>Output: A maximal number of edge-disjoint paths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/>
              </a:p>
              <a:p>
                <a:r>
                  <a:rPr lang="en-CA" dirty="0"/>
                  <a:t>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are </a:t>
                </a:r>
                <a:r>
                  <a:rPr lang="en-CA" b="1" dirty="0"/>
                  <a:t>edge-disjoint</a:t>
                </a:r>
                <a:br>
                  <a:rPr lang="en-CA" dirty="0"/>
                </a:br>
                <a:r>
                  <a:rPr lang="en-CA" dirty="0"/>
                  <a:t>if they do not share any edges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16" y="1224385"/>
                <a:ext cx="10605163" cy="2998080"/>
              </a:xfrm>
              <a:blipFill>
                <a:blip r:embed="rId2"/>
                <a:stretch>
                  <a:fillRect l="-1494" t="-28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83473-B46B-D7BC-1AC0-95748F6B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/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0CD61B2-9D94-DE3C-BA3F-47DF6860CDE3}"/>
              </a:ext>
            </a:extLst>
          </p:cNvPr>
          <p:cNvSpPr/>
          <p:nvPr/>
        </p:nvSpPr>
        <p:spPr>
          <a:xfrm>
            <a:off x="7954270" y="475955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3218-7CFE-4503-BDBF-334C803F9826}"/>
              </a:ext>
            </a:extLst>
          </p:cNvPr>
          <p:cNvSpPr/>
          <p:nvPr/>
        </p:nvSpPr>
        <p:spPr>
          <a:xfrm>
            <a:off x="7954270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89BFA-ACC8-080E-AA6E-F67AFE893E7C}"/>
              </a:ext>
            </a:extLst>
          </p:cNvPr>
          <p:cNvSpPr/>
          <p:nvPr/>
        </p:nvSpPr>
        <p:spPr>
          <a:xfrm>
            <a:off x="7954270" y="328991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FBB0D8-81BD-822D-89B2-ED576179198B}"/>
              </a:ext>
            </a:extLst>
          </p:cNvPr>
          <p:cNvSpPr/>
          <p:nvPr/>
        </p:nvSpPr>
        <p:spPr>
          <a:xfrm>
            <a:off x="8963335" y="475955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90988-9F1A-7447-DA59-ACAA7C1EECB1}"/>
              </a:ext>
            </a:extLst>
          </p:cNvPr>
          <p:cNvSpPr/>
          <p:nvPr/>
        </p:nvSpPr>
        <p:spPr>
          <a:xfrm>
            <a:off x="8963335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2DC290-13C4-6525-85E1-809FA60F1F8F}"/>
              </a:ext>
            </a:extLst>
          </p:cNvPr>
          <p:cNvSpPr/>
          <p:nvPr/>
        </p:nvSpPr>
        <p:spPr>
          <a:xfrm>
            <a:off x="9972400" y="475955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969E85-BAA2-E33F-FA3E-0BA034D6ED9C}"/>
              </a:ext>
            </a:extLst>
          </p:cNvPr>
          <p:cNvSpPr/>
          <p:nvPr/>
        </p:nvSpPr>
        <p:spPr>
          <a:xfrm>
            <a:off x="9972400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E8EF99-40C4-7B08-80AC-D1960F8CF552}"/>
              </a:ext>
            </a:extLst>
          </p:cNvPr>
          <p:cNvSpPr/>
          <p:nvPr/>
        </p:nvSpPr>
        <p:spPr>
          <a:xfrm>
            <a:off x="9972400" y="328991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DA3E71F-DD52-AEDF-4DBE-8E4F4A288415}"/>
                  </a:ext>
                </a:extLst>
              </p:cNvPr>
              <p:cNvSpPr/>
              <p:nvPr/>
            </p:nvSpPr>
            <p:spPr>
              <a:xfrm>
                <a:off x="10981036" y="402473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DA3E71F-DD52-AEDF-4DBE-8E4F4A288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036" y="402473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CD82CB-D053-019E-969A-7DC3380C36CB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7330031" y="4233591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EC5CDA-504C-EBC3-DAEE-BA44D4F51950}"/>
              </a:ext>
            </a:extLst>
          </p:cNvPr>
          <p:cNvCxnSpPr>
            <a:cxnSpLocks/>
            <a:stCxn id="5" idx="7"/>
            <a:endCxn id="9" idx="3"/>
          </p:cNvCxnSpPr>
          <p:nvPr/>
        </p:nvCxnSpPr>
        <p:spPr>
          <a:xfrm flipV="1">
            <a:off x="7263514" y="3646453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1358A-74FB-B2A3-DF6A-77846F3E177D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7263514" y="4381274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382EDA-3AE8-AC5A-6567-347E193E137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8408479" y="423359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6717A6-8AD2-BFD7-CC74-066A97B8A8F7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8341962" y="3646453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CE0766-D4C0-14C2-BE1F-ACCE8645901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408479" y="4968412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B63997-A252-16ED-2309-A1A467B413A7}"/>
              </a:ext>
            </a:extLst>
          </p:cNvPr>
          <p:cNvCxnSpPr>
            <a:cxnSpLocks/>
            <a:stCxn id="7" idx="7"/>
            <a:endCxn id="11" idx="3"/>
          </p:cNvCxnSpPr>
          <p:nvPr/>
        </p:nvCxnSpPr>
        <p:spPr>
          <a:xfrm flipV="1"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5020B4-C72E-F6A7-E98D-50BABDC4F7D2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15A0A4-B841-B624-39C0-BCA454120F0B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417544" y="423359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81B3A9-DAD5-30A0-A15C-03370B36F4B1}"/>
              </a:ext>
            </a:extLst>
          </p:cNvPr>
          <p:cNvCxnSpPr>
            <a:cxnSpLocks/>
            <a:stCxn id="10" idx="7"/>
            <a:endCxn id="14" idx="3"/>
          </p:cNvCxnSpPr>
          <p:nvPr/>
        </p:nvCxnSpPr>
        <p:spPr>
          <a:xfrm flipV="1">
            <a:off x="9351027" y="3646453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909A78-49C6-3298-DCA5-E75ABE4E6FE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417544" y="4968412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F8FF44-FB26-7D5B-0D5D-13D43BD95040}"/>
              </a:ext>
            </a:extLst>
          </p:cNvPr>
          <p:cNvCxnSpPr>
            <a:cxnSpLocks/>
            <a:stCxn id="14" idx="5"/>
            <a:endCxn id="15" idx="1"/>
          </p:cNvCxnSpPr>
          <p:nvPr/>
        </p:nvCxnSpPr>
        <p:spPr>
          <a:xfrm>
            <a:off x="10360092" y="3646453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C57375-9E96-BD1C-2FCB-5358AB96DBE4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10426609" y="4233591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E4F669-5674-4E1A-4561-29BBA43E2BD6}"/>
              </a:ext>
            </a:extLst>
          </p:cNvPr>
          <p:cNvCxnSpPr>
            <a:cxnSpLocks/>
            <a:stCxn id="12" idx="7"/>
            <a:endCxn id="15" idx="3"/>
          </p:cNvCxnSpPr>
          <p:nvPr/>
        </p:nvCxnSpPr>
        <p:spPr>
          <a:xfrm flipV="1">
            <a:off x="10360092" y="4381274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91C66-5093-5ED7-500B-6C1EC1EF3764}"/>
              </a:ext>
            </a:extLst>
          </p:cNvPr>
          <p:cNvGrpSpPr/>
          <p:nvPr/>
        </p:nvGrpSpPr>
        <p:grpSpPr>
          <a:xfrm>
            <a:off x="7263514" y="3645589"/>
            <a:ext cx="3717522" cy="587138"/>
            <a:chOff x="7415914" y="3798853"/>
            <a:chExt cx="3717522" cy="587138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BBEAB6D-FC50-5C18-A209-94BBBBCFE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48204B4-FDEB-1C6D-0F59-C5ED4C40E58D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1B473CF-F62B-B3B3-DB07-7D37F1E46354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2F6D033-C797-16C4-AC1E-CD62F032BAB2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86F8AF-D3F5-2F8F-05E3-88AC3B6532B8}"/>
              </a:ext>
            </a:extLst>
          </p:cNvPr>
          <p:cNvGrpSpPr/>
          <p:nvPr/>
        </p:nvGrpSpPr>
        <p:grpSpPr>
          <a:xfrm>
            <a:off x="7330185" y="4233337"/>
            <a:ext cx="3717522" cy="734821"/>
            <a:chOff x="7482431" y="4385991"/>
            <a:chExt cx="3717522" cy="734821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96FDEEF-3D16-3F67-6BC7-2DD839A0C480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0356A3F-906E-8262-07E8-7A41683470E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0BD908F-6045-9A9B-91C2-57650FC78DF6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17082F-5F65-6CE0-5E17-BB4898F5F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706AC8-1F72-5918-210E-2461B5FAECF1}"/>
              </a:ext>
            </a:extLst>
          </p:cNvPr>
          <p:cNvGrpSpPr/>
          <p:nvPr/>
        </p:nvGrpSpPr>
        <p:grpSpPr>
          <a:xfrm>
            <a:off x="7265967" y="3643560"/>
            <a:ext cx="3784039" cy="1321959"/>
            <a:chOff x="7415914" y="3798853"/>
            <a:chExt cx="3784039" cy="132195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BCCBECC-A9AF-C613-78B1-61925D0C9964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44D03C2-2935-DB86-CDAD-C7DB6F6EE59E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DECD311-A60F-4C4B-67D0-35A0AA89E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1D82E4E-E3F2-3FA8-8732-9A1CE3A8397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3974B2E-8F4E-A7A9-E41E-A32D9ED20502}"/>
              </a:ext>
            </a:extLst>
          </p:cNvPr>
          <p:cNvSpPr/>
          <p:nvPr/>
        </p:nvSpPr>
        <p:spPr>
          <a:xfrm>
            <a:off x="405819" y="4324581"/>
            <a:ext cx="6157883" cy="5470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This is a special case of the </a:t>
            </a:r>
            <a:r>
              <a:rPr lang="en-CA" b="1" dirty="0"/>
              <a:t>maximum flow </a:t>
            </a:r>
            <a:r>
              <a:rPr lang="en-CA" dirty="0"/>
              <a:t>problem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1F074C-38CF-15CD-E0F4-8A163F00E319}"/>
              </a:ext>
            </a:extLst>
          </p:cNvPr>
          <p:cNvSpPr/>
          <p:nvPr/>
        </p:nvSpPr>
        <p:spPr>
          <a:xfrm>
            <a:off x="518199" y="4806068"/>
            <a:ext cx="6157883" cy="5470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… where the union of paths defines a </a:t>
            </a:r>
            <a:r>
              <a:rPr lang="en-CA" b="1" dirty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40698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04EF06-8A34-E262-8FDF-D833F6A200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2248" y="-2"/>
                <a:ext cx="10605163" cy="102838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04EF06-8A34-E262-8FDF-D833F6A20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48" y="-2"/>
                <a:ext cx="10605163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016" y="1224385"/>
                <a:ext cx="10605163" cy="4797842"/>
              </a:xfrm>
            </p:spPr>
            <p:txBody>
              <a:bodyPr/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be a digraph</a:t>
                </a:r>
                <a:br>
                  <a:rPr lang="en-CA" dirty="0"/>
                </a:br>
                <a:r>
                  <a:rPr lang="en-CA" dirty="0"/>
                  <a:t>where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/>
                  <a:t> has a </a:t>
                </a:r>
                <a:r>
                  <a:rPr lang="en-CA" b="1" dirty="0"/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16" y="1224385"/>
                <a:ext cx="10605163" cy="4797842"/>
              </a:xfrm>
              <a:blipFill>
                <a:blip r:embed="rId3"/>
                <a:stretch>
                  <a:fillRect l="-1494" t="-17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83473-B46B-D7BC-1AC0-95748F6B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/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0CD61B2-9D94-DE3C-BA3F-47DF6860CDE3}"/>
              </a:ext>
            </a:extLst>
          </p:cNvPr>
          <p:cNvSpPr/>
          <p:nvPr/>
        </p:nvSpPr>
        <p:spPr>
          <a:xfrm>
            <a:off x="7954270" y="475955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3218-7CFE-4503-BDBF-334C803F9826}"/>
              </a:ext>
            </a:extLst>
          </p:cNvPr>
          <p:cNvSpPr/>
          <p:nvPr/>
        </p:nvSpPr>
        <p:spPr>
          <a:xfrm>
            <a:off x="7954270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89BFA-ACC8-080E-AA6E-F67AFE893E7C}"/>
              </a:ext>
            </a:extLst>
          </p:cNvPr>
          <p:cNvSpPr/>
          <p:nvPr/>
        </p:nvSpPr>
        <p:spPr>
          <a:xfrm>
            <a:off x="7954270" y="328991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FBB0D8-81BD-822D-89B2-ED576179198B}"/>
              </a:ext>
            </a:extLst>
          </p:cNvPr>
          <p:cNvSpPr/>
          <p:nvPr/>
        </p:nvSpPr>
        <p:spPr>
          <a:xfrm>
            <a:off x="8963335" y="475955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90988-9F1A-7447-DA59-ACAA7C1EECB1}"/>
              </a:ext>
            </a:extLst>
          </p:cNvPr>
          <p:cNvSpPr/>
          <p:nvPr/>
        </p:nvSpPr>
        <p:spPr>
          <a:xfrm>
            <a:off x="8963335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2DC290-13C4-6525-85E1-809FA60F1F8F}"/>
              </a:ext>
            </a:extLst>
          </p:cNvPr>
          <p:cNvSpPr/>
          <p:nvPr/>
        </p:nvSpPr>
        <p:spPr>
          <a:xfrm>
            <a:off x="9972400" y="475955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969E85-BAA2-E33F-FA3E-0BA034D6ED9C}"/>
              </a:ext>
            </a:extLst>
          </p:cNvPr>
          <p:cNvSpPr/>
          <p:nvPr/>
        </p:nvSpPr>
        <p:spPr>
          <a:xfrm>
            <a:off x="9972400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E8EF99-40C4-7B08-80AC-D1960F8CF552}"/>
              </a:ext>
            </a:extLst>
          </p:cNvPr>
          <p:cNvSpPr/>
          <p:nvPr/>
        </p:nvSpPr>
        <p:spPr>
          <a:xfrm>
            <a:off x="9972400" y="328991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A3E71F-DD52-AEDF-4DBE-8E4F4A288415}"/>
              </a:ext>
            </a:extLst>
          </p:cNvPr>
          <p:cNvSpPr/>
          <p:nvPr/>
        </p:nvSpPr>
        <p:spPr>
          <a:xfrm>
            <a:off x="10981036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CD82CB-D053-019E-969A-7DC3380C36CB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7330031" y="4233591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EC5CDA-504C-EBC3-DAEE-BA44D4F51950}"/>
              </a:ext>
            </a:extLst>
          </p:cNvPr>
          <p:cNvCxnSpPr>
            <a:cxnSpLocks/>
            <a:stCxn id="5" idx="7"/>
            <a:endCxn id="9" idx="3"/>
          </p:cNvCxnSpPr>
          <p:nvPr/>
        </p:nvCxnSpPr>
        <p:spPr>
          <a:xfrm flipV="1">
            <a:off x="7263514" y="3646453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1358A-74FB-B2A3-DF6A-77846F3E177D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7263514" y="4381274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382EDA-3AE8-AC5A-6567-347E193E137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8408479" y="423359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6717A6-8AD2-BFD7-CC74-066A97B8A8F7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8341962" y="3646453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CE0766-D4C0-14C2-BE1F-ACCE8645901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408479" y="4968412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B63997-A252-16ED-2309-A1A467B413A7}"/>
              </a:ext>
            </a:extLst>
          </p:cNvPr>
          <p:cNvCxnSpPr>
            <a:cxnSpLocks/>
            <a:stCxn id="7" idx="7"/>
            <a:endCxn id="11" idx="3"/>
          </p:cNvCxnSpPr>
          <p:nvPr/>
        </p:nvCxnSpPr>
        <p:spPr>
          <a:xfrm flipV="1"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5020B4-C72E-F6A7-E98D-50BABDC4F7D2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15A0A4-B841-B624-39C0-BCA454120F0B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417544" y="423359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81B3A9-DAD5-30A0-A15C-03370B36F4B1}"/>
              </a:ext>
            </a:extLst>
          </p:cNvPr>
          <p:cNvCxnSpPr>
            <a:cxnSpLocks/>
            <a:stCxn id="10" idx="7"/>
            <a:endCxn id="14" idx="3"/>
          </p:cNvCxnSpPr>
          <p:nvPr/>
        </p:nvCxnSpPr>
        <p:spPr>
          <a:xfrm flipV="1">
            <a:off x="9351027" y="3646453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909A78-49C6-3298-DCA5-E75ABE4E6FE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417544" y="4968412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F8FF44-FB26-7D5B-0D5D-13D43BD95040}"/>
              </a:ext>
            </a:extLst>
          </p:cNvPr>
          <p:cNvCxnSpPr>
            <a:cxnSpLocks/>
            <a:stCxn id="14" idx="5"/>
            <a:endCxn id="15" idx="1"/>
          </p:cNvCxnSpPr>
          <p:nvPr/>
        </p:nvCxnSpPr>
        <p:spPr>
          <a:xfrm>
            <a:off x="10360092" y="3646453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C57375-9E96-BD1C-2FCB-5358AB96DBE4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10426609" y="4233591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E4F669-5674-4E1A-4561-29BBA43E2BD6}"/>
              </a:ext>
            </a:extLst>
          </p:cNvPr>
          <p:cNvCxnSpPr>
            <a:cxnSpLocks/>
            <a:stCxn id="12" idx="7"/>
            <a:endCxn id="15" idx="3"/>
          </p:cNvCxnSpPr>
          <p:nvPr/>
        </p:nvCxnSpPr>
        <p:spPr>
          <a:xfrm flipV="1">
            <a:off x="10360092" y="4381274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91C66-5093-5ED7-500B-6C1EC1EF3764}"/>
              </a:ext>
            </a:extLst>
          </p:cNvPr>
          <p:cNvGrpSpPr/>
          <p:nvPr/>
        </p:nvGrpSpPr>
        <p:grpSpPr>
          <a:xfrm>
            <a:off x="7263514" y="3645589"/>
            <a:ext cx="3717522" cy="587138"/>
            <a:chOff x="7415914" y="3798853"/>
            <a:chExt cx="3717522" cy="587138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BBEAB6D-FC50-5C18-A209-94BBBBCFE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48204B4-FDEB-1C6D-0F59-C5ED4C40E58D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1B473CF-F62B-B3B3-DB07-7D37F1E46354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2F6D033-C797-16C4-AC1E-CD62F032BAB2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86F8AF-D3F5-2F8F-05E3-88AC3B6532B8}"/>
              </a:ext>
            </a:extLst>
          </p:cNvPr>
          <p:cNvGrpSpPr/>
          <p:nvPr/>
        </p:nvGrpSpPr>
        <p:grpSpPr>
          <a:xfrm>
            <a:off x="7330185" y="4233337"/>
            <a:ext cx="3717522" cy="734821"/>
            <a:chOff x="7482431" y="4385991"/>
            <a:chExt cx="3717522" cy="734821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96FDEEF-3D16-3F67-6BC7-2DD839A0C480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0356A3F-906E-8262-07E8-7A41683470E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0BD908F-6045-9A9B-91C2-57650FC78DF6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17082F-5F65-6CE0-5E17-BB4898F5F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706AC8-1F72-5918-210E-2461B5FAECF1}"/>
              </a:ext>
            </a:extLst>
          </p:cNvPr>
          <p:cNvGrpSpPr/>
          <p:nvPr/>
        </p:nvGrpSpPr>
        <p:grpSpPr>
          <a:xfrm>
            <a:off x="7265967" y="3643560"/>
            <a:ext cx="3784039" cy="1321959"/>
            <a:chOff x="7415914" y="3798853"/>
            <a:chExt cx="3784039" cy="132195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BCCBECC-A9AF-C613-78B1-61925D0C9964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44D03C2-2935-DB86-CDAD-C7DB6F6EE59E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DECD311-A60F-4C4B-67D0-35A0AA89E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1D82E4E-E3F2-3FA8-8732-9A1CE3A8397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B1FAFA-68B6-EA14-0858-3DEAA2F2C432}"/>
              </a:ext>
            </a:extLst>
          </p:cNvPr>
          <p:cNvSpPr txBox="1"/>
          <p:nvPr/>
        </p:nvSpPr>
        <p:spPr>
          <a:xfrm>
            <a:off x="7218288" y="34939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0113B-42E4-413B-BB94-10D4ABE89FF1}"/>
              </a:ext>
            </a:extLst>
          </p:cNvPr>
          <p:cNvSpPr txBox="1"/>
          <p:nvPr/>
        </p:nvSpPr>
        <p:spPr>
          <a:xfrm>
            <a:off x="7375837" y="3907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A203C-D2F1-DCC9-ED48-CAAEA9F56227}"/>
              </a:ext>
            </a:extLst>
          </p:cNvPr>
          <p:cNvSpPr txBox="1"/>
          <p:nvPr/>
        </p:nvSpPr>
        <p:spPr>
          <a:xfrm>
            <a:off x="7189307" y="45381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F3468-3DD7-6068-B37C-884AB98FEF58}"/>
              </a:ext>
            </a:extLst>
          </p:cNvPr>
          <p:cNvSpPr txBox="1"/>
          <p:nvPr/>
        </p:nvSpPr>
        <p:spPr>
          <a:xfrm>
            <a:off x="8342751" y="39377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AF32B9-68F5-A8BC-9F6E-9355ED0AADE9}"/>
                  </a:ext>
                </a:extLst>
              </p:cNvPr>
              <p:cNvSpPr/>
              <p:nvPr/>
            </p:nvSpPr>
            <p:spPr>
              <a:xfrm>
                <a:off x="11299494" y="4968412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AF32B9-68F5-A8BC-9F6E-9355ED0A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494" y="4968412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F25399-B26E-BE43-A45D-7A93A6079451}"/>
              </a:ext>
            </a:extLst>
          </p:cNvPr>
          <p:cNvCxnSpPr>
            <a:cxnSpLocks/>
            <a:stCxn id="15" idx="4"/>
            <a:endCxn id="25" idx="0"/>
          </p:cNvCxnSpPr>
          <p:nvPr/>
        </p:nvCxnSpPr>
        <p:spPr>
          <a:xfrm>
            <a:off x="11208141" y="4442446"/>
            <a:ext cx="318458" cy="52596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11B9E91-6975-9696-893C-E0AE2532DFE1}"/>
              </a:ext>
            </a:extLst>
          </p:cNvPr>
          <p:cNvSpPr txBox="1"/>
          <p:nvPr/>
        </p:nvSpPr>
        <p:spPr>
          <a:xfrm>
            <a:off x="11307139" y="444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802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04EF06-8A34-E262-8FDF-D833F6A200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42248" y="-2"/>
                <a:ext cx="10605163" cy="102838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04EF06-8A34-E262-8FDF-D833F6A20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48" y="-2"/>
                <a:ext cx="10605163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016" y="949345"/>
                <a:ext cx="10605163" cy="547475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be a digraph</a:t>
                </a:r>
                <a:br>
                  <a:rPr lang="en-CA" dirty="0"/>
                </a:br>
                <a:r>
                  <a:rPr lang="en-CA" dirty="0"/>
                  <a:t>where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/>
                  <a:t> has a </a:t>
                </a:r>
                <a:r>
                  <a:rPr lang="en-CA" b="1" dirty="0"/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CA" dirty="0"/>
              </a:p>
              <a:p>
                <a:r>
                  <a:rPr lang="en-CA" dirty="0"/>
                  <a:t>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assigns a number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to each edge satisfying:</a:t>
                </a:r>
              </a:p>
              <a:p>
                <a:pPr lvl="1"/>
                <a:r>
                  <a:rPr lang="en-CA" dirty="0"/>
                  <a:t>Capacity constraints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for each edge</a:t>
                </a:r>
              </a:p>
              <a:p>
                <a:pPr lvl="1"/>
                <a:r>
                  <a:rPr lang="en-CA" dirty="0"/>
                  <a:t>Conservation of flow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latin typeface="Cambria Math" panose="02040503050406030204" pitchFamily="18" charset="0"/>
                  </a:rPr>
                  <a:t>∉{𝑠,𝑡}</a:t>
                </a:r>
              </a:p>
              <a:p>
                <a:pPr lvl="1"/>
                <a:r>
                  <a:rPr lang="en-CA" b="1" dirty="0"/>
                  <a:t>Source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dirty="0"/>
                  <a:t> </a:t>
                </a:r>
              </a:p>
              <a:p>
                <a:pPr lvl="1"/>
                <a:r>
                  <a:rPr lang="en-CA" b="1" dirty="0"/>
                  <a:t>Sink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CA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8ED39-CFE5-BD52-F021-9A49BF64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16" y="949345"/>
                <a:ext cx="10605163" cy="5474752"/>
              </a:xfrm>
              <a:blipFill>
                <a:blip r:embed="rId3"/>
                <a:stretch>
                  <a:fillRect l="-1494" t="-15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83473-B46B-D7BC-1AC0-95748F6B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/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837556-2E66-AF26-DEF5-0E8BD9723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22" y="402473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0CD61B2-9D94-DE3C-BA3F-47DF6860CDE3}"/>
              </a:ext>
            </a:extLst>
          </p:cNvPr>
          <p:cNvSpPr/>
          <p:nvPr/>
        </p:nvSpPr>
        <p:spPr>
          <a:xfrm>
            <a:off x="7954270" y="475955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3218-7CFE-4503-BDBF-334C803F9826}"/>
              </a:ext>
            </a:extLst>
          </p:cNvPr>
          <p:cNvSpPr/>
          <p:nvPr/>
        </p:nvSpPr>
        <p:spPr>
          <a:xfrm>
            <a:off x="7954270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89BFA-ACC8-080E-AA6E-F67AFE893E7C}"/>
              </a:ext>
            </a:extLst>
          </p:cNvPr>
          <p:cNvSpPr/>
          <p:nvPr/>
        </p:nvSpPr>
        <p:spPr>
          <a:xfrm>
            <a:off x="7954270" y="328991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FBB0D8-81BD-822D-89B2-ED576179198B}"/>
              </a:ext>
            </a:extLst>
          </p:cNvPr>
          <p:cNvSpPr/>
          <p:nvPr/>
        </p:nvSpPr>
        <p:spPr>
          <a:xfrm>
            <a:off x="8963335" y="475955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90988-9F1A-7447-DA59-ACAA7C1EECB1}"/>
              </a:ext>
            </a:extLst>
          </p:cNvPr>
          <p:cNvSpPr/>
          <p:nvPr/>
        </p:nvSpPr>
        <p:spPr>
          <a:xfrm>
            <a:off x="8963335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2DC290-13C4-6525-85E1-809FA60F1F8F}"/>
              </a:ext>
            </a:extLst>
          </p:cNvPr>
          <p:cNvSpPr/>
          <p:nvPr/>
        </p:nvSpPr>
        <p:spPr>
          <a:xfrm>
            <a:off x="9972400" y="475955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969E85-BAA2-E33F-FA3E-0BA034D6ED9C}"/>
              </a:ext>
            </a:extLst>
          </p:cNvPr>
          <p:cNvSpPr/>
          <p:nvPr/>
        </p:nvSpPr>
        <p:spPr>
          <a:xfrm>
            <a:off x="9972400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E8EF99-40C4-7B08-80AC-D1960F8CF552}"/>
              </a:ext>
            </a:extLst>
          </p:cNvPr>
          <p:cNvSpPr/>
          <p:nvPr/>
        </p:nvSpPr>
        <p:spPr>
          <a:xfrm>
            <a:off x="9972400" y="328991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A3E71F-DD52-AEDF-4DBE-8E4F4A288415}"/>
              </a:ext>
            </a:extLst>
          </p:cNvPr>
          <p:cNvSpPr/>
          <p:nvPr/>
        </p:nvSpPr>
        <p:spPr>
          <a:xfrm>
            <a:off x="10981036" y="402473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CD82CB-D053-019E-969A-7DC3380C36CB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7330031" y="4233591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EC5CDA-504C-EBC3-DAEE-BA44D4F51950}"/>
              </a:ext>
            </a:extLst>
          </p:cNvPr>
          <p:cNvCxnSpPr>
            <a:cxnSpLocks/>
            <a:stCxn id="5" idx="7"/>
            <a:endCxn id="9" idx="3"/>
          </p:cNvCxnSpPr>
          <p:nvPr/>
        </p:nvCxnSpPr>
        <p:spPr>
          <a:xfrm flipV="1">
            <a:off x="7263514" y="3646453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1358A-74FB-B2A3-DF6A-77846F3E177D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7263514" y="4381274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382EDA-3AE8-AC5A-6567-347E193E137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8408479" y="423359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6717A6-8AD2-BFD7-CC74-066A97B8A8F7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8341962" y="3646453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CE0766-D4C0-14C2-BE1F-ACCE8645901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408479" y="4968412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B63997-A252-16ED-2309-A1A467B413A7}"/>
              </a:ext>
            </a:extLst>
          </p:cNvPr>
          <p:cNvCxnSpPr>
            <a:cxnSpLocks/>
            <a:stCxn id="7" idx="7"/>
            <a:endCxn id="11" idx="3"/>
          </p:cNvCxnSpPr>
          <p:nvPr/>
        </p:nvCxnSpPr>
        <p:spPr>
          <a:xfrm flipV="1"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5020B4-C72E-F6A7-E98D-50BABDC4F7D2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341962" y="438127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15A0A4-B841-B624-39C0-BCA454120F0B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417544" y="423359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81B3A9-DAD5-30A0-A15C-03370B36F4B1}"/>
              </a:ext>
            </a:extLst>
          </p:cNvPr>
          <p:cNvCxnSpPr>
            <a:cxnSpLocks/>
            <a:stCxn id="10" idx="7"/>
            <a:endCxn id="14" idx="3"/>
          </p:cNvCxnSpPr>
          <p:nvPr/>
        </p:nvCxnSpPr>
        <p:spPr>
          <a:xfrm flipV="1">
            <a:off x="9351027" y="3646453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909A78-49C6-3298-DCA5-E75ABE4E6FE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417544" y="4968412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F8FF44-FB26-7D5B-0D5D-13D43BD95040}"/>
              </a:ext>
            </a:extLst>
          </p:cNvPr>
          <p:cNvCxnSpPr>
            <a:cxnSpLocks/>
            <a:stCxn id="14" idx="5"/>
            <a:endCxn id="15" idx="1"/>
          </p:cNvCxnSpPr>
          <p:nvPr/>
        </p:nvCxnSpPr>
        <p:spPr>
          <a:xfrm>
            <a:off x="10360092" y="3646453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C57375-9E96-BD1C-2FCB-5358AB96DBE4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10426609" y="4233591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E4F669-5674-4E1A-4561-29BBA43E2BD6}"/>
              </a:ext>
            </a:extLst>
          </p:cNvPr>
          <p:cNvCxnSpPr>
            <a:cxnSpLocks/>
            <a:stCxn id="12" idx="7"/>
            <a:endCxn id="15" idx="3"/>
          </p:cNvCxnSpPr>
          <p:nvPr/>
        </p:nvCxnSpPr>
        <p:spPr>
          <a:xfrm flipV="1">
            <a:off x="10360092" y="4381274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91C66-5093-5ED7-500B-6C1EC1EF3764}"/>
              </a:ext>
            </a:extLst>
          </p:cNvPr>
          <p:cNvGrpSpPr/>
          <p:nvPr/>
        </p:nvGrpSpPr>
        <p:grpSpPr>
          <a:xfrm>
            <a:off x="7263514" y="3645589"/>
            <a:ext cx="3717522" cy="587138"/>
            <a:chOff x="7415914" y="3798853"/>
            <a:chExt cx="3717522" cy="587138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BBEAB6D-FC50-5C18-A209-94BBBBCFE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48204B4-FDEB-1C6D-0F59-C5ED4C40E58D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1B473CF-F62B-B3B3-DB07-7D37F1E46354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2F6D033-C797-16C4-AC1E-CD62F032BAB2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86F8AF-D3F5-2F8F-05E3-88AC3B6532B8}"/>
              </a:ext>
            </a:extLst>
          </p:cNvPr>
          <p:cNvGrpSpPr/>
          <p:nvPr/>
        </p:nvGrpSpPr>
        <p:grpSpPr>
          <a:xfrm>
            <a:off x="7330185" y="4233337"/>
            <a:ext cx="3717522" cy="734821"/>
            <a:chOff x="7482431" y="4385991"/>
            <a:chExt cx="3717522" cy="734821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96FDEEF-3D16-3F67-6BC7-2DD839A0C480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0356A3F-906E-8262-07E8-7A41683470E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0BD908F-6045-9A9B-91C2-57650FC78DF6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117082F-5F65-6CE0-5E17-BB4898F5F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706AC8-1F72-5918-210E-2461B5FAECF1}"/>
              </a:ext>
            </a:extLst>
          </p:cNvPr>
          <p:cNvGrpSpPr/>
          <p:nvPr/>
        </p:nvGrpSpPr>
        <p:grpSpPr>
          <a:xfrm>
            <a:off x="7265967" y="3643560"/>
            <a:ext cx="3784039" cy="1321959"/>
            <a:chOff x="7415914" y="3798853"/>
            <a:chExt cx="3784039" cy="132195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BCCBECC-A9AF-C613-78B1-61925D0C9964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44D03C2-2935-DB86-CDAD-C7DB6F6EE59E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DECD311-A60F-4C4B-67D0-35A0AA89E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1D82E4E-E3F2-3FA8-8732-9A1CE3A8397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B1FAFA-68B6-EA14-0858-3DEAA2F2C432}"/>
              </a:ext>
            </a:extLst>
          </p:cNvPr>
          <p:cNvSpPr txBox="1"/>
          <p:nvPr/>
        </p:nvSpPr>
        <p:spPr>
          <a:xfrm>
            <a:off x="7218288" y="349395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0113B-42E4-413B-BB94-10D4ABE89FF1}"/>
              </a:ext>
            </a:extLst>
          </p:cNvPr>
          <p:cNvSpPr txBox="1"/>
          <p:nvPr/>
        </p:nvSpPr>
        <p:spPr>
          <a:xfrm>
            <a:off x="7375837" y="390761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A203C-D2F1-DCC9-ED48-CAAEA9F56227}"/>
              </a:ext>
            </a:extLst>
          </p:cNvPr>
          <p:cNvSpPr txBox="1"/>
          <p:nvPr/>
        </p:nvSpPr>
        <p:spPr>
          <a:xfrm>
            <a:off x="7189307" y="453810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1F3468-3DD7-6068-B37C-884AB98FEF58}"/>
              </a:ext>
            </a:extLst>
          </p:cNvPr>
          <p:cNvSpPr txBox="1"/>
          <p:nvPr/>
        </p:nvSpPr>
        <p:spPr>
          <a:xfrm>
            <a:off x="8342751" y="393776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AF32B9-68F5-A8BC-9F6E-9355ED0AADE9}"/>
                  </a:ext>
                </a:extLst>
              </p:cNvPr>
              <p:cNvSpPr/>
              <p:nvPr/>
            </p:nvSpPr>
            <p:spPr>
              <a:xfrm>
                <a:off x="11299494" y="4968412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AF32B9-68F5-A8BC-9F6E-9355ED0A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494" y="4968412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F25399-B26E-BE43-A45D-7A93A6079451}"/>
              </a:ext>
            </a:extLst>
          </p:cNvPr>
          <p:cNvCxnSpPr>
            <a:cxnSpLocks/>
            <a:stCxn id="15" idx="4"/>
            <a:endCxn id="25" idx="0"/>
          </p:cNvCxnSpPr>
          <p:nvPr/>
        </p:nvCxnSpPr>
        <p:spPr>
          <a:xfrm>
            <a:off x="11208141" y="4442446"/>
            <a:ext cx="318458" cy="52596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11B9E91-6975-9696-893C-E0AE2532DFE1}"/>
              </a:ext>
            </a:extLst>
          </p:cNvPr>
          <p:cNvSpPr txBox="1"/>
          <p:nvPr/>
        </p:nvSpPr>
        <p:spPr>
          <a:xfrm>
            <a:off x="11307139" y="444244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2F922B81-582F-E6D2-982D-38FE73FDF78F}"/>
                  </a:ext>
                </a:extLst>
              </p:cNvPr>
              <p:cNvSpPr/>
              <p:nvPr/>
            </p:nvSpPr>
            <p:spPr>
              <a:xfrm>
                <a:off x="5445382" y="5619948"/>
                <a:ext cx="1508469" cy="506706"/>
              </a:xfrm>
              <a:prstGeom prst="wedgeRectCallout">
                <a:avLst>
                  <a:gd name="adj1" fmla="val 54843"/>
                  <a:gd name="adj2" fmla="val -291523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r>
                        <a:rPr lang="en-CA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)=3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2F922B81-582F-E6D2-982D-38FE73FDF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82" y="5619948"/>
                <a:ext cx="1508469" cy="506706"/>
              </a:xfrm>
              <a:prstGeom prst="wedgeRectCallout">
                <a:avLst>
                  <a:gd name="adj1" fmla="val 54843"/>
                  <a:gd name="adj2" fmla="val -29152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E7ECF36-5A4F-9E5E-9B2D-9E61CBC564DD}"/>
                  </a:ext>
                </a:extLst>
              </p:cNvPr>
              <p:cNvSpPr/>
              <p:nvPr/>
            </p:nvSpPr>
            <p:spPr>
              <a:xfrm>
                <a:off x="10613135" y="5588931"/>
                <a:ext cx="1508469" cy="506706"/>
              </a:xfrm>
              <a:prstGeom prst="wedgeRectCallout">
                <a:avLst>
                  <a:gd name="adj1" fmla="val 10056"/>
                  <a:gd name="adj2" fmla="val -10071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en-CA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E7ECF36-5A4F-9E5E-9B2D-9E61CBC56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135" y="5588931"/>
                <a:ext cx="1508469" cy="506706"/>
              </a:xfrm>
              <a:prstGeom prst="wedgeRectCallout">
                <a:avLst>
                  <a:gd name="adj1" fmla="val 10056"/>
                  <a:gd name="adj2" fmla="val -10071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933C55C5-438C-1C82-3413-288C16D35B8E}"/>
                  </a:ext>
                </a:extLst>
              </p:cNvPr>
              <p:cNvSpPr/>
              <p:nvPr/>
            </p:nvSpPr>
            <p:spPr>
              <a:xfrm>
                <a:off x="7006190" y="5666172"/>
                <a:ext cx="1765062" cy="470156"/>
              </a:xfrm>
              <a:prstGeom prst="wedgeRectCallout">
                <a:avLst>
                  <a:gd name="adj1" fmla="val 15705"/>
                  <a:gd name="adj2" fmla="val -15075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933C55C5-438C-1C82-3413-288C16D35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190" y="5666172"/>
                <a:ext cx="1765062" cy="470156"/>
              </a:xfrm>
              <a:prstGeom prst="wedgeRectCallout">
                <a:avLst>
                  <a:gd name="adj1" fmla="val 15705"/>
                  <a:gd name="adj2" fmla="val -15075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2CB72981-AC2A-B6BA-8666-1D6744D1E1F3}"/>
                  </a:ext>
                </a:extLst>
              </p:cNvPr>
              <p:cNvSpPr/>
              <p:nvPr/>
            </p:nvSpPr>
            <p:spPr>
              <a:xfrm>
                <a:off x="8823591" y="5666171"/>
                <a:ext cx="1742761" cy="460483"/>
              </a:xfrm>
              <a:prstGeom prst="wedgeRectCallout">
                <a:avLst>
                  <a:gd name="adj1" fmla="val -27681"/>
                  <a:gd name="adj2" fmla="val -15819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2CB72981-AC2A-B6BA-8666-1D6744D1E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591" y="5666171"/>
                <a:ext cx="1742761" cy="460483"/>
              </a:xfrm>
              <a:prstGeom prst="wedgeRectCallout">
                <a:avLst>
                  <a:gd name="adj1" fmla="val -27681"/>
                  <a:gd name="adj2" fmla="val -158190"/>
                </a:avLst>
              </a:prstGeom>
              <a:blipFill>
                <a:blip r:embed="rId9"/>
                <a:stretch>
                  <a:fillRect b="-6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8911B656-59C6-20FA-9F24-FAE53FFFDE5A}"/>
              </a:ext>
            </a:extLst>
          </p:cNvPr>
          <p:cNvSpPr/>
          <p:nvPr/>
        </p:nvSpPr>
        <p:spPr>
          <a:xfrm>
            <a:off x="3215414" y="5925191"/>
            <a:ext cx="2087006" cy="663140"/>
          </a:xfrm>
          <a:prstGeom prst="wedgeRectCallout">
            <a:avLst>
              <a:gd name="adj1" fmla="val 61063"/>
              <a:gd name="adj2" fmla="val -454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This is the </a:t>
            </a:r>
            <a:r>
              <a:rPr lang="en-CA" b="1" dirty="0"/>
              <a:t>value </a:t>
            </a:r>
            <a:r>
              <a:rPr lang="en-CA" dirty="0"/>
              <a:t>of the flow</a:t>
            </a:r>
          </a:p>
        </p:txBody>
      </p:sp>
    </p:spTree>
    <p:extLst>
      <p:ext uri="{BB962C8B-B14F-4D97-AF65-F5344CB8AC3E}">
        <p14:creationId xmlns:p14="http://schemas.microsoft.com/office/powerpoint/2010/main" val="28970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1E6F32-B80B-61C4-493E-36D46BDC8F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Defining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1E6F32-B80B-61C4-493E-36D46BDC8F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B85DA-76EC-E847-5E99-07E0196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AC50135-4C51-2DDE-4FF4-A9AA396FEA6B}"/>
                  </a:ext>
                </a:extLst>
              </p:cNvPr>
              <p:cNvSpPr/>
              <p:nvPr/>
            </p:nvSpPr>
            <p:spPr>
              <a:xfrm>
                <a:off x="2851297" y="2359014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AC50135-4C51-2DDE-4FF4-A9AA396FE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297" y="2359014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4945745-09C7-1697-6F4E-6B567585AC42}"/>
              </a:ext>
            </a:extLst>
          </p:cNvPr>
          <p:cNvSpPr/>
          <p:nvPr/>
        </p:nvSpPr>
        <p:spPr>
          <a:xfrm>
            <a:off x="3929745" y="309383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DC7C57-C044-CF67-6E58-49B3BFCE88B5}"/>
              </a:ext>
            </a:extLst>
          </p:cNvPr>
          <p:cNvSpPr/>
          <p:nvPr/>
        </p:nvSpPr>
        <p:spPr>
          <a:xfrm>
            <a:off x="3929745" y="2359014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432562-519D-6A5F-035F-D34714643216}"/>
              </a:ext>
            </a:extLst>
          </p:cNvPr>
          <p:cNvSpPr/>
          <p:nvPr/>
        </p:nvSpPr>
        <p:spPr>
          <a:xfrm>
            <a:off x="3929745" y="1624193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6E3524C-B815-15BE-C3EC-648591D69A97}"/>
                  </a:ext>
                </a:extLst>
              </p:cNvPr>
              <p:cNvSpPr/>
              <p:nvPr/>
            </p:nvSpPr>
            <p:spPr>
              <a:xfrm>
                <a:off x="4938810" y="3093835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6E3524C-B815-15BE-C3EC-648591D69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810" y="3093835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EB571C4A-B9D5-19F5-D9AD-6D0A505E44B5}"/>
              </a:ext>
            </a:extLst>
          </p:cNvPr>
          <p:cNvSpPr/>
          <p:nvPr/>
        </p:nvSpPr>
        <p:spPr>
          <a:xfrm>
            <a:off x="4938810" y="2359014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0728F1-D463-1CCF-2402-3D4F254CCD18}"/>
              </a:ext>
            </a:extLst>
          </p:cNvPr>
          <p:cNvSpPr/>
          <p:nvPr/>
        </p:nvSpPr>
        <p:spPr>
          <a:xfrm>
            <a:off x="5947875" y="309383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971B31-4A90-F82C-F40A-463699FDDE30}"/>
              </a:ext>
            </a:extLst>
          </p:cNvPr>
          <p:cNvSpPr/>
          <p:nvPr/>
        </p:nvSpPr>
        <p:spPr>
          <a:xfrm>
            <a:off x="5947875" y="2359014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35ECFE-0CDE-3170-6F38-11048404C2AA}"/>
              </a:ext>
            </a:extLst>
          </p:cNvPr>
          <p:cNvSpPr/>
          <p:nvPr/>
        </p:nvSpPr>
        <p:spPr>
          <a:xfrm>
            <a:off x="5947875" y="1624193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538C0B-EBB0-FB6F-D245-4D94183D007E}"/>
              </a:ext>
            </a:extLst>
          </p:cNvPr>
          <p:cNvSpPr/>
          <p:nvPr/>
        </p:nvSpPr>
        <p:spPr>
          <a:xfrm>
            <a:off x="6956511" y="2359014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550340-6951-8E35-D16E-B0CB75310C18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3305506" y="2567869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1113C6-25A7-77D5-4435-A5171E06B0CB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3238989" y="1980731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554063-FD92-0D4F-6F0B-A9198AE0BB8F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3238989" y="2715552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55493D-401A-88B8-D3F5-79EBA656E0DA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4383954" y="2567869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DE3C08-6FEB-EAA6-30BE-A88CAAED23BB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4317437" y="1980731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6D3C3F-6AC6-A0AD-2CF0-979F54313050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4383954" y="3302690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6BC5EC-8C36-504F-7D2E-C8D1684FB19A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4317437" y="2715552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D7A42D-20B8-D267-4C71-864AB967987A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4317437" y="2715552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D8D764-50E9-E95E-5E07-997FD66ACE01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5393019" y="2567869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16355D-B86B-919F-B14F-83055EEFDB61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5326502" y="1980731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C2995E-6FF5-171C-2A62-D069789E5F3E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5393019" y="3302690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71D88B-B3C2-0228-0BDC-34F2B11E6F61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6335567" y="1980731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05651A-F80C-E420-BCA8-91A8D8D37F87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6402084" y="2567869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D137D9-F15C-049C-DCBD-B759C05669F7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6335567" y="2715552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6832BC-4D26-ED14-FDAD-2EB560EB1AEB}"/>
              </a:ext>
            </a:extLst>
          </p:cNvPr>
          <p:cNvGrpSpPr/>
          <p:nvPr/>
        </p:nvGrpSpPr>
        <p:grpSpPr>
          <a:xfrm>
            <a:off x="3238989" y="1979867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9705EA-5A8F-7640-B2B9-B8F52DB28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861B9F8-554A-5654-DAFE-F29EF88456C0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1431EA-ECEC-6FC5-6317-FFF9D07C1ADE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86B6FC6-0A82-6156-B112-F94A7EADCE7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EF6ACC-9624-775F-CE49-858E930D0D79}"/>
              </a:ext>
            </a:extLst>
          </p:cNvPr>
          <p:cNvGrpSpPr/>
          <p:nvPr/>
        </p:nvGrpSpPr>
        <p:grpSpPr>
          <a:xfrm>
            <a:off x="3305660" y="2567615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35AC565-78FE-0D31-C92D-1C217329D7D3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16BC1C6-0AF7-7C8D-090A-2ECBE8AB13A4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D4D5B51-AFB2-210B-9711-253219480C4F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AB90528-6CA3-4584-C70D-7BF80CC4E8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131254-6226-356C-43E6-94E1DA000A42}"/>
              </a:ext>
            </a:extLst>
          </p:cNvPr>
          <p:cNvGrpSpPr/>
          <p:nvPr/>
        </p:nvGrpSpPr>
        <p:grpSpPr>
          <a:xfrm>
            <a:off x="3241442" y="1977838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5DA2A71-F674-0B77-B733-308D152634DE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03BF554-C3C0-EF43-B82C-473AFF25FDA6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BCF476D-4CD9-4A37-1CA9-01E29D8E2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32A8E2F-3659-459C-107C-D1875533C195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77FC2DD-8B5F-969A-EB27-0A79B333CB05}"/>
              </a:ext>
            </a:extLst>
          </p:cNvPr>
          <p:cNvSpPr txBox="1"/>
          <p:nvPr/>
        </p:nvSpPr>
        <p:spPr>
          <a:xfrm>
            <a:off x="3193763" y="182823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AEF0BF-BA58-6301-5A34-158FAF7D7D31}"/>
              </a:ext>
            </a:extLst>
          </p:cNvPr>
          <p:cNvSpPr txBox="1"/>
          <p:nvPr/>
        </p:nvSpPr>
        <p:spPr>
          <a:xfrm>
            <a:off x="3351312" y="22418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0C3CB7-24FC-5BBE-B48E-FC62614B96A1}"/>
              </a:ext>
            </a:extLst>
          </p:cNvPr>
          <p:cNvSpPr txBox="1"/>
          <p:nvPr/>
        </p:nvSpPr>
        <p:spPr>
          <a:xfrm>
            <a:off x="3164782" y="287238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C6E669-6698-427F-8E2E-FCD4E640DDFC}"/>
              </a:ext>
            </a:extLst>
          </p:cNvPr>
          <p:cNvSpPr txBox="1"/>
          <p:nvPr/>
        </p:nvSpPr>
        <p:spPr>
          <a:xfrm>
            <a:off x="4318226" y="227204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13697F4-EA84-1D86-5D66-17736740BBBF}"/>
                  </a:ext>
                </a:extLst>
              </p:cNvPr>
              <p:cNvSpPr/>
              <p:nvPr/>
            </p:nvSpPr>
            <p:spPr>
              <a:xfrm>
                <a:off x="7274969" y="3302690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13697F4-EA84-1D86-5D66-17736740B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969" y="3302690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B7B3AD7-0C34-5781-0B7F-2F0CBB428A0B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7183616" y="2776724"/>
            <a:ext cx="318458" cy="52596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EBAEDB3-D2FC-5CB6-9097-A8DCDD1F22E1}"/>
              </a:ext>
            </a:extLst>
          </p:cNvPr>
          <p:cNvSpPr txBox="1"/>
          <p:nvPr/>
        </p:nvSpPr>
        <p:spPr>
          <a:xfrm>
            <a:off x="7282614" y="277672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2305DF25-CFD1-BCFA-7B27-B645462512DC}"/>
                  </a:ext>
                </a:extLst>
              </p:cNvPr>
              <p:cNvSpPr/>
              <p:nvPr/>
            </p:nvSpPr>
            <p:spPr>
              <a:xfrm>
                <a:off x="1920688" y="4107806"/>
                <a:ext cx="2748913" cy="980923"/>
              </a:xfrm>
              <a:prstGeom prst="wedgeRectCallout">
                <a:avLst>
                  <a:gd name="adj1" fmla="val 61967"/>
                  <a:gd name="adj2" fmla="val -118020"/>
                </a:avLst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m:rPr>
                              <m:brk m:alnAt="7"/>
                            </m:rPr>
                            <a:rPr lang="en-CA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CA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nto</m:t>
                          </m:r>
                          <m:r>
                            <a:rPr lang="en-CA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/>
                        <m:e>
                          <m:r>
                            <a:rPr lang="en-CA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2305DF25-CFD1-BCFA-7B27-B64546251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688" y="4107806"/>
                <a:ext cx="2748913" cy="980923"/>
              </a:xfrm>
              <a:prstGeom prst="wedgeRectCallout">
                <a:avLst>
                  <a:gd name="adj1" fmla="val 61967"/>
                  <a:gd name="adj2" fmla="val -11802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C3010977-6BAE-5348-C833-4A10EF5B9DD4}"/>
                  </a:ext>
                </a:extLst>
              </p:cNvPr>
              <p:cNvSpPr/>
              <p:nvPr/>
            </p:nvSpPr>
            <p:spPr>
              <a:xfrm>
                <a:off x="4961110" y="4107806"/>
                <a:ext cx="2748913" cy="980923"/>
              </a:xfrm>
              <a:prstGeom prst="wedgeRectCallout">
                <a:avLst>
                  <a:gd name="adj1" fmla="val -39096"/>
                  <a:gd name="adj2" fmla="val -116833"/>
                </a:avLst>
              </a:prstGeom>
              <a:solidFill>
                <a:schemeClr val="bg1"/>
              </a:solidFill>
              <a:ln>
                <a:solidFill>
                  <a:srgbClr val="FF282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i="1">
                          <a:solidFill>
                            <a:srgbClr val="FF282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b="1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CA" b="1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CA" b="0" i="0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utof</m:t>
                          </m:r>
                          <m:r>
                            <m:rPr>
                              <m:brk m:alnAt="7"/>
                            </m:rPr>
                            <a:rPr lang="en-CA" b="1" i="0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CA" b="1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/>
                        <m:e>
                          <m:r>
                            <a:rPr lang="en-CA" b="0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b="0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CA" b="0" i="1" smtClean="0">
                              <a:solidFill>
                                <a:srgbClr val="FF282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C3010977-6BAE-5348-C833-4A10EF5B9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10" y="4107806"/>
                <a:ext cx="2748913" cy="980923"/>
              </a:xfrm>
              <a:prstGeom prst="wedgeRectCallout">
                <a:avLst>
                  <a:gd name="adj1" fmla="val -39096"/>
                  <a:gd name="adj2" fmla="val -116833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2828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78769F9-93AA-9E95-5956-24BF7D5B2244}"/>
              </a:ext>
            </a:extLst>
          </p:cNvPr>
          <p:cNvGrpSpPr/>
          <p:nvPr/>
        </p:nvGrpSpPr>
        <p:grpSpPr>
          <a:xfrm>
            <a:off x="4317591" y="2717682"/>
            <a:ext cx="687890" cy="584499"/>
            <a:chOff x="4317591" y="2717682"/>
            <a:chExt cx="687890" cy="58449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6DDD6A0-C009-FD18-A916-F30B8AC8C173}"/>
                </a:ext>
              </a:extLst>
            </p:cNvPr>
            <p:cNvCxnSpPr>
              <a:cxnSpLocks/>
            </p:cNvCxnSpPr>
            <p:nvPr/>
          </p:nvCxnSpPr>
          <p:spPr>
            <a:xfrm>
              <a:off x="4386407" y="3302181"/>
              <a:ext cx="554856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04B0004-D066-D4D8-5C34-761B32A9BBF5}"/>
                </a:ext>
              </a:extLst>
            </p:cNvPr>
            <p:cNvCxnSpPr>
              <a:cxnSpLocks/>
            </p:cNvCxnSpPr>
            <p:nvPr/>
          </p:nvCxnSpPr>
          <p:spPr>
            <a:xfrm>
              <a:off x="4317591" y="2717682"/>
              <a:ext cx="687890" cy="43945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45D270F-67DF-3CA2-04AE-E1B3BEF986C7}"/>
              </a:ext>
            </a:extLst>
          </p:cNvPr>
          <p:cNvGrpSpPr/>
          <p:nvPr/>
        </p:nvGrpSpPr>
        <p:grpSpPr>
          <a:xfrm>
            <a:off x="5331167" y="1978306"/>
            <a:ext cx="687890" cy="1324598"/>
            <a:chOff x="5481355" y="2130238"/>
            <a:chExt cx="687890" cy="1324598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BC08029-3A68-82EB-F7AE-DFD3F8039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1355" y="2130238"/>
              <a:ext cx="687890" cy="1174276"/>
            </a:xfrm>
            <a:prstGeom prst="straightConnector1">
              <a:avLst/>
            </a:prstGeom>
            <a:ln w="3810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0A55BAB-3A1D-450E-A770-89FF6A1A13E4}"/>
                </a:ext>
              </a:extLst>
            </p:cNvPr>
            <p:cNvCxnSpPr>
              <a:cxnSpLocks/>
            </p:cNvCxnSpPr>
            <p:nvPr/>
          </p:nvCxnSpPr>
          <p:spPr>
            <a:xfrm>
              <a:off x="5545573" y="3454836"/>
              <a:ext cx="554856" cy="0"/>
            </a:xfrm>
            <a:prstGeom prst="straightConnector1">
              <a:avLst/>
            </a:prstGeom>
            <a:ln w="3810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08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178673-301A-3E5F-9BB2-64DE3A27F8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Max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178673-301A-3E5F-9BB2-64DE3A27F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25F5B-63E8-5012-1027-45D8C6CD0D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6374"/>
                <a:ext cx="10675897" cy="476838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Input: 		digraph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dirty="0"/>
                  <a:t> with capacities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				and two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/>
              </a:p>
              <a:p>
                <a:r>
                  <a:rPr lang="en-CA" dirty="0"/>
                  <a:t>Output: 	a flow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with maximum value</a:t>
                </a:r>
                <a:br>
                  <a:rPr lang="en-CA" dirty="0"/>
                </a:br>
                <a:r>
                  <a:rPr lang="en-CA" dirty="0"/>
                  <a:t>				i.e., that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Motivation</a:t>
                </a:r>
              </a:p>
              <a:p>
                <a:pPr lvl="1"/>
                <a:r>
                  <a:rPr lang="en-CA" dirty="0"/>
                  <a:t>Liquid flowing through pipes</a:t>
                </a:r>
                <a:br>
                  <a:rPr lang="en-CA" dirty="0"/>
                </a:br>
                <a:r>
                  <a:rPr lang="en-CA" dirty="0"/>
                  <a:t>Current through electrical networks</a:t>
                </a:r>
                <a:br>
                  <a:rPr lang="en-CA" dirty="0"/>
                </a:br>
                <a:r>
                  <a:rPr lang="en-CA" dirty="0"/>
                  <a:t>Internet/telephony traffic routing</a:t>
                </a:r>
              </a:p>
              <a:p>
                <a:pPr lvl="1"/>
                <a:r>
                  <a:rPr lang="en-CA" dirty="0"/>
                  <a:t>Also useful for seemingly unrelated problems (next time)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25F5B-63E8-5012-1027-45D8C6CD0D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6374"/>
                <a:ext cx="10675897" cy="4768380"/>
              </a:xfrm>
              <a:blipFill>
                <a:blip r:embed="rId3"/>
                <a:stretch>
                  <a:fillRect l="-1484" t="-17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043C2-D067-E491-5B88-111DC1FA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0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C1D7-BF67-5BCE-A2B2-3E713B4D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96" y="-2"/>
            <a:ext cx="10470815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Connection between flows and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FAABA4-6242-B35F-79CF-0221B7A1B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03" y="1236374"/>
                <a:ext cx="10517408" cy="4597756"/>
              </a:xfrm>
            </p:spPr>
            <p:txBody>
              <a:bodyPr/>
              <a:lstStyle/>
              <a:p>
                <a:r>
                  <a:rPr lang="en-CA" dirty="0"/>
                  <a:t>In this example, max flow is 3</a:t>
                </a:r>
              </a:p>
              <a:p>
                <a:r>
                  <a:rPr lang="en-CA" dirty="0"/>
                  <a:t>Note max flow is limited by</a:t>
                </a:r>
                <a:br>
                  <a:rPr lang="en-CA" dirty="0"/>
                </a:br>
                <a:r>
                  <a:rPr lang="en-CA" dirty="0"/>
                  <a:t>the sum of capacities </a:t>
                </a:r>
                <a:r>
                  <a:rPr lang="en-CA" b="1" dirty="0"/>
                  <a:t>out 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… and </a:t>
                </a:r>
                <a:r>
                  <a:rPr lang="en-CA" b="1" dirty="0"/>
                  <a:t>into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Flows vs paths</a:t>
                </a:r>
              </a:p>
              <a:p>
                <a:pPr lvl="1"/>
                <a:r>
                  <a:rPr lang="en-CA" dirty="0"/>
                  <a:t>a flow can always be decomposed</a:t>
                </a:r>
                <a:br>
                  <a:rPr lang="en-CA" dirty="0"/>
                </a:br>
                <a:r>
                  <a:rPr lang="en-CA" dirty="0"/>
                  <a:t>into “capacity-disjoint” paths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FAABA4-6242-B35F-79CF-0221B7A1B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03" y="1236374"/>
                <a:ext cx="10517408" cy="4597756"/>
              </a:xfrm>
              <a:blipFill>
                <a:blip r:embed="rId2"/>
                <a:stretch>
                  <a:fillRect l="-1507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63A0A-991F-AAEF-5EA0-3387E36C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F30FA5B-BE22-975F-C781-B1A5AA504345}"/>
                  </a:ext>
                </a:extLst>
              </p:cNvPr>
              <p:cNvSpPr/>
              <p:nvPr/>
            </p:nvSpPr>
            <p:spPr>
              <a:xfrm>
                <a:off x="7009778" y="2126045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F30FA5B-BE22-975F-C781-B1A5AA504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778" y="2126045"/>
                <a:ext cx="454209" cy="41771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5163736-97BA-5389-8CE6-6D2D0CCE0144}"/>
              </a:ext>
            </a:extLst>
          </p:cNvPr>
          <p:cNvSpPr/>
          <p:nvPr/>
        </p:nvSpPr>
        <p:spPr>
          <a:xfrm>
            <a:off x="8088226" y="286086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3E5CD6-ABF7-23B1-6178-C406EB79FEB8}"/>
              </a:ext>
            </a:extLst>
          </p:cNvPr>
          <p:cNvSpPr/>
          <p:nvPr/>
        </p:nvSpPr>
        <p:spPr>
          <a:xfrm>
            <a:off x="8088226" y="212604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EC79F5-0455-8456-280A-B751E7758F1F}"/>
              </a:ext>
            </a:extLst>
          </p:cNvPr>
          <p:cNvSpPr/>
          <p:nvPr/>
        </p:nvSpPr>
        <p:spPr>
          <a:xfrm>
            <a:off x="8088226" y="1391224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7E21F8B-7EF8-C187-7C12-F15670767CDC}"/>
                  </a:ext>
                </a:extLst>
              </p:cNvPr>
              <p:cNvSpPr/>
              <p:nvPr/>
            </p:nvSpPr>
            <p:spPr>
              <a:xfrm>
                <a:off x="9097291" y="286086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7E21F8B-7EF8-C187-7C12-F15670767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291" y="2860866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A5A6127-0514-65EA-DE7A-5006C3C957FC}"/>
              </a:ext>
            </a:extLst>
          </p:cNvPr>
          <p:cNvSpPr/>
          <p:nvPr/>
        </p:nvSpPr>
        <p:spPr>
          <a:xfrm>
            <a:off x="9097291" y="212604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E63394-76EA-CE6C-D86E-D76842235D21}"/>
              </a:ext>
            </a:extLst>
          </p:cNvPr>
          <p:cNvSpPr/>
          <p:nvPr/>
        </p:nvSpPr>
        <p:spPr>
          <a:xfrm>
            <a:off x="10106356" y="286086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FA2379-C5C6-86B8-66DE-9034629435C3}"/>
              </a:ext>
            </a:extLst>
          </p:cNvPr>
          <p:cNvSpPr/>
          <p:nvPr/>
        </p:nvSpPr>
        <p:spPr>
          <a:xfrm>
            <a:off x="10106356" y="212604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128709-AB03-FB1C-5747-102D049C6D25}"/>
              </a:ext>
            </a:extLst>
          </p:cNvPr>
          <p:cNvSpPr/>
          <p:nvPr/>
        </p:nvSpPr>
        <p:spPr>
          <a:xfrm>
            <a:off x="10106356" y="1391224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11CE97E-7BDD-45E9-6D9A-23E4AD992F61}"/>
                  </a:ext>
                </a:extLst>
              </p:cNvPr>
              <p:cNvSpPr/>
              <p:nvPr/>
            </p:nvSpPr>
            <p:spPr>
              <a:xfrm>
                <a:off x="11114992" y="2126045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11CE97E-7BDD-45E9-6D9A-23E4AD992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92" y="2126045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29D6B1-C290-7A41-EAE5-5309AB2C187B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7463987" y="2334900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A79E8D-77B4-88CB-8600-324C84FF7DE2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7397470" y="1747762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47C0C8-261F-A1F9-BED0-2BC6808A7EDE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7397470" y="2482583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82356A-1447-0F41-1595-CD0FB9C2708D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542435" y="2334900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B999D9-CA57-06D8-E170-8A419CE380AF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475918" y="1747762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DFDA48-4BFA-5C7F-FFEF-3D58D303410C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8542435" y="306972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69D8CA-AD2E-6CF9-46C0-CA745CAA88D2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8475918" y="2482583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1674C4-A34B-37DE-4C9C-5AD4577E9F4F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8475918" y="2482583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6A8BD9-0138-370D-BD6E-20AA1A4259EB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551500" y="2334900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185DBA-5859-AFD0-8FC9-FA7D1473669E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9484983" y="1747762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8FAD1F-51C8-596C-AB4E-1599D2210B5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9551500" y="306972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06FA64-FBC2-DB4D-8654-B79AA0502AE6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10494048" y="1747762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40315E-E49E-D1E7-E9AF-49A5F90337E3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10560565" y="2334900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CB3605-AD5F-53B8-DA0C-BF77499CB18D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10494048" y="2482583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67B922-C651-461F-F84A-7FFA26A65817}"/>
              </a:ext>
            </a:extLst>
          </p:cNvPr>
          <p:cNvGrpSpPr/>
          <p:nvPr/>
        </p:nvGrpSpPr>
        <p:grpSpPr>
          <a:xfrm>
            <a:off x="7397470" y="1746898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439D803-7D3D-3397-539A-9981CCB5A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0D23667-3E92-C2C9-9117-0B6394E4570F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4164601-FCBC-0C24-105B-D48599920B57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C88A8D-FE2C-1AAF-C286-E0867863904F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2B4F7B-84FB-A0C5-0935-5C8CDB998DAD}"/>
              </a:ext>
            </a:extLst>
          </p:cNvPr>
          <p:cNvGrpSpPr/>
          <p:nvPr/>
        </p:nvGrpSpPr>
        <p:grpSpPr>
          <a:xfrm>
            <a:off x="7464141" y="2334646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4847E64-DF4C-AAE1-4E91-C7174C82B2D3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59F1982-63F9-E697-2505-A0570B43900B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D15EC10-CBCA-6F60-8A23-B2E3C92E6B46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3C025D5-BF5D-4869-0212-7707FAAB9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0C801C-4853-03FE-8B73-EEBE496AA0E0}"/>
              </a:ext>
            </a:extLst>
          </p:cNvPr>
          <p:cNvGrpSpPr/>
          <p:nvPr/>
        </p:nvGrpSpPr>
        <p:grpSpPr>
          <a:xfrm>
            <a:off x="7399923" y="1744869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837C347-0284-3026-EC6F-DEA80F637E5C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D822E0D-AFBE-5E2D-AFA7-BFE335293054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93654B3-C184-58B6-2C5D-3332EED4A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1898C78-8B34-F1BF-D54A-3191DC7F1BE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901FD97-1487-08F3-2994-1B00098B14B8}"/>
              </a:ext>
            </a:extLst>
          </p:cNvPr>
          <p:cNvSpPr txBox="1"/>
          <p:nvPr/>
        </p:nvSpPr>
        <p:spPr>
          <a:xfrm>
            <a:off x="7352244" y="159526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D5185-DECB-B456-C0B4-D977B0A2D6A4}"/>
              </a:ext>
            </a:extLst>
          </p:cNvPr>
          <p:cNvSpPr txBox="1"/>
          <p:nvPr/>
        </p:nvSpPr>
        <p:spPr>
          <a:xfrm>
            <a:off x="7509793" y="200892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2E15E9-3D8E-49B4-5C2D-D90CE9D1E1BE}"/>
              </a:ext>
            </a:extLst>
          </p:cNvPr>
          <p:cNvSpPr txBox="1"/>
          <p:nvPr/>
        </p:nvSpPr>
        <p:spPr>
          <a:xfrm>
            <a:off x="7323263" y="26394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175C5F-7538-C878-D350-576F6AEF556E}"/>
              </a:ext>
            </a:extLst>
          </p:cNvPr>
          <p:cNvSpPr txBox="1"/>
          <p:nvPr/>
        </p:nvSpPr>
        <p:spPr>
          <a:xfrm>
            <a:off x="8476707" y="203907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</p:spTree>
    <p:extLst>
      <p:ext uri="{BB962C8B-B14F-4D97-AF65-F5344CB8AC3E}">
        <p14:creationId xmlns:p14="http://schemas.microsoft.com/office/powerpoint/2010/main" val="30367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C270E1-D8C8-C92E-76D9-B5482BA51D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6484" y="192199"/>
                <a:ext cx="10930928" cy="114154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b="1" dirty="0"/>
                  <a:t>Lemma 1: </a:t>
                </a:r>
                <a:r>
                  <a:rPr lang="en-CA" dirty="0"/>
                  <a:t>decomposition of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/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/>
                  <a:t> flow</a:t>
                </a:r>
                <a:br>
                  <a:rPr lang="en-CA" b="1" dirty="0"/>
                </a:br>
                <a:r>
                  <a:rPr lang="en-CA" dirty="0"/>
                  <a:t>into capacity-disjoint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b="1" dirty="0"/>
                  <a:t>-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CA" b="1" dirty="0"/>
                  <a:t> paths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C270E1-D8C8-C92E-76D9-B5482BA51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6484" y="192199"/>
                <a:ext cx="10930928" cy="11415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4912D-C673-781B-187D-A98BA52B6F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672" y="1584182"/>
                <a:ext cx="10837739" cy="4900230"/>
              </a:xfrm>
            </p:spPr>
            <p:txBody>
              <a:bodyPr/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be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where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CA" dirty="0"/>
                  <a:t> is an integer for each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Then there are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br>
                  <a:rPr lang="en-CA" dirty="0"/>
                </a:br>
                <a:r>
                  <a:rPr lang="en-CA" dirty="0"/>
                  <a:t>such that each </a:t>
                </a:r>
                <a:r>
                  <a:rPr lang="en-CA" b="1" dirty="0"/>
                  <a:t>edge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CA" dirty="0"/>
                  <a:t> appears in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of these </a:t>
                </a:r>
                <a:r>
                  <a:rPr lang="en-CA" b="1" dirty="0"/>
                  <a:t>paths</a:t>
                </a:r>
              </a:p>
              <a:p>
                <a:r>
                  <a:rPr lang="en-CA" dirty="0"/>
                  <a:t>Proof sketch by induction</a:t>
                </a:r>
              </a:p>
              <a:p>
                <a:pPr lvl="1"/>
                <a:r>
                  <a:rPr lang="en-CA" dirty="0"/>
                  <a:t>Base case: when k=1</a:t>
                </a:r>
                <a:br>
                  <a:rPr lang="en-CA" dirty="0"/>
                </a:br>
                <a:r>
                  <a:rPr lang="en-CA" dirty="0"/>
                  <a:t>there is only one path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4912D-C673-781B-187D-A98BA52B6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672" y="1584182"/>
                <a:ext cx="10837739" cy="4900230"/>
              </a:xfrm>
              <a:blipFill>
                <a:blip r:embed="rId3"/>
                <a:stretch>
                  <a:fillRect l="-1462" t="-17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BC25-EF5A-AFCC-DE3A-A90B25BA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9379CBD-BDA7-74F3-1B2C-090FE95A1567}"/>
                  </a:ext>
                </a:extLst>
              </p:cNvPr>
              <p:cNvSpPr/>
              <p:nvPr/>
            </p:nvSpPr>
            <p:spPr>
              <a:xfrm>
                <a:off x="7027252" y="2202519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9379CBD-BDA7-74F3-1B2C-090FE95A1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52" y="2202519"/>
                <a:ext cx="454209" cy="41771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C51EFAB-615E-7488-9106-07239B660FD9}"/>
              </a:ext>
            </a:extLst>
          </p:cNvPr>
          <p:cNvSpPr/>
          <p:nvPr/>
        </p:nvSpPr>
        <p:spPr>
          <a:xfrm>
            <a:off x="8105700" y="293734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C231C6-A42F-94AA-A65C-A5DF88A9E423}"/>
              </a:ext>
            </a:extLst>
          </p:cNvPr>
          <p:cNvSpPr/>
          <p:nvPr/>
        </p:nvSpPr>
        <p:spPr>
          <a:xfrm>
            <a:off x="8105700" y="220251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F81C23-1535-D15D-B2C3-0AC279CAEFF2}"/>
              </a:ext>
            </a:extLst>
          </p:cNvPr>
          <p:cNvSpPr/>
          <p:nvPr/>
        </p:nvSpPr>
        <p:spPr>
          <a:xfrm>
            <a:off x="8105700" y="1467698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0DB5EB-A4D4-7930-E509-B207C7085DF5}"/>
              </a:ext>
            </a:extLst>
          </p:cNvPr>
          <p:cNvSpPr/>
          <p:nvPr/>
        </p:nvSpPr>
        <p:spPr>
          <a:xfrm>
            <a:off x="9114765" y="293734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7F1B62-AAC2-D1C8-A647-1DC81BAF57BD}"/>
              </a:ext>
            </a:extLst>
          </p:cNvPr>
          <p:cNvSpPr/>
          <p:nvPr/>
        </p:nvSpPr>
        <p:spPr>
          <a:xfrm>
            <a:off x="9114765" y="220251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2E318A-FCCB-7BDD-316E-FEA977C4AD88}"/>
              </a:ext>
            </a:extLst>
          </p:cNvPr>
          <p:cNvSpPr/>
          <p:nvPr/>
        </p:nvSpPr>
        <p:spPr>
          <a:xfrm>
            <a:off x="10123830" y="2937340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743B2C-F8B5-9AC7-9781-A1B4DB9DCCAE}"/>
              </a:ext>
            </a:extLst>
          </p:cNvPr>
          <p:cNvSpPr/>
          <p:nvPr/>
        </p:nvSpPr>
        <p:spPr>
          <a:xfrm>
            <a:off x="10123830" y="220251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F57514-4A72-ACCA-4029-65C0437DFD8F}"/>
              </a:ext>
            </a:extLst>
          </p:cNvPr>
          <p:cNvSpPr/>
          <p:nvPr/>
        </p:nvSpPr>
        <p:spPr>
          <a:xfrm>
            <a:off x="10123830" y="1467698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66F898-48F8-2E2E-E7B8-61F19FB69DD4}"/>
              </a:ext>
            </a:extLst>
          </p:cNvPr>
          <p:cNvSpPr/>
          <p:nvPr/>
        </p:nvSpPr>
        <p:spPr>
          <a:xfrm>
            <a:off x="11132466" y="2202519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0392DE-4EFA-7834-ACC7-0E97523F53D9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7481461" y="2411374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DD7C35-5560-F84E-54F1-1E2F2336A6F3}"/>
              </a:ext>
            </a:extLst>
          </p:cNvPr>
          <p:cNvCxnSpPr>
            <a:cxnSpLocks/>
            <a:stCxn id="5" idx="7"/>
            <a:endCxn id="8" idx="3"/>
          </p:cNvCxnSpPr>
          <p:nvPr/>
        </p:nvCxnSpPr>
        <p:spPr>
          <a:xfrm flipV="1">
            <a:off x="7414944" y="1824236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8A3513-9786-578D-C083-ADD7940A16D3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7414944" y="2559057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ACAC57-1395-ADE0-97C2-7D8B5F631079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8559909" y="2411374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F7EB6D-15AF-18BD-34A5-AD9F218C8127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493392" y="1824236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5089EB-1871-2257-0756-A6E0E58C0836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8559909" y="3146195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4FDF34-03DC-62DC-D5AD-C755AAD9BF85}"/>
              </a:ext>
            </a:extLst>
          </p:cNvPr>
          <p:cNvCxnSpPr>
            <a:cxnSpLocks/>
            <a:stCxn id="6" idx="7"/>
            <a:endCxn id="10" idx="3"/>
          </p:cNvCxnSpPr>
          <p:nvPr/>
        </p:nvCxnSpPr>
        <p:spPr>
          <a:xfrm flipV="1">
            <a:off x="8493392" y="2559057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4E3C5D-AB77-8560-82E9-1D3559C7BD82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8493392" y="2559057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C27527-B9B2-E469-4B9E-11B8126BBE9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9568974" y="2411374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726094-4F4E-F211-3518-B0E735622159}"/>
              </a:ext>
            </a:extLst>
          </p:cNvPr>
          <p:cNvCxnSpPr>
            <a:cxnSpLocks/>
            <a:stCxn id="9" idx="7"/>
            <a:endCxn id="13" idx="3"/>
          </p:cNvCxnSpPr>
          <p:nvPr/>
        </p:nvCxnSpPr>
        <p:spPr>
          <a:xfrm flipV="1">
            <a:off x="9502457" y="1824236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8A76C2-0A0D-D465-B2E8-2679501C0E3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9568974" y="3146195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28E631-208A-79F8-805E-CB4639E7FE93}"/>
              </a:ext>
            </a:extLst>
          </p:cNvPr>
          <p:cNvCxnSpPr>
            <a:cxnSpLocks/>
            <a:stCxn id="13" idx="5"/>
            <a:endCxn id="14" idx="1"/>
          </p:cNvCxnSpPr>
          <p:nvPr/>
        </p:nvCxnSpPr>
        <p:spPr>
          <a:xfrm>
            <a:off x="10511522" y="1824236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BD9446-8E47-04EF-4426-D320D4FFBFA9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10578039" y="2411374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4F1B4F-CF94-5E34-8E7D-755CF0A57DF2}"/>
              </a:ext>
            </a:extLst>
          </p:cNvPr>
          <p:cNvCxnSpPr>
            <a:cxnSpLocks/>
            <a:stCxn id="11" idx="7"/>
            <a:endCxn id="14" idx="3"/>
          </p:cNvCxnSpPr>
          <p:nvPr/>
        </p:nvCxnSpPr>
        <p:spPr>
          <a:xfrm flipV="1">
            <a:off x="10511522" y="2559057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C0A249-C796-2464-3157-771F93541C36}"/>
              </a:ext>
            </a:extLst>
          </p:cNvPr>
          <p:cNvGrpSpPr/>
          <p:nvPr/>
        </p:nvGrpSpPr>
        <p:grpSpPr>
          <a:xfrm>
            <a:off x="7414944" y="1823372"/>
            <a:ext cx="3717522" cy="587138"/>
            <a:chOff x="7415914" y="3798853"/>
            <a:chExt cx="3717522" cy="58713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112AAB9-0552-9B66-4890-C32CBDC27A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5914" y="3798853"/>
              <a:ext cx="757273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3764007-E060-94C0-CF94-D5A9D65F1D60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3798853"/>
              <a:ext cx="687890" cy="43945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18F2679-AE46-03B0-3540-26BD8BAFCE5B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4385991"/>
              <a:ext cx="554856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9A2E33-3FF9-B2CB-6334-5BF5BF7E3C03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009" y="4385991"/>
              <a:ext cx="554427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37B1C5-07A5-21CC-10CE-37A76FA64C2D}"/>
              </a:ext>
            </a:extLst>
          </p:cNvPr>
          <p:cNvGrpSpPr/>
          <p:nvPr/>
        </p:nvGrpSpPr>
        <p:grpSpPr>
          <a:xfrm>
            <a:off x="7481615" y="2411120"/>
            <a:ext cx="3717522" cy="734821"/>
            <a:chOff x="7482431" y="4385991"/>
            <a:chExt cx="3717522" cy="73482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E2B233F-0B36-1034-CA35-A20C5A765514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6FB2D39-EE5F-8779-90D9-C6C4023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62412A-4BD3-94AD-5118-4CCA20A99494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27FDB86-005E-8130-461E-BBAC374BE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0D7AC6-D919-4BD4-53F7-0DE4A7C2D3A3}"/>
              </a:ext>
            </a:extLst>
          </p:cNvPr>
          <p:cNvGrpSpPr/>
          <p:nvPr/>
        </p:nvGrpSpPr>
        <p:grpSpPr>
          <a:xfrm>
            <a:off x="7417397" y="1821343"/>
            <a:ext cx="3784039" cy="1321959"/>
            <a:chOff x="7415914" y="3798853"/>
            <a:chExt cx="3784039" cy="132195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471C6DC-E8EC-E6F6-6958-8D4CB79A16B6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14" y="4533674"/>
              <a:ext cx="757273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79C99B4-B9C7-897D-F87A-23FDE72E9833}"/>
                </a:ext>
              </a:extLst>
            </p:cNvPr>
            <p:cNvCxnSpPr>
              <a:cxnSpLocks/>
            </p:cNvCxnSpPr>
            <p:nvPr/>
          </p:nvCxnSpPr>
          <p:spPr>
            <a:xfrm>
              <a:off x="8560879" y="5120812"/>
              <a:ext cx="554856" cy="0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555BBD4-6B5A-3FC9-1274-9B7316FD24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427" y="3798853"/>
              <a:ext cx="687890" cy="1174276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33311DA-14D3-7E42-A54B-AF216C49AECF}"/>
                </a:ext>
              </a:extLst>
            </p:cNvPr>
            <p:cNvCxnSpPr>
              <a:cxnSpLocks/>
            </p:cNvCxnSpPr>
            <p:nvPr/>
          </p:nvCxnSpPr>
          <p:spPr>
            <a:xfrm>
              <a:off x="10512492" y="3798853"/>
              <a:ext cx="687461" cy="439455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3875E07-D834-9F74-25A4-1A414674000E}"/>
              </a:ext>
            </a:extLst>
          </p:cNvPr>
          <p:cNvSpPr txBox="1"/>
          <p:nvPr/>
        </p:nvSpPr>
        <p:spPr>
          <a:xfrm>
            <a:off x="7369718" y="167173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E9D46A-392F-86D7-46AA-BDA30F63A648}"/>
              </a:ext>
            </a:extLst>
          </p:cNvPr>
          <p:cNvSpPr txBox="1"/>
          <p:nvPr/>
        </p:nvSpPr>
        <p:spPr>
          <a:xfrm>
            <a:off x="7527267" y="208539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021312-6AA0-07DB-E49F-A65CD4E3EF2A}"/>
              </a:ext>
            </a:extLst>
          </p:cNvPr>
          <p:cNvSpPr txBox="1"/>
          <p:nvPr/>
        </p:nvSpPr>
        <p:spPr>
          <a:xfrm>
            <a:off x="7340737" y="271588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BC559-E209-6C2B-DFE1-BD8015DA66EA}"/>
              </a:ext>
            </a:extLst>
          </p:cNvPr>
          <p:cNvSpPr txBox="1"/>
          <p:nvPr/>
        </p:nvSpPr>
        <p:spPr>
          <a:xfrm>
            <a:off x="8494181" y="21155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0BBA06A-1BD1-E6F0-C665-BA833C6EC9A7}"/>
                  </a:ext>
                </a:extLst>
              </p:cNvPr>
              <p:cNvSpPr/>
              <p:nvPr/>
            </p:nvSpPr>
            <p:spPr>
              <a:xfrm>
                <a:off x="11450924" y="3146195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0BBA06A-1BD1-E6F0-C665-BA833C6EC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0924" y="3146195"/>
                <a:ext cx="454209" cy="41771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86D052E-DB88-66F8-B40A-1DC44BA768D3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>
            <a:off x="11359571" y="2620229"/>
            <a:ext cx="318458" cy="52596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D061F1C-B1E3-69AC-2E94-A4ECF823B226}"/>
              </a:ext>
            </a:extLst>
          </p:cNvPr>
          <p:cNvSpPr txBox="1"/>
          <p:nvPr/>
        </p:nvSpPr>
        <p:spPr>
          <a:xfrm>
            <a:off x="11458569" y="262022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137B1026-C7CF-957B-10BF-68360CD604CE}"/>
                  </a:ext>
                </a:extLst>
              </p:cNvPr>
              <p:cNvSpPr/>
              <p:nvPr/>
            </p:nvSpPr>
            <p:spPr>
              <a:xfrm>
                <a:off x="7000716" y="3563905"/>
                <a:ext cx="3727468" cy="439450"/>
              </a:xfrm>
              <a:prstGeom prst="wedgeRectCallout">
                <a:avLst>
                  <a:gd name="adj1" fmla="val -35633"/>
                  <a:gd name="adj2" fmla="val -17172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137B1026-C7CF-957B-10BF-68360CD60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716" y="3563905"/>
                <a:ext cx="3727468" cy="439450"/>
              </a:xfrm>
              <a:prstGeom prst="wedgeRectCallout">
                <a:avLst>
                  <a:gd name="adj1" fmla="val -35633"/>
                  <a:gd name="adj2" fmla="val -171728"/>
                </a:avLst>
              </a:prstGeom>
              <a:blipFill>
                <a:blip r:embed="rId6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9434B6FE-0DF7-CF67-6B0E-6FD1B615F5EA}"/>
              </a:ext>
            </a:extLst>
          </p:cNvPr>
          <p:cNvSpPr/>
          <p:nvPr/>
        </p:nvSpPr>
        <p:spPr>
          <a:xfrm>
            <a:off x="9604950" y="267663"/>
            <a:ext cx="1491967" cy="673929"/>
          </a:xfrm>
          <a:prstGeom prst="wedgeRectCallout">
            <a:avLst>
              <a:gd name="adj1" fmla="val -94774"/>
              <a:gd name="adj2" fmla="val 264733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Appears in 0 paths</a:t>
            </a:r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4100247F-D52B-30C7-810F-836CE95EF7A0}"/>
              </a:ext>
            </a:extLst>
          </p:cNvPr>
          <p:cNvSpPr/>
          <p:nvPr/>
        </p:nvSpPr>
        <p:spPr>
          <a:xfrm>
            <a:off x="10649993" y="1038096"/>
            <a:ext cx="1491967" cy="673929"/>
          </a:xfrm>
          <a:prstGeom prst="wedgeRectCallout">
            <a:avLst>
              <a:gd name="adj1" fmla="val 5747"/>
              <a:gd name="adj2" fmla="val 210255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Appears in 3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98E6A3E-76EA-51D9-4772-023F43D78E65}"/>
                  </a:ext>
                </a:extLst>
              </p:cNvPr>
              <p:cNvSpPr/>
              <p:nvPr/>
            </p:nvSpPr>
            <p:spPr>
              <a:xfrm>
                <a:off x="5397243" y="5123026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98E6A3E-76EA-51D9-4772-023F43D78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243" y="5123026"/>
                <a:ext cx="454209" cy="41771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2A83C248-B5A7-E6A3-BD70-E6FBBD2DC01F}"/>
              </a:ext>
            </a:extLst>
          </p:cNvPr>
          <p:cNvSpPr/>
          <p:nvPr/>
        </p:nvSpPr>
        <p:spPr>
          <a:xfrm>
            <a:off x="6475691" y="585784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6F31C4-CD04-EF80-FA3C-BB874CE57AED}"/>
              </a:ext>
            </a:extLst>
          </p:cNvPr>
          <p:cNvSpPr/>
          <p:nvPr/>
        </p:nvSpPr>
        <p:spPr>
          <a:xfrm>
            <a:off x="6475691" y="512302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DA56DD-A9AC-5F35-2067-6636BA52BAA4}"/>
              </a:ext>
            </a:extLst>
          </p:cNvPr>
          <p:cNvSpPr/>
          <p:nvPr/>
        </p:nvSpPr>
        <p:spPr>
          <a:xfrm>
            <a:off x="6475691" y="438820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888D645-6657-9729-3F63-67D762C9C451}"/>
              </a:ext>
            </a:extLst>
          </p:cNvPr>
          <p:cNvSpPr/>
          <p:nvPr/>
        </p:nvSpPr>
        <p:spPr>
          <a:xfrm>
            <a:off x="7484756" y="585784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3F01A2A-9128-6A49-3FE2-29391A8A8C69}"/>
              </a:ext>
            </a:extLst>
          </p:cNvPr>
          <p:cNvSpPr/>
          <p:nvPr/>
        </p:nvSpPr>
        <p:spPr>
          <a:xfrm>
            <a:off x="7484756" y="512302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C3CF71F-D929-EA79-C8AA-A029E16CCF53}"/>
              </a:ext>
            </a:extLst>
          </p:cNvPr>
          <p:cNvSpPr/>
          <p:nvPr/>
        </p:nvSpPr>
        <p:spPr>
          <a:xfrm>
            <a:off x="8493821" y="5857847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19B7349-45E5-0468-3BBC-FA7A9B28A372}"/>
              </a:ext>
            </a:extLst>
          </p:cNvPr>
          <p:cNvSpPr/>
          <p:nvPr/>
        </p:nvSpPr>
        <p:spPr>
          <a:xfrm>
            <a:off x="8493821" y="512302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947EDC8-96D2-D8BE-BC69-7F5EB84DA9C1}"/>
              </a:ext>
            </a:extLst>
          </p:cNvPr>
          <p:cNvSpPr/>
          <p:nvPr/>
        </p:nvSpPr>
        <p:spPr>
          <a:xfrm>
            <a:off x="8493821" y="4388205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9171F5A-3647-6E5A-59EB-04C015203FC5}"/>
              </a:ext>
            </a:extLst>
          </p:cNvPr>
          <p:cNvSpPr/>
          <p:nvPr/>
        </p:nvSpPr>
        <p:spPr>
          <a:xfrm>
            <a:off x="9502457" y="5123026"/>
            <a:ext cx="454209" cy="417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269DD63-DAD9-9CE7-832C-3D6DB6D4C017}"/>
              </a:ext>
            </a:extLst>
          </p:cNvPr>
          <p:cNvCxnSpPr>
            <a:stCxn id="57" idx="6"/>
            <a:endCxn id="59" idx="2"/>
          </p:cNvCxnSpPr>
          <p:nvPr/>
        </p:nvCxnSpPr>
        <p:spPr>
          <a:xfrm>
            <a:off x="5851452" y="5331881"/>
            <a:ext cx="624239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4897C08-76B8-1C56-CDAD-5C8E9EDA83B0}"/>
              </a:ext>
            </a:extLst>
          </p:cNvPr>
          <p:cNvCxnSpPr>
            <a:cxnSpLocks/>
            <a:stCxn id="57" idx="7"/>
            <a:endCxn id="60" idx="3"/>
          </p:cNvCxnSpPr>
          <p:nvPr/>
        </p:nvCxnSpPr>
        <p:spPr>
          <a:xfrm flipV="1">
            <a:off x="5784935" y="4744743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378F179-453D-5536-E0B2-48951D4C5213}"/>
              </a:ext>
            </a:extLst>
          </p:cNvPr>
          <p:cNvCxnSpPr>
            <a:cxnSpLocks/>
            <a:stCxn id="57" idx="5"/>
            <a:endCxn id="58" idx="1"/>
          </p:cNvCxnSpPr>
          <p:nvPr/>
        </p:nvCxnSpPr>
        <p:spPr>
          <a:xfrm>
            <a:off x="5784935" y="5479564"/>
            <a:ext cx="757273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9182781-93FA-C496-B34B-4F2BF7746825}"/>
              </a:ext>
            </a:extLst>
          </p:cNvPr>
          <p:cNvCxnSpPr>
            <a:cxnSpLocks/>
            <a:stCxn id="59" idx="6"/>
            <a:endCxn id="62" idx="2"/>
          </p:cNvCxnSpPr>
          <p:nvPr/>
        </p:nvCxnSpPr>
        <p:spPr>
          <a:xfrm>
            <a:off x="6929900" y="533188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A2B4288-55B6-FD5E-D21F-5CB18291775C}"/>
              </a:ext>
            </a:extLst>
          </p:cNvPr>
          <p:cNvCxnSpPr>
            <a:cxnSpLocks/>
            <a:stCxn id="60" idx="5"/>
            <a:endCxn id="62" idx="1"/>
          </p:cNvCxnSpPr>
          <p:nvPr/>
        </p:nvCxnSpPr>
        <p:spPr>
          <a:xfrm>
            <a:off x="6863383" y="4744743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BAD7B1E-15C5-85CD-F8B8-F1F3F38306FB}"/>
              </a:ext>
            </a:extLst>
          </p:cNvPr>
          <p:cNvCxnSpPr>
            <a:cxnSpLocks/>
            <a:stCxn id="58" idx="6"/>
            <a:endCxn id="61" idx="2"/>
          </p:cNvCxnSpPr>
          <p:nvPr/>
        </p:nvCxnSpPr>
        <p:spPr>
          <a:xfrm>
            <a:off x="6929900" y="6066702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5D9164-7E1A-168B-7456-EE83D72D1653}"/>
              </a:ext>
            </a:extLst>
          </p:cNvPr>
          <p:cNvCxnSpPr>
            <a:cxnSpLocks/>
            <a:stCxn id="58" idx="7"/>
            <a:endCxn id="62" idx="3"/>
          </p:cNvCxnSpPr>
          <p:nvPr/>
        </p:nvCxnSpPr>
        <p:spPr>
          <a:xfrm flipV="1">
            <a:off x="6863383" y="547956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9044DBE-5A86-A4A8-6696-A8991D6ED1FF}"/>
              </a:ext>
            </a:extLst>
          </p:cNvPr>
          <p:cNvCxnSpPr>
            <a:cxnSpLocks/>
            <a:stCxn id="59" idx="5"/>
            <a:endCxn id="61" idx="1"/>
          </p:cNvCxnSpPr>
          <p:nvPr/>
        </p:nvCxnSpPr>
        <p:spPr>
          <a:xfrm>
            <a:off x="6863383" y="5479564"/>
            <a:ext cx="687890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C990BD0-E4F0-8DE5-B676-126FC5D3F1E4}"/>
              </a:ext>
            </a:extLst>
          </p:cNvPr>
          <p:cNvCxnSpPr>
            <a:cxnSpLocks/>
            <a:stCxn id="62" idx="6"/>
            <a:endCxn id="64" idx="2"/>
          </p:cNvCxnSpPr>
          <p:nvPr/>
        </p:nvCxnSpPr>
        <p:spPr>
          <a:xfrm>
            <a:off x="7938965" y="5331881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623395C-AC4E-3866-E5F5-E5BB920B9D1A}"/>
              </a:ext>
            </a:extLst>
          </p:cNvPr>
          <p:cNvCxnSpPr>
            <a:cxnSpLocks/>
            <a:stCxn id="61" idx="7"/>
            <a:endCxn id="65" idx="3"/>
          </p:cNvCxnSpPr>
          <p:nvPr/>
        </p:nvCxnSpPr>
        <p:spPr>
          <a:xfrm flipV="1">
            <a:off x="7872448" y="4744743"/>
            <a:ext cx="687890" cy="117427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B55E0C1-F6C6-A1A4-4AB8-8A7EB49FB944}"/>
              </a:ext>
            </a:extLst>
          </p:cNvPr>
          <p:cNvCxnSpPr>
            <a:cxnSpLocks/>
            <a:stCxn id="61" idx="6"/>
            <a:endCxn id="63" idx="2"/>
          </p:cNvCxnSpPr>
          <p:nvPr/>
        </p:nvCxnSpPr>
        <p:spPr>
          <a:xfrm>
            <a:off x="7938965" y="6066702"/>
            <a:ext cx="55485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51BCBEA-19AA-F090-B6E7-5973427B744A}"/>
              </a:ext>
            </a:extLst>
          </p:cNvPr>
          <p:cNvCxnSpPr>
            <a:cxnSpLocks/>
            <a:stCxn id="65" idx="5"/>
            <a:endCxn id="66" idx="1"/>
          </p:cNvCxnSpPr>
          <p:nvPr/>
        </p:nvCxnSpPr>
        <p:spPr>
          <a:xfrm>
            <a:off x="8881513" y="4744743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57E27E3-E857-33E9-E0FD-D4FEC4AB6968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8948030" y="5331881"/>
            <a:ext cx="55442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12BE90B-2976-25F9-9968-E5C73781A3BC}"/>
              </a:ext>
            </a:extLst>
          </p:cNvPr>
          <p:cNvCxnSpPr>
            <a:cxnSpLocks/>
            <a:stCxn id="63" idx="7"/>
            <a:endCxn id="66" idx="3"/>
          </p:cNvCxnSpPr>
          <p:nvPr/>
        </p:nvCxnSpPr>
        <p:spPr>
          <a:xfrm flipV="1">
            <a:off x="8881513" y="5479564"/>
            <a:ext cx="687461" cy="43945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A2F951-7473-8019-694C-BE1EC04A6007}"/>
              </a:ext>
            </a:extLst>
          </p:cNvPr>
          <p:cNvGrpSpPr/>
          <p:nvPr/>
        </p:nvGrpSpPr>
        <p:grpSpPr>
          <a:xfrm>
            <a:off x="5851606" y="5331627"/>
            <a:ext cx="3717522" cy="734821"/>
            <a:chOff x="7482431" y="4385991"/>
            <a:chExt cx="3717522" cy="734821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D69B870-2357-8A7C-9817-AC0D5D60E8A0}"/>
                </a:ext>
              </a:extLst>
            </p:cNvPr>
            <p:cNvCxnSpPr/>
            <p:nvPr/>
          </p:nvCxnSpPr>
          <p:spPr>
            <a:xfrm>
              <a:off x="7482431" y="4385991"/>
              <a:ext cx="624239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022E4B7-B698-E3CC-B196-01330D363420}"/>
                </a:ext>
              </a:extLst>
            </p:cNvPr>
            <p:cNvCxnSpPr>
              <a:cxnSpLocks/>
            </p:cNvCxnSpPr>
            <p:nvPr/>
          </p:nvCxnSpPr>
          <p:spPr>
            <a:xfrm>
              <a:off x="8494362" y="4533674"/>
              <a:ext cx="687890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7D5E3424-1F32-822C-E414-8F64422C5565}"/>
                </a:ext>
              </a:extLst>
            </p:cNvPr>
            <p:cNvCxnSpPr>
              <a:cxnSpLocks/>
            </p:cNvCxnSpPr>
            <p:nvPr/>
          </p:nvCxnSpPr>
          <p:spPr>
            <a:xfrm>
              <a:off x="9569944" y="5120812"/>
              <a:ext cx="554856" cy="0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59F8D4A-B2FF-B874-227D-5EC47FDAA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492" y="4533674"/>
              <a:ext cx="687461" cy="439455"/>
            </a:xfrm>
            <a:prstGeom prst="straightConnector1">
              <a:avLst/>
            </a:prstGeom>
            <a:ln w="381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49779B13-9DEE-9106-8F48-EEE289FCE335}"/>
              </a:ext>
            </a:extLst>
          </p:cNvPr>
          <p:cNvSpPr txBox="1"/>
          <p:nvPr/>
        </p:nvSpPr>
        <p:spPr>
          <a:xfrm>
            <a:off x="5739709" y="459224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FA4D2F7-80B4-55FB-06A6-A128556DAD15}"/>
              </a:ext>
            </a:extLst>
          </p:cNvPr>
          <p:cNvSpPr txBox="1"/>
          <p:nvPr/>
        </p:nvSpPr>
        <p:spPr>
          <a:xfrm>
            <a:off x="5897258" y="500590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279BF2D-0EFF-15B6-492E-A61A32246ABB}"/>
              </a:ext>
            </a:extLst>
          </p:cNvPr>
          <p:cNvSpPr txBox="1"/>
          <p:nvPr/>
        </p:nvSpPr>
        <p:spPr>
          <a:xfrm>
            <a:off x="5710728" y="563639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119B22-F194-466C-93BA-7E19A5E97D00}"/>
              </a:ext>
            </a:extLst>
          </p:cNvPr>
          <p:cNvSpPr txBox="1"/>
          <p:nvPr/>
        </p:nvSpPr>
        <p:spPr>
          <a:xfrm>
            <a:off x="6864172" y="503605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8D554B7-FCF1-A7CC-0BB3-1FFE891642F0}"/>
                  </a:ext>
                </a:extLst>
              </p:cNvPr>
              <p:cNvSpPr/>
              <p:nvPr/>
            </p:nvSpPr>
            <p:spPr>
              <a:xfrm>
                <a:off x="9820915" y="6066702"/>
                <a:ext cx="454209" cy="41771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8D554B7-FCF1-A7CC-0BB3-1FFE89164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915" y="6066702"/>
                <a:ext cx="454209" cy="41771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1721C6C-7F00-2316-A843-561821DE7A82}"/>
              </a:ext>
            </a:extLst>
          </p:cNvPr>
          <p:cNvCxnSpPr>
            <a:cxnSpLocks/>
            <a:stCxn id="66" idx="4"/>
            <a:endCxn id="100" idx="0"/>
          </p:cNvCxnSpPr>
          <p:nvPr/>
        </p:nvCxnSpPr>
        <p:spPr>
          <a:xfrm>
            <a:off x="9729562" y="5540736"/>
            <a:ext cx="318458" cy="52596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EF3319F-14CC-599F-DAB9-C73146118676}"/>
              </a:ext>
            </a:extLst>
          </p:cNvPr>
          <p:cNvSpPr txBox="1"/>
          <p:nvPr/>
        </p:nvSpPr>
        <p:spPr>
          <a:xfrm>
            <a:off x="9846032" y="553512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3813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96" grpId="0"/>
      <p:bldP spid="97" grpId="0"/>
      <p:bldP spid="98" grpId="0"/>
      <p:bldP spid="99" grpId="0"/>
      <p:bldP spid="100" grpId="0" animBg="1"/>
      <p:bldP spid="10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11720</TotalTime>
  <Words>2322</Words>
  <Application>Microsoft Office PowerPoint</Application>
  <PresentationFormat>Widescreen</PresentationFormat>
  <Paragraphs>476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Cambria Math</vt:lpstr>
      <vt:lpstr>Mesh</vt:lpstr>
      <vt:lpstr>CS 341: Algorithms</vt:lpstr>
      <vt:lpstr>Flows and paths</vt:lpstr>
      <vt:lpstr>Flows and Paths</vt:lpstr>
      <vt:lpstr>s-t Flows</vt:lpstr>
      <vt:lpstr>s-t Flows</vt:lpstr>
      <vt:lpstr>Defining f^in (u) and f^out (u) </vt:lpstr>
      <vt:lpstr>Max s-t Flow </vt:lpstr>
      <vt:lpstr>Connection between flows and paths</vt:lpstr>
      <vt:lpstr>Lemma 1: decomposition of s-t flow into capacity-disjoint s-t paths</vt:lpstr>
      <vt:lpstr>Inductive step</vt:lpstr>
      <vt:lpstr>Inductive step</vt:lpstr>
      <vt:lpstr>Inductive step</vt:lpstr>
      <vt:lpstr>Example application of lemma 1</vt:lpstr>
      <vt:lpstr>Home Exercise</vt:lpstr>
      <vt:lpstr>Flows and cuts</vt:lpstr>
      <vt:lpstr>Upper bounding the max flow for G</vt:lpstr>
      <vt:lpstr>But what about this case?</vt:lpstr>
      <vt:lpstr>Definitions: an s-t cut and its capacity</vt:lpstr>
      <vt:lpstr>Upper bounding edge-disjoint paths by s-t cut</vt:lpstr>
      <vt:lpstr>Generalizing to max flow</vt:lpstr>
      <vt:lpstr>Corollary: max flow ≤ min s-t cut</vt:lpstr>
      <vt:lpstr>Min s-t cut problem</vt:lpstr>
      <vt:lpstr>Max-Flow Min-Cut Theorem</vt:lpstr>
      <vt:lpstr>Ford-Fulkerson Method</vt:lpstr>
      <vt:lpstr>Naïve algorithm attempt</vt:lpstr>
      <vt:lpstr>Ford-Fulkerson Method</vt:lpstr>
      <vt:lpstr>Ford-Fulkerson Method</vt:lpstr>
      <vt:lpstr>Residual graph</vt:lpstr>
      <vt:lpstr>Another example residual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389</cp:revision>
  <dcterms:created xsi:type="dcterms:W3CDTF">2019-01-07T22:31:11Z</dcterms:created>
  <dcterms:modified xsi:type="dcterms:W3CDTF">2023-11-09T05:13:16Z</dcterms:modified>
</cp:coreProperties>
</file>