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579" r:id="rId3"/>
    <p:sldId id="581" r:id="rId4"/>
    <p:sldId id="582" r:id="rId5"/>
    <p:sldId id="583" r:id="rId6"/>
    <p:sldId id="584" r:id="rId7"/>
    <p:sldId id="586" r:id="rId8"/>
    <p:sldId id="587" r:id="rId9"/>
    <p:sldId id="592" r:id="rId10"/>
    <p:sldId id="580" r:id="rId11"/>
    <p:sldId id="521" r:id="rId12"/>
    <p:sldId id="588" r:id="rId13"/>
    <p:sldId id="589" r:id="rId14"/>
    <p:sldId id="590" r:id="rId15"/>
    <p:sldId id="599" r:id="rId16"/>
    <p:sldId id="593" r:id="rId17"/>
    <p:sldId id="595" r:id="rId18"/>
    <p:sldId id="596" r:id="rId19"/>
    <p:sldId id="597" r:id="rId20"/>
    <p:sldId id="577" r:id="rId21"/>
    <p:sldId id="561" r:id="rId22"/>
    <p:sldId id="563" r:id="rId23"/>
    <p:sldId id="564" r:id="rId24"/>
    <p:sldId id="565" r:id="rId25"/>
    <p:sldId id="566" r:id="rId26"/>
    <p:sldId id="567" r:id="rId27"/>
    <p:sldId id="572" r:id="rId28"/>
    <p:sldId id="568" r:id="rId29"/>
    <p:sldId id="570" r:id="rId30"/>
    <p:sldId id="573" r:id="rId31"/>
    <p:sldId id="574" r:id="rId32"/>
    <p:sldId id="575" r:id="rId33"/>
    <p:sldId id="57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79"/>
            <p14:sldId id="581"/>
            <p14:sldId id="582"/>
            <p14:sldId id="583"/>
            <p14:sldId id="584"/>
            <p14:sldId id="586"/>
            <p14:sldId id="587"/>
            <p14:sldId id="592"/>
            <p14:sldId id="580"/>
            <p14:sldId id="521"/>
            <p14:sldId id="588"/>
            <p14:sldId id="589"/>
            <p14:sldId id="590"/>
            <p14:sldId id="599"/>
            <p14:sldId id="593"/>
            <p14:sldId id="595"/>
            <p14:sldId id="596"/>
            <p14:sldId id="597"/>
            <p14:sldId id="577"/>
            <p14:sldId id="561"/>
            <p14:sldId id="563"/>
            <p14:sldId id="564"/>
            <p14:sldId id="565"/>
            <p14:sldId id="566"/>
            <p14:sldId id="567"/>
            <p14:sldId id="572"/>
            <p14:sldId id="568"/>
            <p14:sldId id="570"/>
            <p14:sldId id="573"/>
            <p14:sldId id="574"/>
            <p14:sldId id="575"/>
            <p14:sldId id="5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828"/>
    <a:srgbClr val="6699FF"/>
    <a:srgbClr val="DCD084"/>
    <a:srgbClr val="00CC00"/>
    <a:srgbClr val="666666"/>
    <a:srgbClr val="FF6699"/>
    <a:srgbClr val="2A211C"/>
    <a:srgbClr val="262626"/>
    <a:srgbClr val="BDB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8" autoAdjust="0"/>
    <p:restoredTop sz="91237" autoAdjust="0"/>
  </p:normalViewPr>
  <p:slideViewPr>
    <p:cSldViewPr snapToGrid="0">
      <p:cViewPr varScale="1">
        <p:scale>
          <a:sx n="96" d="100"/>
          <a:sy n="96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9.png"/><Relationship Id="rId18" Type="http://schemas.openxmlformats.org/officeDocument/2006/relationships/image" Target="../media/image115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4.png"/><Relationship Id="rId2" Type="http://schemas.openxmlformats.org/officeDocument/2006/relationships/image" Target="../media/image96.png"/><Relationship Id="rId16" Type="http://schemas.openxmlformats.org/officeDocument/2006/relationships/image" Target="../media/image113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2.png"/><Relationship Id="rId10" Type="http://schemas.openxmlformats.org/officeDocument/2006/relationships/image" Target="../media/image105.png"/><Relationship Id="rId19" Type="http://schemas.openxmlformats.org/officeDocument/2006/relationships/image" Target="../media/image9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0.png"/><Relationship Id="rId18" Type="http://schemas.openxmlformats.org/officeDocument/2006/relationships/image" Target="../media/image121.png"/><Relationship Id="rId3" Type="http://schemas.openxmlformats.org/officeDocument/2006/relationships/image" Target="../media/image97.png"/><Relationship Id="rId21" Type="http://schemas.openxmlformats.org/officeDocument/2006/relationships/image" Target="../media/image95.png"/><Relationship Id="rId7" Type="http://schemas.openxmlformats.org/officeDocument/2006/relationships/image" Target="../media/image100.png"/><Relationship Id="rId12" Type="http://schemas.openxmlformats.org/officeDocument/2006/relationships/image" Target="../media/image119.png"/><Relationship Id="rId17" Type="http://schemas.openxmlformats.org/officeDocument/2006/relationships/image" Target="../media/image106.png"/><Relationship Id="rId2" Type="http://schemas.openxmlformats.org/officeDocument/2006/relationships/image" Target="../media/image96.png"/><Relationship Id="rId16" Type="http://schemas.openxmlformats.org/officeDocument/2006/relationships/image" Target="../media/image105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.png"/><Relationship Id="rId5" Type="http://schemas.openxmlformats.org/officeDocument/2006/relationships/image" Target="../media/image116.png"/><Relationship Id="rId15" Type="http://schemas.openxmlformats.org/officeDocument/2006/relationships/image" Target="../media/image104.png"/><Relationship Id="rId10" Type="http://schemas.openxmlformats.org/officeDocument/2006/relationships/image" Target="../media/image117.png"/><Relationship Id="rId19" Type="http://schemas.openxmlformats.org/officeDocument/2006/relationships/image" Target="../media/image122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Relationship Id="rId14" Type="http://schemas.openxmlformats.org/officeDocument/2006/relationships/image" Target="../media/image103.png"/><Relationship Id="rId22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95.png"/><Relationship Id="rId17" Type="http://schemas.openxmlformats.org/officeDocument/2006/relationships/image" Target="../media/image138.png"/><Relationship Id="rId2" Type="http://schemas.openxmlformats.org/officeDocument/2006/relationships/image" Target="../media/image124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35.png"/><Relationship Id="rId3" Type="http://schemas.openxmlformats.org/officeDocument/2006/relationships/image" Target="../media/image141.png"/><Relationship Id="rId21" Type="http://schemas.openxmlformats.org/officeDocument/2006/relationships/image" Target="../media/image95.png"/><Relationship Id="rId7" Type="http://schemas.openxmlformats.org/officeDocument/2006/relationships/image" Target="../media/image125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34.png"/><Relationship Id="rId2" Type="http://schemas.openxmlformats.org/officeDocument/2006/relationships/image" Target="../media/image140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33.png"/><Relationship Id="rId5" Type="http://schemas.openxmlformats.org/officeDocument/2006/relationships/image" Target="../media/image143.png"/><Relationship Id="rId15" Type="http://schemas.openxmlformats.org/officeDocument/2006/relationships/image" Target="../media/image147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image" Target="../media/image128.png"/><Relationship Id="rId19" Type="http://schemas.openxmlformats.org/officeDocument/2006/relationships/image" Target="../media/image151.png"/><Relationship Id="rId4" Type="http://schemas.openxmlformats.org/officeDocument/2006/relationships/image" Target="../media/image142.png"/><Relationship Id="rId9" Type="http://schemas.openxmlformats.org/officeDocument/2006/relationships/image" Target="../media/image127.png"/><Relationship Id="rId14" Type="http://schemas.openxmlformats.org/officeDocument/2006/relationships/image" Target="../media/image146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18: applications of max flow</a:t>
            </a:r>
          </a:p>
          <a:p>
            <a:r>
              <a:rPr lang="en-US" dirty="0">
                <a:solidFill>
                  <a:srgbClr val="000000"/>
                </a:solidFill>
              </a:rPr>
              <a:t>Readings: CLRS 26.2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AD88-6589-8BCE-BAF3-A08F063D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Minimum Vertex Cover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(for a bipartite graph)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83B40-D9C3-35DF-C53A-A9746270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Recall: Max-Flow Min-Cut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10529966" cy="4597756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Theorem 3: </a:t>
                </a:r>
                <a:r>
                  <a:rPr lang="en-CA" dirty="0">
                    <a:solidFill>
                      <a:srgbClr val="000000"/>
                    </a:solidFill>
                  </a:rPr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has value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Consequence: if 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the only reason the max flow is limited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is that there is a cut with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that limits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10529966" cy="4597756"/>
              </a:xfrm>
              <a:blipFill>
                <a:blip r:embed="rId2"/>
                <a:stretch>
                  <a:fillRect l="-1505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id="{903F016A-AB21-C61D-0E4C-8D5214750B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26" y="5449657"/>
            <a:ext cx="8239825" cy="11981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645081-2ECE-9EAD-3A86-F0FFCF0F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Minimum Vertex Cover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CA8F46-CC8C-315D-EFC3-0411D598E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62167"/>
                <a:ext cx="9905998" cy="4871963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Vertex cover: </a:t>
                </a:r>
                <a:r>
                  <a:rPr lang="en-CA" dirty="0">
                    <a:solidFill>
                      <a:srgbClr val="000000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vertices is called a </a:t>
                </a:r>
                <a:r>
                  <a:rPr lang="en-CA" b="1" dirty="0">
                    <a:solidFill>
                      <a:srgbClr val="000000"/>
                    </a:solidFill>
                  </a:rPr>
                  <a:t>vertex cover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IFF for every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 </a:t>
                </a:r>
                <a:r>
                  <a:rPr lang="en-CA" dirty="0">
                    <a:solidFill>
                      <a:srgbClr val="000000"/>
                    </a:solidFill>
                  </a:rPr>
                  <a:t>either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Minimum vertex cover: </a:t>
                </a:r>
                <a:r>
                  <a:rPr lang="en-CA" dirty="0">
                    <a:solidFill>
                      <a:srgbClr val="000000"/>
                    </a:solidFill>
                  </a:rPr>
                  <a:t>what is the smallest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such that there exists a vertex cover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CA8F46-CC8C-315D-EFC3-0411D598E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62167"/>
                <a:ext cx="9905998" cy="4871963"/>
              </a:xfrm>
              <a:blipFill>
                <a:blip r:embed="rId3"/>
                <a:stretch>
                  <a:fillRect l="-1600" t="-23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0CF2-0E88-8C23-8B05-99A2257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8ECD590-E6A7-3F94-381C-4FD48600E6A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18992" y="3548715"/>
            <a:ext cx="1652946" cy="13845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11">
                <a:extLst>
                  <a:ext uri="{FF2B5EF4-FFF2-40B4-BE49-F238E27FC236}">
                    <a16:creationId xmlns:a16="http://schemas.microsoft.com/office/drawing/2014/main" id="{DBA9AF7C-B997-184E-307F-3C423D6A6065}"/>
                  </a:ext>
                </a:extLst>
              </p:cNvPr>
              <p:cNvSpPr/>
              <p:nvPr/>
            </p:nvSpPr>
            <p:spPr>
              <a:xfrm>
                <a:off x="3366708" y="4857455"/>
                <a:ext cx="4953504" cy="370840"/>
              </a:xfrm>
              <a:prstGeom prst="wedgeRectCallout">
                <a:avLst>
                  <a:gd name="adj1" fmla="val -58940"/>
                  <a:gd name="adj2" fmla="val -14821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Every edge</a:t>
                </a:r>
                <a:r>
                  <a:rPr lang="en-CA" sz="2000" dirty="0">
                    <a:solidFill>
                      <a:srgbClr val="000000"/>
                    </a:solidFill>
                  </a:rPr>
                  <a:t> must touch a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node in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11">
                <a:extLst>
                  <a:ext uri="{FF2B5EF4-FFF2-40B4-BE49-F238E27FC236}">
                    <a16:creationId xmlns:a16="http://schemas.microsoft.com/office/drawing/2014/main" id="{DBA9AF7C-B997-184E-307F-3C423D6A6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08" y="4857455"/>
                <a:ext cx="4953504" cy="370840"/>
              </a:xfrm>
              <a:prstGeom prst="wedgeRectCallout">
                <a:avLst>
                  <a:gd name="adj1" fmla="val -58940"/>
                  <a:gd name="adj2" fmla="val -148211"/>
                </a:avLst>
              </a:prstGeom>
              <a:blipFill>
                <a:blip r:embed="rId5"/>
                <a:stretch>
                  <a:fillRect b="-145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8">
            <a:extLst>
              <a:ext uri="{FF2B5EF4-FFF2-40B4-BE49-F238E27FC236}">
                <a16:creationId xmlns:a16="http://schemas.microsoft.com/office/drawing/2014/main" id="{803F0BF7-FFA8-E982-A490-9529D14BE78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124169" y="3486626"/>
            <a:ext cx="1652946" cy="1340946"/>
          </a:xfrm>
          <a:prstGeom prst="rect">
            <a:avLst/>
          </a:prstGeom>
        </p:spPr>
      </p:pic>
      <p:sp>
        <p:nvSpPr>
          <p:cNvPr id="10" name="Rectangular Callout 13">
            <a:extLst>
              <a:ext uri="{FF2B5EF4-FFF2-40B4-BE49-F238E27FC236}">
                <a16:creationId xmlns:a16="http://schemas.microsoft.com/office/drawing/2014/main" id="{18552380-4060-76E1-535E-8AEBAF34DD58}"/>
              </a:ext>
            </a:extLst>
          </p:cNvPr>
          <p:cNvSpPr/>
          <p:nvPr/>
        </p:nvSpPr>
        <p:spPr>
          <a:xfrm>
            <a:off x="3366708" y="3726703"/>
            <a:ext cx="1229293" cy="609188"/>
          </a:xfrm>
          <a:prstGeom prst="wedgeRectCallout">
            <a:avLst>
              <a:gd name="adj1" fmla="val -70044"/>
              <a:gd name="adj2" fmla="val -682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3-vertex cover</a:t>
            </a:r>
          </a:p>
        </p:txBody>
      </p:sp>
      <p:sp>
        <p:nvSpPr>
          <p:cNvPr id="11" name="Rectangular Callout 14">
            <a:extLst>
              <a:ext uri="{FF2B5EF4-FFF2-40B4-BE49-F238E27FC236}">
                <a16:creationId xmlns:a16="http://schemas.microsoft.com/office/drawing/2014/main" id="{8F997D10-64EB-C5A7-7FB7-0819D30CB38B}"/>
              </a:ext>
            </a:extLst>
          </p:cNvPr>
          <p:cNvSpPr/>
          <p:nvPr/>
        </p:nvSpPr>
        <p:spPr>
          <a:xfrm>
            <a:off x="6490658" y="3816427"/>
            <a:ext cx="1229293" cy="609188"/>
          </a:xfrm>
          <a:prstGeom prst="wedgeRectCallout">
            <a:avLst>
              <a:gd name="adj1" fmla="val 98429"/>
              <a:gd name="adj2" fmla="val -107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2-vertex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0">
                <a:extLst>
                  <a:ext uri="{FF2B5EF4-FFF2-40B4-BE49-F238E27FC236}">
                    <a16:creationId xmlns:a16="http://schemas.microsoft.com/office/drawing/2014/main" id="{43FDEBE3-2206-69A4-9EDE-5EAABA241189}"/>
                  </a:ext>
                </a:extLst>
              </p:cNvPr>
              <p:cNvSpPr/>
              <p:nvPr/>
            </p:nvSpPr>
            <p:spPr>
              <a:xfrm>
                <a:off x="8198801" y="4854476"/>
                <a:ext cx="3374501" cy="663064"/>
              </a:xfrm>
              <a:prstGeom prst="wedgeRectCallout">
                <a:avLst>
                  <a:gd name="adj1" fmla="val 21438"/>
                  <a:gd name="adj2" fmla="val -4194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nodes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must touch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every edge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ular Callout 10">
                <a:extLst>
                  <a:ext uri="{FF2B5EF4-FFF2-40B4-BE49-F238E27FC236}">
                    <a16:creationId xmlns:a16="http://schemas.microsoft.com/office/drawing/2014/main" id="{43FDEBE3-2206-69A4-9EDE-5EAABA241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01" y="4854476"/>
                <a:ext cx="3374501" cy="663064"/>
              </a:xfrm>
              <a:prstGeom prst="wedgeRectCallout">
                <a:avLst>
                  <a:gd name="adj1" fmla="val 21438"/>
                  <a:gd name="adj2" fmla="val -41946"/>
                </a:avLst>
              </a:prstGeom>
              <a:blipFill>
                <a:blip r:embed="rId7"/>
                <a:stretch>
                  <a:fillRect t="-6250" b="-1696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F4D8C43-B3FD-3F32-0A45-0C093B5E3F49}"/>
              </a:ext>
            </a:extLst>
          </p:cNvPr>
          <p:cNvSpPr txBox="1"/>
          <p:nvPr/>
        </p:nvSpPr>
        <p:spPr>
          <a:xfrm>
            <a:off x="1718992" y="5454144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Some more examples of vertex covers </a:t>
            </a:r>
          </a:p>
        </p:txBody>
      </p:sp>
    </p:spTree>
    <p:extLst>
      <p:ext uri="{BB962C8B-B14F-4D97-AF65-F5344CB8AC3E}">
        <p14:creationId xmlns:p14="http://schemas.microsoft.com/office/powerpoint/2010/main" val="5273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28F2-22E0-633B-370B-91C86C5D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-2"/>
            <a:ext cx="11833982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Connecting matching and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3C4AE-991D-A1F5-8E11-044556B2E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421" y="921224"/>
                <a:ext cx="11833982" cy="4912906"/>
              </a:xfrm>
            </p:spPr>
            <p:txBody>
              <a:bodyPr/>
              <a:lstStyle/>
              <a:p>
                <a:r>
                  <a:rPr lang="en-CA" b="1" u="sng" dirty="0">
                    <a:solidFill>
                      <a:srgbClr val="000000"/>
                    </a:solidFill>
                  </a:rPr>
                  <a:t>In bipartite graphs</a:t>
                </a:r>
                <a:r>
                  <a:rPr lang="en-CA" dirty="0">
                    <a:solidFill>
                      <a:srgbClr val="000000"/>
                    </a:solidFill>
                  </a:rPr>
                  <a:t>, These problems are related via “duality”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Explaining their duality involves formulating both problems as </a:t>
                </a:r>
                <a:r>
                  <a:rPr lang="en-CA" b="1" dirty="0">
                    <a:solidFill>
                      <a:srgbClr val="000000"/>
                    </a:solidFill>
                  </a:rPr>
                  <a:t>linear programming </a:t>
                </a:r>
                <a:r>
                  <a:rPr lang="en-CA" dirty="0">
                    <a:solidFill>
                      <a:srgbClr val="000000"/>
                    </a:solidFill>
                  </a:rPr>
                  <a:t>problems – see linear optimization courses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study their connection in a more ad-hoc way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Observe: 	If there is a matching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	then there is any vertex cover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must have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Why?			The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edges in the matching are vertex disjoint,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	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distinct vertices are needed to cover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3C4AE-991D-A1F5-8E11-044556B2E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21" y="921224"/>
                <a:ext cx="11833982" cy="4912906"/>
              </a:xfrm>
              <a:blipFill>
                <a:blip r:embed="rId2"/>
                <a:stretch>
                  <a:fillRect l="-1340" t="-23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A7225-F517-28C9-394A-CD8B0208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236" y="635675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D7C36D1-77BD-2B10-7EBB-DEDDD5A3DA0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0" y="4815048"/>
            <a:ext cx="1800476" cy="1724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AADA08-ECDB-6D82-11FB-30683D66128B}"/>
                  </a:ext>
                </a:extLst>
              </p:cNvPr>
              <p:cNvSpPr/>
              <p:nvPr/>
            </p:nvSpPr>
            <p:spPr>
              <a:xfrm>
                <a:off x="3630306" y="5138382"/>
                <a:ext cx="6257496" cy="5663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So |vertex cover|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|max matching|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AADA08-ECDB-6D82-11FB-30683D661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06" y="5138382"/>
                <a:ext cx="6257496" cy="56638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D447C3-CABC-A701-59CA-1DB0CDB1292E}"/>
                  </a:ext>
                </a:extLst>
              </p:cNvPr>
              <p:cNvSpPr/>
              <p:nvPr/>
            </p:nvSpPr>
            <p:spPr>
              <a:xfrm>
                <a:off x="2790967" y="5670357"/>
                <a:ext cx="8830101" cy="8848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In fact we can prove |vertex cover|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|max matching|,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so can solve with max matching, which we reduced to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max flow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D447C3-CABC-A701-59CA-1DB0CDB1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67" y="5670357"/>
                <a:ext cx="8830101" cy="884830"/>
              </a:xfrm>
              <a:prstGeom prst="rect">
                <a:avLst/>
              </a:prstGeom>
              <a:blipFill>
                <a:blip r:embed="rId5"/>
                <a:stretch>
                  <a:fillRect b="-6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KÖnig’s</a:t>
            </a:r>
            <a:r>
              <a:rPr lang="en-CA" dirty="0">
                <a:solidFill>
                  <a:srgbClr val="000000"/>
                </a:solidFill>
              </a:rPr>
              <a:t> theorem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3100" b="1" dirty="0">
                <a:solidFill>
                  <a:srgbClr val="000000"/>
                </a:solidFill>
              </a:rPr>
              <a:t>|max matching| = |min vertex cover|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4"/>
                <a:ext cx="11984108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matching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 cover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Recall our reduction from max matching to max flow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4"/>
                <a:ext cx="11984108" cy="4597756"/>
              </a:xfrm>
              <a:blipFill>
                <a:blip r:embed="rId2"/>
                <a:stretch>
                  <a:fillRect l="-1373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9BCE83-03FF-2557-9F36-8C18246D028C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378EFB-E393-3A42-FAF6-383FBDBDF1A3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4D0938-AF57-EF60-BA15-49FE57B59F5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E9FCFA-17C1-F78D-E278-9E590AE971AE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8BEF59-C1EB-DDD9-9CB6-DBCBDBDAA80D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F2CF4-2EC9-80B0-F6A1-613E9A3D05E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CC18D9-C04E-DAC0-D14C-357AD21D155B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014A8C-4FA3-38AE-DADB-4DC0272F6B42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05F003-CA88-151F-FB41-721B8CAD16F5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05F003-CA88-151F-FB41-721B8CAD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879C0B-6DD9-99DA-1363-7E8FD700E6D3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879C0B-6DD9-99DA-1363-7E8FD700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0E67202-5508-DCDC-477A-9C8E573480E9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2E1D2-4D3A-0D2D-C260-0398E115EFC4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944C9D-2FF0-C794-2EDC-0BD2836D0DBF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32D5-BCB7-E003-D0F5-7A4F123CA417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AE0D15-40D5-2FA3-5E43-2A58D15A722C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033E0-9A10-95B1-DED6-CBA679D42DE5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10958D-0052-9C29-C25D-DF396BD4E43E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716F23-E95A-1F14-9E3B-50131622A871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915AD5-49A1-1A4F-6F3D-151294ADCB41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C5F066-C2FA-7C25-4C96-2B122188E5BE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1B1B5F-7460-8EE6-D5D5-DA5EBFFDBC45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6C093B-004D-37E0-67A4-D6C2152FC6C3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A3EAAE-1146-DD64-150F-9D56804FCEBF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AF2778-628E-F313-2ED1-DF61F52ABF7B}"/>
              </a:ext>
            </a:extLst>
          </p:cNvPr>
          <p:cNvCxnSpPr>
            <a:cxnSpLocks/>
            <a:stCxn id="40" idx="1"/>
            <a:endCxn id="37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72AF12-2F98-9737-F892-D1D07FDC3A73}"/>
              </a:ext>
            </a:extLst>
          </p:cNvPr>
          <p:cNvCxnSpPr>
            <a:cxnSpLocks/>
            <a:stCxn id="40" idx="3"/>
            <a:endCxn id="41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F07C4F-8DBC-E059-38D6-225826035172}"/>
              </a:ext>
            </a:extLst>
          </p:cNvPr>
          <p:cNvCxnSpPr>
            <a:cxnSpLocks/>
            <a:stCxn id="35" idx="7"/>
            <a:endCxn id="40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6773719-84AD-7E9D-4AF2-6DE6A578465D}"/>
              </a:ext>
            </a:extLst>
          </p:cNvPr>
          <p:cNvCxnSpPr>
            <a:cxnSpLocks/>
            <a:stCxn id="42" idx="3"/>
            <a:endCxn id="34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045A62-2003-99CF-9FFF-2ED401AFF421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ECD449-B793-E046-9105-F247DEAC5C02}"/>
              </a:ext>
            </a:extLst>
          </p:cNvPr>
          <p:cNvCxnSpPr>
            <a:cxnSpLocks/>
            <a:stCxn id="35" idx="5"/>
            <a:endCxn id="42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E9A79D8-EE9E-E229-8EB5-46361A7021E8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ABD851-4E04-3BB6-4F6D-5CEF81E637C7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501F0C-B127-D901-1C91-56EB8B7ADBFC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ECEA5B-E06E-CD6D-C2E9-44045F0AB991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339196-26B2-2B9A-D4F3-6B9716B9ABD6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A4E0AD-00DB-FBDC-97EF-4D5F32D4A89C}"/>
              </a:ext>
            </a:extLst>
          </p:cNvPr>
          <p:cNvCxnSpPr>
            <a:cxnSpLocks/>
            <a:stCxn id="42" idx="2"/>
            <a:endCxn id="41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0F6BF58-38C5-F105-9CAB-38124A8E6EC8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AC469D-00DB-B761-C001-C0CF442081F5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0A7A50-9F35-51EC-9758-ED746254D225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AD639B-1BFF-F217-7C74-92836323F769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AD639B-1BFF-F217-7C74-92836323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64186E-4C2E-18EF-0B7B-641FC2DA09B2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64186E-4C2E-18EF-0B7B-641FC2DA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26EDD50A-37F4-1510-186B-7371F52031A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54282A-3F4F-30A7-F3C7-DFD433B1943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C0AB37-E18D-AF0C-541A-19E2B9083443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C69D068-0638-46A0-4026-802C6122EEE5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C81A4B6-3A1C-A1E7-5BC7-7E41A1E6A082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493FE7-DAE1-ACA4-5B70-FC30B885B8A2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48D7D5B-F878-1AD8-6152-5966C6F6A1C7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6704815-FF2C-87E2-6A99-0EFEF7DD8DD1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BF641E-FC24-9892-B9C7-12A136E44802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5FF9B2B-D313-FEA2-F079-76C409B639A8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F8951-8686-EBFE-DF3F-326DB685CC5E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F8951-8686-EBFE-DF3F-326DB685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A86C3F-CDC9-5A29-DDEE-0FFC6BCD011A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A86C3F-CDC9-5A29-DDEE-0FFC6BCD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61D8E25-4D22-CF49-2E55-79B9CF57159F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8358CCD-9441-88E7-90BE-A4EB00C700C0}"/>
                </a:ext>
              </a:extLst>
            </p:cNvPr>
            <p:cNvCxnSpPr>
              <a:cxnSpLocks/>
              <a:stCxn id="25" idx="0"/>
              <a:endCxn id="19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9B52F43-594F-0F9D-61AF-688062AF14F3}"/>
                </a:ext>
              </a:extLst>
            </p:cNvPr>
            <p:cNvCxnSpPr>
              <a:cxnSpLocks/>
              <a:stCxn id="25" idx="7"/>
              <a:endCxn id="18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F71C2B6-6E4F-611E-4A39-1D06D9319DE2}"/>
                </a:ext>
              </a:extLst>
            </p:cNvPr>
            <p:cNvCxnSpPr>
              <a:cxnSpLocks/>
              <a:stCxn id="25" idx="5"/>
              <a:endCxn id="20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5A10FF7-CC2A-C7BE-FA4E-E68C24EA4F3A}"/>
                </a:ext>
              </a:extLst>
            </p:cNvPr>
            <p:cNvCxnSpPr>
              <a:cxnSpLocks/>
              <a:stCxn id="25" idx="4"/>
              <a:endCxn id="17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3D4F1D-73C2-1E03-E283-0FCEF2F0F0CA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102FD-ACE0-79D2-6FD9-AEA79431B246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DC2ADAD-028C-5007-166C-82B516F7B165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8B5705E-66AE-9DAA-A37C-E4DDFAD4ACCD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CB70C9-3E74-F860-E177-8295F5D52F41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E83BF3-111E-B3E6-285E-DD2E388E32F6}"/>
                </a:ext>
              </a:extLst>
            </p:cNvPr>
            <p:cNvCxnSpPr>
              <a:cxnSpLocks/>
              <a:stCxn id="22" idx="6"/>
              <a:endCxn id="26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0A0B951-00E8-CD71-8F8C-71CB662443B1}"/>
                </a:ext>
              </a:extLst>
            </p:cNvPr>
            <p:cNvCxnSpPr>
              <a:cxnSpLocks/>
              <a:stCxn id="23" idx="6"/>
              <a:endCxn id="26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A1B1AE6-ACE6-A4B5-943F-F657C5B2CCCA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30DB6A7-A230-5CEF-9C44-FCD415A71298}"/>
                </a:ext>
              </a:extLst>
            </p:cNvPr>
            <p:cNvCxnSpPr>
              <a:cxnSpLocks/>
              <a:stCxn id="24" idx="6"/>
              <a:endCxn id="26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5D5A0A-8F00-5E84-C0C5-F68970D62400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23FA85-0A01-68C0-C8D1-3D829DB83A01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4F27F4-D849-87B7-A68F-3DA5D195F552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4942973-6D32-B4E4-31E6-6AAA32BB9991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110EAA-DBAC-F01A-7170-BD5472A203FE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2EECA90-B4C6-B4CE-67B9-B4841EB62B98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3628D659-57F3-04D5-A810-8A6B74C93E93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A085D2-F697-4B59-9FB4-2FD200765F9A}"/>
                  </a:ext>
                </a:extLst>
              </p:cNvPr>
              <p:cNvCxnSpPr>
                <a:cxnSpLocks/>
                <a:stCxn id="10" idx="1"/>
                <a:endCxn id="8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8D82FBB-E86C-6A24-A204-48F1129C31DA}"/>
                  </a:ext>
                </a:extLst>
              </p:cNvPr>
              <p:cNvCxnSpPr>
                <a:cxnSpLocks/>
                <a:stCxn id="10" idx="3"/>
                <a:endCxn id="11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787CD81E-6916-1B5D-0FE4-6AB883188115}"/>
                  </a:ext>
                </a:extLst>
              </p:cNvPr>
              <p:cNvCxnSpPr>
                <a:cxnSpLocks/>
                <a:stCxn id="6" idx="7"/>
                <a:endCxn id="10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CB0F5B48-B3FF-4706-AE10-6B88842D55F3}"/>
                  </a:ext>
                </a:extLst>
              </p:cNvPr>
              <p:cNvCxnSpPr>
                <a:cxnSpLocks/>
                <a:stCxn id="12" idx="3"/>
                <a:endCxn id="5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36771AE8-4A2F-F2C0-A611-EFDE80A2C2C0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546B9C-9D44-E175-D257-49BD964D01EA}"/>
                  </a:ext>
                </a:extLst>
              </p:cNvPr>
              <p:cNvCxnSpPr>
                <a:cxnSpLocks/>
                <a:stCxn id="6" idx="5"/>
                <a:endCxn id="12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AC0E3C-07DA-D05E-038A-2C13CAEF1697}"/>
                  </a:ext>
                </a:extLst>
              </p:cNvPr>
              <p:cNvCxnSpPr>
                <a:cxnSpLocks/>
                <a:stCxn id="12" idx="2"/>
                <a:endCxn id="11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A265607-7212-D171-59E4-7C5AF446DAD7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D0C550-FFFD-AE4F-D733-21E861F44670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03ADDB7-ED56-EA93-B8DE-85DC02A4CA32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EC47E3-754F-F4ED-1B28-0BBE2B4F0B24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D6C3FB0C-21C8-02AE-D8C1-517CCB660920}"/>
              </a:ext>
            </a:extLst>
          </p:cNvPr>
          <p:cNvSpPr/>
          <p:nvPr/>
        </p:nvSpPr>
        <p:spPr>
          <a:xfrm>
            <a:off x="4632203" y="4112411"/>
            <a:ext cx="940526" cy="52322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KÖnig’s</a:t>
            </a:r>
            <a:r>
              <a:rPr lang="en-CA" dirty="0">
                <a:solidFill>
                  <a:srgbClr val="000000"/>
                </a:solidFill>
              </a:rPr>
              <a:t> theorem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3100" b="1" dirty="0">
                <a:solidFill>
                  <a:srgbClr val="000000"/>
                </a:solidFill>
              </a:rPr>
              <a:t>|max matching| = |min vertex cover|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3"/>
                <a:ext cx="11984108" cy="533185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Since 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By max-flow min-cut, there is an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cut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flow must cross the cut to reach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it must consume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units of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crossing the cut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There are three cases in which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:r>
                  <a:rPr lang="en-CA" dirty="0">
                    <a:solidFill>
                      <a:srgbClr val="000000"/>
                    </a:solidFill>
                  </a:rPr>
                  <a:t>can possibly </a:t>
                </a:r>
                <a:r>
                  <a:rPr lang="en-CA" b="1" dirty="0">
                    <a:solidFill>
                      <a:srgbClr val="000000"/>
                    </a:solidFill>
                  </a:rPr>
                  <a:t>cross the cut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   	</a:t>
                </a:r>
                <a:r>
                  <a:rPr lang="en-CA" b="1" dirty="0">
                    <a:solidFill>
                      <a:srgbClr val="000000"/>
                    </a:solidFill>
                  </a:rPr>
                  <a:t>(1)</a:t>
                </a:r>
                <a:r>
                  <a:rPr lang="en-CA" dirty="0">
                    <a:solidFill>
                      <a:srgbClr val="000000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or 	</a:t>
                </a:r>
                <a:r>
                  <a:rPr lang="en-CA" b="1" dirty="0">
                    <a:solidFill>
                      <a:srgbClr val="000000"/>
                    </a:solidFill>
                  </a:rPr>
                  <a:t>(2)</a:t>
                </a:r>
                <a:r>
                  <a:rPr lang="en-CA" dirty="0">
                    <a:solidFill>
                      <a:srgbClr val="000000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or 	</a:t>
                </a:r>
                <a:r>
                  <a:rPr lang="en-CA" b="1" dirty="0">
                    <a:solidFill>
                      <a:srgbClr val="000000"/>
                    </a:solidFill>
                  </a:rPr>
                  <a:t>(3)</a:t>
                </a:r>
                <a:r>
                  <a:rPr lang="en-CA" dirty="0">
                    <a:solidFill>
                      <a:srgbClr val="000000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3"/>
                <a:ext cx="11984108" cy="5331852"/>
              </a:xfrm>
              <a:blipFill>
                <a:blip r:embed="rId2"/>
                <a:stretch>
                  <a:fillRect l="-1373" t="-2174" r="-1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5299" y="638566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46">
            <a:extLst>
              <a:ext uri="{FF2B5EF4-FFF2-40B4-BE49-F238E27FC236}">
                <a16:creationId xmlns:a16="http://schemas.microsoft.com/office/drawing/2014/main" id="{C859D2BD-3971-AB23-7044-EE90575C7D6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48" y="1358574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1E7072-519E-1896-6E54-A3FB311315B8}"/>
                  </a:ext>
                </a:extLst>
              </p:cNvPr>
              <p:cNvSpPr/>
              <p:nvPr/>
            </p:nvSpPr>
            <p:spPr>
              <a:xfrm>
                <a:off x="9024865" y="4810830"/>
                <a:ext cx="2908389" cy="1226772"/>
              </a:xfrm>
              <a:prstGeom prst="wedgeRectCallout">
                <a:avLst>
                  <a:gd name="adj1" fmla="val -64771"/>
                  <a:gd name="adj2" fmla="val 12500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There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 be an edge satisfying case 2</a:t>
                </a:r>
                <a:r>
                  <a:rPr lang="en-CA" dirty="0">
                    <a:solidFill>
                      <a:srgbClr val="000000"/>
                    </a:solidFill>
                  </a:rPr>
                  <a:t>, or cut capacity would be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not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1E7072-519E-1896-6E54-A3FB31131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65" y="4810830"/>
                <a:ext cx="2908389" cy="1226772"/>
              </a:xfrm>
              <a:prstGeom prst="wedgeRectCallout">
                <a:avLst>
                  <a:gd name="adj1" fmla="val -64771"/>
                  <a:gd name="adj2" fmla="val 125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1E2D55D-2E45-8F93-5F5E-247B8DD2955A}"/>
              </a:ext>
            </a:extLst>
          </p:cNvPr>
          <p:cNvSpPr/>
          <p:nvPr/>
        </p:nvSpPr>
        <p:spPr>
          <a:xfrm>
            <a:off x="9241108" y="6001603"/>
            <a:ext cx="2294191" cy="657903"/>
          </a:xfrm>
          <a:prstGeom prst="wedgeRectCallout">
            <a:avLst>
              <a:gd name="adj1" fmla="val -43290"/>
              <a:gd name="adj2" fmla="val 14815"/>
            </a:avLst>
          </a:prstGeom>
          <a:solidFill>
            <a:srgbClr val="FFFF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So only cases 1&amp;3 are possible</a:t>
            </a:r>
          </a:p>
        </p:txBody>
      </p:sp>
    </p:spTree>
    <p:extLst>
      <p:ext uri="{BB962C8B-B14F-4D97-AF65-F5344CB8AC3E}">
        <p14:creationId xmlns:p14="http://schemas.microsoft.com/office/powerpoint/2010/main" val="3549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KÖnig’s</a:t>
            </a:r>
            <a:r>
              <a:rPr lang="en-CA" dirty="0">
                <a:solidFill>
                  <a:srgbClr val="000000"/>
                </a:solidFill>
              </a:rPr>
              <a:t> theorem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3100" b="1" dirty="0">
                <a:solidFill>
                  <a:srgbClr val="000000"/>
                </a:solidFill>
              </a:rPr>
              <a:t>|max matching| = |min vertex cover|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3"/>
                <a:ext cx="11984108" cy="50203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So capacity can only cross the cut in 2 cases: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k = capacity crossing cut = # of such edges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= total # vertices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3"/>
                <a:ext cx="11984108" cy="5020388"/>
              </a:xfrm>
              <a:blipFill>
                <a:blip r:embed="rId2"/>
                <a:stretch>
                  <a:fillRect l="-1373" t="-3159" b="-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46">
            <a:extLst>
              <a:ext uri="{FF2B5EF4-FFF2-40B4-BE49-F238E27FC236}">
                <a16:creationId xmlns:a16="http://schemas.microsoft.com/office/drawing/2014/main" id="{2EA93A61-ECE4-B2BE-3A2D-940639CB31F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72" y="2671609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7983C942-71A2-9F85-BA04-82393A441B82}"/>
                  </a:ext>
                </a:extLst>
              </p:cNvPr>
              <p:cNvSpPr/>
              <p:nvPr/>
            </p:nvSpPr>
            <p:spPr>
              <a:xfrm>
                <a:off x="762217" y="1824426"/>
                <a:ext cx="3951772" cy="801452"/>
              </a:xfrm>
              <a:prstGeom prst="wedgeRectCallout">
                <a:avLst>
                  <a:gd name="adj1" fmla="val 49446"/>
                  <a:gd name="adj2" fmla="val 1468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: </a:t>
                </a:r>
                <a:r>
                  <a:rPr lang="en-CA" sz="2000" dirty="0">
                    <a:solidFill>
                      <a:srgbClr val="000000"/>
                    </a:solidFill>
                  </a:rPr>
                  <a:t>via an </a:t>
                </a:r>
                <a:r>
                  <a:rPr lang="en-CA" sz="2000" b="0" dirty="0">
                    <a:solidFill>
                      <a:srgbClr val="000000"/>
                    </a:solidFill>
                  </a:rPr>
                  <a:t>edge from</a:t>
                </a:r>
                <a:br>
                  <a:rPr lang="en-CA" sz="2000" b="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sz="2000" b="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0" dirty="0">
                    <a:solidFill>
                      <a:srgbClr val="000000"/>
                    </a:solidFill>
                  </a:rPr>
                  <a:t>with capacity 1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7983C942-71A2-9F85-BA04-82393A441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7" y="1824426"/>
                <a:ext cx="3951772" cy="801452"/>
              </a:xfrm>
              <a:prstGeom prst="wedgeRectCallout">
                <a:avLst>
                  <a:gd name="adj1" fmla="val 49446"/>
                  <a:gd name="adj2" fmla="val 146829"/>
                </a:avLst>
              </a:prstGeom>
              <a:blipFill>
                <a:blip r:embed="rId4"/>
                <a:stretch>
                  <a:fillRect l="-461" r="-3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446AE50-F487-689A-0E50-830FCED6C9F0}"/>
                  </a:ext>
                </a:extLst>
              </p:cNvPr>
              <p:cNvSpPr/>
              <p:nvPr/>
            </p:nvSpPr>
            <p:spPr>
              <a:xfrm>
                <a:off x="5733523" y="1824426"/>
                <a:ext cx="3951772" cy="801452"/>
              </a:xfrm>
              <a:prstGeom prst="wedgeRectCallout">
                <a:avLst>
                  <a:gd name="adj1" fmla="val -22989"/>
                  <a:gd name="adj2" fmla="val 20564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:</a:t>
                </a:r>
                <a:r>
                  <a:rPr lang="en-CA" sz="2000" dirty="0">
                    <a:solidFill>
                      <a:srgbClr val="000000"/>
                    </a:solidFill>
                  </a:rPr>
                  <a:t> via an edge from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with capacity 1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446AE50-F487-689A-0E50-830FCED6C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523" y="1824426"/>
                <a:ext cx="3951772" cy="801452"/>
              </a:xfrm>
              <a:prstGeom prst="wedgeRectCallout">
                <a:avLst>
                  <a:gd name="adj1" fmla="val -22989"/>
                  <a:gd name="adj2" fmla="val 20564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8C95D61-3EB1-F896-5C42-6383CBB7A8DA}"/>
                  </a:ext>
                </a:extLst>
              </p:cNvPr>
              <p:cNvSpPr/>
              <p:nvPr/>
            </p:nvSpPr>
            <p:spPr>
              <a:xfrm>
                <a:off x="4657192" y="2694329"/>
                <a:ext cx="841514" cy="363489"/>
              </a:xfrm>
              <a:prstGeom prst="wedgeRectCallout">
                <a:avLst>
                  <a:gd name="adj1" fmla="val 13754"/>
                  <a:gd name="adj2" fmla="val 1218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8C95D61-3EB1-F896-5C42-6383CBB7A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92" y="2694329"/>
                <a:ext cx="841514" cy="363489"/>
              </a:xfrm>
              <a:prstGeom prst="wedgeRectCallout">
                <a:avLst>
                  <a:gd name="adj1" fmla="val 13754"/>
                  <a:gd name="adj2" fmla="val 12187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44C131E1-9C91-DEB4-67A7-285DC6911675}"/>
                  </a:ext>
                </a:extLst>
              </p:cNvPr>
              <p:cNvSpPr/>
              <p:nvPr/>
            </p:nvSpPr>
            <p:spPr>
              <a:xfrm>
                <a:off x="6053403" y="4537460"/>
                <a:ext cx="841514" cy="363489"/>
              </a:xfrm>
              <a:prstGeom prst="wedgeRectCallout">
                <a:avLst>
                  <a:gd name="adj1" fmla="val -28091"/>
                  <a:gd name="adj2" fmla="val -1390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44C131E1-9C91-DEB4-67A7-285DC6911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403" y="4537460"/>
                <a:ext cx="841514" cy="363489"/>
              </a:xfrm>
              <a:prstGeom prst="wedgeRectCallout">
                <a:avLst>
                  <a:gd name="adj1" fmla="val -28091"/>
                  <a:gd name="adj2" fmla="val -13906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9E6541-AFCF-6236-7736-90F05ACCD4B2}"/>
                  </a:ext>
                </a:extLst>
              </p:cNvPr>
              <p:cNvSpPr/>
              <p:nvPr/>
            </p:nvSpPr>
            <p:spPr>
              <a:xfrm>
                <a:off x="8597750" y="4499633"/>
                <a:ext cx="3237317" cy="80145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there are exactly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vertices in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9E6541-AFCF-6236-7736-90F05ACCD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750" y="4499633"/>
                <a:ext cx="3237317" cy="801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327F61-6E3A-3297-64AC-DBCC4A856E92}"/>
                  </a:ext>
                </a:extLst>
              </p:cNvPr>
              <p:cNvSpPr/>
              <p:nvPr/>
            </p:nvSpPr>
            <p:spPr>
              <a:xfrm>
                <a:off x="8597749" y="5301084"/>
                <a:ext cx="3237317" cy="955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Claim: this set of vertices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is a vertex cover for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327F61-6E3A-3297-64AC-DBCC4A856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749" y="5301084"/>
                <a:ext cx="3237317" cy="955677"/>
              </a:xfrm>
              <a:prstGeom prst="rect">
                <a:avLst/>
              </a:prstGeom>
              <a:blipFill>
                <a:blip r:embed="rId9"/>
                <a:stretch>
                  <a:fillRect t="-1258" b="-69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46A9-E2A1-FD21-9FF3-21434FCAA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4"/>
                <a:ext cx="11984108" cy="52738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Showing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vertex cover for G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Show every edge in </a:t>
                </a:r>
                <a:r>
                  <a:rPr lang="en-CA" b="1" dirty="0">
                    <a:solidFill>
                      <a:srgbClr val="000000"/>
                    </a:solidFill>
                  </a:rPr>
                  <a:t>G</a:t>
                </a:r>
                <a:r>
                  <a:rPr lang="en-CA" dirty="0">
                    <a:solidFill>
                      <a:srgbClr val="000000"/>
                    </a:solidFill>
                  </a:rPr>
                  <a:t> must touch some node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every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touches a node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Suppose not for contra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there is an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that does not touch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Such an edge must be directed from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But such an edge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and would cross the cut, contradicting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46A9-E2A1-FD21-9FF3-21434FCAA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4"/>
                <a:ext cx="11984108" cy="5273896"/>
              </a:xfrm>
              <a:blipFill>
                <a:blip r:embed="rId2"/>
                <a:stretch>
                  <a:fillRect l="-1373" t="-30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6BE1-FC27-7617-52FD-17EAF3D6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806" y="636795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B7279F9-4AF8-68AF-FD46-F7631047B68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71" y="2865681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0CE39-A95F-FD1D-625F-E2F5A8FA0BAE}"/>
                  </a:ext>
                </a:extLst>
              </p:cNvPr>
              <p:cNvSpPr txBox="1"/>
              <p:nvPr/>
            </p:nvSpPr>
            <p:spPr>
              <a:xfrm>
                <a:off x="8248918" y="3165920"/>
                <a:ext cx="861275" cy="369332"/>
              </a:xfrm>
              <a:prstGeom prst="wedgeRectCallout">
                <a:avLst>
                  <a:gd name="adj1" fmla="val 93559"/>
                  <a:gd name="adj2" fmla="val 36347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0CE39-A95F-FD1D-625F-E2F5A8FA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918" y="3165920"/>
                <a:ext cx="861275" cy="369332"/>
              </a:xfrm>
              <a:prstGeom prst="wedgeRectCallout">
                <a:avLst>
                  <a:gd name="adj1" fmla="val 93559"/>
                  <a:gd name="adj2" fmla="val 3634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9B9F3-073B-CC4B-A506-8EA3FB657921}"/>
                  </a:ext>
                </a:extLst>
              </p:cNvPr>
              <p:cNvSpPr txBox="1"/>
              <p:nvPr/>
            </p:nvSpPr>
            <p:spPr>
              <a:xfrm>
                <a:off x="10996411" y="4509617"/>
                <a:ext cx="861275" cy="369332"/>
              </a:xfrm>
              <a:prstGeom prst="wedgeRectCallout">
                <a:avLst>
                  <a:gd name="adj1" fmla="val -98590"/>
                  <a:gd name="adj2" fmla="val -47342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9B9F3-073B-CC4B-A506-8EA3FB657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411" y="4509617"/>
                <a:ext cx="861275" cy="369332"/>
              </a:xfrm>
              <a:prstGeom prst="wedgeRectCallout">
                <a:avLst>
                  <a:gd name="adj1" fmla="val -98590"/>
                  <a:gd name="adj2" fmla="val -47342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4BCF2C8-E87C-70D2-502A-34615AC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KÖnig’s</a:t>
            </a:r>
            <a:r>
              <a:rPr lang="en-CA" dirty="0">
                <a:solidFill>
                  <a:srgbClr val="000000"/>
                </a:solidFill>
              </a:rPr>
              <a:t> theorem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3100" b="1" dirty="0">
                <a:solidFill>
                  <a:srgbClr val="000000"/>
                </a:solidFill>
              </a:rPr>
              <a:t>|max matching| = |min vertex cover|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2B004-998B-144C-DB6F-76BAABC242FD}"/>
              </a:ext>
            </a:extLst>
          </p:cNvPr>
          <p:cNvGrpSpPr/>
          <p:nvPr/>
        </p:nvGrpSpPr>
        <p:grpSpPr>
          <a:xfrm>
            <a:off x="8523102" y="3661626"/>
            <a:ext cx="598360" cy="543197"/>
            <a:chOff x="8523102" y="3661626"/>
            <a:chExt cx="598360" cy="543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F91B53-20DB-70ED-BB16-8AD8279E86B4}"/>
                </a:ext>
              </a:extLst>
            </p:cNvPr>
            <p:cNvSpPr txBox="1"/>
            <p:nvPr/>
          </p:nvSpPr>
          <p:spPr>
            <a:xfrm>
              <a:off x="8808556" y="38354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7CDF51-9050-F71C-3890-F573E3CEAA63}"/>
                </a:ext>
              </a:extLst>
            </p:cNvPr>
            <p:cNvSpPr txBox="1"/>
            <p:nvPr/>
          </p:nvSpPr>
          <p:spPr>
            <a:xfrm>
              <a:off x="8523102" y="36616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78787-6962-5CFC-158E-8E7E4F90855E}"/>
              </a:ext>
            </a:extLst>
          </p:cNvPr>
          <p:cNvGrpSpPr/>
          <p:nvPr/>
        </p:nvGrpSpPr>
        <p:grpSpPr>
          <a:xfrm>
            <a:off x="10839958" y="3846292"/>
            <a:ext cx="683115" cy="729365"/>
            <a:chOff x="10839958" y="3846292"/>
            <a:chExt cx="683115" cy="7293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BC9967-60CE-80D8-0454-1B6C3CA8D387}"/>
                </a:ext>
              </a:extLst>
            </p:cNvPr>
            <p:cNvSpPr txBox="1"/>
            <p:nvPr/>
          </p:nvSpPr>
          <p:spPr>
            <a:xfrm>
              <a:off x="10839958" y="38462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D93F47-3E11-C0E6-EC20-386C5B6E83E1}"/>
                </a:ext>
              </a:extLst>
            </p:cNvPr>
            <p:cNvSpPr txBox="1"/>
            <p:nvPr/>
          </p:nvSpPr>
          <p:spPr>
            <a:xfrm>
              <a:off x="10904353" y="40840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E067B6-3C50-EDDB-337D-DD123784048A}"/>
                </a:ext>
              </a:extLst>
            </p:cNvPr>
            <p:cNvSpPr txBox="1"/>
            <p:nvPr/>
          </p:nvSpPr>
          <p:spPr>
            <a:xfrm>
              <a:off x="11210167" y="4206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D58A1-7A2C-0341-6C3F-FC2DEAF43934}"/>
                  </a:ext>
                </a:extLst>
              </p:cNvPr>
              <p:cNvSpPr txBox="1"/>
              <p:nvPr/>
            </p:nvSpPr>
            <p:spPr>
              <a:xfrm>
                <a:off x="8335330" y="4352262"/>
                <a:ext cx="861275" cy="369332"/>
              </a:xfrm>
              <a:prstGeom prst="wedgeRectCallout">
                <a:avLst>
                  <a:gd name="adj1" fmla="val 84327"/>
                  <a:gd name="adj2" fmla="val -98977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D58A1-7A2C-0341-6C3F-FC2DEAF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30" y="4352262"/>
                <a:ext cx="861275" cy="369332"/>
              </a:xfrm>
              <a:prstGeom prst="wedgeRectCallout">
                <a:avLst>
                  <a:gd name="adj1" fmla="val 84327"/>
                  <a:gd name="adj2" fmla="val -9897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75B30-63A9-1FE6-688A-3A9B9F36B9CF}"/>
                  </a:ext>
                </a:extLst>
              </p:cNvPr>
              <p:cNvSpPr txBox="1"/>
              <p:nvPr/>
            </p:nvSpPr>
            <p:spPr>
              <a:xfrm>
                <a:off x="10989051" y="3388097"/>
                <a:ext cx="861275" cy="369332"/>
              </a:xfrm>
              <a:prstGeom prst="wedgeRectCallout">
                <a:avLst>
                  <a:gd name="adj1" fmla="val -98590"/>
                  <a:gd name="adj2" fmla="val 3405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75B30-63A9-1FE6-688A-3A9B9F36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051" y="3388097"/>
                <a:ext cx="861275" cy="369332"/>
              </a:xfrm>
              <a:prstGeom prst="wedgeRectCallout">
                <a:avLst>
                  <a:gd name="adj1" fmla="val -98590"/>
                  <a:gd name="adj2" fmla="val 3405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5AE-FBB8-6FB6-723B-A5C5BB1B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5" y="-2"/>
            <a:ext cx="1160927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Solving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8F90F-3D1B-12AE-EDE5-D2128121E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775" y="1236374"/>
                <a:ext cx="11609274" cy="5261018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So |max matching| = |min vertex cover| </a:t>
                </a:r>
                <a:r>
                  <a:rPr lang="en-CA" b="1" dirty="0">
                    <a:solidFill>
                      <a:srgbClr val="000000"/>
                    </a:solidFill>
                  </a:rPr>
                  <a:t>in bipartite graphs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And we also reduced max bipartite matching to max flow,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obtaining an O(nm) algorithm for max bipartite matching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we can use the same algorithm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to solve min (bipartite) vertex cover in O(nm) time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Construct graph G’ for max matching,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run max flow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Given the resulting flow,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extract |min vertex cover| by summing flows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Exercise: how can we identify the vertices in the vertex cover?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8F90F-3D1B-12AE-EDE5-D2128121E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75" y="1236374"/>
                <a:ext cx="11609274" cy="5261018"/>
              </a:xfrm>
              <a:blipFill>
                <a:blip r:embed="rId2"/>
                <a:stretch>
                  <a:fillRect l="-1418" t="-2202" b="-22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FB132-32A4-70F0-E358-0178CD1D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6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3282-B328-6038-9CDC-9595D23B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1981-1680-8DEB-FA6A-A2B7B689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6EEF-B6E6-9F0E-7677-9620DA23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Max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2CFF-55A1-0BC4-C9EB-A384B3C2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66DB5F-1AF8-169A-48D2-3E93299D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Vertex Disjoint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1301-55E4-670A-9512-F55E2529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9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B14-52A8-9D03-3579-CA46ACF0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" y="-2"/>
            <a:ext cx="1182772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Vertex 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already saw max flow can be used to find </a:t>
                </a:r>
                <a:r>
                  <a:rPr lang="en-CA" b="1" dirty="0">
                    <a:solidFill>
                      <a:srgbClr val="000000"/>
                    </a:solidFill>
                  </a:rPr>
                  <a:t>edge-disjoint</a:t>
                </a:r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(and capacity-disjoint paths)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What if we want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that are </a:t>
                </a:r>
                <a:r>
                  <a:rPr lang="en-CA" b="1" dirty="0">
                    <a:solidFill>
                      <a:srgbClr val="000000"/>
                    </a:solidFill>
                  </a:rPr>
                  <a:t>vertex disjoint</a:t>
                </a:r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Two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called (internally) vertex-disjoint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 they only share the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no other vertices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  <a:blipFill>
                <a:blip r:embed="rId2"/>
                <a:stretch>
                  <a:fillRect l="-1392" t="-2520" r="-12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0DB7-60D4-77C4-5336-A0BE2E5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D1390-B4A2-FF92-661C-4D6AB0876D3B}"/>
              </a:ext>
            </a:extLst>
          </p:cNvPr>
          <p:cNvGrpSpPr/>
          <p:nvPr/>
        </p:nvGrpSpPr>
        <p:grpSpPr>
          <a:xfrm>
            <a:off x="2773299" y="4265463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5DD93E-656E-56A3-7666-1D75AC45925B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9D221F-8460-CFE8-071C-AB6A2CEF9D48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4A526F-6105-45C4-A1F5-5C7393CA130B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AA5D49-6D59-01C4-D5A9-D4AE04436D7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0F03A8-B1F5-1605-6E30-6535E6744F2E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7075D1-D7DE-9640-A9DF-CA7A245EA31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B1ABCE-2759-B172-0BCA-8076DEA8315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BD2674-1724-2628-E4BC-06F246D706D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24101D6-49B5-359F-6010-269BE5A02F6B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24101D6-49B5-359F-6010-269BE5A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192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7D2EA2B-6EFC-01B2-0710-B635E191E60D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7D2EA2B-6EFC-01B2-0710-B635E191E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5769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63A5B4-9B71-3F9B-55E7-BDFB5E93B0BA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613FCB-DCA5-B0A7-9AD7-E674F72F597D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26EADA-73FB-A209-EC80-0D2476791B1F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BBC7C43-734D-B03C-AA93-08FA1A3C9535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A3F7A3-49FF-F890-883B-A3144F72BE7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E9FC5B-EB88-626E-42EF-D3CDD651201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9CCF46-A00C-EB3F-F336-7ABD63A50DC4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146F0BD-2B3E-9E7E-93B1-C055253773F1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6A8A64-8743-9E8E-AF4E-95AA47AD9D4D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902DF7-B0F9-8A3E-BDC4-B4BF183A2B14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B14-52A8-9D03-3579-CA46ACF0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" y="-2"/>
            <a:ext cx="1182772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Vertex 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Can be reduced to maximum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Meaning an algorithm for edge-disjoint paths can solve this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Goal: </a:t>
                </a:r>
                <a:r>
                  <a:rPr lang="en-CA" b="1" dirty="0">
                    <a:solidFill>
                      <a:srgbClr val="000000"/>
                    </a:solidFill>
                  </a:rPr>
                  <a:t>transform</a:t>
                </a:r>
                <a:r>
                  <a:rPr lang="en-CA" dirty="0">
                    <a:solidFill>
                      <a:srgbClr val="000000"/>
                    </a:solidFill>
                  </a:rPr>
                  <a:t> the input 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into a </a:t>
                </a:r>
                <a:r>
                  <a:rPr lang="en-CA" b="1" dirty="0">
                    <a:solidFill>
                      <a:srgbClr val="000000"/>
                    </a:solidFill>
                  </a:rPr>
                  <a:t>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that for any two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vertex-disjoint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IFF </a:t>
                </a:r>
                <a:r>
                  <a:rPr lang="en-CA" dirty="0">
                    <a:solidFill>
                      <a:srgbClr val="000000"/>
                    </a:solidFill>
                  </a:rPr>
                  <a:t>there are two corresponding edge-disjoint 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we can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identify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vertex-disjoint paths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  <a:blipFill>
                <a:blip r:embed="rId2"/>
                <a:stretch>
                  <a:fillRect l="-1392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0DB7-60D4-77C4-5336-A0BE2E5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F9EF-8132-7791-BC50-6D3C361A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52" y="-2"/>
            <a:ext cx="11489920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Reduction </a:t>
            </a:r>
            <a:r>
              <a:rPr lang="en-CA" b="1" dirty="0">
                <a:solidFill>
                  <a:srgbClr val="000000"/>
                </a:solidFill>
              </a:rPr>
              <a:t>to</a:t>
            </a:r>
            <a:r>
              <a:rPr lang="en-CA" dirty="0">
                <a:solidFill>
                  <a:srgbClr val="000000"/>
                </a:solidFill>
              </a:rPr>
              <a:t> edge-disjoint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0E220-7CAE-16CE-0BD5-747BDDE50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452" y="891104"/>
                <a:ext cx="11489920" cy="3374360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 input to the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problem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Create a new 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follows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each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add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edge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add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add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0E220-7CAE-16CE-0BD5-747BDDE50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452" y="891104"/>
                <a:ext cx="11489920" cy="3374360"/>
              </a:xfrm>
              <a:blipFill>
                <a:blip r:embed="rId2"/>
                <a:stretch>
                  <a:fillRect l="-1379" t="-3430" b="-3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A9A6B-779A-9315-D7EF-52C7E43B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0EF8A4-42CB-1F8F-DB6D-914C550AC1C2}"/>
                  </a:ext>
                </a:extLst>
              </p:cNvPr>
              <p:cNvSpPr/>
              <p:nvPr/>
            </p:nvSpPr>
            <p:spPr>
              <a:xfrm>
                <a:off x="1742430" y="4329535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0EF8A4-42CB-1F8F-DB6D-914C550AC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30" y="4329535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6624CF-BF75-D650-5EBE-25006D1A06E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999904" y="4940688"/>
            <a:ext cx="743056" cy="966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9EAA0A-4738-245F-5EC4-5A6F3566C8F5}"/>
                  </a:ext>
                </a:extLst>
              </p:cNvPr>
              <p:cNvSpPr/>
              <p:nvPr/>
            </p:nvSpPr>
            <p:spPr>
              <a:xfrm>
                <a:off x="1685605" y="4790614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9EAA0A-4738-245F-5EC4-5A6F3566C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05" y="4790614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l="-5660" b="-117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96710-E8FB-1F31-025D-B39DFD29AF12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2029916" y="5143490"/>
            <a:ext cx="759072" cy="28422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E6A69A8-4406-FF11-FE41-31CB70A3E278}"/>
                  </a:ext>
                </a:extLst>
              </p:cNvPr>
              <p:cNvSpPr/>
              <p:nvPr/>
            </p:nvSpPr>
            <p:spPr>
              <a:xfrm>
                <a:off x="2742960" y="488729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E6A69A8-4406-FF11-FE41-31CB70A3E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60" y="4887299"/>
                <a:ext cx="314299" cy="300147"/>
              </a:xfrm>
              <a:prstGeom prst="ellipse">
                <a:avLst/>
              </a:prstGeom>
              <a:blipFill>
                <a:blip r:embed="rId5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C454A-B87F-FFEE-99B7-E00A5B207F2A}"/>
                  </a:ext>
                </a:extLst>
              </p:cNvPr>
              <p:cNvSpPr/>
              <p:nvPr/>
            </p:nvSpPr>
            <p:spPr>
              <a:xfrm>
                <a:off x="1715617" y="527764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C454A-B87F-FFEE-99B7-E00A5B207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17" y="5277643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4D1AF7-A6B0-A9E1-83BF-72F8B4EEAB1B}"/>
                  </a:ext>
                </a:extLst>
              </p:cNvPr>
              <p:cNvSpPr/>
              <p:nvPr/>
            </p:nvSpPr>
            <p:spPr>
              <a:xfrm>
                <a:off x="1833309" y="5770941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4D1AF7-A6B0-A9E1-83BF-72F8B4EEA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09" y="5770941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7547" r="-1887" b="-117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0D7AC1-65D8-AD82-9D21-2CFCD88E4A41}"/>
              </a:ext>
            </a:extLst>
          </p:cNvPr>
          <p:cNvCxnSpPr>
            <a:cxnSpLocks/>
            <a:stCxn id="5" idx="5"/>
            <a:endCxn id="9" idx="1"/>
          </p:cNvCxnSpPr>
          <p:nvPr/>
        </p:nvCxnSpPr>
        <p:spPr>
          <a:xfrm>
            <a:off x="2010701" y="4585726"/>
            <a:ext cx="778287" cy="34552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972804-D0F8-7C16-A77A-FF01669B9149}"/>
              </a:ext>
            </a:extLst>
          </p:cNvPr>
          <p:cNvCxnSpPr>
            <a:cxnSpLocks/>
            <a:stCxn id="11" idx="7"/>
            <a:endCxn id="9" idx="4"/>
          </p:cNvCxnSpPr>
          <p:nvPr/>
        </p:nvCxnSpPr>
        <p:spPr>
          <a:xfrm flipV="1">
            <a:off x="2101580" y="5187446"/>
            <a:ext cx="798530" cy="62745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BA7EF1C-B368-17DC-F544-4836EF24B49F}"/>
                  </a:ext>
                </a:extLst>
              </p:cNvPr>
              <p:cNvSpPr/>
              <p:nvPr/>
            </p:nvSpPr>
            <p:spPr>
              <a:xfrm>
                <a:off x="3752751" y="438087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BA7EF1C-B368-17DC-F544-4836EF24B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51" y="4380879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EC43555-301D-19E8-EFA4-7B0941DA9BF5}"/>
                  </a:ext>
                </a:extLst>
              </p:cNvPr>
              <p:cNvSpPr/>
              <p:nvPr/>
            </p:nvSpPr>
            <p:spPr>
              <a:xfrm>
                <a:off x="3876713" y="496679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EC43555-301D-19E8-EFA4-7B0941DA9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13" y="4966792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6658005-4B50-6838-6DC5-3F9B6E5E900C}"/>
                  </a:ext>
                </a:extLst>
              </p:cNvPr>
              <p:cNvSpPr/>
              <p:nvPr/>
            </p:nvSpPr>
            <p:spPr>
              <a:xfrm>
                <a:off x="3752751" y="554699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6658005-4B50-6838-6DC5-3F9B6E5E9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51" y="5546993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C27ED0-6509-8F03-D796-7149AEE819A2}"/>
              </a:ext>
            </a:extLst>
          </p:cNvPr>
          <p:cNvCxnSpPr>
            <a:cxnSpLocks/>
            <a:stCxn id="9" idx="5"/>
            <a:endCxn id="25" idx="1"/>
          </p:cNvCxnSpPr>
          <p:nvPr/>
        </p:nvCxnSpPr>
        <p:spPr>
          <a:xfrm>
            <a:off x="3011231" y="5143490"/>
            <a:ext cx="787548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E2476E-1070-3055-2A54-E7879E78F1BD}"/>
              </a:ext>
            </a:extLst>
          </p:cNvPr>
          <p:cNvCxnSpPr>
            <a:cxnSpLocks/>
            <a:stCxn id="9" idx="6"/>
            <a:endCxn id="24" idx="2"/>
          </p:cNvCxnSpPr>
          <p:nvPr/>
        </p:nvCxnSpPr>
        <p:spPr>
          <a:xfrm>
            <a:off x="3057259" y="5037373"/>
            <a:ext cx="819454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8F76A8-4EED-6157-6A62-A9BFA3652ADA}"/>
              </a:ext>
            </a:extLst>
          </p:cNvPr>
          <p:cNvCxnSpPr>
            <a:cxnSpLocks/>
            <a:stCxn id="9" idx="7"/>
            <a:endCxn id="23" idx="2"/>
          </p:cNvCxnSpPr>
          <p:nvPr/>
        </p:nvCxnSpPr>
        <p:spPr>
          <a:xfrm flipV="1">
            <a:off x="3011231" y="4530953"/>
            <a:ext cx="741520" cy="40030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6FFD65-2FAA-83E4-B755-E8685CFFCF12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6331008" y="4944885"/>
            <a:ext cx="632883" cy="966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039083-E1FD-11EE-C7FD-BE5977D1FF00}"/>
              </a:ext>
            </a:extLst>
          </p:cNvPr>
          <p:cNvCxnSpPr>
            <a:cxnSpLocks/>
            <a:endCxn id="39" idx="3"/>
          </p:cNvCxnSpPr>
          <p:nvPr/>
        </p:nvCxnSpPr>
        <p:spPr>
          <a:xfrm flipV="1">
            <a:off x="6361020" y="5217790"/>
            <a:ext cx="681168" cy="2141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F3779E1-A49E-5FB1-C707-840FA5366D7F}"/>
                  </a:ext>
                </a:extLst>
              </p:cNvPr>
              <p:cNvSpPr/>
              <p:nvPr/>
            </p:nvSpPr>
            <p:spPr>
              <a:xfrm>
                <a:off x="6963891" y="4792357"/>
                <a:ext cx="534646" cy="4984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F3779E1-A49E-5FB1-C707-840FA5366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1" y="4792357"/>
                <a:ext cx="534646" cy="49842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E3A994-728B-7829-317A-DB134D63A00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341805" y="4589923"/>
            <a:ext cx="700383" cy="27542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FC09BA-7CB0-9166-285A-00A12D938F48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6432684" y="5290783"/>
            <a:ext cx="798530" cy="52831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1114AF-03CA-DB35-201A-7B686C9F290F}"/>
              </a:ext>
            </a:extLst>
          </p:cNvPr>
          <p:cNvCxnSpPr>
            <a:cxnSpLocks/>
          </p:cNvCxnSpPr>
          <p:nvPr/>
        </p:nvCxnSpPr>
        <p:spPr>
          <a:xfrm>
            <a:off x="8286944" y="5158428"/>
            <a:ext cx="787548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E07C22-5F53-F370-A4F7-87F751BABE86}"/>
              </a:ext>
            </a:extLst>
          </p:cNvPr>
          <p:cNvCxnSpPr>
            <a:cxnSpLocks/>
          </p:cNvCxnSpPr>
          <p:nvPr/>
        </p:nvCxnSpPr>
        <p:spPr>
          <a:xfrm>
            <a:off x="8332972" y="5052311"/>
            <a:ext cx="819454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6566ED-6A3C-BADA-3184-55F8EB3B1456}"/>
              </a:ext>
            </a:extLst>
          </p:cNvPr>
          <p:cNvCxnSpPr>
            <a:cxnSpLocks/>
          </p:cNvCxnSpPr>
          <p:nvPr/>
        </p:nvCxnSpPr>
        <p:spPr>
          <a:xfrm flipV="1">
            <a:off x="8286944" y="4545891"/>
            <a:ext cx="741520" cy="40030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5532486-1BA6-D2C2-E370-EFB98B9C59DF}"/>
                  </a:ext>
                </a:extLst>
              </p:cNvPr>
              <p:cNvSpPr/>
              <p:nvPr/>
            </p:nvSpPr>
            <p:spPr>
              <a:xfrm>
                <a:off x="7904520" y="4792356"/>
                <a:ext cx="542604" cy="49842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5532486-1BA6-D2C2-E370-EFB98B9C5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0" y="4792356"/>
                <a:ext cx="542604" cy="498428"/>
              </a:xfrm>
              <a:prstGeom prst="ellipse">
                <a:avLst/>
              </a:prstGeom>
              <a:blipFill>
                <a:blip r:embed="rId12"/>
                <a:stretch>
                  <a:fillRect l="-5495" r="-10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9831559-7A35-7BCE-FE31-DF6501928558}"/>
              </a:ext>
            </a:extLst>
          </p:cNvPr>
          <p:cNvCxnSpPr>
            <a:cxnSpLocks/>
            <a:stCxn id="39" idx="6"/>
            <a:endCxn id="50" idx="2"/>
          </p:cNvCxnSpPr>
          <p:nvPr/>
        </p:nvCxnSpPr>
        <p:spPr>
          <a:xfrm>
            <a:off x="7498537" y="5041570"/>
            <a:ext cx="405983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7291B2-9CC8-F636-7F20-E69AF5662F98}"/>
                  </a:ext>
                </a:extLst>
              </p:cNvPr>
              <p:cNvSpPr/>
              <p:nvPr/>
            </p:nvSpPr>
            <p:spPr>
              <a:xfrm>
                <a:off x="6074483" y="433127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7291B2-9CC8-F636-7F20-E69AF5662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83" y="4331277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B2A879-F1B0-EF54-0D01-20F860107F71}"/>
                  </a:ext>
                </a:extLst>
              </p:cNvPr>
              <p:cNvSpPr/>
              <p:nvPr/>
            </p:nvSpPr>
            <p:spPr>
              <a:xfrm>
                <a:off x="6017658" y="479235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B2A879-F1B0-EF54-0D01-20F860107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58" y="4792356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l="-5556" b="-117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AF30D7C-5E06-35D5-7925-8F8B76429D24}"/>
                  </a:ext>
                </a:extLst>
              </p:cNvPr>
              <p:cNvSpPr/>
              <p:nvPr/>
            </p:nvSpPr>
            <p:spPr>
              <a:xfrm>
                <a:off x="6047670" y="5279385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AF30D7C-5E06-35D5-7925-8F8B76429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70" y="5279385"/>
                <a:ext cx="314299" cy="300147"/>
              </a:xfrm>
              <a:prstGeom prst="ellipse">
                <a:avLst/>
              </a:prstGeom>
              <a:blipFill>
                <a:blip r:embed="rId15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D329F8-A5CA-45C6-974C-97473BCCCD61}"/>
                  </a:ext>
                </a:extLst>
              </p:cNvPr>
              <p:cNvSpPr/>
              <p:nvPr/>
            </p:nvSpPr>
            <p:spPr>
              <a:xfrm>
                <a:off x="6165362" y="577268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D329F8-A5CA-45C6-974C-97473BCCC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362" y="5772683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5556" r="-1852" b="-117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B3DA896-0E3B-A20C-247A-D02E5C1799FB}"/>
                  </a:ext>
                </a:extLst>
              </p:cNvPr>
              <p:cNvSpPr/>
              <p:nvPr/>
            </p:nvSpPr>
            <p:spPr>
              <a:xfrm>
                <a:off x="9018462" y="438087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B3DA896-0E3B-A20C-247A-D02E5C179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62" y="4380879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83CC6D8-4441-B160-8EBB-D06D1A2D8178}"/>
                  </a:ext>
                </a:extLst>
              </p:cNvPr>
              <p:cNvSpPr/>
              <p:nvPr/>
            </p:nvSpPr>
            <p:spPr>
              <a:xfrm>
                <a:off x="9142424" y="496679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83CC6D8-4441-B160-8EBB-D06D1A2D8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424" y="4966792"/>
                <a:ext cx="314299" cy="300147"/>
              </a:xfrm>
              <a:prstGeom prst="ellipse">
                <a:avLst/>
              </a:prstGeom>
              <a:blipFill>
                <a:blip r:embed="rId18"/>
                <a:stretch>
                  <a:fillRect l="-5660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3646FC-9A39-CB0B-6EAF-2478D45AAA69}"/>
                  </a:ext>
                </a:extLst>
              </p:cNvPr>
              <p:cNvSpPr/>
              <p:nvPr/>
            </p:nvSpPr>
            <p:spPr>
              <a:xfrm>
                <a:off x="9018462" y="554699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3646FC-9A39-CB0B-6EAF-2478D45AA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62" y="5546993"/>
                <a:ext cx="314299" cy="300147"/>
              </a:xfrm>
              <a:prstGeom prst="ellipse">
                <a:avLst/>
              </a:prstGeom>
              <a:blipFill>
                <a:blip r:embed="rId19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6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3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922-3B9A-5856-B05C-F7782572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Example new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A9F1-2F3B-1880-44EE-72CFA7A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C1F7C5-E886-7B92-4C49-4C66E4A2DB25}"/>
              </a:ext>
            </a:extLst>
          </p:cNvPr>
          <p:cNvSpPr/>
          <p:nvPr/>
        </p:nvSpPr>
        <p:spPr>
          <a:xfrm>
            <a:off x="4675411" y="119715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13AE52-681F-EC5D-EA03-A05ED66533A4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>
            <a:off x="4932885" y="1808305"/>
            <a:ext cx="743056" cy="966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9E2E0B5-0AF9-D36D-0F5C-8CBD6D040B37}"/>
              </a:ext>
            </a:extLst>
          </p:cNvPr>
          <p:cNvSpPr/>
          <p:nvPr/>
        </p:nvSpPr>
        <p:spPr>
          <a:xfrm>
            <a:off x="4618586" y="16582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562009-D1E5-D566-7FBC-7ACCD4B6D812}"/>
              </a:ext>
            </a:extLst>
          </p:cNvPr>
          <p:cNvCxnSpPr>
            <a:cxnSpLocks/>
            <a:stCxn id="31" idx="6"/>
            <a:endCxn id="30" idx="3"/>
          </p:cNvCxnSpPr>
          <p:nvPr/>
        </p:nvCxnSpPr>
        <p:spPr>
          <a:xfrm flipV="1">
            <a:off x="4962897" y="2011107"/>
            <a:ext cx="759072" cy="28422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782EC9A-7D92-0BDC-3390-2F735B4C2D1A}"/>
              </a:ext>
            </a:extLst>
          </p:cNvPr>
          <p:cNvSpPr/>
          <p:nvPr/>
        </p:nvSpPr>
        <p:spPr>
          <a:xfrm>
            <a:off x="5675941" y="175491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3C8F8E-4271-B9A4-89C1-443A8C76EF68}"/>
              </a:ext>
            </a:extLst>
          </p:cNvPr>
          <p:cNvSpPr/>
          <p:nvPr/>
        </p:nvSpPr>
        <p:spPr>
          <a:xfrm>
            <a:off x="4648598" y="214526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067423-6D0D-787C-D295-81E7BE563A0C}"/>
              </a:ext>
            </a:extLst>
          </p:cNvPr>
          <p:cNvSpPr/>
          <p:nvPr/>
        </p:nvSpPr>
        <p:spPr>
          <a:xfrm>
            <a:off x="4766290" y="263855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5A160E-3C00-EF90-DDD7-1CCD05985470}"/>
              </a:ext>
            </a:extLst>
          </p:cNvPr>
          <p:cNvCxnSpPr>
            <a:cxnSpLocks/>
            <a:stCxn id="26" idx="5"/>
            <a:endCxn id="30" idx="1"/>
          </p:cNvCxnSpPr>
          <p:nvPr/>
        </p:nvCxnSpPr>
        <p:spPr>
          <a:xfrm>
            <a:off x="4943682" y="1453343"/>
            <a:ext cx="778287" cy="34552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40B0DA-9EF3-C317-1726-F043601F7EDC}"/>
              </a:ext>
            </a:extLst>
          </p:cNvPr>
          <p:cNvCxnSpPr>
            <a:cxnSpLocks/>
            <a:stCxn id="32" idx="7"/>
            <a:endCxn id="30" idx="4"/>
          </p:cNvCxnSpPr>
          <p:nvPr/>
        </p:nvCxnSpPr>
        <p:spPr>
          <a:xfrm flipV="1">
            <a:off x="5034561" y="2055063"/>
            <a:ext cx="798530" cy="62745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457A25F-2972-7FFE-2241-C26B52876827}"/>
              </a:ext>
            </a:extLst>
          </p:cNvPr>
          <p:cNvSpPr/>
          <p:nvPr/>
        </p:nvSpPr>
        <p:spPr>
          <a:xfrm>
            <a:off x="6685732" y="124849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/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234079C-732B-DCD2-D727-EA00CDAFA0B4}"/>
              </a:ext>
            </a:extLst>
          </p:cNvPr>
          <p:cNvSpPr/>
          <p:nvPr/>
        </p:nvSpPr>
        <p:spPr>
          <a:xfrm>
            <a:off x="6685732" y="241461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691768-93C8-1D9C-3E9F-BC5AB82C88D5}"/>
              </a:ext>
            </a:extLst>
          </p:cNvPr>
          <p:cNvCxnSpPr>
            <a:cxnSpLocks/>
            <a:stCxn id="30" idx="5"/>
            <a:endCxn id="37" idx="1"/>
          </p:cNvCxnSpPr>
          <p:nvPr/>
        </p:nvCxnSpPr>
        <p:spPr>
          <a:xfrm>
            <a:off x="5944212" y="2011107"/>
            <a:ext cx="787548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F0B019-1C56-3C7E-53A8-5BE8C25C1A0D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5990240" y="1904990"/>
            <a:ext cx="819454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4B2EDF-9062-87C3-41B8-A4F1CA172BA2}"/>
              </a:ext>
            </a:extLst>
          </p:cNvPr>
          <p:cNvCxnSpPr>
            <a:cxnSpLocks/>
            <a:stCxn id="30" idx="7"/>
            <a:endCxn id="35" idx="2"/>
          </p:cNvCxnSpPr>
          <p:nvPr/>
        </p:nvCxnSpPr>
        <p:spPr>
          <a:xfrm flipV="1">
            <a:off x="5944212" y="1398570"/>
            <a:ext cx="741520" cy="40030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/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19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A3E95D-090A-0FC0-7321-87654A5346A2}"/>
              </a:ext>
            </a:extLst>
          </p:cNvPr>
          <p:cNvCxnSpPr>
            <a:cxnSpLocks/>
            <a:stCxn id="41" idx="7"/>
            <a:endCxn id="26" idx="2"/>
          </p:cNvCxnSpPr>
          <p:nvPr/>
        </p:nvCxnSpPr>
        <p:spPr>
          <a:xfrm flipV="1">
            <a:off x="3835988" y="1347226"/>
            <a:ext cx="839423" cy="69191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6A9A-2CD7-A278-8171-879648413471}"/>
              </a:ext>
            </a:extLst>
          </p:cNvPr>
          <p:cNvCxnSpPr>
            <a:cxnSpLocks/>
            <a:stCxn id="41" idx="6"/>
            <a:endCxn id="28" idx="2"/>
          </p:cNvCxnSpPr>
          <p:nvPr/>
        </p:nvCxnSpPr>
        <p:spPr>
          <a:xfrm flipV="1">
            <a:off x="3882016" y="1808305"/>
            <a:ext cx="736570" cy="3369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59B773-1B9E-119E-FCB7-F6B08564DEAC}"/>
              </a:ext>
            </a:extLst>
          </p:cNvPr>
          <p:cNvCxnSpPr>
            <a:cxnSpLocks/>
            <a:stCxn id="41" idx="5"/>
            <a:endCxn id="31" idx="2"/>
          </p:cNvCxnSpPr>
          <p:nvPr/>
        </p:nvCxnSpPr>
        <p:spPr>
          <a:xfrm>
            <a:off x="3835988" y="2251377"/>
            <a:ext cx="812610" cy="4395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9C50DD-2BC9-30B2-D28E-9C6811E457FD}"/>
              </a:ext>
            </a:extLst>
          </p:cNvPr>
          <p:cNvCxnSpPr>
            <a:cxnSpLocks/>
            <a:stCxn id="41" idx="4"/>
            <a:endCxn id="32" idx="2"/>
          </p:cNvCxnSpPr>
          <p:nvPr/>
        </p:nvCxnSpPr>
        <p:spPr>
          <a:xfrm>
            <a:off x="3724867" y="2295333"/>
            <a:ext cx="1041423" cy="49329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/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1FC78F-5F11-114A-772F-6F1780AAAC15}"/>
              </a:ext>
            </a:extLst>
          </p:cNvPr>
          <p:cNvCxnSpPr>
            <a:cxnSpLocks/>
            <a:stCxn id="36" idx="6"/>
            <a:endCxn id="55" idx="2"/>
          </p:cNvCxnSpPr>
          <p:nvPr/>
        </p:nvCxnSpPr>
        <p:spPr>
          <a:xfrm flipV="1">
            <a:off x="7123993" y="1904990"/>
            <a:ext cx="562269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65DA64-6413-5A8B-1D58-B3CB77F44DFD}"/>
              </a:ext>
            </a:extLst>
          </p:cNvPr>
          <p:cNvCxnSpPr>
            <a:cxnSpLocks/>
            <a:stCxn id="35" idx="5"/>
            <a:endCxn id="55" idx="1"/>
          </p:cNvCxnSpPr>
          <p:nvPr/>
        </p:nvCxnSpPr>
        <p:spPr>
          <a:xfrm>
            <a:off x="6954003" y="1504687"/>
            <a:ext cx="778287" cy="2941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4667DE-6267-96B6-3F76-1E6D67D2925B}"/>
              </a:ext>
            </a:extLst>
          </p:cNvPr>
          <p:cNvCxnSpPr>
            <a:cxnSpLocks/>
            <a:stCxn id="37" idx="7"/>
            <a:endCxn id="55" idx="3"/>
          </p:cNvCxnSpPr>
          <p:nvPr/>
        </p:nvCxnSpPr>
        <p:spPr>
          <a:xfrm flipV="1">
            <a:off x="6954003" y="2011107"/>
            <a:ext cx="778287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D9DEA83-3CA0-46BD-F470-9DA773E9D807}"/>
              </a:ext>
            </a:extLst>
          </p:cNvPr>
          <p:cNvSpPr/>
          <p:nvPr/>
        </p:nvSpPr>
        <p:spPr>
          <a:xfrm>
            <a:off x="3921767" y="360148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8D34388-B3AE-895C-A978-1CD3611345D5}"/>
              </a:ext>
            </a:extLst>
          </p:cNvPr>
          <p:cNvCxnSpPr>
            <a:cxnSpLocks/>
            <a:stCxn id="111" idx="6"/>
            <a:endCxn id="69" idx="2"/>
          </p:cNvCxnSpPr>
          <p:nvPr/>
        </p:nvCxnSpPr>
        <p:spPr>
          <a:xfrm>
            <a:off x="4832497" y="4207785"/>
            <a:ext cx="619646" cy="10499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7854044-3586-0F12-D120-FCD54B953E99}"/>
              </a:ext>
            </a:extLst>
          </p:cNvPr>
          <p:cNvSpPr/>
          <p:nvPr/>
        </p:nvSpPr>
        <p:spPr>
          <a:xfrm>
            <a:off x="3864942" y="40625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FCE3E6-A656-A23D-FA69-DEFDB0D59F72}"/>
              </a:ext>
            </a:extLst>
          </p:cNvPr>
          <p:cNvCxnSpPr>
            <a:cxnSpLocks/>
            <a:stCxn id="112" idx="6"/>
            <a:endCxn id="69" idx="3"/>
          </p:cNvCxnSpPr>
          <p:nvPr/>
        </p:nvCxnSpPr>
        <p:spPr>
          <a:xfrm flipV="1">
            <a:off x="4862509" y="4418900"/>
            <a:ext cx="635662" cy="27591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26AB2D9-9004-A826-BD10-9DECBC2F225B}"/>
              </a:ext>
            </a:extLst>
          </p:cNvPr>
          <p:cNvSpPr/>
          <p:nvPr/>
        </p:nvSpPr>
        <p:spPr>
          <a:xfrm>
            <a:off x="5452143" y="416270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E4C12C-B563-75B3-2B2E-0014FF5772C0}"/>
              </a:ext>
            </a:extLst>
          </p:cNvPr>
          <p:cNvSpPr/>
          <p:nvPr/>
        </p:nvSpPr>
        <p:spPr>
          <a:xfrm>
            <a:off x="3894954" y="4549594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29616D-1809-DF28-A9CD-B39F5C7A6036}"/>
              </a:ext>
            </a:extLst>
          </p:cNvPr>
          <p:cNvSpPr/>
          <p:nvPr/>
        </p:nvSpPr>
        <p:spPr>
          <a:xfrm>
            <a:off x="4012646" y="504289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0FF5844-6295-B82D-3E36-3582DDEBCE3A}"/>
              </a:ext>
            </a:extLst>
          </p:cNvPr>
          <p:cNvCxnSpPr>
            <a:cxnSpLocks/>
            <a:stCxn id="110" idx="5"/>
            <a:endCxn id="69" idx="1"/>
          </p:cNvCxnSpPr>
          <p:nvPr/>
        </p:nvCxnSpPr>
        <p:spPr>
          <a:xfrm>
            <a:off x="4843294" y="3852823"/>
            <a:ext cx="654877" cy="3538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BA3F34-ED39-581B-02BE-E9CE98A4F6AE}"/>
              </a:ext>
            </a:extLst>
          </p:cNvPr>
          <p:cNvCxnSpPr>
            <a:cxnSpLocks/>
            <a:stCxn id="113" idx="7"/>
            <a:endCxn id="69" idx="4"/>
          </p:cNvCxnSpPr>
          <p:nvPr/>
        </p:nvCxnSpPr>
        <p:spPr>
          <a:xfrm flipV="1">
            <a:off x="4934173" y="4462856"/>
            <a:ext cx="675120" cy="6191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6930797-0D1A-60A2-08F0-3C6C4A7836AB}"/>
              </a:ext>
            </a:extLst>
          </p:cNvPr>
          <p:cNvSpPr/>
          <p:nvPr/>
        </p:nvSpPr>
        <p:spPr>
          <a:xfrm>
            <a:off x="6966844" y="3663534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/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FF007DE0-983F-13FE-9886-3D390A521C26}"/>
              </a:ext>
            </a:extLst>
          </p:cNvPr>
          <p:cNvSpPr/>
          <p:nvPr/>
        </p:nvSpPr>
        <p:spPr>
          <a:xfrm>
            <a:off x="6966844" y="482964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B5CF4BF-2799-8084-682B-04376066AEB8}"/>
              </a:ext>
            </a:extLst>
          </p:cNvPr>
          <p:cNvCxnSpPr>
            <a:cxnSpLocks/>
            <a:stCxn id="137" idx="5"/>
            <a:endCxn id="76" idx="1"/>
          </p:cNvCxnSpPr>
          <p:nvPr/>
        </p:nvCxnSpPr>
        <p:spPr>
          <a:xfrm>
            <a:off x="6392384" y="4418900"/>
            <a:ext cx="620488" cy="45470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71B5E3-888C-E38E-CC22-E6DA53DADD9E}"/>
              </a:ext>
            </a:extLst>
          </p:cNvPr>
          <p:cNvCxnSpPr>
            <a:cxnSpLocks/>
            <a:stCxn id="137" idx="6"/>
            <a:endCxn id="75" idx="2"/>
          </p:cNvCxnSpPr>
          <p:nvPr/>
        </p:nvCxnSpPr>
        <p:spPr>
          <a:xfrm>
            <a:off x="6438412" y="4312783"/>
            <a:ext cx="652394" cy="867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6F4EAB-BBE9-8307-7E87-9833446C359D}"/>
              </a:ext>
            </a:extLst>
          </p:cNvPr>
          <p:cNvCxnSpPr>
            <a:cxnSpLocks/>
            <a:stCxn id="137" idx="7"/>
            <a:endCxn id="74" idx="2"/>
          </p:cNvCxnSpPr>
          <p:nvPr/>
        </p:nvCxnSpPr>
        <p:spPr>
          <a:xfrm flipV="1">
            <a:off x="6392384" y="3813608"/>
            <a:ext cx="574460" cy="39305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/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6996C3A-D76C-606F-426E-2CE1B720DBDA}"/>
              </a:ext>
            </a:extLst>
          </p:cNvPr>
          <p:cNvCxnSpPr>
            <a:cxnSpLocks/>
            <a:stCxn id="80" idx="7"/>
            <a:endCxn id="65" idx="2"/>
          </p:cNvCxnSpPr>
          <p:nvPr/>
        </p:nvCxnSpPr>
        <p:spPr>
          <a:xfrm flipV="1">
            <a:off x="3161709" y="3751560"/>
            <a:ext cx="760058" cy="64667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61FABA-84F1-4B1D-7757-AB8DB0011693}"/>
              </a:ext>
            </a:extLst>
          </p:cNvPr>
          <p:cNvCxnSpPr>
            <a:cxnSpLocks/>
            <a:stCxn id="80" idx="6"/>
            <a:endCxn id="67" idx="2"/>
          </p:cNvCxnSpPr>
          <p:nvPr/>
        </p:nvCxnSpPr>
        <p:spPr>
          <a:xfrm flipV="1">
            <a:off x="3221354" y="4212639"/>
            <a:ext cx="643588" cy="3231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3C19E47-BAEE-66A1-ADE2-A722810A3CB6}"/>
              </a:ext>
            </a:extLst>
          </p:cNvPr>
          <p:cNvCxnSpPr>
            <a:cxnSpLocks/>
            <a:stCxn id="80" idx="5"/>
            <a:endCxn id="70" idx="2"/>
          </p:cNvCxnSpPr>
          <p:nvPr/>
        </p:nvCxnSpPr>
        <p:spPr>
          <a:xfrm>
            <a:off x="3161709" y="4673263"/>
            <a:ext cx="733245" cy="2640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41EF3B2-1D8F-41A2-9088-CA073BEA0DD5}"/>
              </a:ext>
            </a:extLst>
          </p:cNvPr>
          <p:cNvCxnSpPr>
            <a:cxnSpLocks/>
            <a:stCxn id="80" idx="4"/>
            <a:endCxn id="71" idx="2"/>
          </p:cNvCxnSpPr>
          <p:nvPr/>
        </p:nvCxnSpPr>
        <p:spPr>
          <a:xfrm>
            <a:off x="3017714" y="4730222"/>
            <a:ext cx="994932" cy="4627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/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blipFill>
                <a:blip r:embed="rId6"/>
                <a:stretch>
                  <a:fillRect b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A0587C2-8166-4C1D-E0A7-0C4D506DD049}"/>
              </a:ext>
            </a:extLst>
          </p:cNvPr>
          <p:cNvCxnSpPr>
            <a:cxnSpLocks/>
            <a:stCxn id="129" idx="6"/>
            <a:endCxn id="85" idx="2"/>
          </p:cNvCxnSpPr>
          <p:nvPr/>
        </p:nvCxnSpPr>
        <p:spPr>
          <a:xfrm flipV="1">
            <a:off x="8034585" y="4364425"/>
            <a:ext cx="672265" cy="3244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A33E349-8EE0-4661-84EE-697803FE724B}"/>
              </a:ext>
            </a:extLst>
          </p:cNvPr>
          <p:cNvCxnSpPr>
            <a:cxnSpLocks/>
            <a:stCxn id="128" idx="6"/>
            <a:endCxn id="85" idx="1"/>
          </p:cNvCxnSpPr>
          <p:nvPr/>
        </p:nvCxnSpPr>
        <p:spPr>
          <a:xfrm>
            <a:off x="7910623" y="3810953"/>
            <a:ext cx="855872" cy="41596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4446-F95A-149C-73D7-24D74EE691CC}"/>
              </a:ext>
            </a:extLst>
          </p:cNvPr>
          <p:cNvCxnSpPr>
            <a:cxnSpLocks/>
            <a:stCxn id="130" idx="6"/>
            <a:endCxn id="85" idx="3"/>
          </p:cNvCxnSpPr>
          <p:nvPr/>
        </p:nvCxnSpPr>
        <p:spPr>
          <a:xfrm flipV="1">
            <a:off x="7910623" y="4501937"/>
            <a:ext cx="855872" cy="47513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/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blipFill>
                <a:blip r:embed="rId7"/>
                <a:stretch>
                  <a:fillRect b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C90383A-219F-60AD-8965-28679694C64A}"/>
              </a:ext>
            </a:extLst>
          </p:cNvPr>
          <p:cNvCxnSpPr>
            <a:cxnSpLocks/>
            <a:stCxn id="89" idx="6"/>
            <a:endCxn id="80" idx="2"/>
          </p:cNvCxnSpPr>
          <p:nvPr/>
        </p:nvCxnSpPr>
        <p:spPr>
          <a:xfrm>
            <a:off x="2562744" y="4535751"/>
            <a:ext cx="25132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/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BF6F8D-8847-A80A-DF3E-158C3340A414}"/>
              </a:ext>
            </a:extLst>
          </p:cNvPr>
          <p:cNvCxnSpPr>
            <a:cxnSpLocks/>
            <a:stCxn id="85" idx="6"/>
            <a:endCxn id="93" idx="2"/>
          </p:cNvCxnSpPr>
          <p:nvPr/>
        </p:nvCxnSpPr>
        <p:spPr>
          <a:xfrm>
            <a:off x="9114131" y="4364425"/>
            <a:ext cx="27153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9A8AF74D-6AC0-A571-5DBD-FDE32D7B3E99}"/>
              </a:ext>
            </a:extLst>
          </p:cNvPr>
          <p:cNvSpPr/>
          <p:nvPr/>
        </p:nvSpPr>
        <p:spPr>
          <a:xfrm>
            <a:off x="4575023" y="359663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CBEA2CE-D28F-A26D-AF7D-7A3E0A41B36F}"/>
              </a:ext>
            </a:extLst>
          </p:cNvPr>
          <p:cNvSpPr/>
          <p:nvPr/>
        </p:nvSpPr>
        <p:spPr>
          <a:xfrm>
            <a:off x="4518198" y="405771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75CD84D-BC01-3273-FCF7-6066AF896E27}"/>
              </a:ext>
            </a:extLst>
          </p:cNvPr>
          <p:cNvSpPr/>
          <p:nvPr/>
        </p:nvSpPr>
        <p:spPr>
          <a:xfrm>
            <a:off x="4548210" y="454474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332DCEA-1354-0C73-0A03-354E4B5019C2}"/>
              </a:ext>
            </a:extLst>
          </p:cNvPr>
          <p:cNvSpPr/>
          <p:nvPr/>
        </p:nvSpPr>
        <p:spPr>
          <a:xfrm>
            <a:off x="4665902" y="503803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7A93785-F138-5FC5-7BEB-2F48225E0E62}"/>
              </a:ext>
            </a:extLst>
          </p:cNvPr>
          <p:cNvCxnSpPr>
            <a:cxnSpLocks/>
            <a:stCxn id="65" idx="6"/>
            <a:endCxn id="110" idx="2"/>
          </p:cNvCxnSpPr>
          <p:nvPr/>
        </p:nvCxnSpPr>
        <p:spPr>
          <a:xfrm flipV="1">
            <a:off x="4236066" y="3746706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C7B23D2-97C4-01AC-B998-23BA1AED850D}"/>
              </a:ext>
            </a:extLst>
          </p:cNvPr>
          <p:cNvCxnSpPr>
            <a:cxnSpLocks/>
          </p:cNvCxnSpPr>
          <p:nvPr/>
        </p:nvCxnSpPr>
        <p:spPr>
          <a:xfrm flipV="1">
            <a:off x="4185986" y="4201515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EDCFDA1-23E6-90F8-837D-3777A67EC1B0}"/>
              </a:ext>
            </a:extLst>
          </p:cNvPr>
          <p:cNvCxnSpPr>
            <a:cxnSpLocks/>
          </p:cNvCxnSpPr>
          <p:nvPr/>
        </p:nvCxnSpPr>
        <p:spPr>
          <a:xfrm flipV="1">
            <a:off x="4229597" y="4681914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16946EB-1B10-EDD9-233D-BED8486EBB16}"/>
              </a:ext>
            </a:extLst>
          </p:cNvPr>
          <p:cNvCxnSpPr>
            <a:cxnSpLocks/>
          </p:cNvCxnSpPr>
          <p:nvPr/>
        </p:nvCxnSpPr>
        <p:spPr>
          <a:xfrm flipV="1">
            <a:off x="4348719" y="5183257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D1DC52F8-1039-E5B5-C646-E18BA7A31CA5}"/>
              </a:ext>
            </a:extLst>
          </p:cNvPr>
          <p:cNvSpPr/>
          <p:nvPr/>
        </p:nvSpPr>
        <p:spPr>
          <a:xfrm>
            <a:off x="7596324" y="366087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/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712DB542-9EF8-0711-8C41-92EBEB3A120B}"/>
              </a:ext>
            </a:extLst>
          </p:cNvPr>
          <p:cNvSpPr/>
          <p:nvPr/>
        </p:nvSpPr>
        <p:spPr>
          <a:xfrm>
            <a:off x="7596324" y="482699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DB3DAF8-AB6D-FEF0-9C4B-6F96E46DC7FB}"/>
              </a:ext>
            </a:extLst>
          </p:cNvPr>
          <p:cNvCxnSpPr>
            <a:cxnSpLocks/>
          </p:cNvCxnSpPr>
          <p:nvPr/>
        </p:nvCxnSpPr>
        <p:spPr>
          <a:xfrm flipV="1">
            <a:off x="7281143" y="3809500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5C0AE58-4011-597E-6CC6-8DD35BD6FCF1}"/>
              </a:ext>
            </a:extLst>
          </p:cNvPr>
          <p:cNvCxnSpPr>
            <a:cxnSpLocks/>
          </p:cNvCxnSpPr>
          <p:nvPr/>
        </p:nvCxnSpPr>
        <p:spPr>
          <a:xfrm flipV="1">
            <a:off x="7414089" y="4396018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D011E74-1BE6-8F8C-F9B5-493CE6C5EA74}"/>
              </a:ext>
            </a:extLst>
          </p:cNvPr>
          <p:cNvCxnSpPr>
            <a:cxnSpLocks/>
          </p:cNvCxnSpPr>
          <p:nvPr/>
        </p:nvCxnSpPr>
        <p:spPr>
          <a:xfrm flipV="1">
            <a:off x="7269255" y="4984306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5F6F0F7-8ED9-8C99-7F7E-99B2C222B712}"/>
              </a:ext>
            </a:extLst>
          </p:cNvPr>
          <p:cNvSpPr/>
          <p:nvPr/>
        </p:nvSpPr>
        <p:spPr>
          <a:xfrm>
            <a:off x="6124113" y="416270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A73EE71-7417-E1E6-D345-A565B0EA0661}"/>
              </a:ext>
            </a:extLst>
          </p:cNvPr>
          <p:cNvCxnSpPr>
            <a:cxnSpLocks/>
          </p:cNvCxnSpPr>
          <p:nvPr/>
        </p:nvCxnSpPr>
        <p:spPr>
          <a:xfrm flipV="1">
            <a:off x="5780523" y="4310355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Speech Bubble: Rectangle 141">
            <a:extLst>
              <a:ext uri="{FF2B5EF4-FFF2-40B4-BE49-F238E27FC236}">
                <a16:creationId xmlns:a16="http://schemas.microsoft.com/office/drawing/2014/main" id="{9387A21F-9780-E889-5758-381CE9648EF3}"/>
              </a:ext>
            </a:extLst>
          </p:cNvPr>
          <p:cNvSpPr/>
          <p:nvPr/>
        </p:nvSpPr>
        <p:spPr>
          <a:xfrm>
            <a:off x="371492" y="1049818"/>
            <a:ext cx="3107974" cy="784591"/>
          </a:xfrm>
          <a:prstGeom prst="wedgeRectCallout">
            <a:avLst>
              <a:gd name="adj1" fmla="val 66279"/>
              <a:gd name="adj2" fmla="val 4121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One vertex-disjoint path</a:t>
            </a:r>
            <a:r>
              <a:rPr lang="en-CA" dirty="0">
                <a:solidFill>
                  <a:srgbClr val="000000"/>
                </a:solidFill>
              </a:rPr>
              <a:t>, but 3 edge-disjoint paths</a:t>
            </a:r>
          </a:p>
        </p:txBody>
      </p:sp>
      <p:sp>
        <p:nvSpPr>
          <p:cNvPr id="143" name="Speech Bubble: Rectangle 142">
            <a:extLst>
              <a:ext uri="{FF2B5EF4-FFF2-40B4-BE49-F238E27FC236}">
                <a16:creationId xmlns:a16="http://schemas.microsoft.com/office/drawing/2014/main" id="{84DE2BBC-D285-E1E2-F7A4-6251A26F6D13}"/>
              </a:ext>
            </a:extLst>
          </p:cNvPr>
          <p:cNvSpPr/>
          <p:nvPr/>
        </p:nvSpPr>
        <p:spPr>
          <a:xfrm>
            <a:off x="157165" y="2936415"/>
            <a:ext cx="3449421" cy="784591"/>
          </a:xfrm>
          <a:prstGeom prst="wedgeRectCallout">
            <a:avLst>
              <a:gd name="adj1" fmla="val 41917"/>
              <a:gd name="adj2" fmla="val 11114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One vertex-disjoint path</a:t>
            </a:r>
            <a:r>
              <a:rPr lang="en-CA" dirty="0">
                <a:solidFill>
                  <a:srgbClr val="000000"/>
                </a:solidFill>
              </a:rPr>
              <a:t>, and </a:t>
            </a:r>
            <a:r>
              <a:rPr lang="en-CA" b="1" dirty="0">
                <a:solidFill>
                  <a:srgbClr val="000000"/>
                </a:solidFill>
              </a:rPr>
              <a:t>one edge-disjoint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B5A9CD8-C229-AA4D-78D7-E02C28B8D201}"/>
                  </a:ext>
                </a:extLst>
              </p:cNvPr>
              <p:cNvSpPr txBox="1"/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B5A9CD8-C229-AA4D-78D7-E02C28B8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5988446-00A9-1F5A-EE3C-8C5156653B51}"/>
                  </a:ext>
                </a:extLst>
              </p:cNvPr>
              <p:cNvSpPr txBox="1"/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5988446-00A9-1F5A-EE3C-8C51566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6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922-3B9A-5856-B05C-F7782572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23" y="-2"/>
            <a:ext cx="10988178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 2 of new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A9F1-2F3B-1880-44EE-72CFA7A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C1F7C5-E886-7B92-4C49-4C66E4A2DB25}"/>
              </a:ext>
            </a:extLst>
          </p:cNvPr>
          <p:cNvSpPr/>
          <p:nvPr/>
        </p:nvSpPr>
        <p:spPr>
          <a:xfrm>
            <a:off x="4675411" y="119715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13AE52-681F-EC5D-EA03-A05ED66533A4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>
            <a:off x="4932885" y="1808305"/>
            <a:ext cx="743056" cy="966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9E2E0B5-0AF9-D36D-0F5C-8CBD6D040B37}"/>
              </a:ext>
            </a:extLst>
          </p:cNvPr>
          <p:cNvSpPr/>
          <p:nvPr/>
        </p:nvSpPr>
        <p:spPr>
          <a:xfrm>
            <a:off x="4618586" y="16582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562009-D1E5-D566-7FBC-7ACCD4B6D812}"/>
              </a:ext>
            </a:extLst>
          </p:cNvPr>
          <p:cNvCxnSpPr>
            <a:cxnSpLocks/>
            <a:stCxn id="31" idx="6"/>
            <a:endCxn id="30" idx="3"/>
          </p:cNvCxnSpPr>
          <p:nvPr/>
        </p:nvCxnSpPr>
        <p:spPr>
          <a:xfrm flipV="1">
            <a:off x="4962897" y="2011107"/>
            <a:ext cx="759072" cy="28422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782EC9A-7D92-0BDC-3390-2F735B4C2D1A}"/>
              </a:ext>
            </a:extLst>
          </p:cNvPr>
          <p:cNvSpPr/>
          <p:nvPr/>
        </p:nvSpPr>
        <p:spPr>
          <a:xfrm>
            <a:off x="5675941" y="175491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3C8F8E-4271-B9A4-89C1-443A8C76EF68}"/>
              </a:ext>
            </a:extLst>
          </p:cNvPr>
          <p:cNvSpPr/>
          <p:nvPr/>
        </p:nvSpPr>
        <p:spPr>
          <a:xfrm>
            <a:off x="4648598" y="214526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067423-6D0D-787C-D295-81E7BE563A0C}"/>
              </a:ext>
            </a:extLst>
          </p:cNvPr>
          <p:cNvSpPr/>
          <p:nvPr/>
        </p:nvSpPr>
        <p:spPr>
          <a:xfrm>
            <a:off x="4766290" y="263855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5A160E-3C00-EF90-DDD7-1CCD05985470}"/>
              </a:ext>
            </a:extLst>
          </p:cNvPr>
          <p:cNvCxnSpPr>
            <a:cxnSpLocks/>
            <a:stCxn id="26" idx="5"/>
            <a:endCxn id="30" idx="1"/>
          </p:cNvCxnSpPr>
          <p:nvPr/>
        </p:nvCxnSpPr>
        <p:spPr>
          <a:xfrm>
            <a:off x="4943682" y="1453343"/>
            <a:ext cx="778287" cy="34552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40B0DA-9EF3-C317-1726-F043601F7EDC}"/>
              </a:ext>
            </a:extLst>
          </p:cNvPr>
          <p:cNvCxnSpPr>
            <a:cxnSpLocks/>
            <a:stCxn id="32" idx="7"/>
            <a:endCxn id="30" idx="4"/>
          </p:cNvCxnSpPr>
          <p:nvPr/>
        </p:nvCxnSpPr>
        <p:spPr>
          <a:xfrm flipV="1">
            <a:off x="5034561" y="2055063"/>
            <a:ext cx="798530" cy="62745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457A25F-2972-7FFE-2241-C26B52876827}"/>
              </a:ext>
            </a:extLst>
          </p:cNvPr>
          <p:cNvSpPr/>
          <p:nvPr/>
        </p:nvSpPr>
        <p:spPr>
          <a:xfrm>
            <a:off x="6685732" y="124849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/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234079C-732B-DCD2-D727-EA00CDAFA0B4}"/>
              </a:ext>
            </a:extLst>
          </p:cNvPr>
          <p:cNvSpPr/>
          <p:nvPr/>
        </p:nvSpPr>
        <p:spPr>
          <a:xfrm>
            <a:off x="6685732" y="241461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691768-93C8-1D9C-3E9F-BC5AB82C88D5}"/>
              </a:ext>
            </a:extLst>
          </p:cNvPr>
          <p:cNvCxnSpPr>
            <a:cxnSpLocks/>
            <a:stCxn id="30" idx="5"/>
            <a:endCxn id="37" idx="1"/>
          </p:cNvCxnSpPr>
          <p:nvPr/>
        </p:nvCxnSpPr>
        <p:spPr>
          <a:xfrm>
            <a:off x="5944212" y="2011107"/>
            <a:ext cx="787548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F0B019-1C56-3C7E-53A8-5BE8C25C1A0D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5990240" y="1904990"/>
            <a:ext cx="819454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4B2EDF-9062-87C3-41B8-A4F1CA172BA2}"/>
              </a:ext>
            </a:extLst>
          </p:cNvPr>
          <p:cNvCxnSpPr>
            <a:cxnSpLocks/>
            <a:stCxn id="30" idx="7"/>
            <a:endCxn id="35" idx="2"/>
          </p:cNvCxnSpPr>
          <p:nvPr/>
        </p:nvCxnSpPr>
        <p:spPr>
          <a:xfrm flipV="1">
            <a:off x="5944212" y="1398570"/>
            <a:ext cx="741520" cy="40030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/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19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A3E95D-090A-0FC0-7321-87654A5346A2}"/>
              </a:ext>
            </a:extLst>
          </p:cNvPr>
          <p:cNvCxnSpPr>
            <a:cxnSpLocks/>
            <a:stCxn id="41" idx="7"/>
            <a:endCxn id="26" idx="2"/>
          </p:cNvCxnSpPr>
          <p:nvPr/>
        </p:nvCxnSpPr>
        <p:spPr>
          <a:xfrm flipV="1">
            <a:off x="3835988" y="1347226"/>
            <a:ext cx="839423" cy="69191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6A9A-2CD7-A278-8171-879648413471}"/>
              </a:ext>
            </a:extLst>
          </p:cNvPr>
          <p:cNvCxnSpPr>
            <a:cxnSpLocks/>
            <a:stCxn id="41" idx="6"/>
            <a:endCxn id="28" idx="2"/>
          </p:cNvCxnSpPr>
          <p:nvPr/>
        </p:nvCxnSpPr>
        <p:spPr>
          <a:xfrm flipV="1">
            <a:off x="3882016" y="1808305"/>
            <a:ext cx="736570" cy="3369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59B773-1B9E-119E-FCB7-F6B08564DEAC}"/>
              </a:ext>
            </a:extLst>
          </p:cNvPr>
          <p:cNvCxnSpPr>
            <a:cxnSpLocks/>
            <a:stCxn id="41" idx="5"/>
            <a:endCxn id="31" idx="2"/>
          </p:cNvCxnSpPr>
          <p:nvPr/>
        </p:nvCxnSpPr>
        <p:spPr>
          <a:xfrm>
            <a:off x="3835988" y="2251377"/>
            <a:ext cx="812610" cy="4395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9C50DD-2BC9-30B2-D28E-9C6811E457FD}"/>
              </a:ext>
            </a:extLst>
          </p:cNvPr>
          <p:cNvCxnSpPr>
            <a:cxnSpLocks/>
            <a:stCxn id="41" idx="4"/>
            <a:endCxn id="32" idx="2"/>
          </p:cNvCxnSpPr>
          <p:nvPr/>
        </p:nvCxnSpPr>
        <p:spPr>
          <a:xfrm>
            <a:off x="3724867" y="2295333"/>
            <a:ext cx="1041423" cy="49329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/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1FC78F-5F11-114A-772F-6F1780AAAC15}"/>
              </a:ext>
            </a:extLst>
          </p:cNvPr>
          <p:cNvCxnSpPr>
            <a:cxnSpLocks/>
            <a:stCxn id="36" idx="6"/>
            <a:endCxn id="55" idx="2"/>
          </p:cNvCxnSpPr>
          <p:nvPr/>
        </p:nvCxnSpPr>
        <p:spPr>
          <a:xfrm flipV="1">
            <a:off x="7123993" y="1904990"/>
            <a:ext cx="562269" cy="7949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65DA64-6413-5A8B-1D58-B3CB77F44DFD}"/>
              </a:ext>
            </a:extLst>
          </p:cNvPr>
          <p:cNvCxnSpPr>
            <a:cxnSpLocks/>
            <a:stCxn id="35" idx="5"/>
            <a:endCxn id="55" idx="1"/>
          </p:cNvCxnSpPr>
          <p:nvPr/>
        </p:nvCxnSpPr>
        <p:spPr>
          <a:xfrm>
            <a:off x="6954003" y="1504687"/>
            <a:ext cx="778287" cy="2941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4667DE-6267-96B6-3F76-1E6D67D2925B}"/>
              </a:ext>
            </a:extLst>
          </p:cNvPr>
          <p:cNvCxnSpPr>
            <a:cxnSpLocks/>
            <a:stCxn id="37" idx="7"/>
            <a:endCxn id="55" idx="3"/>
          </p:cNvCxnSpPr>
          <p:nvPr/>
        </p:nvCxnSpPr>
        <p:spPr>
          <a:xfrm flipV="1">
            <a:off x="6954003" y="2011107"/>
            <a:ext cx="778287" cy="4474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D9DEA83-3CA0-46BD-F470-9DA773E9D807}"/>
              </a:ext>
            </a:extLst>
          </p:cNvPr>
          <p:cNvSpPr/>
          <p:nvPr/>
        </p:nvSpPr>
        <p:spPr>
          <a:xfrm>
            <a:off x="3921767" y="360148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8D34388-B3AE-895C-A978-1CD3611345D5}"/>
              </a:ext>
            </a:extLst>
          </p:cNvPr>
          <p:cNvCxnSpPr>
            <a:cxnSpLocks/>
            <a:stCxn id="111" idx="6"/>
            <a:endCxn id="69" idx="2"/>
          </p:cNvCxnSpPr>
          <p:nvPr/>
        </p:nvCxnSpPr>
        <p:spPr>
          <a:xfrm>
            <a:off x="4832497" y="4207785"/>
            <a:ext cx="619646" cy="10499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7854044-3586-0F12-D120-FCD54B953E99}"/>
              </a:ext>
            </a:extLst>
          </p:cNvPr>
          <p:cNvSpPr/>
          <p:nvPr/>
        </p:nvSpPr>
        <p:spPr>
          <a:xfrm>
            <a:off x="3864942" y="40625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FCE3E6-A656-A23D-FA69-DEFDB0D59F72}"/>
              </a:ext>
            </a:extLst>
          </p:cNvPr>
          <p:cNvCxnSpPr>
            <a:cxnSpLocks/>
            <a:stCxn id="112" idx="6"/>
            <a:endCxn id="69" idx="3"/>
          </p:cNvCxnSpPr>
          <p:nvPr/>
        </p:nvCxnSpPr>
        <p:spPr>
          <a:xfrm flipV="1">
            <a:off x="4862509" y="4418900"/>
            <a:ext cx="635662" cy="27591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26AB2D9-9004-A826-BD10-9DECBC2F225B}"/>
              </a:ext>
            </a:extLst>
          </p:cNvPr>
          <p:cNvSpPr/>
          <p:nvPr/>
        </p:nvSpPr>
        <p:spPr>
          <a:xfrm>
            <a:off x="5452143" y="416270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E4C12C-B563-75B3-2B2E-0014FF5772C0}"/>
              </a:ext>
            </a:extLst>
          </p:cNvPr>
          <p:cNvSpPr/>
          <p:nvPr/>
        </p:nvSpPr>
        <p:spPr>
          <a:xfrm>
            <a:off x="3894954" y="4549594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29616D-1809-DF28-A9CD-B39F5C7A6036}"/>
              </a:ext>
            </a:extLst>
          </p:cNvPr>
          <p:cNvSpPr/>
          <p:nvPr/>
        </p:nvSpPr>
        <p:spPr>
          <a:xfrm>
            <a:off x="4012646" y="504289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0FF5844-6295-B82D-3E36-3582DDEBCE3A}"/>
              </a:ext>
            </a:extLst>
          </p:cNvPr>
          <p:cNvCxnSpPr>
            <a:cxnSpLocks/>
            <a:stCxn id="110" idx="5"/>
            <a:endCxn id="69" idx="1"/>
          </p:cNvCxnSpPr>
          <p:nvPr/>
        </p:nvCxnSpPr>
        <p:spPr>
          <a:xfrm>
            <a:off x="4843294" y="3852823"/>
            <a:ext cx="654877" cy="3538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BA3F34-ED39-581B-02BE-E9CE98A4F6AE}"/>
              </a:ext>
            </a:extLst>
          </p:cNvPr>
          <p:cNvCxnSpPr>
            <a:cxnSpLocks/>
            <a:stCxn id="113" idx="7"/>
            <a:endCxn id="69" idx="4"/>
          </p:cNvCxnSpPr>
          <p:nvPr/>
        </p:nvCxnSpPr>
        <p:spPr>
          <a:xfrm flipV="1">
            <a:off x="4934173" y="4462856"/>
            <a:ext cx="675120" cy="6191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6930797-0D1A-60A2-08F0-3C6C4A7836AB}"/>
              </a:ext>
            </a:extLst>
          </p:cNvPr>
          <p:cNvSpPr/>
          <p:nvPr/>
        </p:nvSpPr>
        <p:spPr>
          <a:xfrm>
            <a:off x="6966844" y="3663534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/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FF007DE0-983F-13FE-9886-3D390A521C26}"/>
              </a:ext>
            </a:extLst>
          </p:cNvPr>
          <p:cNvSpPr/>
          <p:nvPr/>
        </p:nvSpPr>
        <p:spPr>
          <a:xfrm>
            <a:off x="6966844" y="482964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B5CF4BF-2799-8084-682B-04376066AEB8}"/>
              </a:ext>
            </a:extLst>
          </p:cNvPr>
          <p:cNvCxnSpPr>
            <a:cxnSpLocks/>
            <a:stCxn id="137" idx="5"/>
            <a:endCxn id="76" idx="1"/>
          </p:cNvCxnSpPr>
          <p:nvPr/>
        </p:nvCxnSpPr>
        <p:spPr>
          <a:xfrm>
            <a:off x="6392384" y="4418900"/>
            <a:ext cx="620488" cy="45470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71B5E3-888C-E38E-CC22-E6DA53DADD9E}"/>
              </a:ext>
            </a:extLst>
          </p:cNvPr>
          <p:cNvCxnSpPr>
            <a:cxnSpLocks/>
            <a:stCxn id="137" idx="6"/>
            <a:endCxn id="75" idx="2"/>
          </p:cNvCxnSpPr>
          <p:nvPr/>
        </p:nvCxnSpPr>
        <p:spPr>
          <a:xfrm>
            <a:off x="6438412" y="4312783"/>
            <a:ext cx="652394" cy="867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6F4EAB-BBE9-8307-7E87-9833446C359D}"/>
              </a:ext>
            </a:extLst>
          </p:cNvPr>
          <p:cNvCxnSpPr>
            <a:cxnSpLocks/>
            <a:stCxn id="137" idx="7"/>
            <a:endCxn id="74" idx="2"/>
          </p:cNvCxnSpPr>
          <p:nvPr/>
        </p:nvCxnSpPr>
        <p:spPr>
          <a:xfrm flipV="1">
            <a:off x="6392384" y="3813608"/>
            <a:ext cx="574460" cy="39305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/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6996C3A-D76C-606F-426E-2CE1B720DBDA}"/>
              </a:ext>
            </a:extLst>
          </p:cNvPr>
          <p:cNvCxnSpPr>
            <a:cxnSpLocks/>
            <a:stCxn id="80" idx="7"/>
            <a:endCxn id="65" idx="2"/>
          </p:cNvCxnSpPr>
          <p:nvPr/>
        </p:nvCxnSpPr>
        <p:spPr>
          <a:xfrm flipV="1">
            <a:off x="3161709" y="3751560"/>
            <a:ext cx="760058" cy="64667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61FABA-84F1-4B1D-7757-AB8DB0011693}"/>
              </a:ext>
            </a:extLst>
          </p:cNvPr>
          <p:cNvCxnSpPr>
            <a:cxnSpLocks/>
            <a:stCxn id="80" idx="6"/>
            <a:endCxn id="67" idx="2"/>
          </p:cNvCxnSpPr>
          <p:nvPr/>
        </p:nvCxnSpPr>
        <p:spPr>
          <a:xfrm flipV="1">
            <a:off x="3221354" y="4212639"/>
            <a:ext cx="643588" cy="3231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3C19E47-BAEE-66A1-ADE2-A722810A3CB6}"/>
              </a:ext>
            </a:extLst>
          </p:cNvPr>
          <p:cNvCxnSpPr>
            <a:cxnSpLocks/>
            <a:stCxn id="80" idx="5"/>
            <a:endCxn id="70" idx="2"/>
          </p:cNvCxnSpPr>
          <p:nvPr/>
        </p:nvCxnSpPr>
        <p:spPr>
          <a:xfrm>
            <a:off x="3161709" y="4673263"/>
            <a:ext cx="733245" cy="2640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41EF3B2-1D8F-41A2-9088-CA073BEA0DD5}"/>
              </a:ext>
            </a:extLst>
          </p:cNvPr>
          <p:cNvCxnSpPr>
            <a:cxnSpLocks/>
            <a:stCxn id="80" idx="4"/>
            <a:endCxn id="71" idx="2"/>
          </p:cNvCxnSpPr>
          <p:nvPr/>
        </p:nvCxnSpPr>
        <p:spPr>
          <a:xfrm>
            <a:off x="3017714" y="4730222"/>
            <a:ext cx="994932" cy="4627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/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blipFill>
                <a:blip r:embed="rId6"/>
                <a:stretch>
                  <a:fillRect b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A0587C2-8166-4C1D-E0A7-0C4D506DD049}"/>
              </a:ext>
            </a:extLst>
          </p:cNvPr>
          <p:cNvCxnSpPr>
            <a:cxnSpLocks/>
            <a:stCxn id="129" idx="6"/>
            <a:endCxn id="85" idx="2"/>
          </p:cNvCxnSpPr>
          <p:nvPr/>
        </p:nvCxnSpPr>
        <p:spPr>
          <a:xfrm flipV="1">
            <a:off x="8034585" y="4364425"/>
            <a:ext cx="672265" cy="3244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A33E349-8EE0-4661-84EE-697803FE724B}"/>
              </a:ext>
            </a:extLst>
          </p:cNvPr>
          <p:cNvCxnSpPr>
            <a:cxnSpLocks/>
            <a:stCxn id="128" idx="6"/>
            <a:endCxn id="85" idx="1"/>
          </p:cNvCxnSpPr>
          <p:nvPr/>
        </p:nvCxnSpPr>
        <p:spPr>
          <a:xfrm>
            <a:off x="7910623" y="3810953"/>
            <a:ext cx="855872" cy="41596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4446-F95A-149C-73D7-24D74EE691CC}"/>
              </a:ext>
            </a:extLst>
          </p:cNvPr>
          <p:cNvCxnSpPr>
            <a:cxnSpLocks/>
            <a:stCxn id="130" idx="6"/>
            <a:endCxn id="85" idx="3"/>
          </p:cNvCxnSpPr>
          <p:nvPr/>
        </p:nvCxnSpPr>
        <p:spPr>
          <a:xfrm flipV="1">
            <a:off x="7910623" y="4501937"/>
            <a:ext cx="855872" cy="47513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/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blipFill>
                <a:blip r:embed="rId7"/>
                <a:stretch>
                  <a:fillRect b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C90383A-219F-60AD-8965-28679694C64A}"/>
              </a:ext>
            </a:extLst>
          </p:cNvPr>
          <p:cNvCxnSpPr>
            <a:cxnSpLocks/>
            <a:stCxn id="89" idx="6"/>
            <a:endCxn id="80" idx="2"/>
          </p:cNvCxnSpPr>
          <p:nvPr/>
        </p:nvCxnSpPr>
        <p:spPr>
          <a:xfrm>
            <a:off x="2562744" y="4535751"/>
            <a:ext cx="25132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/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BF6F8D-8847-A80A-DF3E-158C3340A414}"/>
              </a:ext>
            </a:extLst>
          </p:cNvPr>
          <p:cNvCxnSpPr>
            <a:cxnSpLocks/>
            <a:stCxn id="85" idx="6"/>
            <a:endCxn id="93" idx="2"/>
          </p:cNvCxnSpPr>
          <p:nvPr/>
        </p:nvCxnSpPr>
        <p:spPr>
          <a:xfrm>
            <a:off x="9114131" y="4364425"/>
            <a:ext cx="27153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9A8AF74D-6AC0-A571-5DBD-FDE32D7B3E99}"/>
              </a:ext>
            </a:extLst>
          </p:cNvPr>
          <p:cNvSpPr/>
          <p:nvPr/>
        </p:nvSpPr>
        <p:spPr>
          <a:xfrm>
            <a:off x="4575023" y="359663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CBEA2CE-D28F-A26D-AF7D-7A3E0A41B36F}"/>
              </a:ext>
            </a:extLst>
          </p:cNvPr>
          <p:cNvSpPr/>
          <p:nvPr/>
        </p:nvSpPr>
        <p:spPr>
          <a:xfrm>
            <a:off x="4518198" y="405771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75CD84D-BC01-3273-FCF7-6066AF896E27}"/>
              </a:ext>
            </a:extLst>
          </p:cNvPr>
          <p:cNvSpPr/>
          <p:nvPr/>
        </p:nvSpPr>
        <p:spPr>
          <a:xfrm>
            <a:off x="4548210" y="454474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332DCEA-1354-0C73-0A03-354E4B5019C2}"/>
              </a:ext>
            </a:extLst>
          </p:cNvPr>
          <p:cNvSpPr/>
          <p:nvPr/>
        </p:nvSpPr>
        <p:spPr>
          <a:xfrm>
            <a:off x="4665902" y="5038038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7A93785-F138-5FC5-7BEB-2F48225E0E62}"/>
              </a:ext>
            </a:extLst>
          </p:cNvPr>
          <p:cNvCxnSpPr>
            <a:cxnSpLocks/>
            <a:stCxn id="65" idx="6"/>
            <a:endCxn id="110" idx="2"/>
          </p:cNvCxnSpPr>
          <p:nvPr/>
        </p:nvCxnSpPr>
        <p:spPr>
          <a:xfrm flipV="1">
            <a:off x="4236066" y="3746706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C7B23D2-97C4-01AC-B998-23BA1AED850D}"/>
              </a:ext>
            </a:extLst>
          </p:cNvPr>
          <p:cNvCxnSpPr>
            <a:cxnSpLocks/>
          </p:cNvCxnSpPr>
          <p:nvPr/>
        </p:nvCxnSpPr>
        <p:spPr>
          <a:xfrm flipV="1">
            <a:off x="4185986" y="4201515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EDCFDA1-23E6-90F8-837D-3777A67EC1B0}"/>
              </a:ext>
            </a:extLst>
          </p:cNvPr>
          <p:cNvCxnSpPr>
            <a:cxnSpLocks/>
          </p:cNvCxnSpPr>
          <p:nvPr/>
        </p:nvCxnSpPr>
        <p:spPr>
          <a:xfrm flipV="1">
            <a:off x="4229597" y="4681914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16946EB-1B10-EDD9-233D-BED8486EBB16}"/>
              </a:ext>
            </a:extLst>
          </p:cNvPr>
          <p:cNvCxnSpPr>
            <a:cxnSpLocks/>
          </p:cNvCxnSpPr>
          <p:nvPr/>
        </p:nvCxnSpPr>
        <p:spPr>
          <a:xfrm flipV="1">
            <a:off x="4348719" y="5183257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D1DC52F8-1039-E5B5-C646-E18BA7A31CA5}"/>
              </a:ext>
            </a:extLst>
          </p:cNvPr>
          <p:cNvSpPr/>
          <p:nvPr/>
        </p:nvSpPr>
        <p:spPr>
          <a:xfrm>
            <a:off x="7596324" y="366087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/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712DB542-9EF8-0711-8C41-92EBEB3A120B}"/>
              </a:ext>
            </a:extLst>
          </p:cNvPr>
          <p:cNvSpPr/>
          <p:nvPr/>
        </p:nvSpPr>
        <p:spPr>
          <a:xfrm>
            <a:off x="7596324" y="482699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DB3DAF8-AB6D-FEF0-9C4B-6F96E46DC7FB}"/>
              </a:ext>
            </a:extLst>
          </p:cNvPr>
          <p:cNvCxnSpPr>
            <a:cxnSpLocks/>
          </p:cNvCxnSpPr>
          <p:nvPr/>
        </p:nvCxnSpPr>
        <p:spPr>
          <a:xfrm flipV="1">
            <a:off x="7281143" y="3809500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5C0AE58-4011-597E-6CC6-8DD35BD6FCF1}"/>
              </a:ext>
            </a:extLst>
          </p:cNvPr>
          <p:cNvCxnSpPr>
            <a:cxnSpLocks/>
          </p:cNvCxnSpPr>
          <p:nvPr/>
        </p:nvCxnSpPr>
        <p:spPr>
          <a:xfrm flipV="1">
            <a:off x="7414089" y="4396018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D011E74-1BE6-8F8C-F9B5-493CE6C5EA74}"/>
              </a:ext>
            </a:extLst>
          </p:cNvPr>
          <p:cNvCxnSpPr>
            <a:cxnSpLocks/>
          </p:cNvCxnSpPr>
          <p:nvPr/>
        </p:nvCxnSpPr>
        <p:spPr>
          <a:xfrm flipV="1">
            <a:off x="7269255" y="4984306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5F6F0F7-8ED9-8C99-7F7E-99B2C222B712}"/>
              </a:ext>
            </a:extLst>
          </p:cNvPr>
          <p:cNvSpPr/>
          <p:nvPr/>
        </p:nvSpPr>
        <p:spPr>
          <a:xfrm>
            <a:off x="6124113" y="416270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A73EE71-7417-E1E6-D345-A565B0EA0661}"/>
              </a:ext>
            </a:extLst>
          </p:cNvPr>
          <p:cNvCxnSpPr>
            <a:cxnSpLocks/>
          </p:cNvCxnSpPr>
          <p:nvPr/>
        </p:nvCxnSpPr>
        <p:spPr>
          <a:xfrm flipV="1">
            <a:off x="5780523" y="4310355"/>
            <a:ext cx="338957" cy="4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Speech Bubble: Rectangle 141">
            <a:extLst>
              <a:ext uri="{FF2B5EF4-FFF2-40B4-BE49-F238E27FC236}">
                <a16:creationId xmlns:a16="http://schemas.microsoft.com/office/drawing/2014/main" id="{9387A21F-9780-E889-5758-381CE9648EF3}"/>
              </a:ext>
            </a:extLst>
          </p:cNvPr>
          <p:cNvSpPr/>
          <p:nvPr/>
        </p:nvSpPr>
        <p:spPr>
          <a:xfrm>
            <a:off x="371492" y="1049818"/>
            <a:ext cx="3107974" cy="784591"/>
          </a:xfrm>
          <a:prstGeom prst="wedgeRectCallout">
            <a:avLst>
              <a:gd name="adj1" fmla="val 66279"/>
              <a:gd name="adj2" fmla="val 4121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 vertex-disjoint path</a:t>
            </a:r>
            <a:r>
              <a:rPr lang="en-CA" dirty="0">
                <a:solidFill>
                  <a:srgbClr val="000000"/>
                </a:solidFill>
              </a:rPr>
              <a:t>, but 3 edge-disjoint paths</a:t>
            </a:r>
          </a:p>
        </p:txBody>
      </p:sp>
      <p:sp>
        <p:nvSpPr>
          <p:cNvPr id="143" name="Speech Bubble: Rectangle 142">
            <a:extLst>
              <a:ext uri="{FF2B5EF4-FFF2-40B4-BE49-F238E27FC236}">
                <a16:creationId xmlns:a16="http://schemas.microsoft.com/office/drawing/2014/main" id="{84DE2BBC-D285-E1E2-F7A4-6251A26F6D13}"/>
              </a:ext>
            </a:extLst>
          </p:cNvPr>
          <p:cNvSpPr/>
          <p:nvPr/>
        </p:nvSpPr>
        <p:spPr>
          <a:xfrm>
            <a:off x="157165" y="2936415"/>
            <a:ext cx="3449421" cy="784591"/>
          </a:xfrm>
          <a:prstGeom prst="wedgeRectCallout">
            <a:avLst>
              <a:gd name="adj1" fmla="val 41917"/>
              <a:gd name="adj2" fmla="val 11114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 vertex-disjoint paths</a:t>
            </a:r>
            <a:r>
              <a:rPr lang="en-CA" dirty="0">
                <a:solidFill>
                  <a:srgbClr val="000000"/>
                </a:solidFill>
              </a:rPr>
              <a:t>, and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2 edge-disjoint paths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1B3572-EC1A-7020-C9D5-770639C99467}"/>
              </a:ext>
            </a:extLst>
          </p:cNvPr>
          <p:cNvCxnSpPr>
            <a:cxnSpLocks/>
            <a:stCxn id="26" idx="6"/>
            <a:endCxn id="35" idx="1"/>
          </p:cNvCxnSpPr>
          <p:nvPr/>
        </p:nvCxnSpPr>
        <p:spPr>
          <a:xfrm flipV="1">
            <a:off x="4989710" y="1292452"/>
            <a:ext cx="1742050" cy="5477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CD8071-54B4-31BA-3A57-9F50585880F1}"/>
              </a:ext>
            </a:extLst>
          </p:cNvPr>
          <p:cNvCxnSpPr>
            <a:cxnSpLocks/>
            <a:stCxn id="110" idx="6"/>
            <a:endCxn id="74" idx="1"/>
          </p:cNvCxnSpPr>
          <p:nvPr/>
        </p:nvCxnSpPr>
        <p:spPr>
          <a:xfrm flipV="1">
            <a:off x="4889322" y="3707490"/>
            <a:ext cx="2123550" cy="3921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1D5E4-41F8-9C74-6481-08A08348439B}"/>
                  </a:ext>
                </a:extLst>
              </p:cNvPr>
              <p:cNvSpPr txBox="1"/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1D5E4-41F8-9C74-6481-08A08348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3773F-B988-AF52-3B44-47A29C5776C7}"/>
                  </a:ext>
                </a:extLst>
              </p:cNvPr>
              <p:cNvSpPr txBox="1"/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3773F-B988-AF52-3B44-47A29C577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7385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26C64-74CC-BAF1-CF40-F304CA449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:r>
                  <a:rPr lang="en-CA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26C64-74CC-BAF1-CF40-F304CA449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"/>
                <a:stretch>
                  <a:fillRect l="-1662" t="-10215"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4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/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196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ECB26D-069D-45FA-D968-57DE2F30B0A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192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9259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6997399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833181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668963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473672" y="415130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13208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2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3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7581884" y="2502402"/>
                <a:ext cx="4583882" cy="1060777"/>
              </a:xfrm>
              <a:prstGeom prst="wedgeRectCallout">
                <a:avLst>
                  <a:gd name="adj1" fmla="val -49047"/>
                  <a:gd name="adj2" fmla="val 1118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there is a corresponding path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4" y="2502402"/>
                <a:ext cx="4583882" cy="1060777"/>
              </a:xfrm>
              <a:prstGeom prst="wedgeRectCallout">
                <a:avLst>
                  <a:gd name="adj1" fmla="val -49047"/>
                  <a:gd name="adj2" fmla="val 111831"/>
                </a:avLst>
              </a:prstGeom>
              <a:blipFill>
                <a:blip r:embed="rId14"/>
                <a:stretch>
                  <a:fillRect l="-397" r="-14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71F0122-C6D7-911C-51FE-D994355E3B29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): </a:t>
                </a:r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</a:t>
                </a:r>
                <a:r>
                  <a:rPr lang="en-CA" b="1" dirty="0">
                    <a:solidFill>
                      <a:srgbClr val="000000"/>
                    </a:solidFill>
                  </a:rPr>
                  <a:t> vertex-disjoint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71F0122-C6D7-911C-51FE-D994355E3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/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7407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/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l="-12963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378246-A943-CA5F-D46C-ACC5C1956943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1785-5153-A318-5AA3-5094B3E02CE6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94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5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1" grpId="0" animBg="1"/>
      <p:bldP spid="122" grpId="0" animBg="1"/>
      <p:bldP spid="125" grpId="0" animBg="1"/>
      <p:bldP spid="126" grpId="0" animBg="1"/>
      <p:bldP spid="134" grpId="0"/>
      <p:bldP spid="135" grpId="0"/>
      <p:bldP spid="136" grpId="0" animBg="1"/>
      <p:bldP spid="140" grpId="0" animBg="1"/>
      <p:bldP spid="142" grpId="0" animBg="1"/>
      <p:bldP spid="143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2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1975638-A9A7-7317-006B-D70205EE867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ECB26D-069D-45FA-D968-57DE2F30B0A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192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69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l="-9259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6997399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833181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668963" y="41503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473672" y="415130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13208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0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1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0FDBA6-CABA-699E-6C0F-D6D92063E269}"/>
                  </a:ext>
                </a:extLst>
              </p:cNvPr>
              <p:cNvSpPr/>
              <p:nvPr/>
            </p:nvSpPr>
            <p:spPr>
              <a:xfrm>
                <a:off x="5415573" y="207906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0FDBA6-CABA-699E-6C0F-D6D92063E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73" y="2079062"/>
                <a:ext cx="314299" cy="300147"/>
              </a:xfrm>
              <a:prstGeom prst="ellipse">
                <a:avLst/>
              </a:prstGeom>
              <a:blipFill>
                <a:blip r:embed="rId12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/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l="-7407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/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l="-12963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9371B54-2825-58F4-5522-2EDE0DBF9A16}"/>
                  </a:ext>
                </a:extLst>
              </p:cNvPr>
              <p:cNvSpPr/>
              <p:nvPr/>
            </p:nvSpPr>
            <p:spPr>
              <a:xfrm>
                <a:off x="7315711" y="1857587"/>
                <a:ext cx="4736282" cy="635876"/>
              </a:xfrm>
              <a:prstGeom prst="wedgeRectCallout">
                <a:avLst>
                  <a:gd name="adj1" fmla="val -46058"/>
                  <a:gd name="adj2" fmla="val 3347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a blue edge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Its endpoints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correspond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9371B54-2825-58F4-5522-2EDE0DBF9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11" y="1857587"/>
                <a:ext cx="4736282" cy="635876"/>
              </a:xfrm>
              <a:prstGeom prst="wedgeRectCallout">
                <a:avLst>
                  <a:gd name="adj1" fmla="val -46058"/>
                  <a:gd name="adj2" fmla="val 334724"/>
                </a:avLst>
              </a:prstGeom>
              <a:blipFill>
                <a:blip r:embed="rId15"/>
                <a:stretch>
                  <a:fillRect t="-12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8375181" y="2493464"/>
                <a:ext cx="3688634" cy="657534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cannot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vertex </a:t>
                </a:r>
                <a:r>
                  <a:rPr lang="en-CA" dirty="0" err="1">
                    <a:solidFill>
                      <a:srgbClr val="000000"/>
                    </a:solidFill>
                  </a:rPr>
                  <a:t>disjointness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181" y="2493464"/>
                <a:ext cx="3688634" cy="657534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blipFill>
                <a:blip r:embed="rId16"/>
                <a:stretch>
                  <a:fillRect t="-2703" b="-108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B3E6B2A-9504-DCFD-BFB2-5288C6794CA5}"/>
                  </a:ext>
                </a:extLst>
              </p:cNvPr>
              <p:cNvSpPr/>
              <p:nvPr/>
            </p:nvSpPr>
            <p:spPr>
              <a:xfrm>
                <a:off x="8357733" y="3153586"/>
                <a:ext cx="3688634" cy="377936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cannot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B3E6B2A-9504-DCFD-BFB2-5288C6794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33" y="3153586"/>
                <a:ext cx="3688634" cy="377936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blipFill>
                <a:blip r:embed="rId17"/>
                <a:stretch>
                  <a:fillRect t="-6154" b="-184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/>
              <p:nvPr/>
            </p:nvSpPr>
            <p:spPr>
              <a:xfrm>
                <a:off x="7985812" y="3529911"/>
                <a:ext cx="4127151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this edge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</a:t>
                </a:r>
                <a:r>
                  <a:rPr lang="en-CA" dirty="0">
                    <a:solidFill>
                      <a:srgbClr val="000000"/>
                    </a:solidFill>
                  </a:rPr>
                  <a:t>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12" y="3529911"/>
                <a:ext cx="4127151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18"/>
                <a:stretch>
                  <a:fillRect t="-1389"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6EC15D-E7C0-E950-82DE-31C245CC0BF5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33D6A-F624-1A41-B4C1-8D48C613D6A0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736D66F-7EA4-664B-955E-1CC3A17AA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9882" y="797977"/>
                <a:ext cx="9905998" cy="113162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:r>
                  <a:rPr lang="en-CA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736D66F-7EA4-664B-955E-1CC3A17AA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82" y="797977"/>
                <a:ext cx="9905998" cy="1131622"/>
              </a:xfrm>
              <a:prstGeom prst="rect">
                <a:avLst/>
              </a:prstGeom>
              <a:blipFill>
                <a:blip r:embed="rId19"/>
                <a:stretch>
                  <a:fillRect l="-1662" t="-10215"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B079E0-C5D5-1BB9-92C7-1461DC7896B9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): </a:t>
                </a:r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</a:t>
                </a:r>
                <a:r>
                  <a:rPr lang="en-CA" b="1" dirty="0">
                    <a:solidFill>
                      <a:srgbClr val="000000"/>
                    </a:solidFill>
                  </a:rPr>
                  <a:t> vertex-disjoint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B079E0-C5D5-1BB9-92C7-1461DC78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4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7" grpId="0" animBg="1"/>
      <p:bldP spid="1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2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/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FECB26D-069D-45FA-D968-57DE2F30B0AE}"/>
                    </a:ext>
                  </a:extLst>
                </p:cNvPr>
                <p:cNvSpPr/>
                <p:nvPr/>
              </p:nvSpPr>
              <p:spPr>
                <a:xfrm>
                  <a:off x="6943621" y="3139355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FECB26D-069D-45FA-D968-57DE2F30B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621" y="3139355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l="-3704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192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9259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11538EC-07B2-A037-7071-8C90787C8B58}"/>
                  </a:ext>
                </a:extLst>
              </p:cNvPr>
              <p:cNvSpPr/>
              <p:nvPr/>
            </p:nvSpPr>
            <p:spPr>
              <a:xfrm>
                <a:off x="6997399" y="415033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11538EC-07B2-A037-7071-8C90787C8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99" y="4150333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l="-7547" r="-1887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6C1CA97-7D97-16F0-0B76-C9DD92773A1B}"/>
                  </a:ext>
                </a:extLst>
              </p:cNvPr>
              <p:cNvSpPr/>
              <p:nvPr/>
            </p:nvSpPr>
            <p:spPr>
              <a:xfrm>
                <a:off x="7833181" y="415033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6C1CA97-7D97-16F0-0B76-C9DD92773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81" y="4150333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12963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8ED595-AA3F-1952-53B3-E652008140EA}"/>
                  </a:ext>
                </a:extLst>
              </p:cNvPr>
              <p:cNvSpPr/>
              <p:nvPr/>
            </p:nvSpPr>
            <p:spPr>
              <a:xfrm>
                <a:off x="8668963" y="4150333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8ED595-AA3F-1952-53B3-E6520081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963" y="4150333"/>
                <a:ext cx="314299" cy="300147"/>
              </a:xfrm>
              <a:prstGeom prst="ellipse">
                <a:avLst/>
              </a:prstGeom>
              <a:blipFill>
                <a:blip r:embed="rId12"/>
                <a:stretch>
                  <a:fillRect l="-16667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0453C81-263D-90C0-FAF8-577755147339}"/>
                  </a:ext>
                </a:extLst>
              </p:cNvPr>
              <p:cNvSpPr/>
              <p:nvPr/>
            </p:nvSpPr>
            <p:spPr>
              <a:xfrm>
                <a:off x="9473672" y="4151306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0453C81-263D-90C0-FAF8-577755147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672" y="4151306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l="-22222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l="-5556" b="-196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15"/>
                <a:stretch>
                  <a:fillRect l="-13208" b="-13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6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7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7519047" y="2229052"/>
                <a:ext cx="4497728" cy="947852"/>
              </a:xfrm>
              <a:prstGeom prst="wedgeRectCallout">
                <a:avLst>
                  <a:gd name="adj1" fmla="val -32570"/>
                  <a:gd name="adj2" fmla="val 16587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Similarly, consider a yellow edge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Its endpoints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cannot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vertex </a:t>
                </a:r>
                <a:r>
                  <a:rPr lang="en-CA" dirty="0" err="1">
                    <a:solidFill>
                      <a:srgbClr val="000000"/>
                    </a:solidFill>
                  </a:rPr>
                  <a:t>disjointness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47" y="2229052"/>
                <a:ext cx="4497728" cy="947852"/>
              </a:xfrm>
              <a:prstGeom prst="wedgeRectCallout">
                <a:avLst>
                  <a:gd name="adj1" fmla="val -32570"/>
                  <a:gd name="adj2" fmla="val 165873"/>
                </a:avLst>
              </a:prstGeom>
              <a:blipFill>
                <a:blip r:embed="rId18"/>
                <a:stretch>
                  <a:fillRect t="-5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/>
              <p:nvPr/>
            </p:nvSpPr>
            <p:spPr>
              <a:xfrm>
                <a:off x="7519047" y="3176904"/>
                <a:ext cx="445072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this edge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</a:t>
                </a:r>
                <a:r>
                  <a:rPr lang="en-CA" dirty="0">
                    <a:solidFill>
                      <a:srgbClr val="000000"/>
                    </a:solidFill>
                  </a:rPr>
                  <a:t>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47" y="3176904"/>
                <a:ext cx="445072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19"/>
                <a:stretch>
                  <a:fillRect t="-1389"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A5E5D24-B9F0-145D-9A6E-64D46E56DF3A}"/>
                  </a:ext>
                </a:extLst>
              </p:cNvPr>
              <p:cNvSpPr/>
              <p:nvPr/>
            </p:nvSpPr>
            <p:spPr>
              <a:xfrm>
                <a:off x="8544107" y="3576817"/>
                <a:ext cx="347266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edge-disjoint!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A5E5D24-B9F0-145D-9A6E-64D46E56D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107" y="3576817"/>
                <a:ext cx="347266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1D0FC6D-6004-00E4-A621-15CCC14C7B92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0CA31-584B-9ED1-8FED-68681D4E4463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E7235C5-9D17-4174-6892-3DF25845B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:r>
                  <a:rPr lang="en-CA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E7235C5-9D17-4174-6892-3DF25845B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1"/>
                <a:stretch>
                  <a:fillRect l="-1662" t="-10215"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3F914E-FA86-D0A6-0E93-0D9F250DB7C6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): </a:t>
                </a:r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</a:t>
                </a:r>
                <a:r>
                  <a:rPr lang="en-CA" b="1" dirty="0">
                    <a:solidFill>
                      <a:srgbClr val="000000"/>
                    </a:solidFill>
                  </a:rPr>
                  <a:t> vertex-disjoint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3F914E-FA86-D0A6-0E93-0D9F250D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0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776154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776154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611935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611935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447717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447717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283499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283499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 l="-9259" b="-156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l="-5556" b="-215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208644" y="2255196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208644" y="2889323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4090453" y="331121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4090453" y="225519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935679" y="33062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935679" y="22502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775614" y="330805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775614" y="225203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917592" y="2255196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917592" y="2889323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7119452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7119452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955234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955234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791016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791016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597970" y="3304507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597970" y="22484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443196" y="32995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443196" y="224355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283131" y="330134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283131" y="224533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595725" y="315540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595725" y="209939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9087840" y="33023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9087840" y="2246305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l="-5556" b="-215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blipFill>
                <a:blip r:embed="rId5"/>
                <a:stretch>
                  <a:fillRect l="-13208" b="-156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753374" y="2783205"/>
            <a:ext cx="449640" cy="9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405311" y="2783205"/>
            <a:ext cx="535061" cy="97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blipFill>
                <a:blip r:embed="rId6"/>
                <a:stretch>
                  <a:fillRect l="-4360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blipFill>
                <a:blip r:embed="rId7"/>
                <a:stretch>
                  <a:fillRect l="-4386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/>
              <p:nvPr/>
            </p:nvSpPr>
            <p:spPr>
              <a:xfrm>
                <a:off x="1954669" y="3611360"/>
                <a:ext cx="8657659" cy="669854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By 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</a:t>
                </a:r>
                <a:r>
                  <a:rPr lang="en-CA" dirty="0">
                    <a:solidFill>
                      <a:srgbClr val="000000"/>
                    </a:solidFill>
                  </a:rPr>
                  <a:t>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a sequence of alternating </a:t>
                </a:r>
                <a:r>
                  <a:rPr lang="en-CA" b="1" dirty="0">
                    <a:solidFill>
                      <a:srgbClr val="000000"/>
                    </a:solidFill>
                  </a:rPr>
                  <a:t>in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</a:rPr>
                  <a:t>out </a:t>
                </a:r>
                <a:r>
                  <a:rPr lang="en-CA" dirty="0">
                    <a:solidFill>
                      <a:srgbClr val="000000"/>
                    </a:solidFill>
                  </a:rPr>
                  <a:t>vertices, and finally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69" y="3611360"/>
                <a:ext cx="8657659" cy="669854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50DD1D-8CDE-FE5F-C3B8-2C90E7611062}"/>
                  </a:ext>
                </a:extLst>
              </p:cNvPr>
              <p:cNvSpPr/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): </a:t>
                </a:r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</a:t>
                </a:r>
                <a:r>
                  <a:rPr lang="en-CA" b="1" dirty="0">
                    <a:solidFill>
                      <a:srgbClr val="000000"/>
                    </a:solidFill>
                  </a:rPr>
                  <a:t> edge-disjoint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50DD1D-8CDE-FE5F-C3B8-2C90E7611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553BF-449C-56F1-3C2A-1F8A07B83D63}"/>
              </a:ext>
            </a:extLst>
          </p:cNvPr>
          <p:cNvGrpSpPr/>
          <p:nvPr/>
        </p:nvGrpSpPr>
        <p:grpSpPr>
          <a:xfrm>
            <a:off x="3775852" y="2105123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27CE51-379D-C899-7A00-7B3C70A9D049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27CE51-379D-C899-7A00-7B3C70A9D0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10"/>
                  <a:stretch>
                    <a:fillRect l="-7407" b="-1923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65AC7FD-39B6-6575-61DE-E59696536EF2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65AC7FD-39B6-6575-61DE-E59696536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11"/>
                  <a:stretch>
                    <a:fillRect l="-15094" b="-1346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88F63F-7566-A255-7BB1-F144842EEFD1}"/>
              </a:ext>
            </a:extLst>
          </p:cNvPr>
          <p:cNvSpPr txBox="1"/>
          <p:nvPr/>
        </p:nvSpPr>
        <p:spPr>
          <a:xfrm>
            <a:off x="1114144" y="32995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774B3B5-54EE-F89D-FF0B-AC63BC0CF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:r>
                  <a:rPr lang="en-CA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774B3B5-54EE-F89D-FF0B-AC63BC0CF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12"/>
                <a:stretch>
                  <a:fillRect l="-1662" t="-10215"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86EA2F5-F3B9-0CD1-80E0-DA3C997D961C}"/>
              </a:ext>
            </a:extLst>
          </p:cNvPr>
          <p:cNvGrpSpPr/>
          <p:nvPr/>
        </p:nvGrpSpPr>
        <p:grpSpPr>
          <a:xfrm>
            <a:off x="5449020" y="2100782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21C8ED1-9231-0805-1DDB-C6998E4EE228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21C8ED1-9231-0805-1DDB-C6998E4EE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13"/>
                  <a:stretch>
                    <a:fillRect l="-16981" r="-1887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FA598CF-F721-FFD7-25E1-BBF8ADE596EE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FA598CF-F721-FFD7-25E1-BBF8ADE59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14"/>
                  <a:stretch>
                    <a:fillRect l="-22222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E33E94-93A2-282F-B9D5-5BD1ABFAEF9A}"/>
              </a:ext>
            </a:extLst>
          </p:cNvPr>
          <p:cNvGrpSpPr/>
          <p:nvPr/>
        </p:nvGrpSpPr>
        <p:grpSpPr>
          <a:xfrm>
            <a:off x="7115243" y="2091795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019B02-8E3E-D3F3-58F6-C523A17252A4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019B02-8E3E-D3F3-58F6-C523A1725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15"/>
                  <a:stretch>
                    <a:fillRect l="-5556" b="-21569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F1D732-57D5-4CD7-417F-2CF67777C341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F1D732-57D5-4CD7-417F-2CF67777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16"/>
                  <a:stretch>
                    <a:fillRect l="-11111" b="-1568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85760E6-D428-75B3-3F3C-9FEBEF4CABD1}"/>
                  </a:ext>
                </a:extLst>
              </p:cNvPr>
              <p:cNvSpPr/>
              <p:nvPr/>
            </p:nvSpPr>
            <p:spPr>
              <a:xfrm>
                <a:off x="1968267" y="4283883"/>
                <a:ext cx="8657658" cy="1020981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(because the vertices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each split into </a:t>
                </a:r>
                <a:r>
                  <a:rPr lang="en-CA" b="1" dirty="0">
                    <a:solidFill>
                      <a:srgbClr val="000000"/>
                    </a:solidFill>
                  </a:rPr>
                  <a:t>in</a:t>
                </a:r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:r>
                  <a:rPr lang="en-CA" b="1" dirty="0">
                    <a:solidFill>
                      <a:srgbClr val="000000"/>
                    </a:solidFill>
                  </a:rPr>
                  <a:t>out </a:t>
                </a:r>
                <a:r>
                  <a:rPr lang="en-CA" dirty="0">
                    <a:solidFill>
                      <a:srgbClr val="000000"/>
                    </a:solidFill>
                  </a:rPr>
                  <a:t>vertices,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an </a:t>
                </a:r>
                <a:r>
                  <a:rPr lang="en-CA" b="1" dirty="0">
                    <a:solidFill>
                      <a:srgbClr val="000000"/>
                    </a:solidFill>
                  </a:rPr>
                  <a:t>in</a:t>
                </a:r>
                <a:r>
                  <a:rPr lang="en-CA" dirty="0">
                    <a:solidFill>
                      <a:srgbClr val="000000"/>
                    </a:solidFill>
                  </a:rPr>
                  <a:t> vertex only points to its corresponding </a:t>
                </a:r>
                <a:r>
                  <a:rPr lang="en-CA" b="1" dirty="0">
                    <a:solidFill>
                      <a:srgbClr val="000000"/>
                    </a:solidFill>
                  </a:rPr>
                  <a:t>out</a:t>
                </a:r>
                <a:r>
                  <a:rPr lang="en-CA" dirty="0">
                    <a:solidFill>
                      <a:srgbClr val="000000"/>
                    </a:solidFill>
                  </a:rPr>
                  <a:t> vertex,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while </a:t>
                </a:r>
                <a:r>
                  <a:rPr lang="en-CA" b="1" dirty="0">
                    <a:solidFill>
                      <a:srgbClr val="000000"/>
                    </a:solidFill>
                  </a:rPr>
                  <a:t>out </a:t>
                </a:r>
                <a:r>
                  <a:rPr lang="en-CA" dirty="0">
                    <a:solidFill>
                      <a:srgbClr val="000000"/>
                    </a:solidFill>
                  </a:rPr>
                  <a:t>vertices only point to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other</a:t>
                </a:r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:r>
                  <a:rPr lang="en-CA" dirty="0">
                    <a:solidFill>
                      <a:srgbClr val="000000"/>
                    </a:solidFill>
                  </a:rPr>
                  <a:t>vertices)</a:t>
                </a: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85760E6-D428-75B3-3F3C-9FEBEF4CA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267" y="4283883"/>
                <a:ext cx="8657658" cy="1020981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17"/>
                <a:stretch>
                  <a:fillRect b="-294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D183F5A-17AD-55B0-57E5-A19612A02D5F}"/>
                  </a:ext>
                </a:extLst>
              </p:cNvPr>
              <p:cNvSpPr/>
              <p:nvPr/>
            </p:nvSpPr>
            <p:spPr>
              <a:xfrm>
                <a:off x="3933001" y="5286038"/>
                <a:ext cx="5141240" cy="676937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D183F5A-17AD-55B0-57E5-A19612A02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01" y="5286038"/>
                <a:ext cx="5141240" cy="676937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8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212AB-B1B6-F665-58B4-49927C5F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-2"/>
            <a:ext cx="1072255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Bipartite matching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1B84FD6-20E7-19AC-A5E9-8C02FBB70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4853" y="1236373"/>
                <a:ext cx="10722558" cy="5128331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Input:</a:t>
                </a:r>
                <a:r>
                  <a:rPr lang="en-CA" dirty="0">
                    <a:solidFill>
                      <a:srgbClr val="000000"/>
                    </a:solidFill>
                  </a:rPr>
                  <a:t> 		a </a:t>
                </a:r>
                <a:r>
                  <a:rPr lang="en-CA" b="1" dirty="0">
                    <a:solidFill>
                      <a:srgbClr val="000000"/>
                    </a:solidFill>
                  </a:rPr>
                  <a:t>bipartite</a:t>
                </a:r>
                <a:r>
                  <a:rPr lang="en-CA" dirty="0">
                    <a:solidFill>
                      <a:srgbClr val="000000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Output:</a:t>
                </a:r>
                <a:r>
                  <a:rPr lang="en-CA" dirty="0">
                    <a:solidFill>
                      <a:srgbClr val="000000"/>
                    </a:solidFill>
                  </a:rPr>
                  <a:t> 	a </a:t>
                </a:r>
                <a:r>
                  <a:rPr lang="en-CA" b="1" dirty="0">
                    <a:solidFill>
                      <a:srgbClr val="000000"/>
                    </a:solidFill>
                  </a:rPr>
                  <a:t>maximum cardinality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:r>
                  <a:rPr lang="en-CA" dirty="0">
                    <a:solidFill>
                      <a:srgbClr val="000000"/>
                    </a:solidFill>
                  </a:rPr>
                  <a:t>set of edges that are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:r>
                  <a:rPr lang="en-CA" b="1" dirty="0">
                    <a:solidFill>
                      <a:srgbClr val="000000"/>
                    </a:solidFill>
                  </a:rPr>
                  <a:t>vertex disjoint</a:t>
                </a: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Set S of edges is called a </a:t>
                </a:r>
                <a:r>
                  <a:rPr lang="en-CA" b="1" dirty="0">
                    <a:solidFill>
                      <a:srgbClr val="000000"/>
                    </a:solidFill>
                  </a:rPr>
                  <a:t>matching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 no two edges in S share a vertex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 matching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perfect matching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IFF every vertex is matched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1B84FD6-20E7-19AC-A5E9-8C02FBB70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853" y="1236373"/>
                <a:ext cx="10722558" cy="5128331"/>
              </a:xfrm>
              <a:blipFill>
                <a:blip r:embed="rId2"/>
                <a:stretch>
                  <a:fillRect l="-1478" t="-22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9B73-5C17-D30A-989B-55DD6AAC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1827" y="62192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995A6-4DA9-432B-1085-58AAB6D87396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8142199" y="2431933"/>
            <a:ext cx="2309255" cy="166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443326-F1FA-5708-516C-D4EC0420903D}"/>
              </a:ext>
            </a:extLst>
          </p:cNvPr>
          <p:cNvCxnSpPr>
            <a:cxnSpLocks/>
            <a:stCxn id="20" idx="1"/>
            <a:endCxn id="17" idx="5"/>
          </p:cNvCxnSpPr>
          <p:nvPr/>
        </p:nvCxnSpPr>
        <p:spPr>
          <a:xfrm flipH="1" flipV="1">
            <a:off x="8044809" y="2648158"/>
            <a:ext cx="2501322" cy="3812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20D43D-3637-27FA-0505-BCC90455801D}"/>
              </a:ext>
            </a:extLst>
          </p:cNvPr>
          <p:cNvCxnSpPr>
            <a:cxnSpLocks/>
            <a:stCxn id="20" idx="3"/>
            <a:endCxn id="21" idx="7"/>
          </p:cNvCxnSpPr>
          <p:nvPr/>
        </p:nvCxnSpPr>
        <p:spPr>
          <a:xfrm flipH="1">
            <a:off x="8046688" y="3461878"/>
            <a:ext cx="2499443" cy="52888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03C1FB-0670-6133-2EB6-499B72046B5B}"/>
              </a:ext>
            </a:extLst>
          </p:cNvPr>
          <p:cNvCxnSpPr>
            <a:cxnSpLocks/>
            <a:stCxn id="15" idx="7"/>
            <a:endCxn id="20" idx="2"/>
          </p:cNvCxnSpPr>
          <p:nvPr/>
        </p:nvCxnSpPr>
        <p:spPr>
          <a:xfrm>
            <a:off x="8044937" y="3131933"/>
            <a:ext cx="2403804" cy="1137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96A75D-90BB-BC47-DCC4-F242E09268BE}"/>
              </a:ext>
            </a:extLst>
          </p:cNvPr>
          <p:cNvCxnSpPr>
            <a:cxnSpLocks/>
            <a:stCxn id="22" idx="3"/>
            <a:endCxn id="14" idx="6"/>
          </p:cNvCxnSpPr>
          <p:nvPr/>
        </p:nvCxnSpPr>
        <p:spPr>
          <a:xfrm flipH="1">
            <a:off x="8138635" y="5006702"/>
            <a:ext cx="2407496" cy="5911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7AFB6-59DB-D728-4C95-B2E308A12BCD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8142327" y="3348159"/>
            <a:ext cx="2306414" cy="67784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E2CCC1-8304-B6A1-2A8E-09B61EEDBB13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8044937" y="3564384"/>
            <a:ext cx="2501194" cy="100986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6C3810-FE97-47DE-DF16-8AC5B9CCD7BB}"/>
              </a:ext>
            </a:extLst>
          </p:cNvPr>
          <p:cNvSpPr/>
          <p:nvPr/>
        </p:nvSpPr>
        <p:spPr>
          <a:xfrm>
            <a:off x="7473617" y="476002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1B556B-794E-60CE-FC8C-FB924F079E65}"/>
              </a:ext>
            </a:extLst>
          </p:cNvPr>
          <p:cNvSpPr/>
          <p:nvPr/>
        </p:nvSpPr>
        <p:spPr>
          <a:xfrm>
            <a:off x="7477309" y="30423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9449AD-7276-42D1-E382-DF11CCDEFDE6}"/>
              </a:ext>
            </a:extLst>
          </p:cNvPr>
          <p:cNvSpPr/>
          <p:nvPr/>
        </p:nvSpPr>
        <p:spPr>
          <a:xfrm>
            <a:off x="10448741" y="372021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12CB04-3ABA-D840-30F3-C6C348C2C7FC}"/>
              </a:ext>
            </a:extLst>
          </p:cNvPr>
          <p:cNvSpPr/>
          <p:nvPr/>
        </p:nvSpPr>
        <p:spPr>
          <a:xfrm>
            <a:off x="7477181" y="212614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0CE5B1-7F35-7562-7F0E-0958369BFE5E}"/>
              </a:ext>
            </a:extLst>
          </p:cNvPr>
          <p:cNvSpPr/>
          <p:nvPr/>
        </p:nvSpPr>
        <p:spPr>
          <a:xfrm>
            <a:off x="10451454" y="212781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B90810-AC3E-10CB-5874-5D6BAC0E3745}"/>
              </a:ext>
            </a:extLst>
          </p:cNvPr>
          <p:cNvCxnSpPr>
            <a:cxnSpLocks/>
            <a:stCxn id="22" idx="2"/>
            <a:endCxn id="21" idx="5"/>
          </p:cNvCxnSpPr>
          <p:nvPr/>
        </p:nvCxnSpPr>
        <p:spPr>
          <a:xfrm flipH="1" flipV="1">
            <a:off x="8046688" y="4423212"/>
            <a:ext cx="2402053" cy="367265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058B87-99E5-B222-7BF7-D3282192AA9E}"/>
              </a:ext>
            </a:extLst>
          </p:cNvPr>
          <p:cNvSpPr/>
          <p:nvPr/>
        </p:nvSpPr>
        <p:spPr>
          <a:xfrm>
            <a:off x="10448741" y="293986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553071-844F-D037-2561-2C4AD5EF6AFC}"/>
              </a:ext>
            </a:extLst>
          </p:cNvPr>
          <p:cNvSpPr/>
          <p:nvPr/>
        </p:nvSpPr>
        <p:spPr>
          <a:xfrm>
            <a:off x="7479060" y="390119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CECD2D-8B3F-910E-B3E5-B54177FB24AB}"/>
              </a:ext>
            </a:extLst>
          </p:cNvPr>
          <p:cNvSpPr/>
          <p:nvPr/>
        </p:nvSpPr>
        <p:spPr>
          <a:xfrm>
            <a:off x="10448741" y="44846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54ACE7-CA1B-ED8F-2BBB-A0F5B3B03C76}"/>
                  </a:ext>
                </a:extLst>
              </p:cNvPr>
              <p:cNvSpPr txBox="1"/>
              <p:nvPr/>
            </p:nvSpPr>
            <p:spPr>
              <a:xfrm>
                <a:off x="7518836" y="5467582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54ACE7-CA1B-ED8F-2BBB-A0F5B3B03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36" y="5467582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B184F4-8343-B4F0-0CB7-4184CE8D81A9}"/>
                  </a:ext>
                </a:extLst>
              </p:cNvPr>
              <p:cNvSpPr txBox="1"/>
              <p:nvPr/>
            </p:nvSpPr>
            <p:spPr>
              <a:xfrm>
                <a:off x="10499976" y="5467582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B184F4-8343-B4F0-0CB7-4184CE8D8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976" y="5467582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B546679-8E91-8612-8C08-453D6F9B4AD8}"/>
              </a:ext>
            </a:extLst>
          </p:cNvPr>
          <p:cNvSpPr/>
          <p:nvPr/>
        </p:nvSpPr>
        <p:spPr>
          <a:xfrm>
            <a:off x="7253897" y="1953127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2DDB8-C492-C89D-B6EB-6A2D2910472B}"/>
              </a:ext>
            </a:extLst>
          </p:cNvPr>
          <p:cNvSpPr/>
          <p:nvPr/>
        </p:nvSpPr>
        <p:spPr>
          <a:xfrm>
            <a:off x="10184631" y="1953127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1218C1-0E1E-DEE5-8AE3-F29205C9306F}"/>
              </a:ext>
            </a:extLst>
          </p:cNvPr>
          <p:cNvSpPr/>
          <p:nvPr/>
        </p:nvSpPr>
        <p:spPr>
          <a:xfrm>
            <a:off x="7455319" y="474370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23B3CF-BA71-A9E9-F46C-D2BD3EB3B3E1}"/>
              </a:ext>
            </a:extLst>
          </p:cNvPr>
          <p:cNvSpPr/>
          <p:nvPr/>
        </p:nvSpPr>
        <p:spPr>
          <a:xfrm>
            <a:off x="7459011" y="302605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8BCC58-170B-E582-5CA1-B66325DB1F90}"/>
              </a:ext>
            </a:extLst>
          </p:cNvPr>
          <p:cNvSpPr/>
          <p:nvPr/>
        </p:nvSpPr>
        <p:spPr>
          <a:xfrm>
            <a:off x="7458883" y="210982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C2E6E-703F-32E4-4E2D-EB6504333F2F}"/>
              </a:ext>
            </a:extLst>
          </p:cNvPr>
          <p:cNvSpPr/>
          <p:nvPr/>
        </p:nvSpPr>
        <p:spPr>
          <a:xfrm>
            <a:off x="7460762" y="388487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9A77A7-27F1-17FA-5E90-4D7920BA2764}"/>
              </a:ext>
            </a:extLst>
          </p:cNvPr>
          <p:cNvSpPr/>
          <p:nvPr/>
        </p:nvSpPr>
        <p:spPr>
          <a:xfrm>
            <a:off x="10436917" y="372021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AD4E61-0780-B0F0-0E22-180EAA545EBF}"/>
              </a:ext>
            </a:extLst>
          </p:cNvPr>
          <p:cNvSpPr/>
          <p:nvPr/>
        </p:nvSpPr>
        <p:spPr>
          <a:xfrm>
            <a:off x="10439630" y="212781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1B0D31-C885-8FC6-125E-E0A1D3877062}"/>
              </a:ext>
            </a:extLst>
          </p:cNvPr>
          <p:cNvSpPr/>
          <p:nvPr/>
        </p:nvSpPr>
        <p:spPr>
          <a:xfrm>
            <a:off x="10436917" y="293986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8E1C81-4C11-B161-82BD-0B0AB692AD76}"/>
              </a:ext>
            </a:extLst>
          </p:cNvPr>
          <p:cNvSpPr/>
          <p:nvPr/>
        </p:nvSpPr>
        <p:spPr>
          <a:xfrm>
            <a:off x="10436917" y="44846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8D331C-4FA6-6F5E-CB6C-955C67EECC0D}"/>
              </a:ext>
            </a:extLst>
          </p:cNvPr>
          <p:cNvGrpSpPr/>
          <p:nvPr/>
        </p:nvGrpSpPr>
        <p:grpSpPr>
          <a:xfrm>
            <a:off x="8032985" y="2443674"/>
            <a:ext cx="2499443" cy="2633882"/>
            <a:chOff x="8199088" y="2584333"/>
            <a:chExt cx="2499443" cy="263388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B53B5A5-4FA3-67BB-893D-68CE36186B37}"/>
                </a:ext>
              </a:extLst>
            </p:cNvPr>
            <p:cNvCxnSpPr>
              <a:cxnSpLocks/>
            </p:cNvCxnSpPr>
            <p:nvPr/>
          </p:nvCxnSpPr>
          <p:spPr>
            <a:xfrm>
              <a:off x="8294599" y="2584333"/>
              <a:ext cx="2309255" cy="166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B34732-D8CE-BA80-3554-E3D991A38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9088" y="3614278"/>
              <a:ext cx="2499443" cy="52888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9C0C58-B09D-5A34-5651-32396C4F8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1035" y="5159102"/>
              <a:ext cx="2407496" cy="5911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8AC885-93B3-7B09-F231-3A00989EFAC5}"/>
                </a:ext>
              </a:extLst>
            </p:cNvPr>
            <p:cNvCxnSpPr>
              <a:cxnSpLocks/>
            </p:cNvCxnSpPr>
            <p:nvPr/>
          </p:nvCxnSpPr>
          <p:spPr>
            <a:xfrm>
              <a:off x="8294727" y="3500559"/>
              <a:ext cx="2306414" cy="67784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D1BF4AB-E560-6101-0EE8-D8B44746EC38}"/>
              </a:ext>
            </a:extLst>
          </p:cNvPr>
          <p:cNvSpPr/>
          <p:nvPr/>
        </p:nvSpPr>
        <p:spPr>
          <a:xfrm>
            <a:off x="8498910" y="676405"/>
            <a:ext cx="2272917" cy="1025805"/>
          </a:xfrm>
          <a:prstGeom prst="wedgeRectCallout">
            <a:avLst>
              <a:gd name="adj1" fmla="val -15873"/>
              <a:gd name="adj2" fmla="val 10035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Both </a:t>
            </a:r>
            <a:r>
              <a:rPr lang="en-CA" b="1" dirty="0">
                <a:solidFill>
                  <a:srgbClr val="000000"/>
                </a:solidFill>
              </a:rPr>
              <a:t>maximal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perfect</a:t>
            </a:r>
          </a:p>
        </p:txBody>
      </p:sp>
    </p:spTree>
    <p:extLst>
      <p:ext uri="{BB962C8B-B14F-4D97-AF65-F5344CB8AC3E}">
        <p14:creationId xmlns:p14="http://schemas.microsoft.com/office/powerpoint/2010/main" val="2781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2144" y="640112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704538" y="4426866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4426866"/>
                <a:ext cx="1922257" cy="461665"/>
              </a:xfrm>
              <a:prstGeom prst="rect">
                <a:avLst/>
              </a:prstGeom>
              <a:blipFill>
                <a:blip r:embed="rId2"/>
                <a:stretch>
                  <a:fillRect l="-5079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704538" y="5033672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5033672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5079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20FCE7CD-1305-BF91-3A8D-8F28D0D4B899}"/>
              </a:ext>
            </a:extLst>
          </p:cNvPr>
          <p:cNvSpPr/>
          <p:nvPr/>
        </p:nvSpPr>
        <p:spPr>
          <a:xfrm>
            <a:off x="3776325" y="52664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63D40D-5D2C-0C27-4D5B-E5EBFB5247CA}"/>
              </a:ext>
            </a:extLst>
          </p:cNvPr>
          <p:cNvSpPr/>
          <p:nvPr/>
        </p:nvSpPr>
        <p:spPr>
          <a:xfrm>
            <a:off x="3776325" y="42104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EB791E0-BFA9-C6FF-6006-EFF003A3E301}"/>
              </a:ext>
            </a:extLst>
          </p:cNvPr>
          <p:cNvSpPr/>
          <p:nvPr/>
        </p:nvSpPr>
        <p:spPr>
          <a:xfrm>
            <a:off x="4612106" y="52664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5CDFB05-8670-954A-5ABF-1C9D5A35FA09}"/>
              </a:ext>
            </a:extLst>
          </p:cNvPr>
          <p:cNvSpPr/>
          <p:nvPr/>
        </p:nvSpPr>
        <p:spPr>
          <a:xfrm>
            <a:off x="4612106" y="42104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DA837A-1C3A-5B29-60E7-0BEBCE454BFF}"/>
              </a:ext>
            </a:extLst>
          </p:cNvPr>
          <p:cNvSpPr/>
          <p:nvPr/>
        </p:nvSpPr>
        <p:spPr>
          <a:xfrm>
            <a:off x="5447888" y="52664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1975638-A9A7-7317-006B-D70205EE8673}"/>
              </a:ext>
            </a:extLst>
          </p:cNvPr>
          <p:cNvSpPr/>
          <p:nvPr/>
        </p:nvSpPr>
        <p:spPr>
          <a:xfrm>
            <a:off x="5447888" y="42104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3F0EBDB-100B-0412-BAE2-8201738A7BAB}"/>
              </a:ext>
            </a:extLst>
          </p:cNvPr>
          <p:cNvSpPr/>
          <p:nvPr/>
        </p:nvSpPr>
        <p:spPr>
          <a:xfrm>
            <a:off x="6283670" y="526646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ECB26D-069D-45FA-D968-57DE2F30B0AE}"/>
              </a:ext>
            </a:extLst>
          </p:cNvPr>
          <p:cNvSpPr/>
          <p:nvPr/>
        </p:nvSpPr>
        <p:spPr>
          <a:xfrm>
            <a:off x="6283670" y="421044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2AF1510-47B0-CC2B-7327-3F370BC983B4}"/>
                  </a:ext>
                </a:extLst>
              </p:cNvPr>
              <p:cNvSpPr/>
              <p:nvPr/>
            </p:nvSpPr>
            <p:spPr>
              <a:xfrm>
                <a:off x="2940543" y="473845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2AF1510-47B0-CC2B-7327-3F370BC9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543" y="4738457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b="-19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03B686-D5B3-3DCE-FD3C-DD40F95A8FB2}"/>
                  </a:ext>
                </a:extLst>
              </p:cNvPr>
              <p:cNvSpPr/>
              <p:nvPr/>
            </p:nvSpPr>
            <p:spPr>
              <a:xfrm>
                <a:off x="7119452" y="473845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03B686-D5B3-3DCE-FD3C-DD40F95A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52" y="4738457"/>
                <a:ext cx="314299" cy="300147"/>
              </a:xfrm>
              <a:prstGeom prst="ellipse">
                <a:avLst/>
              </a:prstGeom>
              <a:blipFill>
                <a:blip r:embed="rId5"/>
                <a:stretch>
                  <a:fillRect b="-57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C2F228-B6EF-0B25-2C88-754BC11C82EF}"/>
              </a:ext>
            </a:extLst>
          </p:cNvPr>
          <p:cNvCxnSpPr>
            <a:cxnSpLocks/>
            <a:stCxn id="75" idx="7"/>
            <a:endCxn id="68" idx="2"/>
          </p:cNvCxnSpPr>
          <p:nvPr/>
        </p:nvCxnSpPr>
        <p:spPr>
          <a:xfrm flipV="1">
            <a:off x="3208814" y="4360523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33C60AF-2814-1912-DE39-C6EC5B003BDF}"/>
              </a:ext>
            </a:extLst>
          </p:cNvPr>
          <p:cNvCxnSpPr>
            <a:cxnSpLocks/>
            <a:stCxn id="75" idx="5"/>
            <a:endCxn id="67" idx="2"/>
          </p:cNvCxnSpPr>
          <p:nvPr/>
        </p:nvCxnSpPr>
        <p:spPr>
          <a:xfrm>
            <a:off x="3208814" y="4994648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4881A7-BE8C-0B30-B9F3-27491994E262}"/>
              </a:ext>
            </a:extLst>
          </p:cNvPr>
          <p:cNvCxnSpPr>
            <a:cxnSpLocks/>
            <a:stCxn id="67" idx="6"/>
            <a:endCxn id="69" idx="2"/>
          </p:cNvCxnSpPr>
          <p:nvPr/>
        </p:nvCxnSpPr>
        <p:spPr>
          <a:xfrm>
            <a:off x="4090624" y="5416539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B15E5F2-CBCF-E708-4C85-80923879F58D}"/>
              </a:ext>
            </a:extLst>
          </p:cNvPr>
          <p:cNvCxnSpPr>
            <a:cxnSpLocks/>
            <a:stCxn id="68" idx="6"/>
            <a:endCxn id="70" idx="2"/>
          </p:cNvCxnSpPr>
          <p:nvPr/>
        </p:nvCxnSpPr>
        <p:spPr>
          <a:xfrm>
            <a:off x="4090624" y="436052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1A2A6AD-71F6-273E-9EEE-450272C2744C}"/>
              </a:ext>
            </a:extLst>
          </p:cNvPr>
          <p:cNvCxnSpPr>
            <a:cxnSpLocks/>
          </p:cNvCxnSpPr>
          <p:nvPr/>
        </p:nvCxnSpPr>
        <p:spPr>
          <a:xfrm>
            <a:off x="4935850" y="541160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8DE4A0D-7D83-52A4-1C14-71AA1FC5066D}"/>
              </a:ext>
            </a:extLst>
          </p:cNvPr>
          <p:cNvCxnSpPr>
            <a:cxnSpLocks/>
          </p:cNvCxnSpPr>
          <p:nvPr/>
        </p:nvCxnSpPr>
        <p:spPr>
          <a:xfrm>
            <a:off x="4935850" y="43555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A502400-9C11-5F05-C32C-A5F601CC5D60}"/>
              </a:ext>
            </a:extLst>
          </p:cNvPr>
          <p:cNvCxnSpPr>
            <a:cxnSpLocks/>
          </p:cNvCxnSpPr>
          <p:nvPr/>
        </p:nvCxnSpPr>
        <p:spPr>
          <a:xfrm>
            <a:off x="5775785" y="54133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6913DFD-BE5E-61E9-4F72-E10393F5A5A7}"/>
              </a:ext>
            </a:extLst>
          </p:cNvPr>
          <p:cNvCxnSpPr>
            <a:cxnSpLocks/>
          </p:cNvCxnSpPr>
          <p:nvPr/>
        </p:nvCxnSpPr>
        <p:spPr>
          <a:xfrm>
            <a:off x="5775785" y="43573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E9E2126-5875-6DC5-FCEA-BE376C827DA3}"/>
              </a:ext>
            </a:extLst>
          </p:cNvPr>
          <p:cNvCxnSpPr>
            <a:cxnSpLocks/>
            <a:stCxn id="74" idx="6"/>
            <a:endCxn id="76" idx="1"/>
          </p:cNvCxnSpPr>
          <p:nvPr/>
        </p:nvCxnSpPr>
        <p:spPr>
          <a:xfrm>
            <a:off x="6597969" y="4360523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D2D04F7-3A2F-700D-1B8F-341F368CC3D5}"/>
              </a:ext>
            </a:extLst>
          </p:cNvPr>
          <p:cNvCxnSpPr>
            <a:cxnSpLocks/>
            <a:stCxn id="73" idx="6"/>
            <a:endCxn id="76" idx="3"/>
          </p:cNvCxnSpPr>
          <p:nvPr/>
        </p:nvCxnSpPr>
        <p:spPr>
          <a:xfrm flipV="1">
            <a:off x="6597969" y="4994648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776154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776154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611935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611935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447717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447717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283499" y="316113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283499" y="210512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l="-9259" b="-156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5556" b="-215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208644" y="2255196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208644" y="2889323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4090453" y="3311213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4090453" y="225519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935679" y="330628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935679" y="225026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775614" y="330805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775614" y="225203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917592" y="2255196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917592" y="2889323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7119452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7119452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955234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955234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791016" y="3154433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791016" y="209841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597970" y="3304507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597970" y="22484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443196" y="32995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443196" y="224355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283131" y="330134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283131" y="224533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595725" y="3155406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595725" y="2099390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9087840" y="33023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9087840" y="2246305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5556" b="-215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13208" b="-156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753374" y="2783205"/>
            <a:ext cx="449640" cy="9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405311" y="2783205"/>
            <a:ext cx="535061" cy="97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blipFill>
                <a:blip r:embed="rId10"/>
                <a:stretch>
                  <a:fillRect l="-4360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blipFill>
                <a:blip r:embed="rId11"/>
                <a:stretch>
                  <a:fillRect l="-4386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/>
              <p:nvPr/>
            </p:nvSpPr>
            <p:spPr>
              <a:xfrm>
                <a:off x="4024525" y="3611359"/>
                <a:ext cx="6138709" cy="411220"/>
              </a:xfrm>
              <a:prstGeom prst="wedgeRectCallout">
                <a:avLst>
                  <a:gd name="adj1" fmla="val -36481"/>
                  <a:gd name="adj2" fmla="val 1109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Suppose some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contra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25" y="3611359"/>
                <a:ext cx="6138709" cy="411220"/>
              </a:xfrm>
              <a:prstGeom prst="wedgeRectCallout">
                <a:avLst>
                  <a:gd name="adj1" fmla="val -36481"/>
                  <a:gd name="adj2" fmla="val 110988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647A2D-142B-4B15-7FB0-AC315F2D67AD}"/>
                  </a:ext>
                </a:extLst>
              </p:cNvPr>
              <p:cNvSpPr/>
              <p:nvPr/>
            </p:nvSpPr>
            <p:spPr>
              <a:xfrm>
                <a:off x="4612106" y="421044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647A2D-142B-4B15-7FB0-AC315F2D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06" y="4210449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l="-5660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BD4F3A-27D2-2F8F-D3D9-B311248096C5}"/>
                  </a:ext>
                </a:extLst>
              </p:cNvPr>
              <p:cNvSpPr/>
              <p:nvPr/>
            </p:nvSpPr>
            <p:spPr>
              <a:xfrm>
                <a:off x="3776325" y="421044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BD4F3A-27D2-2F8F-D3D9-B31124809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25" y="4210449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54B4DF-40AA-FA7B-84F3-EFA7B8D49525}"/>
                  </a:ext>
                </a:extLst>
              </p:cNvPr>
              <p:cNvSpPr/>
              <p:nvPr/>
            </p:nvSpPr>
            <p:spPr>
              <a:xfrm>
                <a:off x="5447888" y="421044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54B4DF-40AA-FA7B-84F3-EFA7B8D49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8" y="4210449"/>
                <a:ext cx="314299" cy="300147"/>
              </a:xfrm>
              <a:prstGeom prst="ellipse">
                <a:avLst/>
              </a:prstGeom>
              <a:blipFill>
                <a:blip r:embed="rId15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78E06C8-5423-E7B4-01D4-B82B4D567732}"/>
                  </a:ext>
                </a:extLst>
              </p:cNvPr>
              <p:cNvSpPr/>
              <p:nvPr/>
            </p:nvSpPr>
            <p:spPr>
              <a:xfrm>
                <a:off x="5447888" y="5266465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78E06C8-5423-E7B4-01D4-B82B4D567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8" y="5266465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5660" b="-2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A2AE58B-9619-9190-4689-B5C490610D32}"/>
                  </a:ext>
                </a:extLst>
              </p:cNvPr>
              <p:cNvSpPr/>
              <p:nvPr/>
            </p:nvSpPr>
            <p:spPr>
              <a:xfrm>
                <a:off x="7678963" y="4009741"/>
                <a:ext cx="3987722" cy="65724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the corresponding vertices and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A2AE58B-9619-9190-4689-B5C49061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63" y="4009741"/>
                <a:ext cx="3987722" cy="65724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17"/>
                <a:stretch>
                  <a:fillRect t="-2703" b="-108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553BF-449C-56F1-3C2A-1F8A07B83D63}"/>
              </a:ext>
            </a:extLst>
          </p:cNvPr>
          <p:cNvGrpSpPr/>
          <p:nvPr/>
        </p:nvGrpSpPr>
        <p:grpSpPr>
          <a:xfrm>
            <a:off x="7120235" y="3162111"/>
            <a:ext cx="1150081" cy="300147"/>
            <a:chOff x="5448688" y="3162111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DA2796-141C-FEB8-34FB-281E9C6D63A4}"/>
                    </a:ext>
                  </a:extLst>
                </p:cNvPr>
                <p:cNvSpPr/>
                <p:nvPr/>
              </p:nvSpPr>
              <p:spPr>
                <a:xfrm>
                  <a:off x="5448688" y="3162111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DA2796-141C-FEB8-34FB-281E9C6D6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8688" y="3162111"/>
                  <a:ext cx="314299" cy="300147"/>
                </a:xfrm>
                <a:prstGeom prst="ellipse">
                  <a:avLst/>
                </a:prstGeom>
                <a:blipFill>
                  <a:blip r:embed="rId18"/>
                  <a:stretch>
                    <a:fillRect l="-16667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4DA808-0347-AB25-8A36-DD6664FD3C34}"/>
                    </a:ext>
                  </a:extLst>
                </p:cNvPr>
                <p:cNvSpPr/>
                <p:nvPr/>
              </p:nvSpPr>
              <p:spPr>
                <a:xfrm>
                  <a:off x="6284470" y="3162111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4DA808-0347-AB25-8A36-DD6664FD3C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470" y="3162111"/>
                  <a:ext cx="314299" cy="300147"/>
                </a:xfrm>
                <a:prstGeom prst="ellipse">
                  <a:avLst/>
                </a:prstGeom>
                <a:blipFill>
                  <a:blip r:embed="rId19"/>
                  <a:stretch>
                    <a:fillRect l="-22222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29D005B-204C-3E65-7FCC-9035E7E106E5}"/>
                  </a:ext>
                </a:extLst>
              </p:cNvPr>
              <p:cNvSpPr/>
              <p:nvPr/>
            </p:nvSpPr>
            <p:spPr>
              <a:xfrm>
                <a:off x="7678963" y="4658452"/>
                <a:ext cx="3987722" cy="908160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by construction, edge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appears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29D005B-204C-3E65-7FCC-9035E7E10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63" y="4658452"/>
                <a:ext cx="3987722" cy="908160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20"/>
                <a:stretch>
                  <a:fillRect t="-3289" b="-98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88F63F-7566-A255-7BB1-F144842EEFD1}"/>
              </a:ext>
            </a:extLst>
          </p:cNvPr>
          <p:cNvSpPr txBox="1"/>
          <p:nvPr/>
        </p:nvSpPr>
        <p:spPr>
          <a:xfrm>
            <a:off x="1114144" y="32995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8453F-3EA2-B109-F424-2F429FD1E625}"/>
              </a:ext>
            </a:extLst>
          </p:cNvPr>
          <p:cNvSpPr txBox="1"/>
          <p:nvPr/>
        </p:nvSpPr>
        <p:spPr>
          <a:xfrm>
            <a:off x="1529642" y="5447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97FEB03-AEB5-D7D9-9C67-15300DF66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:r>
                  <a:rPr lang="en-CA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97FEB03-AEB5-D7D9-9C67-15300DF66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1"/>
                <a:stretch>
                  <a:fillRect l="-1662" t="-10215"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E3B32B-523D-083A-6D75-81CADB0354C9}"/>
                  </a:ext>
                </a:extLst>
              </p:cNvPr>
              <p:cNvSpPr/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): </a:t>
                </a:r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</a:t>
                </a:r>
                <a:r>
                  <a:rPr lang="en-CA" b="1" dirty="0">
                    <a:solidFill>
                      <a:srgbClr val="000000"/>
                    </a:solidFill>
                  </a:rPr>
                  <a:t> edge-disjoint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E3B32B-523D-083A-6D75-81CADB035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25898DE-66B7-FDE9-5D0B-2EB902D535FF}"/>
              </a:ext>
            </a:extLst>
          </p:cNvPr>
          <p:cNvGrpSpPr/>
          <p:nvPr/>
        </p:nvGrpSpPr>
        <p:grpSpPr>
          <a:xfrm>
            <a:off x="3775852" y="2105123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3E29F56-99D8-7F4A-8143-DD04D0EF9829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3E29F56-99D8-7F4A-8143-DD04D0EF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3"/>
                  <a:stretch>
                    <a:fillRect l="-7407" b="-1923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480F680-A316-848A-3C56-FE67BF3C8C36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480F680-A316-848A-3C56-FE67BF3C8C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24"/>
                  <a:stretch>
                    <a:fillRect l="-15094" b="-1346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3350A7-ECB5-EE6C-2BF7-C29DB3278861}"/>
              </a:ext>
            </a:extLst>
          </p:cNvPr>
          <p:cNvGrpSpPr/>
          <p:nvPr/>
        </p:nvGrpSpPr>
        <p:grpSpPr>
          <a:xfrm>
            <a:off x="5449020" y="2100782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9F1213D-A9A3-529B-AA38-3B8AF4553337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9F1213D-A9A3-529B-AA38-3B8AF4553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5"/>
                  <a:stretch>
                    <a:fillRect l="-16981" r="-1887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166F612-88B7-8E77-33B0-38B17C8D6446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166F612-88B7-8E77-33B0-38B17C8D64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26"/>
                  <a:stretch>
                    <a:fillRect l="-22222" b="-2941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6258A-FB2B-1CCF-AA98-2A8D7378F403}"/>
              </a:ext>
            </a:extLst>
          </p:cNvPr>
          <p:cNvGrpSpPr/>
          <p:nvPr/>
        </p:nvGrpSpPr>
        <p:grpSpPr>
          <a:xfrm>
            <a:off x="7115243" y="2091795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798AD4D-DB90-FCBC-2A68-2EC6C42DC8AA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798AD4D-DB90-FCBC-2A68-2EC6C42DC8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7"/>
                  <a:stretch>
                    <a:fillRect l="-5556" b="-21569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BDF2D68-2ABB-B6F9-BDF8-F0974F7E591A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BDF2D68-2ABB-B6F9-BDF8-F0974F7E5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28"/>
                  <a:stretch>
                    <a:fillRect l="-11111" b="-1568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82796F72-0BCD-416B-E7E7-0E3ACC9129B2}"/>
                  </a:ext>
                </a:extLst>
              </p:cNvPr>
              <p:cNvSpPr/>
              <p:nvPr/>
            </p:nvSpPr>
            <p:spPr>
              <a:xfrm>
                <a:off x="4783228" y="5665951"/>
                <a:ext cx="6832596" cy="73517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this </a:t>
                </a:r>
                <a:r>
                  <a:rPr lang="en-CA" b="1" dirty="0">
                    <a:solidFill>
                      <a:srgbClr val="000000"/>
                    </a:solidFill>
                  </a:rPr>
                  <a:t>contradicts</a:t>
                </a:r>
                <a:r>
                  <a:rPr lang="en-CA" dirty="0">
                    <a:solidFill>
                      <a:srgbClr val="000000"/>
                    </a:solidFill>
                  </a:rPr>
                  <a:t> the edge-</a:t>
                </a:r>
                <a:r>
                  <a:rPr lang="en-CA" dirty="0" err="1">
                    <a:solidFill>
                      <a:srgbClr val="000000"/>
                    </a:solidFill>
                  </a:rPr>
                  <a:t>disjointness</a:t>
                </a:r>
                <a:r>
                  <a:rPr lang="en-CA" dirty="0">
                    <a:solidFill>
                      <a:srgbClr val="000000"/>
                    </a:solidFill>
                  </a:rPr>
                  <a:t> of paths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no such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appear in any two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82796F72-0BCD-416B-E7E7-0E3ACC912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28" y="5665951"/>
                <a:ext cx="6832596" cy="73517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29"/>
                <a:stretch>
                  <a:fillRect b="-48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5" grpId="0" animBg="1"/>
      <p:bldP spid="28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9C4D-97D0-A07F-9DEB-A76790D2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44A89-A0CA-E5BD-A6A2-31A997D20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7697"/>
                <a:ext cx="9905998" cy="538738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Algorithm given 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Transform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described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Return the result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</a:t>
                </a:r>
                <a:r>
                  <a:rPr lang="en-CA" b="1" dirty="0">
                    <a:solidFill>
                      <a:srgbClr val="000000"/>
                    </a:solidFill>
                  </a:rPr>
                  <a:t>reduces 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problem of solving </a:t>
                </a:r>
                <a:r>
                  <a:rPr lang="en-CA" b="1" dirty="0">
                    <a:solidFill>
                      <a:srgbClr val="000000"/>
                    </a:solidFill>
                  </a:rPr>
                  <a:t>max vertex-disjoint paths </a:t>
                </a:r>
                <a:r>
                  <a:rPr lang="en-CA" dirty="0">
                    <a:solidFill>
                      <a:srgbClr val="000000"/>
                    </a:solidFill>
                  </a:rPr>
                  <a:t>to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problem of solving </a:t>
                </a:r>
                <a:r>
                  <a:rPr lang="en-CA" b="1" dirty="0">
                    <a:solidFill>
                      <a:srgbClr val="000000"/>
                    </a:solidFill>
                  </a:rPr>
                  <a:t>max edge-disjoint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Such a result is typically written</a:t>
                </a:r>
                <a:b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MaxVertexDisjointPaths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44A89-A0CA-E5BD-A6A2-31A997D20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7697"/>
                <a:ext cx="9905998" cy="5387388"/>
              </a:xfrm>
              <a:blipFill>
                <a:blip r:embed="rId2"/>
                <a:stretch>
                  <a:fillRect l="-1600" t="-2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1F5F9-E250-B365-02F0-CBDE1EA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4B06-13B4-8328-C222-354655D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3" y="-2"/>
            <a:ext cx="1143167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573" y="1236374"/>
                <a:ext cx="11431678" cy="494310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Transforming the graph is easy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But how do we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Can </a:t>
                </a:r>
                <a:r>
                  <a:rPr lang="en-CA" b="1" dirty="0">
                    <a:solidFill>
                      <a:srgbClr val="000000"/>
                    </a:solidFill>
                  </a:rPr>
                  <a:t>reduce disjoint paths </a:t>
                </a:r>
                <a:r>
                  <a:rPr lang="en-CA" dirty="0">
                    <a:solidFill>
                      <a:srgbClr val="000000"/>
                    </a:solidFill>
                  </a:rPr>
                  <a:t>to </a:t>
                </a:r>
                <a:r>
                  <a:rPr lang="en-CA" b="1" dirty="0">
                    <a:solidFill>
                      <a:srgbClr val="000000"/>
                    </a:solidFill>
                  </a:rPr>
                  <a:t>max flow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(we mentioned this last time)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Max edge disjoint s-t paths in a graph is just a special case 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max s-t flow where the capacity of each edge is 1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MaxVertexDisjointPaths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MaxFlow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we let capacity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edges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run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MaxFlow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573" y="1236374"/>
                <a:ext cx="11431678" cy="4943106"/>
              </a:xfrm>
              <a:blipFill>
                <a:blip r:embed="rId2"/>
                <a:stretch>
                  <a:fillRect l="-1387" t="-23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568A-8203-60D4-A3EC-16F782A3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92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4B06-13B4-8328-C222-354655D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3" y="-2"/>
            <a:ext cx="1143167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573" y="885279"/>
                <a:ext cx="11431678" cy="52534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Transforming the graph 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time</a:t>
                </a:r>
                <a:r>
                  <a:rPr lang="en-CA" i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for a connected graph</a:t>
                </a:r>
                <a:endParaRPr lang="en-CA" i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which simply calls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MaxFlow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Fork-Fulkerson runs in time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</m:d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value of the max flow… can we bound k?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Recall that in our reduction, the max flow is ultimately going to compute the number of vertex-disjoint s-t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Each vertex can be used by at most one of those paths, so there can be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flow is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which means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runtime 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573" y="885279"/>
                <a:ext cx="11431678" cy="5253432"/>
              </a:xfrm>
              <a:blipFill>
                <a:blip r:embed="rId2"/>
                <a:stretch>
                  <a:fillRect l="-1387" t="-3016" r="-267" b="-16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568A-8203-60D4-A3EC-16F782A3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9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Reduction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Given bipartite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follows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new vertices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appear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pointing from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Add edges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every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and from every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5263" b="-49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2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 of the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Claim:	there is 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IFF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Proof:		(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) 	clearly if there is </a:t>
                </a:r>
                <a:r>
                  <a:rPr lang="en-CA" dirty="0">
                    <a:solidFill>
                      <a:srgbClr val="000000"/>
                    </a:solidFill>
                  </a:rPr>
                  <a:t>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		there is a flow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5729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555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7620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5729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5553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D78965A-0D66-26BA-6C26-A9D751E409D1}"/>
              </a:ext>
            </a:extLst>
          </p:cNvPr>
          <p:cNvSpPr/>
          <p:nvPr/>
        </p:nvSpPr>
        <p:spPr>
          <a:xfrm>
            <a:off x="4632203" y="4112411"/>
            <a:ext cx="940526" cy="52322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 of the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Claim:	there is 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IFF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Proof:		(</a:t>
                </a:r>
                <a:r>
                  <a:rPr lang="en-CA" b="1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) 	let’s show if there is </a:t>
                </a:r>
                <a:r>
                  <a:rPr lang="en-CA" b="1" dirty="0">
                    <a:solidFill>
                      <a:srgbClr val="000000"/>
                    </a:solidFill>
                  </a:rPr>
                  <a:t>a flow of size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						then there is a matching of size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346B0E-C175-5252-2AB6-C7A955B55213}"/>
              </a:ext>
            </a:extLst>
          </p:cNvPr>
          <p:cNvGrpSpPr/>
          <p:nvPr/>
        </p:nvGrpSpPr>
        <p:grpSpPr>
          <a:xfrm>
            <a:off x="7644614" y="3152353"/>
            <a:ext cx="3734115" cy="3016025"/>
            <a:chOff x="515959" y="3164750"/>
            <a:chExt cx="3734115" cy="3016025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882944-8665-E6B7-B3BF-68ED07A53C2B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1945007" y="3495981"/>
              <a:ext cx="1689105" cy="115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8EA3BD3-954D-6964-CB3E-C38FB1A00298}"/>
                </a:ext>
              </a:extLst>
            </p:cNvPr>
            <p:cNvCxnSpPr>
              <a:cxnSpLocks/>
              <a:stCxn id="54" idx="1"/>
              <a:endCxn id="51" idx="5"/>
            </p:cNvCxnSpPr>
            <p:nvPr/>
          </p:nvCxnSpPr>
          <p:spPr>
            <a:xfrm flipH="1" flipV="1">
              <a:off x="1873771" y="3645563"/>
              <a:ext cx="1829592" cy="26375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11ECD4A-2A43-F239-3008-CA9729605713}"/>
                </a:ext>
              </a:extLst>
            </p:cNvPr>
            <p:cNvCxnSpPr>
              <a:cxnSpLocks/>
              <a:stCxn id="54" idx="3"/>
              <a:endCxn id="55" idx="7"/>
            </p:cNvCxnSpPr>
            <p:nvPr/>
          </p:nvCxnSpPr>
          <p:spPr>
            <a:xfrm flipH="1">
              <a:off x="1875145" y="4208482"/>
              <a:ext cx="1828218" cy="36587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9A789B-9C5A-FAD9-CA7E-9E18AD017B36}"/>
                </a:ext>
              </a:extLst>
            </p:cNvPr>
            <p:cNvCxnSpPr>
              <a:cxnSpLocks/>
              <a:stCxn id="49" idx="7"/>
              <a:endCxn id="54" idx="2"/>
            </p:cNvCxnSpPr>
            <p:nvPr/>
          </p:nvCxnSpPr>
          <p:spPr>
            <a:xfrm>
              <a:off x="1873864" y="3980231"/>
              <a:ext cx="1758263" cy="7867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588F47E-93BC-FCC7-46E0-CEAE8E751275}"/>
                </a:ext>
              </a:extLst>
            </p:cNvPr>
            <p:cNvCxnSpPr>
              <a:cxnSpLocks/>
              <a:stCxn id="56" idx="3"/>
              <a:endCxn id="48" idx="6"/>
            </p:cNvCxnSpPr>
            <p:nvPr/>
          </p:nvCxnSpPr>
          <p:spPr>
            <a:xfrm flipH="1">
              <a:off x="1942400" y="5277170"/>
              <a:ext cx="1760963" cy="4089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BC69955-7DFC-825A-4224-B5291D8194D6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1945100" y="4129813"/>
              <a:ext cx="1687027" cy="46892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4FBB333-7EB1-162E-FA8A-A77BC4E1127F}"/>
                </a:ext>
              </a:extLst>
            </p:cNvPr>
            <p:cNvCxnSpPr>
              <a:cxnSpLocks/>
              <a:stCxn id="49" idx="5"/>
              <a:endCxn id="56" idx="1"/>
            </p:cNvCxnSpPr>
            <p:nvPr/>
          </p:nvCxnSpPr>
          <p:spPr>
            <a:xfrm>
              <a:off x="1873864" y="4279395"/>
              <a:ext cx="1829499" cy="69861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4003F4-6ECF-1D69-6AAD-CB21F433678B}"/>
                </a:ext>
              </a:extLst>
            </p:cNvPr>
            <p:cNvSpPr/>
            <p:nvPr/>
          </p:nvSpPr>
          <p:spPr>
            <a:xfrm>
              <a:off x="1455972" y="510652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649C54-340E-E1D8-28F6-78A9CF0BA6E1}"/>
                </a:ext>
              </a:extLst>
            </p:cNvPr>
            <p:cNvSpPr/>
            <p:nvPr/>
          </p:nvSpPr>
          <p:spPr>
            <a:xfrm>
              <a:off x="1458673" y="391827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AD7F6D7-15F1-1ACD-E350-331F92521362}"/>
                </a:ext>
              </a:extLst>
            </p:cNvPr>
            <p:cNvSpPr/>
            <p:nvPr/>
          </p:nvSpPr>
          <p:spPr>
            <a:xfrm>
              <a:off x="3632127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BAF4DC-CB7A-7E73-8E24-9B06B350CCA4}"/>
                </a:ext>
              </a:extLst>
            </p:cNvPr>
            <p:cNvSpPr/>
            <p:nvPr/>
          </p:nvSpPr>
          <p:spPr>
            <a:xfrm>
              <a:off x="1458579" y="328444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50403C-6DD8-8D07-0528-AC77A34D29E3}"/>
                </a:ext>
              </a:extLst>
            </p:cNvPr>
            <p:cNvSpPr/>
            <p:nvPr/>
          </p:nvSpPr>
          <p:spPr>
            <a:xfrm>
              <a:off x="3634112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D1454F1-79EC-E5D6-8D70-CA4E4F41FA55}"/>
                </a:ext>
              </a:extLst>
            </p:cNvPr>
            <p:cNvCxnSpPr>
              <a:cxnSpLocks/>
              <a:stCxn id="56" idx="2"/>
              <a:endCxn id="55" idx="5"/>
            </p:cNvCxnSpPr>
            <p:nvPr/>
          </p:nvCxnSpPr>
          <p:spPr>
            <a:xfrm flipH="1" flipV="1">
              <a:off x="1875145" y="4873520"/>
              <a:ext cx="1756982" cy="2540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D308F8-3ABA-D934-FB91-5683513E5CCE}"/>
                </a:ext>
              </a:extLst>
            </p:cNvPr>
            <p:cNvSpPr/>
            <p:nvPr/>
          </p:nvSpPr>
          <p:spPr>
            <a:xfrm>
              <a:off x="3632127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0353E78-5960-20CB-B72D-ED541D2530BF}"/>
                </a:ext>
              </a:extLst>
            </p:cNvPr>
            <p:cNvSpPr/>
            <p:nvPr/>
          </p:nvSpPr>
          <p:spPr>
            <a:xfrm>
              <a:off x="1459954" y="451239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0329A45-C8EE-8DED-CFAC-8BE24B23F4AB}"/>
                </a:ext>
              </a:extLst>
            </p:cNvPr>
            <p:cNvSpPr/>
            <p:nvPr/>
          </p:nvSpPr>
          <p:spPr>
            <a:xfrm>
              <a:off x="3632127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545C0C-A605-20DB-F987-D0FBF093733F}"/>
                    </a:ext>
                  </a:extLst>
                </p:cNvPr>
                <p:cNvSpPr txBox="1"/>
                <p:nvPr/>
              </p:nvSpPr>
              <p:spPr>
                <a:xfrm>
                  <a:off x="1489048" y="5596000"/>
                  <a:ext cx="5729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545C0C-A605-20DB-F987-D0FBF0937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048" y="5596000"/>
                  <a:ext cx="57297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6D991E-AA6E-17E3-01FE-03EAE9A54F56}"/>
                    </a:ext>
                  </a:extLst>
                </p:cNvPr>
                <p:cNvSpPr txBox="1"/>
                <p:nvPr/>
              </p:nvSpPr>
              <p:spPr>
                <a:xfrm>
                  <a:off x="3669603" y="5596000"/>
                  <a:ext cx="5553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6D991E-AA6E-17E3-01FE-03EAE9A54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603" y="5596000"/>
                  <a:ext cx="55534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92AA41-FD82-86D0-E7C1-CC2844257543}"/>
                </a:ext>
              </a:extLst>
            </p:cNvPr>
            <p:cNvSpPr/>
            <p:nvPr/>
          </p:nvSpPr>
          <p:spPr>
            <a:xfrm>
              <a:off x="129525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FAE1A8-DD28-FDB8-74F9-351E75DF46F4}"/>
                </a:ext>
              </a:extLst>
            </p:cNvPr>
            <p:cNvSpPr/>
            <p:nvPr/>
          </p:nvSpPr>
          <p:spPr>
            <a:xfrm>
              <a:off x="343894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B6957BD-765A-4CE1-3187-10B68CD467CA}"/>
                </a:ext>
              </a:extLst>
            </p:cNvPr>
            <p:cNvSpPr/>
            <p:nvPr/>
          </p:nvSpPr>
          <p:spPr>
            <a:xfrm>
              <a:off x="1442588" y="509523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10A38C-3ED5-4474-2F5B-8743294901A2}"/>
                </a:ext>
              </a:extLst>
            </p:cNvPr>
            <p:cNvSpPr/>
            <p:nvPr/>
          </p:nvSpPr>
          <p:spPr>
            <a:xfrm>
              <a:off x="1445289" y="390698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01F829-C99C-1BCF-77CD-85EF80DBA5C0}"/>
                </a:ext>
              </a:extLst>
            </p:cNvPr>
            <p:cNvSpPr/>
            <p:nvPr/>
          </p:nvSpPr>
          <p:spPr>
            <a:xfrm>
              <a:off x="1445195" y="3273151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362A6-7F88-3BF0-CFEE-F57B08A2C9F8}"/>
                </a:ext>
              </a:extLst>
            </p:cNvPr>
            <p:cNvSpPr/>
            <p:nvPr/>
          </p:nvSpPr>
          <p:spPr>
            <a:xfrm>
              <a:off x="1446569" y="4501109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672D13-386A-2A97-4BCA-DDA424EAA1A6}"/>
                </a:ext>
              </a:extLst>
            </p:cNvPr>
            <p:cNvSpPr/>
            <p:nvPr/>
          </p:nvSpPr>
          <p:spPr>
            <a:xfrm>
              <a:off x="3623479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F96815-9559-380D-1080-0CC80E0C27D0}"/>
                </a:ext>
              </a:extLst>
            </p:cNvPr>
            <p:cNvSpPr/>
            <p:nvPr/>
          </p:nvSpPr>
          <p:spPr>
            <a:xfrm>
              <a:off x="3625463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FA6C70-2DFD-8F1E-9249-E1CFE634A259}"/>
                </a:ext>
              </a:extLst>
            </p:cNvPr>
            <p:cNvSpPr/>
            <p:nvPr/>
          </p:nvSpPr>
          <p:spPr>
            <a:xfrm>
              <a:off x="3623479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74181A-C6B4-3458-2F05-9F5E6975AE01}"/>
                </a:ext>
              </a:extLst>
            </p:cNvPr>
            <p:cNvSpPr/>
            <p:nvPr/>
          </p:nvSpPr>
          <p:spPr>
            <a:xfrm>
              <a:off x="3623479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/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E45C30-3020-4E81-7FE9-EC053E7A719C}"/>
              </a:ext>
            </a:extLst>
          </p:cNvPr>
          <p:cNvGrpSpPr/>
          <p:nvPr/>
        </p:nvGrpSpPr>
        <p:grpSpPr>
          <a:xfrm>
            <a:off x="206847" y="3139564"/>
            <a:ext cx="6028775" cy="3016025"/>
            <a:chOff x="5633308" y="3164750"/>
            <a:chExt cx="6028775" cy="3016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16DFE-BB44-4827-746A-737DBC91B1B3}"/>
                </a:ext>
              </a:extLst>
            </p:cNvPr>
            <p:cNvSpPr/>
            <p:nvPr/>
          </p:nvSpPr>
          <p:spPr>
            <a:xfrm>
              <a:off x="7682342" y="510652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EDC08-C61A-114B-187D-E3A5F988078E}"/>
                </a:ext>
              </a:extLst>
            </p:cNvPr>
            <p:cNvSpPr/>
            <p:nvPr/>
          </p:nvSpPr>
          <p:spPr>
            <a:xfrm>
              <a:off x="7685043" y="391827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4E6BE4-88B4-6708-726E-53B0D41AAD11}"/>
                </a:ext>
              </a:extLst>
            </p:cNvPr>
            <p:cNvSpPr/>
            <p:nvPr/>
          </p:nvSpPr>
          <p:spPr>
            <a:xfrm>
              <a:off x="9858497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7126D0-F5E6-2DC2-7964-8E884D53E063}"/>
                </a:ext>
              </a:extLst>
            </p:cNvPr>
            <p:cNvSpPr/>
            <p:nvPr/>
          </p:nvSpPr>
          <p:spPr>
            <a:xfrm>
              <a:off x="7684949" y="328444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934A5E-BD6A-6742-56B2-2A234264DB98}"/>
                </a:ext>
              </a:extLst>
            </p:cNvPr>
            <p:cNvSpPr/>
            <p:nvPr/>
          </p:nvSpPr>
          <p:spPr>
            <a:xfrm>
              <a:off x="9860482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F7C470-B653-5ABD-4482-85FD77B52FF9}"/>
                </a:ext>
              </a:extLst>
            </p:cNvPr>
            <p:cNvSpPr/>
            <p:nvPr/>
          </p:nvSpPr>
          <p:spPr>
            <a:xfrm>
              <a:off x="9858497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14592E-568B-C2E2-00C4-92DB418BFEED}"/>
                </a:ext>
              </a:extLst>
            </p:cNvPr>
            <p:cNvSpPr/>
            <p:nvPr/>
          </p:nvSpPr>
          <p:spPr>
            <a:xfrm>
              <a:off x="7686324" y="451239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113260-B0A4-BB79-2654-529353F57796}"/>
                </a:ext>
              </a:extLst>
            </p:cNvPr>
            <p:cNvSpPr/>
            <p:nvPr/>
          </p:nvSpPr>
          <p:spPr>
            <a:xfrm>
              <a:off x="9858497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35B5A2-61BE-3B7F-FDAB-B7A345B75271}"/>
                    </a:ext>
                  </a:extLst>
                </p:cNvPr>
                <p:cNvSpPr txBox="1"/>
                <p:nvPr/>
              </p:nvSpPr>
              <p:spPr>
                <a:xfrm>
                  <a:off x="7715418" y="5596000"/>
                  <a:ext cx="5729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35B5A2-61BE-3B7F-FDAB-B7A345B75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418" y="5596000"/>
                  <a:ext cx="57297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91BA161-70ED-9C01-FF31-796363F9E731}"/>
                    </a:ext>
                  </a:extLst>
                </p:cNvPr>
                <p:cNvSpPr txBox="1"/>
                <p:nvPr/>
              </p:nvSpPr>
              <p:spPr>
                <a:xfrm>
                  <a:off x="9895973" y="5596000"/>
                  <a:ext cx="5553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91BA161-70ED-9C01-FF31-796363F9E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973" y="5596000"/>
                  <a:ext cx="555345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0332C-AC28-D866-51CE-03DA114DEEC4}"/>
                </a:ext>
              </a:extLst>
            </p:cNvPr>
            <p:cNvSpPr/>
            <p:nvPr/>
          </p:nvSpPr>
          <p:spPr>
            <a:xfrm>
              <a:off x="752162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00C435-1513-E169-245E-2BFBFA04773F}"/>
                </a:ext>
              </a:extLst>
            </p:cNvPr>
            <p:cNvSpPr/>
            <p:nvPr/>
          </p:nvSpPr>
          <p:spPr>
            <a:xfrm>
              <a:off x="966531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BC6C0-5C14-12D6-14F1-BC5D430A0285}"/>
                </a:ext>
              </a:extLst>
            </p:cNvPr>
            <p:cNvSpPr/>
            <p:nvPr/>
          </p:nvSpPr>
          <p:spPr>
            <a:xfrm>
              <a:off x="7668958" y="509523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B8B261-A4BE-DAF7-DD48-C4C44D2896AF}"/>
                </a:ext>
              </a:extLst>
            </p:cNvPr>
            <p:cNvSpPr/>
            <p:nvPr/>
          </p:nvSpPr>
          <p:spPr>
            <a:xfrm>
              <a:off x="7671659" y="390698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CB325F-4EC7-F0F4-3283-1C873D8CF829}"/>
                </a:ext>
              </a:extLst>
            </p:cNvPr>
            <p:cNvSpPr/>
            <p:nvPr/>
          </p:nvSpPr>
          <p:spPr>
            <a:xfrm>
              <a:off x="7671565" y="3273151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C8F4ED-1BB7-CF7B-FD77-A15554405667}"/>
                </a:ext>
              </a:extLst>
            </p:cNvPr>
            <p:cNvSpPr/>
            <p:nvPr/>
          </p:nvSpPr>
          <p:spPr>
            <a:xfrm>
              <a:off x="7672939" y="4501109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460277-97CE-F989-643B-23CEDE6E2CB4}"/>
                </a:ext>
              </a:extLst>
            </p:cNvPr>
            <p:cNvSpPr/>
            <p:nvPr/>
          </p:nvSpPr>
          <p:spPr>
            <a:xfrm>
              <a:off x="9849849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C9ECAD-5366-BF31-58BA-482505B64E12}"/>
                </a:ext>
              </a:extLst>
            </p:cNvPr>
            <p:cNvSpPr/>
            <p:nvPr/>
          </p:nvSpPr>
          <p:spPr>
            <a:xfrm>
              <a:off x="9851833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5A8203-03A7-7D79-3482-3EFA0A99CA69}"/>
                </a:ext>
              </a:extLst>
            </p:cNvPr>
            <p:cNvSpPr/>
            <p:nvPr/>
          </p:nvSpPr>
          <p:spPr>
            <a:xfrm>
              <a:off x="9849849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E0E4D-EF24-D0E5-B02C-9B5C7D14DFB2}"/>
                </a:ext>
              </a:extLst>
            </p:cNvPr>
            <p:cNvSpPr/>
            <p:nvPr/>
          </p:nvSpPr>
          <p:spPr>
            <a:xfrm>
              <a:off x="9849849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FA84D9-333A-A9C6-C1DB-06F326C19098}"/>
                </a:ext>
              </a:extLst>
            </p:cNvPr>
            <p:cNvSpPr/>
            <p:nvPr/>
          </p:nvSpPr>
          <p:spPr>
            <a:xfrm>
              <a:off x="6368922" y="417565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F047E5-3614-A980-8D0C-1A0D293493A9}"/>
                </a:ext>
              </a:extLst>
            </p:cNvPr>
            <p:cNvSpPr/>
            <p:nvPr/>
          </p:nvSpPr>
          <p:spPr>
            <a:xfrm>
              <a:off x="11175655" y="425198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/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E6B5E86-0516-629D-6A72-5D6CE1C5A848}"/>
                </a:ext>
              </a:extLst>
            </p:cNvPr>
            <p:cNvGrpSpPr/>
            <p:nvPr/>
          </p:nvGrpSpPr>
          <p:grpSpPr>
            <a:xfrm>
              <a:off x="6612136" y="3484692"/>
              <a:ext cx="1060803" cy="1822083"/>
              <a:chOff x="6612136" y="3484692"/>
              <a:chExt cx="1060803" cy="182208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1EE2E61-A42D-1C64-33E5-990EDD7DA803}"/>
                  </a:ext>
                </a:extLst>
              </p:cNvPr>
              <p:cNvCxnSpPr>
                <a:cxnSpLocks/>
                <a:stCxn id="39" idx="0"/>
                <a:endCxn id="27" idx="2"/>
              </p:cNvCxnSpPr>
              <p:nvPr/>
            </p:nvCxnSpPr>
            <p:spPr>
              <a:xfrm flipV="1">
                <a:off x="6612136" y="3484692"/>
                <a:ext cx="1059429" cy="690962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26341690-E57A-A919-6A75-B5D8438B42F5}"/>
                  </a:ext>
                </a:extLst>
              </p:cNvPr>
              <p:cNvCxnSpPr>
                <a:cxnSpLocks/>
                <a:stCxn id="39" idx="7"/>
                <a:endCxn id="26" idx="2"/>
              </p:cNvCxnSpPr>
              <p:nvPr/>
            </p:nvCxnSpPr>
            <p:spPr>
              <a:xfrm flipV="1">
                <a:off x="6784114" y="4118525"/>
                <a:ext cx="887545" cy="11908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027FE53-08F2-D644-6E61-66C85AC3C1D4}"/>
                  </a:ext>
                </a:extLst>
              </p:cNvPr>
              <p:cNvCxnSpPr>
                <a:cxnSpLocks/>
                <a:stCxn id="39" idx="5"/>
                <a:endCxn id="28" idx="2"/>
              </p:cNvCxnSpPr>
              <p:nvPr/>
            </p:nvCxnSpPr>
            <p:spPr>
              <a:xfrm>
                <a:off x="6784114" y="4536777"/>
                <a:ext cx="888825" cy="175873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5A85508-467C-1B81-F5D0-FA285E2BE978}"/>
                  </a:ext>
                </a:extLst>
              </p:cNvPr>
              <p:cNvCxnSpPr>
                <a:cxnSpLocks/>
                <a:stCxn id="39" idx="4"/>
                <a:endCxn id="25" idx="2"/>
              </p:cNvCxnSpPr>
              <p:nvPr/>
            </p:nvCxnSpPr>
            <p:spPr>
              <a:xfrm>
                <a:off x="6612136" y="4598736"/>
                <a:ext cx="1056822" cy="708039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641457-1D36-9B5A-4E84-32DDB84C71A5}"/>
                  </a:ext>
                </a:extLst>
              </p:cNvPr>
              <p:cNvSpPr txBox="1"/>
              <p:nvPr/>
            </p:nvSpPr>
            <p:spPr>
              <a:xfrm>
                <a:off x="6881139" y="352285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7200060-D61E-6B3F-030C-CFF4AD4E5164}"/>
                  </a:ext>
                </a:extLst>
              </p:cNvPr>
              <p:cNvSpPr txBox="1"/>
              <p:nvPr/>
            </p:nvSpPr>
            <p:spPr>
              <a:xfrm>
                <a:off x="6981541" y="385514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81B5154-7E5C-B416-8EDC-D795AC977518}"/>
                  </a:ext>
                </a:extLst>
              </p:cNvPr>
              <p:cNvSpPr txBox="1"/>
              <p:nvPr/>
            </p:nvSpPr>
            <p:spPr>
              <a:xfrm>
                <a:off x="6950861" y="426285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5DFC58-241E-1618-8B33-F04706E93271}"/>
                  </a:ext>
                </a:extLst>
              </p:cNvPr>
              <p:cNvSpPr txBox="1"/>
              <p:nvPr/>
            </p:nvSpPr>
            <p:spPr>
              <a:xfrm>
                <a:off x="6934902" y="461118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51FBF87-0520-FC5E-3484-398DB4A1EDE2}"/>
                </a:ext>
              </a:extLst>
            </p:cNvPr>
            <p:cNvGrpSpPr/>
            <p:nvPr/>
          </p:nvGrpSpPr>
          <p:grpSpPr>
            <a:xfrm>
              <a:off x="10336277" y="3422455"/>
              <a:ext cx="1082592" cy="1705133"/>
              <a:chOff x="10336277" y="3422455"/>
              <a:chExt cx="1082592" cy="1705133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B1311CF-44CC-B7FE-5C0C-08107421B53A}"/>
                  </a:ext>
                </a:extLst>
              </p:cNvPr>
              <p:cNvCxnSpPr>
                <a:cxnSpLocks/>
                <a:stCxn id="30" idx="6"/>
                <a:endCxn id="40" idx="0"/>
              </p:cNvCxnSpPr>
              <p:nvPr/>
            </p:nvCxnSpPr>
            <p:spPr>
              <a:xfrm>
                <a:off x="10338261" y="3497135"/>
                <a:ext cx="1080608" cy="754852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B66DFD5-5899-3080-51E1-6FA799DA22CD}"/>
                  </a:ext>
                </a:extLst>
              </p:cNvPr>
              <p:cNvCxnSpPr>
                <a:cxnSpLocks/>
                <a:stCxn id="31" idx="6"/>
                <a:endCxn id="40" idx="1"/>
              </p:cNvCxnSpPr>
              <p:nvPr/>
            </p:nvCxnSpPr>
            <p:spPr>
              <a:xfrm>
                <a:off x="10336277" y="4058901"/>
                <a:ext cx="910614" cy="255045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28A3369-5205-9E63-82AF-BE3677CC35C3}"/>
                  </a:ext>
                </a:extLst>
              </p:cNvPr>
              <p:cNvCxnSpPr>
                <a:cxnSpLocks/>
                <a:stCxn id="29" idx="6"/>
                <a:endCxn id="40" idx="2"/>
              </p:cNvCxnSpPr>
              <p:nvPr/>
            </p:nvCxnSpPr>
            <p:spPr>
              <a:xfrm flipV="1">
                <a:off x="10336277" y="4463528"/>
                <a:ext cx="839378" cy="13520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7C3B5C9C-3E82-9B6C-C1C1-AE797D2E5418}"/>
                  </a:ext>
                </a:extLst>
              </p:cNvPr>
              <p:cNvCxnSpPr>
                <a:cxnSpLocks/>
                <a:stCxn id="32" idx="6"/>
                <a:endCxn id="40" idx="3"/>
              </p:cNvCxnSpPr>
              <p:nvPr/>
            </p:nvCxnSpPr>
            <p:spPr>
              <a:xfrm flipV="1">
                <a:off x="10336277" y="4613110"/>
                <a:ext cx="910614" cy="51447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3EFFE2B-AC9F-B76F-F5A7-82906A8F761E}"/>
                  </a:ext>
                </a:extLst>
              </p:cNvPr>
              <p:cNvSpPr txBox="1"/>
              <p:nvPr/>
            </p:nvSpPr>
            <p:spPr>
              <a:xfrm>
                <a:off x="10548490" y="342245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DD36C7-2A69-F67F-EB51-A9E8711AB25D}"/>
                  </a:ext>
                </a:extLst>
              </p:cNvPr>
              <p:cNvSpPr txBox="1"/>
              <p:nvPr/>
            </p:nvSpPr>
            <p:spPr>
              <a:xfrm>
                <a:off x="10447771" y="3818662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84A2606-F067-758E-6DA1-577A37967214}"/>
                  </a:ext>
                </a:extLst>
              </p:cNvPr>
              <p:cNvSpPr txBox="1"/>
              <p:nvPr/>
            </p:nvSpPr>
            <p:spPr>
              <a:xfrm>
                <a:off x="10463757" y="423748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4AAC3F-FAE3-CBA4-06E6-C31229A27BBC}"/>
                  </a:ext>
                </a:extLst>
              </p:cNvPr>
              <p:cNvSpPr txBox="1"/>
              <p:nvPr/>
            </p:nvSpPr>
            <p:spPr>
              <a:xfrm>
                <a:off x="10518797" y="455518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4BCA71D-D0CF-50A8-E74C-86984FF34946}"/>
                </a:ext>
              </a:extLst>
            </p:cNvPr>
            <p:cNvGrpSpPr/>
            <p:nvPr/>
          </p:nvGrpSpPr>
          <p:grpSpPr>
            <a:xfrm>
              <a:off x="8100141" y="3172995"/>
              <a:ext cx="1829592" cy="2145069"/>
              <a:chOff x="8100141" y="3172995"/>
              <a:chExt cx="1829592" cy="214506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2925860-2FC3-39B4-5930-5490A5EA1393}"/>
                  </a:ext>
                </a:extLst>
              </p:cNvPr>
              <p:cNvGrpSpPr/>
              <p:nvPr/>
            </p:nvGrpSpPr>
            <p:grpSpPr>
              <a:xfrm>
                <a:off x="8100141" y="3495981"/>
                <a:ext cx="1829592" cy="1822083"/>
                <a:chOff x="8100141" y="3495981"/>
                <a:chExt cx="1829592" cy="1822083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1856A1C4-CC03-EC41-015A-D5096627AEA5}"/>
                    </a:ext>
                  </a:extLst>
                </p:cNvPr>
                <p:cNvCxnSpPr>
                  <a:cxnSpLocks/>
                  <a:endCxn id="16" idx="2"/>
                </p:cNvCxnSpPr>
                <p:nvPr/>
              </p:nvCxnSpPr>
              <p:spPr>
                <a:xfrm>
                  <a:off x="8171377" y="3495981"/>
                  <a:ext cx="1689105" cy="115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20E8CF92-7767-0E1E-5862-B4CC0982187E}"/>
                    </a:ext>
                  </a:extLst>
                </p:cNvPr>
                <p:cNvCxnSpPr>
                  <a:cxnSpLocks/>
                  <a:stCxn id="18" idx="1"/>
                  <a:endCxn id="15" idx="5"/>
                </p:cNvCxnSpPr>
                <p:nvPr/>
              </p:nvCxnSpPr>
              <p:spPr>
                <a:xfrm flipH="1" flipV="1">
                  <a:off x="8100141" y="3645563"/>
                  <a:ext cx="1829592" cy="263756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720A8B0-0CCD-2383-F517-15D80F9472D1}"/>
                    </a:ext>
                  </a:extLst>
                </p:cNvPr>
                <p:cNvCxnSpPr>
                  <a:cxnSpLocks/>
                  <a:stCxn id="18" idx="3"/>
                  <a:endCxn id="19" idx="7"/>
                </p:cNvCxnSpPr>
                <p:nvPr/>
              </p:nvCxnSpPr>
              <p:spPr>
                <a:xfrm flipH="1">
                  <a:off x="8101515" y="4208482"/>
                  <a:ext cx="1828218" cy="36587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2013C261-8BF5-69DC-6335-17920796FF78}"/>
                    </a:ext>
                  </a:extLst>
                </p:cNvPr>
                <p:cNvCxnSpPr>
                  <a:cxnSpLocks/>
                  <a:stCxn id="13" idx="7"/>
                  <a:endCxn id="18" idx="2"/>
                </p:cNvCxnSpPr>
                <p:nvPr/>
              </p:nvCxnSpPr>
              <p:spPr>
                <a:xfrm>
                  <a:off x="8100234" y="3980231"/>
                  <a:ext cx="1758263" cy="78670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67BBB9-D57E-1D3E-59E3-C7E35F3C4037}"/>
                    </a:ext>
                  </a:extLst>
                </p:cNvPr>
                <p:cNvCxnSpPr>
                  <a:cxnSpLocks/>
                  <a:stCxn id="20" idx="3"/>
                  <a:endCxn id="12" idx="6"/>
                </p:cNvCxnSpPr>
                <p:nvPr/>
              </p:nvCxnSpPr>
              <p:spPr>
                <a:xfrm flipH="1">
                  <a:off x="8168770" y="5277170"/>
                  <a:ext cx="1760963" cy="4089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E611BD93-539D-2C76-3081-3C83634B7D62}"/>
                    </a:ext>
                  </a:extLst>
                </p:cNvPr>
                <p:cNvCxnSpPr>
                  <a:cxnSpLocks/>
                  <a:stCxn id="13" idx="6"/>
                  <a:endCxn id="14" idx="2"/>
                </p:cNvCxnSpPr>
                <p:nvPr/>
              </p:nvCxnSpPr>
              <p:spPr>
                <a:xfrm>
                  <a:off x="8171470" y="4129813"/>
                  <a:ext cx="1687027" cy="468923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7AC6DCA-D678-900E-B1C9-741BFFECBAA0}"/>
                    </a:ext>
                  </a:extLst>
                </p:cNvPr>
                <p:cNvCxnSpPr>
                  <a:cxnSpLocks/>
                  <a:stCxn id="13" idx="5"/>
                  <a:endCxn id="20" idx="1"/>
                </p:cNvCxnSpPr>
                <p:nvPr/>
              </p:nvCxnSpPr>
              <p:spPr>
                <a:xfrm>
                  <a:off x="8100234" y="4279395"/>
                  <a:ext cx="1829499" cy="698612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21606F1-00B4-04B3-9DD7-83AFDCDD266B}"/>
                    </a:ext>
                  </a:extLst>
                </p:cNvPr>
                <p:cNvCxnSpPr>
                  <a:cxnSpLocks/>
                  <a:stCxn id="20" idx="2"/>
                  <a:endCxn id="19" idx="5"/>
                </p:cNvCxnSpPr>
                <p:nvPr/>
              </p:nvCxnSpPr>
              <p:spPr>
                <a:xfrm flipH="1" flipV="1">
                  <a:off x="8101515" y="4873520"/>
                  <a:ext cx="1756982" cy="254069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BF9212-8FF3-7D5F-5CCF-85FA8D488688}"/>
                  </a:ext>
                </a:extLst>
              </p:cNvPr>
              <p:cNvSpPr txBox="1"/>
              <p:nvPr/>
            </p:nvSpPr>
            <p:spPr>
              <a:xfrm>
                <a:off x="8607413" y="317299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1C917D3-D8BD-4E26-E923-233DF25A7925}"/>
                  </a:ext>
                </a:extLst>
              </p:cNvPr>
              <p:cNvSpPr txBox="1"/>
              <p:nvPr/>
            </p:nvSpPr>
            <p:spPr>
              <a:xfrm>
                <a:off x="8582562" y="343150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CFF27BA-60D4-4980-8D1B-ED48B7B74DBE}"/>
                  </a:ext>
                </a:extLst>
              </p:cNvPr>
              <p:cNvSpPr txBox="1"/>
              <p:nvPr/>
            </p:nvSpPr>
            <p:spPr>
              <a:xfrm>
                <a:off x="8528324" y="367209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49B00E3-05F3-C3ED-19C9-E9F84E2B252C}"/>
                  </a:ext>
                </a:extLst>
              </p:cNvPr>
              <p:cNvSpPr txBox="1"/>
              <p:nvPr/>
            </p:nvSpPr>
            <p:spPr>
              <a:xfrm>
                <a:off x="8505995" y="39490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ED50B8-8A01-F6BD-01FA-6604F9BD16A3}"/>
              </a:ext>
            </a:extLst>
          </p:cNvPr>
          <p:cNvSpPr/>
          <p:nvPr/>
        </p:nvSpPr>
        <p:spPr>
          <a:xfrm>
            <a:off x="6577491" y="4101326"/>
            <a:ext cx="940526" cy="52322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D16938-8F2E-97C3-A9E7-35A34D6EE1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758" y="-2"/>
                <a:ext cx="10969653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Proof: flow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D16938-8F2E-97C3-A9E7-35A34D6EE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758" y="-2"/>
                <a:ext cx="10969653" cy="1028386"/>
              </a:xfrm>
              <a:blipFill>
                <a:blip r:embed="rId2"/>
                <a:stretch>
                  <a:fillRect l="-2223"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5"/>
                <a:ext cx="12127832" cy="3043809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Decompose flow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capacity disjoint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paths, each with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Each path is 3 edges: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Each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capacity 1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:r>
                  <a:rPr lang="en-CA" b="1" dirty="0">
                    <a:solidFill>
                      <a:srgbClr val="000000"/>
                    </a:solidFill>
                  </a:rPr>
                  <a:t>each vertex </a:t>
                </a:r>
                <a:r>
                  <a:rPr lang="en-CA" dirty="0">
                    <a:solidFill>
                      <a:srgbClr val="000000"/>
                    </a:solidFill>
                  </a:rPr>
                  <a:t>except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used on at most </a:t>
                </a:r>
                <a:r>
                  <a:rPr lang="en-CA" b="1" dirty="0">
                    <a:solidFill>
                      <a:srgbClr val="000000"/>
                    </a:solidFill>
                  </a:rPr>
                  <a:t>one path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Removing edges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gives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vertex-disjoint edges. □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5"/>
                <a:ext cx="12127832" cy="3043809"/>
              </a:xfrm>
              <a:blipFill>
                <a:blip r:embed="rId3"/>
                <a:stretch>
                  <a:fillRect l="-1357" t="-3800" b="-1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A346B0E-C175-5252-2AB6-C7A955B55213}"/>
              </a:ext>
            </a:extLst>
          </p:cNvPr>
          <p:cNvGrpSpPr/>
          <p:nvPr/>
        </p:nvGrpSpPr>
        <p:grpSpPr>
          <a:xfrm>
            <a:off x="7774268" y="4128168"/>
            <a:ext cx="3734115" cy="2485092"/>
            <a:chOff x="515959" y="3164750"/>
            <a:chExt cx="3734115" cy="248509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882944-8665-E6B7-B3BF-68ED07A53C2B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1945007" y="3495981"/>
              <a:ext cx="1689105" cy="115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8EA3BD3-954D-6964-CB3E-C38FB1A00298}"/>
                </a:ext>
              </a:extLst>
            </p:cNvPr>
            <p:cNvCxnSpPr>
              <a:cxnSpLocks/>
              <a:stCxn id="54" idx="1"/>
              <a:endCxn id="51" idx="5"/>
            </p:cNvCxnSpPr>
            <p:nvPr/>
          </p:nvCxnSpPr>
          <p:spPr>
            <a:xfrm flipH="1" flipV="1">
              <a:off x="1873771" y="3645563"/>
              <a:ext cx="1829592" cy="26375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11ECD4A-2A43-F239-3008-CA9729605713}"/>
                </a:ext>
              </a:extLst>
            </p:cNvPr>
            <p:cNvCxnSpPr>
              <a:cxnSpLocks/>
              <a:stCxn id="54" idx="3"/>
              <a:endCxn id="55" idx="7"/>
            </p:cNvCxnSpPr>
            <p:nvPr/>
          </p:nvCxnSpPr>
          <p:spPr>
            <a:xfrm flipH="1">
              <a:off x="1875145" y="4208482"/>
              <a:ext cx="1828218" cy="36587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9A789B-9C5A-FAD9-CA7E-9E18AD017B36}"/>
                </a:ext>
              </a:extLst>
            </p:cNvPr>
            <p:cNvCxnSpPr>
              <a:cxnSpLocks/>
              <a:stCxn id="49" idx="7"/>
              <a:endCxn id="54" idx="2"/>
            </p:cNvCxnSpPr>
            <p:nvPr/>
          </p:nvCxnSpPr>
          <p:spPr>
            <a:xfrm>
              <a:off x="1873864" y="3980231"/>
              <a:ext cx="1758263" cy="7867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588F47E-93BC-FCC7-46E0-CEAE8E751275}"/>
                </a:ext>
              </a:extLst>
            </p:cNvPr>
            <p:cNvCxnSpPr>
              <a:cxnSpLocks/>
              <a:stCxn id="56" idx="3"/>
              <a:endCxn id="48" idx="6"/>
            </p:cNvCxnSpPr>
            <p:nvPr/>
          </p:nvCxnSpPr>
          <p:spPr>
            <a:xfrm flipH="1">
              <a:off x="1942400" y="5277170"/>
              <a:ext cx="1760963" cy="4089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BC69955-7DFC-825A-4224-B5291D8194D6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1945100" y="4129813"/>
              <a:ext cx="1687027" cy="468923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4FBB333-7EB1-162E-FA8A-A77BC4E1127F}"/>
                </a:ext>
              </a:extLst>
            </p:cNvPr>
            <p:cNvCxnSpPr>
              <a:cxnSpLocks/>
              <a:stCxn id="49" idx="5"/>
              <a:endCxn id="56" idx="1"/>
            </p:cNvCxnSpPr>
            <p:nvPr/>
          </p:nvCxnSpPr>
          <p:spPr>
            <a:xfrm>
              <a:off x="1873864" y="4279395"/>
              <a:ext cx="1829499" cy="69861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4003F4-6ECF-1D69-6AAD-CB21F433678B}"/>
                </a:ext>
              </a:extLst>
            </p:cNvPr>
            <p:cNvSpPr/>
            <p:nvPr/>
          </p:nvSpPr>
          <p:spPr>
            <a:xfrm>
              <a:off x="1455972" y="510652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649C54-340E-E1D8-28F6-78A9CF0BA6E1}"/>
                </a:ext>
              </a:extLst>
            </p:cNvPr>
            <p:cNvSpPr/>
            <p:nvPr/>
          </p:nvSpPr>
          <p:spPr>
            <a:xfrm>
              <a:off x="1458673" y="391827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AD7F6D7-15F1-1ACD-E350-331F92521362}"/>
                </a:ext>
              </a:extLst>
            </p:cNvPr>
            <p:cNvSpPr/>
            <p:nvPr/>
          </p:nvSpPr>
          <p:spPr>
            <a:xfrm>
              <a:off x="3632127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BAF4DC-CB7A-7E73-8E24-9B06B350CCA4}"/>
                </a:ext>
              </a:extLst>
            </p:cNvPr>
            <p:cNvSpPr/>
            <p:nvPr/>
          </p:nvSpPr>
          <p:spPr>
            <a:xfrm>
              <a:off x="1458579" y="328444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50403C-6DD8-8D07-0528-AC77A34D29E3}"/>
                </a:ext>
              </a:extLst>
            </p:cNvPr>
            <p:cNvSpPr/>
            <p:nvPr/>
          </p:nvSpPr>
          <p:spPr>
            <a:xfrm>
              <a:off x="3634112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D1454F1-79EC-E5D6-8D70-CA4E4F41FA55}"/>
                </a:ext>
              </a:extLst>
            </p:cNvPr>
            <p:cNvCxnSpPr>
              <a:cxnSpLocks/>
              <a:stCxn id="56" idx="2"/>
              <a:endCxn id="55" idx="5"/>
            </p:cNvCxnSpPr>
            <p:nvPr/>
          </p:nvCxnSpPr>
          <p:spPr>
            <a:xfrm flipH="1" flipV="1">
              <a:off x="1875145" y="4873520"/>
              <a:ext cx="1756982" cy="2540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D308F8-3ABA-D934-FB91-5683513E5CCE}"/>
                </a:ext>
              </a:extLst>
            </p:cNvPr>
            <p:cNvSpPr/>
            <p:nvPr/>
          </p:nvSpPr>
          <p:spPr>
            <a:xfrm>
              <a:off x="3632127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0353E78-5960-20CB-B72D-ED541D2530BF}"/>
                </a:ext>
              </a:extLst>
            </p:cNvPr>
            <p:cNvSpPr/>
            <p:nvPr/>
          </p:nvSpPr>
          <p:spPr>
            <a:xfrm>
              <a:off x="1459954" y="451239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0329A45-C8EE-8DED-CFAC-8BE24B23F4AB}"/>
                </a:ext>
              </a:extLst>
            </p:cNvPr>
            <p:cNvSpPr/>
            <p:nvPr/>
          </p:nvSpPr>
          <p:spPr>
            <a:xfrm>
              <a:off x="3632127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92AA41-FD82-86D0-E7C1-CC2844257543}"/>
                </a:ext>
              </a:extLst>
            </p:cNvPr>
            <p:cNvSpPr/>
            <p:nvPr/>
          </p:nvSpPr>
          <p:spPr>
            <a:xfrm>
              <a:off x="129525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FAE1A8-DD28-FDB8-74F9-351E75DF46F4}"/>
                </a:ext>
              </a:extLst>
            </p:cNvPr>
            <p:cNvSpPr/>
            <p:nvPr/>
          </p:nvSpPr>
          <p:spPr>
            <a:xfrm>
              <a:off x="343894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B6957BD-765A-4CE1-3187-10B68CD467CA}"/>
                </a:ext>
              </a:extLst>
            </p:cNvPr>
            <p:cNvSpPr/>
            <p:nvPr/>
          </p:nvSpPr>
          <p:spPr>
            <a:xfrm>
              <a:off x="1442588" y="509523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10A38C-3ED5-4474-2F5B-8743294901A2}"/>
                </a:ext>
              </a:extLst>
            </p:cNvPr>
            <p:cNvSpPr/>
            <p:nvPr/>
          </p:nvSpPr>
          <p:spPr>
            <a:xfrm>
              <a:off x="1445289" y="390698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01F829-C99C-1BCF-77CD-85EF80DBA5C0}"/>
                </a:ext>
              </a:extLst>
            </p:cNvPr>
            <p:cNvSpPr/>
            <p:nvPr/>
          </p:nvSpPr>
          <p:spPr>
            <a:xfrm>
              <a:off x="1445195" y="3273151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362A6-7F88-3BF0-CFEE-F57B08A2C9F8}"/>
                </a:ext>
              </a:extLst>
            </p:cNvPr>
            <p:cNvSpPr/>
            <p:nvPr/>
          </p:nvSpPr>
          <p:spPr>
            <a:xfrm>
              <a:off x="1446569" y="4501109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672D13-386A-2A97-4BCA-DDA424EAA1A6}"/>
                </a:ext>
              </a:extLst>
            </p:cNvPr>
            <p:cNvSpPr/>
            <p:nvPr/>
          </p:nvSpPr>
          <p:spPr>
            <a:xfrm>
              <a:off x="3623479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F96815-9559-380D-1080-0CC80E0C27D0}"/>
                </a:ext>
              </a:extLst>
            </p:cNvPr>
            <p:cNvSpPr/>
            <p:nvPr/>
          </p:nvSpPr>
          <p:spPr>
            <a:xfrm>
              <a:off x="3625463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FA6C70-2DFD-8F1E-9249-E1CFE634A259}"/>
                </a:ext>
              </a:extLst>
            </p:cNvPr>
            <p:cNvSpPr/>
            <p:nvPr/>
          </p:nvSpPr>
          <p:spPr>
            <a:xfrm>
              <a:off x="3623479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74181A-C6B4-3458-2F05-9F5E6975AE01}"/>
                </a:ext>
              </a:extLst>
            </p:cNvPr>
            <p:cNvSpPr/>
            <p:nvPr/>
          </p:nvSpPr>
          <p:spPr>
            <a:xfrm>
              <a:off x="3623479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/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E45C30-3020-4E81-7FE9-EC053E7A719C}"/>
              </a:ext>
            </a:extLst>
          </p:cNvPr>
          <p:cNvGrpSpPr/>
          <p:nvPr/>
        </p:nvGrpSpPr>
        <p:grpSpPr>
          <a:xfrm>
            <a:off x="336501" y="4115379"/>
            <a:ext cx="6028775" cy="2485092"/>
            <a:chOff x="5633308" y="3164750"/>
            <a:chExt cx="6028775" cy="248509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16DFE-BB44-4827-746A-737DBC91B1B3}"/>
                </a:ext>
              </a:extLst>
            </p:cNvPr>
            <p:cNvSpPr/>
            <p:nvPr/>
          </p:nvSpPr>
          <p:spPr>
            <a:xfrm>
              <a:off x="7682342" y="510652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EDC08-C61A-114B-187D-E3A5F988078E}"/>
                </a:ext>
              </a:extLst>
            </p:cNvPr>
            <p:cNvSpPr/>
            <p:nvPr/>
          </p:nvSpPr>
          <p:spPr>
            <a:xfrm>
              <a:off x="7685043" y="3918272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4E6BE4-88B4-6708-726E-53B0D41AAD11}"/>
                </a:ext>
              </a:extLst>
            </p:cNvPr>
            <p:cNvSpPr/>
            <p:nvPr/>
          </p:nvSpPr>
          <p:spPr>
            <a:xfrm>
              <a:off x="9858497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7126D0-F5E6-2DC2-7964-8E884D53E063}"/>
                </a:ext>
              </a:extLst>
            </p:cNvPr>
            <p:cNvSpPr/>
            <p:nvPr/>
          </p:nvSpPr>
          <p:spPr>
            <a:xfrm>
              <a:off x="7684949" y="328444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934A5E-BD6A-6742-56B2-2A234264DB98}"/>
                </a:ext>
              </a:extLst>
            </p:cNvPr>
            <p:cNvSpPr/>
            <p:nvPr/>
          </p:nvSpPr>
          <p:spPr>
            <a:xfrm>
              <a:off x="9860482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F7C470-B653-5ABD-4482-85FD77B52FF9}"/>
                </a:ext>
              </a:extLst>
            </p:cNvPr>
            <p:cNvSpPr/>
            <p:nvPr/>
          </p:nvSpPr>
          <p:spPr>
            <a:xfrm>
              <a:off x="9858497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14592E-568B-C2E2-00C4-92DB418BFEED}"/>
                </a:ext>
              </a:extLst>
            </p:cNvPr>
            <p:cNvSpPr/>
            <p:nvPr/>
          </p:nvSpPr>
          <p:spPr>
            <a:xfrm>
              <a:off x="7686324" y="451239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113260-B0A4-BB79-2654-529353F57796}"/>
                </a:ext>
              </a:extLst>
            </p:cNvPr>
            <p:cNvSpPr/>
            <p:nvPr/>
          </p:nvSpPr>
          <p:spPr>
            <a:xfrm>
              <a:off x="9858497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0332C-AC28-D866-51CE-03DA114DEEC4}"/>
                </a:ext>
              </a:extLst>
            </p:cNvPr>
            <p:cNvSpPr/>
            <p:nvPr/>
          </p:nvSpPr>
          <p:spPr>
            <a:xfrm>
              <a:off x="752162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00C435-1513-E169-245E-2BFBFA04773F}"/>
                </a:ext>
              </a:extLst>
            </p:cNvPr>
            <p:cNvSpPr/>
            <p:nvPr/>
          </p:nvSpPr>
          <p:spPr>
            <a:xfrm>
              <a:off x="966531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BC6C0-5C14-12D6-14F1-BC5D430A0285}"/>
                </a:ext>
              </a:extLst>
            </p:cNvPr>
            <p:cNvSpPr/>
            <p:nvPr/>
          </p:nvSpPr>
          <p:spPr>
            <a:xfrm>
              <a:off x="7668958" y="509523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B8B261-A4BE-DAF7-DD48-C4C44D2896AF}"/>
                </a:ext>
              </a:extLst>
            </p:cNvPr>
            <p:cNvSpPr/>
            <p:nvPr/>
          </p:nvSpPr>
          <p:spPr>
            <a:xfrm>
              <a:off x="7671659" y="390698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CB325F-4EC7-F0F4-3283-1C873D8CF829}"/>
                </a:ext>
              </a:extLst>
            </p:cNvPr>
            <p:cNvSpPr/>
            <p:nvPr/>
          </p:nvSpPr>
          <p:spPr>
            <a:xfrm>
              <a:off x="7671565" y="3273151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C8F4ED-1BB7-CF7B-FD77-A15554405667}"/>
                </a:ext>
              </a:extLst>
            </p:cNvPr>
            <p:cNvSpPr/>
            <p:nvPr/>
          </p:nvSpPr>
          <p:spPr>
            <a:xfrm>
              <a:off x="7672939" y="4501109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460277-97CE-F989-643B-23CEDE6E2CB4}"/>
                </a:ext>
              </a:extLst>
            </p:cNvPr>
            <p:cNvSpPr/>
            <p:nvPr/>
          </p:nvSpPr>
          <p:spPr>
            <a:xfrm>
              <a:off x="9849849" y="4387195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C9ECAD-5366-BF31-58BA-482505B64E12}"/>
                </a:ext>
              </a:extLst>
            </p:cNvPr>
            <p:cNvSpPr/>
            <p:nvPr/>
          </p:nvSpPr>
          <p:spPr>
            <a:xfrm>
              <a:off x="9851833" y="328559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5A8203-03A7-7D79-3482-3EFA0A99CA69}"/>
                </a:ext>
              </a:extLst>
            </p:cNvPr>
            <p:cNvSpPr/>
            <p:nvPr/>
          </p:nvSpPr>
          <p:spPr>
            <a:xfrm>
              <a:off x="9849849" y="3847360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E0E4D-EF24-D0E5-B02C-9B5C7D14DFB2}"/>
                </a:ext>
              </a:extLst>
            </p:cNvPr>
            <p:cNvSpPr/>
            <p:nvPr/>
          </p:nvSpPr>
          <p:spPr>
            <a:xfrm>
              <a:off x="9849849" y="491604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FA84D9-333A-A9C6-C1DB-06F326C19098}"/>
                </a:ext>
              </a:extLst>
            </p:cNvPr>
            <p:cNvSpPr/>
            <p:nvPr/>
          </p:nvSpPr>
          <p:spPr>
            <a:xfrm>
              <a:off x="6368922" y="4175654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F047E5-3614-A980-8D0C-1A0D293493A9}"/>
                </a:ext>
              </a:extLst>
            </p:cNvPr>
            <p:cNvSpPr/>
            <p:nvPr/>
          </p:nvSpPr>
          <p:spPr>
            <a:xfrm>
              <a:off x="11175655" y="4251987"/>
              <a:ext cx="486428" cy="423082"/>
            </a:xfrm>
            <a:prstGeom prst="ellipse">
              <a:avLst/>
            </a:prstGeom>
            <a:solidFill>
              <a:srgbClr val="FFFFFF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/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CA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E6B5E86-0516-629D-6A72-5D6CE1C5A848}"/>
                </a:ext>
              </a:extLst>
            </p:cNvPr>
            <p:cNvGrpSpPr/>
            <p:nvPr/>
          </p:nvGrpSpPr>
          <p:grpSpPr>
            <a:xfrm>
              <a:off x="6612136" y="3484692"/>
              <a:ext cx="1060803" cy="1822083"/>
              <a:chOff x="6612136" y="3484692"/>
              <a:chExt cx="1060803" cy="182208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1EE2E61-A42D-1C64-33E5-990EDD7DA803}"/>
                  </a:ext>
                </a:extLst>
              </p:cNvPr>
              <p:cNvCxnSpPr>
                <a:cxnSpLocks/>
                <a:stCxn id="39" idx="0"/>
                <a:endCxn id="27" idx="2"/>
              </p:cNvCxnSpPr>
              <p:nvPr/>
            </p:nvCxnSpPr>
            <p:spPr>
              <a:xfrm flipV="1">
                <a:off x="6612136" y="3484692"/>
                <a:ext cx="1059429" cy="690962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26341690-E57A-A919-6A75-B5D8438B42F5}"/>
                  </a:ext>
                </a:extLst>
              </p:cNvPr>
              <p:cNvCxnSpPr>
                <a:cxnSpLocks/>
                <a:stCxn id="39" idx="7"/>
                <a:endCxn id="26" idx="2"/>
              </p:cNvCxnSpPr>
              <p:nvPr/>
            </p:nvCxnSpPr>
            <p:spPr>
              <a:xfrm flipV="1">
                <a:off x="6784114" y="4118525"/>
                <a:ext cx="887545" cy="11908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027FE53-08F2-D644-6E61-66C85AC3C1D4}"/>
                  </a:ext>
                </a:extLst>
              </p:cNvPr>
              <p:cNvCxnSpPr>
                <a:cxnSpLocks/>
                <a:stCxn id="39" idx="5"/>
                <a:endCxn id="28" idx="2"/>
              </p:cNvCxnSpPr>
              <p:nvPr/>
            </p:nvCxnSpPr>
            <p:spPr>
              <a:xfrm>
                <a:off x="6784114" y="4536777"/>
                <a:ext cx="888825" cy="175873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5A85508-467C-1B81-F5D0-FA285E2BE978}"/>
                  </a:ext>
                </a:extLst>
              </p:cNvPr>
              <p:cNvCxnSpPr>
                <a:cxnSpLocks/>
                <a:stCxn id="39" idx="4"/>
                <a:endCxn id="25" idx="2"/>
              </p:cNvCxnSpPr>
              <p:nvPr/>
            </p:nvCxnSpPr>
            <p:spPr>
              <a:xfrm>
                <a:off x="6612136" y="4598736"/>
                <a:ext cx="1056822" cy="708039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641457-1D36-9B5A-4E84-32DDB84C71A5}"/>
                  </a:ext>
                </a:extLst>
              </p:cNvPr>
              <p:cNvSpPr txBox="1"/>
              <p:nvPr/>
            </p:nvSpPr>
            <p:spPr>
              <a:xfrm>
                <a:off x="6881139" y="352285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7200060-D61E-6B3F-030C-CFF4AD4E5164}"/>
                  </a:ext>
                </a:extLst>
              </p:cNvPr>
              <p:cNvSpPr txBox="1"/>
              <p:nvPr/>
            </p:nvSpPr>
            <p:spPr>
              <a:xfrm>
                <a:off x="6981541" y="385514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81B5154-7E5C-B416-8EDC-D795AC977518}"/>
                  </a:ext>
                </a:extLst>
              </p:cNvPr>
              <p:cNvSpPr txBox="1"/>
              <p:nvPr/>
            </p:nvSpPr>
            <p:spPr>
              <a:xfrm>
                <a:off x="6950861" y="426285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5DFC58-241E-1618-8B33-F04706E93271}"/>
                  </a:ext>
                </a:extLst>
              </p:cNvPr>
              <p:cNvSpPr txBox="1"/>
              <p:nvPr/>
            </p:nvSpPr>
            <p:spPr>
              <a:xfrm>
                <a:off x="6934902" y="461118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51FBF87-0520-FC5E-3484-398DB4A1EDE2}"/>
                </a:ext>
              </a:extLst>
            </p:cNvPr>
            <p:cNvGrpSpPr/>
            <p:nvPr/>
          </p:nvGrpSpPr>
          <p:grpSpPr>
            <a:xfrm>
              <a:off x="10336277" y="3422455"/>
              <a:ext cx="1082592" cy="1705133"/>
              <a:chOff x="10336277" y="3422455"/>
              <a:chExt cx="1082592" cy="1705133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B1311CF-44CC-B7FE-5C0C-08107421B53A}"/>
                  </a:ext>
                </a:extLst>
              </p:cNvPr>
              <p:cNvCxnSpPr>
                <a:cxnSpLocks/>
                <a:stCxn id="30" idx="6"/>
                <a:endCxn id="40" idx="0"/>
              </p:cNvCxnSpPr>
              <p:nvPr/>
            </p:nvCxnSpPr>
            <p:spPr>
              <a:xfrm>
                <a:off x="10338261" y="3497135"/>
                <a:ext cx="1080608" cy="754852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B66DFD5-5899-3080-51E1-6FA799DA22CD}"/>
                  </a:ext>
                </a:extLst>
              </p:cNvPr>
              <p:cNvCxnSpPr>
                <a:cxnSpLocks/>
                <a:stCxn id="31" idx="6"/>
                <a:endCxn id="40" idx="1"/>
              </p:cNvCxnSpPr>
              <p:nvPr/>
            </p:nvCxnSpPr>
            <p:spPr>
              <a:xfrm>
                <a:off x="10336277" y="4058901"/>
                <a:ext cx="910614" cy="255045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28A3369-5205-9E63-82AF-BE3677CC35C3}"/>
                  </a:ext>
                </a:extLst>
              </p:cNvPr>
              <p:cNvCxnSpPr>
                <a:cxnSpLocks/>
                <a:stCxn id="29" idx="6"/>
                <a:endCxn id="40" idx="2"/>
              </p:cNvCxnSpPr>
              <p:nvPr/>
            </p:nvCxnSpPr>
            <p:spPr>
              <a:xfrm flipV="1">
                <a:off x="10336277" y="4463528"/>
                <a:ext cx="839378" cy="13520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7C3B5C9C-3E82-9B6C-C1C1-AE797D2E5418}"/>
                  </a:ext>
                </a:extLst>
              </p:cNvPr>
              <p:cNvCxnSpPr>
                <a:cxnSpLocks/>
                <a:stCxn id="32" idx="6"/>
                <a:endCxn id="40" idx="3"/>
              </p:cNvCxnSpPr>
              <p:nvPr/>
            </p:nvCxnSpPr>
            <p:spPr>
              <a:xfrm flipV="1">
                <a:off x="10336277" y="4613110"/>
                <a:ext cx="910614" cy="514478"/>
              </a:xfrm>
              <a:prstGeom prst="straightConnector1">
                <a:avLst/>
              </a:prstGeom>
              <a:ln w="76200">
                <a:solidFill>
                  <a:srgbClr val="0000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3EFFE2B-AC9F-B76F-F5A7-82906A8F761E}"/>
                  </a:ext>
                </a:extLst>
              </p:cNvPr>
              <p:cNvSpPr txBox="1"/>
              <p:nvPr/>
            </p:nvSpPr>
            <p:spPr>
              <a:xfrm>
                <a:off x="10548490" y="342245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DD36C7-2A69-F67F-EB51-A9E8711AB25D}"/>
                  </a:ext>
                </a:extLst>
              </p:cNvPr>
              <p:cNvSpPr txBox="1"/>
              <p:nvPr/>
            </p:nvSpPr>
            <p:spPr>
              <a:xfrm>
                <a:off x="10447771" y="3818662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84A2606-F067-758E-6DA1-577A37967214}"/>
                  </a:ext>
                </a:extLst>
              </p:cNvPr>
              <p:cNvSpPr txBox="1"/>
              <p:nvPr/>
            </p:nvSpPr>
            <p:spPr>
              <a:xfrm>
                <a:off x="10463757" y="423748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4AAC3F-FAE3-CBA4-06E6-C31229A27BBC}"/>
                  </a:ext>
                </a:extLst>
              </p:cNvPr>
              <p:cNvSpPr txBox="1"/>
              <p:nvPr/>
            </p:nvSpPr>
            <p:spPr>
              <a:xfrm>
                <a:off x="10518797" y="455518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4BCA71D-D0CF-50A8-E74C-86984FF34946}"/>
                </a:ext>
              </a:extLst>
            </p:cNvPr>
            <p:cNvGrpSpPr/>
            <p:nvPr/>
          </p:nvGrpSpPr>
          <p:grpSpPr>
            <a:xfrm>
              <a:off x="8100141" y="3172995"/>
              <a:ext cx="1829592" cy="2145069"/>
              <a:chOff x="8100141" y="3172995"/>
              <a:chExt cx="1829592" cy="214506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2925860-2FC3-39B4-5930-5490A5EA1393}"/>
                  </a:ext>
                </a:extLst>
              </p:cNvPr>
              <p:cNvGrpSpPr/>
              <p:nvPr/>
            </p:nvGrpSpPr>
            <p:grpSpPr>
              <a:xfrm>
                <a:off x="8100141" y="3495981"/>
                <a:ext cx="1829592" cy="1822083"/>
                <a:chOff x="8100141" y="3495981"/>
                <a:chExt cx="1829592" cy="1822083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1856A1C4-CC03-EC41-015A-D5096627AEA5}"/>
                    </a:ext>
                  </a:extLst>
                </p:cNvPr>
                <p:cNvCxnSpPr>
                  <a:cxnSpLocks/>
                  <a:endCxn id="16" idx="2"/>
                </p:cNvCxnSpPr>
                <p:nvPr/>
              </p:nvCxnSpPr>
              <p:spPr>
                <a:xfrm>
                  <a:off x="8171377" y="3495981"/>
                  <a:ext cx="1689105" cy="115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20E8CF92-7767-0E1E-5862-B4CC0982187E}"/>
                    </a:ext>
                  </a:extLst>
                </p:cNvPr>
                <p:cNvCxnSpPr>
                  <a:cxnSpLocks/>
                  <a:stCxn id="18" idx="1"/>
                  <a:endCxn id="15" idx="5"/>
                </p:cNvCxnSpPr>
                <p:nvPr/>
              </p:nvCxnSpPr>
              <p:spPr>
                <a:xfrm flipH="1" flipV="1">
                  <a:off x="8100141" y="3645563"/>
                  <a:ext cx="1829592" cy="263756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720A8B0-0CCD-2383-F517-15D80F9472D1}"/>
                    </a:ext>
                  </a:extLst>
                </p:cNvPr>
                <p:cNvCxnSpPr>
                  <a:cxnSpLocks/>
                  <a:stCxn id="18" idx="3"/>
                  <a:endCxn id="19" idx="7"/>
                </p:cNvCxnSpPr>
                <p:nvPr/>
              </p:nvCxnSpPr>
              <p:spPr>
                <a:xfrm flipH="1">
                  <a:off x="8101515" y="4208482"/>
                  <a:ext cx="1828218" cy="36587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2013C261-8BF5-69DC-6335-17920796FF78}"/>
                    </a:ext>
                  </a:extLst>
                </p:cNvPr>
                <p:cNvCxnSpPr>
                  <a:cxnSpLocks/>
                  <a:stCxn id="13" idx="7"/>
                  <a:endCxn id="18" idx="2"/>
                </p:cNvCxnSpPr>
                <p:nvPr/>
              </p:nvCxnSpPr>
              <p:spPr>
                <a:xfrm>
                  <a:off x="8100234" y="3980231"/>
                  <a:ext cx="1758263" cy="78670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67BBB9-D57E-1D3E-59E3-C7E35F3C4037}"/>
                    </a:ext>
                  </a:extLst>
                </p:cNvPr>
                <p:cNvCxnSpPr>
                  <a:cxnSpLocks/>
                  <a:stCxn id="20" idx="3"/>
                  <a:endCxn id="12" idx="6"/>
                </p:cNvCxnSpPr>
                <p:nvPr/>
              </p:nvCxnSpPr>
              <p:spPr>
                <a:xfrm flipH="1">
                  <a:off x="8168770" y="5277170"/>
                  <a:ext cx="1760963" cy="40894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E611BD93-539D-2C76-3081-3C83634B7D62}"/>
                    </a:ext>
                  </a:extLst>
                </p:cNvPr>
                <p:cNvCxnSpPr>
                  <a:cxnSpLocks/>
                  <a:stCxn id="13" idx="6"/>
                  <a:endCxn id="14" idx="2"/>
                </p:cNvCxnSpPr>
                <p:nvPr/>
              </p:nvCxnSpPr>
              <p:spPr>
                <a:xfrm>
                  <a:off x="8171470" y="4129813"/>
                  <a:ext cx="1687027" cy="468923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7AC6DCA-D678-900E-B1C9-741BFFECBAA0}"/>
                    </a:ext>
                  </a:extLst>
                </p:cNvPr>
                <p:cNvCxnSpPr>
                  <a:cxnSpLocks/>
                  <a:stCxn id="13" idx="5"/>
                  <a:endCxn id="20" idx="1"/>
                </p:cNvCxnSpPr>
                <p:nvPr/>
              </p:nvCxnSpPr>
              <p:spPr>
                <a:xfrm>
                  <a:off x="8100234" y="4279395"/>
                  <a:ext cx="1829499" cy="698612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21606F1-00B4-04B3-9DD7-83AFDCDD266B}"/>
                    </a:ext>
                  </a:extLst>
                </p:cNvPr>
                <p:cNvCxnSpPr>
                  <a:cxnSpLocks/>
                  <a:stCxn id="20" idx="2"/>
                  <a:endCxn id="19" idx="5"/>
                </p:cNvCxnSpPr>
                <p:nvPr/>
              </p:nvCxnSpPr>
              <p:spPr>
                <a:xfrm flipH="1" flipV="1">
                  <a:off x="8101515" y="4873520"/>
                  <a:ext cx="1756982" cy="254069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BF9212-8FF3-7D5F-5CCF-85FA8D488688}"/>
                  </a:ext>
                </a:extLst>
              </p:cNvPr>
              <p:cNvSpPr txBox="1"/>
              <p:nvPr/>
            </p:nvSpPr>
            <p:spPr>
              <a:xfrm>
                <a:off x="8607413" y="317299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1C917D3-D8BD-4E26-E923-233DF25A7925}"/>
                  </a:ext>
                </a:extLst>
              </p:cNvPr>
              <p:cNvSpPr txBox="1"/>
              <p:nvPr/>
            </p:nvSpPr>
            <p:spPr>
              <a:xfrm>
                <a:off x="8582562" y="343150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CFF27BA-60D4-4980-8D1B-ED48B7B74DBE}"/>
                  </a:ext>
                </a:extLst>
              </p:cNvPr>
              <p:cNvSpPr txBox="1"/>
              <p:nvPr/>
            </p:nvSpPr>
            <p:spPr>
              <a:xfrm>
                <a:off x="8528324" y="367209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49B00E3-05F3-C3ED-19C9-E9F84E2B252C}"/>
                  </a:ext>
                </a:extLst>
              </p:cNvPr>
              <p:cNvSpPr txBox="1"/>
              <p:nvPr/>
            </p:nvSpPr>
            <p:spPr>
              <a:xfrm>
                <a:off x="8505995" y="39490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ED50B8-8A01-F6BD-01FA-6604F9BD16A3}"/>
              </a:ext>
            </a:extLst>
          </p:cNvPr>
          <p:cNvSpPr/>
          <p:nvPr/>
        </p:nvSpPr>
        <p:spPr>
          <a:xfrm>
            <a:off x="6707145" y="5077141"/>
            <a:ext cx="940526" cy="52322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3B111C52-22FF-315F-6C02-F6916F03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2988" y="643069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Given bipartite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follows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O(</a:t>
                </a:r>
                <a:r>
                  <a:rPr lang="en-CA" dirty="0" err="1">
                    <a:solidFill>
                      <a:srgbClr val="000000"/>
                    </a:solidFill>
                  </a:rPr>
                  <a:t>n+m</a:t>
                </a:r>
                <a:r>
                  <a:rPr lang="en-CA" dirty="0">
                    <a:solidFill>
                      <a:srgbClr val="000000"/>
                    </a:solidFill>
                  </a:rPr>
                  <a:t>) to build G’ (simplifies to O(m) if G is connected)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max flow is O(n), so O(nm) to run Ford-Fulkerson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 total O(nm)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  <a:blipFill>
                <a:blip r:embed="rId2"/>
                <a:stretch>
                  <a:fillRect l="-1369" t="-2135" b="-2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798348" y="368033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801049" y="249208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974503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800955" y="185825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976488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974503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802330" y="308621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974503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831424" y="4169817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24" y="4169817"/>
                <a:ext cx="5729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10011979" y="4169817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979" y="4169817"/>
                <a:ext cx="555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637634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781320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784964" y="36690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787665" y="248080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787571" y="1846968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788945" y="3074926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965855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967839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965855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965855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484928" y="274947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291661" y="282580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061013" y="2069798"/>
            <a:ext cx="1689105" cy="115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989777" y="2219380"/>
            <a:ext cx="1829592" cy="26375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991151" y="2782299"/>
            <a:ext cx="1828218" cy="36587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989870" y="2554048"/>
            <a:ext cx="1758263" cy="7867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2058406" y="3850987"/>
            <a:ext cx="1760963" cy="4089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2061106" y="2703630"/>
            <a:ext cx="1687027" cy="46892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989870" y="2853212"/>
            <a:ext cx="1829499" cy="6986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571978" y="368033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574679" y="249208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748133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574585" y="185825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750118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991151" y="3447337"/>
            <a:ext cx="1756982" cy="2540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748133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575960" y="308621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748133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605054" y="4169817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54" y="4169817"/>
                <a:ext cx="5729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785609" y="4169817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09" y="4169817"/>
                <a:ext cx="5553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411264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554950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558594" y="36690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561295" y="248080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561201" y="1846968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562575" y="3074926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739485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741469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739485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739485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728142" y="2058509"/>
            <a:ext cx="1060803" cy="1822083"/>
            <a:chOff x="6728142" y="2058509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728142" y="2058509"/>
              <a:ext cx="1059429" cy="69096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900120" y="2692342"/>
              <a:ext cx="887545" cy="1190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900120" y="3110594"/>
              <a:ext cx="888825" cy="175873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728142" y="3172553"/>
              <a:ext cx="1056822" cy="7080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976412" y="211478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7076814" y="244708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7046134" y="285478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7030175" y="320312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456795" y="1906717"/>
            <a:ext cx="1082592" cy="1720008"/>
            <a:chOff x="10452283" y="1981397"/>
            <a:chExt cx="1082592" cy="1720008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454267" y="2070952"/>
              <a:ext cx="1080608" cy="75485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452283" y="2632718"/>
              <a:ext cx="910614" cy="25504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452283" y="3037345"/>
              <a:ext cx="839378" cy="13520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452283" y="3186927"/>
              <a:ext cx="910614" cy="51447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711940" y="19813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611221" y="237760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627207" y="27964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682247" y="311412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216620" y="1738567"/>
            <a:ext cx="1829592" cy="2128417"/>
            <a:chOff x="8216147" y="1763463"/>
            <a:chExt cx="1829592" cy="212841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216147" y="2069798"/>
              <a:ext cx="1829592" cy="1822082"/>
              <a:chOff x="8216147" y="2069798"/>
              <a:chExt cx="1829592" cy="182208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287383" y="2069798"/>
                <a:ext cx="1689105" cy="115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216147" y="2219380"/>
                <a:ext cx="1829592" cy="2637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217522" y="2782300"/>
                <a:ext cx="1828217" cy="36587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216241" y="2554048"/>
                <a:ext cx="1758262" cy="7867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284776" y="3850987"/>
                <a:ext cx="1760963" cy="4089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287477" y="2703630"/>
                <a:ext cx="1687026" cy="46892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216241" y="2853212"/>
                <a:ext cx="1829498" cy="69861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217522" y="3447337"/>
                <a:ext cx="1756981" cy="254068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839600" y="176346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814749" y="202197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760511" y="226256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738182" y="25394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9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1652493" cy="102838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Modified reduction </a:t>
            </a:r>
            <a:r>
              <a:rPr lang="en-CA" dirty="0">
                <a:solidFill>
                  <a:srgbClr val="000000"/>
                </a:solidFill>
              </a:rPr>
              <a:t>(for the next </a:t>
            </a:r>
            <a:r>
              <a:rPr lang="en-CA" b="1" dirty="0">
                <a:solidFill>
                  <a:srgbClr val="000000"/>
                </a:solidFill>
              </a:rPr>
              <a:t>proof</a:t>
            </a:r>
            <a:r>
              <a:rPr lang="en-CA" dirty="0">
                <a:solidFill>
                  <a:srgbClr val="00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 edges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set capacity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instead of 1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sz="110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Does not affect the correctness of the reduction!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:r>
                  <a:rPr lang="en-CA" b="1" dirty="0">
                    <a:solidFill>
                      <a:srgbClr val="000000"/>
                    </a:solidFill>
                  </a:rPr>
                  <a:t>Each vertex can still only be used once</a:t>
                </a:r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  <a:blipFill>
                <a:blip r:embed="rId2"/>
                <a:stretch>
                  <a:fillRect l="-1369" t="-2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798348" y="368033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801049" y="249208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974503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800955" y="185825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976488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974503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802330" y="308621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974503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831424" y="4169817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24" y="4169817"/>
                <a:ext cx="5729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10011979" y="4169817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979" y="4169817"/>
                <a:ext cx="555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637634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781320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784964" y="36690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787665" y="248080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787571" y="1846968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788945" y="3074926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965855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967839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965855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965855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484928" y="274947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291661" y="282580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061013" y="2069798"/>
            <a:ext cx="1689105" cy="115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989777" y="2219380"/>
            <a:ext cx="1829592" cy="26375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991151" y="2782299"/>
            <a:ext cx="1828218" cy="36587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989870" y="2554048"/>
            <a:ext cx="1758263" cy="7867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2058406" y="3850987"/>
            <a:ext cx="1760963" cy="4089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2061106" y="2703630"/>
            <a:ext cx="1687027" cy="46892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989870" y="2853212"/>
            <a:ext cx="1829499" cy="6986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571978" y="368033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574679" y="2492089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748133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574585" y="185825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750118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991151" y="3447337"/>
            <a:ext cx="1756982" cy="2540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748133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575960" y="308621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748133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605054" y="4169817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54" y="4169817"/>
                <a:ext cx="5729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785609" y="4169817"/>
                <a:ext cx="555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09" y="4169817"/>
                <a:ext cx="5553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411264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554950" y="1738567"/>
            <a:ext cx="811130" cy="248509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558594" y="366905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561295" y="248080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561201" y="1846968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562575" y="3074926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739485" y="2961012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741469" y="1859411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739485" y="2421177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739485" y="3489864"/>
            <a:ext cx="486428" cy="423082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728142" y="2058509"/>
            <a:ext cx="1060803" cy="1822083"/>
            <a:chOff x="6728142" y="2058509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728142" y="2058509"/>
              <a:ext cx="1059429" cy="69096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900120" y="2692342"/>
              <a:ext cx="887545" cy="1190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900120" y="3110594"/>
              <a:ext cx="888825" cy="175873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728142" y="3172553"/>
              <a:ext cx="1056822" cy="7080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976412" y="211478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7076814" y="244708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7046134" y="285478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7030175" y="320312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456795" y="1906717"/>
            <a:ext cx="1082592" cy="1720008"/>
            <a:chOff x="10452283" y="1981397"/>
            <a:chExt cx="1082592" cy="1720008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454267" y="2070952"/>
              <a:ext cx="1080608" cy="75485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452283" y="2632718"/>
              <a:ext cx="910614" cy="25504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452283" y="3037345"/>
              <a:ext cx="839378" cy="13520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452283" y="3186927"/>
              <a:ext cx="910614" cy="51447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711940" y="19813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611221" y="237760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627207" y="27964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682247" y="311412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216620" y="1738567"/>
            <a:ext cx="1829592" cy="2128417"/>
            <a:chOff x="8216147" y="1763463"/>
            <a:chExt cx="1829592" cy="212841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216147" y="2069798"/>
              <a:ext cx="1829592" cy="1822082"/>
              <a:chOff x="8216147" y="2069798"/>
              <a:chExt cx="1829592" cy="182208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287383" y="2069798"/>
                <a:ext cx="1689105" cy="115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216147" y="2219380"/>
                <a:ext cx="1829592" cy="2637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217522" y="2782300"/>
                <a:ext cx="1828217" cy="36587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216241" y="2554048"/>
                <a:ext cx="1758262" cy="7867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284776" y="3850987"/>
                <a:ext cx="1760963" cy="4089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287477" y="2703630"/>
                <a:ext cx="1687026" cy="468923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216241" y="2853212"/>
                <a:ext cx="1829498" cy="69861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217522" y="3447337"/>
                <a:ext cx="1756981" cy="254068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2BF9212-8FF3-7D5F-5CCF-85FA8D488688}"/>
                    </a:ext>
                  </a:extLst>
                </p:cNvPr>
                <p:cNvSpPr txBox="1"/>
                <p:nvPr/>
              </p:nvSpPr>
              <p:spPr>
                <a:xfrm>
                  <a:off x="8839600" y="1763463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>
                      <a:solidFill>
                        <a:srgbClr val="000000"/>
                      </a:solidFill>
                    </a:rPr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2BF9212-8FF3-7D5F-5CCF-85FA8D488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600" y="1763463"/>
                  <a:ext cx="48122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127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1C917D3-D8BD-4E26-E923-233DF25A7925}"/>
                    </a:ext>
                  </a:extLst>
                </p:cNvPr>
                <p:cNvSpPr txBox="1"/>
                <p:nvPr/>
              </p:nvSpPr>
              <p:spPr>
                <a:xfrm>
                  <a:off x="8814749" y="2021977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>
                      <a:solidFill>
                        <a:srgbClr val="000000"/>
                      </a:solidFill>
                    </a:rPr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1C917D3-D8BD-4E26-E923-233DF25A7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749" y="2021977"/>
                  <a:ext cx="48122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127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FCFF27BA-60D4-4980-8D1B-ED48B7B74DBE}"/>
                    </a:ext>
                  </a:extLst>
                </p:cNvPr>
                <p:cNvSpPr txBox="1"/>
                <p:nvPr/>
              </p:nvSpPr>
              <p:spPr>
                <a:xfrm>
                  <a:off x="8760511" y="2262565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>
                      <a:solidFill>
                        <a:srgbClr val="000000"/>
                      </a:solidFill>
                    </a:rPr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FCFF27BA-60D4-4980-8D1B-ED48B7B74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511" y="2262565"/>
                  <a:ext cx="48122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127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738182" y="25394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0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12327</TotalTime>
  <Words>3217</Words>
  <Application>Microsoft Office PowerPoint</Application>
  <PresentationFormat>Widescreen</PresentationFormat>
  <Paragraphs>738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Century Gothic</vt:lpstr>
      <vt:lpstr>Cambria Math</vt:lpstr>
      <vt:lpstr>Arial</vt:lpstr>
      <vt:lpstr>Calibri</vt:lpstr>
      <vt:lpstr>Mesh</vt:lpstr>
      <vt:lpstr>CS 341: Algorithms</vt:lpstr>
      <vt:lpstr>Max Bipartite matching</vt:lpstr>
      <vt:lpstr>Bipartite matching</vt:lpstr>
      <vt:lpstr>Reduction to max flow</vt:lpstr>
      <vt:lpstr>Correctness of the reduction</vt:lpstr>
      <vt:lpstr>Correctness of the reduction</vt:lpstr>
      <vt:lpstr>Proof: flow of size k⇒ matching of size k</vt:lpstr>
      <vt:lpstr>Complexity</vt:lpstr>
      <vt:lpstr>Modified reduction (for the next proof)</vt:lpstr>
      <vt:lpstr>Minimum Vertex Cover (for a bipartite graph)</vt:lpstr>
      <vt:lpstr>Recall: Max-Flow Min-Cut Theorem</vt:lpstr>
      <vt:lpstr>Minimum Vertex Cover Problem</vt:lpstr>
      <vt:lpstr>Connecting matching and vertex cover</vt:lpstr>
      <vt:lpstr>KÖnig’s theorem |max matching| = |min vertex cover|</vt:lpstr>
      <vt:lpstr>KÖnig’s theorem |max matching| = |min vertex cover|</vt:lpstr>
      <vt:lpstr>KÖnig’s theorem |max matching| = |min vertex cover|</vt:lpstr>
      <vt:lpstr>KÖnig’s theorem |max matching| = |min vertex cover|</vt:lpstr>
      <vt:lpstr>Solving vertex cover</vt:lpstr>
      <vt:lpstr>Bonus slides</vt:lpstr>
      <vt:lpstr>Vertex Disjoint Paths</vt:lpstr>
      <vt:lpstr>Vertex Disjoint Paths</vt:lpstr>
      <vt:lpstr>Vertex Disjoint Paths</vt:lpstr>
      <vt:lpstr>Reduction to edge-disjoint paths</vt:lpstr>
      <vt:lpstr>Example new Graph Construction</vt:lpstr>
      <vt:lpstr>Example 2 of new Graph Construction</vt:lpstr>
      <vt:lpstr>Correctness</vt:lpstr>
      <vt:lpstr>Correctness</vt:lpstr>
      <vt:lpstr>Correctness</vt:lpstr>
      <vt:lpstr>Correctness</vt:lpstr>
      <vt:lpstr>Correctness</vt:lpstr>
      <vt:lpstr>Algorithm</vt:lpstr>
      <vt:lpstr>Implementation</vt:lpstr>
      <vt:lpstr>Runtime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407</cp:revision>
  <dcterms:created xsi:type="dcterms:W3CDTF">2019-01-07T22:31:11Z</dcterms:created>
  <dcterms:modified xsi:type="dcterms:W3CDTF">2023-11-16T03:42:21Z</dcterms:modified>
</cp:coreProperties>
</file>