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533" r:id="rId3"/>
    <p:sldId id="454" r:id="rId4"/>
    <p:sldId id="534" r:id="rId5"/>
    <p:sldId id="535" r:id="rId6"/>
    <p:sldId id="457" r:id="rId7"/>
    <p:sldId id="536" r:id="rId8"/>
    <p:sldId id="422" r:id="rId9"/>
    <p:sldId id="527" r:id="rId10"/>
    <p:sldId id="538" r:id="rId11"/>
    <p:sldId id="486" r:id="rId12"/>
    <p:sldId id="485" r:id="rId13"/>
    <p:sldId id="537" r:id="rId14"/>
    <p:sldId id="531" r:id="rId15"/>
    <p:sldId id="539" r:id="rId16"/>
    <p:sldId id="542" r:id="rId17"/>
    <p:sldId id="456" r:id="rId18"/>
    <p:sldId id="543" r:id="rId19"/>
    <p:sldId id="467" r:id="rId20"/>
    <p:sldId id="544" r:id="rId21"/>
    <p:sldId id="468" r:id="rId22"/>
    <p:sldId id="462" r:id="rId23"/>
    <p:sldId id="461" r:id="rId24"/>
    <p:sldId id="463" r:id="rId25"/>
    <p:sldId id="545" r:id="rId26"/>
    <p:sldId id="552" r:id="rId27"/>
    <p:sldId id="551" r:id="rId28"/>
    <p:sldId id="553" r:id="rId29"/>
    <p:sldId id="546" r:id="rId30"/>
    <p:sldId id="480" r:id="rId31"/>
    <p:sldId id="482" r:id="rId32"/>
    <p:sldId id="483" r:id="rId33"/>
    <p:sldId id="466" r:id="rId34"/>
    <p:sldId id="532" r:id="rId35"/>
    <p:sldId id="448" r:id="rId36"/>
    <p:sldId id="447" r:id="rId37"/>
    <p:sldId id="547" r:id="rId38"/>
    <p:sldId id="495" r:id="rId39"/>
    <p:sldId id="548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Century Gothic" panose="020B050202020202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533"/>
            <p14:sldId id="454"/>
            <p14:sldId id="534"/>
            <p14:sldId id="535"/>
            <p14:sldId id="457"/>
            <p14:sldId id="536"/>
            <p14:sldId id="422"/>
            <p14:sldId id="527"/>
            <p14:sldId id="538"/>
            <p14:sldId id="486"/>
            <p14:sldId id="485"/>
            <p14:sldId id="537"/>
            <p14:sldId id="531"/>
            <p14:sldId id="539"/>
            <p14:sldId id="542"/>
            <p14:sldId id="456"/>
            <p14:sldId id="543"/>
            <p14:sldId id="467"/>
            <p14:sldId id="544"/>
            <p14:sldId id="468"/>
            <p14:sldId id="462"/>
            <p14:sldId id="461"/>
            <p14:sldId id="463"/>
            <p14:sldId id="545"/>
            <p14:sldId id="552"/>
            <p14:sldId id="551"/>
            <p14:sldId id="553"/>
            <p14:sldId id="546"/>
            <p14:sldId id="480"/>
            <p14:sldId id="482"/>
            <p14:sldId id="483"/>
            <p14:sldId id="466"/>
            <p14:sldId id="532"/>
            <p14:sldId id="448"/>
            <p14:sldId id="447"/>
            <p14:sldId id="547"/>
            <p14:sldId id="495"/>
            <p14:sldId id="5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CC"/>
    <a:srgbClr val="545454"/>
    <a:srgbClr val="000000"/>
    <a:srgbClr val="FFFFFF"/>
    <a:srgbClr val="99CCFF"/>
    <a:srgbClr val="262626"/>
    <a:srgbClr val="00B0F0"/>
    <a:srgbClr val="CF7133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1305" autoAdjust="0"/>
  </p:normalViewPr>
  <p:slideViewPr>
    <p:cSldViewPr snapToGrid="0">
      <p:cViewPr varScale="1">
        <p:scale>
          <a:sx n="89" d="100"/>
          <a:sy n="89" d="100"/>
        </p:scale>
        <p:origin x="58" y="2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2023-11-29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117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future it would be nice to rename A’ -&gt; N’, B’ -&gt; E’, or *something* more memorable than A and B. something that encodes the fact that A’ contains node sizes, and B’ contains edge sizes.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4551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7736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Note: problems</a:t>
            </a:r>
            <a:r>
              <a:rPr lang="en-CA" baseline="0" dirty="0"/>
              <a:t> can be </a:t>
            </a:r>
            <a:r>
              <a:rPr lang="en-CA" dirty="0"/>
              <a:t>NP-hard</a:t>
            </a:r>
            <a:r>
              <a:rPr lang="en-CA" baseline="0" dirty="0"/>
              <a:t> even if they are NOT decision problems. (And in that case they are, of course, not in NP.)</a:t>
            </a:r>
          </a:p>
          <a:p>
            <a:endParaRPr lang="en-CA" baseline="0" dirty="0"/>
          </a:p>
          <a:p>
            <a:r>
              <a:rPr lang="en-CA" baseline="0" dirty="0"/>
              <a:t>P is a subset of NP. NPC is a subset of NP. NPC is a subset of NP-hard. Other relationships and other complexity classes can be studied in a complexity theory course. :)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955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162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11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97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33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273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5543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4840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962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one endpoint vs both endpoints in VC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01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6BAC-7660-4F71-8AEF-E33B67CEEFFD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9CB4-2FDB-41AE-BB3F-2189FBC52D74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F3C4-6A36-4B05-B73F-4E4B7FACB190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43A3-5B04-4B88-9941-45532E4D2B1E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4D1B-8617-4310-ABD9-3DB9B1D1D818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95C0-AA76-46C3-A8D7-2CC391B5C747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9598-52A5-4F40-AF5E-B1CE5EE805A9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1791-E346-4838-9880-06795F792993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288F-4DB2-4827-9528-67EB56A7721A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32379C2A-12DE-49E8-9310-C4B73826DED5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187-8EE7-4E27-978B-5DDB21ED2A7F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B63E-89AE-46D3-B822-CCFBAAB13719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E512-C8DF-42C6-8EDF-0A56F8BD750F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BA9D-A741-44A4-A67C-94DD63237E09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6DCF-CA0E-4DC6-BEE0-2A9613EC71B3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D006-349F-42FC-AC97-58F7E4A19E3F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A5C4CF3-7F8A-4CB6-88C2-C4DC61F2930A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96F4D50-924C-4691-8AA5-1373EFD30D9A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3906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png"/><Relationship Id="rId3" Type="http://schemas.openxmlformats.org/officeDocument/2006/relationships/image" Target="../media/image23.png"/><Relationship Id="rId21" Type="http://schemas.openxmlformats.org/officeDocument/2006/relationships/image" Target="../media/image71.png"/><Relationship Id="rId34" Type="http://schemas.openxmlformats.org/officeDocument/2006/relationships/image" Target="../media/image84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93.png"/><Relationship Id="rId3" Type="http://schemas.openxmlformats.org/officeDocument/2006/relationships/image" Target="../media/image23.png"/><Relationship Id="rId21" Type="http://schemas.openxmlformats.org/officeDocument/2006/relationships/image" Target="../media/image71.png"/><Relationship Id="rId34" Type="http://schemas.openxmlformats.org/officeDocument/2006/relationships/image" Target="../media/image84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92.png"/><Relationship Id="rId40" Type="http://schemas.openxmlformats.org/officeDocument/2006/relationships/image" Target="../media/image9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91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8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7.png"/><Relationship Id="rId4" Type="http://schemas.openxmlformats.org/officeDocument/2006/relationships/image" Target="../media/image105.png"/><Relationship Id="rId9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08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26" Type="http://schemas.openxmlformats.org/officeDocument/2006/relationships/image" Target="../media/image170.png"/><Relationship Id="rId3" Type="http://schemas.openxmlformats.org/officeDocument/2006/relationships/image" Target="../media/image147.png"/><Relationship Id="rId21" Type="http://schemas.openxmlformats.org/officeDocument/2006/relationships/image" Target="../media/image165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5" Type="http://schemas.openxmlformats.org/officeDocument/2006/relationships/image" Target="../media/image169.png"/><Relationship Id="rId2" Type="http://schemas.openxmlformats.org/officeDocument/2006/relationships/image" Target="../media/image146.png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29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24" Type="http://schemas.openxmlformats.org/officeDocument/2006/relationships/image" Target="../media/image168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23" Type="http://schemas.openxmlformats.org/officeDocument/2006/relationships/image" Target="../media/image167.png"/><Relationship Id="rId28" Type="http://schemas.openxmlformats.org/officeDocument/2006/relationships/image" Target="../media/image172.png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Relationship Id="rId22" Type="http://schemas.openxmlformats.org/officeDocument/2006/relationships/image" Target="../media/image166.png"/><Relationship Id="rId27" Type="http://schemas.openxmlformats.org/officeDocument/2006/relationships/image" Target="../media/image171.png"/><Relationship Id="rId30" Type="http://schemas.openxmlformats.org/officeDocument/2006/relationships/image" Target="../media/image1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356" y="3571502"/>
            <a:ext cx="10761534" cy="25734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22: intractability V – More NPC transformations</a:t>
            </a:r>
          </a:p>
          <a:p>
            <a:r>
              <a:rPr lang="en-US" dirty="0">
                <a:solidFill>
                  <a:srgbClr val="000000"/>
                </a:solidFill>
              </a:rPr>
              <a:t>Readings: see website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5C51F-E392-52E3-81F1-1E587B5E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2C37CF6-BF6F-32C6-4F83-2D8C217B763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3" y="0"/>
            <a:ext cx="8726529" cy="18969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62975" y="1206805"/>
            <a:ext cx="3343177" cy="2496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rgbClr val="000000"/>
                </a:solidFill>
              </a:rPr>
              <a:t>can be poly transformed to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234938" y="1549892"/>
            <a:ext cx="4441371" cy="999593"/>
          </a:xfrm>
          <a:prstGeom prst="wedgeRectCallout">
            <a:avLst>
              <a:gd name="adj1" fmla="val -76548"/>
              <a:gd name="adj2" fmla="val -2886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Since SAT is NP-complete,</a:t>
            </a:r>
            <a:br>
              <a:rPr lang="en-CA" sz="2400" dirty="0">
                <a:solidFill>
                  <a:srgbClr val="000000"/>
                </a:solidFill>
              </a:rPr>
            </a:br>
            <a:r>
              <a:rPr lang="en-CA" sz="2400" dirty="0">
                <a:solidFill>
                  <a:srgbClr val="000000"/>
                </a:solidFill>
              </a:rPr>
              <a:t>so is 3-SAT!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4639507" y="2640968"/>
            <a:ext cx="6781866" cy="1152939"/>
          </a:xfrm>
          <a:prstGeom prst="wedgeRectCallout">
            <a:avLst>
              <a:gd name="adj1" fmla="val -25256"/>
              <a:gd name="adj2" fmla="val -4409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Today and next time let’s start filling out a hierarchy of reductions that prove several problems are NP complete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5727" y="744014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can be poly transformed 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E0CB2-1878-49C1-B083-561DF5B37BA1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3-SAT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065170-ED09-4990-92CC-C9D3D5B980BC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B36A50-B153-4E4D-16C7-CD2EBEDA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ular Callout 11">
            <a:extLst>
              <a:ext uri="{FF2B5EF4-FFF2-40B4-BE49-F238E27FC236}">
                <a16:creationId xmlns:a16="http://schemas.microsoft.com/office/drawing/2014/main" id="{165B8CCD-99EE-5D66-CBB6-D2373142DFC8}"/>
              </a:ext>
            </a:extLst>
          </p:cNvPr>
          <p:cNvSpPr/>
          <p:nvPr/>
        </p:nvSpPr>
        <p:spPr>
          <a:xfrm>
            <a:off x="4462976" y="3989415"/>
            <a:ext cx="7153754" cy="1028382"/>
          </a:xfrm>
          <a:prstGeom prst="wedgeRectCallout">
            <a:avLst>
              <a:gd name="adj1" fmla="val -25256"/>
              <a:gd name="adj2" fmla="val -4409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But first, since you need to know </a:t>
            </a:r>
            <a:r>
              <a:rPr lang="en-CA" sz="2400" b="1" dirty="0">
                <a:solidFill>
                  <a:srgbClr val="000000"/>
                </a:solidFill>
              </a:rPr>
              <a:t>NP hardness </a:t>
            </a:r>
            <a:r>
              <a:rPr lang="en-CA" sz="2400" dirty="0">
                <a:solidFill>
                  <a:srgbClr val="000000"/>
                </a:solidFill>
              </a:rPr>
              <a:t>for your assignment…</a:t>
            </a:r>
          </a:p>
        </p:txBody>
      </p:sp>
    </p:spTree>
    <p:extLst>
      <p:ext uri="{BB962C8B-B14F-4D97-AF65-F5344CB8AC3E}">
        <p14:creationId xmlns:p14="http://schemas.microsoft.com/office/powerpoint/2010/main" val="141741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5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NP-Hardness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i="1" dirty="0">
                <a:solidFill>
                  <a:srgbClr val="000000"/>
                </a:solidFill>
              </a:rPr>
              <a:t>Intuitively: problems that are </a:t>
            </a:r>
            <a:r>
              <a:rPr lang="en-CA" b="1" i="1" u="sng" dirty="0">
                <a:solidFill>
                  <a:srgbClr val="000000"/>
                </a:solidFill>
              </a:rPr>
              <a:t>at least as hard</a:t>
            </a:r>
            <a:r>
              <a:rPr lang="en-CA" i="1" dirty="0">
                <a:solidFill>
                  <a:srgbClr val="000000"/>
                </a:solidFill>
              </a:rPr>
              <a:t> as NP-complete</a:t>
            </a:r>
            <a:br>
              <a:rPr lang="en-CA" i="1" dirty="0">
                <a:solidFill>
                  <a:srgbClr val="000000"/>
                </a:solidFill>
              </a:rPr>
            </a:br>
            <a:r>
              <a:rPr lang="en-CA" i="1" dirty="0">
                <a:solidFill>
                  <a:srgbClr val="000000"/>
                </a:solidFill>
              </a:rPr>
              <a:t>(but are not necessarily decision problems)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4893F-459D-B2B7-3E2B-E49F89AB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9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D720B275-A0C9-3D63-FC82-8915D34BC7A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-2"/>
            <a:ext cx="9827754" cy="490709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8130681" y="3497359"/>
            <a:ext cx="3922216" cy="420283"/>
          </a:xfrm>
          <a:prstGeom prst="wedgeRectCallout">
            <a:avLst>
              <a:gd name="adj1" fmla="val -50033"/>
              <a:gd name="adj2" fmla="val 9493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Reduction from lecture 19/20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852662" y="164820"/>
            <a:ext cx="3278019" cy="613387"/>
          </a:xfrm>
          <a:prstGeom prst="wedgeRectCallout">
            <a:avLst>
              <a:gd name="adj1" fmla="val -46511"/>
              <a:gd name="adj2" fmla="val -787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TSP-Optimal Value </a:t>
            </a:r>
            <a:r>
              <a:rPr lang="en-CA" dirty="0">
                <a:solidFill>
                  <a:srgbClr val="000000"/>
                </a:solidFill>
              </a:rPr>
              <a:t>is also NP-hard (and not in NP)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8486598" y="340214"/>
            <a:ext cx="3247255" cy="875986"/>
          </a:xfrm>
          <a:prstGeom prst="wedgeRectCallout">
            <a:avLst>
              <a:gd name="adj1" fmla="val -66800"/>
              <a:gd name="adj2" fmla="val -2472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This version returns the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total weight </a:t>
            </a:r>
            <a:r>
              <a:rPr lang="en-CA" dirty="0">
                <a:solidFill>
                  <a:srgbClr val="000000"/>
                </a:solidFill>
              </a:rPr>
              <a:t>of an optimal Hamiltonian cycle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3005877" y="4048271"/>
                <a:ext cx="5206684" cy="392297"/>
              </a:xfrm>
              <a:prstGeom prst="wedgeRectCallout">
                <a:avLst>
                  <a:gd name="adj1" fmla="val -46511"/>
                  <a:gd name="adj2" fmla="val -787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b="1" dirty="0">
                    <a:solidFill>
                      <a:srgbClr val="000000"/>
                    </a:solidFill>
                  </a:rPr>
                  <a:t>TSP-Decision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TSP-Optimization</a:t>
                </a: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877" y="4048271"/>
                <a:ext cx="5206684" cy="392297"/>
              </a:xfrm>
              <a:prstGeom prst="wedgeRectCallout">
                <a:avLst>
                  <a:gd name="adj1" fmla="val -46511"/>
                  <a:gd name="adj2" fmla="val -7871"/>
                </a:avLst>
              </a:prstGeom>
              <a:blipFill>
                <a:blip r:embed="rId3"/>
                <a:stretch>
                  <a:fillRect l="-117" t="-16418" r="-117" b="-4179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7245627" y="4969013"/>
            <a:ext cx="2481942" cy="613387"/>
          </a:xfrm>
          <a:prstGeom prst="wedgeRectCallout">
            <a:avLst>
              <a:gd name="adj1" fmla="val -54930"/>
              <a:gd name="adj2" fmla="val -14398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Returns an </a:t>
            </a:r>
            <a:r>
              <a:rPr lang="en-CA" b="1" dirty="0">
                <a:solidFill>
                  <a:srgbClr val="000000"/>
                </a:solidFill>
              </a:rPr>
              <a:t>optimal Hamiltonian cycle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EC088-7BDB-C29B-3796-73DE24B8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0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4639-5566-8708-3CD6-D47787C7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05" y="-2"/>
            <a:ext cx="10581006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Comparing NPC and NP Hard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8EAB1-E0EF-028F-40C8-2BE2453FA7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6404" y="1236374"/>
                <a:ext cx="10991211" cy="47716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NPC</m:t>
                    </m:r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Must be a decision problem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Must poly transform some NPC problem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Must 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NP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NPHard</m:t>
                    </m:r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Does not need to be a decision problem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Can use either poly transform or poly Turing reduction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Does not need to be in NP (and can’t be if not decision)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8EAB1-E0EF-028F-40C8-2BE2453FA7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404" y="1236374"/>
                <a:ext cx="10991211" cy="4771664"/>
              </a:xfrm>
              <a:blipFill>
                <a:blip r:embed="rId2"/>
                <a:stretch>
                  <a:fillRect b="-15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1BFA5-D90F-EDA8-5A0F-E5040FC7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4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06F3F2-CD8D-3689-0C47-13586E90A29E}"/>
              </a:ext>
            </a:extLst>
          </p:cNvPr>
          <p:cNvSpPr/>
          <p:nvPr/>
        </p:nvSpPr>
        <p:spPr>
          <a:xfrm>
            <a:off x="2637850" y="1135329"/>
            <a:ext cx="6916300" cy="44063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6E77B-9C8B-1DF2-6AC1-EC72C2B4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C3199-7DAD-B32D-D0F9-353EEA79408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03232" y="1524000"/>
            <a:ext cx="6096000" cy="381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140EAB-0A3A-7369-27C1-F94930A8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Two possible realities…</a:t>
            </a:r>
          </a:p>
        </p:txBody>
      </p:sp>
    </p:spTree>
    <p:extLst>
      <p:ext uri="{BB962C8B-B14F-4D97-AF65-F5344CB8AC3E}">
        <p14:creationId xmlns:p14="http://schemas.microsoft.com/office/powerpoint/2010/main" val="132579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06F3F2-CD8D-3689-0C47-13586E90A29E}"/>
              </a:ext>
            </a:extLst>
          </p:cNvPr>
          <p:cNvSpPr/>
          <p:nvPr/>
        </p:nvSpPr>
        <p:spPr>
          <a:xfrm>
            <a:off x="2637850" y="1135329"/>
            <a:ext cx="6916300" cy="44063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6E77B-9C8B-1DF2-6AC1-EC72C2B4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6A4A326-07FC-3C6F-BF07-C4A55EE5D13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03232" y="1524000"/>
            <a:ext cx="6096000" cy="381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140EAB-0A3A-7369-27C1-F94930A8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Some problems in each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F6D8FC4D-68EF-4A53-2D33-B74DC7166193}"/>
              </a:ext>
            </a:extLst>
          </p:cNvPr>
          <p:cNvSpPr/>
          <p:nvPr/>
        </p:nvSpPr>
        <p:spPr>
          <a:xfrm>
            <a:off x="2925262" y="4944306"/>
            <a:ext cx="1110781" cy="467428"/>
          </a:xfrm>
          <a:prstGeom prst="wedgeRectCallout">
            <a:avLst>
              <a:gd name="adj1" fmla="val 78614"/>
              <a:gd name="adj2" fmla="val -19220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BFS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1787C1B-3DB8-05FE-6A96-7C48C18BA372}"/>
              </a:ext>
            </a:extLst>
          </p:cNvPr>
          <p:cNvSpPr/>
          <p:nvPr/>
        </p:nvSpPr>
        <p:spPr>
          <a:xfrm>
            <a:off x="314005" y="3190112"/>
            <a:ext cx="2678763" cy="1579744"/>
          </a:xfrm>
          <a:prstGeom prst="wedgeRectCallout">
            <a:avLst>
              <a:gd name="adj1" fmla="val 80091"/>
              <a:gd name="adj2" fmla="val -1940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We think some stuff may exist here, called NP intermediate problems… but we’re not sure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FC2E8DB-C93C-E4EC-5455-96888044F0A4}"/>
              </a:ext>
            </a:extLst>
          </p:cNvPr>
          <p:cNvSpPr/>
          <p:nvPr/>
        </p:nvSpPr>
        <p:spPr>
          <a:xfrm>
            <a:off x="1536812" y="2299243"/>
            <a:ext cx="1455956" cy="685988"/>
          </a:xfrm>
          <a:prstGeom prst="wedgeRectCallout">
            <a:avLst>
              <a:gd name="adj1" fmla="val 121109"/>
              <a:gd name="adj2" fmla="val 6132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SAT, TSP-Decision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0180D46-5C44-2999-6964-65C8FCC8E8DF}"/>
              </a:ext>
            </a:extLst>
          </p:cNvPr>
          <p:cNvSpPr/>
          <p:nvPr/>
        </p:nvSpPr>
        <p:spPr>
          <a:xfrm>
            <a:off x="1301027" y="1524000"/>
            <a:ext cx="1790712" cy="600793"/>
          </a:xfrm>
          <a:prstGeom prst="wedgeRectCallout">
            <a:avLst>
              <a:gd name="adj1" fmla="val 95787"/>
              <a:gd name="adj2" fmla="val 5034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TSP optimization</a:t>
            </a:r>
          </a:p>
        </p:txBody>
      </p:sp>
    </p:spTree>
    <p:extLst>
      <p:ext uri="{BB962C8B-B14F-4D97-AF65-F5344CB8AC3E}">
        <p14:creationId xmlns:p14="http://schemas.microsoft.com/office/powerpoint/2010/main" val="37970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97C202-88A5-FCBA-11F0-41777ADB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74" y="2351223"/>
            <a:ext cx="9910039" cy="14688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Establishing another NPC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E7929-2B96-D1BC-369C-CD545E51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3582ED8-6711-5337-3F4B-903A23FBE6D6}"/>
              </a:ext>
            </a:extLst>
          </p:cNvPr>
          <p:cNvSpPr txBox="1">
            <a:spLocks/>
          </p:cNvSpPr>
          <p:nvPr/>
        </p:nvSpPr>
        <p:spPr>
          <a:xfrm>
            <a:off x="613692" y="3308581"/>
            <a:ext cx="9824122" cy="146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rgbClr val="000000"/>
                </a:solidFill>
              </a:rPr>
              <a:t>… by Transforming </a:t>
            </a:r>
            <a:r>
              <a:rPr lang="en-CA" b="1" dirty="0">
                <a:solidFill>
                  <a:srgbClr val="000000"/>
                </a:solidFill>
              </a:rPr>
              <a:t>3-SAT</a:t>
            </a:r>
            <a:r>
              <a:rPr lang="en-CA" dirty="0">
                <a:solidFill>
                  <a:srgbClr val="000000"/>
                </a:solidFill>
              </a:rPr>
              <a:t> to </a:t>
            </a:r>
            <a:r>
              <a:rPr lang="en-CA" b="1" dirty="0">
                <a:solidFill>
                  <a:srgbClr val="000000"/>
                </a:solidFill>
              </a:rPr>
              <a:t>Clique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Placeholder 4">
                <a:extLst>
                  <a:ext uri="{FF2B5EF4-FFF2-40B4-BE49-F238E27FC236}">
                    <a16:creationId xmlns:a16="http://schemas.microsoft.com/office/drawing/2014/main" id="{9499F06D-4961-526D-4921-B7A8DD6DDA6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751011" y="4777381"/>
                <a:ext cx="8686801" cy="860400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(Proving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Clique)</a:t>
                </a:r>
              </a:p>
            </p:txBody>
          </p:sp>
        </mc:Choice>
        <mc:Fallback>
          <p:sp>
            <p:nvSpPr>
              <p:cNvPr id="10" name="Text Placeholder 4">
                <a:extLst>
                  <a:ext uri="{FF2B5EF4-FFF2-40B4-BE49-F238E27FC236}">
                    <a16:creationId xmlns:a16="http://schemas.microsoft.com/office/drawing/2014/main" id="{9499F06D-4961-526D-4921-B7A8DD6DDA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51011" y="4777381"/>
                <a:ext cx="8686801" cy="860400"/>
              </a:xfrm>
              <a:blipFill>
                <a:blip r:embed="rId2"/>
                <a:stretch>
                  <a:fillRect t="-9220" r="-11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245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2"/>
                <a:ext cx="9905998" cy="778094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Showing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Clique</a:t>
                </a: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2"/>
                <a:ext cx="9905998" cy="778094"/>
              </a:xfrm>
              <a:blipFill>
                <a:blip r:embed="rId3"/>
                <a:stretch>
                  <a:fillRect l="-2769" t="-18750" b="-312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27000" y="709939"/>
                <a:ext cx="11957050" cy="4483163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be an instance of 3-SAT with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400" i="1" dirty="0">
                    <a:solidFill>
                      <a:srgbClr val="000000"/>
                    </a:solidFill>
                  </a:rPr>
                  <a:t>E.g.,</a:t>
                </a:r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∧(</m:t>
                    </m:r>
                    <m:acc>
                      <m:accPr>
                        <m:chr m:val="̅"/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  [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=5,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]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We construct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Clique</a:t>
                </a:r>
                <a:r>
                  <a:rPr lang="en-CA" sz="2400" dirty="0">
                    <a:solidFill>
                      <a:srgbClr val="000000"/>
                    </a:solidFill>
                  </a:rPr>
                  <a:t> input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400" dirty="0">
                    <a:solidFill>
                      <a:srgbClr val="000000"/>
                    </a:solidFill>
                  </a:rPr>
                  <a:t>:</a:t>
                </a:r>
              </a:p>
              <a:p>
                <a:pPr lvl="1"/>
                <a:r>
                  <a:rPr lang="en-CA" sz="2400" dirty="0">
                    <a:solidFill>
                      <a:srgbClr val="000000"/>
                    </a:solidFill>
                  </a:rPr>
                  <a:t>Node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for each literal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in</a:t>
                </a:r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each clause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(so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)</a:t>
                </a:r>
              </a:p>
              <a:p>
                <a:pPr lvl="1"/>
                <a:r>
                  <a:rPr lang="en-CA" sz="2400" dirty="0">
                    <a:solidFill>
                      <a:srgbClr val="000000"/>
                    </a:solidFill>
                  </a:rPr>
                  <a:t>Edges between all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non-contradictory</a:t>
                </a:r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pairs of nodes (no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) in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different</a:t>
                </a:r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clauses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(can we find an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-clique?)</a:t>
                </a:r>
              </a:p>
              <a:p>
                <a:pPr lvl="1"/>
                <a:r>
                  <a:rPr lang="en-CA" sz="2400" dirty="0">
                    <a:solidFill>
                      <a:srgbClr val="000000"/>
                    </a:solidFill>
                  </a:rPr>
                  <a:t>Must prove this is a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polynomial transformation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000" y="709939"/>
                <a:ext cx="11957050" cy="4483163"/>
              </a:xfrm>
              <a:blipFill>
                <a:blip r:embed="rId4"/>
                <a:stretch>
                  <a:fillRect l="-1071" t="-2038" r="-2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8273655" y="1910681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655" y="1910681"/>
                <a:ext cx="499797" cy="49979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773452" y="1933708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452" y="1933708"/>
                <a:ext cx="471988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469247" y="1925650"/>
                <a:ext cx="5061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247" y="1925650"/>
                <a:ext cx="506164" cy="400110"/>
              </a:xfrm>
              <a:prstGeom prst="rect">
                <a:avLst/>
              </a:prstGeom>
              <a:blipFill>
                <a:blip r:embed="rId7"/>
                <a:stretch>
                  <a:fillRect t="-9091" r="-13253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/>
              <p:cNvSpPr/>
              <p:nvPr/>
            </p:nvSpPr>
            <p:spPr>
              <a:xfrm>
                <a:off x="9447247" y="1910681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247" y="1910681"/>
                <a:ext cx="499797" cy="49979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947044" y="1933708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044" y="1933708"/>
                <a:ext cx="477310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/>
              <p:cNvSpPr/>
              <p:nvPr/>
            </p:nvSpPr>
            <p:spPr>
              <a:xfrm>
                <a:off x="10654210" y="1912217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210" y="1912217"/>
                <a:ext cx="499797" cy="49979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1154007" y="1935244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007" y="1935244"/>
                <a:ext cx="477310" cy="369332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/>
              <p:cNvSpPr/>
              <p:nvPr/>
            </p:nvSpPr>
            <p:spPr>
              <a:xfrm>
                <a:off x="8273655" y="2897968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655" y="2897968"/>
                <a:ext cx="499797" cy="499797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773452" y="2920995"/>
                <a:ext cx="471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452" y="2920995"/>
                <a:ext cx="471989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463283" y="2912937"/>
                <a:ext cx="512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83" y="2912937"/>
                <a:ext cx="512128" cy="400110"/>
              </a:xfrm>
              <a:prstGeom prst="rect">
                <a:avLst/>
              </a:prstGeom>
              <a:blipFill>
                <a:blip r:embed="rId14"/>
                <a:stretch>
                  <a:fillRect t="-9231" r="-13095" b="-2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val 15"/>
              <p:cNvSpPr/>
              <p:nvPr/>
            </p:nvSpPr>
            <p:spPr>
              <a:xfrm>
                <a:off x="9447247" y="2897968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247" y="2897968"/>
                <a:ext cx="499797" cy="499797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9947044" y="2920995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044" y="2920995"/>
                <a:ext cx="477310" cy="369332"/>
              </a:xfrm>
              <a:prstGeom prst="rect">
                <a:avLst/>
              </a:prstGeom>
              <a:blipFill>
                <a:blip r:embed="rId1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/>
              <p:cNvSpPr/>
              <p:nvPr/>
            </p:nvSpPr>
            <p:spPr>
              <a:xfrm>
                <a:off x="10654210" y="2899504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210" y="2899504"/>
                <a:ext cx="499797" cy="499797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1154007" y="2922531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007" y="2922531"/>
                <a:ext cx="477310" cy="369332"/>
              </a:xfrm>
              <a:prstGeom prst="rect">
                <a:avLst/>
              </a:prstGeom>
              <a:blipFill>
                <a:blip r:embed="rId1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/>
              <p:cNvSpPr/>
              <p:nvPr/>
            </p:nvSpPr>
            <p:spPr>
              <a:xfrm>
                <a:off x="8273655" y="3908282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655" y="3908282"/>
                <a:ext cx="499797" cy="499797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8773452" y="3931309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452" y="3931309"/>
                <a:ext cx="477310" cy="369332"/>
              </a:xfrm>
              <a:prstGeom prst="rect">
                <a:avLst/>
              </a:prstGeom>
              <a:blipFill>
                <a:blip r:embed="rId2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22"/>
              <p:cNvSpPr/>
              <p:nvPr/>
            </p:nvSpPr>
            <p:spPr>
              <a:xfrm>
                <a:off x="9447247" y="3908282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247" y="3908282"/>
                <a:ext cx="499797" cy="499797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9947044" y="3931309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044" y="3931309"/>
                <a:ext cx="477310" cy="369332"/>
              </a:xfrm>
              <a:prstGeom prst="rect">
                <a:avLst/>
              </a:prstGeom>
              <a:blipFill>
                <a:blip r:embed="rId2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val 24"/>
              <p:cNvSpPr/>
              <p:nvPr/>
            </p:nvSpPr>
            <p:spPr>
              <a:xfrm>
                <a:off x="10654210" y="3909818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210" y="3909818"/>
                <a:ext cx="499797" cy="499797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1154007" y="3932845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007" y="3932845"/>
                <a:ext cx="477310" cy="369332"/>
              </a:xfrm>
              <a:prstGeom prst="rect">
                <a:avLst/>
              </a:prstGeom>
              <a:blipFill>
                <a:blip r:embed="rId2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Oval 34"/>
              <p:cNvSpPr/>
              <p:nvPr/>
            </p:nvSpPr>
            <p:spPr>
              <a:xfrm>
                <a:off x="8273655" y="4868121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655" y="4868121"/>
                <a:ext cx="499797" cy="499797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8773452" y="4891148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452" y="4891148"/>
                <a:ext cx="477310" cy="369332"/>
              </a:xfrm>
              <a:prstGeom prst="rect">
                <a:avLst/>
              </a:prstGeom>
              <a:blipFill>
                <a:blip r:embed="rId2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val 36"/>
              <p:cNvSpPr/>
              <p:nvPr/>
            </p:nvSpPr>
            <p:spPr>
              <a:xfrm>
                <a:off x="9447247" y="4868121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247" y="4868121"/>
                <a:ext cx="499797" cy="49979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947044" y="4891148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044" y="4891148"/>
                <a:ext cx="477310" cy="369332"/>
              </a:xfrm>
              <a:prstGeom prst="rect">
                <a:avLst/>
              </a:prstGeom>
              <a:blipFill>
                <a:blip r:embed="rId2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Oval 38"/>
              <p:cNvSpPr/>
              <p:nvPr/>
            </p:nvSpPr>
            <p:spPr>
              <a:xfrm>
                <a:off x="10654210" y="4869657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9" name="Ova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210" y="4869657"/>
                <a:ext cx="499797" cy="49979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11154007" y="4892684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007" y="4892684"/>
                <a:ext cx="477310" cy="369332"/>
              </a:xfrm>
              <a:prstGeom prst="rect">
                <a:avLst/>
              </a:prstGeom>
              <a:blipFill>
                <a:blip r:embed="rId3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6" idx="5"/>
            <a:endCxn id="16" idx="1"/>
          </p:cNvCxnSpPr>
          <p:nvPr/>
        </p:nvCxnSpPr>
        <p:spPr>
          <a:xfrm>
            <a:off x="8700258" y="2337284"/>
            <a:ext cx="820183" cy="6338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6" idx="5"/>
            <a:endCxn id="18" idx="1"/>
          </p:cNvCxnSpPr>
          <p:nvPr/>
        </p:nvCxnSpPr>
        <p:spPr>
          <a:xfrm>
            <a:off x="8700258" y="2337284"/>
            <a:ext cx="2027146" cy="6354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6" idx="2"/>
            <a:endCxn id="20" idx="2"/>
          </p:cNvCxnSpPr>
          <p:nvPr/>
        </p:nvCxnSpPr>
        <p:spPr>
          <a:xfrm rot="10800000" flipV="1">
            <a:off x="8273655" y="2160579"/>
            <a:ext cx="12700" cy="1997601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" idx="5"/>
            <a:endCxn id="23" idx="1"/>
          </p:cNvCxnSpPr>
          <p:nvPr/>
        </p:nvCxnSpPr>
        <p:spPr>
          <a:xfrm>
            <a:off x="8700258" y="2337284"/>
            <a:ext cx="820183" cy="16441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6" idx="2"/>
            <a:endCxn id="35" idx="2"/>
          </p:cNvCxnSpPr>
          <p:nvPr/>
        </p:nvCxnSpPr>
        <p:spPr>
          <a:xfrm rot="10800000" flipV="1">
            <a:off x="8273655" y="2160580"/>
            <a:ext cx="12700" cy="2957440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" idx="5"/>
            <a:endCxn id="25" idx="2"/>
          </p:cNvCxnSpPr>
          <p:nvPr/>
        </p:nvCxnSpPr>
        <p:spPr>
          <a:xfrm>
            <a:off x="8700258" y="2337284"/>
            <a:ext cx="1953952" cy="182243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5"/>
            <a:endCxn id="37" idx="1"/>
          </p:cNvCxnSpPr>
          <p:nvPr/>
        </p:nvCxnSpPr>
        <p:spPr>
          <a:xfrm>
            <a:off x="8700258" y="2337284"/>
            <a:ext cx="820183" cy="260403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" idx="5"/>
            <a:endCxn id="39" idx="1"/>
          </p:cNvCxnSpPr>
          <p:nvPr/>
        </p:nvCxnSpPr>
        <p:spPr>
          <a:xfrm>
            <a:off x="8700258" y="2337284"/>
            <a:ext cx="2027146" cy="260556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3"/>
            <a:endCxn id="13" idx="7"/>
          </p:cNvCxnSpPr>
          <p:nvPr/>
        </p:nvCxnSpPr>
        <p:spPr>
          <a:xfrm flipH="1">
            <a:off x="8700258" y="2337284"/>
            <a:ext cx="820183" cy="6338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" idx="3"/>
            <a:endCxn id="20" idx="7"/>
          </p:cNvCxnSpPr>
          <p:nvPr/>
        </p:nvCxnSpPr>
        <p:spPr>
          <a:xfrm flipH="1">
            <a:off x="8700258" y="2337284"/>
            <a:ext cx="820183" cy="16441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" idx="3"/>
            <a:endCxn id="35" idx="7"/>
          </p:cNvCxnSpPr>
          <p:nvPr/>
        </p:nvCxnSpPr>
        <p:spPr>
          <a:xfrm flipH="1">
            <a:off x="8700258" y="2337284"/>
            <a:ext cx="820183" cy="260403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Curved Connector 96"/>
          <p:cNvCxnSpPr>
            <a:stCxn id="9" idx="2"/>
            <a:endCxn id="23" idx="2"/>
          </p:cNvCxnSpPr>
          <p:nvPr/>
        </p:nvCxnSpPr>
        <p:spPr>
          <a:xfrm rot="10800000" flipV="1">
            <a:off x="9447247" y="2160579"/>
            <a:ext cx="12700" cy="1997601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9" idx="2"/>
            <a:endCxn id="37" idx="2"/>
          </p:cNvCxnSpPr>
          <p:nvPr/>
        </p:nvCxnSpPr>
        <p:spPr>
          <a:xfrm rot="10800000" flipV="1">
            <a:off x="9447247" y="2160580"/>
            <a:ext cx="12700" cy="2957440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" idx="5"/>
            <a:endCxn id="18" idx="1"/>
          </p:cNvCxnSpPr>
          <p:nvPr/>
        </p:nvCxnSpPr>
        <p:spPr>
          <a:xfrm>
            <a:off x="9873850" y="2337284"/>
            <a:ext cx="853554" cy="6354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" idx="5"/>
            <a:endCxn id="25" idx="1"/>
          </p:cNvCxnSpPr>
          <p:nvPr/>
        </p:nvCxnSpPr>
        <p:spPr>
          <a:xfrm>
            <a:off x="9873850" y="2337284"/>
            <a:ext cx="853554" cy="164572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" idx="5"/>
            <a:endCxn id="39" idx="1"/>
          </p:cNvCxnSpPr>
          <p:nvPr/>
        </p:nvCxnSpPr>
        <p:spPr>
          <a:xfrm>
            <a:off x="9873850" y="2337284"/>
            <a:ext cx="853554" cy="260556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1" idx="3"/>
            <a:endCxn id="13" idx="7"/>
          </p:cNvCxnSpPr>
          <p:nvPr/>
        </p:nvCxnSpPr>
        <p:spPr>
          <a:xfrm flipH="1">
            <a:off x="8700258" y="2338820"/>
            <a:ext cx="2027146" cy="6323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" idx="3"/>
            <a:endCxn id="16" idx="7"/>
          </p:cNvCxnSpPr>
          <p:nvPr/>
        </p:nvCxnSpPr>
        <p:spPr>
          <a:xfrm flipH="1">
            <a:off x="9873850" y="2338820"/>
            <a:ext cx="853554" cy="6323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" idx="3"/>
            <a:endCxn id="21" idx="1"/>
          </p:cNvCxnSpPr>
          <p:nvPr/>
        </p:nvCxnSpPr>
        <p:spPr>
          <a:xfrm flipH="1">
            <a:off x="8773452" y="2338820"/>
            <a:ext cx="1953952" cy="17771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" idx="3"/>
            <a:endCxn id="35" idx="7"/>
          </p:cNvCxnSpPr>
          <p:nvPr/>
        </p:nvCxnSpPr>
        <p:spPr>
          <a:xfrm flipH="1">
            <a:off x="8700258" y="2338820"/>
            <a:ext cx="2027146" cy="260249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" idx="3"/>
            <a:endCxn id="37" idx="7"/>
          </p:cNvCxnSpPr>
          <p:nvPr/>
        </p:nvCxnSpPr>
        <p:spPr>
          <a:xfrm flipH="1">
            <a:off x="9873850" y="2338820"/>
            <a:ext cx="853554" cy="260249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Curved Connector 127"/>
          <p:cNvCxnSpPr>
            <a:stCxn id="11" idx="6"/>
            <a:endCxn id="25" idx="6"/>
          </p:cNvCxnSpPr>
          <p:nvPr/>
        </p:nvCxnSpPr>
        <p:spPr>
          <a:xfrm>
            <a:off x="11154007" y="2162116"/>
            <a:ext cx="12700" cy="1997601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11" idx="6"/>
            <a:endCxn id="39" idx="6"/>
          </p:cNvCxnSpPr>
          <p:nvPr/>
        </p:nvCxnSpPr>
        <p:spPr>
          <a:xfrm>
            <a:off x="11154007" y="2162116"/>
            <a:ext cx="12700" cy="2957440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3" idx="5"/>
            <a:endCxn id="23" idx="1"/>
          </p:cNvCxnSpPr>
          <p:nvPr/>
        </p:nvCxnSpPr>
        <p:spPr>
          <a:xfrm>
            <a:off x="8700258" y="3324571"/>
            <a:ext cx="820183" cy="65690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" idx="5"/>
            <a:endCxn id="25" idx="2"/>
          </p:cNvCxnSpPr>
          <p:nvPr/>
        </p:nvCxnSpPr>
        <p:spPr>
          <a:xfrm>
            <a:off x="8700258" y="3324571"/>
            <a:ext cx="1953952" cy="83514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" idx="5"/>
            <a:endCxn id="37" idx="1"/>
          </p:cNvCxnSpPr>
          <p:nvPr/>
        </p:nvCxnSpPr>
        <p:spPr>
          <a:xfrm>
            <a:off x="8700258" y="3324571"/>
            <a:ext cx="820183" cy="16167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" idx="5"/>
            <a:endCxn id="39" idx="2"/>
          </p:cNvCxnSpPr>
          <p:nvPr/>
        </p:nvCxnSpPr>
        <p:spPr>
          <a:xfrm>
            <a:off x="8700258" y="3324571"/>
            <a:ext cx="1953952" cy="17949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3" name="Curved Connector 152"/>
          <p:cNvCxnSpPr>
            <a:stCxn id="13" idx="2"/>
            <a:endCxn id="35" idx="2"/>
          </p:cNvCxnSpPr>
          <p:nvPr/>
        </p:nvCxnSpPr>
        <p:spPr>
          <a:xfrm rot="10800000" flipV="1">
            <a:off x="8273655" y="3147866"/>
            <a:ext cx="12700" cy="1970153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3" idx="4"/>
            <a:endCxn id="20" idx="0"/>
          </p:cNvCxnSpPr>
          <p:nvPr/>
        </p:nvCxnSpPr>
        <p:spPr>
          <a:xfrm>
            <a:off x="8523554" y="3397765"/>
            <a:ext cx="0" cy="5105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6" idx="4"/>
            <a:endCxn id="23" idx="0"/>
          </p:cNvCxnSpPr>
          <p:nvPr/>
        </p:nvCxnSpPr>
        <p:spPr>
          <a:xfrm>
            <a:off x="9697146" y="3397765"/>
            <a:ext cx="0" cy="5105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6" idx="5"/>
            <a:endCxn id="25" idx="1"/>
          </p:cNvCxnSpPr>
          <p:nvPr/>
        </p:nvCxnSpPr>
        <p:spPr>
          <a:xfrm>
            <a:off x="9873850" y="3324571"/>
            <a:ext cx="853554" cy="65844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6" idx="3"/>
            <a:endCxn id="35" idx="7"/>
          </p:cNvCxnSpPr>
          <p:nvPr/>
        </p:nvCxnSpPr>
        <p:spPr>
          <a:xfrm flipH="1">
            <a:off x="8700258" y="3324571"/>
            <a:ext cx="820183" cy="16167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" idx="5"/>
            <a:endCxn id="39" idx="1"/>
          </p:cNvCxnSpPr>
          <p:nvPr/>
        </p:nvCxnSpPr>
        <p:spPr>
          <a:xfrm>
            <a:off x="9873850" y="3324571"/>
            <a:ext cx="853554" cy="16182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5" name="Curved Connector 174"/>
          <p:cNvCxnSpPr>
            <a:stCxn id="16" idx="2"/>
            <a:endCxn id="37" idx="2"/>
          </p:cNvCxnSpPr>
          <p:nvPr/>
        </p:nvCxnSpPr>
        <p:spPr>
          <a:xfrm rot="10800000" flipV="1">
            <a:off x="9447247" y="3147866"/>
            <a:ext cx="12700" cy="1970153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8" idx="3"/>
            <a:endCxn id="20" idx="6"/>
          </p:cNvCxnSpPr>
          <p:nvPr/>
        </p:nvCxnSpPr>
        <p:spPr>
          <a:xfrm flipH="1">
            <a:off x="8773452" y="3326107"/>
            <a:ext cx="1953952" cy="8320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8" idx="3"/>
            <a:endCxn id="23" idx="7"/>
          </p:cNvCxnSpPr>
          <p:nvPr/>
        </p:nvCxnSpPr>
        <p:spPr>
          <a:xfrm flipH="1">
            <a:off x="9873850" y="3326107"/>
            <a:ext cx="853554" cy="65536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8" idx="4"/>
            <a:endCxn id="25" idx="0"/>
          </p:cNvCxnSpPr>
          <p:nvPr/>
        </p:nvCxnSpPr>
        <p:spPr>
          <a:xfrm>
            <a:off x="10904109" y="3399301"/>
            <a:ext cx="0" cy="5105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8" idx="3"/>
            <a:endCxn id="37" idx="7"/>
          </p:cNvCxnSpPr>
          <p:nvPr/>
        </p:nvCxnSpPr>
        <p:spPr>
          <a:xfrm flipH="1">
            <a:off x="9873850" y="3326107"/>
            <a:ext cx="853554" cy="16152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0" name="Curved Connector 189"/>
          <p:cNvCxnSpPr>
            <a:stCxn id="18" idx="6"/>
            <a:endCxn id="39" idx="6"/>
          </p:cNvCxnSpPr>
          <p:nvPr/>
        </p:nvCxnSpPr>
        <p:spPr>
          <a:xfrm>
            <a:off x="11154007" y="3149403"/>
            <a:ext cx="12700" cy="1970153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20" idx="4"/>
            <a:endCxn id="35" idx="0"/>
          </p:cNvCxnSpPr>
          <p:nvPr/>
        </p:nvCxnSpPr>
        <p:spPr>
          <a:xfrm>
            <a:off x="8523554" y="4408079"/>
            <a:ext cx="0" cy="4600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20" idx="5"/>
            <a:endCxn id="37" idx="2"/>
          </p:cNvCxnSpPr>
          <p:nvPr/>
        </p:nvCxnSpPr>
        <p:spPr>
          <a:xfrm>
            <a:off x="8700258" y="4334885"/>
            <a:ext cx="746989" cy="7831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20" idx="5"/>
            <a:endCxn id="39" idx="2"/>
          </p:cNvCxnSpPr>
          <p:nvPr/>
        </p:nvCxnSpPr>
        <p:spPr>
          <a:xfrm>
            <a:off x="8700258" y="4334885"/>
            <a:ext cx="1953952" cy="78467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23" idx="4"/>
            <a:endCxn id="37" idx="0"/>
          </p:cNvCxnSpPr>
          <p:nvPr/>
        </p:nvCxnSpPr>
        <p:spPr>
          <a:xfrm>
            <a:off x="9697146" y="4408079"/>
            <a:ext cx="0" cy="4600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23" idx="5"/>
            <a:endCxn id="39" idx="1"/>
          </p:cNvCxnSpPr>
          <p:nvPr/>
        </p:nvCxnSpPr>
        <p:spPr>
          <a:xfrm>
            <a:off x="9873850" y="4334885"/>
            <a:ext cx="853554" cy="60796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ular Callout 5">
                <a:extLst>
                  <a:ext uri="{FF2B5EF4-FFF2-40B4-BE49-F238E27FC236}">
                    <a16:creationId xmlns:a16="http://schemas.microsoft.com/office/drawing/2014/main" id="{0E034E21-F29C-4A3F-882F-C6C6CD35A7B4}"/>
                  </a:ext>
                </a:extLst>
              </p:cNvPr>
              <p:cNvSpPr/>
              <p:nvPr/>
            </p:nvSpPr>
            <p:spPr>
              <a:xfrm>
                <a:off x="201249" y="5075814"/>
                <a:ext cx="6982173" cy="674474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Reasonable 3-SAT representation:</a:t>
                </a:r>
                <a14:m>
                  <m:oMath xmlns:m="http://schemas.openxmlformats.org/officeDocument/2006/math">
                    <m:r>
                      <a:rPr lang="en-CA" sz="2000" b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𝑎𝑟𝑟𝑎𝑦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[1..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of clauses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&gt; of literals &lt;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𝑛𝑒𝑔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&gt; where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∈{1..</m:t>
                    </m:r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6" name="Rectangular Callout 5">
                <a:extLst>
                  <a:ext uri="{FF2B5EF4-FFF2-40B4-BE49-F238E27FC236}">
                    <a16:creationId xmlns:a16="http://schemas.microsoft.com/office/drawing/2014/main" id="{0E034E21-F29C-4A3F-882F-C6C6CD35A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49" y="5075814"/>
                <a:ext cx="6982173" cy="674474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  <a:blipFill>
                <a:blip r:embed="rId31"/>
                <a:stretch>
                  <a:fillRect t="-6250" b="-1696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ular Callout 5">
                <a:extLst>
                  <a:ext uri="{FF2B5EF4-FFF2-40B4-BE49-F238E27FC236}">
                    <a16:creationId xmlns:a16="http://schemas.microsoft.com/office/drawing/2014/main" id="{C9AA7B28-4261-4893-93E7-E2A0493D3167}"/>
                  </a:ext>
                </a:extLst>
              </p:cNvPr>
              <p:cNvSpPr/>
              <p:nvPr/>
            </p:nvSpPr>
            <p:spPr>
              <a:xfrm>
                <a:off x="7355285" y="5488920"/>
                <a:ext cx="4717092" cy="804105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Runtime:</a:t>
                </a:r>
                <a:r>
                  <a:rPr lang="en-CA" sz="2000" b="0" dirty="0">
                    <a:solidFill>
                      <a:srgbClr val="000000"/>
                    </a:solidFill>
                  </a:rPr>
                  <a:t> create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b="0" dirty="0">
                    <a:solidFill>
                      <a:srgbClr val="000000"/>
                    </a:solidFill>
                  </a:rPr>
                  <a:t> nodes,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edges, at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time each</a:t>
                </a:r>
              </a:p>
            </p:txBody>
          </p:sp>
        </mc:Choice>
        <mc:Fallback>
          <p:sp>
            <p:nvSpPr>
              <p:cNvPr id="82" name="Rectangular Callout 5">
                <a:extLst>
                  <a:ext uri="{FF2B5EF4-FFF2-40B4-BE49-F238E27FC236}">
                    <a16:creationId xmlns:a16="http://schemas.microsoft.com/office/drawing/2014/main" id="{C9AA7B28-4261-4893-93E7-E2A0493D3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285" y="5488920"/>
                <a:ext cx="4717092" cy="804105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  <a:blipFill>
                <a:blip r:embed="rId32"/>
                <a:stretch>
                  <a:fillRect b="-671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6D6E41-695C-B23F-C843-072D1776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2662" y="6380094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ular Callout 5">
                <a:extLst>
                  <a:ext uri="{FF2B5EF4-FFF2-40B4-BE49-F238E27FC236}">
                    <a16:creationId xmlns:a16="http://schemas.microsoft.com/office/drawing/2014/main" id="{768FF9B0-1F4D-A06C-E146-76D69F952090}"/>
                  </a:ext>
                </a:extLst>
              </p:cNvPr>
              <p:cNvSpPr/>
              <p:nvPr/>
            </p:nvSpPr>
            <p:spPr>
              <a:xfrm>
                <a:off x="201248" y="5845168"/>
                <a:ext cx="6982173" cy="717488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Note </a:t>
                </a:r>
                <a14:m>
                  <m:oMath xmlns:m="http://schemas.openxmlformats.org/officeDocument/2006/math">
                    <m:r>
                      <a:rPr lang="en-CA" sz="2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𝑆𝑖𝑧𝑒</m:t>
                        </m:r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</a:t>
                </a:r>
              </a:p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So runtime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CA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sSup>
                      <m:sSup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</a:t>
                </a:r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polytime!</a:t>
                </a:r>
              </a:p>
            </p:txBody>
          </p:sp>
        </mc:Choice>
        <mc:Fallback>
          <p:sp>
            <p:nvSpPr>
              <p:cNvPr id="3" name="Rectangular Callout 5">
                <a:extLst>
                  <a:ext uri="{FF2B5EF4-FFF2-40B4-BE49-F238E27FC236}">
                    <a16:creationId xmlns:a16="http://schemas.microsoft.com/office/drawing/2014/main" id="{768FF9B0-1F4D-A06C-E146-76D69F952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48" y="5845168"/>
                <a:ext cx="6982173" cy="717488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  <a:blipFill>
                <a:blip r:embed="rId33"/>
                <a:stretch>
                  <a:fillRect t="-4167" b="-1583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3" grpId="0" animBg="1"/>
      <p:bldP spid="24" grpId="0"/>
      <p:bldP spid="25" grpId="0" animBg="1"/>
      <p:bldP spid="26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76" grpId="0" animBg="1"/>
      <p:bldP spid="8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2"/>
                <a:ext cx="9905998" cy="778094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Showing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Clique</a:t>
                </a: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2"/>
                <a:ext cx="9905998" cy="778094"/>
              </a:xfrm>
              <a:blipFill>
                <a:blip r:embed="rId3"/>
                <a:stretch>
                  <a:fillRect l="-2769" t="-18750" b="-312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8901" y="709937"/>
                <a:ext cx="11887200" cy="5993643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be an instance of 3-SAT with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400" i="1" dirty="0">
                    <a:solidFill>
                      <a:srgbClr val="000000"/>
                    </a:solidFill>
                  </a:rPr>
                  <a:t>E.g.,</a:t>
                </a:r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∧(</m:t>
                    </m:r>
                    <m:acc>
                      <m:accPr>
                        <m:chr m:val="̅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r>
                  <a:rPr lang="en-CA" sz="2400" b="1" u="sng" dirty="0">
                    <a:solidFill>
                      <a:srgbClr val="000000"/>
                    </a:solidFill>
                  </a:rPr>
                  <a:t>Case 1: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400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is a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yes</a:t>
                </a:r>
                <a:r>
                  <a:rPr lang="en-CA" sz="2400" dirty="0">
                    <a:solidFill>
                      <a:srgbClr val="000000"/>
                    </a:solidFill>
                  </a:rPr>
                  <a:t>-instance of 3-SAT,</a:t>
                </a:r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and show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is a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yes</a:t>
                </a:r>
                <a:r>
                  <a:rPr lang="en-CA" sz="2400" dirty="0">
                    <a:solidFill>
                      <a:srgbClr val="000000"/>
                    </a:solidFill>
                  </a:rPr>
                  <a:t>-instance of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-clique</a:t>
                </a:r>
              </a:p>
              <a:p>
                <a:r>
                  <a:rPr lang="en-CA" sz="2400" b="0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400" b="0" dirty="0">
                    <a:solidFill>
                      <a:srgbClr val="000000"/>
                    </a:solidFill>
                  </a:rPr>
                  <a:t> is a yes-instance,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satisfying</a:t>
                </a:r>
                <a:r>
                  <a:rPr lang="en-CA" sz="2400" dirty="0">
                    <a:solidFill>
                      <a:srgbClr val="000000"/>
                    </a:solidFill>
                  </a:rPr>
                  <a:t> assignment</a:t>
                </a:r>
              </a:p>
              <a:p>
                <a:pPr lvl="1"/>
                <a:r>
                  <a:rPr lang="en-CA" sz="2400" i="1" dirty="0">
                    <a:solidFill>
                      <a:srgbClr val="000000"/>
                    </a:solidFill>
                  </a:rPr>
                  <a:t>E.g.,</a:t>
                </a:r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   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   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   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For each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be a </a:t>
                </a:r>
                <a:r>
                  <a:rPr lang="en-CA" sz="2400" b="1" u="sng" dirty="0">
                    <a:solidFill>
                      <a:srgbClr val="000000"/>
                    </a:solidFill>
                  </a:rPr>
                  <a:t>satisfied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 literal </a:t>
                </a:r>
                <a:r>
                  <a:rPr lang="en-CA" sz="2400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400" i="1" dirty="0">
                    <a:solidFill>
                      <a:srgbClr val="000000"/>
                    </a:solidFill>
                  </a:rPr>
                  <a:t>E.g.,</a:t>
                </a:r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  <a:p>
                <a:r>
                  <a:rPr lang="en-CA" sz="2400" b="1" dirty="0">
                    <a:solidFill>
                      <a:srgbClr val="000000"/>
                    </a:solidFill>
                  </a:rPr>
                  <a:t>Claim: </a:t>
                </a:r>
                <a:r>
                  <a:rPr lang="en-CA" sz="2400" dirty="0">
                    <a:solidFill>
                      <a:srgbClr val="000000"/>
                    </a:solidFill>
                  </a:rPr>
                  <a:t>the </a:t>
                </a:r>
                <a:r>
                  <a:rPr lang="en-CA" sz="2400" i="1" dirty="0">
                    <a:solidFill>
                      <a:srgbClr val="000000"/>
                    </a:solidFill>
                  </a:rPr>
                  <a:t>corresponding nodes</a:t>
                </a:r>
                <a:r>
                  <a:rPr lang="en-CA" sz="2400" dirty="0">
                    <a:solidFill>
                      <a:srgbClr val="000000"/>
                    </a:solidFill>
                  </a:rPr>
                  <a:t> form an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-clique</a:t>
                </a:r>
              </a:p>
              <a:p>
                <a:pPr lvl="1"/>
                <a:r>
                  <a:rPr lang="en-CA" sz="2400" dirty="0">
                    <a:solidFill>
                      <a:srgbClr val="000000"/>
                    </a:solidFill>
                  </a:rPr>
                  <a:t>There are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of these nodes, each in a different clause</a:t>
                </a:r>
              </a:p>
              <a:p>
                <a:pPr lvl="1"/>
                <a:r>
                  <a:rPr lang="en-CA" sz="2400" dirty="0">
                    <a:solidFill>
                      <a:srgbClr val="000000"/>
                    </a:solidFill>
                  </a:rPr>
                  <a:t>None of them represent contradictory truth assignments</a:t>
                </a:r>
              </a:p>
              <a:p>
                <a:pPr lvl="1"/>
                <a:r>
                  <a:rPr lang="en-CA" sz="2400" dirty="0">
                    <a:solidFill>
                      <a:srgbClr val="000000"/>
                    </a:solidFill>
                  </a:rPr>
                  <a:t>So, there are edges between all pairs of them </a:t>
                </a:r>
                <a:r>
                  <a:rPr lang="en-CA" sz="240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they form an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-clique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901" y="709937"/>
                <a:ext cx="11887200" cy="5993643"/>
              </a:xfrm>
              <a:blipFill>
                <a:blip r:embed="rId4"/>
                <a:stretch>
                  <a:fillRect l="-1128" t="-1524" b="-26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8617702" y="1760782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1760782"/>
                <a:ext cx="499797" cy="49979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117499" y="1783809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99" y="1783809"/>
                <a:ext cx="471988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/>
              <p:cNvSpPr/>
              <p:nvPr/>
            </p:nvSpPr>
            <p:spPr>
              <a:xfrm>
                <a:off x="9791294" y="1760782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1760782"/>
                <a:ext cx="499797" cy="49979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291091" y="1783809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091" y="1783809"/>
                <a:ext cx="477310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/>
              <p:cNvSpPr/>
              <p:nvPr/>
            </p:nvSpPr>
            <p:spPr>
              <a:xfrm>
                <a:off x="10998257" y="1762318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1762318"/>
                <a:ext cx="499797" cy="49979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1498054" y="1785345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54" y="1785345"/>
                <a:ext cx="477310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/>
              <p:cNvSpPr/>
              <p:nvPr/>
            </p:nvSpPr>
            <p:spPr>
              <a:xfrm>
                <a:off x="8617702" y="2748069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2748069"/>
                <a:ext cx="499797" cy="49979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117499" y="2771096"/>
                <a:ext cx="471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99" y="2771096"/>
                <a:ext cx="471989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val 15"/>
              <p:cNvSpPr/>
              <p:nvPr/>
            </p:nvSpPr>
            <p:spPr>
              <a:xfrm>
                <a:off x="9791294" y="2748069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2748069"/>
                <a:ext cx="499797" cy="49979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0291091" y="2771096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091" y="2771096"/>
                <a:ext cx="477310" cy="369332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/>
              <p:cNvSpPr/>
              <p:nvPr/>
            </p:nvSpPr>
            <p:spPr>
              <a:xfrm>
                <a:off x="10998257" y="2749605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2749605"/>
                <a:ext cx="499797" cy="499797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1498054" y="2772632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54" y="2772632"/>
                <a:ext cx="477310" cy="369332"/>
              </a:xfrm>
              <a:prstGeom prst="rect">
                <a:avLst/>
              </a:prstGeom>
              <a:blipFill>
                <a:blip r:embed="rId1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/>
              <p:cNvSpPr/>
              <p:nvPr/>
            </p:nvSpPr>
            <p:spPr>
              <a:xfrm>
                <a:off x="8617702" y="3758383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3758383"/>
                <a:ext cx="499797" cy="499797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9117499" y="378141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99" y="3781410"/>
                <a:ext cx="477310" cy="369332"/>
              </a:xfrm>
              <a:prstGeom prst="rect">
                <a:avLst/>
              </a:prstGeom>
              <a:blipFill>
                <a:blip r:embed="rId1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22"/>
              <p:cNvSpPr/>
              <p:nvPr/>
            </p:nvSpPr>
            <p:spPr>
              <a:xfrm>
                <a:off x="9791294" y="3758383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3758383"/>
                <a:ext cx="499797" cy="499797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0291091" y="378141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091" y="3781410"/>
                <a:ext cx="477310" cy="369332"/>
              </a:xfrm>
              <a:prstGeom prst="rect">
                <a:avLst/>
              </a:prstGeom>
              <a:blipFill>
                <a:blip r:embed="rId2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val 24"/>
              <p:cNvSpPr/>
              <p:nvPr/>
            </p:nvSpPr>
            <p:spPr>
              <a:xfrm>
                <a:off x="10998257" y="3759919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3759919"/>
                <a:ext cx="499797" cy="499797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1498054" y="3782946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54" y="3782946"/>
                <a:ext cx="477310" cy="369332"/>
              </a:xfrm>
              <a:prstGeom prst="rect">
                <a:avLst/>
              </a:prstGeom>
              <a:blipFill>
                <a:blip r:embed="rId2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Oval 34"/>
              <p:cNvSpPr/>
              <p:nvPr/>
            </p:nvSpPr>
            <p:spPr>
              <a:xfrm>
                <a:off x="8617702" y="4718222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4718222"/>
                <a:ext cx="499797" cy="499797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9117499" y="4741249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99" y="4741249"/>
                <a:ext cx="477310" cy="369332"/>
              </a:xfrm>
              <a:prstGeom prst="rect">
                <a:avLst/>
              </a:prstGeom>
              <a:blipFill>
                <a:blip r:embed="rId2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val 36"/>
              <p:cNvSpPr/>
              <p:nvPr/>
            </p:nvSpPr>
            <p:spPr>
              <a:xfrm>
                <a:off x="9791294" y="4718222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4718222"/>
                <a:ext cx="499797" cy="499797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0291091" y="4741249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091" y="4741249"/>
                <a:ext cx="477310" cy="369332"/>
              </a:xfrm>
              <a:prstGeom prst="rect">
                <a:avLst/>
              </a:prstGeom>
              <a:blipFill>
                <a:blip r:embed="rId2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Oval 38"/>
              <p:cNvSpPr/>
              <p:nvPr/>
            </p:nvSpPr>
            <p:spPr>
              <a:xfrm>
                <a:off x="10998257" y="4719758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9" name="Ova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4719758"/>
                <a:ext cx="499797" cy="49979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11498054" y="4742785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54" y="4742785"/>
                <a:ext cx="477310" cy="369332"/>
              </a:xfrm>
              <a:prstGeom prst="rect">
                <a:avLst/>
              </a:prstGeom>
              <a:blipFill>
                <a:blip r:embed="rId2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6" idx="5"/>
            <a:endCxn id="16" idx="1"/>
          </p:cNvCxnSpPr>
          <p:nvPr/>
        </p:nvCxnSpPr>
        <p:spPr>
          <a:xfrm>
            <a:off x="9044305" y="2187385"/>
            <a:ext cx="820183" cy="6338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6" idx="5"/>
            <a:endCxn id="18" idx="1"/>
          </p:cNvCxnSpPr>
          <p:nvPr/>
        </p:nvCxnSpPr>
        <p:spPr>
          <a:xfrm>
            <a:off x="9044305" y="2187385"/>
            <a:ext cx="2027146" cy="6354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6" idx="2"/>
            <a:endCxn id="20" idx="2"/>
          </p:cNvCxnSpPr>
          <p:nvPr/>
        </p:nvCxnSpPr>
        <p:spPr>
          <a:xfrm rot="10800000" flipV="1">
            <a:off x="8617702" y="2010680"/>
            <a:ext cx="12700" cy="1997601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" idx="5"/>
            <a:endCxn id="23" idx="1"/>
          </p:cNvCxnSpPr>
          <p:nvPr/>
        </p:nvCxnSpPr>
        <p:spPr>
          <a:xfrm>
            <a:off x="9044305" y="2187385"/>
            <a:ext cx="820183" cy="16441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6" idx="2"/>
            <a:endCxn id="35" idx="2"/>
          </p:cNvCxnSpPr>
          <p:nvPr/>
        </p:nvCxnSpPr>
        <p:spPr>
          <a:xfrm rot="10800000" flipV="1">
            <a:off x="8617702" y="2010681"/>
            <a:ext cx="12700" cy="2957440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" idx="5"/>
            <a:endCxn id="25" idx="2"/>
          </p:cNvCxnSpPr>
          <p:nvPr/>
        </p:nvCxnSpPr>
        <p:spPr>
          <a:xfrm>
            <a:off x="9044305" y="2187385"/>
            <a:ext cx="1953952" cy="182243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5"/>
            <a:endCxn id="37" idx="1"/>
          </p:cNvCxnSpPr>
          <p:nvPr/>
        </p:nvCxnSpPr>
        <p:spPr>
          <a:xfrm>
            <a:off x="9044305" y="2187385"/>
            <a:ext cx="820183" cy="260403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" idx="5"/>
            <a:endCxn id="39" idx="1"/>
          </p:cNvCxnSpPr>
          <p:nvPr/>
        </p:nvCxnSpPr>
        <p:spPr>
          <a:xfrm>
            <a:off x="9044305" y="2187385"/>
            <a:ext cx="2027146" cy="260556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3"/>
            <a:endCxn id="13" idx="7"/>
          </p:cNvCxnSpPr>
          <p:nvPr/>
        </p:nvCxnSpPr>
        <p:spPr>
          <a:xfrm flipH="1">
            <a:off x="9044305" y="2187385"/>
            <a:ext cx="820183" cy="6338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" idx="3"/>
            <a:endCxn id="20" idx="7"/>
          </p:cNvCxnSpPr>
          <p:nvPr/>
        </p:nvCxnSpPr>
        <p:spPr>
          <a:xfrm flipH="1">
            <a:off x="9044305" y="2187385"/>
            <a:ext cx="820183" cy="16441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" idx="3"/>
            <a:endCxn id="35" idx="7"/>
          </p:cNvCxnSpPr>
          <p:nvPr/>
        </p:nvCxnSpPr>
        <p:spPr>
          <a:xfrm flipH="1">
            <a:off x="9044305" y="2187385"/>
            <a:ext cx="820183" cy="260403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Curved Connector 96"/>
          <p:cNvCxnSpPr>
            <a:stCxn id="9" idx="2"/>
            <a:endCxn id="23" idx="2"/>
          </p:cNvCxnSpPr>
          <p:nvPr/>
        </p:nvCxnSpPr>
        <p:spPr>
          <a:xfrm rot="10800000" flipV="1">
            <a:off x="9791294" y="2010680"/>
            <a:ext cx="12700" cy="1997601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9" idx="2"/>
            <a:endCxn id="37" idx="2"/>
          </p:cNvCxnSpPr>
          <p:nvPr/>
        </p:nvCxnSpPr>
        <p:spPr>
          <a:xfrm rot="10800000" flipV="1">
            <a:off x="9791294" y="2010681"/>
            <a:ext cx="12700" cy="2957440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" idx="5"/>
            <a:endCxn id="18" idx="1"/>
          </p:cNvCxnSpPr>
          <p:nvPr/>
        </p:nvCxnSpPr>
        <p:spPr>
          <a:xfrm>
            <a:off x="10217897" y="2187385"/>
            <a:ext cx="853554" cy="6354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" idx="5"/>
            <a:endCxn id="25" idx="1"/>
          </p:cNvCxnSpPr>
          <p:nvPr/>
        </p:nvCxnSpPr>
        <p:spPr>
          <a:xfrm>
            <a:off x="10217897" y="2187385"/>
            <a:ext cx="853554" cy="164572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" idx="5"/>
            <a:endCxn id="39" idx="1"/>
          </p:cNvCxnSpPr>
          <p:nvPr/>
        </p:nvCxnSpPr>
        <p:spPr>
          <a:xfrm>
            <a:off x="10217897" y="2187385"/>
            <a:ext cx="853554" cy="260556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1" idx="3"/>
            <a:endCxn id="13" idx="7"/>
          </p:cNvCxnSpPr>
          <p:nvPr/>
        </p:nvCxnSpPr>
        <p:spPr>
          <a:xfrm flipH="1">
            <a:off x="9044305" y="2188921"/>
            <a:ext cx="2027146" cy="6323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" idx="3"/>
            <a:endCxn id="16" idx="7"/>
          </p:cNvCxnSpPr>
          <p:nvPr/>
        </p:nvCxnSpPr>
        <p:spPr>
          <a:xfrm flipH="1">
            <a:off x="10217897" y="2188921"/>
            <a:ext cx="853554" cy="6323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" idx="3"/>
            <a:endCxn id="21" idx="1"/>
          </p:cNvCxnSpPr>
          <p:nvPr/>
        </p:nvCxnSpPr>
        <p:spPr>
          <a:xfrm flipH="1">
            <a:off x="9117499" y="2188921"/>
            <a:ext cx="1953952" cy="17771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" idx="3"/>
            <a:endCxn id="35" idx="7"/>
          </p:cNvCxnSpPr>
          <p:nvPr/>
        </p:nvCxnSpPr>
        <p:spPr>
          <a:xfrm flipH="1">
            <a:off x="9044305" y="2188921"/>
            <a:ext cx="2027146" cy="260249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" idx="3"/>
            <a:endCxn id="37" idx="7"/>
          </p:cNvCxnSpPr>
          <p:nvPr/>
        </p:nvCxnSpPr>
        <p:spPr>
          <a:xfrm flipH="1">
            <a:off x="10217897" y="2188921"/>
            <a:ext cx="853554" cy="260249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Curved Connector 127"/>
          <p:cNvCxnSpPr>
            <a:stCxn id="11" idx="6"/>
            <a:endCxn id="25" idx="6"/>
          </p:cNvCxnSpPr>
          <p:nvPr/>
        </p:nvCxnSpPr>
        <p:spPr>
          <a:xfrm>
            <a:off x="11498054" y="2012217"/>
            <a:ext cx="12700" cy="1997601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11" idx="6"/>
            <a:endCxn id="39" idx="6"/>
          </p:cNvCxnSpPr>
          <p:nvPr/>
        </p:nvCxnSpPr>
        <p:spPr>
          <a:xfrm>
            <a:off x="11498054" y="2012217"/>
            <a:ext cx="12700" cy="2957440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3" idx="5"/>
            <a:endCxn id="23" idx="1"/>
          </p:cNvCxnSpPr>
          <p:nvPr/>
        </p:nvCxnSpPr>
        <p:spPr>
          <a:xfrm>
            <a:off x="9044305" y="3174672"/>
            <a:ext cx="820183" cy="65690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" idx="5"/>
            <a:endCxn id="25" idx="2"/>
          </p:cNvCxnSpPr>
          <p:nvPr/>
        </p:nvCxnSpPr>
        <p:spPr>
          <a:xfrm>
            <a:off x="9044305" y="3174672"/>
            <a:ext cx="1953952" cy="83514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" idx="5"/>
            <a:endCxn id="37" idx="1"/>
          </p:cNvCxnSpPr>
          <p:nvPr/>
        </p:nvCxnSpPr>
        <p:spPr>
          <a:xfrm>
            <a:off x="9044305" y="3174672"/>
            <a:ext cx="820183" cy="16167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" idx="5"/>
            <a:endCxn id="39" idx="2"/>
          </p:cNvCxnSpPr>
          <p:nvPr/>
        </p:nvCxnSpPr>
        <p:spPr>
          <a:xfrm>
            <a:off x="9044305" y="3174672"/>
            <a:ext cx="1953952" cy="17949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3" name="Curved Connector 152"/>
          <p:cNvCxnSpPr>
            <a:stCxn id="13" idx="2"/>
            <a:endCxn id="35" idx="2"/>
          </p:cNvCxnSpPr>
          <p:nvPr/>
        </p:nvCxnSpPr>
        <p:spPr>
          <a:xfrm rot="10800000" flipV="1">
            <a:off x="8617702" y="2997967"/>
            <a:ext cx="12700" cy="1970153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3" idx="4"/>
            <a:endCxn id="20" idx="0"/>
          </p:cNvCxnSpPr>
          <p:nvPr/>
        </p:nvCxnSpPr>
        <p:spPr>
          <a:xfrm>
            <a:off x="8867601" y="3247866"/>
            <a:ext cx="0" cy="5105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6" idx="4"/>
            <a:endCxn id="23" idx="0"/>
          </p:cNvCxnSpPr>
          <p:nvPr/>
        </p:nvCxnSpPr>
        <p:spPr>
          <a:xfrm>
            <a:off x="10041193" y="3247866"/>
            <a:ext cx="0" cy="5105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6" idx="5"/>
            <a:endCxn id="25" idx="1"/>
          </p:cNvCxnSpPr>
          <p:nvPr/>
        </p:nvCxnSpPr>
        <p:spPr>
          <a:xfrm>
            <a:off x="10217897" y="3174672"/>
            <a:ext cx="853554" cy="65844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6" idx="3"/>
            <a:endCxn id="35" idx="7"/>
          </p:cNvCxnSpPr>
          <p:nvPr/>
        </p:nvCxnSpPr>
        <p:spPr>
          <a:xfrm flipH="1">
            <a:off x="9044305" y="3174672"/>
            <a:ext cx="820183" cy="16167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" idx="5"/>
            <a:endCxn id="39" idx="1"/>
          </p:cNvCxnSpPr>
          <p:nvPr/>
        </p:nvCxnSpPr>
        <p:spPr>
          <a:xfrm>
            <a:off x="10217897" y="3174672"/>
            <a:ext cx="853554" cy="16182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5" name="Curved Connector 174"/>
          <p:cNvCxnSpPr>
            <a:stCxn id="16" idx="2"/>
            <a:endCxn id="37" idx="2"/>
          </p:cNvCxnSpPr>
          <p:nvPr/>
        </p:nvCxnSpPr>
        <p:spPr>
          <a:xfrm rot="10800000" flipV="1">
            <a:off x="9791294" y="2997967"/>
            <a:ext cx="12700" cy="1970153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8" idx="3"/>
            <a:endCxn id="20" idx="6"/>
          </p:cNvCxnSpPr>
          <p:nvPr/>
        </p:nvCxnSpPr>
        <p:spPr>
          <a:xfrm flipH="1">
            <a:off x="9117499" y="3176208"/>
            <a:ext cx="1953952" cy="8320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8" idx="3"/>
            <a:endCxn id="23" idx="7"/>
          </p:cNvCxnSpPr>
          <p:nvPr/>
        </p:nvCxnSpPr>
        <p:spPr>
          <a:xfrm flipH="1">
            <a:off x="10217897" y="3176208"/>
            <a:ext cx="853554" cy="65536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8" idx="4"/>
            <a:endCxn id="25" idx="0"/>
          </p:cNvCxnSpPr>
          <p:nvPr/>
        </p:nvCxnSpPr>
        <p:spPr>
          <a:xfrm>
            <a:off x="11248156" y="3249402"/>
            <a:ext cx="0" cy="5105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8" idx="3"/>
            <a:endCxn id="37" idx="7"/>
          </p:cNvCxnSpPr>
          <p:nvPr/>
        </p:nvCxnSpPr>
        <p:spPr>
          <a:xfrm flipH="1">
            <a:off x="10217897" y="3176208"/>
            <a:ext cx="853554" cy="16152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0" name="Curved Connector 189"/>
          <p:cNvCxnSpPr>
            <a:stCxn id="18" idx="6"/>
            <a:endCxn id="39" idx="6"/>
          </p:cNvCxnSpPr>
          <p:nvPr/>
        </p:nvCxnSpPr>
        <p:spPr>
          <a:xfrm>
            <a:off x="11498054" y="2999504"/>
            <a:ext cx="12700" cy="1970153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20" idx="4"/>
            <a:endCxn id="35" idx="0"/>
          </p:cNvCxnSpPr>
          <p:nvPr/>
        </p:nvCxnSpPr>
        <p:spPr>
          <a:xfrm>
            <a:off x="8867601" y="4258180"/>
            <a:ext cx="0" cy="4600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20" idx="5"/>
            <a:endCxn id="37" idx="2"/>
          </p:cNvCxnSpPr>
          <p:nvPr/>
        </p:nvCxnSpPr>
        <p:spPr>
          <a:xfrm>
            <a:off x="9044305" y="4184986"/>
            <a:ext cx="746989" cy="7831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20" idx="5"/>
            <a:endCxn id="39" idx="2"/>
          </p:cNvCxnSpPr>
          <p:nvPr/>
        </p:nvCxnSpPr>
        <p:spPr>
          <a:xfrm>
            <a:off x="9044305" y="4184986"/>
            <a:ext cx="1953952" cy="78467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23" idx="4"/>
            <a:endCxn id="37" idx="0"/>
          </p:cNvCxnSpPr>
          <p:nvPr/>
        </p:nvCxnSpPr>
        <p:spPr>
          <a:xfrm>
            <a:off x="10041193" y="4258180"/>
            <a:ext cx="0" cy="4600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23" idx="5"/>
            <a:endCxn id="39" idx="1"/>
          </p:cNvCxnSpPr>
          <p:nvPr/>
        </p:nvCxnSpPr>
        <p:spPr>
          <a:xfrm>
            <a:off x="10217897" y="4184986"/>
            <a:ext cx="853554" cy="60796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Oval 73"/>
              <p:cNvSpPr/>
              <p:nvPr/>
            </p:nvSpPr>
            <p:spPr>
              <a:xfrm>
                <a:off x="8617702" y="1759246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4" name="Oval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1759246"/>
                <a:ext cx="499797" cy="49979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Oval 74"/>
              <p:cNvSpPr/>
              <p:nvPr/>
            </p:nvSpPr>
            <p:spPr>
              <a:xfrm>
                <a:off x="9791294" y="2746533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5" name="Oval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2746533"/>
                <a:ext cx="499797" cy="499797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Oval 75"/>
              <p:cNvSpPr/>
              <p:nvPr/>
            </p:nvSpPr>
            <p:spPr>
              <a:xfrm>
                <a:off x="9791294" y="3756847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6" name="Oval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3756847"/>
                <a:ext cx="499797" cy="49979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Oval 76"/>
              <p:cNvSpPr/>
              <p:nvPr/>
            </p:nvSpPr>
            <p:spPr>
              <a:xfrm>
                <a:off x="10998257" y="4719758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7" name="Oval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4719758"/>
                <a:ext cx="499797" cy="49979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/>
          <p:cNvCxnSpPr/>
          <p:nvPr/>
        </p:nvCxnSpPr>
        <p:spPr>
          <a:xfrm>
            <a:off x="9047566" y="2188241"/>
            <a:ext cx="820183" cy="633878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9047566" y="2188241"/>
            <a:ext cx="820183" cy="1644192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9047566" y="2188241"/>
            <a:ext cx="2027146" cy="2605567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0044454" y="3248722"/>
            <a:ext cx="0" cy="510517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0221158" y="3175528"/>
            <a:ext cx="853554" cy="161828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0221158" y="4185842"/>
            <a:ext cx="853554" cy="607966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9103168" y="1785721"/>
                <a:ext cx="49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168" y="1785721"/>
                <a:ext cx="492378" cy="369332"/>
              </a:xfrm>
              <a:prstGeom prst="rect">
                <a:avLst/>
              </a:prstGeom>
              <a:blipFill>
                <a:blip r:embed="rId3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10276760" y="2773008"/>
                <a:ext cx="49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760" y="2773008"/>
                <a:ext cx="492378" cy="369332"/>
              </a:xfrm>
              <a:prstGeom prst="rect">
                <a:avLst/>
              </a:prstGeom>
              <a:blipFill>
                <a:blip r:embed="rId3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10276760" y="3783322"/>
                <a:ext cx="49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760" y="3783322"/>
                <a:ext cx="492378" cy="369332"/>
              </a:xfrm>
              <a:prstGeom prst="rect">
                <a:avLst/>
              </a:prstGeom>
              <a:blipFill>
                <a:blip r:embed="rId3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/>
              <p:cNvSpPr txBox="1"/>
              <p:nvPr/>
            </p:nvSpPr>
            <p:spPr>
              <a:xfrm>
                <a:off x="11483723" y="4744697"/>
                <a:ext cx="49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723" y="4744697"/>
                <a:ext cx="492378" cy="369332"/>
              </a:xfrm>
              <a:prstGeom prst="rect">
                <a:avLst/>
              </a:prstGeom>
              <a:blipFill>
                <a:blip r:embed="rId3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9118235" y="1786605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235" y="1786605"/>
                <a:ext cx="471988" cy="369332"/>
              </a:xfrm>
              <a:prstGeom prst="rect">
                <a:avLst/>
              </a:prstGeom>
              <a:blipFill>
                <a:blip r:embed="rId3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/>
              <p:cNvSpPr txBox="1"/>
              <p:nvPr/>
            </p:nvSpPr>
            <p:spPr>
              <a:xfrm>
                <a:off x="10291827" y="2773892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827" y="2773892"/>
                <a:ext cx="477310" cy="369332"/>
              </a:xfrm>
              <a:prstGeom prst="rect">
                <a:avLst/>
              </a:prstGeom>
              <a:blipFill>
                <a:blip r:embed="rId3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10291827" y="3784206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827" y="3784206"/>
                <a:ext cx="477310" cy="369332"/>
              </a:xfrm>
              <a:prstGeom prst="rect">
                <a:avLst/>
              </a:prstGeom>
              <a:blipFill>
                <a:blip r:embed="rId3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>
                <a:off x="11498790" y="4745581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790" y="4745581"/>
                <a:ext cx="477310" cy="369332"/>
              </a:xfrm>
              <a:prstGeom prst="rect">
                <a:avLst/>
              </a:prstGeom>
              <a:blipFill>
                <a:blip r:embed="rId4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F4A38D-A0E7-E84A-49C2-089C4030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404" y="636148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88" grpId="0"/>
      <p:bldP spid="89" grpId="0"/>
      <p:bldP spid="91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2"/>
                <a:ext cx="9905998" cy="778094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Showing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Clique</a:t>
                </a: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2"/>
                <a:ext cx="9905998" cy="778094"/>
              </a:xfrm>
              <a:blipFill>
                <a:blip r:embed="rId3"/>
                <a:stretch>
                  <a:fillRect l="-2769" t="-18750" b="-312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8901" y="709937"/>
                <a:ext cx="11887200" cy="5993643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be an instance of 3-SAT with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400" i="1" dirty="0">
                    <a:solidFill>
                      <a:srgbClr val="000000"/>
                    </a:solidFill>
                  </a:rPr>
                  <a:t>E.g.,</a:t>
                </a:r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∧(</m:t>
                    </m:r>
                    <m:acc>
                      <m:accPr>
                        <m:chr m:val="̅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r>
                  <a:rPr lang="en-CA" sz="2400" b="1" u="sng" dirty="0">
                    <a:solidFill>
                      <a:srgbClr val="000000"/>
                    </a:solidFill>
                  </a:rPr>
                  <a:t>Case 2: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400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is a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yes</a:t>
                </a:r>
                <a:r>
                  <a:rPr lang="en-CA" sz="2400" dirty="0">
                    <a:solidFill>
                      <a:srgbClr val="000000"/>
                    </a:solidFill>
                  </a:rPr>
                  <a:t>-instance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-clique,</a:t>
                </a:r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and show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is a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yes</a:t>
                </a:r>
                <a:r>
                  <a:rPr lang="en-CA" sz="2400" dirty="0">
                    <a:solidFill>
                      <a:srgbClr val="000000"/>
                    </a:solidFill>
                  </a:rPr>
                  <a:t>-instance of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3-SAT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is a yes-instance, it contains an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-clique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Clique contains edges between all pairs of nodes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There are no edges between nodes in same clause,</a:t>
                </a:r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so clique contains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one node from each clause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Set the corresponding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literals </a:t>
                </a:r>
                <a:r>
                  <a:rPr lang="en-CA" sz="2400" dirty="0">
                    <a:solidFill>
                      <a:srgbClr val="000000"/>
                    </a:solidFill>
                  </a:rPr>
                  <a:t>to be </a:t>
                </a:r>
                <a:r>
                  <a:rPr lang="en-CA" sz="2400" b="1" u="sng" dirty="0">
                    <a:solidFill>
                      <a:srgbClr val="000000"/>
                    </a:solidFill>
                  </a:rPr>
                  <a:t>satisfied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Clique contains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no edges </a:t>
                </a:r>
                <a:r>
                  <a:rPr lang="en-CA" sz="2400" dirty="0">
                    <a:solidFill>
                      <a:srgbClr val="000000"/>
                    </a:solidFill>
                  </a:rPr>
                  <a:t>between contradictory literals</a:t>
                </a:r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(i.e., no edge connects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for any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So, truth assignment is consistent and satisfies each clause (and the formula)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901" y="709937"/>
                <a:ext cx="11887200" cy="5993643"/>
              </a:xfrm>
              <a:blipFill>
                <a:blip r:embed="rId4"/>
                <a:stretch>
                  <a:fillRect l="-1128" t="-15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8617702" y="1760782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1760782"/>
                <a:ext cx="499797" cy="49979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117499" y="1783809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99" y="1783809"/>
                <a:ext cx="471988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/>
              <p:cNvSpPr/>
              <p:nvPr/>
            </p:nvSpPr>
            <p:spPr>
              <a:xfrm>
                <a:off x="9791294" y="1760782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1760782"/>
                <a:ext cx="499797" cy="49979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291091" y="1783809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091" y="1783809"/>
                <a:ext cx="477310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/>
              <p:cNvSpPr/>
              <p:nvPr/>
            </p:nvSpPr>
            <p:spPr>
              <a:xfrm>
                <a:off x="10998257" y="1762318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1762318"/>
                <a:ext cx="499797" cy="49979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1498054" y="1785345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54" y="1785345"/>
                <a:ext cx="477310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/>
              <p:cNvSpPr/>
              <p:nvPr/>
            </p:nvSpPr>
            <p:spPr>
              <a:xfrm>
                <a:off x="8617702" y="2748069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2748069"/>
                <a:ext cx="499797" cy="49979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117499" y="2771096"/>
                <a:ext cx="471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99" y="2771096"/>
                <a:ext cx="471989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val 15"/>
              <p:cNvSpPr/>
              <p:nvPr/>
            </p:nvSpPr>
            <p:spPr>
              <a:xfrm>
                <a:off x="9791294" y="2748069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2748069"/>
                <a:ext cx="499797" cy="49979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0291091" y="2771096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091" y="2771096"/>
                <a:ext cx="477310" cy="369332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/>
              <p:cNvSpPr/>
              <p:nvPr/>
            </p:nvSpPr>
            <p:spPr>
              <a:xfrm>
                <a:off x="10998257" y="2749605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2749605"/>
                <a:ext cx="499797" cy="499797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1498054" y="2772632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54" y="2772632"/>
                <a:ext cx="477310" cy="369332"/>
              </a:xfrm>
              <a:prstGeom prst="rect">
                <a:avLst/>
              </a:prstGeom>
              <a:blipFill>
                <a:blip r:embed="rId1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/>
              <p:cNvSpPr/>
              <p:nvPr/>
            </p:nvSpPr>
            <p:spPr>
              <a:xfrm>
                <a:off x="8617702" y="3758383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3758383"/>
                <a:ext cx="499797" cy="499797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9117499" y="378141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99" y="3781410"/>
                <a:ext cx="477310" cy="369332"/>
              </a:xfrm>
              <a:prstGeom prst="rect">
                <a:avLst/>
              </a:prstGeom>
              <a:blipFill>
                <a:blip r:embed="rId1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22"/>
              <p:cNvSpPr/>
              <p:nvPr/>
            </p:nvSpPr>
            <p:spPr>
              <a:xfrm>
                <a:off x="9791294" y="3758383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3758383"/>
                <a:ext cx="499797" cy="499797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0291091" y="378141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091" y="3781410"/>
                <a:ext cx="477310" cy="369332"/>
              </a:xfrm>
              <a:prstGeom prst="rect">
                <a:avLst/>
              </a:prstGeom>
              <a:blipFill>
                <a:blip r:embed="rId2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val 24"/>
              <p:cNvSpPr/>
              <p:nvPr/>
            </p:nvSpPr>
            <p:spPr>
              <a:xfrm>
                <a:off x="10998257" y="3759919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3759919"/>
                <a:ext cx="499797" cy="499797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1498054" y="3782946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54" y="3782946"/>
                <a:ext cx="477310" cy="369332"/>
              </a:xfrm>
              <a:prstGeom prst="rect">
                <a:avLst/>
              </a:prstGeom>
              <a:blipFill>
                <a:blip r:embed="rId2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Oval 34"/>
              <p:cNvSpPr/>
              <p:nvPr/>
            </p:nvSpPr>
            <p:spPr>
              <a:xfrm>
                <a:off x="8617702" y="4718222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4718222"/>
                <a:ext cx="499797" cy="499797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9117499" y="4741249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99" y="4741249"/>
                <a:ext cx="477310" cy="369332"/>
              </a:xfrm>
              <a:prstGeom prst="rect">
                <a:avLst/>
              </a:prstGeom>
              <a:blipFill>
                <a:blip r:embed="rId2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val 36"/>
              <p:cNvSpPr/>
              <p:nvPr/>
            </p:nvSpPr>
            <p:spPr>
              <a:xfrm>
                <a:off x="9791294" y="4718222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4718222"/>
                <a:ext cx="499797" cy="499797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0291091" y="4741249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091" y="4741249"/>
                <a:ext cx="477310" cy="369332"/>
              </a:xfrm>
              <a:prstGeom prst="rect">
                <a:avLst/>
              </a:prstGeom>
              <a:blipFill>
                <a:blip r:embed="rId2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Oval 38"/>
              <p:cNvSpPr/>
              <p:nvPr/>
            </p:nvSpPr>
            <p:spPr>
              <a:xfrm>
                <a:off x="10998257" y="4719758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9" name="Ova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4719758"/>
                <a:ext cx="499797" cy="49979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11498054" y="4742785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54" y="4742785"/>
                <a:ext cx="477310" cy="369332"/>
              </a:xfrm>
              <a:prstGeom prst="rect">
                <a:avLst/>
              </a:prstGeom>
              <a:blipFill>
                <a:blip r:embed="rId2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6" idx="5"/>
            <a:endCxn id="16" idx="1"/>
          </p:cNvCxnSpPr>
          <p:nvPr/>
        </p:nvCxnSpPr>
        <p:spPr>
          <a:xfrm>
            <a:off x="9044305" y="2187385"/>
            <a:ext cx="820183" cy="6338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6" idx="5"/>
            <a:endCxn id="18" idx="1"/>
          </p:cNvCxnSpPr>
          <p:nvPr/>
        </p:nvCxnSpPr>
        <p:spPr>
          <a:xfrm>
            <a:off x="9044305" y="2187385"/>
            <a:ext cx="2027146" cy="6354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6" idx="2"/>
            <a:endCxn id="20" idx="2"/>
          </p:cNvCxnSpPr>
          <p:nvPr/>
        </p:nvCxnSpPr>
        <p:spPr>
          <a:xfrm rot="10800000" flipV="1">
            <a:off x="8617702" y="2010680"/>
            <a:ext cx="12700" cy="1997601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" idx="5"/>
            <a:endCxn id="23" idx="1"/>
          </p:cNvCxnSpPr>
          <p:nvPr/>
        </p:nvCxnSpPr>
        <p:spPr>
          <a:xfrm>
            <a:off x="9044305" y="2187385"/>
            <a:ext cx="820183" cy="16441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6" idx="2"/>
            <a:endCxn id="35" idx="2"/>
          </p:cNvCxnSpPr>
          <p:nvPr/>
        </p:nvCxnSpPr>
        <p:spPr>
          <a:xfrm rot="10800000" flipV="1">
            <a:off x="8617702" y="2010681"/>
            <a:ext cx="12700" cy="2957440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" idx="5"/>
            <a:endCxn id="25" idx="2"/>
          </p:cNvCxnSpPr>
          <p:nvPr/>
        </p:nvCxnSpPr>
        <p:spPr>
          <a:xfrm>
            <a:off x="9044305" y="2187385"/>
            <a:ext cx="1953952" cy="182243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5"/>
            <a:endCxn id="37" idx="1"/>
          </p:cNvCxnSpPr>
          <p:nvPr/>
        </p:nvCxnSpPr>
        <p:spPr>
          <a:xfrm>
            <a:off x="9044305" y="2187385"/>
            <a:ext cx="820183" cy="260403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" idx="5"/>
            <a:endCxn id="39" idx="1"/>
          </p:cNvCxnSpPr>
          <p:nvPr/>
        </p:nvCxnSpPr>
        <p:spPr>
          <a:xfrm>
            <a:off x="9044305" y="2187385"/>
            <a:ext cx="2027146" cy="260556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3"/>
            <a:endCxn id="13" idx="7"/>
          </p:cNvCxnSpPr>
          <p:nvPr/>
        </p:nvCxnSpPr>
        <p:spPr>
          <a:xfrm flipH="1">
            <a:off x="9044305" y="2187385"/>
            <a:ext cx="820183" cy="6338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" idx="3"/>
            <a:endCxn id="20" idx="7"/>
          </p:cNvCxnSpPr>
          <p:nvPr/>
        </p:nvCxnSpPr>
        <p:spPr>
          <a:xfrm flipH="1">
            <a:off x="9044305" y="2187385"/>
            <a:ext cx="820183" cy="16441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" idx="3"/>
            <a:endCxn id="35" idx="7"/>
          </p:cNvCxnSpPr>
          <p:nvPr/>
        </p:nvCxnSpPr>
        <p:spPr>
          <a:xfrm flipH="1">
            <a:off x="9044305" y="2187385"/>
            <a:ext cx="820183" cy="260403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Curved Connector 96"/>
          <p:cNvCxnSpPr>
            <a:stCxn id="9" idx="2"/>
            <a:endCxn id="23" idx="2"/>
          </p:cNvCxnSpPr>
          <p:nvPr/>
        </p:nvCxnSpPr>
        <p:spPr>
          <a:xfrm rot="10800000" flipV="1">
            <a:off x="9791294" y="2010680"/>
            <a:ext cx="12700" cy="1997601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9" idx="2"/>
            <a:endCxn id="37" idx="2"/>
          </p:cNvCxnSpPr>
          <p:nvPr/>
        </p:nvCxnSpPr>
        <p:spPr>
          <a:xfrm rot="10800000" flipV="1">
            <a:off x="9791294" y="2010681"/>
            <a:ext cx="12700" cy="2957440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" idx="5"/>
            <a:endCxn id="18" idx="1"/>
          </p:cNvCxnSpPr>
          <p:nvPr/>
        </p:nvCxnSpPr>
        <p:spPr>
          <a:xfrm>
            <a:off x="10217897" y="2187385"/>
            <a:ext cx="853554" cy="6354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" idx="5"/>
            <a:endCxn id="25" idx="1"/>
          </p:cNvCxnSpPr>
          <p:nvPr/>
        </p:nvCxnSpPr>
        <p:spPr>
          <a:xfrm>
            <a:off x="10217897" y="2187385"/>
            <a:ext cx="853554" cy="164572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" idx="5"/>
            <a:endCxn id="39" idx="1"/>
          </p:cNvCxnSpPr>
          <p:nvPr/>
        </p:nvCxnSpPr>
        <p:spPr>
          <a:xfrm>
            <a:off x="10217897" y="2187385"/>
            <a:ext cx="853554" cy="260556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1" idx="3"/>
            <a:endCxn id="13" idx="7"/>
          </p:cNvCxnSpPr>
          <p:nvPr/>
        </p:nvCxnSpPr>
        <p:spPr>
          <a:xfrm flipH="1">
            <a:off x="9044305" y="2188921"/>
            <a:ext cx="2027146" cy="6323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" idx="3"/>
            <a:endCxn id="16" idx="7"/>
          </p:cNvCxnSpPr>
          <p:nvPr/>
        </p:nvCxnSpPr>
        <p:spPr>
          <a:xfrm flipH="1">
            <a:off x="10217897" y="2188921"/>
            <a:ext cx="853554" cy="6323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" idx="3"/>
            <a:endCxn id="21" idx="1"/>
          </p:cNvCxnSpPr>
          <p:nvPr/>
        </p:nvCxnSpPr>
        <p:spPr>
          <a:xfrm flipH="1">
            <a:off x="9117499" y="2188921"/>
            <a:ext cx="1953952" cy="17771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" idx="3"/>
            <a:endCxn id="35" idx="7"/>
          </p:cNvCxnSpPr>
          <p:nvPr/>
        </p:nvCxnSpPr>
        <p:spPr>
          <a:xfrm flipH="1">
            <a:off x="9044305" y="2188921"/>
            <a:ext cx="2027146" cy="260249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" idx="3"/>
            <a:endCxn id="37" idx="7"/>
          </p:cNvCxnSpPr>
          <p:nvPr/>
        </p:nvCxnSpPr>
        <p:spPr>
          <a:xfrm flipH="1">
            <a:off x="10217897" y="2188921"/>
            <a:ext cx="853554" cy="260249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Curved Connector 127"/>
          <p:cNvCxnSpPr>
            <a:stCxn id="11" idx="6"/>
            <a:endCxn id="25" idx="6"/>
          </p:cNvCxnSpPr>
          <p:nvPr/>
        </p:nvCxnSpPr>
        <p:spPr>
          <a:xfrm>
            <a:off x="11498054" y="2012217"/>
            <a:ext cx="12700" cy="1997601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11" idx="6"/>
            <a:endCxn id="39" idx="6"/>
          </p:cNvCxnSpPr>
          <p:nvPr/>
        </p:nvCxnSpPr>
        <p:spPr>
          <a:xfrm>
            <a:off x="11498054" y="2012217"/>
            <a:ext cx="12700" cy="2957440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3" idx="5"/>
            <a:endCxn id="23" idx="1"/>
          </p:cNvCxnSpPr>
          <p:nvPr/>
        </p:nvCxnSpPr>
        <p:spPr>
          <a:xfrm>
            <a:off x="9044305" y="3174672"/>
            <a:ext cx="820183" cy="65690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" idx="5"/>
            <a:endCxn id="25" idx="2"/>
          </p:cNvCxnSpPr>
          <p:nvPr/>
        </p:nvCxnSpPr>
        <p:spPr>
          <a:xfrm>
            <a:off x="9044305" y="3174672"/>
            <a:ext cx="1953952" cy="83514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" idx="5"/>
            <a:endCxn id="37" idx="1"/>
          </p:cNvCxnSpPr>
          <p:nvPr/>
        </p:nvCxnSpPr>
        <p:spPr>
          <a:xfrm>
            <a:off x="9044305" y="3174672"/>
            <a:ext cx="820183" cy="16167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" idx="5"/>
            <a:endCxn id="39" idx="2"/>
          </p:cNvCxnSpPr>
          <p:nvPr/>
        </p:nvCxnSpPr>
        <p:spPr>
          <a:xfrm>
            <a:off x="9044305" y="3174672"/>
            <a:ext cx="1953952" cy="17949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3" name="Curved Connector 152"/>
          <p:cNvCxnSpPr>
            <a:stCxn id="13" idx="2"/>
            <a:endCxn id="35" idx="2"/>
          </p:cNvCxnSpPr>
          <p:nvPr/>
        </p:nvCxnSpPr>
        <p:spPr>
          <a:xfrm rot="10800000" flipV="1">
            <a:off x="8617702" y="2997967"/>
            <a:ext cx="12700" cy="1970153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3" idx="4"/>
            <a:endCxn id="20" idx="0"/>
          </p:cNvCxnSpPr>
          <p:nvPr/>
        </p:nvCxnSpPr>
        <p:spPr>
          <a:xfrm>
            <a:off x="8867601" y="3247866"/>
            <a:ext cx="0" cy="5105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6" idx="4"/>
            <a:endCxn id="23" idx="0"/>
          </p:cNvCxnSpPr>
          <p:nvPr/>
        </p:nvCxnSpPr>
        <p:spPr>
          <a:xfrm>
            <a:off x="10041193" y="3247866"/>
            <a:ext cx="0" cy="5105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6" idx="5"/>
            <a:endCxn id="25" idx="1"/>
          </p:cNvCxnSpPr>
          <p:nvPr/>
        </p:nvCxnSpPr>
        <p:spPr>
          <a:xfrm>
            <a:off x="10217897" y="3174672"/>
            <a:ext cx="853554" cy="65844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6" idx="3"/>
            <a:endCxn id="35" idx="7"/>
          </p:cNvCxnSpPr>
          <p:nvPr/>
        </p:nvCxnSpPr>
        <p:spPr>
          <a:xfrm flipH="1">
            <a:off x="9044305" y="3174672"/>
            <a:ext cx="820183" cy="16167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" idx="5"/>
            <a:endCxn id="39" idx="1"/>
          </p:cNvCxnSpPr>
          <p:nvPr/>
        </p:nvCxnSpPr>
        <p:spPr>
          <a:xfrm>
            <a:off x="10217897" y="3174672"/>
            <a:ext cx="853554" cy="16182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5" name="Curved Connector 174"/>
          <p:cNvCxnSpPr>
            <a:stCxn id="16" idx="2"/>
            <a:endCxn id="37" idx="2"/>
          </p:cNvCxnSpPr>
          <p:nvPr/>
        </p:nvCxnSpPr>
        <p:spPr>
          <a:xfrm rot="10800000" flipV="1">
            <a:off x="9791294" y="2997967"/>
            <a:ext cx="12700" cy="1970153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8" idx="3"/>
            <a:endCxn id="20" idx="6"/>
          </p:cNvCxnSpPr>
          <p:nvPr/>
        </p:nvCxnSpPr>
        <p:spPr>
          <a:xfrm flipH="1">
            <a:off x="9117499" y="3176208"/>
            <a:ext cx="1953952" cy="8320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8" idx="3"/>
            <a:endCxn id="23" idx="7"/>
          </p:cNvCxnSpPr>
          <p:nvPr/>
        </p:nvCxnSpPr>
        <p:spPr>
          <a:xfrm flipH="1">
            <a:off x="10217897" y="3176208"/>
            <a:ext cx="853554" cy="65536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8" idx="4"/>
            <a:endCxn id="25" idx="0"/>
          </p:cNvCxnSpPr>
          <p:nvPr/>
        </p:nvCxnSpPr>
        <p:spPr>
          <a:xfrm>
            <a:off x="11248156" y="3249402"/>
            <a:ext cx="0" cy="5105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8" idx="3"/>
            <a:endCxn id="37" idx="7"/>
          </p:cNvCxnSpPr>
          <p:nvPr/>
        </p:nvCxnSpPr>
        <p:spPr>
          <a:xfrm flipH="1">
            <a:off x="10217897" y="3176208"/>
            <a:ext cx="853554" cy="16152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0" name="Curved Connector 189"/>
          <p:cNvCxnSpPr>
            <a:stCxn id="18" idx="6"/>
            <a:endCxn id="39" idx="6"/>
          </p:cNvCxnSpPr>
          <p:nvPr/>
        </p:nvCxnSpPr>
        <p:spPr>
          <a:xfrm>
            <a:off x="11498054" y="2999504"/>
            <a:ext cx="12700" cy="1970153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20" idx="4"/>
            <a:endCxn id="35" idx="0"/>
          </p:cNvCxnSpPr>
          <p:nvPr/>
        </p:nvCxnSpPr>
        <p:spPr>
          <a:xfrm>
            <a:off x="8867601" y="4258180"/>
            <a:ext cx="0" cy="4600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20" idx="5"/>
            <a:endCxn id="37" idx="2"/>
          </p:cNvCxnSpPr>
          <p:nvPr/>
        </p:nvCxnSpPr>
        <p:spPr>
          <a:xfrm>
            <a:off x="9044305" y="4184986"/>
            <a:ext cx="746989" cy="7831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20" idx="5"/>
            <a:endCxn id="39" idx="2"/>
          </p:cNvCxnSpPr>
          <p:nvPr/>
        </p:nvCxnSpPr>
        <p:spPr>
          <a:xfrm>
            <a:off x="9044305" y="4184986"/>
            <a:ext cx="1953952" cy="78467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23" idx="4"/>
            <a:endCxn id="37" idx="0"/>
          </p:cNvCxnSpPr>
          <p:nvPr/>
        </p:nvCxnSpPr>
        <p:spPr>
          <a:xfrm>
            <a:off x="10041193" y="4258180"/>
            <a:ext cx="0" cy="4600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23" idx="5"/>
            <a:endCxn id="39" idx="1"/>
          </p:cNvCxnSpPr>
          <p:nvPr/>
        </p:nvCxnSpPr>
        <p:spPr>
          <a:xfrm>
            <a:off x="10217897" y="4184986"/>
            <a:ext cx="853554" cy="60796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Oval 73"/>
              <p:cNvSpPr/>
              <p:nvPr/>
            </p:nvSpPr>
            <p:spPr>
              <a:xfrm>
                <a:off x="8617702" y="1759246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4" name="Oval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1759246"/>
                <a:ext cx="499797" cy="49979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Oval 74"/>
              <p:cNvSpPr/>
              <p:nvPr/>
            </p:nvSpPr>
            <p:spPr>
              <a:xfrm>
                <a:off x="9791294" y="2746533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5" name="Oval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2746533"/>
                <a:ext cx="499797" cy="499797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Oval 75"/>
              <p:cNvSpPr/>
              <p:nvPr/>
            </p:nvSpPr>
            <p:spPr>
              <a:xfrm>
                <a:off x="9791294" y="3756847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6" name="Oval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3756847"/>
                <a:ext cx="499797" cy="49979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Oval 76"/>
              <p:cNvSpPr/>
              <p:nvPr/>
            </p:nvSpPr>
            <p:spPr>
              <a:xfrm>
                <a:off x="10998257" y="4719758"/>
                <a:ext cx="499797" cy="49979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7" name="Oval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4719758"/>
                <a:ext cx="499797" cy="49979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/>
          <p:cNvCxnSpPr/>
          <p:nvPr/>
        </p:nvCxnSpPr>
        <p:spPr>
          <a:xfrm>
            <a:off x="9047566" y="2188241"/>
            <a:ext cx="820183" cy="633878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9047566" y="2188241"/>
            <a:ext cx="820183" cy="1644192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9047566" y="2188241"/>
            <a:ext cx="2027146" cy="2605567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0044454" y="3248722"/>
            <a:ext cx="0" cy="510517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0221158" y="3175528"/>
            <a:ext cx="853554" cy="161828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0221158" y="4185842"/>
            <a:ext cx="853554" cy="607966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9103168" y="1785721"/>
                <a:ext cx="49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168" y="1785721"/>
                <a:ext cx="492378" cy="369332"/>
              </a:xfrm>
              <a:prstGeom prst="rect">
                <a:avLst/>
              </a:prstGeom>
              <a:blipFill>
                <a:blip r:embed="rId3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10276760" y="2773008"/>
                <a:ext cx="49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760" y="2773008"/>
                <a:ext cx="492378" cy="369332"/>
              </a:xfrm>
              <a:prstGeom prst="rect">
                <a:avLst/>
              </a:prstGeom>
              <a:blipFill>
                <a:blip r:embed="rId3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10276760" y="3783322"/>
                <a:ext cx="49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760" y="3783322"/>
                <a:ext cx="492378" cy="369332"/>
              </a:xfrm>
              <a:prstGeom prst="rect">
                <a:avLst/>
              </a:prstGeom>
              <a:blipFill>
                <a:blip r:embed="rId3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/>
              <p:cNvSpPr txBox="1"/>
              <p:nvPr/>
            </p:nvSpPr>
            <p:spPr>
              <a:xfrm>
                <a:off x="11483723" y="4744697"/>
                <a:ext cx="49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723" y="4744697"/>
                <a:ext cx="492378" cy="369332"/>
              </a:xfrm>
              <a:prstGeom prst="rect">
                <a:avLst/>
              </a:prstGeom>
              <a:blipFill>
                <a:blip r:embed="rId3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9118235" y="1786600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235" y="1786600"/>
                <a:ext cx="471988" cy="369332"/>
              </a:xfrm>
              <a:prstGeom prst="rect">
                <a:avLst/>
              </a:prstGeom>
              <a:blipFill>
                <a:blip r:embed="rId3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/>
              <p:cNvSpPr txBox="1"/>
              <p:nvPr/>
            </p:nvSpPr>
            <p:spPr>
              <a:xfrm>
                <a:off x="10291827" y="2773887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827" y="2773887"/>
                <a:ext cx="477310" cy="369332"/>
              </a:xfrm>
              <a:prstGeom prst="rect">
                <a:avLst/>
              </a:prstGeom>
              <a:blipFill>
                <a:blip r:embed="rId3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10291827" y="3784201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827" y="3784201"/>
                <a:ext cx="477310" cy="369332"/>
              </a:xfrm>
              <a:prstGeom prst="rect">
                <a:avLst/>
              </a:prstGeom>
              <a:blipFill>
                <a:blip r:embed="rId3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>
                <a:off x="11498790" y="4745576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790" y="4745576"/>
                <a:ext cx="477310" cy="369332"/>
              </a:xfrm>
              <a:prstGeom prst="rect">
                <a:avLst/>
              </a:prstGeom>
              <a:blipFill>
                <a:blip r:embed="rId4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A16970-1A37-975D-1DCC-A58B8020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1125" y="637717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3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88" grpId="0"/>
      <p:bldP spid="89" grpId="0"/>
      <p:bldP spid="91" grpId="0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EDD9-C000-3378-F179-D1817461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0BCD7-BD09-B9E6-D0A7-386D53030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36373"/>
            <a:ext cx="9905998" cy="5020387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Polynomial transformations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Poly transformation from Clique to Vertex Cover</a:t>
            </a:r>
          </a:p>
          <a:p>
            <a:r>
              <a:rPr lang="en-CA" dirty="0">
                <a:solidFill>
                  <a:srgbClr val="000000"/>
                </a:solidFill>
              </a:rPr>
              <a:t>NP Completeness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SAT is NP complete (NPC)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Got part way through showing 3SAT is NPC</a:t>
            </a:r>
          </a:p>
          <a:p>
            <a:pPr lvl="2"/>
            <a:r>
              <a:rPr lang="en-CA" dirty="0">
                <a:solidFill>
                  <a:srgbClr val="000000"/>
                </a:solidFill>
              </a:rPr>
              <a:t>Did poly transformation from SAT to 3SAT</a:t>
            </a:r>
          </a:p>
          <a:p>
            <a:pPr lvl="2"/>
            <a:r>
              <a:rPr lang="en-CA" dirty="0">
                <a:solidFill>
                  <a:srgbClr val="000000"/>
                </a:solidFill>
              </a:rPr>
              <a:t>Need to also show 3SAT is in NP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60F9D-E584-B9C7-256C-036EA4A4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1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3CF9-15AA-9A56-AE72-281D7ED8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03" y="-2"/>
            <a:ext cx="10814208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Last step: Show </a:t>
            </a:r>
            <a:r>
              <a:rPr lang="en-CA" b="1" dirty="0">
                <a:solidFill>
                  <a:srgbClr val="000000"/>
                </a:solidFill>
              </a:rPr>
              <a:t>CLIQUE is </a:t>
            </a:r>
            <a:r>
              <a:rPr lang="en-CA" b="1" u="sng" dirty="0">
                <a:solidFill>
                  <a:srgbClr val="000000"/>
                </a:solidFill>
              </a:rPr>
              <a:t>in NP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D86A59-2DAA-66F1-4518-0A0871CB1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5256" y="926674"/>
                <a:ext cx="11199866" cy="5271608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YES-certificate: array of k nodes forming a clique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Verify(I,C):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Check certificate is array of length k, containing vertex IDs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Check all-to-all edges to verify these vertices form a clique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runtime 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polytime</a:t>
                </a:r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Correctness: exercise! </a:t>
                </a:r>
                <a:r>
                  <a:rPr lang="en-CA" dirty="0">
                    <a:solidFill>
                      <a:srgbClr val="000000"/>
                    </a:solidFill>
                  </a:rPr>
                  <a:t>Need to prove:</a:t>
                </a:r>
                <a:endParaRPr lang="en-CA" b="1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</a:rPr>
                  <a:t>if I is a yes instance, verify returns yes, and</a:t>
                </a: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</a:rPr>
                  <a:t>if verify returns yes then I is a yes instance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D86A59-2DAA-66F1-4518-0A0871CB1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256" y="926674"/>
                <a:ext cx="11199866" cy="5271608"/>
              </a:xfrm>
              <a:blipFill>
                <a:blip r:embed="rId2"/>
                <a:stretch>
                  <a:fillRect l="-1415" t="-21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2F476-A40A-50F3-82A1-24E6D55F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09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6BCD582-8EB3-1D77-3DC4-673557319D0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3" y="-1"/>
            <a:ext cx="8726529" cy="25675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727" y="744014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can be poly transformed 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C98BF9-C969-4812-B646-A0F826D9A46E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3-SAT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EC942C-C67B-4D14-A0FC-BE4A3772A07B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6742A-15C6-E259-F78A-3DDDCB43A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A89F68D-39BB-DA3D-6C7D-98CF968FFED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3" y="-1"/>
            <a:ext cx="8726529" cy="31973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727" y="744014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can be poly transformed to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5665615" y="1663104"/>
            <a:ext cx="5934516" cy="1737782"/>
          </a:xfrm>
          <a:prstGeom prst="wedgeRectCallout">
            <a:avLst>
              <a:gd name="adj1" fmla="val -69183"/>
              <a:gd name="adj2" fmla="val 1133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This additional poly transformation was proved last class (CL to VC)!</a:t>
            </a:r>
          </a:p>
          <a:p>
            <a:pPr algn="ctr"/>
            <a:r>
              <a:rPr lang="en-CA" sz="2400" b="1" dirty="0">
                <a:solidFill>
                  <a:srgbClr val="000000"/>
                </a:solidFill>
              </a:rPr>
              <a:t>We also need to show Vertex Cover is in NP. Exercise. </a:t>
            </a:r>
            <a:r>
              <a:rPr lang="en-CA" sz="2400" b="1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en-CA" sz="2400" b="1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192237-D4CE-4E36-B4ED-0017F96052A8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3-SAT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8271F6-89F8-42D4-BC1B-5FBDCD2C5545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9966E7-4D90-857C-D2F7-EA7A8845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392" y="3308581"/>
            <a:ext cx="11148413" cy="14688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Reducing </a:t>
            </a:r>
            <a:r>
              <a:rPr lang="en-CA" b="1" dirty="0">
                <a:solidFill>
                  <a:srgbClr val="000000"/>
                </a:solidFill>
              </a:rPr>
              <a:t>Vertex-Cover </a:t>
            </a:r>
            <a:r>
              <a:rPr lang="en-CA" dirty="0">
                <a:solidFill>
                  <a:srgbClr val="000000"/>
                </a:solidFill>
              </a:rPr>
              <a:t>to </a:t>
            </a:r>
            <a:r>
              <a:rPr lang="en-CA" b="1" dirty="0">
                <a:solidFill>
                  <a:srgbClr val="000000"/>
                </a:solidFill>
              </a:rPr>
              <a:t>Subset-Sum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722004" y="4777381"/>
                <a:ext cx="8686801" cy="1641830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(Proving Vertex-Cover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Subset-Sum)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sz="3200" b="1" dirty="0">
                    <a:solidFill>
                      <a:srgbClr val="000000"/>
                    </a:solidFill>
                  </a:rPr>
                  <a:t>(if we have time)</a:t>
                </a:r>
              </a:p>
            </p:txBody>
          </p:sp>
        </mc:Choice>
        <mc:Fallback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722004" y="4777381"/>
                <a:ext cx="8686801" cy="1641830"/>
              </a:xfrm>
              <a:blipFill>
                <a:blip r:embed="rId2"/>
                <a:stretch>
                  <a:fillRect t="-4833" r="-22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93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897" y="-2"/>
            <a:ext cx="10905030" cy="73929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Subset-Sum (slightly </a:t>
            </a:r>
            <a:r>
              <a:rPr lang="en-CA" b="1" dirty="0">
                <a:solidFill>
                  <a:srgbClr val="000000"/>
                </a:solidFill>
              </a:rPr>
              <a:t>different</a:t>
            </a:r>
            <a:r>
              <a:rPr lang="en-CA" dirty="0">
                <a:solidFill>
                  <a:srgbClr val="000000"/>
                </a:solidFill>
              </a:rPr>
              <a:t> from before)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>
              <a:solidFill>
                <a:srgbClr val="000000"/>
              </a:solidFill>
            </a:endParaRPr>
          </a:p>
          <a:p>
            <a:endParaRPr lang="en-CA" sz="2400" dirty="0">
              <a:solidFill>
                <a:srgbClr val="000000"/>
              </a:solidFill>
            </a:endParaRPr>
          </a:p>
          <a:p>
            <a:endParaRPr lang="en-CA" sz="2400" dirty="0">
              <a:solidFill>
                <a:srgbClr val="000000"/>
              </a:solidFill>
            </a:endParaRPr>
          </a:p>
          <a:p>
            <a:endParaRPr lang="en-CA" sz="2400" dirty="0">
              <a:solidFill>
                <a:srgbClr val="000000"/>
              </a:solidFill>
            </a:endParaRPr>
          </a:p>
          <a:p>
            <a:r>
              <a:rPr lang="en-CA" sz="2400" dirty="0">
                <a:solidFill>
                  <a:srgbClr val="000000"/>
                </a:solidFill>
              </a:rPr>
              <a:t>Earlier, we defined Subset-Sum with a </a:t>
            </a:r>
            <a:r>
              <a:rPr lang="en-CA" sz="2400" b="1" dirty="0">
                <a:solidFill>
                  <a:srgbClr val="000000"/>
                </a:solidFill>
              </a:rPr>
              <a:t>target sum of 0</a:t>
            </a:r>
          </a:p>
          <a:p>
            <a:r>
              <a:rPr lang="en-CA" sz="2400" dirty="0">
                <a:solidFill>
                  <a:srgbClr val="000000"/>
                </a:solidFill>
              </a:rPr>
              <a:t>Here we add a </a:t>
            </a:r>
            <a:r>
              <a:rPr lang="en-CA" sz="2400" b="1" dirty="0">
                <a:solidFill>
                  <a:srgbClr val="000000"/>
                </a:solidFill>
              </a:rPr>
              <a:t>target sum T </a:t>
            </a:r>
            <a:r>
              <a:rPr lang="en-CA" sz="2400" dirty="0">
                <a:solidFill>
                  <a:srgbClr val="000000"/>
                </a:solidFill>
              </a:rPr>
              <a:t>and take </a:t>
            </a:r>
            <a:r>
              <a:rPr lang="en-CA" sz="2400" b="1" dirty="0">
                <a:solidFill>
                  <a:srgbClr val="000000"/>
                </a:solidFill>
              </a:rPr>
              <a:t>positive integers</a:t>
            </a:r>
            <a:r>
              <a:rPr lang="en-CA" sz="2400" dirty="0">
                <a:solidFill>
                  <a:srgbClr val="000000"/>
                </a:solidFill>
              </a:rPr>
              <a:t> as input</a:t>
            </a:r>
            <a:endParaRPr lang="en-CA" sz="2400" b="1" dirty="0">
              <a:solidFill>
                <a:srgbClr val="000000"/>
              </a:solidFill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899507CF-3135-AE00-BF40-16511EA72E3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93" y="679862"/>
            <a:ext cx="9622142" cy="25834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481B81-7386-4373-AF1B-EE919786765A}"/>
              </a:ext>
            </a:extLst>
          </p:cNvPr>
          <p:cNvSpPr/>
          <p:nvPr/>
        </p:nvSpPr>
        <p:spPr>
          <a:xfrm>
            <a:off x="6454588" y="4303702"/>
            <a:ext cx="5596773" cy="10425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Idea: </a:t>
            </a:r>
            <a:r>
              <a:rPr lang="en-CA" sz="2000" dirty="0">
                <a:solidFill>
                  <a:srgbClr val="000000"/>
                </a:solidFill>
              </a:rPr>
              <a:t>turn </a:t>
            </a:r>
            <a:r>
              <a:rPr lang="en-CA" sz="2000" b="1" dirty="0">
                <a:solidFill>
                  <a:srgbClr val="000000"/>
                </a:solidFill>
              </a:rPr>
              <a:t>nodes and edges </a:t>
            </a:r>
            <a:r>
              <a:rPr lang="en-CA" sz="2000" dirty="0">
                <a:solidFill>
                  <a:srgbClr val="000000"/>
                </a:solidFill>
              </a:rPr>
              <a:t>into a </a:t>
            </a:r>
            <a:r>
              <a:rPr lang="en-CA" sz="2000" b="1" dirty="0">
                <a:solidFill>
                  <a:srgbClr val="000000"/>
                </a:solidFill>
              </a:rPr>
              <a:t>list of integers</a:t>
            </a:r>
            <a:r>
              <a:rPr lang="en-CA" sz="2000" dirty="0">
                <a:solidFill>
                  <a:srgbClr val="000000"/>
                </a:solidFill>
              </a:rPr>
              <a:t> and a </a:t>
            </a:r>
            <a:r>
              <a:rPr lang="en-CA" sz="2000" b="1" dirty="0">
                <a:solidFill>
                  <a:srgbClr val="000000"/>
                </a:solidFill>
              </a:rPr>
              <a:t>target sum W</a:t>
            </a:r>
            <a:r>
              <a:rPr lang="en-CA" sz="2000" dirty="0">
                <a:solidFill>
                  <a:srgbClr val="000000"/>
                </a:solidFill>
              </a:rPr>
              <a:t>. Sum W should be achievable </a:t>
            </a:r>
            <a:r>
              <a:rPr lang="en-CA" sz="2000" b="1" u="sng" dirty="0">
                <a:solidFill>
                  <a:srgbClr val="000000"/>
                </a:solidFill>
              </a:rPr>
              <a:t>IFF</a:t>
            </a:r>
            <a:r>
              <a:rPr lang="en-CA" sz="2000" dirty="0">
                <a:solidFill>
                  <a:srgbClr val="000000"/>
                </a:solidFill>
              </a:rPr>
              <a:t> there is a k-vertex cover.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44F0B4-A653-4AAE-AA70-46EB23DA5DC8}"/>
              </a:ext>
            </a:extLst>
          </p:cNvPr>
          <p:cNvSpPr/>
          <p:nvPr/>
        </p:nvSpPr>
        <p:spPr>
          <a:xfrm>
            <a:off x="137462" y="5471872"/>
            <a:ext cx="11913899" cy="683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Somehow want </a:t>
            </a:r>
            <a:r>
              <a:rPr lang="en-CA" sz="2000" b="1" dirty="0">
                <a:solidFill>
                  <a:srgbClr val="000000"/>
                </a:solidFill>
              </a:rPr>
              <a:t>the array of integers </a:t>
            </a:r>
            <a:r>
              <a:rPr lang="en-CA" sz="2000" dirty="0">
                <a:solidFill>
                  <a:srgbClr val="000000"/>
                </a:solidFill>
              </a:rPr>
              <a:t>to </a:t>
            </a:r>
            <a:r>
              <a:rPr lang="en-CA" sz="2000" b="1" dirty="0">
                <a:solidFill>
                  <a:srgbClr val="000000"/>
                </a:solidFill>
              </a:rPr>
              <a:t>encode</a:t>
            </a:r>
            <a:r>
              <a:rPr lang="en-CA" sz="2000" dirty="0">
                <a:solidFill>
                  <a:srgbClr val="000000"/>
                </a:solidFill>
              </a:rPr>
              <a:t> which edges are covered by various nodes,</a:t>
            </a:r>
            <a:br>
              <a:rPr lang="en-CA" sz="2000" dirty="0">
                <a:solidFill>
                  <a:srgbClr val="000000"/>
                </a:solidFill>
              </a:rPr>
            </a:br>
            <a:r>
              <a:rPr lang="en-CA" sz="2000" dirty="0">
                <a:solidFill>
                  <a:srgbClr val="000000"/>
                </a:solidFill>
              </a:rPr>
              <a:t>and </a:t>
            </a:r>
            <a:r>
              <a:rPr lang="en-CA" sz="2000" b="1" dirty="0">
                <a:solidFill>
                  <a:srgbClr val="000000"/>
                </a:solidFill>
              </a:rPr>
              <a:t>target sum</a:t>
            </a:r>
            <a:r>
              <a:rPr lang="en-CA" sz="2000" dirty="0">
                <a:solidFill>
                  <a:srgbClr val="000000"/>
                </a:solidFill>
              </a:rPr>
              <a:t> to </a:t>
            </a:r>
            <a:r>
              <a:rPr lang="en-CA" sz="2000" b="1" dirty="0">
                <a:solidFill>
                  <a:srgbClr val="000000"/>
                </a:solidFill>
              </a:rPr>
              <a:t>encode</a:t>
            </a:r>
            <a:r>
              <a:rPr lang="en-CA" sz="2000" dirty="0">
                <a:solidFill>
                  <a:srgbClr val="000000"/>
                </a:solidFill>
              </a:rPr>
              <a:t> that every edge is covered if W is achieved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85D3F7-6088-49ED-BE23-C28182479F27}"/>
                  </a:ext>
                </a:extLst>
              </p:cNvPr>
              <p:cNvSpPr/>
              <p:nvPr/>
            </p:nvSpPr>
            <p:spPr>
              <a:xfrm>
                <a:off x="137462" y="4303702"/>
                <a:ext cx="6191623" cy="106071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Goal: </a:t>
                </a:r>
                <a:r>
                  <a:rPr lang="en-CA" sz="2000" dirty="0">
                    <a:solidFill>
                      <a:srgbClr val="000000"/>
                    </a:solidFill>
                  </a:rPr>
                  <a:t>transform instance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of VC into instance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of SS (in poly time)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such that</a:t>
                </a:r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a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yes-instance of VC </a:t>
                </a:r>
                <a:r>
                  <a:rPr lang="en-CA" sz="2000" dirty="0" err="1">
                    <a:solidFill>
                      <a:srgbClr val="000000"/>
                    </a:solidFill>
                  </a:rPr>
                  <a:t>iff</a:t>
                </a:r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a yes-instance of SS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85D3F7-6088-49ED-BE23-C28182479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62" y="4303702"/>
                <a:ext cx="6191623" cy="1060710"/>
              </a:xfrm>
              <a:prstGeom prst="rect">
                <a:avLst/>
              </a:prstGeom>
              <a:blipFill>
                <a:blip r:embed="rId3"/>
                <a:stretch>
                  <a:fillRect b="-681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FC03C6-0195-6A6C-FAD5-193C2037B385}"/>
                  </a:ext>
                </a:extLst>
              </p:cNvPr>
              <p:cNvSpPr txBox="1"/>
              <p:nvPr/>
            </p:nvSpPr>
            <p:spPr>
              <a:xfrm>
                <a:off x="9174683" y="1542698"/>
                <a:ext cx="380489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FC03C6-0195-6A6C-FAD5-193C2037B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683" y="1542698"/>
                <a:ext cx="380489" cy="461665"/>
              </a:xfrm>
              <a:prstGeom prst="rect">
                <a:avLst/>
              </a:prstGeom>
              <a:blipFill>
                <a:blip r:embed="rId4"/>
                <a:stretch>
                  <a:fillRect l="-3226" r="-290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4AD183-B657-D94C-E8F7-A007A90F49D3}"/>
                  </a:ext>
                </a:extLst>
              </p:cNvPr>
              <p:cNvSpPr txBox="1"/>
              <p:nvPr/>
            </p:nvSpPr>
            <p:spPr>
              <a:xfrm>
                <a:off x="2693080" y="2639535"/>
                <a:ext cx="380489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4AD183-B657-D94C-E8F7-A007A90F4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080" y="2639535"/>
                <a:ext cx="380489" cy="461665"/>
              </a:xfrm>
              <a:prstGeom prst="rect">
                <a:avLst/>
              </a:prstGeom>
              <a:blipFill>
                <a:blip r:embed="rId5"/>
                <a:stretch>
                  <a:fillRect l="-4839" r="-274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9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70B1972-4D29-B4FD-4CDA-93A7FC0ECA3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35" y="1"/>
            <a:ext cx="8376168" cy="2638872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438DA1E-1B11-4EB0-BC87-1D05BB150B2A}"/>
              </a:ext>
            </a:extLst>
          </p:cNvPr>
          <p:cNvSpPr/>
          <p:nvPr/>
        </p:nvSpPr>
        <p:spPr>
          <a:xfrm>
            <a:off x="10177689" y="162111"/>
            <a:ext cx="1883800" cy="908424"/>
          </a:xfrm>
          <a:prstGeom prst="wedgeRectCallout">
            <a:avLst>
              <a:gd name="adj1" fmla="val -93177"/>
              <a:gd name="adj2" fmla="val 1513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Input to Vertex Cover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B11835F-66AC-4DCC-8E17-FFDCA6207E0F}"/>
              </a:ext>
            </a:extLst>
          </p:cNvPr>
          <p:cNvSpPr/>
          <p:nvPr/>
        </p:nvSpPr>
        <p:spPr>
          <a:xfrm>
            <a:off x="8040734" y="1601239"/>
            <a:ext cx="3950698" cy="1737658"/>
          </a:xfrm>
          <a:prstGeom prst="wedgeRectCallout">
            <a:avLst>
              <a:gd name="adj1" fmla="val -69965"/>
              <a:gd name="adj2" fmla="val -2570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Sort of like an adjacency matrix, but instead of storing which node-pairs are adjacent, store </a:t>
            </a:r>
            <a:r>
              <a:rPr lang="en-US" sz="2000" b="1" dirty="0">
                <a:solidFill>
                  <a:srgbClr val="000000"/>
                </a:solidFill>
              </a:rPr>
              <a:t>which edges are incident to each node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3B95682-FFC4-43C0-8A18-DE8FA5608724}"/>
                  </a:ext>
                </a:extLst>
              </p:cNvPr>
              <p:cNvSpPr/>
              <p:nvPr/>
            </p:nvSpPr>
            <p:spPr>
              <a:xfrm>
                <a:off x="2937910" y="2799682"/>
                <a:ext cx="4638818" cy="539215"/>
              </a:xfrm>
              <a:prstGeom prst="wedgeRectCallout">
                <a:avLst>
                  <a:gd name="adj1" fmla="val 21037"/>
                  <a:gd name="adj2" fmla="val -3454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</a:rPr>
                  <a:t> is edge j covered by node </a:t>
                </a:r>
                <a:r>
                  <a:rPr lang="en-US" sz="2000" b="1" dirty="0" err="1">
                    <a:solidFill>
                      <a:srgbClr val="000000"/>
                    </a:solidFill>
                  </a:rPr>
                  <a:t>i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3B95682-FFC4-43C0-8A18-DE8FA5608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910" y="2799682"/>
                <a:ext cx="4638818" cy="539215"/>
              </a:xfrm>
              <a:prstGeom prst="wedgeRectCallout">
                <a:avLst>
                  <a:gd name="adj1" fmla="val 21037"/>
                  <a:gd name="adj2" fmla="val -34547"/>
                </a:avLst>
              </a:prstGeom>
              <a:blipFill>
                <a:blip r:embed="rId3"/>
                <a:stretch>
                  <a:fillRect b="-108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67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3AD67E1-C470-0886-3EB7-2195ECCF51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35" y="1"/>
            <a:ext cx="8376168" cy="43817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5FE7FDB-A8BB-481C-9067-A61383354D58}"/>
                  </a:ext>
                </a:extLst>
              </p:cNvPr>
              <p:cNvSpPr/>
              <p:nvPr/>
            </p:nvSpPr>
            <p:spPr>
              <a:xfrm>
                <a:off x="8023862" y="3588921"/>
                <a:ext cx="3838790" cy="1210145"/>
              </a:xfrm>
              <a:prstGeom prst="wedgeRectCallout">
                <a:avLst>
                  <a:gd name="adj1" fmla="val -86832"/>
                  <a:gd name="adj2" fmla="val 409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Each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edge</a:t>
                </a:r>
                <a:r>
                  <a:rPr lang="en-US" sz="2000" dirty="0">
                    <a:solidFill>
                      <a:srgbClr val="000000"/>
                    </a:solidFill>
                  </a:rPr>
                  <a:t> becomes a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unique </a:t>
                </a:r>
                <a:r>
                  <a:rPr lang="en-US" sz="2000" dirty="0">
                    <a:solidFill>
                      <a:srgbClr val="000000"/>
                    </a:solidFill>
                  </a:rPr>
                  <a:t>integer in the array: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becomes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5FE7FDB-A8BB-481C-9067-A61383354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862" y="3588921"/>
                <a:ext cx="3838790" cy="1210145"/>
              </a:xfrm>
              <a:prstGeom prst="wedgeRectCallout">
                <a:avLst>
                  <a:gd name="adj1" fmla="val -86832"/>
                  <a:gd name="adj2" fmla="val 4096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2CB665D-E6C7-1C2E-0F4B-1C60354C924E}"/>
              </a:ext>
            </a:extLst>
          </p:cNvPr>
          <p:cNvSpPr txBox="1"/>
          <p:nvPr/>
        </p:nvSpPr>
        <p:spPr>
          <a:xfrm>
            <a:off x="2761611" y="2625896"/>
            <a:ext cx="5830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rgbClr val="000000"/>
                </a:solidFill>
              </a:rPr>
              <a:t>ints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19EE42-AD5F-DC17-D5CF-BE694F6D4EE1}"/>
              </a:ext>
            </a:extLst>
          </p:cNvPr>
          <p:cNvSpPr/>
          <p:nvPr/>
        </p:nvSpPr>
        <p:spPr>
          <a:xfrm>
            <a:off x="3037772" y="2995228"/>
            <a:ext cx="4565863" cy="9937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0C76ADFA-63CB-03FC-429C-D460F53AD2B1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159942" y="4684946"/>
            <a:ext cx="1449513" cy="1708276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9C9DCAA-645A-1C51-C328-652F43563791}"/>
              </a:ext>
            </a:extLst>
          </p:cNvPr>
          <p:cNvSpPr/>
          <p:nvPr/>
        </p:nvSpPr>
        <p:spPr>
          <a:xfrm>
            <a:off x="3960987" y="5244865"/>
            <a:ext cx="892287" cy="462464"/>
          </a:xfrm>
          <a:prstGeom prst="wedgeRectCallout">
            <a:avLst>
              <a:gd name="adj1" fmla="val 88550"/>
              <a:gd name="adj2" fmla="val -1448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E.g.,</a:t>
            </a:r>
          </a:p>
        </p:txBody>
      </p:sp>
    </p:spTree>
    <p:extLst>
      <p:ext uri="{BB962C8B-B14F-4D97-AF65-F5344CB8AC3E}">
        <p14:creationId xmlns:p14="http://schemas.microsoft.com/office/powerpoint/2010/main" val="6648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id="{51D56CA1-54A1-16D1-4108-33B0A0F60BF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803" t="677" r="19973" b="70616"/>
          <a:stretch/>
        </p:blipFill>
        <p:spPr>
          <a:xfrm>
            <a:off x="1377737" y="4610361"/>
            <a:ext cx="2939581" cy="1761294"/>
          </a:xfrm>
          <a:prstGeom prst="rect">
            <a:avLst/>
          </a:prstGeom>
        </p:spPr>
      </p:pic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8252B395-3259-DC54-83E9-1DD7C2F4941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35" y="1"/>
            <a:ext cx="8376168" cy="4381756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5230BCA5-BADF-B38B-73EF-0B053131DA9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449236" y="4799066"/>
            <a:ext cx="1449513" cy="17082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5FE7FDB-A8BB-481C-9067-A61383354D58}"/>
                  </a:ext>
                </a:extLst>
              </p:cNvPr>
              <p:cNvSpPr/>
              <p:nvPr/>
            </p:nvSpPr>
            <p:spPr>
              <a:xfrm>
                <a:off x="8023862" y="3588921"/>
                <a:ext cx="3838790" cy="1210145"/>
              </a:xfrm>
              <a:prstGeom prst="wedgeRectCallout">
                <a:avLst>
                  <a:gd name="adj1" fmla="val -86832"/>
                  <a:gd name="adj2" fmla="val 409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Each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edge</a:t>
                </a:r>
                <a:r>
                  <a:rPr lang="en-US" sz="2000" dirty="0">
                    <a:solidFill>
                      <a:srgbClr val="000000"/>
                    </a:solidFill>
                  </a:rPr>
                  <a:t> becomes a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unique </a:t>
                </a:r>
                <a:r>
                  <a:rPr lang="en-US" sz="2000" dirty="0">
                    <a:solidFill>
                      <a:srgbClr val="000000"/>
                    </a:solidFill>
                  </a:rPr>
                  <a:t>integer in the array: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becomes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5FE7FDB-A8BB-481C-9067-A61383354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862" y="3588921"/>
                <a:ext cx="3838790" cy="1210145"/>
              </a:xfrm>
              <a:prstGeom prst="wedgeRectCallout">
                <a:avLst>
                  <a:gd name="adj1" fmla="val -86832"/>
                  <a:gd name="adj2" fmla="val 4096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3B95682-FFC4-43C0-8A18-DE8FA5608724}"/>
                  </a:ext>
                </a:extLst>
              </p:cNvPr>
              <p:cNvSpPr/>
              <p:nvPr/>
            </p:nvSpPr>
            <p:spPr>
              <a:xfrm>
                <a:off x="8195085" y="1644694"/>
                <a:ext cx="3593924" cy="1440718"/>
              </a:xfrm>
              <a:prstGeom prst="wedgeRectCallout">
                <a:avLst>
                  <a:gd name="adj1" fmla="val -65942"/>
                  <a:gd name="adj2" fmla="val 8047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Each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node</a:t>
                </a:r>
                <a:r>
                  <a:rPr lang="en-US" sz="2000" dirty="0">
                    <a:solidFill>
                      <a:srgbClr val="000000"/>
                    </a:solidFill>
                  </a:rPr>
                  <a:t> becomes a integer in the array:</a:t>
                </a:r>
                <a:br>
                  <a:rPr lang="en-CA" sz="2000" b="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the integers for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all</a:t>
                </a:r>
                <a:r>
                  <a:rPr lang="en-US" sz="2000" dirty="0">
                    <a:solidFill>
                      <a:srgbClr val="000000"/>
                    </a:solidFill>
                  </a:rPr>
                  <a:t> edges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incident</a:t>
                </a:r>
                <a:r>
                  <a:rPr lang="en-US" sz="2000" dirty="0">
                    <a:solidFill>
                      <a:srgbClr val="000000"/>
                    </a:solidFill>
                  </a:rPr>
                  <a:t> to the node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3B95682-FFC4-43C0-8A18-DE8FA5608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085" y="1644694"/>
                <a:ext cx="3593924" cy="1440718"/>
              </a:xfrm>
              <a:prstGeom prst="wedgeRectCallout">
                <a:avLst>
                  <a:gd name="adj1" fmla="val -65942"/>
                  <a:gd name="adj2" fmla="val 80474"/>
                </a:avLst>
              </a:prstGeom>
              <a:blipFill>
                <a:blip r:embed="rId7"/>
                <a:stretch>
                  <a:fillRect r="-72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2CB665D-E6C7-1C2E-0F4B-1C60354C924E}"/>
              </a:ext>
            </a:extLst>
          </p:cNvPr>
          <p:cNvSpPr txBox="1"/>
          <p:nvPr/>
        </p:nvSpPr>
        <p:spPr>
          <a:xfrm>
            <a:off x="2761611" y="2625896"/>
            <a:ext cx="5830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rgbClr val="000000"/>
                </a:solidFill>
              </a:rPr>
              <a:t>ints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F1BFF715-734C-F6F5-4EEC-EEDB369E7143}"/>
                  </a:ext>
                </a:extLst>
              </p:cNvPr>
              <p:cNvSpPr/>
              <p:nvPr/>
            </p:nvSpPr>
            <p:spPr>
              <a:xfrm>
                <a:off x="8205927" y="4999175"/>
                <a:ext cx="3593924" cy="1440718"/>
              </a:xfrm>
              <a:prstGeom prst="wedgeRectCallout">
                <a:avLst>
                  <a:gd name="adj1" fmla="val -62356"/>
                  <a:gd name="adj2" fmla="val -514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means the integer for a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node</a:t>
                </a:r>
                <a:r>
                  <a:rPr lang="en-US" sz="2000" dirty="0">
                    <a:solidFill>
                      <a:srgbClr val="000000"/>
                    </a:solidFill>
                  </a:rPr>
                  <a:t> is at least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one digit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longer </a:t>
                </a:r>
                <a:r>
                  <a:rPr lang="en-US" sz="2000" dirty="0">
                    <a:solidFill>
                      <a:srgbClr val="000000"/>
                    </a:solidFill>
                  </a:rPr>
                  <a:t>than the integers for all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edges</a:t>
                </a:r>
              </a:p>
            </p:txBody>
          </p:sp>
        </mc:Choice>
        <mc:Fallback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F1BFF715-734C-F6F5-4EEC-EEDB369E7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927" y="4999175"/>
                <a:ext cx="3593924" cy="1440718"/>
              </a:xfrm>
              <a:prstGeom prst="wedgeRectCallout">
                <a:avLst>
                  <a:gd name="adj1" fmla="val -62356"/>
                  <a:gd name="adj2" fmla="val -5145"/>
                </a:avLst>
              </a:prstGeom>
              <a:blipFill>
                <a:blip r:embed="rId8"/>
                <a:stretch>
                  <a:fillRect r="-2402" b="-251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3323913A-B129-662F-282A-D35AE580B901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344619" y="5361474"/>
            <a:ext cx="1546502" cy="716120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E790963-208B-5717-5DC9-DAC29D831C0C}"/>
              </a:ext>
            </a:extLst>
          </p:cNvPr>
          <p:cNvSpPr/>
          <p:nvPr/>
        </p:nvSpPr>
        <p:spPr>
          <a:xfrm>
            <a:off x="135013" y="5259776"/>
            <a:ext cx="892287" cy="462464"/>
          </a:xfrm>
          <a:prstGeom prst="wedgeRectCallout">
            <a:avLst>
              <a:gd name="adj1" fmla="val 88550"/>
              <a:gd name="adj2" fmla="val -1448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E.g.,</a:t>
            </a:r>
          </a:p>
        </p:txBody>
      </p:sp>
    </p:spTree>
    <p:extLst>
      <p:ext uri="{BB962C8B-B14F-4D97-AF65-F5344CB8AC3E}">
        <p14:creationId xmlns:p14="http://schemas.microsoft.com/office/powerpoint/2010/main" val="265052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4504F4EF-FDF7-B2BB-15CB-0D5D7747B90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35" y="1"/>
            <a:ext cx="8376168" cy="58177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5FE7FDB-A8BB-481C-9067-A61383354D58}"/>
                  </a:ext>
                </a:extLst>
              </p:cNvPr>
              <p:cNvSpPr/>
              <p:nvPr/>
            </p:nvSpPr>
            <p:spPr>
              <a:xfrm>
                <a:off x="8023862" y="3588921"/>
                <a:ext cx="3838790" cy="1210145"/>
              </a:xfrm>
              <a:prstGeom prst="wedgeRectCallout">
                <a:avLst>
                  <a:gd name="adj1" fmla="val -86832"/>
                  <a:gd name="adj2" fmla="val 409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Each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edge</a:t>
                </a:r>
                <a:r>
                  <a:rPr lang="en-US" sz="2000" dirty="0">
                    <a:solidFill>
                      <a:srgbClr val="000000"/>
                    </a:solidFill>
                  </a:rPr>
                  <a:t> becomes a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unique </a:t>
                </a:r>
                <a:r>
                  <a:rPr lang="en-US" sz="2000" dirty="0">
                    <a:solidFill>
                      <a:srgbClr val="000000"/>
                    </a:solidFill>
                  </a:rPr>
                  <a:t>integer in the array: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becomes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5FE7FDB-A8BB-481C-9067-A61383354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862" y="3588921"/>
                <a:ext cx="3838790" cy="1210145"/>
              </a:xfrm>
              <a:prstGeom prst="wedgeRectCallout">
                <a:avLst>
                  <a:gd name="adj1" fmla="val -86832"/>
                  <a:gd name="adj2" fmla="val 4096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3B95682-FFC4-43C0-8A18-DE8FA5608724}"/>
                  </a:ext>
                </a:extLst>
              </p:cNvPr>
              <p:cNvSpPr/>
              <p:nvPr/>
            </p:nvSpPr>
            <p:spPr>
              <a:xfrm>
                <a:off x="8195085" y="1644694"/>
                <a:ext cx="3593924" cy="1440718"/>
              </a:xfrm>
              <a:prstGeom prst="wedgeRectCallout">
                <a:avLst>
                  <a:gd name="adj1" fmla="val -65942"/>
                  <a:gd name="adj2" fmla="val 8047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Each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node</a:t>
                </a:r>
                <a:r>
                  <a:rPr lang="en-US" sz="2000" dirty="0">
                    <a:solidFill>
                      <a:srgbClr val="000000"/>
                    </a:solidFill>
                  </a:rPr>
                  <a:t> becomes a integer in the array:</a:t>
                </a:r>
                <a:br>
                  <a:rPr lang="en-CA" sz="2000" b="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the integers for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all</a:t>
                </a:r>
                <a:r>
                  <a:rPr lang="en-US" sz="2000" dirty="0">
                    <a:solidFill>
                      <a:srgbClr val="000000"/>
                    </a:solidFill>
                  </a:rPr>
                  <a:t> edges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incident</a:t>
                </a:r>
                <a:r>
                  <a:rPr lang="en-US" sz="2000" dirty="0">
                    <a:solidFill>
                      <a:srgbClr val="000000"/>
                    </a:solidFill>
                  </a:rPr>
                  <a:t> to the node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3B95682-FFC4-43C0-8A18-DE8FA5608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085" y="1644694"/>
                <a:ext cx="3593924" cy="1440718"/>
              </a:xfrm>
              <a:prstGeom prst="wedgeRectCallout">
                <a:avLst>
                  <a:gd name="adj1" fmla="val -65942"/>
                  <a:gd name="adj2" fmla="val 80474"/>
                </a:avLst>
              </a:prstGeom>
              <a:blipFill>
                <a:blip r:embed="rId4"/>
                <a:stretch>
                  <a:fillRect r="-72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2CB665D-E6C7-1C2E-0F4B-1C60354C924E}"/>
              </a:ext>
            </a:extLst>
          </p:cNvPr>
          <p:cNvSpPr txBox="1"/>
          <p:nvPr/>
        </p:nvSpPr>
        <p:spPr>
          <a:xfrm>
            <a:off x="2761611" y="2625896"/>
            <a:ext cx="5830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rgbClr val="000000"/>
                </a:solidFill>
              </a:rPr>
              <a:t>ints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ABFB1AB2-F96A-6E54-E517-6857D8565E39}"/>
                  </a:ext>
                </a:extLst>
              </p:cNvPr>
              <p:cNvSpPr/>
              <p:nvPr/>
            </p:nvSpPr>
            <p:spPr>
              <a:xfrm>
                <a:off x="108944" y="3808828"/>
                <a:ext cx="2637653" cy="1311085"/>
              </a:xfrm>
              <a:prstGeom prst="wedgeRectCallout">
                <a:avLst>
                  <a:gd name="adj1" fmla="val 60403"/>
                  <a:gd name="adj2" fmla="val 2393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This target weight asks 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</a:rPr>
                  <a:t> nodes </a:t>
                </a:r>
                <a:r>
                  <a:rPr lang="en-US" sz="2000" dirty="0">
                    <a:solidFill>
                      <a:srgbClr val="000000"/>
                    </a:solidFill>
                  </a:rPr>
                  <a:t>and for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all edges </a:t>
                </a:r>
                <a:r>
                  <a:rPr lang="en-US" sz="2000" dirty="0">
                    <a:solidFill>
                      <a:srgbClr val="000000"/>
                    </a:solidFill>
                  </a:rPr>
                  <a:t>to be included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twice</a:t>
                </a: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ABFB1AB2-F96A-6E54-E517-6857D8565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4" y="3808828"/>
                <a:ext cx="2637653" cy="1311085"/>
              </a:xfrm>
              <a:prstGeom prst="wedgeRectCallout">
                <a:avLst>
                  <a:gd name="adj1" fmla="val 60403"/>
                  <a:gd name="adj2" fmla="val 23937"/>
                </a:avLst>
              </a:prstGeom>
              <a:blipFill>
                <a:blip r:embed="rId5"/>
                <a:stretch>
                  <a:fillRect l="-1660" t="-2294" b="-733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90403B4C-B9A4-3AF6-33A4-A2A43317DD39}"/>
                  </a:ext>
                </a:extLst>
              </p:cNvPr>
              <p:cNvSpPr/>
              <p:nvPr/>
            </p:nvSpPr>
            <p:spPr>
              <a:xfrm>
                <a:off x="108944" y="1709270"/>
                <a:ext cx="2637653" cy="1913537"/>
              </a:xfrm>
              <a:prstGeom prst="wedgeRectCallout">
                <a:avLst>
                  <a:gd name="adj1" fmla="val -17088"/>
                  <a:gd name="adj2" fmla="val 6368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Why twice? If both endpoints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are in the vertex cover, it is counted twice. Otherwise once, and can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90403B4C-B9A4-3AF6-33A4-A2A43317D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4" y="1709270"/>
                <a:ext cx="2637653" cy="1913537"/>
              </a:xfrm>
              <a:prstGeom prst="wedgeRectCallout">
                <a:avLst>
                  <a:gd name="adj1" fmla="val -17088"/>
                  <a:gd name="adj2" fmla="val 63687"/>
                </a:avLst>
              </a:prstGeom>
              <a:blipFill>
                <a:blip r:embed="rId6"/>
                <a:stretch>
                  <a:fillRect l="-688" t="-2500" r="-252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2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48FF-45EA-48D9-9AEB-E1141A16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2" y="1440"/>
            <a:ext cx="2468375" cy="83073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Example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72FCAA6-69AB-FC56-59B6-69705E1EB1D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22107" y="1442"/>
            <a:ext cx="5048773" cy="613531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4C483F-EAD9-4FAE-A13A-641EC2400656}"/>
              </a:ext>
            </a:extLst>
          </p:cNvPr>
          <p:cNvSpPr/>
          <p:nvPr/>
        </p:nvSpPr>
        <p:spPr>
          <a:xfrm>
            <a:off x="5877715" y="324170"/>
            <a:ext cx="161460" cy="167341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9D94E3-0691-4AEA-8F80-4CA38D768F43}"/>
              </a:ext>
            </a:extLst>
          </p:cNvPr>
          <p:cNvSpPr/>
          <p:nvPr/>
        </p:nvSpPr>
        <p:spPr>
          <a:xfrm>
            <a:off x="4775057" y="1426828"/>
            <a:ext cx="161460" cy="167341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4E20EB6-A7B8-40C8-843E-2D9A58856655}"/>
                  </a:ext>
                </a:extLst>
              </p:cNvPr>
              <p:cNvSpPr/>
              <p:nvPr/>
            </p:nvSpPr>
            <p:spPr>
              <a:xfrm>
                <a:off x="3635909" y="1618021"/>
                <a:ext cx="1075576" cy="369332"/>
              </a:xfrm>
              <a:prstGeom prst="wedgeRectCallout">
                <a:avLst>
                  <a:gd name="adj1" fmla="val 116427"/>
                  <a:gd name="adj2" fmla="val 8089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4E20EB6-A7B8-40C8-843E-2D9A58856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909" y="1618021"/>
                <a:ext cx="1075576" cy="369332"/>
              </a:xfrm>
              <a:prstGeom prst="wedgeRectCallout">
                <a:avLst>
                  <a:gd name="adj1" fmla="val 116427"/>
                  <a:gd name="adj2" fmla="val 80896"/>
                </a:avLst>
              </a:prstGeom>
              <a:blipFill>
                <a:blip r:embed="rId4"/>
                <a:stretch>
                  <a:fillRect l="-1678" t="-481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D4EF6A4-BAFD-498B-AED3-DA3F3A0B7179}"/>
              </a:ext>
            </a:extLst>
          </p:cNvPr>
          <p:cNvSpPr txBox="1"/>
          <p:nvPr/>
        </p:nvSpPr>
        <p:spPr>
          <a:xfrm>
            <a:off x="5811977" y="183681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edge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859B2E-5248-4112-8019-D5FE385F19F0}"/>
              </a:ext>
            </a:extLst>
          </p:cNvPr>
          <p:cNvSpPr txBox="1"/>
          <p:nvPr/>
        </p:nvSpPr>
        <p:spPr>
          <a:xfrm>
            <a:off x="4275757" y="298549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CE0F521-DC6D-4F8D-AB08-7EAC44124D60}"/>
                  </a:ext>
                </a:extLst>
              </p:cNvPr>
              <p:cNvSpPr/>
              <p:nvPr/>
            </p:nvSpPr>
            <p:spPr>
              <a:xfrm>
                <a:off x="3698567" y="2097089"/>
                <a:ext cx="1227976" cy="385488"/>
              </a:xfrm>
              <a:prstGeom prst="wedgeRectCallout">
                <a:avLst>
                  <a:gd name="adj1" fmla="val 77256"/>
                  <a:gd name="adj2" fmla="val 513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CE0F521-DC6D-4F8D-AB08-7EAC44124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567" y="2097089"/>
                <a:ext cx="1227976" cy="385488"/>
              </a:xfrm>
              <a:prstGeom prst="wedgeRectCallout">
                <a:avLst>
                  <a:gd name="adj1" fmla="val 77256"/>
                  <a:gd name="adj2" fmla="val 5133"/>
                </a:avLst>
              </a:prstGeom>
              <a:blipFill>
                <a:blip r:embed="rId5"/>
                <a:stretch>
                  <a:fillRect t="-4545" b="-1969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A5F3358-A3F4-4A16-9674-CEF69F9A2851}"/>
                  </a:ext>
                </a:extLst>
              </p:cNvPr>
              <p:cNvSpPr/>
              <p:nvPr/>
            </p:nvSpPr>
            <p:spPr>
              <a:xfrm>
                <a:off x="3698567" y="3415049"/>
                <a:ext cx="1227976" cy="385488"/>
              </a:xfrm>
              <a:prstGeom prst="wedgeRectCallout">
                <a:avLst>
                  <a:gd name="adj1" fmla="val 77197"/>
                  <a:gd name="adj2" fmla="val -1533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A5F3358-A3F4-4A16-9674-CEF69F9A2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567" y="3415049"/>
                <a:ext cx="1227976" cy="385488"/>
              </a:xfrm>
              <a:prstGeom prst="wedgeRectCallout">
                <a:avLst>
                  <a:gd name="adj1" fmla="val 77197"/>
                  <a:gd name="adj2" fmla="val -15335"/>
                </a:avLst>
              </a:prstGeom>
              <a:blipFill>
                <a:blip r:embed="rId6"/>
                <a:stretch>
                  <a:fillRect t="-4545" b="-1969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A25615B5-CCED-4A43-B1F9-29A20DBE8BBA}"/>
              </a:ext>
            </a:extLst>
          </p:cNvPr>
          <p:cNvSpPr/>
          <p:nvPr/>
        </p:nvSpPr>
        <p:spPr>
          <a:xfrm>
            <a:off x="5319058" y="2147144"/>
            <a:ext cx="1876613" cy="154775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A3BB0-FC2E-4668-B91F-23F4B8D9C749}"/>
              </a:ext>
            </a:extLst>
          </p:cNvPr>
          <p:cNvSpPr/>
          <p:nvPr/>
        </p:nvSpPr>
        <p:spPr>
          <a:xfrm>
            <a:off x="5124772" y="3907215"/>
            <a:ext cx="684357" cy="154775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95463D-88C1-46C4-9075-E217E23EC210}"/>
                  </a:ext>
                </a:extLst>
              </p:cNvPr>
              <p:cNvSpPr txBox="1"/>
              <p:nvPr/>
            </p:nvSpPr>
            <p:spPr>
              <a:xfrm rot="17354259">
                <a:off x="5422899" y="3626811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95463D-88C1-46C4-9075-E217E23EC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54259">
                <a:off x="5422899" y="3626811"/>
                <a:ext cx="4219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D23D2C46-A0D6-47DB-A630-7B089EB15781}"/>
                  </a:ext>
                </a:extLst>
              </p:cNvPr>
              <p:cNvSpPr/>
              <p:nvPr/>
            </p:nvSpPr>
            <p:spPr>
              <a:xfrm>
                <a:off x="519627" y="3357579"/>
                <a:ext cx="2764250" cy="628434"/>
              </a:xfrm>
              <a:prstGeom prst="wedgeRectCallout">
                <a:avLst>
                  <a:gd name="adj1" fmla="val 87965"/>
                  <a:gd name="adj2" fmla="val 6446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Sum of edge </a:t>
                </a:r>
                <a:r>
                  <a:rPr lang="en-US" b="1" dirty="0">
                    <a:solidFill>
                      <a:srgbClr val="000000"/>
                    </a:solidFill>
                  </a:rPr>
                  <a:t>sizes</a:t>
                </a:r>
                <a:r>
                  <a:rPr lang="en-US" dirty="0">
                    <a:solidFill>
                      <a:srgbClr val="000000"/>
                    </a:solidFill>
                  </a:rPr>
                  <a:t> incident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plus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D23D2C46-A0D6-47DB-A630-7B089EB15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27" y="3357579"/>
                <a:ext cx="2764250" cy="628434"/>
              </a:xfrm>
              <a:prstGeom prst="wedgeRectCallout">
                <a:avLst>
                  <a:gd name="adj1" fmla="val 87965"/>
                  <a:gd name="adj2" fmla="val 64469"/>
                </a:avLst>
              </a:prstGeom>
              <a:blipFill>
                <a:blip r:embed="rId8"/>
                <a:stretch>
                  <a:fillRect l="-476" t="-495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2DF248E2-1327-4323-9CA4-67CFFFF9FBE7}"/>
                  </a:ext>
                </a:extLst>
              </p:cNvPr>
              <p:cNvSpPr/>
              <p:nvPr/>
            </p:nvSpPr>
            <p:spPr>
              <a:xfrm>
                <a:off x="8185407" y="1832927"/>
                <a:ext cx="3759394" cy="628434"/>
              </a:xfrm>
              <a:prstGeom prst="wedgeRectCallout">
                <a:avLst>
                  <a:gd name="adj1" fmla="val 23392"/>
                  <a:gd name="adj2" fmla="val 4591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Is there a </a:t>
                </a:r>
                <a:r>
                  <a:rPr lang="en-US" b="1" dirty="0">
                    <a:solidFill>
                      <a:srgbClr val="000000"/>
                    </a:solidFill>
                  </a:rPr>
                  <a:t>2</a:t>
                </a:r>
                <a:r>
                  <a:rPr lang="en-US" dirty="0">
                    <a:solidFill>
                      <a:srgbClr val="000000"/>
                    </a:solidFill>
                  </a:rPr>
                  <a:t>-VC? Use subset sum to search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22222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2DF248E2-1327-4323-9CA4-67CFFFF9F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407" y="1832927"/>
                <a:ext cx="3759394" cy="628434"/>
              </a:xfrm>
              <a:prstGeom prst="wedgeRectCallout">
                <a:avLst>
                  <a:gd name="adj1" fmla="val 23392"/>
                  <a:gd name="adj2" fmla="val 45915"/>
                </a:avLst>
              </a:prstGeom>
              <a:blipFill>
                <a:blip r:embed="rId9"/>
                <a:stretch>
                  <a:fillRect l="-324" t="-5714" r="-1294" b="-1523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A10A07F8-27AF-484B-A336-451CC44C3237}"/>
              </a:ext>
            </a:extLst>
          </p:cNvPr>
          <p:cNvSpPr/>
          <p:nvPr/>
        </p:nvSpPr>
        <p:spPr>
          <a:xfrm>
            <a:off x="9053672" y="151742"/>
            <a:ext cx="1492675" cy="637152"/>
          </a:xfrm>
          <a:prstGeom prst="wedgeRectCallout">
            <a:avLst>
              <a:gd name="adj1" fmla="val 60187"/>
              <a:gd name="adj2" fmla="val 26713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Looking for </a:t>
            </a:r>
            <a:r>
              <a:rPr lang="en-US" b="1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nodes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4AFF3AA9-0917-4535-B008-2E8B3E915453}"/>
              </a:ext>
            </a:extLst>
          </p:cNvPr>
          <p:cNvSpPr/>
          <p:nvPr/>
        </p:nvSpPr>
        <p:spPr>
          <a:xfrm>
            <a:off x="10624513" y="106478"/>
            <a:ext cx="1492675" cy="849501"/>
          </a:xfrm>
          <a:prstGeom prst="wedgeRectCallout">
            <a:avLst>
              <a:gd name="adj1" fmla="val -20691"/>
              <a:gd name="adj2" fmla="val 19320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All 5 edges counted twice</a:t>
            </a: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906277A6-63E9-4BF6-B91A-F950CB9790CA}"/>
              </a:ext>
            </a:extLst>
          </p:cNvPr>
          <p:cNvSpPr/>
          <p:nvPr/>
        </p:nvSpPr>
        <p:spPr>
          <a:xfrm>
            <a:off x="206499" y="4109536"/>
            <a:ext cx="3764459" cy="551119"/>
          </a:xfrm>
          <a:prstGeom prst="wedgeRectCallout">
            <a:avLst>
              <a:gd name="adj1" fmla="val 22607"/>
              <a:gd name="adj2" fmla="val -1724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Note: no “carrying” can occur even if we sum</a:t>
            </a:r>
            <a:r>
              <a:rPr lang="en-US" b="1" dirty="0">
                <a:solidFill>
                  <a:srgbClr val="000000"/>
                </a:solidFill>
              </a:rPr>
              <a:t> everything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7323324C-990D-4965-BB03-CA8CAA1E288F}"/>
                  </a:ext>
                </a:extLst>
              </p:cNvPr>
              <p:cNvSpPr/>
              <p:nvPr/>
            </p:nvSpPr>
            <p:spPr>
              <a:xfrm>
                <a:off x="206499" y="4848213"/>
                <a:ext cx="3764459" cy="551119"/>
              </a:xfrm>
              <a:prstGeom prst="wedgeRectCallout">
                <a:avLst>
                  <a:gd name="adj1" fmla="val 19565"/>
                  <a:gd name="adj2" fmla="val -8447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Most significant digit(s) </a:t>
                </a:r>
                <a:r>
                  <a:rPr lang="en-US" dirty="0">
                    <a:solidFill>
                      <a:srgbClr val="00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accurately capture </a:t>
                </a:r>
                <a:r>
                  <a:rPr lang="en-US" b="1" dirty="0">
                    <a:solidFill>
                      <a:srgbClr val="000000"/>
                    </a:solidFill>
                  </a:rPr>
                  <a:t># of nodes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7323324C-990D-4965-BB03-CA8CAA1E2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99" y="4848213"/>
                <a:ext cx="3764459" cy="551119"/>
              </a:xfrm>
              <a:prstGeom prst="wedgeRectCallout">
                <a:avLst>
                  <a:gd name="adj1" fmla="val 19565"/>
                  <a:gd name="adj2" fmla="val -84474"/>
                </a:avLst>
              </a:prstGeom>
              <a:blipFill>
                <a:blip r:embed="rId10"/>
                <a:stretch>
                  <a:fillRect b="-176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8D11D88C-F831-4F42-8039-D655205D79AF}"/>
                  </a:ext>
                </a:extLst>
              </p:cNvPr>
              <p:cNvSpPr/>
              <p:nvPr/>
            </p:nvSpPr>
            <p:spPr>
              <a:xfrm>
                <a:off x="35671" y="5565301"/>
                <a:ext cx="3514358" cy="880450"/>
              </a:xfrm>
              <a:prstGeom prst="wedgeRectCallout">
                <a:avLst>
                  <a:gd name="adj1" fmla="val 21781"/>
                  <a:gd name="adj2" fmla="val -6980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Other digits are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[0,3]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 An edge is </a:t>
                </a:r>
                <a:r>
                  <a:rPr lang="en-US" b="1" dirty="0">
                    <a:solidFill>
                      <a:srgbClr val="000000"/>
                    </a:solidFill>
                  </a:rPr>
                  <a:t>definitely covered </a:t>
                </a:r>
                <a:r>
                  <a:rPr lang="en-US" dirty="0">
                    <a:solidFill>
                      <a:srgbClr val="000000"/>
                    </a:solidFill>
                  </a:rPr>
                  <a:t>by a node if its digit is 2.</a:t>
                </a:r>
              </a:p>
            </p:txBody>
          </p:sp>
        </mc:Choice>
        <mc:Fallback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8D11D88C-F831-4F42-8039-D655205D7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1" y="5565301"/>
                <a:ext cx="3514358" cy="880450"/>
              </a:xfrm>
              <a:prstGeom prst="wedgeRectCallout">
                <a:avLst>
                  <a:gd name="adj1" fmla="val 21781"/>
                  <a:gd name="adj2" fmla="val -69806"/>
                </a:avLst>
              </a:prstGeom>
              <a:blipFill>
                <a:blip r:embed="rId11"/>
                <a:stretch>
                  <a:fillRect r="-1384" b="-102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Speech Bubble: Rectangle 22">
                <a:extLst>
                  <a:ext uri="{FF2B5EF4-FFF2-40B4-BE49-F238E27FC236}">
                    <a16:creationId xmlns:a16="http://schemas.microsoft.com/office/drawing/2014/main" id="{2DF248E2-1327-4323-9CA4-67CFFFF9FBE7}"/>
                  </a:ext>
                </a:extLst>
              </p:cNvPr>
              <p:cNvSpPr/>
              <p:nvPr/>
            </p:nvSpPr>
            <p:spPr>
              <a:xfrm>
                <a:off x="8147542" y="2624441"/>
                <a:ext cx="3811580" cy="933826"/>
              </a:xfrm>
              <a:prstGeom prst="wedgeRectCallout">
                <a:avLst>
                  <a:gd name="adj1" fmla="val 8938"/>
                  <a:gd name="adj2" fmla="val -6903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Subset sum looks for a subset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br>
                  <a:rPr lang="en-CA" b="0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that sums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Speech Bubble: Rectangle 22">
                <a:extLst>
                  <a:ext uri="{FF2B5EF4-FFF2-40B4-BE49-F238E27FC236}">
                    <a16:creationId xmlns:a16="http://schemas.microsoft.com/office/drawing/2014/main" id="{2DF248E2-1327-4323-9CA4-67CFFFF9F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542" y="2624441"/>
                <a:ext cx="3811580" cy="933826"/>
              </a:xfrm>
              <a:prstGeom prst="wedgeRectCallout">
                <a:avLst>
                  <a:gd name="adj1" fmla="val 8938"/>
                  <a:gd name="adj2" fmla="val -69034"/>
                </a:avLst>
              </a:prstGeom>
              <a:blipFill>
                <a:blip r:embed="rId12"/>
                <a:stretch>
                  <a:fillRect r="-478" b="-702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2C916FE4-C40A-44BA-84EA-C94C86D51C95}"/>
                  </a:ext>
                </a:extLst>
              </p:cNvPr>
              <p:cNvSpPr/>
              <p:nvPr/>
            </p:nvSpPr>
            <p:spPr>
              <a:xfrm>
                <a:off x="7555356" y="3751988"/>
                <a:ext cx="4554315" cy="371791"/>
              </a:xfrm>
              <a:prstGeom prst="wedgeRectCallout">
                <a:avLst>
                  <a:gd name="adj1" fmla="val 14576"/>
                  <a:gd name="adj2" fmla="val -10710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It finds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2C916FE4-C40A-44BA-84EA-C94C86D51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56" y="3751988"/>
                <a:ext cx="4554315" cy="371791"/>
              </a:xfrm>
              <a:prstGeom prst="wedgeRectCallout">
                <a:avLst>
                  <a:gd name="adj1" fmla="val 14576"/>
                  <a:gd name="adj2" fmla="val -107106"/>
                </a:avLst>
              </a:prstGeom>
              <a:blipFill>
                <a:blip r:embed="rId13"/>
                <a:stretch>
                  <a:fillRect b="-153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Speech Bubble: Rectangle 25">
                <a:extLst>
                  <a:ext uri="{FF2B5EF4-FFF2-40B4-BE49-F238E27FC236}">
                    <a16:creationId xmlns:a16="http://schemas.microsoft.com/office/drawing/2014/main" id="{2C916FE4-C40A-44BA-84EA-C94C86D51C95}"/>
                  </a:ext>
                </a:extLst>
              </p:cNvPr>
              <p:cNvSpPr/>
              <p:nvPr/>
            </p:nvSpPr>
            <p:spPr>
              <a:xfrm>
                <a:off x="9014510" y="4317500"/>
                <a:ext cx="2334300" cy="371791"/>
              </a:xfrm>
              <a:prstGeom prst="wedgeRectCallout">
                <a:avLst>
                  <a:gd name="adj1" fmla="val 14576"/>
                  <a:gd name="adj2" fmla="val -10710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𝟐𝟏𝟏𝟐𝟏𝟏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Speech Bubble: Rectangle 25">
                <a:extLst>
                  <a:ext uri="{FF2B5EF4-FFF2-40B4-BE49-F238E27FC236}">
                    <a16:creationId xmlns:a16="http://schemas.microsoft.com/office/drawing/2014/main" id="{2C916FE4-C40A-44BA-84EA-C94C86D51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510" y="4317500"/>
                <a:ext cx="2334300" cy="371791"/>
              </a:xfrm>
              <a:prstGeom prst="wedgeRectCallout">
                <a:avLst>
                  <a:gd name="adj1" fmla="val 14576"/>
                  <a:gd name="adj2" fmla="val -107106"/>
                </a:avLst>
              </a:prstGeom>
              <a:blipFill>
                <a:blip r:embed="rId14"/>
                <a:stretch>
                  <a:fillRect b="-102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Speech Bubble: Rectangle 25">
                <a:extLst>
                  <a:ext uri="{FF2B5EF4-FFF2-40B4-BE49-F238E27FC236}">
                    <a16:creationId xmlns:a16="http://schemas.microsoft.com/office/drawing/2014/main" id="{2C916FE4-C40A-44BA-84EA-C94C86D51C95}"/>
                  </a:ext>
                </a:extLst>
              </p:cNvPr>
              <p:cNvSpPr/>
              <p:nvPr/>
            </p:nvSpPr>
            <p:spPr>
              <a:xfrm>
                <a:off x="7911566" y="4871422"/>
                <a:ext cx="4047556" cy="872256"/>
              </a:xfrm>
              <a:prstGeom prst="wedgeRectCallout">
                <a:avLst>
                  <a:gd name="adj1" fmla="val 17663"/>
                  <a:gd name="adj2" fmla="val -7064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counted twice, other edges once. Sum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to get all to be counted twice.</a:t>
                </a:r>
              </a:p>
            </p:txBody>
          </p:sp>
        </mc:Choice>
        <mc:Fallback>
          <p:sp>
            <p:nvSpPr>
              <p:cNvPr id="34" name="Speech Bubble: Rectangle 25">
                <a:extLst>
                  <a:ext uri="{FF2B5EF4-FFF2-40B4-BE49-F238E27FC236}">
                    <a16:creationId xmlns:a16="http://schemas.microsoft.com/office/drawing/2014/main" id="{2C916FE4-C40A-44BA-84EA-C94C86D51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566" y="4871422"/>
                <a:ext cx="4047556" cy="872256"/>
              </a:xfrm>
              <a:prstGeom prst="wedgeRectCallout">
                <a:avLst>
                  <a:gd name="adj1" fmla="val 17663"/>
                  <a:gd name="adj2" fmla="val -70643"/>
                </a:avLst>
              </a:prstGeom>
              <a:blipFill>
                <a:blip r:embed="rId15"/>
                <a:stretch>
                  <a:fillRect b="-1085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4AFE6133-5452-4F32-80A6-55DAF0560053}"/>
                  </a:ext>
                </a:extLst>
              </p:cNvPr>
              <p:cNvSpPr/>
              <p:nvPr/>
            </p:nvSpPr>
            <p:spPr>
              <a:xfrm>
                <a:off x="6447773" y="1373313"/>
                <a:ext cx="1075576" cy="369332"/>
              </a:xfrm>
              <a:prstGeom prst="wedgeRectCallout">
                <a:avLst>
                  <a:gd name="adj1" fmla="val 3198"/>
                  <a:gd name="adj2" fmla="val 15691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4AFE6133-5452-4F32-80A6-55DAF0560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773" y="1373313"/>
                <a:ext cx="1075576" cy="369332"/>
              </a:xfrm>
              <a:prstGeom prst="wedgeRectCallout">
                <a:avLst>
                  <a:gd name="adj1" fmla="val 3198"/>
                  <a:gd name="adj2" fmla="val 156916"/>
                </a:avLst>
              </a:prstGeom>
              <a:blipFill>
                <a:blip r:embed="rId16"/>
                <a:stretch>
                  <a:fillRect l="-3352" t="-307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4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18" grpId="0" animBg="1"/>
      <p:bldP spid="20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7" grpId="0" animBg="1"/>
      <p:bldP spid="26" grpId="0" animBg="1"/>
      <p:bldP spid="28" grpId="0" animBg="1"/>
      <p:bldP spid="3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9669" y="3308581"/>
            <a:ext cx="9609488" cy="14688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Let’s do a Brief review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89667" y="4777381"/>
            <a:ext cx="9609490" cy="86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of </a:t>
            </a:r>
            <a:r>
              <a:rPr lang="en-CA" b="1" dirty="0">
                <a:solidFill>
                  <a:srgbClr val="000000"/>
                </a:solidFill>
              </a:rPr>
              <a:t>NPC</a:t>
            </a:r>
            <a:r>
              <a:rPr lang="en-CA" dirty="0">
                <a:solidFill>
                  <a:srgbClr val="000000"/>
                </a:solidFill>
              </a:rPr>
              <a:t>, </a:t>
            </a:r>
            <a:r>
              <a:rPr lang="en-CA" b="1" dirty="0">
                <a:solidFill>
                  <a:srgbClr val="000000"/>
                </a:solidFill>
              </a:rPr>
              <a:t>poly transformations</a:t>
            </a:r>
            <a:r>
              <a:rPr lang="en-CA" dirty="0">
                <a:solidFill>
                  <a:srgbClr val="000000"/>
                </a:solidFill>
              </a:rPr>
              <a:t>, and showing a </a:t>
            </a:r>
            <a:r>
              <a:rPr lang="en-CA" b="1" dirty="0">
                <a:solidFill>
                  <a:srgbClr val="000000"/>
                </a:solidFill>
              </a:rPr>
              <a:t>problem is in NP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ADD8D-6915-83C8-18C8-86A603B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5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E1BB6C72-47A2-93AF-A5E5-188DC103A03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35376" y="0"/>
            <a:ext cx="8721248" cy="61557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F10C1E04-F0A0-415C-91A6-C466FAB9D282}"/>
                  </a:ext>
                </a:extLst>
              </p:cNvPr>
              <p:cNvSpPr/>
              <p:nvPr/>
            </p:nvSpPr>
            <p:spPr>
              <a:xfrm>
                <a:off x="8940800" y="2674189"/>
                <a:ext cx="3161168" cy="928344"/>
              </a:xfrm>
              <a:prstGeom prst="wedgeRectCallout">
                <a:avLst>
                  <a:gd name="adj1" fmla="val -61117"/>
                  <a:gd name="adj2" fmla="val -2160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has </a:t>
                </a:r>
                <a:r>
                  <a:rPr lang="en-US" b="1" dirty="0">
                    <a:solidFill>
                      <a:srgbClr val="000000"/>
                    </a:solidFill>
                  </a:rPr>
                  <a:t>both endpoints</a:t>
                </a:r>
                <a:r>
                  <a:rPr lang="en-US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so nodes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contribute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F10C1E04-F0A0-415C-91A6-C466FAB9D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800" y="2674189"/>
                <a:ext cx="3161168" cy="928344"/>
              </a:xfrm>
              <a:prstGeom prst="wedgeRectCallout">
                <a:avLst>
                  <a:gd name="adj1" fmla="val -61117"/>
                  <a:gd name="adj2" fmla="val -21609"/>
                </a:avLst>
              </a:prstGeom>
              <a:blipFill>
                <a:blip r:embed="rId4"/>
                <a:stretch>
                  <a:fillRect t="-4545" r="-865" b="-974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40EE4E27-A2EF-49C8-A175-F69931899BF5}"/>
                  </a:ext>
                </a:extLst>
              </p:cNvPr>
              <p:cNvSpPr/>
              <p:nvPr/>
            </p:nvSpPr>
            <p:spPr>
              <a:xfrm>
                <a:off x="398369" y="2663730"/>
                <a:ext cx="3161168" cy="928344"/>
              </a:xfrm>
              <a:prstGeom prst="wedgeRectCallout">
                <a:avLst>
                  <a:gd name="adj1" fmla="val 87483"/>
                  <a:gd name="adj2" fmla="val 1701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has </a:t>
                </a:r>
                <a:r>
                  <a:rPr lang="en-US" b="1" dirty="0">
                    <a:solidFill>
                      <a:srgbClr val="000000"/>
                    </a:solidFill>
                  </a:rPr>
                  <a:t>one endpoint</a:t>
                </a:r>
                <a:r>
                  <a:rPr lang="en-US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so nodes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contribute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40EE4E27-A2EF-49C8-A175-F69931899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69" y="2663730"/>
                <a:ext cx="3161168" cy="928344"/>
              </a:xfrm>
              <a:prstGeom prst="wedgeRectCallout">
                <a:avLst>
                  <a:gd name="adj1" fmla="val 87483"/>
                  <a:gd name="adj2" fmla="val 17018"/>
                </a:avLst>
              </a:prstGeom>
              <a:blipFill>
                <a:blip r:embed="rId5"/>
                <a:stretch>
                  <a:fillRect t="-4545" b="-1039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BBE9893D-00F3-45DA-865B-08538B78FEC1}"/>
                  </a:ext>
                </a:extLst>
              </p:cNvPr>
              <p:cNvSpPr/>
              <p:nvPr/>
            </p:nvSpPr>
            <p:spPr>
              <a:xfrm>
                <a:off x="7495428" y="3856036"/>
                <a:ext cx="3161168" cy="928344"/>
              </a:xfrm>
              <a:prstGeom prst="wedgeRectCallout">
                <a:avLst>
                  <a:gd name="adj1" fmla="val -66033"/>
                  <a:gd name="adj2" fmla="val -1517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Add another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with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b="1" dirty="0">
                    <a:solidFill>
                      <a:srgbClr val="000000"/>
                    </a:solidFill>
                  </a:rPr>
                  <a:t>one endpoint </a:t>
                </a:r>
                <a:r>
                  <a:rPr lang="en-US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BBE9893D-00F3-45DA-865B-08538B78F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428" y="3856036"/>
                <a:ext cx="3161168" cy="928344"/>
              </a:xfrm>
              <a:prstGeom prst="wedgeRectCallout">
                <a:avLst>
                  <a:gd name="adj1" fmla="val -66033"/>
                  <a:gd name="adj2" fmla="val -15171"/>
                </a:avLst>
              </a:prstGeom>
              <a:blipFill>
                <a:blip r:embed="rId6"/>
                <a:stretch>
                  <a:fillRect t="-3247" r="-1159" b="-974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8E6DC54-2FD1-4349-9C83-6D844F754FA4}"/>
                  </a:ext>
                </a:extLst>
              </p:cNvPr>
              <p:cNvSpPr/>
              <p:nvPr/>
            </p:nvSpPr>
            <p:spPr>
              <a:xfrm>
                <a:off x="9789458" y="4952718"/>
                <a:ext cx="2312509" cy="928344"/>
              </a:xfrm>
              <a:prstGeom prst="wedgeRectCallout">
                <a:avLst>
                  <a:gd name="adj1" fmla="val -29851"/>
                  <a:gd name="adj2" fmla="val -8212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To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plus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for each node</a:t>
                </a: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8E6DC54-2FD1-4349-9C83-6D844F754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458" y="4952718"/>
                <a:ext cx="2312509" cy="928344"/>
              </a:xfrm>
              <a:prstGeom prst="wedgeRectCallout">
                <a:avLst>
                  <a:gd name="adj1" fmla="val -29851"/>
                  <a:gd name="adj2" fmla="val -82124"/>
                </a:avLst>
              </a:prstGeom>
              <a:blipFill>
                <a:blip r:embed="rId7"/>
                <a:stretch>
                  <a:fillRect b="-78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5B08F8-335A-4821-9C75-57EB95D8D148}"/>
                  </a:ext>
                </a:extLst>
              </p:cNvPr>
              <p:cNvSpPr/>
              <p:nvPr/>
            </p:nvSpPr>
            <p:spPr>
              <a:xfrm>
                <a:off x="459224" y="483418"/>
                <a:ext cx="6723623" cy="365237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u="sng" dirty="0">
                    <a:solidFill>
                      <a:srgbClr val="000000"/>
                    </a:solidFill>
                  </a:rPr>
                  <a:t>Case 1:</a:t>
                </a:r>
                <a:r>
                  <a:rPr lang="en-US" sz="2000" dirty="0">
                    <a:solidFill>
                      <a:srgbClr val="000000"/>
                    </a:solidFill>
                  </a:rPr>
                  <a:t> 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is a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yes</a:t>
                </a:r>
                <a:r>
                  <a:rPr lang="en-US" sz="2000" dirty="0">
                    <a:solidFill>
                      <a:srgbClr val="000000"/>
                    </a:solidFill>
                  </a:rPr>
                  <a:t>-instance of Vertex-Cover.</a:t>
                </a:r>
                <a:endParaRPr lang="en-US" sz="2000" b="1" u="sng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5B08F8-335A-4821-9C75-57EB95D8D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24" y="483418"/>
                <a:ext cx="6723623" cy="365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A5E447DB-001D-4C25-8E05-71E7C07672F2}"/>
              </a:ext>
            </a:extLst>
          </p:cNvPr>
          <p:cNvSpPr/>
          <p:nvPr/>
        </p:nvSpPr>
        <p:spPr>
          <a:xfrm>
            <a:off x="335616" y="1930155"/>
            <a:ext cx="2598831" cy="291635"/>
          </a:xfrm>
          <a:prstGeom prst="wedgeRectCallout">
            <a:avLst>
              <a:gd name="adj1" fmla="val 66326"/>
              <a:gd name="adj2" fmla="val -757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Contains </a:t>
            </a:r>
            <a:r>
              <a:rPr lang="en-US" b="1" dirty="0">
                <a:solidFill>
                  <a:srgbClr val="000000"/>
                </a:solidFill>
              </a:rPr>
              <a:t>node </a:t>
            </a:r>
            <a:r>
              <a:rPr lang="en-US" dirty="0" err="1">
                <a:solidFill>
                  <a:srgbClr val="000000"/>
                </a:solidFill>
              </a:rPr>
              <a:t>ints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CA0847B0-6DCD-40D6-933F-CFB60A9D0A61}"/>
              </a:ext>
            </a:extLst>
          </p:cNvPr>
          <p:cNvSpPr/>
          <p:nvPr/>
        </p:nvSpPr>
        <p:spPr>
          <a:xfrm>
            <a:off x="9312596" y="1837486"/>
            <a:ext cx="2598831" cy="291635"/>
          </a:xfrm>
          <a:prstGeom prst="wedgeRectCallout">
            <a:avLst>
              <a:gd name="adj1" fmla="val -63836"/>
              <a:gd name="adj2" fmla="val 2111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Contains </a:t>
            </a:r>
            <a:r>
              <a:rPr lang="en-US" b="1" dirty="0">
                <a:solidFill>
                  <a:srgbClr val="000000"/>
                </a:solidFill>
              </a:rPr>
              <a:t>edge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ints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7B95A538-C71D-4063-91EA-6E20830976B1}"/>
                  </a:ext>
                </a:extLst>
              </p:cNvPr>
              <p:cNvSpPr/>
              <p:nvPr/>
            </p:nvSpPr>
            <p:spPr>
              <a:xfrm>
                <a:off x="6466541" y="1582992"/>
                <a:ext cx="2669989" cy="254494"/>
              </a:xfrm>
              <a:prstGeom prst="wedgeRectCallout">
                <a:avLst>
                  <a:gd name="adj1" fmla="val -35032"/>
                  <a:gd name="adj2" fmla="val -10984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both endpoints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7B95A538-C71D-4063-91EA-6E2083097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541" y="1582992"/>
                <a:ext cx="2669989" cy="254494"/>
              </a:xfrm>
              <a:prstGeom prst="wedgeRectCallout">
                <a:avLst>
                  <a:gd name="adj1" fmla="val -35032"/>
                  <a:gd name="adj2" fmla="val -109840"/>
                </a:avLst>
              </a:prstGeom>
              <a:blipFill>
                <a:blip r:embed="rId9"/>
                <a:stretch>
                  <a:fillRect b="-3478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9788F75B-2FAF-4E87-9D99-43EA43B27400}"/>
                  </a:ext>
                </a:extLst>
              </p:cNvPr>
              <p:cNvSpPr/>
              <p:nvPr/>
            </p:nvSpPr>
            <p:spPr>
              <a:xfrm>
                <a:off x="3609156" y="1582991"/>
                <a:ext cx="2429435" cy="245317"/>
              </a:xfrm>
              <a:prstGeom prst="wedgeRectCallout">
                <a:avLst>
                  <a:gd name="adj1" fmla="val 45156"/>
                  <a:gd name="adj2" fmla="val -9469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one endpoint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9788F75B-2FAF-4E87-9D99-43EA43B27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156" y="1582991"/>
                <a:ext cx="2429435" cy="245317"/>
              </a:xfrm>
              <a:prstGeom prst="wedgeRectCallout">
                <a:avLst>
                  <a:gd name="adj1" fmla="val 45156"/>
                  <a:gd name="adj2" fmla="val -94695"/>
                </a:avLst>
              </a:prstGeom>
              <a:blipFill>
                <a:blip r:embed="rId10"/>
                <a:stretch>
                  <a:fillRect b="-3934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17">
            <a:extLst>
              <a:ext uri="{FF2B5EF4-FFF2-40B4-BE49-F238E27FC236}">
                <a16:creationId xmlns:a16="http://schemas.microsoft.com/office/drawing/2014/main" id="{B3BCD5F6-03DF-5492-12B4-B2FC90B7A315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0182" y="420608"/>
            <a:ext cx="1418226" cy="1187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DAC391-D595-AB1C-AF9C-F9B4D5211044}"/>
              </a:ext>
            </a:extLst>
          </p:cNvPr>
          <p:cNvSpPr txBox="1"/>
          <p:nvPr/>
        </p:nvSpPr>
        <p:spPr>
          <a:xfrm>
            <a:off x="3703930" y="2304857"/>
            <a:ext cx="5830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rgbClr val="000000"/>
                </a:solidFill>
              </a:rPr>
              <a:t>ints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5C02D-A58F-4DAB-3CAE-1B158FE19DA0}"/>
              </a:ext>
            </a:extLst>
          </p:cNvPr>
          <p:cNvSpPr txBox="1"/>
          <p:nvPr/>
        </p:nvSpPr>
        <p:spPr>
          <a:xfrm>
            <a:off x="3703930" y="3558706"/>
            <a:ext cx="5830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rgbClr val="000000"/>
                </a:solidFill>
              </a:rPr>
              <a:t>ints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7ED620-D2B1-376F-B3DC-C68CBAF8BCB1}"/>
              </a:ext>
            </a:extLst>
          </p:cNvPr>
          <p:cNvSpPr txBox="1"/>
          <p:nvPr/>
        </p:nvSpPr>
        <p:spPr>
          <a:xfrm>
            <a:off x="6038591" y="4802791"/>
            <a:ext cx="5830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rgbClr val="000000"/>
                </a:solidFill>
              </a:rPr>
              <a:t>ints</a:t>
            </a:r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7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49A468-7AA1-469E-B808-9F34363E7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3435" y="549835"/>
                <a:ext cx="11964894" cy="573741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a </a:t>
                </a:r>
                <a:r>
                  <a:rPr lang="en-US" b="1" dirty="0">
                    <a:solidFill>
                      <a:srgbClr val="000000"/>
                    </a:solidFill>
                  </a:rPr>
                  <a:t>yes</a:t>
                </a:r>
                <a:r>
                  <a:rPr lang="en-US" dirty="0">
                    <a:solidFill>
                      <a:srgbClr val="000000"/>
                    </a:solidFill>
                  </a:rPr>
                  <a:t>-instance of Vertex-Cover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a yes-instance, there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that sums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b="0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contains node </a:t>
                </a:r>
                <a:r>
                  <a:rPr lang="en-US" dirty="0" err="1">
                    <a:solidFill>
                      <a:srgbClr val="000000"/>
                    </a:solidFill>
                  </a:rPr>
                  <a:t>ints</a:t>
                </a:r>
                <a:r>
                  <a:rPr lang="en-US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contains edge </a:t>
                </a:r>
                <a:r>
                  <a:rPr lang="en-US" dirty="0" err="1">
                    <a:solidFill>
                      <a:srgbClr val="000000"/>
                    </a:solidFill>
                  </a:rPr>
                  <a:t>ints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 We claim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We must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for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to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(no carrying)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Suppose (for contra.)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does </a:t>
                </a:r>
                <a:r>
                  <a:rPr lang="en-US" b="1" dirty="0">
                    <a:solidFill>
                      <a:srgbClr val="000000"/>
                    </a:solidFill>
                  </a:rPr>
                  <a:t>not</a:t>
                </a:r>
                <a:r>
                  <a:rPr lang="en-US" dirty="0">
                    <a:solidFill>
                      <a:srgbClr val="000000"/>
                    </a:solidFill>
                  </a:rPr>
                  <a:t> cover some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Then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</a:t>
                </a:r>
                <a:r>
                  <a:rPr lang="en-US" b="1" dirty="0">
                    <a:solidFill>
                      <a:srgbClr val="000000"/>
                    </a:solidFill>
                  </a:rPr>
                  <a:t>zero </a:t>
                </a:r>
                <a:r>
                  <a:rPr lang="en-US" dirty="0">
                    <a:solidFill>
                      <a:srgbClr val="000000"/>
                    </a:solidFill>
                  </a:rPr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But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2, so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must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But this is impossible (so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covered, so all edges are covered)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49A468-7AA1-469E-B808-9F34363E7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435" y="549835"/>
                <a:ext cx="11964894" cy="5737412"/>
              </a:xfrm>
              <a:blipFill>
                <a:blip r:embed="rId2"/>
                <a:stretch>
                  <a:fillRect l="-1223" t="-1807" r="-7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444C99-1DC1-4844-8809-597EB1612EEB}"/>
                  </a:ext>
                </a:extLst>
              </p:cNvPr>
              <p:cNvSpPr/>
              <p:nvPr/>
            </p:nvSpPr>
            <p:spPr>
              <a:xfrm>
                <a:off x="203200" y="77018"/>
                <a:ext cx="6974542" cy="365237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u="sng" dirty="0">
                    <a:solidFill>
                      <a:srgbClr val="000000"/>
                    </a:solidFill>
                  </a:rPr>
                  <a:t>Case 2:</a:t>
                </a:r>
                <a:r>
                  <a:rPr lang="en-US" sz="2000" dirty="0">
                    <a:solidFill>
                      <a:srgbClr val="000000"/>
                    </a:solidFill>
                  </a:rPr>
                  <a:t> 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is a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yes</a:t>
                </a:r>
                <a:r>
                  <a:rPr lang="en-US" sz="2000" dirty="0">
                    <a:solidFill>
                      <a:srgbClr val="000000"/>
                    </a:solidFill>
                  </a:rPr>
                  <a:t>-instance of Subset Sum.</a:t>
                </a:r>
                <a:endParaRPr lang="en-US" sz="2000" b="1" u="sng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444C99-1DC1-4844-8809-597EB1612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77018"/>
                <a:ext cx="6974542" cy="365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25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91899248-998F-A8AD-06B0-1D3CDEE837F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235" y="203200"/>
            <a:ext cx="8376168" cy="5807035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438DA1E-1B11-4EB0-BC87-1D05BB150B2A}"/>
              </a:ext>
            </a:extLst>
          </p:cNvPr>
          <p:cNvSpPr/>
          <p:nvPr/>
        </p:nvSpPr>
        <p:spPr>
          <a:xfrm>
            <a:off x="7173904" y="42919"/>
            <a:ext cx="4725347" cy="721163"/>
          </a:xfrm>
          <a:prstGeom prst="wedgeRectCallout">
            <a:avLst>
              <a:gd name="adj1" fmla="val -30360"/>
              <a:gd name="adj2" fmla="val 8553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Complexity of the transformation: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Easy! Included for your notes.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5FE7FDB-A8BB-481C-9067-A61383354D58}"/>
                  </a:ext>
                </a:extLst>
              </p:cNvPr>
              <p:cNvSpPr/>
              <p:nvPr/>
            </p:nvSpPr>
            <p:spPr>
              <a:xfrm>
                <a:off x="6960327" y="4433383"/>
                <a:ext cx="4842877" cy="452930"/>
              </a:xfrm>
              <a:prstGeom prst="wedgeRectCallout">
                <a:avLst>
                  <a:gd name="adj1" fmla="val -78301"/>
                  <a:gd name="adj2" fmla="val -4837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Trivial to compute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</a:rPr>
                  <a:t>time</a:t>
                </a: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5FE7FDB-A8BB-481C-9067-A61383354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27" y="4433383"/>
                <a:ext cx="4842877" cy="452930"/>
              </a:xfrm>
              <a:prstGeom prst="wedgeRectCallout">
                <a:avLst>
                  <a:gd name="adj1" fmla="val -78301"/>
                  <a:gd name="adj2" fmla="val -48374"/>
                </a:avLst>
              </a:prstGeom>
              <a:blipFill>
                <a:blip r:embed="rId3"/>
                <a:stretch>
                  <a:fillRect t="-3846" b="-1025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3B95682-FFC4-43C0-8A18-DE8FA5608724}"/>
                  </a:ext>
                </a:extLst>
              </p:cNvPr>
              <p:cNvSpPr/>
              <p:nvPr/>
            </p:nvSpPr>
            <p:spPr>
              <a:xfrm>
                <a:off x="7312869" y="3010644"/>
                <a:ext cx="4096209" cy="1311085"/>
              </a:xfrm>
              <a:prstGeom prst="wedgeRectCallout">
                <a:avLst>
                  <a:gd name="adj1" fmla="val -68458"/>
                  <a:gd name="adj2" fmla="val 415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by visiting all incident edges. Trivial algorithm yields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time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totaling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over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3B95682-FFC4-43C0-8A18-DE8FA5608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869" y="3010644"/>
                <a:ext cx="4096209" cy="1311085"/>
              </a:xfrm>
              <a:prstGeom prst="wedgeRectCallout">
                <a:avLst>
                  <a:gd name="adj1" fmla="val -68458"/>
                  <a:gd name="adj2" fmla="val 4155"/>
                </a:avLst>
              </a:prstGeom>
              <a:blipFill>
                <a:blip r:embed="rId4"/>
                <a:stretch>
                  <a:fillRect t="-2294" r="-1750" b="-733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975C767-45BD-4294-BAD3-2DAD743FF326}"/>
              </a:ext>
            </a:extLst>
          </p:cNvPr>
          <p:cNvSpPr/>
          <p:nvPr/>
        </p:nvSpPr>
        <p:spPr>
          <a:xfrm>
            <a:off x="7809542" y="1206759"/>
            <a:ext cx="4316058" cy="711879"/>
          </a:xfrm>
          <a:prstGeom prst="wedgeRectCallout">
            <a:avLst>
              <a:gd name="adj1" fmla="val -30360"/>
              <a:gd name="adj2" fmla="val 8553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Assume adjacency matrix and unit cost model for simplicity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B11835F-66AC-4DCC-8E17-FFDCA6207E0F}"/>
                  </a:ext>
                </a:extLst>
              </p:cNvPr>
              <p:cNvSpPr/>
              <p:nvPr/>
            </p:nvSpPr>
            <p:spPr>
              <a:xfrm>
                <a:off x="8035891" y="2097014"/>
                <a:ext cx="3863360" cy="801339"/>
              </a:xfrm>
              <a:prstGeom prst="wedgeRectCallout">
                <a:avLst>
                  <a:gd name="adj1" fmla="val -128861"/>
                  <a:gd name="adj2" fmla="val 1107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with trivial algorithm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</a:rPr>
                  <a:t>time</a:t>
                </a: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B11835F-66AC-4DCC-8E17-FFDCA6207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891" y="2097014"/>
                <a:ext cx="3863360" cy="801339"/>
              </a:xfrm>
              <a:prstGeom prst="wedgeRectCallout">
                <a:avLst>
                  <a:gd name="adj1" fmla="val -128861"/>
                  <a:gd name="adj2" fmla="val 11070"/>
                </a:avLst>
              </a:prstGeom>
              <a:blipFill>
                <a:blip r:embed="rId5"/>
                <a:stretch>
                  <a:fillRect b="-597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7E40980-2452-4D4C-AF8C-CF0E691D138E}"/>
                  </a:ext>
                </a:extLst>
              </p:cNvPr>
              <p:cNvSpPr/>
              <p:nvPr/>
            </p:nvSpPr>
            <p:spPr>
              <a:xfrm>
                <a:off x="6939536" y="5078872"/>
                <a:ext cx="4842877" cy="452930"/>
              </a:xfrm>
              <a:prstGeom prst="wedgeRectCallout">
                <a:avLst>
                  <a:gd name="adj1" fmla="val -82108"/>
                  <a:gd name="adj2" fmla="val -6110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Trivial to compute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</a:rPr>
                  <a:t>time</a:t>
                </a:r>
              </a:p>
            </p:txBody>
          </p:sp>
        </mc:Choice>
        <mc:Fallback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7E40980-2452-4D4C-AF8C-CF0E691D1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536" y="5078872"/>
                <a:ext cx="4842877" cy="452930"/>
              </a:xfrm>
              <a:prstGeom prst="wedgeRectCallout">
                <a:avLst>
                  <a:gd name="adj1" fmla="val -82108"/>
                  <a:gd name="adj2" fmla="val -61102"/>
                </a:avLst>
              </a:prstGeom>
              <a:blipFill>
                <a:blip r:embed="rId6"/>
                <a:stretch>
                  <a:fillRect b="-1395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EA11C580-B657-4EEA-B0D3-FE04D0CA60FC}"/>
                  </a:ext>
                </a:extLst>
              </p:cNvPr>
              <p:cNvSpPr/>
              <p:nvPr/>
            </p:nvSpPr>
            <p:spPr>
              <a:xfrm>
                <a:off x="6939537" y="5633403"/>
                <a:ext cx="4566202" cy="795856"/>
              </a:xfrm>
              <a:prstGeom prst="wedgeRectCallout">
                <a:avLst>
                  <a:gd name="adj1" fmla="val -37667"/>
                  <a:gd name="adj2" fmla="val -1872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Total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time. This is polynomial in the input graph size!</a:t>
                </a: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EA11C580-B657-4EEA-B0D3-FE04D0CA6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537" y="5633403"/>
                <a:ext cx="4566202" cy="795856"/>
              </a:xfrm>
              <a:prstGeom prst="wedgeRectCallout">
                <a:avLst>
                  <a:gd name="adj1" fmla="val -37667"/>
                  <a:gd name="adj2" fmla="val -18724"/>
                </a:avLst>
              </a:prstGeom>
              <a:blipFill>
                <a:blip r:embed="rId7"/>
                <a:stretch>
                  <a:fillRect r="-665" b="-597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572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830FD21-611D-B6C2-BAA8-0EEEBC88CED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3" y="-1"/>
            <a:ext cx="8726529" cy="3845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62976" y="1231897"/>
            <a:ext cx="3232988" cy="2760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rgbClr val="000000"/>
                </a:solidFill>
              </a:rPr>
              <a:t>can be poly transformed 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5727" y="744014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can be poly transformed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5727" y="3088371"/>
            <a:ext cx="3232988" cy="738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694421" y="3567901"/>
            <a:ext cx="7703845" cy="1264936"/>
          </a:xfrm>
          <a:prstGeom prst="wedgeRectCallout">
            <a:avLst>
              <a:gd name="adj1" fmla="val -44088"/>
              <a:gd name="adj2" fmla="val 1275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Technically need to also show </a:t>
            </a:r>
            <a:r>
              <a:rPr lang="en-CA" sz="2400" dirty="0" err="1">
                <a:solidFill>
                  <a:srgbClr val="000000"/>
                </a:solidFill>
              </a:rPr>
              <a:t>SubsetSum</a:t>
            </a:r>
            <a:r>
              <a:rPr lang="en-CA" sz="2400" dirty="0">
                <a:solidFill>
                  <a:srgbClr val="000000"/>
                </a:solidFill>
              </a:rPr>
              <a:t> with target T is in NP (exercise) to know it is in NPC</a:t>
            </a:r>
            <a:endParaRPr lang="en-CA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84D5EE-617C-B8C6-0138-6A8379F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Is 2-SAT also hard?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sz="2800" dirty="0">
                <a:solidFill>
                  <a:srgbClr val="000000"/>
                </a:solidFill>
              </a:rPr>
              <a:t>(if we have time – very unlikely)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B431D-58E3-5E02-A2F8-2F5299F6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34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56465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2-SAT 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869279"/>
                <a:ext cx="9905998" cy="45977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0" dirty="0" err="1">
                    <a:solidFill>
                      <a:srgbClr val="000000"/>
                    </a:solidFill>
                  </a:rPr>
                  <a:t>Satisfiable</a:t>
                </a:r>
                <a:r>
                  <a:rPr lang="en-CA" b="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CA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869279"/>
                <a:ext cx="9905998" cy="45977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182175" y="3209021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175" y="3209021"/>
                <a:ext cx="1229293" cy="454172"/>
              </a:xfrm>
              <a:prstGeom prst="rect">
                <a:avLst/>
              </a:prstGeom>
              <a:blipFill>
                <a:blip r:embed="rId3"/>
                <a:stretch>
                  <a:fillRect b="-12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182174" y="3741916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174" y="3741916"/>
                <a:ext cx="1229293" cy="454172"/>
              </a:xfrm>
              <a:prstGeom prst="rect">
                <a:avLst/>
              </a:prstGeom>
              <a:blipFill>
                <a:blip r:embed="rId4"/>
                <a:stretch>
                  <a:fillRect b="-129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533120" y="3209021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20" y="3209021"/>
                <a:ext cx="1229293" cy="454172"/>
              </a:xfrm>
              <a:prstGeom prst="rect">
                <a:avLst/>
              </a:prstGeom>
              <a:blipFill>
                <a:blip r:embed="rId5"/>
                <a:stretch>
                  <a:fillRect b="-12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533119" y="3741916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19" y="3741916"/>
                <a:ext cx="1229293" cy="454172"/>
              </a:xfrm>
              <a:prstGeom prst="rect">
                <a:avLst/>
              </a:prstGeom>
              <a:blipFill>
                <a:blip r:embed="rId6"/>
                <a:stretch>
                  <a:fillRect b="-129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884065" y="3209021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065" y="3209021"/>
                <a:ext cx="1229293" cy="454172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884064" y="3741916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064" y="3741916"/>
                <a:ext cx="1229293" cy="454172"/>
              </a:xfrm>
              <a:prstGeom prst="rect">
                <a:avLst/>
              </a:prstGeom>
              <a:blipFill>
                <a:blip r:embed="rId8"/>
                <a:stretch>
                  <a:fillRect b="-129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0235009" y="3209021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009" y="3209021"/>
                <a:ext cx="1229293" cy="454172"/>
              </a:xfrm>
              <a:prstGeom prst="rect">
                <a:avLst/>
              </a:prstGeom>
              <a:blipFill>
                <a:blip r:embed="rId9"/>
                <a:stretch>
                  <a:fillRect b="-12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0235008" y="3741916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008" y="3741916"/>
                <a:ext cx="1229293" cy="454172"/>
              </a:xfrm>
              <a:prstGeom prst="rect">
                <a:avLst/>
              </a:prstGeom>
              <a:blipFill>
                <a:blip r:embed="rId10"/>
                <a:stretch>
                  <a:fillRect b="-129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/>
              <p:cNvSpPr/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val 14"/>
              <p:cNvSpPr/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/>
              <p:cNvSpPr/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/>
              <p:cNvSpPr/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/>
              <p:cNvSpPr/>
              <p:nvPr/>
            </p:nvSpPr>
            <p:spPr>
              <a:xfrm>
                <a:off x="4850192" y="2815739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2815739"/>
                <a:ext cx="708508" cy="70850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/>
              <p:cNvSpPr/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stCxn id="107" idx="1"/>
            <a:endCxn id="17" idx="5"/>
          </p:cNvCxnSpPr>
          <p:nvPr/>
        </p:nvCxnSpPr>
        <p:spPr>
          <a:xfrm flipH="1" flipV="1">
            <a:off x="1643119" y="3415343"/>
            <a:ext cx="1404959" cy="1566636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7"/>
            <a:endCxn id="14" idx="3"/>
          </p:cNvCxnSpPr>
          <p:nvPr/>
        </p:nvCxnSpPr>
        <p:spPr>
          <a:xfrm flipV="1">
            <a:off x="1607409" y="3415343"/>
            <a:ext cx="1440669" cy="1571781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6"/>
            <a:endCxn id="19" idx="2"/>
          </p:cNvCxnSpPr>
          <p:nvPr/>
        </p:nvCxnSpPr>
        <p:spPr>
          <a:xfrm>
            <a:off x="3652827" y="3164848"/>
            <a:ext cx="1197365" cy="5145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2"/>
            <a:endCxn id="15" idx="6"/>
          </p:cNvCxnSpPr>
          <p:nvPr/>
        </p:nvCxnSpPr>
        <p:spPr>
          <a:xfrm flipH="1" flipV="1">
            <a:off x="3652827" y="5237619"/>
            <a:ext cx="1197365" cy="5145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9" idx="3"/>
            <a:endCxn id="15" idx="7"/>
          </p:cNvCxnSpPr>
          <p:nvPr/>
        </p:nvCxnSpPr>
        <p:spPr>
          <a:xfrm flipH="1">
            <a:off x="3549068" y="3420488"/>
            <a:ext cx="1404883" cy="1566636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5"/>
            <a:endCxn id="20" idx="1"/>
          </p:cNvCxnSpPr>
          <p:nvPr/>
        </p:nvCxnSpPr>
        <p:spPr>
          <a:xfrm>
            <a:off x="3549068" y="3415343"/>
            <a:ext cx="1404883" cy="1576926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2"/>
            <a:endCxn id="18" idx="6"/>
          </p:cNvCxnSpPr>
          <p:nvPr/>
        </p:nvCxnSpPr>
        <p:spPr>
          <a:xfrm flipH="1">
            <a:off x="1711168" y="5237619"/>
            <a:ext cx="1233151" cy="0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7" idx="6"/>
            <a:endCxn id="14" idx="2"/>
          </p:cNvCxnSpPr>
          <p:nvPr/>
        </p:nvCxnSpPr>
        <p:spPr>
          <a:xfrm>
            <a:off x="1746878" y="3164848"/>
            <a:ext cx="1197441" cy="0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151316" y="2607078"/>
            <a:ext cx="5854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000000"/>
                </a:solidFill>
              </a:rPr>
              <a:t>Edges (implications of clauses)…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Oval 94"/>
              <p:cNvSpPr/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5" name="Oval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Oval 95"/>
              <p:cNvSpPr/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6" name="Oval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Oval 96"/>
              <p:cNvSpPr/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7" name="Oval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Oval 97"/>
              <p:cNvSpPr/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Oval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Oval 98"/>
              <p:cNvSpPr/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9" name="Oval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/>
          <p:cNvCxnSpPr>
            <a:stCxn id="99" idx="2"/>
            <a:endCxn id="96" idx="6"/>
          </p:cNvCxnSpPr>
          <p:nvPr/>
        </p:nvCxnSpPr>
        <p:spPr>
          <a:xfrm flipH="1" flipV="1">
            <a:off x="3652827" y="5237619"/>
            <a:ext cx="1197365" cy="5145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5" idx="5"/>
            <a:endCxn id="99" idx="1"/>
          </p:cNvCxnSpPr>
          <p:nvPr/>
        </p:nvCxnSpPr>
        <p:spPr>
          <a:xfrm>
            <a:off x="3549068" y="3415343"/>
            <a:ext cx="1404883" cy="1576926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6" idx="2"/>
            <a:endCxn id="98" idx="6"/>
          </p:cNvCxnSpPr>
          <p:nvPr/>
        </p:nvCxnSpPr>
        <p:spPr>
          <a:xfrm flipH="1">
            <a:off x="1711168" y="5237619"/>
            <a:ext cx="1233151" cy="0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7" idx="6"/>
            <a:endCxn id="95" idx="2"/>
          </p:cNvCxnSpPr>
          <p:nvPr/>
        </p:nvCxnSpPr>
        <p:spPr>
          <a:xfrm>
            <a:off x="1746878" y="3164848"/>
            <a:ext cx="1197441" cy="0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Rectangle 103"/>
              <p:cNvSpPr/>
              <p:nvPr/>
            </p:nvSpPr>
            <p:spPr>
              <a:xfrm>
                <a:off x="5813816" y="4338028"/>
                <a:ext cx="6140495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… 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cannot be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16" y="4338028"/>
                <a:ext cx="6140495" cy="454172"/>
              </a:xfrm>
              <a:prstGeom prst="rect">
                <a:avLst/>
              </a:prstGeom>
              <a:blipFill>
                <a:blip r:embed="rId22"/>
                <a:stretch>
                  <a:fillRect b="-142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ctangle 104"/>
          <p:cNvSpPr/>
          <p:nvPr/>
        </p:nvSpPr>
        <p:spPr>
          <a:xfrm>
            <a:off x="5813815" y="5624481"/>
            <a:ext cx="6140495" cy="4541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Therefore the formula </a:t>
            </a:r>
            <a:r>
              <a:rPr lang="en-CA" sz="2000" b="1" dirty="0">
                <a:solidFill>
                  <a:srgbClr val="000000"/>
                </a:solidFill>
              </a:rPr>
              <a:t>cannot </a:t>
            </a:r>
            <a:r>
              <a:rPr lang="en-CA" sz="2000" dirty="0">
                <a:solidFill>
                  <a:srgbClr val="000000"/>
                </a:solidFill>
              </a:rPr>
              <a:t>be satisfied!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Oval 105"/>
              <p:cNvSpPr/>
              <p:nvPr/>
            </p:nvSpPr>
            <p:spPr>
              <a:xfrm>
                <a:off x="2944319" y="2805449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6" name="Oval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2805449"/>
                <a:ext cx="708508" cy="708508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Oval 106"/>
              <p:cNvSpPr/>
              <p:nvPr/>
            </p:nvSpPr>
            <p:spPr>
              <a:xfrm>
                <a:off x="2944319" y="4878220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7" name="Oval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4878220"/>
                <a:ext cx="708508" cy="708508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Oval 107"/>
              <p:cNvSpPr/>
              <p:nvPr/>
            </p:nvSpPr>
            <p:spPr>
              <a:xfrm>
                <a:off x="1038370" y="2805449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8" name="Oval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70" y="2805449"/>
                <a:ext cx="708508" cy="708508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Oval 108"/>
              <p:cNvSpPr/>
              <p:nvPr/>
            </p:nvSpPr>
            <p:spPr>
              <a:xfrm>
                <a:off x="1002660" y="4878220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9" name="Oval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0" y="4878220"/>
                <a:ext cx="708508" cy="708508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Oval 109"/>
              <p:cNvSpPr/>
              <p:nvPr/>
            </p:nvSpPr>
            <p:spPr>
              <a:xfrm>
                <a:off x="4850192" y="4883365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0" name="Oval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4883365"/>
                <a:ext cx="708508" cy="708508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110" idx="2"/>
            <a:endCxn id="107" idx="6"/>
          </p:cNvCxnSpPr>
          <p:nvPr/>
        </p:nvCxnSpPr>
        <p:spPr>
          <a:xfrm flipH="1" flipV="1">
            <a:off x="3652827" y="5232474"/>
            <a:ext cx="1197365" cy="5145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6" idx="5"/>
            <a:endCxn id="110" idx="1"/>
          </p:cNvCxnSpPr>
          <p:nvPr/>
        </p:nvCxnSpPr>
        <p:spPr>
          <a:xfrm>
            <a:off x="3549068" y="3410198"/>
            <a:ext cx="1404883" cy="1576926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9" idx="7"/>
            <a:endCxn id="106" idx="3"/>
          </p:cNvCxnSpPr>
          <p:nvPr/>
        </p:nvCxnSpPr>
        <p:spPr>
          <a:xfrm flipV="1">
            <a:off x="1607409" y="3410198"/>
            <a:ext cx="1440669" cy="1571781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7" idx="1"/>
            <a:endCxn id="108" idx="5"/>
          </p:cNvCxnSpPr>
          <p:nvPr/>
        </p:nvCxnSpPr>
        <p:spPr>
          <a:xfrm flipH="1" flipV="1">
            <a:off x="1643119" y="3410198"/>
            <a:ext cx="1404959" cy="1571781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5813815" y="4980913"/>
                <a:ext cx="6140495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… 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cannot be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15" y="4980913"/>
                <a:ext cx="6140495" cy="454172"/>
              </a:xfrm>
              <a:prstGeom prst="rect">
                <a:avLst/>
              </a:prstGeom>
              <a:blipFill>
                <a:blip r:embed="rId28"/>
                <a:stretch>
                  <a:fillRect b="-1410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8393A2-EFDE-4E3C-AA5F-0FDCB35F6EBB}"/>
                  </a:ext>
                </a:extLst>
              </p:cNvPr>
              <p:cNvSpPr/>
              <p:nvPr/>
            </p:nvSpPr>
            <p:spPr>
              <a:xfrm>
                <a:off x="8212347" y="414068"/>
                <a:ext cx="3467819" cy="98528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Logical refresher: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</a:t>
                </a:r>
                <a:r>
                  <a:rPr lang="en-CA" b="1" dirty="0">
                    <a:solidFill>
                      <a:srgbClr val="000000"/>
                    </a:solidFill>
                  </a:rPr>
                  <a:t>equivalent</a:t>
                </a:r>
                <a:r>
                  <a:rPr lang="en-CA" dirty="0">
                    <a:solidFill>
                      <a:srgbClr val="000000"/>
                    </a:solidFill>
                  </a:rPr>
                  <a:t> to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8393A2-EFDE-4E3C-AA5F-0FDCB35F6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347" y="414068"/>
                <a:ext cx="3467819" cy="985280"/>
              </a:xfrm>
              <a:prstGeom prst="rect">
                <a:avLst/>
              </a:prstGeom>
              <a:blipFill>
                <a:blip r:embed="rId29"/>
                <a:stretch>
                  <a:fillRect b="-484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58EA62-5D39-4858-BE59-2A708891EA8A}"/>
                  </a:ext>
                </a:extLst>
              </p:cNvPr>
              <p:cNvSpPr/>
              <p:nvPr/>
            </p:nvSpPr>
            <p:spPr>
              <a:xfrm>
                <a:off x="8212347" y="1422915"/>
                <a:ext cx="3467819" cy="98528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equivalent</a:t>
                </a:r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and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equivalent</a:t>
                </a:r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58EA62-5D39-4858-BE59-2A708891E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347" y="1422915"/>
                <a:ext cx="3467819" cy="985280"/>
              </a:xfrm>
              <a:prstGeom prst="rect">
                <a:avLst/>
              </a:prstGeom>
              <a:blipFill>
                <a:blip r:embed="rId30"/>
                <a:stretch>
                  <a:fillRect b="-484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8AC828C-7439-908F-544F-A72556C2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94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9" grpId="0" animBg="1"/>
      <p:bldP spid="12" grpId="0" animBg="1"/>
      <p:bldP spid="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61850993-C066-9176-71BA-E1C4A742FC3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4" y="1408982"/>
            <a:ext cx="9866998" cy="32411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C6AA08-EC72-4201-8DBC-B63321116D9B}"/>
              </a:ext>
            </a:extLst>
          </p:cNvPr>
          <p:cNvSpPr/>
          <p:nvPr/>
        </p:nvSpPr>
        <p:spPr>
          <a:xfrm>
            <a:off x="577428" y="1606756"/>
            <a:ext cx="1730050" cy="2924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2-SAT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7A922-5A47-4E23-947C-41CA86CFA4BF}"/>
              </a:ext>
            </a:extLst>
          </p:cNvPr>
          <p:cNvSpPr/>
          <p:nvPr/>
        </p:nvSpPr>
        <p:spPr>
          <a:xfrm>
            <a:off x="2365971" y="1969065"/>
            <a:ext cx="1666790" cy="2924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2-SAT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5F217A-2CBF-4DAF-A6AA-A5ABB391F1DF}"/>
                  </a:ext>
                </a:extLst>
              </p:cNvPr>
              <p:cNvSpPr/>
              <p:nvPr/>
            </p:nvSpPr>
            <p:spPr>
              <a:xfrm>
                <a:off x="7878676" y="1969065"/>
                <a:ext cx="2072230" cy="37004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</m:t>
                      </m:r>
                      <m:d>
                        <m:dPr>
                          <m:begChr m:val="|"/>
                          <m:endChr m:val="|"/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5F217A-2CBF-4DAF-A6AA-A5ABB391F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676" y="1969065"/>
                <a:ext cx="2072230" cy="370044"/>
              </a:xfrm>
              <a:prstGeom prst="rect">
                <a:avLst/>
              </a:prstGeom>
              <a:blipFill>
                <a:blip r:embed="rId4"/>
                <a:stretch>
                  <a:fillRect b="-3281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6B854D6-EB53-490A-A7F7-76029503847B}"/>
              </a:ext>
            </a:extLst>
          </p:cNvPr>
          <p:cNvSpPr/>
          <p:nvPr/>
        </p:nvSpPr>
        <p:spPr>
          <a:xfrm>
            <a:off x="8286369" y="373813"/>
            <a:ext cx="3443831" cy="1023668"/>
          </a:xfrm>
          <a:prstGeom prst="wedgeRectCallout">
            <a:avLst>
              <a:gd name="adj1" fmla="val 542"/>
              <a:gd name="adj2" fmla="val 10126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(variable names are integers in 1..|X|)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F9590EA-D76C-47F6-99E1-6CC2FE227484}"/>
                  </a:ext>
                </a:extLst>
              </p:cNvPr>
              <p:cNvSpPr/>
              <p:nvPr/>
            </p:nvSpPr>
            <p:spPr>
              <a:xfrm>
                <a:off x="391065" y="4846607"/>
                <a:ext cx="10869282" cy="1204821"/>
              </a:xfrm>
              <a:prstGeom prst="wedgeRectCallout">
                <a:avLst>
                  <a:gd name="adj1" fmla="val 16521"/>
                  <a:gd name="adj2" fmla="val 3205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Suppose no variable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is in the same SCC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then to get a satisfying assignment do the following:</a:t>
                </a:r>
              </a:p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path from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then set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else set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F9590EA-D76C-47F6-99E1-6CC2FE227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5" y="4846607"/>
                <a:ext cx="10869282" cy="1204821"/>
              </a:xfrm>
              <a:prstGeom prst="wedgeRectCallout">
                <a:avLst>
                  <a:gd name="adj1" fmla="val 16521"/>
                  <a:gd name="adj2" fmla="val 32051"/>
                </a:avLst>
              </a:prstGeom>
              <a:blipFill>
                <a:blip r:embed="rId5"/>
                <a:stretch>
                  <a:fillRect t="-2985" b="-945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7CE06-412B-8873-E896-A3B6370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97D9B1-11FB-AC71-A1B8-D75F268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2DA65-2BE7-3013-F73E-875E18F2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85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91" y="-2"/>
            <a:ext cx="10655220" cy="75537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Summary of complexity classes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56" y="704258"/>
                <a:ext cx="12080303" cy="584606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P</a:t>
                </a:r>
                <a:r>
                  <a:rPr lang="en-CA" dirty="0">
                    <a:solidFill>
                      <a:srgbClr val="000000"/>
                    </a:solidFill>
                  </a:rPr>
                  <a:t> (Poly-time)</a:t>
                </a: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Decision</a:t>
                </a:r>
                <a:r>
                  <a:rPr lang="en-CA" dirty="0">
                    <a:solidFill>
                      <a:srgbClr val="000000"/>
                    </a:solidFill>
                  </a:rPr>
                  <a:t> problems that can be solved by algorithms with runtime poly(input size)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NP</a:t>
                </a:r>
                <a:r>
                  <a:rPr lang="en-CA" dirty="0">
                    <a:solidFill>
                      <a:srgbClr val="000000"/>
                    </a:solidFill>
                  </a:rPr>
                  <a:t> (Non-deterministic poly-time)</a:t>
                </a: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Decision</a:t>
                </a:r>
                <a:r>
                  <a:rPr lang="en-CA" dirty="0">
                    <a:solidFill>
                      <a:srgbClr val="000000"/>
                    </a:solidFill>
                  </a:rPr>
                  <a:t> problems for which </a:t>
                </a:r>
                <a:r>
                  <a:rPr lang="en-CA" b="1" dirty="0">
                    <a:solidFill>
                      <a:srgbClr val="000000"/>
                    </a:solidFill>
                  </a:rPr>
                  <a:t>certificates</a:t>
                </a:r>
                <a:r>
                  <a:rPr lang="en-CA" dirty="0">
                    <a:solidFill>
                      <a:srgbClr val="000000"/>
                    </a:solidFill>
                  </a:rPr>
                  <a:t> can be </a:t>
                </a:r>
                <a:r>
                  <a:rPr lang="en-CA" b="1" dirty="0">
                    <a:solidFill>
                      <a:srgbClr val="000000"/>
                    </a:solidFill>
                  </a:rPr>
                  <a:t>verified</a:t>
                </a:r>
                <a:r>
                  <a:rPr lang="en-CA" dirty="0">
                    <a:solidFill>
                      <a:srgbClr val="000000"/>
                    </a:solidFill>
                  </a:rPr>
                  <a:t> in time poly(input size)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Equivalently: decision problems that can be solved in poly-time if you have access to a non-deterministic oracle that returns a yes-certificate if one exists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NPC</a:t>
                </a:r>
                <a:r>
                  <a:rPr lang="en-CA" dirty="0">
                    <a:solidFill>
                      <a:srgbClr val="000000"/>
                    </a:solidFill>
                  </a:rPr>
                  <a:t> (NP-complete)</a:t>
                </a: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Decision</a:t>
                </a:r>
                <a:r>
                  <a:rPr lang="en-CA" dirty="0">
                    <a:solidFill>
                      <a:srgbClr val="000000"/>
                    </a:solidFill>
                  </a:rPr>
                  <a:t> problems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 err="1">
                    <a:solidFill>
                      <a:srgbClr val="000000"/>
                    </a:solidFill>
                  </a:rPr>
                  <a:t>s.t.</a:t>
                </a:r>
                <a:r>
                  <a:rPr lang="en-CA" dirty="0">
                    <a:solidFill>
                      <a:srgbClr val="000000"/>
                    </a:solidFill>
                  </a:rPr>
                  <a:t>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can be </a:t>
                </a:r>
                <a:r>
                  <a:rPr lang="en-CA" b="1" dirty="0">
                    <a:solidFill>
                      <a:srgbClr val="000000"/>
                    </a:solidFill>
                  </a:rPr>
                  <a:t>transformed</a:t>
                </a:r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poly-time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NP-hard </a:t>
                </a:r>
                <a:r>
                  <a:rPr lang="en-CA" dirty="0">
                    <a:solidFill>
                      <a:srgbClr val="000000"/>
                    </a:solidFill>
                  </a:rPr>
                  <a:t>(at least as hard as NPC)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                problems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         s.t.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can be </a:t>
                </a:r>
                <a:r>
                  <a:rPr lang="en-CA" b="1" dirty="0">
                    <a:solidFill>
                      <a:srgbClr val="000000"/>
                    </a:solidFill>
                  </a:rPr>
                  <a:t>reduced</a:t>
                </a:r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poly-time</a:t>
                </a:r>
              </a:p>
              <a:p>
                <a:pPr lvl="1"/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Note: P, NP and NPC problems are </a:t>
                </a:r>
                <a:r>
                  <a:rPr lang="en-CA" b="1" dirty="0">
                    <a:solidFill>
                      <a:srgbClr val="000000"/>
                    </a:solidFill>
                  </a:rPr>
                  <a:t>decidable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56" y="704258"/>
                <a:ext cx="12080303" cy="5846067"/>
              </a:xfrm>
              <a:blipFill>
                <a:blip r:embed="rId3"/>
                <a:stretch>
                  <a:fillRect l="-959" t="-2711" r="-13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203240" y="704258"/>
            <a:ext cx="8644203" cy="352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E.g., (</a:t>
            </a:r>
            <a:r>
              <a:rPr lang="en-CA" b="1" dirty="0">
                <a:solidFill>
                  <a:srgbClr val="000000"/>
                </a:solidFill>
              </a:rPr>
              <a:t>decision</a:t>
            </a:r>
            <a:r>
              <a:rPr lang="en-CA" dirty="0">
                <a:solidFill>
                  <a:srgbClr val="000000"/>
                </a:solidFill>
              </a:rPr>
              <a:t> problem variants of</a:t>
            </a:r>
            <a:r>
              <a:rPr lang="en-CA" dirty="0">
                <a:solidFill>
                  <a:srgbClr val="000000"/>
                </a:solidFill>
                <a:sym typeface="Wingdings" panose="05000000000000000000" pitchFamily="2" charset="2"/>
              </a:rPr>
              <a:t>:) </a:t>
            </a:r>
            <a:r>
              <a:rPr lang="en-CA" dirty="0">
                <a:solidFill>
                  <a:srgbClr val="000000"/>
                </a:solidFill>
              </a:rPr>
              <a:t>BFS, </a:t>
            </a:r>
            <a:r>
              <a:rPr lang="en-CA" dirty="0" err="1">
                <a:solidFill>
                  <a:srgbClr val="000000"/>
                </a:solidFill>
              </a:rPr>
              <a:t>Dijkstra’s</a:t>
            </a:r>
            <a:r>
              <a:rPr lang="en-CA" dirty="0">
                <a:solidFill>
                  <a:srgbClr val="000000"/>
                </a:solidFill>
              </a:rPr>
              <a:t>, </a:t>
            </a:r>
            <a:r>
              <a:rPr lang="en-CA" b="1" u="sng" dirty="0">
                <a:solidFill>
                  <a:srgbClr val="000000"/>
                </a:solidFill>
              </a:rPr>
              <a:t>some</a:t>
            </a:r>
            <a:r>
              <a:rPr lang="en-CA" b="1" dirty="0">
                <a:solidFill>
                  <a:srgbClr val="000000"/>
                </a:solidFill>
              </a:rPr>
              <a:t> </a:t>
            </a:r>
            <a:r>
              <a:rPr lang="en-CA" dirty="0">
                <a:solidFill>
                  <a:srgbClr val="000000"/>
                </a:solidFill>
              </a:rPr>
              <a:t>DP algorithms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6989" y="3018654"/>
            <a:ext cx="6690454" cy="352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E.g., vertex cover, clique, SAT, subset sum, TSP-decision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6989" y="1524947"/>
            <a:ext cx="6690454" cy="352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All of P</a:t>
            </a:r>
            <a:r>
              <a:rPr lang="en-CA" dirty="0">
                <a:solidFill>
                  <a:srgbClr val="000000"/>
                </a:solidFill>
              </a:rPr>
              <a:t>, and e.g.,, vertex cover, clique, SAT, subset sum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6989" y="3858274"/>
            <a:ext cx="6690454" cy="352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All of NPC</a:t>
            </a:r>
            <a:r>
              <a:rPr lang="en-CA" dirty="0">
                <a:solidFill>
                  <a:srgbClr val="000000"/>
                </a:solidFill>
              </a:rPr>
              <a:t>, and e.g., TSP-optimization, TSP-optimal value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9501809" y="136308"/>
            <a:ext cx="2510340" cy="352129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See this slide’s notes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F6016-6F4B-651E-748C-18730147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8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0740B-2414-6471-75E9-A848F650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B7B42F8-5299-76F5-BA75-4B41C14839D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0"/>
            <a:ext cx="1099185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EF6B8A-D05A-4ADE-F3E6-BFD0BF20103C}"/>
              </a:ext>
            </a:extLst>
          </p:cNvPr>
          <p:cNvSpPr/>
          <p:nvPr/>
        </p:nvSpPr>
        <p:spPr>
          <a:xfrm>
            <a:off x="306846" y="153423"/>
            <a:ext cx="2467039" cy="785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Found this neat image online</a:t>
            </a:r>
          </a:p>
        </p:txBody>
      </p:sp>
    </p:spTree>
    <p:extLst>
      <p:ext uri="{BB962C8B-B14F-4D97-AF65-F5344CB8AC3E}">
        <p14:creationId xmlns:p14="http://schemas.microsoft.com/office/powerpoint/2010/main" val="243712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50B376C3-B5B0-7D94-B46D-9CAEDAA4956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2325" y="1229412"/>
            <a:ext cx="9848386" cy="3004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27" y="0"/>
            <a:ext cx="9905998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Complexity Class </a:t>
            </a:r>
            <a:r>
              <a:rPr lang="en-CA" b="1" dirty="0">
                <a:solidFill>
                  <a:srgbClr val="000000"/>
                </a:solidFill>
              </a:rPr>
              <a:t>NP-Complete</a:t>
            </a:r>
            <a:r>
              <a:rPr lang="en-CA" dirty="0">
                <a:solidFill>
                  <a:srgbClr val="000000"/>
                </a:solidFill>
              </a:rPr>
              <a:t> (NPC)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FF94B-8B73-28A4-E120-F7891F03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B1618566-0BC6-D3BD-915E-CE1C7F3F0874}"/>
                  </a:ext>
                </a:extLst>
              </p:cNvPr>
              <p:cNvSpPr/>
              <p:nvPr/>
            </p:nvSpPr>
            <p:spPr>
              <a:xfrm>
                <a:off x="6736980" y="1849451"/>
                <a:ext cx="4924872" cy="1742833"/>
              </a:xfrm>
              <a:prstGeom prst="wedgeRectCallout">
                <a:avLst>
                  <a:gd name="adj1" fmla="val -24285"/>
                  <a:gd name="adj2" fmla="val 432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Mechanics of proving </a:t>
                </a:r>
                <a14:m>
                  <m:oMath xmlns:m="http://schemas.openxmlformats.org/officeDocument/2006/math">
                    <m:r>
                      <a:rPr lang="en-CA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𝚷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𝐍𝐏𝐂</m:t>
                    </m:r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CA" sz="2400" dirty="0">
                    <a:solidFill>
                      <a:srgbClr val="000000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is in NP</a:t>
                </a:r>
              </a:p>
              <a:p>
                <a:pPr marL="342900" indent="-342900">
                  <a:buAutoNum type="arabicPeriod"/>
                </a:pPr>
                <a:r>
                  <a:rPr lang="en-CA" sz="2400" dirty="0">
                    <a:solidFill>
                      <a:srgbClr val="000000"/>
                    </a:solidFill>
                  </a:rPr>
                  <a:t>Show a poly transformation</a:t>
                </a:r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from some NPC problem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B1618566-0BC6-D3BD-915E-CE1C7F3F0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980" y="1849451"/>
                <a:ext cx="4924872" cy="1742833"/>
              </a:xfrm>
              <a:prstGeom prst="wedgeRectCallout">
                <a:avLst>
                  <a:gd name="adj1" fmla="val -24285"/>
                  <a:gd name="adj2" fmla="val 4329"/>
                </a:avLst>
              </a:prstGeom>
              <a:blipFill>
                <a:blip r:embed="rId3"/>
                <a:stretch>
                  <a:fillRect l="-1728" b="-243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16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83" y="-2"/>
            <a:ext cx="11924129" cy="70284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Mechanics of showing a problem is </a:t>
            </a:r>
            <a:r>
              <a:rPr lang="en-CA" b="1" dirty="0">
                <a:solidFill>
                  <a:srgbClr val="000000"/>
                </a:solidFill>
              </a:rPr>
              <a:t>in NP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502" y="702838"/>
                <a:ext cx="9350612" cy="5834527"/>
              </a:xfrm>
            </p:spPr>
            <p:txBody>
              <a:bodyPr>
                <a:normAutofit/>
              </a:bodyPr>
              <a:lstStyle/>
              <a:p>
                <a:r>
                  <a:rPr lang="en-CA" sz="3200" dirty="0">
                    <a:solidFill>
                      <a:srgbClr val="000000"/>
                    </a:solidFill>
                  </a:rPr>
                  <a:t>How to 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CA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CA" sz="3200" dirty="0">
                  <a:solidFill>
                    <a:srgbClr val="0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3200" dirty="0">
                    <a:solidFill>
                      <a:srgbClr val="000000"/>
                    </a:solidFill>
                  </a:rPr>
                  <a:t>Define a yes-certificate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3200" dirty="0">
                    <a:solidFill>
                      <a:srgbClr val="000000"/>
                    </a:solidFill>
                  </a:rPr>
                  <a:t>Design a poly-time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r>
                      <a:rPr lang="en-CA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32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3200" dirty="0">
                    <a:solidFill>
                      <a:srgbClr val="000000"/>
                    </a:solidFill>
                  </a:rPr>
                  <a:t>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3200" dirty="0">
                    <a:solidFill>
                      <a:srgbClr val="000000"/>
                    </a:solidFill>
                  </a:rPr>
                  <a:t>Correctness proof</a:t>
                </a: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Case 1:</a:t>
                </a:r>
                <a:r>
                  <a:rPr lang="en-CA" dirty="0">
                    <a:solidFill>
                      <a:srgbClr val="00000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yes-instance;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b="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Case 2:</a:t>
                </a:r>
                <a:r>
                  <a:rPr lang="en-CA" dirty="0">
                    <a:solidFill>
                      <a:srgbClr val="00000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no-instance,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certificate;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Prove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502" y="702838"/>
                <a:ext cx="9350612" cy="5834527"/>
              </a:xfrm>
              <a:blipFill>
                <a:blip r:embed="rId3"/>
                <a:stretch>
                  <a:fillRect l="-2282" t="-22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6FF26B-112D-1806-EC57-A2805C9C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8126" y="1193983"/>
                <a:ext cx="9905998" cy="4604473"/>
              </a:xfrm>
            </p:spPr>
            <p:txBody>
              <a:bodyPr/>
              <a:lstStyle/>
              <a:p>
                <a:endParaRPr lang="en-CA" b="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en-CA" b="0" dirty="0">
                  <a:solidFill>
                    <a:srgbClr val="000000"/>
                  </a:solidFill>
                  <a:latin typeface="+mj-lt"/>
                </a:endParaRPr>
              </a:p>
              <a:p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be decision problems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iff</a:t>
                </a:r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there exists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computable in poly-time,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𝒚𝒆𝒔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𝒚𝒆𝒔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126" y="1193983"/>
                <a:ext cx="9905998" cy="4604473"/>
              </a:xfrm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64DD0D-E650-06F9-68A9-D83CABDB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EA5E756E-8610-687F-B6F4-B25DCE3211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45477" y="-2"/>
                <a:ext cx="10801934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Polynomial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transformation</a:t>
                </a:r>
                <a:br>
                  <a:rPr lang="en-CA" b="1" u="sng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for proving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is in NPC</a:t>
                </a:r>
              </a:p>
            </p:txBody>
          </p:sp>
        </mc:Choice>
        <mc:Fallback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EA5E756E-8610-687F-B6F4-B25DCE321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5477" y="-2"/>
                <a:ext cx="10801934" cy="1028386"/>
              </a:xfrm>
              <a:blipFill>
                <a:blip r:embed="rId3"/>
                <a:stretch>
                  <a:fillRect l="-2257" t="-23077" b="-325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1599384-CAF4-92A5-1ED1-E2347DEE084C}"/>
              </a:ext>
            </a:extLst>
          </p:cNvPr>
          <p:cNvSpPr/>
          <p:nvPr/>
        </p:nvSpPr>
        <p:spPr>
          <a:xfrm>
            <a:off x="878114" y="1364344"/>
            <a:ext cx="1973943" cy="638628"/>
          </a:xfrm>
          <a:prstGeom prst="wedgeRectCallout">
            <a:avLst>
              <a:gd name="adj1" fmla="val -18627"/>
              <a:gd name="adj2" fmla="val 11590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Known NPC problem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4A16CCE7-6807-8FC5-9A56-A38954ED47E6}"/>
              </a:ext>
            </a:extLst>
          </p:cNvPr>
          <p:cNvSpPr/>
          <p:nvPr/>
        </p:nvSpPr>
        <p:spPr>
          <a:xfrm>
            <a:off x="3025794" y="1364345"/>
            <a:ext cx="2351531" cy="638628"/>
          </a:xfrm>
          <a:prstGeom prst="wedgeRectCallout">
            <a:avLst>
              <a:gd name="adj1" fmla="val -53500"/>
              <a:gd name="adj2" fmla="val 12045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Problem you want show is NPC</a:t>
            </a:r>
          </a:p>
        </p:txBody>
      </p:sp>
    </p:spTree>
    <p:extLst>
      <p:ext uri="{BB962C8B-B14F-4D97-AF65-F5344CB8AC3E}">
        <p14:creationId xmlns:p14="http://schemas.microsoft.com/office/powerpoint/2010/main" val="48617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29B1DA6D-115D-5353-3A46-8408F8799C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Let’s Finish showing 3SAT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NPC</a:t>
                </a:r>
              </a:p>
            </p:txBody>
          </p:sp>
        </mc:Choice>
        <mc:Fallback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29B1DA6D-115D-5353-3A46-8408F8799C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772" r="-2877" b="-190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DF58E8-1E29-EE60-B873-F6227C9C7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- Already poly transformed SAT to 3SAT</a:t>
            </a:r>
          </a:p>
          <a:p>
            <a:r>
              <a:rPr lang="en-CA" dirty="0">
                <a:solidFill>
                  <a:srgbClr val="000000"/>
                </a:solidFill>
              </a:rPr>
              <a:t>- Need to show 3SAT in NP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B42D2-FFAA-6D97-53BC-60410816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0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84" y="-2"/>
            <a:ext cx="7058112" cy="702840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rgbClr val="000000"/>
                </a:solidFill>
              </a:rPr>
              <a:t>Proving 3SAT is </a:t>
            </a:r>
            <a:r>
              <a:rPr lang="en-CA" sz="3600" b="1" dirty="0">
                <a:solidFill>
                  <a:srgbClr val="000000"/>
                </a:solidFill>
              </a:rPr>
              <a:t>in NP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009" y="1106753"/>
                <a:ext cx="7234686" cy="5034338"/>
              </a:xfrm>
            </p:spPr>
            <p:txBody>
              <a:bodyPr>
                <a:normAutofit/>
              </a:bodyPr>
              <a:lstStyle/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>
                    <a:solidFill>
                      <a:srgbClr val="000000"/>
                    </a:solidFill>
                  </a:rPr>
                  <a:t>Define desired YES-certificate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>
                    <a:solidFill>
                      <a:srgbClr val="000000"/>
                    </a:solidFill>
                  </a:rPr>
                  <a:t>Design a poly-time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400" dirty="0">
                    <a:solidFill>
                      <a:srgbClr val="000000"/>
                    </a:solidFill>
                  </a:rPr>
                  <a:t>algorithm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>
                    <a:solidFill>
                      <a:srgbClr val="000000"/>
                    </a:solidFill>
                  </a:rPr>
                  <a:t>Correctness proof</a:t>
                </a:r>
              </a:p>
              <a:p>
                <a:pPr lvl="2"/>
                <a:r>
                  <a:rPr lang="en-CA" b="1" dirty="0">
                    <a:solidFill>
                      <a:srgbClr val="000000"/>
                    </a:solidFill>
                  </a:rPr>
                  <a:t>Case 1:</a:t>
                </a:r>
                <a:r>
                  <a:rPr lang="en-CA" dirty="0">
                    <a:solidFill>
                      <a:srgbClr val="00000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yes-instance;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b="0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CA" b="1" dirty="0">
                    <a:solidFill>
                      <a:srgbClr val="000000"/>
                    </a:solidFill>
                  </a:rPr>
                  <a:t>Case 2:</a:t>
                </a:r>
                <a:r>
                  <a:rPr lang="en-CA" dirty="0">
                    <a:solidFill>
                      <a:srgbClr val="00000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no-instance,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certificate;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Prove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CA" b="1" u="sng" dirty="0">
                    <a:solidFill>
                      <a:srgbClr val="000000"/>
                    </a:solidFill>
                  </a:rPr>
                  <a:t>Contrapositive</a:t>
                </a:r>
                <a:r>
                  <a:rPr lang="en-CA" b="1" dirty="0">
                    <a:solidFill>
                      <a:srgbClr val="000000"/>
                    </a:solidFill>
                  </a:rPr>
                  <a:t> of case 2: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;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Prove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yes-instance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09" y="1106753"/>
                <a:ext cx="7234686" cy="5034338"/>
              </a:xfrm>
              <a:blipFill>
                <a:blip r:embed="rId3"/>
                <a:stretch>
                  <a:fillRect t="-1939" b="-1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ular Callout 3">
                <a:extLst>
                  <a:ext uri="{FF2B5EF4-FFF2-40B4-BE49-F238E27FC236}">
                    <a16:creationId xmlns:a16="http://schemas.microsoft.com/office/drawing/2014/main" id="{0BE656CC-4602-417F-A60F-95AA7E9F4352}"/>
                  </a:ext>
                </a:extLst>
              </p:cNvPr>
              <p:cNvSpPr/>
              <p:nvPr/>
            </p:nvSpPr>
            <p:spPr>
              <a:xfrm>
                <a:off x="5854615" y="119742"/>
                <a:ext cx="6258575" cy="1304021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3SAT input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𝑪𝒍𝒂𝒖𝒔𝒆𝒔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], 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:</a:t>
                </a:r>
                <a:br>
                  <a:rPr lang="en-CA" sz="2000" b="1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a list of </a:t>
                </a:r>
                <a14:m>
                  <m:oMath xmlns:m="http://schemas.openxmlformats.org/officeDocument/2006/math">
                    <m:r>
                      <a:rPr lang="en-CA" sz="2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sz="2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clauses</a:t>
                </a:r>
                <a:r>
                  <a:rPr lang="en-CA" sz="2000" dirty="0">
                    <a:solidFill>
                      <a:srgbClr val="000000"/>
                    </a:solidFill>
                  </a:rPr>
                  <a:t>, and the number </a:t>
                </a:r>
                <a14:m>
                  <m:oMath xmlns:m="http://schemas.openxmlformats.org/officeDocument/2006/math">
                    <m:r>
                      <a:rPr lang="en-CA" sz="2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of variables.</a:t>
                </a:r>
              </a:p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Each clause contains literals. Each literal is a pair (var, neg): a variable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∈{1..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&amp; a negation bit</a:t>
                </a:r>
              </a:p>
            </p:txBody>
          </p:sp>
        </mc:Choice>
        <mc:Fallback>
          <p:sp>
            <p:nvSpPr>
              <p:cNvPr id="17" name="Rectangular Callout 3">
                <a:extLst>
                  <a:ext uri="{FF2B5EF4-FFF2-40B4-BE49-F238E27FC236}">
                    <a16:creationId xmlns:a16="http://schemas.microsoft.com/office/drawing/2014/main" id="{0BE656CC-4602-417F-A60F-95AA7E9F4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615" y="119742"/>
                <a:ext cx="6258575" cy="1304021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  <a:blipFill>
                <a:blip r:embed="rId4"/>
                <a:stretch>
                  <a:fillRect l="-875" t="-2315" r="-972" b="-787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ular Callout 3">
                <a:extLst>
                  <a:ext uri="{FF2B5EF4-FFF2-40B4-BE49-F238E27FC236}">
                    <a16:creationId xmlns:a16="http://schemas.microsoft.com/office/drawing/2014/main" id="{E8F0937F-E227-4007-B0F4-858FFD5DE615}"/>
                  </a:ext>
                </a:extLst>
              </p:cNvPr>
              <p:cNvSpPr/>
              <p:nvPr/>
            </p:nvSpPr>
            <p:spPr>
              <a:xfrm>
                <a:off x="7362619" y="1423763"/>
                <a:ext cx="4750571" cy="991182"/>
              </a:xfrm>
              <a:prstGeom prst="wedgeRectCallout">
                <a:avLst>
                  <a:gd name="adj1" fmla="val -87586"/>
                  <a:gd name="adj2" fmla="val -5490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YES-certificate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= array with one bit per variable in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{1..</m:t>
                    </m:r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representing a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satisfying assignment</a:t>
                </a:r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Rectangular Callout 3">
                <a:extLst>
                  <a:ext uri="{FF2B5EF4-FFF2-40B4-BE49-F238E27FC236}">
                    <a16:creationId xmlns:a16="http://schemas.microsoft.com/office/drawing/2014/main" id="{E8F0937F-E227-4007-B0F4-858FFD5DE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19" y="1423763"/>
                <a:ext cx="4750571" cy="991182"/>
              </a:xfrm>
              <a:prstGeom prst="wedgeRectCallout">
                <a:avLst>
                  <a:gd name="adj1" fmla="val -87586"/>
                  <a:gd name="adj2" fmla="val -54908"/>
                </a:avLst>
              </a:prstGeom>
              <a:blipFill>
                <a:blip r:embed="rId5"/>
                <a:stretch>
                  <a:fillRect r="-744" b="-982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ular Callout 3">
                <a:extLst>
                  <a:ext uri="{FF2B5EF4-FFF2-40B4-BE49-F238E27FC236}">
                    <a16:creationId xmlns:a16="http://schemas.microsoft.com/office/drawing/2014/main" id="{E63BB4AF-68E7-4944-BE99-A2D64CDC8C91}"/>
                  </a:ext>
                </a:extLst>
              </p:cNvPr>
              <p:cNvSpPr/>
              <p:nvPr/>
            </p:nvSpPr>
            <p:spPr>
              <a:xfrm>
                <a:off x="7362619" y="5111617"/>
                <a:ext cx="4750571" cy="645239"/>
              </a:xfrm>
              <a:prstGeom prst="wedgeRectCallout">
                <a:avLst>
                  <a:gd name="adj1" fmla="val -47805"/>
                  <a:gd name="adj2" fmla="val 1479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This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Clauses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time, which is polynomial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Rectangular Callout 3">
                <a:extLst>
                  <a:ext uri="{FF2B5EF4-FFF2-40B4-BE49-F238E27FC236}">
                    <a16:creationId xmlns:a16="http://schemas.microsoft.com/office/drawing/2014/main" id="{E63BB4AF-68E7-4944-BE99-A2D64CDC8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19" y="5111617"/>
                <a:ext cx="4750571" cy="645239"/>
              </a:xfrm>
              <a:prstGeom prst="wedgeRectCallout">
                <a:avLst>
                  <a:gd name="adj1" fmla="val -47805"/>
                  <a:gd name="adj2" fmla="val 14791"/>
                </a:avLst>
              </a:prstGeom>
              <a:blipFill>
                <a:blip r:embed="rId6"/>
                <a:stretch>
                  <a:fillRect t="-9259" b="-1944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23199-1B65-B30A-772E-C4CA230C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3644" y="637313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73483B0-B97D-8753-972D-547A4FEFEE73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692510" y="2498442"/>
            <a:ext cx="5420680" cy="249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83" y="-2"/>
            <a:ext cx="11924129" cy="70284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Mechanics of showing a problem is </a:t>
            </a:r>
            <a:r>
              <a:rPr lang="en-CA" b="1" dirty="0">
                <a:solidFill>
                  <a:srgbClr val="000000"/>
                </a:solidFill>
              </a:rPr>
              <a:t>in NP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009" y="1106752"/>
                <a:ext cx="7234686" cy="5430613"/>
              </a:xfrm>
            </p:spPr>
            <p:txBody>
              <a:bodyPr>
                <a:normAutofit/>
              </a:bodyPr>
              <a:lstStyle/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>
                    <a:solidFill>
                      <a:srgbClr val="000000"/>
                    </a:solidFill>
                  </a:rPr>
                  <a:t>Define desired YES-certificate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>
                    <a:solidFill>
                      <a:srgbClr val="000000"/>
                    </a:solidFill>
                  </a:rPr>
                  <a:t>Design a poly-time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400" dirty="0">
                    <a:solidFill>
                      <a:srgbClr val="000000"/>
                    </a:solidFill>
                  </a:rPr>
                  <a:t>algorithm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>
                    <a:solidFill>
                      <a:srgbClr val="000000"/>
                    </a:solidFill>
                  </a:rPr>
                  <a:t>Correctness proof</a:t>
                </a:r>
              </a:p>
              <a:p>
                <a:pPr lvl="2"/>
                <a:r>
                  <a:rPr lang="en-CA" b="1" dirty="0">
                    <a:solidFill>
                      <a:srgbClr val="000000"/>
                    </a:solidFill>
                  </a:rPr>
                  <a:t>Case 1:</a:t>
                </a:r>
                <a:r>
                  <a:rPr lang="en-CA" dirty="0">
                    <a:solidFill>
                      <a:srgbClr val="00000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yes-instance;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b="0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CA" b="1" dirty="0">
                    <a:solidFill>
                      <a:srgbClr val="000000"/>
                    </a:solidFill>
                  </a:rPr>
                  <a:t>Case 2:</a:t>
                </a:r>
                <a:r>
                  <a:rPr lang="en-CA" dirty="0">
                    <a:solidFill>
                      <a:srgbClr val="00000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no-instance,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certificate;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Prove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CA" b="1" u="sng" dirty="0">
                    <a:solidFill>
                      <a:srgbClr val="000000"/>
                    </a:solidFill>
                  </a:rPr>
                  <a:t>Contrapositive</a:t>
                </a:r>
                <a:r>
                  <a:rPr lang="en-CA" b="1" dirty="0">
                    <a:solidFill>
                      <a:srgbClr val="000000"/>
                    </a:solidFill>
                  </a:rPr>
                  <a:t> of case 2: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;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Prove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yes-instance</a:t>
                </a:r>
              </a:p>
              <a:p>
                <a:pPr lvl="2"/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09" y="1106752"/>
                <a:ext cx="7234686" cy="5430613"/>
              </a:xfrm>
              <a:blipFill>
                <a:blip r:embed="rId3"/>
                <a:stretch>
                  <a:fillRect t="-17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ular Callout 3">
                <a:extLst>
                  <a:ext uri="{FF2B5EF4-FFF2-40B4-BE49-F238E27FC236}">
                    <a16:creationId xmlns:a16="http://schemas.microsoft.com/office/drawing/2014/main" id="{459E7A0E-24C0-4A69-97EF-9ABDCD15A514}"/>
                  </a:ext>
                </a:extLst>
              </p:cNvPr>
              <p:cNvSpPr/>
              <p:nvPr/>
            </p:nvSpPr>
            <p:spPr>
              <a:xfrm>
                <a:off x="7362620" y="1207698"/>
                <a:ext cx="4750571" cy="1907243"/>
              </a:xfrm>
              <a:prstGeom prst="wedgeRectCallout">
                <a:avLst>
                  <a:gd name="adj1" fmla="val -69352"/>
                  <a:gd name="adj2" fmla="val 3828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be a yes-instance of 3SAT. Then it has a satisfying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And,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will see that each clause contains a literal satisfied by this assignment, so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will see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𝑛𝑢𝑚𝑆𝑎𝑡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𝐶𝑙𝑎𝑢𝑠𝑒𝑠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and return true.</a:t>
                </a:r>
              </a:p>
            </p:txBody>
          </p:sp>
        </mc:Choice>
        <mc:Fallback>
          <p:sp>
            <p:nvSpPr>
              <p:cNvPr id="11" name="Rectangular Callout 3">
                <a:extLst>
                  <a:ext uri="{FF2B5EF4-FFF2-40B4-BE49-F238E27FC236}">
                    <a16:creationId xmlns:a16="http://schemas.microsoft.com/office/drawing/2014/main" id="{459E7A0E-24C0-4A69-97EF-9ABDCD15A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20" y="1207698"/>
                <a:ext cx="4750571" cy="1907243"/>
              </a:xfrm>
              <a:prstGeom prst="wedgeRectCallout">
                <a:avLst>
                  <a:gd name="adj1" fmla="val -69352"/>
                  <a:gd name="adj2" fmla="val 38289"/>
                </a:avLst>
              </a:prstGeom>
              <a:blipFill>
                <a:blip r:embed="rId4"/>
                <a:stretch>
                  <a:fillRect t="-1582" r="-1179" b="-538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ular Callout 3">
                <a:extLst>
                  <a:ext uri="{FF2B5EF4-FFF2-40B4-BE49-F238E27FC236}">
                    <a16:creationId xmlns:a16="http://schemas.microsoft.com/office/drawing/2014/main" id="{4F2FC73B-53B5-4FF2-8213-350C38B60497}"/>
                  </a:ext>
                </a:extLst>
              </p:cNvPr>
              <p:cNvSpPr/>
              <p:nvPr/>
            </p:nvSpPr>
            <p:spPr>
              <a:xfrm>
                <a:off x="6596333" y="3195837"/>
                <a:ext cx="5516858" cy="1907243"/>
              </a:xfrm>
              <a:prstGeom prst="wedgeRectCallout">
                <a:avLst>
                  <a:gd name="adj1" fmla="val -72959"/>
                  <a:gd name="adj2" fmla="val 5685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returns true.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𝑛𝑢𝑚𝑆𝑎𝑡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𝐶𝑙𝑎𝑢𝑠𝑒𝑠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𝑛𝑢𝑚𝑆𝑎𝑡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was incremented in each iteration of the loop over clauses, so each clause contains a satisfied literal, so the 3SAT formula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is satisfied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is a yes-instance.</a:t>
                </a:r>
              </a:p>
            </p:txBody>
          </p:sp>
        </mc:Choice>
        <mc:Fallback>
          <p:sp>
            <p:nvSpPr>
              <p:cNvPr id="12" name="Rectangular Callout 3">
                <a:extLst>
                  <a:ext uri="{FF2B5EF4-FFF2-40B4-BE49-F238E27FC236}">
                    <a16:creationId xmlns:a16="http://schemas.microsoft.com/office/drawing/2014/main" id="{4F2FC73B-53B5-4FF2-8213-350C38B60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333" y="3195837"/>
                <a:ext cx="5516858" cy="1907243"/>
              </a:xfrm>
              <a:prstGeom prst="wedgeRectCallout">
                <a:avLst>
                  <a:gd name="adj1" fmla="val -72959"/>
                  <a:gd name="adj2" fmla="val 56856"/>
                </a:avLst>
              </a:prstGeom>
              <a:blipFill>
                <a:blip r:embed="rId5"/>
                <a:stretch>
                  <a:fillRect t="-147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ular Callout 3">
                <a:extLst>
                  <a:ext uri="{FF2B5EF4-FFF2-40B4-BE49-F238E27FC236}">
                    <a16:creationId xmlns:a16="http://schemas.microsoft.com/office/drawing/2014/main" id="{A8D31330-E904-4372-893B-1446861C6216}"/>
                  </a:ext>
                </a:extLst>
              </p:cNvPr>
              <p:cNvSpPr/>
              <p:nvPr/>
            </p:nvSpPr>
            <p:spPr>
              <a:xfrm>
                <a:off x="6172427" y="5302536"/>
                <a:ext cx="5944810" cy="1178605"/>
              </a:xfrm>
              <a:prstGeom prst="wedgeRectCallout">
                <a:avLst>
                  <a:gd name="adj1" fmla="val -38241"/>
                  <a:gd name="adj2" fmla="val 22565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It follows that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3SAT is in NP.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Since we have already shown 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3SAT,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:r>
                  <a:rPr lang="en-US" sz="2000" dirty="0">
                    <a:solidFill>
                      <a:srgbClr val="000000"/>
                    </a:solidFill>
                  </a:rPr>
                  <a:t>we now know that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3SAT is NP-COMPLETE</a:t>
                </a:r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3" name="Rectangular Callout 3">
                <a:extLst>
                  <a:ext uri="{FF2B5EF4-FFF2-40B4-BE49-F238E27FC236}">
                    <a16:creationId xmlns:a16="http://schemas.microsoft.com/office/drawing/2014/main" id="{A8D31330-E904-4372-893B-1446861C6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427" y="5302536"/>
                <a:ext cx="5944810" cy="1178605"/>
              </a:xfrm>
              <a:prstGeom prst="wedgeRectCallout">
                <a:avLst>
                  <a:gd name="adj1" fmla="val -38241"/>
                  <a:gd name="adj2" fmla="val 22565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2DA57-98CB-1A89-6B21-D1496A5A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823" y="648114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14876</TotalTime>
  <Words>3166</Words>
  <Application>Microsoft Office PowerPoint</Application>
  <PresentationFormat>Widescreen</PresentationFormat>
  <Paragraphs>442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Gothic</vt:lpstr>
      <vt:lpstr>Cambria Math</vt:lpstr>
      <vt:lpstr>Mesh</vt:lpstr>
      <vt:lpstr>CS 341: Algorithms</vt:lpstr>
      <vt:lpstr>Last time</vt:lpstr>
      <vt:lpstr>Let’s do a Brief review</vt:lpstr>
      <vt:lpstr>Complexity Class NP-Complete (NPC)</vt:lpstr>
      <vt:lpstr>Mechanics of showing a problem is in NP</vt:lpstr>
      <vt:lpstr>Polynomial transformation for proving Π_2 is in NPC</vt:lpstr>
      <vt:lpstr>Let’s Finish showing 3SAT ∈ NPC</vt:lpstr>
      <vt:lpstr>Proving 3SAT is in NP</vt:lpstr>
      <vt:lpstr>Mechanics of showing a problem is in NP</vt:lpstr>
      <vt:lpstr>PowerPoint Presentation</vt:lpstr>
      <vt:lpstr>NP-Hardness</vt:lpstr>
      <vt:lpstr>PowerPoint Presentation</vt:lpstr>
      <vt:lpstr>Comparing NPC and NP Hard</vt:lpstr>
      <vt:lpstr>Two possible realities…</vt:lpstr>
      <vt:lpstr>Some problems in each</vt:lpstr>
      <vt:lpstr>Establishing another NPC problem</vt:lpstr>
      <vt:lpstr>Showing 3-SAT ≤_P Clique</vt:lpstr>
      <vt:lpstr>Showing 3-SAT ≤_P Clique</vt:lpstr>
      <vt:lpstr>Showing 3-SAT ≤_P Clique</vt:lpstr>
      <vt:lpstr>Last step: Show CLIQUE is in NP</vt:lpstr>
      <vt:lpstr>PowerPoint Presentation</vt:lpstr>
      <vt:lpstr>PowerPoint Presentation</vt:lpstr>
      <vt:lpstr>Reducing Vertex-Cover to Subset-Sum</vt:lpstr>
      <vt:lpstr>Subset-Sum (slightly different from before)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Is 2-SAT also hard? (if we have time – very unlikely)</vt:lpstr>
      <vt:lpstr>2-SAT examples</vt:lpstr>
      <vt:lpstr>PowerPoint Presentation</vt:lpstr>
      <vt:lpstr>Bonus slides</vt:lpstr>
      <vt:lpstr>Summary of complexity classes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507</cp:revision>
  <dcterms:created xsi:type="dcterms:W3CDTF">2019-01-07T22:31:11Z</dcterms:created>
  <dcterms:modified xsi:type="dcterms:W3CDTF">2023-11-29T07:46:14Z</dcterms:modified>
</cp:coreProperties>
</file>