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384" r:id="rId3"/>
    <p:sldId id="342" r:id="rId4"/>
    <p:sldId id="403" r:id="rId5"/>
    <p:sldId id="404" r:id="rId6"/>
    <p:sldId id="350" r:id="rId7"/>
    <p:sldId id="407" r:id="rId8"/>
    <p:sldId id="408" r:id="rId9"/>
    <p:sldId id="406" r:id="rId10"/>
    <p:sldId id="344" r:id="rId11"/>
    <p:sldId id="346" r:id="rId12"/>
    <p:sldId id="345" r:id="rId13"/>
    <p:sldId id="348" r:id="rId14"/>
    <p:sldId id="401" r:id="rId15"/>
    <p:sldId id="402" r:id="rId16"/>
    <p:sldId id="351" r:id="rId17"/>
    <p:sldId id="410" r:id="rId18"/>
    <p:sldId id="411" r:id="rId19"/>
    <p:sldId id="412" r:id="rId20"/>
    <p:sldId id="413" r:id="rId21"/>
    <p:sldId id="414" r:id="rId22"/>
    <p:sldId id="352" r:id="rId23"/>
    <p:sldId id="41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384"/>
            <p14:sldId id="342"/>
            <p14:sldId id="403"/>
            <p14:sldId id="404"/>
            <p14:sldId id="350"/>
            <p14:sldId id="407"/>
            <p14:sldId id="408"/>
            <p14:sldId id="406"/>
            <p14:sldId id="344"/>
            <p14:sldId id="346"/>
            <p14:sldId id="345"/>
            <p14:sldId id="348"/>
            <p14:sldId id="401"/>
            <p14:sldId id="402"/>
            <p14:sldId id="351"/>
            <p14:sldId id="410"/>
            <p14:sldId id="411"/>
            <p14:sldId id="412"/>
            <p14:sldId id="413"/>
            <p14:sldId id="414"/>
            <p14:sldId id="352"/>
            <p14:sldId id="4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61D6FF"/>
    <a:srgbClr val="E5E8D2"/>
    <a:srgbClr val="262626"/>
    <a:srgbClr val="A5A5A5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9" y="7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2B36-6ABF-4271-A462-FA38D49FE8D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A0E9-EFE0-4C14-AFC7-2F35E0E3551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89B-C1F5-4FFE-A964-1575157C4C9A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85A5-150F-445C-96BE-8E067574DB88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4DAD-70D2-4FCD-9B53-58AE2A4D575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291A-C72E-48AA-8401-1176E5DF81DE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C02E-6D72-4240-825F-0A1D568813F7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E864-85DF-4B38-83F5-8C201E834ED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C68D-9EB1-4E08-BB04-AE77725B2D14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5AC248A6-7271-49D3-8FEE-9255717ADD48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3AD-6199-4884-AB0F-EDFF5038AC5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4F8-9206-40DD-9112-73C05DD098ED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A1CE-97BB-4B5C-B1F7-881E30C880A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262F-7283-4B58-85E2-82361C323DDB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977-EAC3-47A6-BA59-B273080078AA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73E2-4C27-4967-A876-F3660852F40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B74AE20-8184-43A2-9C6E-E57EB0E1AC08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38FF42D-51A5-4A33-83F4-34629A381505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2903" y="628319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2.png"/><Relationship Id="rId7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3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44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90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8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0.png"/><Relationship Id="rId1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4: divide &amp; conquer III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DD396-9DB2-9FC4-0160-B9EB79C5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3A70332-B78B-405E-A328-ABF064C77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0242" y="1240971"/>
                <a:ext cx="10825928" cy="3877294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/>
                  <a:t>Since probability of a good pivot is ½,</a:t>
                </a:r>
              </a:p>
              <a:p>
                <a:r>
                  <a:rPr lang="en-CA" sz="2400" dirty="0"/>
                  <a:t>on average, every </a:t>
                </a:r>
                <a:r>
                  <a:rPr lang="en-CA" sz="2400" b="1" dirty="0"/>
                  <a:t>two </a:t>
                </a:r>
                <a:r>
                  <a:rPr lang="en-CA" sz="2400" dirty="0"/>
                  <a:t>recursive calls, we will encounter a </a:t>
                </a:r>
                <a:r>
                  <a:rPr lang="en-CA" sz="2400" b="1" dirty="0"/>
                  <a:t>good pivot</a:t>
                </a:r>
              </a:p>
              <a:p>
                <a:r>
                  <a:rPr lang="en-CA" sz="2400" dirty="0"/>
                  <a:t>Encountering a good pivot reduces problem size to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CA" sz="2400" dirty="0"/>
              </a:p>
              <a:p>
                <a:r>
                  <a:rPr lang="en-CA" sz="2400" dirty="0"/>
                  <a:t>So, problem size is reduced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sz="2400" dirty="0"/>
                  <a:t> after </a:t>
                </a:r>
                <a:r>
                  <a:rPr lang="en-CA" sz="2400" b="1" dirty="0"/>
                  <a:t>expected linear work</a:t>
                </a:r>
              </a:p>
              <a:p>
                <a:r>
                  <a:rPr lang="en-CA" sz="2400" b="1" dirty="0"/>
                  <a:t>Average case recurrence: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CA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CA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CA" sz="2400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b="1" dirty="0"/>
              </a:p>
              <a:p>
                <a:endParaRPr lang="en-CA" sz="2400" b="1" dirty="0"/>
              </a:p>
              <a:p>
                <a:endParaRPr lang="en-CA" sz="2400" b="1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3A70332-B78B-405E-A328-ABF064C77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0242" y="1240971"/>
                <a:ext cx="10825928" cy="3877294"/>
              </a:xfrm>
              <a:blipFill>
                <a:blip r:embed="rId2"/>
                <a:stretch>
                  <a:fillRect l="-1239" t="-17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5BC53E-CA9D-2A21-3F3C-892B3FA1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AC8696-916B-1E0E-EBAC-F22142CB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CA" b="1" dirty="0">
                <a:solidFill>
                  <a:srgbClr val="FFFF00"/>
                </a:solidFill>
              </a:rPr>
              <a:t>Proof Sketch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77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5" y="98643"/>
            <a:ext cx="9209314" cy="61055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28014" y="4811484"/>
            <a:ext cx="5505450" cy="881744"/>
            <a:chOff x="6428014" y="4811484"/>
            <a:chExt cx="5505450" cy="881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10989"/>
            <a:stretch/>
          </p:blipFill>
          <p:spPr>
            <a:xfrm>
              <a:off x="8313964" y="4811484"/>
              <a:ext cx="3619500" cy="88174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6428014" y="4882242"/>
              <a:ext cx="1845131" cy="484415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8918369" y="694706"/>
            <a:ext cx="3146961" cy="1413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is just for your notes, in case you want to know how you’d do this analysis formally</a:t>
            </a:r>
            <a:endParaRPr lang="en-CA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BF8364-CFDF-71DB-5CE6-A5A56C7E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9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Taking </a:t>
            </a:r>
            <a:r>
              <a:rPr lang="en-CA" b="1" dirty="0"/>
              <a:t>selection</a:t>
            </a:r>
            <a:r>
              <a:rPr lang="en-CA" dirty="0"/>
              <a:t> further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6966" y="1236374"/>
                <a:ext cx="10450445" cy="4597756"/>
              </a:xfrm>
            </p:spPr>
            <p:txBody>
              <a:bodyPr/>
              <a:lstStyle/>
              <a:p>
                <a:r>
                  <a:rPr lang="en-CA" dirty="0"/>
                  <a:t>We just showed:</a:t>
                </a:r>
              </a:p>
              <a:p>
                <a:pPr lvl="1"/>
                <a:r>
                  <a:rPr lang="en-CA" dirty="0" err="1"/>
                  <a:t>QuickSelect</a:t>
                </a:r>
                <a:r>
                  <a:rPr lang="en-CA" dirty="0"/>
                  <a:t> with </a:t>
                </a:r>
                <a:r>
                  <a:rPr lang="en-CA" b="1" u="sng" dirty="0"/>
                  <a:t>average case</a:t>
                </a:r>
                <a:r>
                  <a:rPr lang="en-CA" b="1" dirty="0"/>
                  <a:t> </a:t>
                </a:r>
                <a:r>
                  <a:rPr lang="en-CA" dirty="0"/>
                  <a:t>runtime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Next up:</a:t>
                </a:r>
              </a:p>
              <a:p>
                <a:pPr lvl="1"/>
                <a:r>
                  <a:rPr lang="en-CA" dirty="0"/>
                  <a:t>Median-of-medians </a:t>
                </a:r>
                <a:r>
                  <a:rPr lang="en-CA" dirty="0" err="1"/>
                  <a:t>QuickSelect</a:t>
                </a:r>
                <a:br>
                  <a:rPr lang="en-CA" dirty="0"/>
                </a:br>
                <a:r>
                  <a:rPr lang="en-CA" sz="2800" dirty="0"/>
                  <a:t>(</a:t>
                </a:r>
                <a:r>
                  <a:rPr lang="en-CA" sz="2800" dirty="0" err="1"/>
                  <a:t>MOMQuickSelect</a:t>
                </a:r>
                <a:r>
                  <a:rPr lang="en-CA" sz="2800" dirty="0"/>
                  <a:t>)</a:t>
                </a:r>
                <a:endParaRPr lang="en-CA" dirty="0"/>
              </a:p>
              <a:p>
                <a:pPr lvl="1"/>
                <a:r>
                  <a:rPr lang="en-CA" b="1" u="sng" dirty="0"/>
                  <a:t>worst case</a:t>
                </a:r>
                <a:r>
                  <a:rPr lang="en-CA" dirty="0"/>
                  <a:t> runtime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966" y="1236374"/>
                <a:ext cx="10450445" cy="4597756"/>
              </a:xfrm>
              <a:blipFill>
                <a:blip r:embed="rId2"/>
                <a:stretch>
                  <a:fillRect l="-1517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7552092" y="2846614"/>
                <a:ext cx="4389536" cy="930729"/>
              </a:xfrm>
              <a:prstGeom prst="wedgeRectCallout">
                <a:avLst>
                  <a:gd name="adj1" fmla="val -16433"/>
                  <a:gd name="adj2" fmla="val -9975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Relies on getting a </a:t>
                </a:r>
                <a:r>
                  <a:rPr lang="en-CA" b="1" dirty="0"/>
                  <a:t>good pivot</a:t>
                </a:r>
                <a:r>
                  <a:rPr lang="en-CA" dirty="0"/>
                  <a:t> within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recursive calls </a:t>
                </a:r>
                <a:r>
                  <a:rPr lang="en-CA" b="1" dirty="0"/>
                  <a:t>on average</a:t>
                </a: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092" y="2846614"/>
                <a:ext cx="4389536" cy="930729"/>
              </a:xfrm>
              <a:prstGeom prst="wedgeRectCallout">
                <a:avLst>
                  <a:gd name="adj1" fmla="val -16433"/>
                  <a:gd name="adj2" fmla="val -99758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783285" y="4095443"/>
                <a:ext cx="3641272" cy="930729"/>
              </a:xfrm>
              <a:prstGeom prst="wedgeRectCallout">
                <a:avLst>
                  <a:gd name="adj1" fmla="val -84001"/>
                  <a:gd name="adj2" fmla="val -2931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Must get a </a:t>
                </a:r>
                <a:r>
                  <a:rPr lang="en-CA" b="1" dirty="0"/>
                  <a:t>good pivot </a:t>
                </a:r>
                <a:r>
                  <a:rPr lang="en-CA" dirty="0"/>
                  <a:t>within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recursive calls </a:t>
                </a:r>
                <a:r>
                  <a:rPr lang="en-CA" b="1" dirty="0"/>
                  <a:t>always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285" y="4095443"/>
                <a:ext cx="3641272" cy="930729"/>
              </a:xfrm>
              <a:prstGeom prst="wedgeRectCallout">
                <a:avLst>
                  <a:gd name="adj1" fmla="val -84001"/>
                  <a:gd name="adj2" fmla="val -2931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3973286" y="4734674"/>
            <a:ext cx="3058886" cy="952500"/>
          </a:xfrm>
          <a:prstGeom prst="wedgeRectCallout">
            <a:avLst>
              <a:gd name="adj1" fmla="val 76140"/>
              <a:gd name="adj2" fmla="val -47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The algorithm we will see picks a </a:t>
            </a:r>
            <a:r>
              <a:rPr lang="en-CA" b="1" dirty="0"/>
              <a:t>good pivot </a:t>
            </a:r>
            <a:r>
              <a:rPr lang="en-CA" dirty="0"/>
              <a:t>in </a:t>
            </a:r>
            <a:r>
              <a:rPr lang="en-CA" b="1" dirty="0"/>
              <a:t>every</a:t>
            </a:r>
            <a:r>
              <a:rPr lang="en-CA" dirty="0"/>
              <a:t> recursive call</a:t>
            </a:r>
            <a:endParaRPr lang="en-CA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F9473-E389-6B53-A086-2087CC47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High level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Similar to </a:t>
            </a:r>
            <a:r>
              <a:rPr lang="en-CA" dirty="0" err="1"/>
              <a:t>QuickSelect</a:t>
            </a:r>
            <a:endParaRPr lang="en-CA" dirty="0"/>
          </a:p>
          <a:p>
            <a:pPr lvl="1"/>
            <a:r>
              <a:rPr lang="en-CA" b="1" dirty="0"/>
              <a:t>Choose</a:t>
            </a:r>
            <a:r>
              <a:rPr lang="en-CA" dirty="0"/>
              <a:t> a pivot</a:t>
            </a:r>
          </a:p>
          <a:p>
            <a:pPr lvl="1"/>
            <a:r>
              <a:rPr lang="en-CA" dirty="0"/>
              <a:t>Move smaller elements to the left of the pivot,</a:t>
            </a:r>
            <a:br>
              <a:rPr lang="en-CA" dirty="0"/>
            </a:br>
            <a:r>
              <a:rPr lang="en-CA" dirty="0"/>
              <a:t>and larger elements to the right of the pivot</a:t>
            </a:r>
          </a:p>
          <a:p>
            <a:pPr lvl="1"/>
            <a:r>
              <a:rPr lang="en-CA" dirty="0"/>
              <a:t>Recursively call </a:t>
            </a:r>
            <a:r>
              <a:rPr lang="en-CA" dirty="0" err="1"/>
              <a:t>MOMQuickSelect</a:t>
            </a:r>
            <a:r>
              <a:rPr lang="en-CA" dirty="0"/>
              <a:t> on one</a:t>
            </a:r>
            <a:r>
              <a:rPr lang="en-CA" b="1" dirty="0"/>
              <a:t> </a:t>
            </a:r>
            <a:r>
              <a:rPr lang="en-CA" dirty="0"/>
              <a:t>subarray</a:t>
            </a:r>
          </a:p>
          <a:p>
            <a:r>
              <a:rPr lang="en-CA" dirty="0"/>
              <a:t>Only difference is </a:t>
            </a:r>
            <a:r>
              <a:rPr lang="en-CA" b="1" dirty="0"/>
              <a:t>how </a:t>
            </a:r>
            <a:r>
              <a:rPr lang="en-CA" dirty="0"/>
              <a:t>we choose the pivot</a:t>
            </a:r>
          </a:p>
          <a:p>
            <a:pPr lvl="1"/>
            <a:r>
              <a:rPr lang="en-CA" b="1" u="sng" dirty="0"/>
              <a:t>Always</a:t>
            </a:r>
            <a:r>
              <a:rPr lang="en-CA" b="1" dirty="0"/>
              <a:t> </a:t>
            </a:r>
            <a:r>
              <a:rPr lang="en-CA" dirty="0"/>
              <a:t>want to pick a </a:t>
            </a:r>
            <a:r>
              <a:rPr lang="en-CA" b="1" dirty="0"/>
              <a:t>good pivot</a:t>
            </a:r>
          </a:p>
          <a:p>
            <a:endParaRPr lang="en-C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8D7C4-9500-9520-CC7F-F849E819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Always Picking a </a:t>
            </a:r>
            <a:r>
              <a:rPr lang="en-CA" b="1" dirty="0"/>
              <a:t>good pivot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9230" y="989749"/>
            <a:ext cx="9209314" cy="1045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11, 38, 6, 21, 20, 17, 14, 9, 7, 5, 8, 34, 49, 47, 28, 18, 44, 31, 46, 48, 27, 4, 2, 50, 23, 45, 3, 13, 43, 22, 10, 32, 35, 41, 24, 1, 30, 12, 15, 26, 16, 19, 36, 33, 37, 39, 25, 40, 29, 42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943" y="989749"/>
            <a:ext cx="1963287" cy="104502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Example input A[1...50]: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945" y="2693676"/>
            <a:ext cx="4557258" cy="29064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11		38		6		21		20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17		14		9		7		5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8		34		49		47		28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18		44		31		46		48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27		4		2		50		23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45		3		13		43		22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10		32		35		41		24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		30		12		15		26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16		19		36		33		37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39		25		40		29		42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943" y="2242766"/>
            <a:ext cx="4557259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Group into </a:t>
            </a:r>
            <a:r>
              <a:rPr lang="en-CA" sz="2000" b="1" dirty="0"/>
              <a:t>rows of 5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3131" y="2687386"/>
            <a:ext cx="4557258" cy="29064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11		38		6		21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17		14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7		5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8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49		47		28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18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31		46		48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27		4		2		50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45		3		13		43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10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35		41		24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		30		12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26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16		19		36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37</a:t>
            </a:r>
          </a:p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39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25		40		29		42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93129" y="2236476"/>
            <a:ext cx="4557259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Find </a:t>
            </a:r>
            <a:r>
              <a:rPr lang="en-CA" sz="2000" b="1" dirty="0"/>
              <a:t>median</a:t>
            </a:r>
            <a:r>
              <a:rPr lang="en-CA" sz="2000" dirty="0"/>
              <a:t> of </a:t>
            </a:r>
            <a:r>
              <a:rPr lang="en-CA" sz="2000" b="1" dirty="0"/>
              <a:t>each row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81691" y="2236477"/>
            <a:ext cx="2462418" cy="7880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Build </a:t>
            </a:r>
            <a:r>
              <a:rPr lang="en-CA" sz="2000" b="1" dirty="0"/>
              <a:t>array of medians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81691" y="3024528"/>
            <a:ext cx="2462418" cy="9693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20, 9, 34, 44, 23, 22, 32, 15, 33, 39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81691" y="4547689"/>
            <a:ext cx="2462418" cy="12914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u="sng" dirty="0"/>
              <a:t>Recursively</a:t>
            </a:r>
            <a:r>
              <a:rPr lang="en-CA" sz="2000" dirty="0"/>
              <a:t> find the median of these medians: </a:t>
            </a:r>
            <a:r>
              <a:rPr lang="en-CA" sz="2000" b="1" dirty="0"/>
              <a:t>23</a:t>
            </a:r>
            <a:endParaRPr lang="en-CA" sz="20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195943" y="5593873"/>
            <a:ext cx="4557259" cy="52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Time complexity </a:t>
            </a:r>
            <a:r>
              <a:rPr lang="en-CA" sz="2400" dirty="0"/>
              <a:t>for this step?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93129" y="5593873"/>
            <a:ext cx="4557259" cy="52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Time complexity </a:t>
            </a:r>
            <a:r>
              <a:rPr lang="en-CA" sz="2400" dirty="0"/>
              <a:t>for this step?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81691" y="3993892"/>
            <a:ext cx="2462418" cy="442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Time complexity?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81691" y="5839163"/>
            <a:ext cx="2462418" cy="707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Recursive problem size?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3E9C7-3E83-8D72-CBEA-4D75C03B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15" y="-2"/>
            <a:ext cx="10791596" cy="789711"/>
          </a:xfrm>
        </p:spPr>
        <p:txBody>
          <a:bodyPr>
            <a:normAutofit/>
          </a:bodyPr>
          <a:lstStyle/>
          <a:p>
            <a:r>
              <a:rPr lang="en-CA" b="1" dirty="0"/>
              <a:t>How good </a:t>
            </a:r>
            <a:r>
              <a:rPr lang="en-CA" dirty="0"/>
              <a:t>is the pivot </a:t>
            </a:r>
            <a:r>
              <a:rPr lang="en-CA" b="1" u="sng" dirty="0"/>
              <a:t>23</a:t>
            </a:r>
            <a:r>
              <a:rPr lang="en-CA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438" y="1246909"/>
            <a:ext cx="4194174" cy="29064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11		38		6		21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17		14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7		5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8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49		47		28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18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31		46		48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27		4		2		50		</a:t>
            </a:r>
            <a:r>
              <a:rPr lang="en-CA" b="1" i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45		3		13		43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10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35		41		24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		30		12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26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16		19		36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37</a:t>
            </a:r>
          </a:p>
          <a:p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39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25		40		29		42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436" y="795999"/>
            <a:ext cx="4194175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Recall: median of each row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2546" y="1240619"/>
            <a:ext cx="4194174" cy="29064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6		11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21		38</a:t>
            </a:r>
            <a:endParaRPr lang="en-C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5		7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14		17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8		28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47		49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18		31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46		48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2		4		</a:t>
            </a:r>
            <a:r>
              <a:rPr lang="en-CA" b="1" i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27		50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3		13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43		45</a:t>
            </a:r>
            <a:endParaRPr lang="en-C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10		24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35		41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		12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26		30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16		19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36		37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25		29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39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40		42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2544" y="789709"/>
            <a:ext cx="4194175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u="sng" dirty="0"/>
              <a:t>Imagine</a:t>
            </a:r>
            <a:r>
              <a:rPr lang="en-CA" sz="2000" dirty="0"/>
              <a:t> sorting each row: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86345" y="1647263"/>
            <a:ext cx="4194174" cy="29064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5		7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14		17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		12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26		30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6		11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21		38</a:t>
            </a:r>
            <a:endParaRPr lang="en-C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3		13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43		45</a:t>
            </a:r>
            <a:endParaRPr lang="en-C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2		4		</a:t>
            </a:r>
            <a:r>
              <a:rPr lang="en-CA" b="1" i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27		50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10		24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35		41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16		19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36		37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8		28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47		49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25		29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39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40		42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18		31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46		48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86343" y="1196353"/>
            <a:ext cx="4194175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Then </a:t>
            </a:r>
            <a:r>
              <a:rPr lang="en-CA" sz="2000" dirty="0"/>
              <a:t>ordering rows by medians: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27620" y="1717444"/>
            <a:ext cx="2291443" cy="1398814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8336478" y="61445"/>
                <a:ext cx="3764478" cy="1022094"/>
              </a:xfrm>
              <a:prstGeom prst="wedgeRectCallout">
                <a:avLst>
                  <a:gd name="adj1" fmla="val -19980"/>
                  <a:gd name="adj2" fmla="val 1125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# elements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CA" dirty="0"/>
                  <a:t> is </a:t>
                </a:r>
                <a:r>
                  <a:rPr lang="en-CA" b="1" dirty="0"/>
                  <a:t>at least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en-CA" dirty="0"/>
                  <a:t>.</a:t>
                </a:r>
              </a:p>
              <a:p>
                <a:pPr algn="ctr"/>
                <a:r>
                  <a:rPr lang="en-CA" dirty="0"/>
                  <a:t>This is at least 3/10ths of our</a:t>
                </a:r>
                <a:br>
                  <a:rPr lang="en-CA" dirty="0"/>
                </a:br>
                <a:r>
                  <a:rPr lang="en-CA" dirty="0"/>
                  <a:t>50-element input, or </a:t>
                </a:r>
                <a14:m>
                  <m:oMath xmlns:m="http://schemas.openxmlformats.org/officeDocument/2006/math">
                    <m:r>
                      <a:rPr lang="en-CA" b="1" i="1" dirty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478" y="61445"/>
                <a:ext cx="3764478" cy="1022094"/>
              </a:xfrm>
              <a:prstGeom prst="wedgeRectCallout">
                <a:avLst>
                  <a:gd name="adj1" fmla="val -19980"/>
                  <a:gd name="adj2" fmla="val 112518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>
              <a:xfrm>
                <a:off x="825831" y="4113668"/>
                <a:ext cx="5800601" cy="736504"/>
              </a:xfrm>
              <a:prstGeom prst="wedgeRectCallout">
                <a:avLst>
                  <a:gd name="adj1" fmla="val 91496"/>
                  <a:gd name="adj2" fmla="val -519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#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CA" dirty="0"/>
                  <a:t> is </a:t>
                </a:r>
                <a:r>
                  <a:rPr lang="en-CA" b="1" dirty="0"/>
                  <a:t>at least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.</a:t>
                </a:r>
              </a:p>
              <a:p>
                <a:pPr algn="ctr"/>
                <a:r>
                  <a:rPr lang="en-CA" dirty="0"/>
                  <a:t>This is &gt; </a:t>
                </a:r>
                <a:r>
                  <a:rPr lang="en-CA" b="1" dirty="0"/>
                  <a:t>3/10ths</a:t>
                </a:r>
                <a:r>
                  <a:rPr lang="en-CA" dirty="0"/>
                  <a:t> of our 50-element input.</a:t>
                </a:r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31" y="4113668"/>
                <a:ext cx="5800601" cy="736504"/>
              </a:xfrm>
              <a:prstGeom prst="wedgeRectCallout">
                <a:avLst>
                  <a:gd name="adj1" fmla="val 91496"/>
                  <a:gd name="adj2" fmla="val -51914"/>
                </a:avLst>
              </a:prstGeom>
              <a:blipFill>
                <a:blip r:embed="rId3"/>
                <a:stretch>
                  <a:fillRect b="-47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18908" y="4821837"/>
                <a:ext cx="5846309" cy="736504"/>
              </a:xfrm>
              <a:prstGeom prst="wedgeRectCallout">
                <a:avLst>
                  <a:gd name="adj1" fmla="val 14381"/>
                  <a:gd name="adj2" fmla="val -3740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So, after restructuring, pivot 23 must have </a:t>
                </a:r>
                <a:r>
                  <a:rPr lang="en-US" b="1" dirty="0"/>
                  <a:t>at least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elements </a:t>
                </a:r>
                <a:r>
                  <a:rPr lang="en-CA" b="1" dirty="0"/>
                  <a:t>before </a:t>
                </a:r>
                <a:r>
                  <a:rPr lang="en-CA" b="1" i="1" u="sng" dirty="0"/>
                  <a:t>and</a:t>
                </a:r>
                <a:r>
                  <a:rPr lang="en-CA" b="1" i="1" dirty="0"/>
                  <a:t> </a:t>
                </a:r>
                <a:r>
                  <a:rPr lang="en-CA" b="1" dirty="0"/>
                  <a:t>after </a:t>
                </a:r>
                <a:r>
                  <a:rPr lang="en-CA" dirty="0"/>
                  <a:t>it</a:t>
                </a: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08" y="4821837"/>
                <a:ext cx="5846309" cy="736504"/>
              </a:xfrm>
              <a:prstGeom prst="wedgeRectCallout">
                <a:avLst>
                  <a:gd name="adj1" fmla="val 14381"/>
                  <a:gd name="adj2" fmla="val -37402"/>
                </a:avLst>
              </a:prstGeom>
              <a:blipFill>
                <a:blip r:embed="rId4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033514" y="2791704"/>
            <a:ext cx="2291443" cy="1690216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ular Callout 20"/>
              <p:cNvSpPr/>
              <p:nvPr/>
            </p:nvSpPr>
            <p:spPr>
              <a:xfrm>
                <a:off x="7926444" y="5735840"/>
                <a:ext cx="3776753" cy="736504"/>
              </a:xfrm>
              <a:prstGeom prst="wedgeRectCallout">
                <a:avLst>
                  <a:gd name="adj1" fmla="val -45749"/>
                  <a:gd name="adj2" fmla="val 109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recurse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CA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CA" dirty="0"/>
                  <a:t>, and</a:t>
                </a:r>
                <a:br>
                  <a:rPr lang="en-CA" dirty="0"/>
                </a:br>
                <a:r>
                  <a:rPr lang="en-CA" dirty="0"/>
                  <a:t>both have size </a:t>
                </a:r>
                <a:r>
                  <a:rPr lang="en-CA" b="1" dirty="0"/>
                  <a:t>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1" name="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444" y="5735840"/>
                <a:ext cx="3776753" cy="736504"/>
              </a:xfrm>
              <a:prstGeom prst="wedgeRectCallout">
                <a:avLst>
                  <a:gd name="adj1" fmla="val -45749"/>
                  <a:gd name="adj2" fmla="val 10969"/>
                </a:avLst>
              </a:prstGeom>
              <a:blipFill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ular Callout 19"/>
          <p:cNvSpPr/>
          <p:nvPr/>
        </p:nvSpPr>
        <p:spPr>
          <a:xfrm>
            <a:off x="6927455" y="5362670"/>
            <a:ext cx="2389140" cy="387019"/>
          </a:xfrm>
          <a:prstGeom prst="wedgeRectCallout">
            <a:avLst>
              <a:gd name="adj1" fmla="val -71953"/>
              <a:gd name="adj2" fmla="val -60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 </a:t>
            </a:r>
            <a:r>
              <a:rPr lang="en-US" b="1" dirty="0"/>
              <a:t>good</a:t>
            </a:r>
            <a:r>
              <a:rPr lang="en-US" dirty="0"/>
              <a:t> pivot!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4F90D-A311-4A5A-AEDA-3B77BD07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97CCDB-E053-4BC3-8B2D-3BD66190D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6" y="558592"/>
            <a:ext cx="9829023" cy="5193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0D183-1763-4CBF-83A9-06889AF5B6EC}"/>
                  </a:ext>
                </a:extLst>
              </p:cNvPr>
              <p:cNvSpPr/>
              <p:nvPr/>
            </p:nvSpPr>
            <p:spPr>
              <a:xfrm>
                <a:off x="7061465" y="606286"/>
                <a:ext cx="4642216" cy="3213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11, 38, 6, 21, 20, 17, 14, 9, 7, 5, 8, 34, 49, 47</m:t>
                      </m:r>
                    </m:oMath>
                  </m:oMathPara>
                </a14:m>
                <a:endParaRPr lang="en-CA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0D183-1763-4CBF-83A9-06889AF5B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465" y="606286"/>
                <a:ext cx="4642216" cy="3213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54E78D7-E0E6-411D-BDFC-9A5DF006FE8C}"/>
                  </a:ext>
                </a:extLst>
              </p:cNvPr>
              <p:cNvSpPr/>
              <p:nvPr/>
            </p:nvSpPr>
            <p:spPr>
              <a:xfrm>
                <a:off x="6772694" y="225009"/>
                <a:ext cx="4711791" cy="3812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𝑴𝑶𝑴𝑸𝒖𝒊𝒄𝒌𝑺𝒆𝒍𝒆𝒄𝒕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54E78D7-E0E6-411D-BDFC-9A5DF006F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694" y="225009"/>
                <a:ext cx="4711791" cy="3812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CC557BA-B6FD-4C93-AF28-C4AADC22A36D}"/>
                  </a:ext>
                </a:extLst>
              </p:cNvPr>
              <p:cNvSpPr/>
              <p:nvPr/>
            </p:nvSpPr>
            <p:spPr>
              <a:xfrm>
                <a:off x="7061465" y="1051652"/>
                <a:ext cx="4642216" cy="3213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5, 6, 7, 9, 7, 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11, 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14, 17, 20, 21, 34, 38, 47, 49</m:t>
                      </m:r>
                    </m:oMath>
                  </m:oMathPara>
                </a14:m>
                <a:endParaRPr lang="en-CA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CC557BA-B6FD-4C93-AF28-C4AADC22A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465" y="1051652"/>
                <a:ext cx="4642216" cy="321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A847CF0E-B6A8-4064-876A-4C244B5512DF}"/>
              </a:ext>
            </a:extLst>
          </p:cNvPr>
          <p:cNvSpPr/>
          <p:nvPr/>
        </p:nvSpPr>
        <p:spPr>
          <a:xfrm>
            <a:off x="10087125" y="1014936"/>
            <a:ext cx="359058" cy="39735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B51CC-D7A2-EBD2-8F84-F9EA6518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7015B3-F3B8-4F05-A535-62DF87462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9" y="558039"/>
            <a:ext cx="9829023" cy="5193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0D183-1763-4CBF-83A9-06889AF5B6EC}"/>
                  </a:ext>
                </a:extLst>
              </p:cNvPr>
              <p:cNvSpPr/>
              <p:nvPr/>
            </p:nvSpPr>
            <p:spPr>
              <a:xfrm>
                <a:off x="5261391" y="483100"/>
                <a:ext cx="6743899" cy="3213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11, 38, 6, 21, 20, 17, 14, 9, 7, 5, 8, 34, 49, 47, 28, 18, 44, 31, 46, 48, 27</m:t>
                      </m:r>
                    </m:oMath>
                  </m:oMathPara>
                </a14:m>
                <a:endParaRPr lang="en-CA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0D183-1763-4CBF-83A9-06889AF5B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391" y="483100"/>
                <a:ext cx="6743899" cy="3213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8B0A9E91-67EA-43A3-9162-AE73AE23A507}"/>
              </a:ext>
            </a:extLst>
          </p:cNvPr>
          <p:cNvSpPr/>
          <p:nvPr/>
        </p:nvSpPr>
        <p:spPr>
          <a:xfrm>
            <a:off x="7205887" y="1998737"/>
            <a:ext cx="4557258" cy="321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11		38		6		21		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EC12EE-6F03-418A-B24C-B8122F1D1988}"/>
                  </a:ext>
                </a:extLst>
              </p:cNvPr>
              <p:cNvSpPr/>
              <p:nvPr/>
            </p:nvSpPr>
            <p:spPr>
              <a:xfrm>
                <a:off x="5006130" y="101823"/>
                <a:ext cx="4711791" cy="3812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𝑴𝑶𝑴𝑸𝒖𝒊𝒄𝒌𝑺𝒆𝒍𝒆𝒄𝒕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EC12EE-6F03-418A-B24C-B8122F1D1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130" y="101823"/>
                <a:ext cx="4711791" cy="3812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7F52A79-BDD1-4753-9BEC-491579048455}"/>
                  </a:ext>
                </a:extLst>
              </p:cNvPr>
              <p:cNvSpPr/>
              <p:nvPr/>
            </p:nvSpPr>
            <p:spPr>
              <a:xfrm>
                <a:off x="7205887" y="955136"/>
                <a:ext cx="2180676" cy="84510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𝑟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21−5</m:t>
                              </m:r>
                            </m:num>
                            <m:den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CA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=1</m:t>
                      </m:r>
                    </m:oMath>
                  </m:oMathPara>
                </a14:m>
                <a:endParaRPr lang="en-CA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7F52A79-BDD1-4753-9BEC-491579048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887" y="955136"/>
                <a:ext cx="2180676" cy="845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EC0B6B8-E786-4DA5-A4A7-043A9028E5FE}"/>
              </a:ext>
            </a:extLst>
          </p:cNvPr>
          <p:cNvSpPr/>
          <p:nvPr/>
        </p:nvSpPr>
        <p:spPr>
          <a:xfrm>
            <a:off x="5358776" y="445101"/>
            <a:ext cx="4476945" cy="39735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2EB28A6-ED3C-48B4-B152-9A92CC59FB38}"/>
              </a:ext>
            </a:extLst>
          </p:cNvPr>
          <p:cNvSpPr/>
          <p:nvPr/>
        </p:nvSpPr>
        <p:spPr>
          <a:xfrm>
            <a:off x="9679374" y="1063508"/>
            <a:ext cx="2411552" cy="705806"/>
          </a:xfrm>
          <a:prstGeom prst="wedgeRectCallout">
            <a:avLst>
              <a:gd name="adj1" fmla="val -11273"/>
              <a:gd name="adj2" fmla="val -89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Not considering at most 9 elements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0DF68A-7E40-4CA9-AB60-E929A63BEEC5}"/>
              </a:ext>
            </a:extLst>
          </p:cNvPr>
          <p:cNvSpPr/>
          <p:nvPr/>
        </p:nvSpPr>
        <p:spPr>
          <a:xfrm>
            <a:off x="7205887" y="2772481"/>
            <a:ext cx="4557258" cy="321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17		14		9		7		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5EB0A4-169D-4CE3-9F92-73F82C2381B6}"/>
              </a:ext>
            </a:extLst>
          </p:cNvPr>
          <p:cNvSpPr/>
          <p:nvPr/>
        </p:nvSpPr>
        <p:spPr>
          <a:xfrm>
            <a:off x="7205887" y="3522401"/>
            <a:ext cx="4557258" cy="321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8		34		49		47		28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A412D1-5B2B-4A94-96BE-E188EA0DAEB7}"/>
              </a:ext>
            </a:extLst>
          </p:cNvPr>
          <p:cNvSpPr/>
          <p:nvPr/>
        </p:nvSpPr>
        <p:spPr>
          <a:xfrm>
            <a:off x="7362025" y="2268040"/>
            <a:ext cx="4557258" cy="321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6		11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21		38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39D473-BCC2-4C85-BB29-88A8F21008F0}"/>
              </a:ext>
            </a:extLst>
          </p:cNvPr>
          <p:cNvSpPr/>
          <p:nvPr/>
        </p:nvSpPr>
        <p:spPr>
          <a:xfrm>
            <a:off x="7362025" y="3036912"/>
            <a:ext cx="4557258" cy="321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5		7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14		17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A3A5B0-B8EF-4F5E-B638-C2B907A4EAE1}"/>
              </a:ext>
            </a:extLst>
          </p:cNvPr>
          <p:cNvSpPr/>
          <p:nvPr/>
        </p:nvSpPr>
        <p:spPr>
          <a:xfrm>
            <a:off x="7358287" y="3779034"/>
            <a:ext cx="4557258" cy="321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8		28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47		49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4E276-4A7B-4680-8259-3175C387C74E}"/>
                  </a:ext>
                </a:extLst>
              </p:cNvPr>
              <p:cNvSpPr txBox="1"/>
              <p:nvPr/>
            </p:nvSpPr>
            <p:spPr>
              <a:xfrm>
                <a:off x="6790389" y="197029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4E276-4A7B-4680-8259-3175C387C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89" y="1970290"/>
                <a:ext cx="4154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355C36-129A-418B-98CA-EA5886A0B520}"/>
                  </a:ext>
                </a:extLst>
              </p:cNvPr>
              <p:cNvSpPr txBox="1"/>
              <p:nvPr/>
            </p:nvSpPr>
            <p:spPr>
              <a:xfrm>
                <a:off x="6344185" y="2250557"/>
                <a:ext cx="1075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𝒔𝒐𝒓𝒕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355C36-129A-418B-98CA-EA5886A0B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85" y="2250557"/>
                <a:ext cx="1075936" cy="369332"/>
              </a:xfrm>
              <a:prstGeom prst="rect">
                <a:avLst/>
              </a:prstGeom>
              <a:blipFill>
                <a:blip r:embed="rId7"/>
                <a:stretch>
                  <a:fillRect r="-2273"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2DCE92-3FC2-41F1-B16A-834EB7133BE3}"/>
                  </a:ext>
                </a:extLst>
              </p:cNvPr>
              <p:cNvSpPr/>
              <p:nvPr/>
            </p:nvSpPr>
            <p:spPr>
              <a:xfrm>
                <a:off x="8229682" y="4217039"/>
                <a:ext cx="1606039" cy="3213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20, 9, 34</m:t>
                      </m:r>
                    </m:oMath>
                  </m:oMathPara>
                </a14:m>
                <a:endParaRPr lang="en-CA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2DCE92-3FC2-41F1-B16A-834EB7133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82" y="4217039"/>
                <a:ext cx="1606039" cy="321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F2A0DC-78BE-496D-BAE7-A0AE25562A75}"/>
                  </a:ext>
                </a:extLst>
              </p:cNvPr>
              <p:cNvSpPr txBox="1"/>
              <p:nvPr/>
            </p:nvSpPr>
            <p:spPr>
              <a:xfrm>
                <a:off x="6957525" y="4191178"/>
                <a:ext cx="1231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𝒎𝒆𝒅𝒊𝒂𝒏𝒔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F2A0DC-78BE-496D-BAE7-A0AE25562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525" y="4191178"/>
                <a:ext cx="1231427" cy="369332"/>
              </a:xfrm>
              <a:prstGeom prst="rect">
                <a:avLst/>
              </a:prstGeom>
              <a:blipFill>
                <a:blip r:embed="rId9"/>
                <a:stretch>
                  <a:fillRect r="-4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AE2C64B-8557-4838-B254-E111EA090D6B}"/>
                  </a:ext>
                </a:extLst>
              </p:cNvPr>
              <p:cNvSpPr/>
              <p:nvPr/>
            </p:nvSpPr>
            <p:spPr>
              <a:xfrm>
                <a:off x="6614003" y="4603312"/>
                <a:ext cx="5303676" cy="38127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CA" sz="20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𝑴𝑶𝑴𝑸𝒖𝒊𝒄𝒌𝑺𝒆𝒍𝒆𝒄𝒕</m:t>
                      </m:r>
                      <m:d>
                        <m:d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CA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1" i="1" dirty="0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  <m:r>
                                <a:rPr lang="en-CA" sz="2000" b="1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1" i="1" dirty="0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CA" sz="2000" b="1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1" i="1" dirty="0" smtClean="0">
                                  <a:latin typeface="Cambria Math" panose="02040503050406030204" pitchFamily="18" charset="0"/>
                                </a:rPr>
                                <m:t>𝟑𝟒</m:t>
                              </m:r>
                            </m:e>
                          </m:d>
                        </m:e>
                      </m:d>
                      <m:r>
                        <a:rPr lang="en-CA" sz="20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AE2C64B-8557-4838-B254-E111EA090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03" y="4603312"/>
                <a:ext cx="5303676" cy="3812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3A5B4-6557-086A-23D5-C620EFD3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7" grpId="0" animBg="1"/>
      <p:bldP spid="8" grpId="0" animBg="1"/>
      <p:bldP spid="9" grpId="0" animBg="1"/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3" grpId="0"/>
      <p:bldP spid="26" grpId="0"/>
      <p:bldP spid="27" grpId="0" animBg="1"/>
      <p:bldP spid="28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7015B3-F3B8-4F05-A535-62DF87462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9" y="558039"/>
            <a:ext cx="9829023" cy="5193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0D183-1763-4CBF-83A9-06889AF5B6EC}"/>
                  </a:ext>
                </a:extLst>
              </p:cNvPr>
              <p:cNvSpPr/>
              <p:nvPr/>
            </p:nvSpPr>
            <p:spPr>
              <a:xfrm>
                <a:off x="5261391" y="483100"/>
                <a:ext cx="6743899" cy="32135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11, 38, 6, 21, 20, 17, 14, 9, 7, 5, 8, 34, 49, 47, 28, 18, 44, 31, 46, 48, 27</m:t>
                      </m:r>
                    </m:oMath>
                  </m:oMathPara>
                </a14:m>
                <a:endParaRPr lang="en-CA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0D183-1763-4CBF-83A9-06889AF5B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391" y="483100"/>
                <a:ext cx="6743899" cy="3213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EC12EE-6F03-418A-B24C-B8122F1D1988}"/>
                  </a:ext>
                </a:extLst>
              </p:cNvPr>
              <p:cNvSpPr/>
              <p:nvPr/>
            </p:nvSpPr>
            <p:spPr>
              <a:xfrm>
                <a:off x="5006130" y="101823"/>
                <a:ext cx="4711791" cy="3812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𝑴𝑶𝑴𝑸𝒖𝒊𝒄𝒌𝑺𝒆𝒍𝒆𝒄𝒕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EC12EE-6F03-418A-B24C-B8122F1D1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130" y="101823"/>
                <a:ext cx="4711791" cy="3812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3DB26C3-51C7-4C5C-89CB-A852E9717CEF}"/>
                  </a:ext>
                </a:extLst>
              </p:cNvPr>
              <p:cNvSpPr/>
              <p:nvPr/>
            </p:nvSpPr>
            <p:spPr>
              <a:xfrm>
                <a:off x="7315778" y="1385733"/>
                <a:ext cx="4689512" cy="3812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𝑨</m:t>
                          </m:r>
                        </m:e>
                        <m:sub>
                          <m: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𝑳</m:t>
                          </m:r>
                        </m:sub>
                      </m:sSub>
                      <m:r>
                        <a:rPr lang="en-CA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=[11, 6, 17, 14, 9, 7, 5, 8, 18]</m:t>
                      </m:r>
                    </m:oMath>
                  </m:oMathPara>
                </a14:m>
                <a:endParaRPr lang="en-CA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3DB26C3-51C7-4C5C-89CB-A852E9717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78" y="1385733"/>
                <a:ext cx="4689512" cy="381277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4A1A3-3983-4D73-8468-6BC5368A984D}"/>
                  </a:ext>
                </a:extLst>
              </p:cNvPr>
              <p:cNvSpPr/>
              <p:nvPr/>
            </p:nvSpPr>
            <p:spPr>
              <a:xfrm>
                <a:off x="6867985" y="929517"/>
                <a:ext cx="3568622" cy="38127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𝑹𝒆𝒔𝒕𝒓𝒖𝒄𝒕𝒖𝒓𝒆</m:t>
                      </m:r>
                      <m:d>
                        <m:d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CA" sz="20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4A1A3-3983-4D73-8468-6BC5368A9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985" y="929517"/>
                <a:ext cx="3568622" cy="381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F667A63-EC41-4BDE-9D1E-F52D5C1AAE05}"/>
                  </a:ext>
                </a:extLst>
              </p:cNvPr>
              <p:cNvSpPr/>
              <p:nvPr/>
            </p:nvSpPr>
            <p:spPr>
              <a:xfrm>
                <a:off x="7315778" y="1767010"/>
                <a:ext cx="4689512" cy="3812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𝑨</m:t>
                          </m:r>
                        </m:e>
                        <m:sub>
                          <m: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𝑹</m:t>
                          </m:r>
                        </m:sub>
                      </m:sSub>
                      <m:r>
                        <a:rPr lang="en-CA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=[38, 21, 34, 49, 47, 28, 44, 31, 46, 48, 27]</m:t>
                      </m:r>
                    </m:oMath>
                  </m:oMathPara>
                </a14:m>
                <a:endParaRPr lang="en-CA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F667A63-EC41-4BDE-9D1E-F52D5C1A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78" y="1767010"/>
                <a:ext cx="4689512" cy="381277"/>
              </a:xfrm>
              <a:prstGeom prst="rect">
                <a:avLst/>
              </a:prstGeom>
              <a:blipFill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E2D704A-0CEC-45E7-A322-311AA39F4DA0}"/>
                  </a:ext>
                </a:extLst>
              </p:cNvPr>
              <p:cNvSpPr/>
              <p:nvPr/>
            </p:nvSpPr>
            <p:spPr>
              <a:xfrm>
                <a:off x="7315778" y="2157645"/>
                <a:ext cx="4689512" cy="3812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𝒊</m:t>
                          </m:r>
                        </m:e>
                        <m:sub>
                          <m: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𝒚</m:t>
                          </m:r>
                        </m:sub>
                      </m:sSub>
                      <m:r>
                        <a:rPr lang="en-CA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CA" b="0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+1=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𝟏𝟎</m:t>
                      </m:r>
                    </m:oMath>
                  </m:oMathPara>
                </a14:m>
                <a:endParaRPr lang="en-CA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E2D704A-0CEC-45E7-A322-311AA39F4D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78" y="2157645"/>
                <a:ext cx="4689512" cy="381277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97ED71-D83E-4FCE-98F4-2B1E96E50491}"/>
                  </a:ext>
                </a:extLst>
              </p:cNvPr>
              <p:cNvSpPr/>
              <p:nvPr/>
            </p:nvSpPr>
            <p:spPr>
              <a:xfrm>
                <a:off x="6867985" y="2756020"/>
                <a:ext cx="3568622" cy="38127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   &gt;    </m:t>
                      </m:r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97ED71-D83E-4FCE-98F4-2B1E96E5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985" y="2756020"/>
                <a:ext cx="3568622" cy="3812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32B388F-2E0B-4D54-85F0-1BA5CAF457F3}"/>
                  </a:ext>
                </a:extLst>
              </p:cNvPr>
              <p:cNvSpPr/>
              <p:nvPr/>
            </p:nvSpPr>
            <p:spPr>
              <a:xfrm>
                <a:off x="6867984" y="4291220"/>
                <a:ext cx="5137306" cy="38127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𝑴𝑶𝑴𝑸𝒖𝒊𝒄𝒌𝑺𝒆𝒍𝒆𝒄𝒕</m:t>
                      </m:r>
                      <m:d>
                        <m:d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CA" sz="2000" b="1" i="1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  <m:r>
                        <a:rPr lang="en-CA" sz="20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32B388F-2E0B-4D54-85F0-1BA5CAF45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984" y="4291220"/>
                <a:ext cx="5137306" cy="3812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20AFCD8-E9D0-4D22-97FC-D2597146E783}"/>
                  </a:ext>
                </a:extLst>
              </p:cNvPr>
              <p:cNvSpPr/>
              <p:nvPr/>
            </p:nvSpPr>
            <p:spPr>
              <a:xfrm>
                <a:off x="7315778" y="3212236"/>
                <a:ext cx="4689512" cy="3812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𝒌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b>
                        <m:sSubPr>
                          <m:ctrlP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𝒊</m:t>
                          </m:r>
                        </m:e>
                        <m:sub>
                          <m: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𝒚</m:t>
                          </m:r>
                        </m:sub>
                      </m:sSub>
                      <m:r>
                        <a:rPr lang="en-CA" b="1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𝟏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     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b>
                        <m:sSubPr>
                          <m:ctrlP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𝒊</m:t>
                          </m:r>
                        </m:e>
                        <m:sub>
                          <m:r>
                            <a:rPr lang="en-CA" b="1" i="1" dirty="0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𝒚</m:t>
                          </m:r>
                        </m:sub>
                      </m:sSub>
                      <m:r>
                        <a:rPr lang="en-CA" b="1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𝟏𝟎</m:t>
                      </m:r>
                    </m:oMath>
                  </m:oMathPara>
                </a14:m>
                <a:endParaRPr lang="en-CA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20AFCD8-E9D0-4D22-97FC-D2597146E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78" y="3212236"/>
                <a:ext cx="4689512" cy="381277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6DAD30-3F4C-D97A-215F-54327991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1" grpId="0" animBg="1"/>
      <p:bldP spid="23" grpId="0" animBg="1"/>
      <p:bldP spid="25" grpId="0" animBg="1"/>
      <p:bldP spid="32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7015B3-F3B8-4F05-A535-62DF87462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7" t="4983"/>
          <a:stretch/>
        </p:blipFill>
        <p:spPr>
          <a:xfrm>
            <a:off x="146384" y="627636"/>
            <a:ext cx="8815949" cy="4934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8BC79A-D71E-470B-B402-5DF1560B22AB}"/>
              </a:ext>
            </a:extLst>
          </p:cNvPr>
          <p:cNvSpPr/>
          <p:nvPr/>
        </p:nvSpPr>
        <p:spPr>
          <a:xfrm>
            <a:off x="146384" y="82135"/>
            <a:ext cx="3345548" cy="4533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Runtime? (unit cost)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D8A75E0-9B56-49BD-93C3-7384B8E13CD5}"/>
                  </a:ext>
                </a:extLst>
              </p:cNvPr>
              <p:cNvSpPr/>
              <p:nvPr/>
            </p:nvSpPr>
            <p:spPr>
              <a:xfrm>
                <a:off x="3210345" y="412034"/>
                <a:ext cx="1115907" cy="421961"/>
              </a:xfrm>
              <a:prstGeom prst="wedgeRectCallout">
                <a:avLst>
                  <a:gd name="adj1" fmla="val -116407"/>
                  <a:gd name="adj2" fmla="val 403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D8A75E0-9B56-49BD-93C3-7384B8E13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45" y="412034"/>
                <a:ext cx="1115907" cy="421961"/>
              </a:xfrm>
              <a:prstGeom prst="wedgeRectCallout">
                <a:avLst>
                  <a:gd name="adj1" fmla="val -116407"/>
                  <a:gd name="adj2" fmla="val 40379"/>
                </a:avLst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280559F-22F7-4932-87F1-575371234137}"/>
                  </a:ext>
                </a:extLst>
              </p:cNvPr>
              <p:cNvSpPr/>
              <p:nvPr/>
            </p:nvSpPr>
            <p:spPr>
              <a:xfrm>
                <a:off x="4835292" y="1758468"/>
                <a:ext cx="706893" cy="333168"/>
              </a:xfrm>
              <a:prstGeom prst="wedgeRectCallout">
                <a:avLst>
                  <a:gd name="adj1" fmla="val -87321"/>
                  <a:gd name="adj2" fmla="val 566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280559F-22F7-4932-87F1-575371234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92" y="1758468"/>
                <a:ext cx="706893" cy="333168"/>
              </a:xfrm>
              <a:prstGeom prst="wedgeRectCallout">
                <a:avLst>
                  <a:gd name="adj1" fmla="val -87321"/>
                  <a:gd name="adj2" fmla="val 56619"/>
                </a:avLst>
              </a:prstGeom>
              <a:blipFill>
                <a:blip r:embed="rId4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9E699DE-239D-4C14-87C8-5DC87B9F0D9D}"/>
                  </a:ext>
                </a:extLst>
              </p:cNvPr>
              <p:cNvSpPr/>
              <p:nvPr/>
            </p:nvSpPr>
            <p:spPr>
              <a:xfrm>
                <a:off x="3768297" y="2990796"/>
                <a:ext cx="1115907" cy="421961"/>
              </a:xfrm>
              <a:prstGeom prst="wedgeRectCallout">
                <a:avLst>
                  <a:gd name="adj1" fmla="val -60364"/>
                  <a:gd name="adj2" fmla="val -1022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9E699DE-239D-4C14-87C8-5DC87B9F0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7" y="2990796"/>
                <a:ext cx="1115907" cy="421961"/>
              </a:xfrm>
              <a:prstGeom prst="wedgeRectCallout">
                <a:avLst>
                  <a:gd name="adj1" fmla="val -60364"/>
                  <a:gd name="adj2" fmla="val -102219"/>
                </a:avLst>
              </a:prstGeom>
              <a:blipFill>
                <a:blip r:embed="rId5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D588C39-CA37-489E-B45D-24FCC7F87031}"/>
                  </a:ext>
                </a:extLst>
              </p:cNvPr>
              <p:cNvSpPr/>
              <p:nvPr/>
            </p:nvSpPr>
            <p:spPr>
              <a:xfrm>
                <a:off x="3768299" y="2990796"/>
                <a:ext cx="1115907" cy="421961"/>
              </a:xfrm>
              <a:prstGeom prst="wedgeRectCallout">
                <a:avLst>
                  <a:gd name="adj1" fmla="val -220427"/>
                  <a:gd name="adj2" fmla="val -5730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D588C39-CA37-489E-B45D-24FCC7F87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9" y="2990796"/>
                <a:ext cx="1115907" cy="421961"/>
              </a:xfrm>
              <a:prstGeom prst="wedgeRectCallout">
                <a:avLst>
                  <a:gd name="adj1" fmla="val -220427"/>
                  <a:gd name="adj2" fmla="val -57305"/>
                </a:avLst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F5ACE70-7AEA-433D-8FDF-8DAA84B8784B}"/>
                  </a:ext>
                </a:extLst>
              </p:cNvPr>
              <p:cNvSpPr/>
              <p:nvPr/>
            </p:nvSpPr>
            <p:spPr>
              <a:xfrm>
                <a:off x="3768298" y="2990796"/>
                <a:ext cx="1115907" cy="421961"/>
              </a:xfrm>
              <a:prstGeom prst="wedgeRectCallout">
                <a:avLst>
                  <a:gd name="adj1" fmla="val -102396"/>
                  <a:gd name="adj2" fmla="val 100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F5ACE70-7AEA-433D-8FDF-8DAA84B87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8" y="2990796"/>
                <a:ext cx="1115907" cy="421961"/>
              </a:xfrm>
              <a:prstGeom prst="wedgeRectCallout">
                <a:avLst>
                  <a:gd name="adj1" fmla="val -102396"/>
                  <a:gd name="adj2" fmla="val 10064"/>
                </a:avLst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113D5EE-250C-40E1-9316-605BFFD0E302}"/>
                  </a:ext>
                </a:extLst>
              </p:cNvPr>
              <p:cNvSpPr/>
              <p:nvPr/>
            </p:nvSpPr>
            <p:spPr>
              <a:xfrm>
                <a:off x="3983946" y="2255282"/>
                <a:ext cx="1793819" cy="328324"/>
              </a:xfrm>
              <a:prstGeom prst="wedgeRectCallout">
                <a:avLst>
                  <a:gd name="adj1" fmla="val -113661"/>
                  <a:gd name="adj2" fmla="val 184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iterations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113D5EE-250C-40E1-9316-605BFFD0E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946" y="2255282"/>
                <a:ext cx="1793819" cy="328324"/>
              </a:xfrm>
              <a:prstGeom prst="wedgeRectCallout">
                <a:avLst>
                  <a:gd name="adj1" fmla="val -113661"/>
                  <a:gd name="adj2" fmla="val 1843"/>
                </a:avLst>
              </a:prstGeom>
              <a:blipFill>
                <a:blip r:embed="rId8"/>
                <a:stretch>
                  <a:fillRect t="-14035" r="-206" b="-298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F826607-AE69-4E3A-BE06-E9BC17E94DEE}"/>
                  </a:ext>
                </a:extLst>
              </p:cNvPr>
              <p:cNvSpPr/>
              <p:nvPr/>
            </p:nvSpPr>
            <p:spPr>
              <a:xfrm>
                <a:off x="6124833" y="3380250"/>
                <a:ext cx="798434" cy="599435"/>
              </a:xfrm>
              <a:prstGeom prst="wedgeRectCallout">
                <a:avLst>
                  <a:gd name="adj1" fmla="val -102180"/>
                  <a:gd name="adj2" fmla="val 1984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F826607-AE69-4E3A-BE06-E9BC17E94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833" y="3380250"/>
                <a:ext cx="798434" cy="599435"/>
              </a:xfrm>
              <a:prstGeom prst="wedgeRectCallout">
                <a:avLst>
                  <a:gd name="adj1" fmla="val -102180"/>
                  <a:gd name="adj2" fmla="val 19842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60A9460B-2E86-474F-BA7F-791F359A5831}"/>
                  </a:ext>
                </a:extLst>
              </p:cNvPr>
              <p:cNvSpPr/>
              <p:nvPr/>
            </p:nvSpPr>
            <p:spPr>
              <a:xfrm>
                <a:off x="5451974" y="4108581"/>
                <a:ext cx="1115907" cy="333168"/>
              </a:xfrm>
              <a:prstGeom prst="wedgeRectCallout">
                <a:avLst>
                  <a:gd name="adj1" fmla="val -115558"/>
                  <a:gd name="adj2" fmla="val 972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60A9460B-2E86-474F-BA7F-791F359A5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4" y="4108581"/>
                <a:ext cx="1115907" cy="333168"/>
              </a:xfrm>
              <a:prstGeom prst="wedgeRectCallout">
                <a:avLst>
                  <a:gd name="adj1" fmla="val -115558"/>
                  <a:gd name="adj2" fmla="val 97261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C01FBA98-3FDC-4F0D-BFDF-6DEA7C33580A}"/>
                  </a:ext>
                </a:extLst>
              </p:cNvPr>
              <p:cNvSpPr/>
              <p:nvPr/>
            </p:nvSpPr>
            <p:spPr>
              <a:xfrm>
                <a:off x="5451973" y="4554080"/>
                <a:ext cx="1115907" cy="333168"/>
              </a:xfrm>
              <a:prstGeom prst="wedgeRectCallout">
                <a:avLst>
                  <a:gd name="adj1" fmla="val -102396"/>
                  <a:gd name="adj2" fmla="val 517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C01FBA98-3FDC-4F0D-BFDF-6DEA7C335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3" y="4554080"/>
                <a:ext cx="1115907" cy="333168"/>
              </a:xfrm>
              <a:prstGeom prst="wedgeRectCallout">
                <a:avLst>
                  <a:gd name="adj1" fmla="val -102396"/>
                  <a:gd name="adj2" fmla="val 51756"/>
                </a:avLst>
              </a:prstGeom>
              <a:blipFill>
                <a:blip r:embed="rId11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809C04C3-505A-4290-A0A1-1967AA6CCBC3}"/>
                  </a:ext>
                </a:extLst>
              </p:cNvPr>
              <p:cNvSpPr/>
              <p:nvPr/>
            </p:nvSpPr>
            <p:spPr>
              <a:xfrm>
                <a:off x="8061714" y="4345164"/>
                <a:ext cx="746526" cy="417832"/>
              </a:xfrm>
              <a:prstGeom prst="wedgeRectCallout">
                <a:avLst>
                  <a:gd name="adj1" fmla="val -77637"/>
                  <a:gd name="adj2" fmla="val 12193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(?)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809C04C3-505A-4290-A0A1-1967AA6CC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714" y="4345164"/>
                <a:ext cx="746526" cy="417832"/>
              </a:xfrm>
              <a:prstGeom prst="wedgeRectCallout">
                <a:avLst>
                  <a:gd name="adj1" fmla="val -77637"/>
                  <a:gd name="adj2" fmla="val 121938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06A9618D-07A5-4675-AF7C-1B3C92DC4D31}"/>
              </a:ext>
            </a:extLst>
          </p:cNvPr>
          <p:cNvSpPr/>
          <p:nvPr/>
        </p:nvSpPr>
        <p:spPr>
          <a:xfrm>
            <a:off x="6865247" y="545352"/>
            <a:ext cx="4194174" cy="2032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5		7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14		17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		12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26		30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…				…				…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2		4		</a:t>
            </a:r>
            <a:r>
              <a:rPr lang="en-CA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27		50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…				…				…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25		29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39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40		42</a:t>
            </a: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18		31		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		46		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315D3B7-EB8B-4C33-ADC7-606E8381D98E}"/>
                  </a:ext>
                </a:extLst>
              </p:cNvPr>
              <p:cNvSpPr/>
              <p:nvPr/>
            </p:nvSpPr>
            <p:spPr>
              <a:xfrm>
                <a:off x="6865245" y="183815"/>
                <a:ext cx="4194175" cy="367828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Rows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CA" sz="2000" dirty="0"/>
                  <a:t> ordered by medians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315D3B7-EB8B-4C33-ADC7-606E8381D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45" y="183815"/>
                <a:ext cx="4194175" cy="3678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C0E3732-0B12-4EE9-AF88-98C4C03198FA}"/>
                  </a:ext>
                </a:extLst>
              </p:cNvPr>
              <p:cNvSpPr/>
              <p:nvPr/>
            </p:nvSpPr>
            <p:spPr>
              <a:xfrm>
                <a:off x="6893673" y="611659"/>
                <a:ext cx="2419355" cy="1127904"/>
              </a:xfrm>
              <a:prstGeom prst="rect">
                <a:avLst/>
              </a:prstGeom>
              <a:solidFill>
                <a:srgbClr val="FFFFFF">
                  <a:alpha val="45000"/>
                </a:srgbClr>
              </a:solidFill>
              <a:ln>
                <a:solidFill>
                  <a:srgbClr val="000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C0E3732-0B12-4EE9-AF88-98C4C0319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73" y="611659"/>
                <a:ext cx="2419355" cy="11279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E023BD1D-3016-4E46-901C-1504D8B5D5C2}"/>
              </a:ext>
            </a:extLst>
          </p:cNvPr>
          <p:cNvSpPr/>
          <p:nvPr/>
        </p:nvSpPr>
        <p:spPr>
          <a:xfrm flipH="1">
            <a:off x="11087847" y="586097"/>
            <a:ext cx="270081" cy="1127904"/>
          </a:xfrm>
          <a:prstGeom prst="leftBrace">
            <a:avLst>
              <a:gd name="adj1" fmla="val 56413"/>
              <a:gd name="adj2" fmla="val 45683"/>
            </a:avLst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6D325-D95D-4B9E-82C5-DF6C3CE19CE0}"/>
                  </a:ext>
                </a:extLst>
              </p:cNvPr>
              <p:cNvSpPr txBox="1"/>
              <p:nvPr/>
            </p:nvSpPr>
            <p:spPr>
              <a:xfrm>
                <a:off x="11304707" y="895414"/>
                <a:ext cx="766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6D325-D95D-4B9E-82C5-DF6C3CE19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707" y="895414"/>
                <a:ext cx="76681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eft Brace 35">
            <a:extLst>
              <a:ext uri="{FF2B5EF4-FFF2-40B4-BE49-F238E27FC236}">
                <a16:creationId xmlns:a16="http://schemas.microsoft.com/office/drawing/2014/main" id="{A8D314E0-DE41-494D-A88C-66102681C8F1}"/>
              </a:ext>
            </a:extLst>
          </p:cNvPr>
          <p:cNvSpPr/>
          <p:nvPr/>
        </p:nvSpPr>
        <p:spPr>
          <a:xfrm flipH="1">
            <a:off x="11278662" y="1386193"/>
            <a:ext cx="270081" cy="1127904"/>
          </a:xfrm>
          <a:prstGeom prst="leftBrace">
            <a:avLst>
              <a:gd name="adj1" fmla="val 58417"/>
              <a:gd name="adj2" fmla="val 45683"/>
            </a:avLst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FA6584-97B7-4A80-B060-E2037E7734FB}"/>
                  </a:ext>
                </a:extLst>
              </p:cNvPr>
              <p:cNvSpPr txBox="1"/>
              <p:nvPr/>
            </p:nvSpPr>
            <p:spPr>
              <a:xfrm>
                <a:off x="11495522" y="1695510"/>
                <a:ext cx="766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FA6584-97B7-4A80-B060-E2037E773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522" y="1695510"/>
                <a:ext cx="76681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Brace 37">
            <a:extLst>
              <a:ext uri="{FF2B5EF4-FFF2-40B4-BE49-F238E27FC236}">
                <a16:creationId xmlns:a16="http://schemas.microsoft.com/office/drawing/2014/main" id="{E9AC3337-7521-435F-B01B-EA4D39C697A4}"/>
              </a:ext>
            </a:extLst>
          </p:cNvPr>
          <p:cNvSpPr/>
          <p:nvPr/>
        </p:nvSpPr>
        <p:spPr>
          <a:xfrm rot="5400000" flipH="1">
            <a:off x="7968309" y="1584132"/>
            <a:ext cx="270081" cy="2419355"/>
          </a:xfrm>
          <a:prstGeom prst="leftBrace">
            <a:avLst>
              <a:gd name="adj1" fmla="val 52407"/>
              <a:gd name="adj2" fmla="val 45683"/>
            </a:avLst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D015E24F-413E-44EE-9DB9-E9161460B981}"/>
              </a:ext>
            </a:extLst>
          </p:cNvPr>
          <p:cNvSpPr/>
          <p:nvPr/>
        </p:nvSpPr>
        <p:spPr>
          <a:xfrm rot="5400000" flipH="1">
            <a:off x="9730493" y="1832534"/>
            <a:ext cx="270081" cy="2291443"/>
          </a:xfrm>
          <a:prstGeom prst="leftBrace">
            <a:avLst>
              <a:gd name="adj1" fmla="val 52407"/>
              <a:gd name="adj2" fmla="val 45683"/>
            </a:avLst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68FDF7-3E8C-4448-8FD3-7F573D37B7F8}"/>
                  </a:ext>
                </a:extLst>
              </p:cNvPr>
              <p:cNvSpPr txBox="1"/>
              <p:nvPr/>
            </p:nvSpPr>
            <p:spPr>
              <a:xfrm>
                <a:off x="9775365" y="309495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68FDF7-3E8C-4448-8FD3-7F573D37B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365" y="3094952"/>
                <a:ext cx="37702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A3C074-B2FD-4E3B-BD13-904872E5DA2A}"/>
                  </a:ext>
                </a:extLst>
              </p:cNvPr>
              <p:cNvSpPr txBox="1"/>
              <p:nvPr/>
            </p:nvSpPr>
            <p:spPr>
              <a:xfrm>
                <a:off x="8019145" y="288715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A3C074-B2FD-4E3B-BD13-904872E5D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145" y="2887150"/>
                <a:ext cx="37702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EE51207-1F6B-4418-B317-3A943024EB89}"/>
                  </a:ext>
                </a:extLst>
              </p:cNvPr>
              <p:cNvSpPr/>
              <p:nvPr/>
            </p:nvSpPr>
            <p:spPr>
              <a:xfrm>
                <a:off x="8620441" y="1407473"/>
                <a:ext cx="2419355" cy="1127904"/>
              </a:xfrm>
              <a:prstGeom prst="rect">
                <a:avLst/>
              </a:prstGeom>
              <a:solidFill>
                <a:srgbClr val="FFFFFF">
                  <a:alpha val="45000"/>
                </a:srgbClr>
              </a:solidFill>
              <a:ln>
                <a:solidFill>
                  <a:srgbClr val="000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EE51207-1F6B-4418-B317-3A943024E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441" y="1407473"/>
                <a:ext cx="2419355" cy="11279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E8E2D4DA-8BE1-4EDA-AAF3-2507AB113534}"/>
                  </a:ext>
                </a:extLst>
              </p:cNvPr>
              <p:cNvSpPr/>
              <p:nvPr/>
            </p:nvSpPr>
            <p:spPr>
              <a:xfrm>
                <a:off x="8061714" y="4345164"/>
                <a:ext cx="746526" cy="417832"/>
              </a:xfrm>
              <a:prstGeom prst="wedgeRectCallout">
                <a:avLst>
                  <a:gd name="adj1" fmla="val 16584"/>
                  <a:gd name="adj2" fmla="val 15690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(?)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E8E2D4DA-8BE1-4EDA-AAF3-2507AB113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714" y="4345164"/>
                <a:ext cx="746526" cy="417832"/>
              </a:xfrm>
              <a:prstGeom prst="wedgeRectCallout">
                <a:avLst>
                  <a:gd name="adj1" fmla="val 16584"/>
                  <a:gd name="adj2" fmla="val 156901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9D447AA-F2BA-4B75-A14F-5177991C9DD9}"/>
                  </a:ext>
                </a:extLst>
              </p:cNvPr>
              <p:cNvSpPr/>
              <p:nvPr/>
            </p:nvSpPr>
            <p:spPr>
              <a:xfrm>
                <a:off x="9116946" y="3499913"/>
                <a:ext cx="2863741" cy="7043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CA" dirty="0">
                    <a:latin typeface="+mj-lt"/>
                    <a:cs typeface="Courier New" panose="02070309020205020404" pitchFamily="49" charset="0"/>
                  </a:rPr>
                  <a:t> elements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𝑦</m:t>
                    </m:r>
                  </m:oMath>
                </a14:m>
                <a:endParaRPr lang="en-CA" dirty="0">
                  <a:latin typeface="+mj-lt"/>
                  <a:cs typeface="Courier New" panose="02070309020205020404" pitchFamily="49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CA" dirty="0">
                    <a:cs typeface="Courier New" panose="02070309020205020404" pitchFamily="49" charset="0"/>
                  </a:rPr>
                  <a:t> elements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𝑦</m:t>
                    </m:r>
                  </m:oMath>
                </a14:m>
                <a:endParaRPr lang="en-CA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9D447AA-F2BA-4B75-A14F-5177991C9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946" y="3499913"/>
                <a:ext cx="2863741" cy="704346"/>
              </a:xfrm>
              <a:prstGeom prst="rect">
                <a:avLst/>
              </a:prstGeom>
              <a:blipFill>
                <a:blip r:embed="rId21"/>
                <a:stretch>
                  <a:fillRect b="-76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D41083A-0866-4F8F-9D38-94A40055BBB9}"/>
                  </a:ext>
                </a:extLst>
              </p:cNvPr>
              <p:cNvSpPr/>
              <p:nvPr/>
            </p:nvSpPr>
            <p:spPr>
              <a:xfrm>
                <a:off x="9116946" y="4238703"/>
                <a:ext cx="2863741" cy="7043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cs typeface="Courier New" panose="02070309020205020404" pitchFamily="49" charset="0"/>
                  </a:rPr>
                  <a:t>So problem size shrinks by at least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3(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+1)</m:t>
                    </m:r>
                  </m:oMath>
                </a14:m>
                <a:endParaRPr lang="en-CA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D41083A-0866-4F8F-9D38-94A40055B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946" y="4238703"/>
                <a:ext cx="2863741" cy="704346"/>
              </a:xfrm>
              <a:prstGeom prst="rect">
                <a:avLst/>
              </a:prstGeom>
              <a:blipFill>
                <a:blip r:embed="rId22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7F1C407-D5EB-4195-BE73-2690DAD6871F}"/>
                  </a:ext>
                </a:extLst>
              </p:cNvPr>
              <p:cNvSpPr/>
              <p:nvPr/>
            </p:nvSpPr>
            <p:spPr>
              <a:xfrm>
                <a:off x="9116946" y="4983497"/>
                <a:ext cx="2863741" cy="35140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>
                    <a:cs typeface="Courier New" panose="02070309020205020404" pitchFamily="49" charset="0"/>
                  </a:rPr>
                  <a:t>Observe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=10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+5</m:t>
                    </m:r>
                  </m:oMath>
                </a14:m>
                <a:endParaRPr lang="en-CA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7F1C407-D5EB-4195-BE73-2690DAD6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946" y="4983497"/>
                <a:ext cx="2863741" cy="351405"/>
              </a:xfrm>
              <a:prstGeom prst="rect">
                <a:avLst/>
              </a:prstGeom>
              <a:blipFill>
                <a:blip r:embed="rId23"/>
                <a:stretch>
                  <a:fillRect t="-10169" b="-271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06222-DABB-591A-FAAA-C8C1CA45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2" grpId="0" animBg="1"/>
      <p:bldP spid="3" grpId="0"/>
      <p:bldP spid="36" grpId="0" animBg="1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04D20A-C97C-4A5F-956F-C31016C7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3" y="3308581"/>
            <a:ext cx="4902035" cy="146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selection </a:t>
            </a:r>
            <a:r>
              <a:rPr lang="en-US" dirty="0"/>
              <a:t>problem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0FEFA-FE1C-4B5B-9398-4EAE7F628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2" t="567" r="3042" b="4846"/>
          <a:stretch/>
        </p:blipFill>
        <p:spPr>
          <a:xfrm>
            <a:off x="6995675" y="73573"/>
            <a:ext cx="4832678" cy="592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6094DD-52DE-675A-6989-E6922C4A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96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1129-4726-438C-B10E-5A6FBAF1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much does the problem shrink?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8FEB2A-9611-49A9-A8B7-5B92CC67C2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36373"/>
                <a:ext cx="9905998" cy="5375441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cs typeface="Courier New" panose="02070309020205020404" pitchFamily="49" charset="0"/>
                  </a:rPr>
                  <a:t>Shrinks by at least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3(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+1)</m:t>
                    </m:r>
                  </m:oMath>
                </a14:m>
                <a:endParaRPr lang="en-CA" dirty="0">
                  <a:cs typeface="Courier New" panose="02070309020205020404" pitchFamily="49" charset="0"/>
                </a:endParaRPr>
              </a:p>
              <a:p>
                <a:r>
                  <a:rPr lang="en-CA" b="0" dirty="0">
                    <a:cs typeface="Courier New" panose="02070309020205020404" pitchFamily="49" charset="0"/>
                  </a:rPr>
                  <a:t>Problem size ~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=10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+5</m:t>
                    </m:r>
                  </m:oMath>
                </a14:m>
                <a:endParaRPr lang="en-CA" dirty="0">
                  <a:cs typeface="Courier New" panose="02070309020205020404" pitchFamily="49" charset="0"/>
                </a:endParaRPr>
              </a:p>
              <a:p>
                <a:r>
                  <a:rPr lang="en-CA" dirty="0">
                    <a:cs typeface="Courier New" panose="02070309020205020404" pitchFamily="49" charset="0"/>
                  </a:rPr>
                  <a:t>Subproblem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𝑆h𝑟𝑖𝑛𝑘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−3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+1</m:t>
                        </m:r>
                      </m:e>
                    </m:d>
                  </m:oMath>
                </a14:m>
                <a:endParaRPr lang="en-CA" b="0" dirty="0">
                  <a:cs typeface="Courier New" panose="02070309020205020404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=10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+5−3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−3=7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+2</m:t>
                    </m:r>
                  </m:oMath>
                </a14:m>
                <a:endParaRPr lang="en-CA" dirty="0">
                  <a:cs typeface="Courier New" panose="02070309020205020404" pitchFamily="49" charset="0"/>
                </a:endParaRPr>
              </a:p>
              <a:p>
                <a:pPr lvl="1"/>
                <a:r>
                  <a:rPr lang="en-CA" dirty="0">
                    <a:cs typeface="Courier New" panose="02070309020205020404" pitchFamily="49" charset="0"/>
                  </a:rPr>
                  <a:t>Express in terms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CA" dirty="0">
                    <a:cs typeface="Courier New" panose="02070309020205020404" pitchFamily="49" charset="0"/>
                  </a:rPr>
                  <a:t> using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CA" dirty="0">
                  <a:cs typeface="Courier New" panose="02070309020205020404" pitchFamily="49" charset="0"/>
                </a:endParaRPr>
              </a:p>
              <a:p>
                <a:pPr lvl="2"/>
                <a:r>
                  <a:rPr lang="en-CA" dirty="0">
                    <a:cs typeface="Courier New" panose="02070309020205020404" pitchFamily="49" charset="0"/>
                  </a:rPr>
                  <a:t>Subproblem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≤7</m:t>
                    </m:r>
                    <m:d>
                      <m:dPr>
                        <m:begChr m:val="⌊"/>
                        <m:endChr m:val="⌋"/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+2≤7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−5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+2</m:t>
                    </m:r>
                  </m:oMath>
                </a14:m>
                <a:endParaRPr lang="en-CA" i="1" dirty="0">
                  <a:cs typeface="Courier New" panose="02070309020205020404" pitchFamily="49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−7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+2=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f>
                      <m:f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𝟕</m:t>
                        </m:r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num>
                      <m:den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𝟏𝟎</m:t>
                        </m:r>
                      </m:den>
                    </m:f>
                  </m:oMath>
                </a14:m>
                <a:endParaRPr lang="en-CA" b="1" i="1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8FEB2A-9611-49A9-A8B7-5B92CC67C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36373"/>
                <a:ext cx="9905998" cy="5375441"/>
              </a:xfrm>
              <a:blipFill>
                <a:blip r:embed="rId2"/>
                <a:stretch>
                  <a:fillRect l="-1600" t="-15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F468-D7D5-1628-D822-4DCFA9EC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7015B3-F3B8-4F05-A535-62DF87462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7" t="4983"/>
          <a:stretch/>
        </p:blipFill>
        <p:spPr>
          <a:xfrm>
            <a:off x="146384" y="627636"/>
            <a:ext cx="8815949" cy="4934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8BC79A-D71E-470B-B402-5DF1560B22AB}"/>
              </a:ext>
            </a:extLst>
          </p:cNvPr>
          <p:cNvSpPr/>
          <p:nvPr/>
        </p:nvSpPr>
        <p:spPr>
          <a:xfrm>
            <a:off x="146384" y="82135"/>
            <a:ext cx="3345548" cy="4533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D8A75E0-9B56-49BD-93C3-7384B8E13CD5}"/>
                  </a:ext>
                </a:extLst>
              </p:cNvPr>
              <p:cNvSpPr/>
              <p:nvPr/>
            </p:nvSpPr>
            <p:spPr>
              <a:xfrm>
                <a:off x="3210345" y="412034"/>
                <a:ext cx="1115907" cy="421961"/>
              </a:xfrm>
              <a:prstGeom prst="wedgeRectCallout">
                <a:avLst>
                  <a:gd name="adj1" fmla="val -116407"/>
                  <a:gd name="adj2" fmla="val 403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D8A75E0-9B56-49BD-93C3-7384B8E13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45" y="412034"/>
                <a:ext cx="1115907" cy="421961"/>
              </a:xfrm>
              <a:prstGeom prst="wedgeRectCallout">
                <a:avLst>
                  <a:gd name="adj1" fmla="val -116407"/>
                  <a:gd name="adj2" fmla="val 40379"/>
                </a:avLst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280559F-22F7-4932-87F1-575371234137}"/>
                  </a:ext>
                </a:extLst>
              </p:cNvPr>
              <p:cNvSpPr/>
              <p:nvPr/>
            </p:nvSpPr>
            <p:spPr>
              <a:xfrm>
                <a:off x="4835292" y="1758468"/>
                <a:ext cx="706893" cy="333168"/>
              </a:xfrm>
              <a:prstGeom prst="wedgeRectCallout">
                <a:avLst>
                  <a:gd name="adj1" fmla="val -87321"/>
                  <a:gd name="adj2" fmla="val 566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280559F-22F7-4932-87F1-575371234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92" y="1758468"/>
                <a:ext cx="706893" cy="333168"/>
              </a:xfrm>
              <a:prstGeom prst="wedgeRectCallout">
                <a:avLst>
                  <a:gd name="adj1" fmla="val -87321"/>
                  <a:gd name="adj2" fmla="val 56619"/>
                </a:avLst>
              </a:prstGeom>
              <a:blipFill>
                <a:blip r:embed="rId4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9E699DE-239D-4C14-87C8-5DC87B9F0D9D}"/>
                  </a:ext>
                </a:extLst>
              </p:cNvPr>
              <p:cNvSpPr/>
              <p:nvPr/>
            </p:nvSpPr>
            <p:spPr>
              <a:xfrm>
                <a:off x="3768297" y="2990796"/>
                <a:ext cx="1115907" cy="421961"/>
              </a:xfrm>
              <a:prstGeom prst="wedgeRectCallout">
                <a:avLst>
                  <a:gd name="adj1" fmla="val -60364"/>
                  <a:gd name="adj2" fmla="val -1022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9E699DE-239D-4C14-87C8-5DC87B9F0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7" y="2990796"/>
                <a:ext cx="1115907" cy="421961"/>
              </a:xfrm>
              <a:prstGeom prst="wedgeRectCallout">
                <a:avLst>
                  <a:gd name="adj1" fmla="val -60364"/>
                  <a:gd name="adj2" fmla="val -102219"/>
                </a:avLst>
              </a:prstGeom>
              <a:blipFill>
                <a:blip r:embed="rId5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D588C39-CA37-489E-B45D-24FCC7F87031}"/>
                  </a:ext>
                </a:extLst>
              </p:cNvPr>
              <p:cNvSpPr/>
              <p:nvPr/>
            </p:nvSpPr>
            <p:spPr>
              <a:xfrm>
                <a:off x="3768299" y="2990796"/>
                <a:ext cx="1115907" cy="421961"/>
              </a:xfrm>
              <a:prstGeom prst="wedgeRectCallout">
                <a:avLst>
                  <a:gd name="adj1" fmla="val -220427"/>
                  <a:gd name="adj2" fmla="val -5730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D588C39-CA37-489E-B45D-24FCC7F87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9" y="2990796"/>
                <a:ext cx="1115907" cy="421961"/>
              </a:xfrm>
              <a:prstGeom prst="wedgeRectCallout">
                <a:avLst>
                  <a:gd name="adj1" fmla="val -220427"/>
                  <a:gd name="adj2" fmla="val -57305"/>
                </a:avLst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F5ACE70-7AEA-433D-8FDF-8DAA84B8784B}"/>
                  </a:ext>
                </a:extLst>
              </p:cNvPr>
              <p:cNvSpPr/>
              <p:nvPr/>
            </p:nvSpPr>
            <p:spPr>
              <a:xfrm>
                <a:off x="3768298" y="2990796"/>
                <a:ext cx="1115907" cy="421961"/>
              </a:xfrm>
              <a:prstGeom prst="wedgeRectCallout">
                <a:avLst>
                  <a:gd name="adj1" fmla="val -102396"/>
                  <a:gd name="adj2" fmla="val 100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F5ACE70-7AEA-433D-8FDF-8DAA84B87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8" y="2990796"/>
                <a:ext cx="1115907" cy="421961"/>
              </a:xfrm>
              <a:prstGeom prst="wedgeRectCallout">
                <a:avLst>
                  <a:gd name="adj1" fmla="val -102396"/>
                  <a:gd name="adj2" fmla="val 10064"/>
                </a:avLst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113D5EE-250C-40E1-9316-605BFFD0E302}"/>
                  </a:ext>
                </a:extLst>
              </p:cNvPr>
              <p:cNvSpPr/>
              <p:nvPr/>
            </p:nvSpPr>
            <p:spPr>
              <a:xfrm>
                <a:off x="3983946" y="2255282"/>
                <a:ext cx="1793819" cy="328324"/>
              </a:xfrm>
              <a:prstGeom prst="wedgeRectCallout">
                <a:avLst>
                  <a:gd name="adj1" fmla="val -113661"/>
                  <a:gd name="adj2" fmla="val 184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iterations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113D5EE-250C-40E1-9316-605BFFD0E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946" y="2255282"/>
                <a:ext cx="1793819" cy="328324"/>
              </a:xfrm>
              <a:prstGeom prst="wedgeRectCallout">
                <a:avLst>
                  <a:gd name="adj1" fmla="val -113661"/>
                  <a:gd name="adj2" fmla="val 1843"/>
                </a:avLst>
              </a:prstGeom>
              <a:blipFill>
                <a:blip r:embed="rId8"/>
                <a:stretch>
                  <a:fillRect t="-14035" r="-206" b="-298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F826607-AE69-4E3A-BE06-E9BC17E94DEE}"/>
                  </a:ext>
                </a:extLst>
              </p:cNvPr>
              <p:cNvSpPr/>
              <p:nvPr/>
            </p:nvSpPr>
            <p:spPr>
              <a:xfrm>
                <a:off x="6124833" y="3380250"/>
                <a:ext cx="798434" cy="599435"/>
              </a:xfrm>
              <a:prstGeom prst="wedgeRectCallout">
                <a:avLst>
                  <a:gd name="adj1" fmla="val -102180"/>
                  <a:gd name="adj2" fmla="val 1984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F826607-AE69-4E3A-BE06-E9BC17E94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833" y="3380250"/>
                <a:ext cx="798434" cy="599435"/>
              </a:xfrm>
              <a:prstGeom prst="wedgeRectCallout">
                <a:avLst>
                  <a:gd name="adj1" fmla="val -102180"/>
                  <a:gd name="adj2" fmla="val 19842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60A9460B-2E86-474F-BA7F-791F359A5831}"/>
                  </a:ext>
                </a:extLst>
              </p:cNvPr>
              <p:cNvSpPr/>
              <p:nvPr/>
            </p:nvSpPr>
            <p:spPr>
              <a:xfrm>
                <a:off x="5451974" y="4108581"/>
                <a:ext cx="1115907" cy="333168"/>
              </a:xfrm>
              <a:prstGeom prst="wedgeRectCallout">
                <a:avLst>
                  <a:gd name="adj1" fmla="val -115558"/>
                  <a:gd name="adj2" fmla="val 972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60A9460B-2E86-474F-BA7F-791F359A5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4" y="4108581"/>
                <a:ext cx="1115907" cy="333168"/>
              </a:xfrm>
              <a:prstGeom prst="wedgeRectCallout">
                <a:avLst>
                  <a:gd name="adj1" fmla="val -115558"/>
                  <a:gd name="adj2" fmla="val 97261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C01FBA98-3FDC-4F0D-BFDF-6DEA7C33580A}"/>
                  </a:ext>
                </a:extLst>
              </p:cNvPr>
              <p:cNvSpPr/>
              <p:nvPr/>
            </p:nvSpPr>
            <p:spPr>
              <a:xfrm>
                <a:off x="5451973" y="4554080"/>
                <a:ext cx="1115907" cy="333168"/>
              </a:xfrm>
              <a:prstGeom prst="wedgeRectCallout">
                <a:avLst>
                  <a:gd name="adj1" fmla="val -102396"/>
                  <a:gd name="adj2" fmla="val 517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C01FBA98-3FDC-4F0D-BFDF-6DEA7C335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3" y="4554080"/>
                <a:ext cx="1115907" cy="333168"/>
              </a:xfrm>
              <a:prstGeom prst="wedgeRectCallout">
                <a:avLst>
                  <a:gd name="adj1" fmla="val -102396"/>
                  <a:gd name="adj2" fmla="val 51756"/>
                </a:avLst>
              </a:prstGeom>
              <a:blipFill>
                <a:blip r:embed="rId11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3211A9CF-4698-44D0-A121-628C20822E6F}"/>
                  </a:ext>
                </a:extLst>
              </p:cNvPr>
              <p:cNvSpPr/>
              <p:nvPr/>
            </p:nvSpPr>
            <p:spPr>
              <a:xfrm>
                <a:off x="9640486" y="4720664"/>
                <a:ext cx="1038147" cy="696473"/>
              </a:xfrm>
              <a:prstGeom prst="wedgeRectCallout">
                <a:avLst>
                  <a:gd name="adj1" fmla="val -156548"/>
                  <a:gd name="adj2" fmla="val 9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3211A9CF-4698-44D0-A121-628C20822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486" y="4720664"/>
                <a:ext cx="1038147" cy="696473"/>
              </a:xfrm>
              <a:prstGeom prst="wedgeRectCallout">
                <a:avLst>
                  <a:gd name="adj1" fmla="val -156548"/>
                  <a:gd name="adj2" fmla="val 915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25676E8-3D52-4FD9-80EE-3C1CDC9E98CC}"/>
                  </a:ext>
                </a:extLst>
              </p:cNvPr>
              <p:cNvSpPr/>
              <p:nvPr/>
            </p:nvSpPr>
            <p:spPr>
              <a:xfrm>
                <a:off x="9640486" y="4720664"/>
                <a:ext cx="1038147" cy="696473"/>
              </a:xfrm>
              <a:prstGeom prst="wedgeRectCallout">
                <a:avLst>
                  <a:gd name="adj1" fmla="val -120065"/>
                  <a:gd name="adj2" fmla="val 4830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25676E8-3D52-4FD9-80EE-3C1CDC9E9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486" y="4720664"/>
                <a:ext cx="1038147" cy="696473"/>
              </a:xfrm>
              <a:prstGeom prst="wedgeRectCallout">
                <a:avLst>
                  <a:gd name="adj1" fmla="val -120065"/>
                  <a:gd name="adj2" fmla="val 48304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C1888AF-5E29-4C0F-A4AA-8A98C0309E3A}"/>
                  </a:ext>
                </a:extLst>
              </p:cNvPr>
              <p:cNvSpPr/>
              <p:nvPr/>
            </p:nvSpPr>
            <p:spPr>
              <a:xfrm>
                <a:off x="4880855" y="5691165"/>
                <a:ext cx="6793413" cy="931392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/5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(7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/10)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	if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								if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≤14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C1888AF-5E29-4C0F-A4AA-8A98C0309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55" y="5691165"/>
                <a:ext cx="6793413" cy="9313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91F26-5A62-29A0-7E52-C21DE0EC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0428"/>
          <a:stretch/>
        </p:blipFill>
        <p:spPr>
          <a:xfrm>
            <a:off x="485919" y="556271"/>
            <a:ext cx="7151914" cy="4520452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585291" y="1011727"/>
            <a:ext cx="5812971" cy="305116"/>
          </a:xfrm>
          <a:prstGeom prst="flowChartProcess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4650"/>
          <a:stretch/>
        </p:blipFill>
        <p:spPr>
          <a:xfrm>
            <a:off x="485919" y="4907993"/>
            <a:ext cx="7151914" cy="872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13433" y="219712"/>
                <a:ext cx="6793413" cy="931392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/5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(7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/10)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	if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								if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≤14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33" y="219712"/>
                <a:ext cx="6793413" cy="9313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Process 9"/>
          <p:cNvSpPr/>
          <p:nvPr/>
        </p:nvSpPr>
        <p:spPr>
          <a:xfrm>
            <a:off x="485919" y="2013600"/>
            <a:ext cx="7088992" cy="305116"/>
          </a:xfrm>
          <a:prstGeom prst="flowChartProcess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19E4E8-685D-3ED2-5462-88EBBD86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0630C-1A34-DABD-9350-0AFB05347F15}"/>
              </a:ext>
            </a:extLst>
          </p:cNvPr>
          <p:cNvSpPr txBox="1"/>
          <p:nvPr/>
        </p:nvSpPr>
        <p:spPr>
          <a:xfrm>
            <a:off x="3847606" y="599333"/>
            <a:ext cx="670376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9/10</a:t>
            </a:r>
          </a:p>
        </p:txBody>
      </p:sp>
    </p:spTree>
    <p:extLst>
      <p:ext uri="{BB962C8B-B14F-4D97-AF65-F5344CB8AC3E}">
        <p14:creationId xmlns:p14="http://schemas.microsoft.com/office/powerpoint/2010/main" val="29939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74D0838-5A4F-40EC-BFA2-FF9E82D456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5515" y="175886"/>
                <a:ext cx="10090864" cy="63764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b="1" dirty="0"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𝒄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r>
                      <a:rPr lang="en-CA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1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CA" b="1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CA" b="1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1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CA" b="1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𝟕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CA" b="1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𝟏𝟎</m:t>
                            </m:r>
                          </m:den>
                        </m:f>
                      </m:e>
                    </m:d>
                  </m:oMath>
                </a14:m>
                <a:r>
                  <a:rPr lang="en-CA" b="1" dirty="0">
                    <a:cs typeface="Courier New" panose="02070309020205020404" pitchFamily="49" charset="0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𝒄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&gt;</m:t>
                    </m:r>
                    <m:r>
                      <a:rPr lang="en-CA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𝟎</m:t>
                    </m:r>
                  </m:oMath>
                </a14:m>
                <a:endParaRPr lang="en-CA" b="1" dirty="0">
                  <a:cs typeface="Courier New" panose="02070309020205020404" pitchFamily="49" charset="0"/>
                </a:endParaRPr>
              </a:p>
              <a:p>
                <a:r>
                  <a:rPr lang="en-CA" b="1" dirty="0">
                    <a:cs typeface="Courier New" panose="02070309020205020404" pitchFamily="49" charset="0"/>
                  </a:rPr>
                  <a:t>Want to prove: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𝒄𝒏</m:t>
                    </m:r>
                  </m:oMath>
                </a14:m>
                <a:r>
                  <a:rPr lang="en-CA" b="1" dirty="0">
                    <a:cs typeface="Courier New" panose="02070309020205020404" pitchFamily="49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𝒄</m:t>
                    </m:r>
                    <m:r>
                      <a:rPr lang="en-CA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&gt;</m:t>
                    </m:r>
                    <m:r>
                      <a:rPr lang="en-CA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𝟎</m:t>
                    </m:r>
                  </m:oMath>
                </a14:m>
                <a:endParaRPr lang="en-CA" b="1" dirty="0">
                  <a:cs typeface="Courier New" panose="02070309020205020404" pitchFamily="49" charset="0"/>
                </a:endParaRPr>
              </a:p>
              <a:p>
                <a:r>
                  <a:rPr lang="en-CA" dirty="0">
                    <a:cs typeface="Courier New" panose="02070309020205020404" pitchFamily="49" charset="0"/>
                  </a:rPr>
                  <a:t>Note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</m:oMath>
                </a14:m>
                <a:r>
                  <a:rPr lang="en-CA" dirty="0"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</m:t>
                    </m:r>
                  </m:oMath>
                </a14:m>
                <a:r>
                  <a:rPr lang="en-CA" dirty="0">
                    <a:cs typeface="Courier New" panose="02070309020205020404" pitchFamily="49" charset="0"/>
                  </a:rPr>
                  <a:t> are independent constants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</m:t>
                    </m:r>
                  </m:oMath>
                </a14:m>
                <a:r>
                  <a:rPr lang="en-CA" dirty="0">
                    <a:cs typeface="Courier New" panose="02070309020205020404" pitchFamily="49" charset="0"/>
                  </a:rPr>
                  <a:t> comes from the work at</a:t>
                </a:r>
                <a:br>
                  <a:rPr lang="en-CA" dirty="0">
                    <a:cs typeface="Courier New" panose="02070309020205020404" pitchFamily="49" charset="0"/>
                  </a:rPr>
                </a:br>
                <a:r>
                  <a:rPr lang="en-CA" dirty="0">
                    <a:cs typeface="Courier New" panose="02070309020205020404" pitchFamily="49" charset="0"/>
                  </a:rPr>
                  <a:t>each level of recursion being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CA" dirty="0">
                  <a:cs typeface="Courier New" panose="02070309020205020404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</m:oMath>
                </a14:m>
                <a:r>
                  <a:rPr lang="en-CA" dirty="0">
                    <a:cs typeface="Courier New" panose="02070309020205020404" pitchFamily="49" charset="0"/>
                  </a:rPr>
                  <a:t> is a positive constant we are trying to show exists</a:t>
                </a:r>
              </a:p>
              <a:p>
                <a:r>
                  <a:rPr lang="en-CA" b="1" dirty="0">
                    <a:cs typeface="Courier New" panose="02070309020205020404" pitchFamily="49" charset="0"/>
                  </a:rPr>
                  <a:t>I.H.:</a:t>
                </a:r>
                <a:r>
                  <a:rPr lang="en-CA" dirty="0">
                    <a:cs typeface="Courier New" panose="02070309020205020404" pitchFamily="49" charset="0"/>
                  </a:rPr>
                  <a:t> Suppose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&gt;0</m:t>
                    </m:r>
                    <m:r>
                      <a:rPr lang="en-CA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: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𝑐𝑛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</m:t>
                    </m:r>
                  </m:oMath>
                </a14:m>
                <a:r>
                  <a:rPr lang="en-CA" i="1" dirty="0">
                    <a:cs typeface="Courier New" panose="02070309020205020404" pitchFamily="49" charset="0"/>
                  </a:rPr>
                  <a:t> </a:t>
                </a:r>
                <a:r>
                  <a:rPr lang="en-CA" dirty="0">
                    <a:cs typeface="Courier New" panose="020703090202050204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15≤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′&lt;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endParaRPr lang="en-CA" dirty="0"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5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CA" i="1" dirty="0">
                    <a:cs typeface="Courier New" panose="02070309020205020404" pitchFamily="49" charset="0"/>
                  </a:rPr>
                  <a:t>						</a:t>
                </a:r>
                <a:r>
                  <a:rPr lang="en-CA" dirty="0">
                    <a:cs typeface="Courier New" panose="02070309020205020404" pitchFamily="49" charset="0"/>
                  </a:rPr>
                  <a:t>(by inductive hypoth.)</a:t>
                </a:r>
              </a:p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𝒄𝒏</m:t>
                    </m:r>
                  </m:oMath>
                </a14:m>
                <a:r>
                  <a:rPr lang="en-CA" i="1" dirty="0">
                    <a:latin typeface="Cambria Math" panose="02040503050406030204" pitchFamily="18" charset="0"/>
                    <a:cs typeface="Courier New" panose="02070309020205020404" pitchFamily="49" charset="0"/>
                  </a:rPr>
                  <a:t>										</a:t>
                </a:r>
                <a:r>
                  <a:rPr lang="en-CA" b="1" dirty="0">
                    <a:cs typeface="Courier New" panose="02070309020205020404" pitchFamily="49" charset="0"/>
                  </a:rPr>
                  <a:t>(want this to be true)</a:t>
                </a:r>
                <a:endParaRPr lang="en-CA" b="1" i="1" dirty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⇔ 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5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𝑐𝑛</m:t>
                    </m:r>
                  </m:oMath>
                </a14:m>
                <a:r>
                  <a:rPr lang="en-CA" b="0" i="1" dirty="0">
                    <a:latin typeface="Cambria Math" panose="02040503050406030204" pitchFamily="18" charset="0"/>
                    <a:cs typeface="Courier New" panose="02070309020205020404" pitchFamily="49" charset="0"/>
                  </a:rPr>
                  <a:t>					</a:t>
                </a:r>
                <a:r>
                  <a:rPr lang="en-CA" dirty="0">
                    <a:cs typeface="Courier New" panose="02070309020205020404" pitchFamily="49" charset="0"/>
                  </a:rPr>
                  <a:t>(equivalently)</a:t>
                </a:r>
                <a:endParaRPr lang="en-CA" i="1" dirty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⇔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5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</m:oMath>
                </a14:m>
                <a:r>
                  <a:rPr lang="en-CA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⇔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=10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CA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</m:t>
                    </m:r>
                  </m:oMath>
                </a14:m>
                <a:r>
                  <a:rPr lang="en-CA" i="1" dirty="0">
                    <a:cs typeface="Courier New" panose="02070309020205020404" pitchFamily="49" charset="0"/>
                  </a:rPr>
                  <a:t>			</a:t>
                </a:r>
                <a:r>
                  <a:rPr lang="en-CA" dirty="0">
                    <a:cs typeface="Courier New" panose="02070309020205020404" pitchFamily="49" charset="0"/>
                  </a:rPr>
                  <a:t>(by algebra)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74D0838-5A4F-40EC-BFA2-FF9E82D456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5515" y="175886"/>
                <a:ext cx="10090864" cy="6376412"/>
              </a:xfrm>
              <a:blipFill>
                <a:blip r:embed="rId2"/>
                <a:stretch>
                  <a:fillRect l="-1511" t="-5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0D7B50-EAD3-434E-8C85-2008B54AAF08}"/>
                  </a:ext>
                </a:extLst>
              </p:cNvPr>
              <p:cNvSpPr/>
              <p:nvPr/>
            </p:nvSpPr>
            <p:spPr>
              <a:xfrm>
                <a:off x="9317141" y="175885"/>
                <a:ext cx="2624167" cy="981994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b="1" dirty="0">
                    <a:solidFill>
                      <a:srgbClr val="000000"/>
                    </a:solidFill>
                  </a:rPr>
                  <a:t>Guess &amp;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CA" sz="2400" b="1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CA" sz="24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0D7B50-EAD3-434E-8C85-2008B54AA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141" y="175885"/>
                <a:ext cx="2624167" cy="9819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767EA5-1513-FE9D-AA2D-FE47EBBB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</a:t>
            </a:r>
            <a:r>
              <a:rPr lang="en-CA" b="1" dirty="0"/>
              <a:t>Selection</a:t>
            </a:r>
            <a:r>
              <a:rPr lang="en-CA" dirty="0"/>
              <a:t> problem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Input: An array </a:t>
                </a:r>
                <a:r>
                  <a:rPr lang="en-CA" b="1" dirty="0"/>
                  <a:t>A</a:t>
                </a:r>
                <a:r>
                  <a:rPr lang="en-CA" dirty="0"/>
                  <a:t> containing </a:t>
                </a:r>
                <a:r>
                  <a:rPr lang="en-CA" b="1" dirty="0"/>
                  <a:t>n</a:t>
                </a:r>
                <a:r>
                  <a:rPr lang="en-CA" dirty="0"/>
                  <a:t> </a:t>
                </a:r>
                <a:r>
                  <a:rPr lang="en-CA" b="1" u="sng" dirty="0"/>
                  <a:t>distinct</a:t>
                </a:r>
                <a:r>
                  <a:rPr lang="en-CA" dirty="0"/>
                  <a:t> integer values,</a:t>
                </a:r>
                <a:br>
                  <a:rPr lang="en-CA" dirty="0"/>
                </a:br>
                <a:r>
                  <a:rPr lang="en-CA" dirty="0"/>
                  <a:t>and an integer </a:t>
                </a:r>
                <a:r>
                  <a:rPr lang="en-CA" b="1" dirty="0"/>
                  <a:t>k</a:t>
                </a:r>
                <a:r>
                  <a:rPr lang="en-CA" dirty="0"/>
                  <a:t> between 1 and </a:t>
                </a:r>
                <a:r>
                  <a:rPr lang="en-CA" b="1" dirty="0"/>
                  <a:t>n</a:t>
                </a:r>
              </a:p>
              <a:p>
                <a:r>
                  <a:rPr lang="en-CA" dirty="0"/>
                  <a:t>Output: The </a:t>
                </a:r>
                <a:r>
                  <a:rPr lang="en-CA" b="1" dirty="0"/>
                  <a:t>k</a:t>
                </a:r>
                <a:r>
                  <a:rPr lang="en-CA" dirty="0"/>
                  <a:t>-</a:t>
                </a:r>
                <a:r>
                  <a:rPr lang="en-CA" dirty="0" err="1"/>
                  <a:t>th</a:t>
                </a:r>
                <a:r>
                  <a:rPr lang="en-CA" dirty="0"/>
                  <a:t> </a:t>
                </a:r>
                <a:r>
                  <a:rPr lang="en-CA" b="1" dirty="0"/>
                  <a:t>smallest </a:t>
                </a:r>
                <a:r>
                  <a:rPr lang="en-CA" dirty="0"/>
                  <a:t>integer in </a:t>
                </a:r>
                <a:r>
                  <a:rPr lang="en-CA" b="1" dirty="0"/>
                  <a:t>A</a:t>
                </a:r>
              </a:p>
              <a:p>
                <a:r>
                  <a:rPr lang="en-CA" b="1" dirty="0"/>
                  <a:t>Minimum </a:t>
                </a:r>
                <a:r>
                  <a:rPr lang="en-CA" dirty="0"/>
                  <a:t>is a special case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dirty="0"/>
              </a:p>
              <a:p>
                <a:r>
                  <a:rPr lang="en-CA" b="1" dirty="0"/>
                  <a:t>Median </a:t>
                </a:r>
                <a:r>
                  <a:rPr lang="en-CA" dirty="0"/>
                  <a:t>is a</a:t>
                </a:r>
                <a:r>
                  <a:rPr lang="en-CA" b="1" dirty="0"/>
                  <a:t> </a:t>
                </a:r>
                <a:r>
                  <a:rPr lang="en-CA" dirty="0"/>
                  <a:t>special case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A" b="1" dirty="0"/>
              </a:p>
              <a:p>
                <a:r>
                  <a:rPr lang="en-US" b="1" dirty="0"/>
                  <a:t>Maximum </a:t>
                </a:r>
                <a:r>
                  <a:rPr lang="en-US" dirty="0"/>
                  <a:t>is a special case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b="1" dirty="0"/>
              </a:p>
              <a:p>
                <a:r>
                  <a:rPr lang="en-CA" dirty="0"/>
                  <a:t>Simple algorithm for solving selection?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2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72D99-2159-B1F6-1E6F-1F2DFDAB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603" b="62001"/>
          <a:stretch/>
        </p:blipFill>
        <p:spPr>
          <a:xfrm>
            <a:off x="1417379" y="282545"/>
            <a:ext cx="8987694" cy="144676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371080-9FBD-459E-A5CB-58D73583AC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48252"/>
              </p:ext>
            </p:extLst>
          </p:nvPr>
        </p:nvGraphicFramePr>
        <p:xfrm>
          <a:off x="3753205" y="2157433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30215C-8599-443A-9064-AE1FBC49F6D8}"/>
                  </a:ext>
                </a:extLst>
              </p:cNvPr>
              <p:cNvSpPr txBox="1"/>
              <p:nvPr/>
            </p:nvSpPr>
            <p:spPr>
              <a:xfrm>
                <a:off x="3079587" y="2050465"/>
                <a:ext cx="5709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CA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30215C-8599-443A-9064-AE1FBC49F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587" y="2050465"/>
                <a:ext cx="57099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C73A455-DC70-41EA-A487-18B65C8956A7}"/>
              </a:ext>
            </a:extLst>
          </p:cNvPr>
          <p:cNvGrpSpPr/>
          <p:nvPr/>
        </p:nvGrpSpPr>
        <p:grpSpPr>
          <a:xfrm>
            <a:off x="6127342" y="1527859"/>
            <a:ext cx="545341" cy="987923"/>
            <a:chOff x="5862023" y="1527859"/>
            <a:chExt cx="545341" cy="9879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3628D4-31F1-444B-90DB-5DD80A36E233}"/>
                </a:ext>
              </a:extLst>
            </p:cNvPr>
            <p:cNvSpPr/>
            <p:nvPr/>
          </p:nvSpPr>
          <p:spPr>
            <a:xfrm>
              <a:off x="5911227" y="2169921"/>
              <a:ext cx="446934" cy="34586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A6C622-9AD7-496D-9A4B-21062CFF0656}"/>
                    </a:ext>
                  </a:extLst>
                </p:cNvPr>
                <p:cNvSpPr txBox="1"/>
                <p:nvPr/>
              </p:nvSpPr>
              <p:spPr>
                <a:xfrm>
                  <a:off x="5862023" y="1527859"/>
                  <a:ext cx="54534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32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A6C622-9AD7-496D-9A4B-21062CFF0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023" y="1527859"/>
                  <a:ext cx="54534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5452523-0B19-468D-A989-A4339FD6A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259554"/>
              </p:ext>
            </p:extLst>
          </p:nvPr>
        </p:nvGraphicFramePr>
        <p:xfrm>
          <a:off x="3753205" y="3001747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5E982E-CD0A-4A95-984C-892C94BD171B}"/>
                  </a:ext>
                </a:extLst>
              </p:cNvPr>
              <p:cNvSpPr txBox="1"/>
              <p:nvPr/>
            </p:nvSpPr>
            <p:spPr>
              <a:xfrm>
                <a:off x="100204" y="2866522"/>
                <a:ext cx="3771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𝑹𝒆𝒔𝒕𝒓𝒖𝒄𝒕𝒖𝒓𝒆</m:t>
                      </m:r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5E982E-CD0A-4A95-984C-892C94BD1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4" y="2866522"/>
                <a:ext cx="377167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118553A-AE36-4ADA-8FC3-820C09455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657675"/>
              </p:ext>
            </p:extLst>
          </p:nvPr>
        </p:nvGraphicFramePr>
        <p:xfrm>
          <a:off x="3753205" y="2549327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6CC9365-83FA-4782-B25B-3FAA0EC62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558256"/>
              </p:ext>
            </p:extLst>
          </p:nvPr>
        </p:nvGraphicFramePr>
        <p:xfrm>
          <a:off x="3753205" y="4275411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4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23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D01AE0-E3B8-4532-93F5-F6B506EFBD53}"/>
                  </a:ext>
                </a:extLst>
              </p:cNvPr>
              <p:cNvSpPr txBox="1"/>
              <p:nvPr/>
            </p:nvSpPr>
            <p:spPr>
              <a:xfrm>
                <a:off x="3079587" y="4168443"/>
                <a:ext cx="5709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CA" sz="32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D01AE0-E3B8-4532-93F5-F6B506EFB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587" y="4168443"/>
                <a:ext cx="57099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97CFF81-A013-4647-ACCB-29921A7D5B89}"/>
              </a:ext>
            </a:extLst>
          </p:cNvPr>
          <p:cNvGrpSpPr/>
          <p:nvPr/>
        </p:nvGrpSpPr>
        <p:grpSpPr>
          <a:xfrm>
            <a:off x="4947623" y="3658328"/>
            <a:ext cx="545341" cy="987923"/>
            <a:chOff x="4094814" y="1534204"/>
            <a:chExt cx="545341" cy="98792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93941C-68E0-4EAA-BC1B-289CBCFA76F5}"/>
                </a:ext>
              </a:extLst>
            </p:cNvPr>
            <p:cNvSpPr/>
            <p:nvPr/>
          </p:nvSpPr>
          <p:spPr>
            <a:xfrm>
              <a:off x="4144018" y="2176266"/>
              <a:ext cx="446934" cy="34586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CE7655-5FA4-4A5D-BDFB-9D90AC3F074A}"/>
                    </a:ext>
                  </a:extLst>
                </p:cNvPr>
                <p:cNvSpPr txBox="1"/>
                <p:nvPr/>
              </p:nvSpPr>
              <p:spPr>
                <a:xfrm>
                  <a:off x="4094814" y="1534204"/>
                  <a:ext cx="54534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32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CE7655-5FA4-4A5D-BDFB-9D90AC3F07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4814" y="1534204"/>
                  <a:ext cx="545341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92379D3-15FC-4687-AA47-076870EDC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543673"/>
              </p:ext>
            </p:extLst>
          </p:nvPr>
        </p:nvGraphicFramePr>
        <p:xfrm>
          <a:off x="3753205" y="4665753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F40D8A2-2527-4AF3-BAE7-39073C8D60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90328"/>
              </p:ext>
            </p:extLst>
          </p:nvPr>
        </p:nvGraphicFramePr>
        <p:xfrm>
          <a:off x="3753205" y="5128695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23A945-C141-40BC-9F4A-7B4F18D950EB}"/>
                  </a:ext>
                </a:extLst>
              </p:cNvPr>
              <p:cNvSpPr/>
              <p:nvPr/>
            </p:nvSpPr>
            <p:spPr>
              <a:xfrm>
                <a:off x="8830029" y="4160957"/>
                <a:ext cx="3139208" cy="12922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Number of elements on each side depend on the </a:t>
                </a:r>
                <a:r>
                  <a:rPr lang="en-US" b="1" dirty="0"/>
                  <a:t>value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…</a:t>
                </a:r>
                <a:endParaRPr lang="en-CA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23A945-C141-40BC-9F4A-7B4F18D950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029" y="4160957"/>
                <a:ext cx="3139208" cy="1292278"/>
              </a:xfrm>
              <a:prstGeom prst="rect">
                <a:avLst/>
              </a:prstGeom>
              <a:blipFill>
                <a:blip r:embed="rId8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2F3A43-980A-4F01-8791-3EA98735AAD2}"/>
                  </a:ext>
                </a:extLst>
              </p:cNvPr>
              <p:cNvSpPr txBox="1"/>
              <p:nvPr/>
            </p:nvSpPr>
            <p:spPr>
              <a:xfrm>
                <a:off x="100204" y="4992557"/>
                <a:ext cx="3771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𝑹𝒆𝒔𝒕𝒓𝒖𝒄𝒕𝒖𝒓𝒆</m:t>
                      </m:r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2F3A43-980A-4F01-8791-3EA98735A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4" y="4992557"/>
                <a:ext cx="377167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2D801E-36C9-D5B0-C9F8-E0549C98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8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4469910A-F1B8-45FB-9999-5DF8201B4825}"/>
              </a:ext>
            </a:extLst>
          </p:cNvPr>
          <p:cNvSpPr/>
          <p:nvPr/>
        </p:nvSpPr>
        <p:spPr>
          <a:xfrm>
            <a:off x="9541977" y="4251607"/>
            <a:ext cx="2501571" cy="762789"/>
          </a:xfrm>
          <a:prstGeom prst="wedgeRectCallout">
            <a:avLst>
              <a:gd name="adj1" fmla="val -79735"/>
              <a:gd name="adj2" fmla="val 28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Recursive calls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0AB887-A104-4B92-A6A5-1F518FFC6C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847044"/>
              </p:ext>
            </p:extLst>
          </p:nvPr>
        </p:nvGraphicFramePr>
        <p:xfrm>
          <a:off x="4999251" y="523865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889160-B431-48B3-B0EC-30604D00D6C1}"/>
                  </a:ext>
                </a:extLst>
              </p:cNvPr>
              <p:cNvSpPr txBox="1"/>
              <p:nvPr/>
            </p:nvSpPr>
            <p:spPr>
              <a:xfrm>
                <a:off x="1165212" y="76701"/>
                <a:ext cx="377244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CA" sz="32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CA" sz="3200" b="1" dirty="0"/>
                  <a:t> </a:t>
                </a:r>
                <a:r>
                  <a:rPr lang="en-CA" sz="3200" dirty="0"/>
                  <a:t>after</a:t>
                </a:r>
                <a:endParaRPr lang="en-CA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𝑹𝒆𝒔𝒕𝒓𝒖𝒄𝒕𝒖𝒓𝒆</m:t>
                      </m:r>
                      <m:d>
                        <m:dPr>
                          <m:ctrlPr>
                            <a:rPr lang="en-CA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2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CA" sz="32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32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CA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889160-B431-48B3-B0EC-30604D00D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12" y="76701"/>
                <a:ext cx="3772443" cy="1077218"/>
              </a:xfrm>
              <a:prstGeom prst="rect">
                <a:avLst/>
              </a:prstGeom>
              <a:blipFill>
                <a:blip r:embed="rId2"/>
                <a:stretch>
                  <a:fillRect t="-7386" r="-42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99D1EA-1BDF-4C97-936E-0496BCC8CE5A}"/>
                  </a:ext>
                </a:extLst>
              </p:cNvPr>
              <p:cNvSpPr txBox="1"/>
              <p:nvPr/>
            </p:nvSpPr>
            <p:spPr>
              <a:xfrm>
                <a:off x="5135802" y="107219"/>
                <a:ext cx="4595232" cy="394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         …                  </m:t>
                      </m:r>
                      <m:sSub>
                        <m:sSubPr>
                          <m:ctrlPr>
                            <a:rPr lang="en-CA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CA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       …        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99D1EA-1BDF-4C97-936E-0496BCC8C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02" y="107219"/>
                <a:ext cx="4595232" cy="39478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ECBD4D2-4C9E-4AE1-B832-01DC79B80746}"/>
              </a:ext>
            </a:extLst>
          </p:cNvPr>
          <p:cNvGrpSpPr/>
          <p:nvPr/>
        </p:nvGrpSpPr>
        <p:grpSpPr>
          <a:xfrm>
            <a:off x="4999251" y="894705"/>
            <a:ext cx="4804106" cy="995379"/>
            <a:chOff x="4677079" y="2145490"/>
            <a:chExt cx="4804106" cy="995379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2209C7AF-18A5-4F91-B6D8-16A95D3D4012}"/>
                </a:ext>
              </a:extLst>
            </p:cNvPr>
            <p:cNvSpPr/>
            <p:nvPr/>
          </p:nvSpPr>
          <p:spPr>
            <a:xfrm rot="5400000">
              <a:off x="5967713" y="981154"/>
              <a:ext cx="345861" cy="2927129"/>
            </a:xfrm>
            <a:prstGeom prst="rightBrace">
              <a:avLst>
                <a:gd name="adj1" fmla="val 8333"/>
                <a:gd name="adj2" fmla="val 58093"/>
              </a:avLst>
            </a:prstGeom>
            <a:ln w="38100">
              <a:solidFill>
                <a:srgbClr val="61D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23C0DCB4-8AD3-4854-92F0-72FA502B4812}"/>
                </a:ext>
              </a:extLst>
            </p:cNvPr>
            <p:cNvSpPr/>
            <p:nvPr/>
          </p:nvSpPr>
          <p:spPr>
            <a:xfrm rot="5400000">
              <a:off x="8645343" y="1862418"/>
              <a:ext cx="345861" cy="1164601"/>
            </a:xfrm>
            <a:prstGeom prst="rightBrace">
              <a:avLst>
                <a:gd name="adj1" fmla="val 8333"/>
                <a:gd name="adj2" fmla="val 24370"/>
              </a:avLst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A4AF829-55C1-4695-9147-203404827A90}"/>
                    </a:ext>
                  </a:extLst>
                </p:cNvPr>
                <p:cNvSpPr txBox="1"/>
                <p:nvPr/>
              </p:nvSpPr>
              <p:spPr>
                <a:xfrm>
                  <a:off x="5561902" y="2617649"/>
                  <a:ext cx="686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1" i="1" smtClean="0">
                                <a:solidFill>
                                  <a:srgbClr val="61D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 smtClean="0">
                                <a:solidFill>
                                  <a:srgbClr val="61D6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CA" sz="2800" b="1" i="1" smtClean="0">
                                <a:solidFill>
                                  <a:srgbClr val="61D6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en-CA" sz="2800" b="1" dirty="0">
                    <a:solidFill>
                      <a:srgbClr val="61D6FF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A4AF829-55C1-4695-9147-203404827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902" y="2617649"/>
                  <a:ext cx="686855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0074C2F-2999-42D5-BB96-EC5FFAEDE2C7}"/>
                    </a:ext>
                  </a:extLst>
                </p:cNvPr>
                <p:cNvSpPr txBox="1"/>
                <p:nvPr/>
              </p:nvSpPr>
              <p:spPr>
                <a:xfrm>
                  <a:off x="8760668" y="2603127"/>
                  <a:ext cx="7205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n-CA" sz="28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0074C2F-2999-42D5-BB96-EC5FFAEDE2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0668" y="2603127"/>
                  <a:ext cx="72051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A8A1A1C-9FD0-4E8A-83F0-7480630ABA66}"/>
                    </a:ext>
                  </a:extLst>
                </p:cNvPr>
                <p:cNvSpPr txBox="1"/>
                <p:nvPr/>
              </p:nvSpPr>
              <p:spPr>
                <a:xfrm>
                  <a:off x="7744672" y="2663919"/>
                  <a:ext cx="410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20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A8A1A1C-9FD0-4E8A-83F0-7480630ABA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672" y="2663919"/>
                  <a:ext cx="41069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A833802-D513-46F5-A4EA-F589D2546D80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7950017" y="2145490"/>
              <a:ext cx="0" cy="51842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9BF670F-5313-445E-82A1-CDD6DED0D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5051" y="3379847"/>
                <a:ext cx="9905998" cy="2833217"/>
              </a:xfrm>
            </p:spPr>
            <p:txBody>
              <a:bodyPr/>
              <a:lstStyle/>
              <a:p>
                <a:r>
                  <a:rPr lang="en-CA" b="1" dirty="0"/>
                  <a:t>What’s the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/>
                  <a:t>-</a:t>
                </a:r>
                <a:r>
                  <a:rPr lang="en-CA" b="1" dirty="0" err="1"/>
                  <a:t>th</a:t>
                </a:r>
                <a:r>
                  <a:rPr lang="en-CA" b="1" dirty="0"/>
                  <a:t> smallest element of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CA" dirty="0"/>
                  <a:t>?</a:t>
                </a:r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CA" dirty="0"/>
                  <a:t> 	then	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CA" dirty="0"/>
                  <a:t> 	then		the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err="1"/>
                  <a:t>th</a:t>
                </a:r>
                <a:r>
                  <a:rPr lang="en-CA" dirty="0"/>
                  <a:t> smallest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61D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61D6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61D6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CA" dirty="0"/>
                  <a:t> 	then		the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CA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err="1">
                    <a:solidFill>
                      <a:srgbClr val="92D050"/>
                    </a:solidFill>
                  </a:rPr>
                  <a:t>th</a:t>
                </a:r>
                <a:r>
                  <a:rPr lang="en-CA" dirty="0"/>
                  <a:t> smallest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9BF670F-5313-445E-82A1-CDD6DED0D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5051" y="3379847"/>
                <a:ext cx="9905998" cy="2833217"/>
              </a:xfrm>
              <a:blipFill>
                <a:blip r:embed="rId7"/>
                <a:stretch>
                  <a:fillRect l="-1600" t="-27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BC098725-9031-4A1A-9F2A-A51D511CC2AE}"/>
              </a:ext>
            </a:extLst>
          </p:cNvPr>
          <p:cNvSpPr/>
          <p:nvPr/>
        </p:nvSpPr>
        <p:spPr>
          <a:xfrm>
            <a:off x="9541977" y="4251607"/>
            <a:ext cx="2501571" cy="762789"/>
          </a:xfrm>
          <a:prstGeom prst="wedgeRectCallout">
            <a:avLst>
              <a:gd name="adj1" fmla="val -43939"/>
              <a:gd name="adj2" fmla="val 99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Recursive calls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EF12D018-0CA9-4A60-B5DF-0ACB8F43D0C3}"/>
              </a:ext>
            </a:extLst>
          </p:cNvPr>
          <p:cNvSpPr/>
          <p:nvPr/>
        </p:nvSpPr>
        <p:spPr>
          <a:xfrm rot="5400000">
            <a:off x="6605766" y="207167"/>
            <a:ext cx="345861" cy="3558894"/>
          </a:xfrm>
          <a:prstGeom prst="rightBrace">
            <a:avLst>
              <a:gd name="adj1" fmla="val 8333"/>
              <a:gd name="adj2" fmla="val 58093"/>
            </a:avLst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F9BA75-1C22-4990-BD09-54E2A0E2ED5B}"/>
                  </a:ext>
                </a:extLst>
              </p:cNvPr>
              <p:cNvSpPr txBox="1"/>
              <p:nvPr/>
            </p:nvSpPr>
            <p:spPr>
              <a:xfrm>
                <a:off x="4654415" y="2181278"/>
                <a:ext cx="3730508" cy="988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800" dirty="0">
                    <a:solidFill>
                      <a:schemeClr val="tx1"/>
                    </a:solidFill>
                  </a:rPr>
                  <a:t>Number of elements</a:t>
                </a:r>
                <a:br>
                  <a:rPr lang="en-CA" sz="2800" dirty="0">
                    <a:solidFill>
                      <a:schemeClr val="tx1"/>
                    </a:solidFill>
                  </a:rPr>
                </a:br>
                <a:r>
                  <a:rPr lang="en-CA" sz="2800" dirty="0">
                    <a:solidFill>
                      <a:schemeClr val="tx1"/>
                    </a:solidFill>
                  </a:rPr>
                  <a:t>in this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C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F9BA75-1C22-4990-BD09-54E2A0E2E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15" y="2181278"/>
                <a:ext cx="3730508" cy="988091"/>
              </a:xfrm>
              <a:prstGeom prst="rect">
                <a:avLst/>
              </a:prstGeom>
              <a:blipFill>
                <a:blip r:embed="rId8"/>
                <a:stretch>
                  <a:fillRect l="-2782" t="-6790" r="-2782" b="-123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0B7438-E69B-6D4F-FE3C-7AFA5D29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22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B723AD-D5C3-497D-A5E9-D3B5E37E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09" y="272358"/>
            <a:ext cx="9870501" cy="5775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AB0D188-22EA-421B-9803-151E3F055D34}"/>
                  </a:ext>
                </a:extLst>
              </p:cNvPr>
              <p:cNvSpPr/>
              <p:nvPr/>
            </p:nvSpPr>
            <p:spPr>
              <a:xfrm>
                <a:off x="9090269" y="350107"/>
                <a:ext cx="2730601" cy="459569"/>
              </a:xfrm>
              <a:prstGeom prst="wedgeRectCallout">
                <a:avLst>
                  <a:gd name="adj1" fmla="val -72192"/>
                  <a:gd name="adj2" fmla="val 2641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Precondition: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AB0D188-22EA-421B-9803-151E3F055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269" y="350107"/>
                <a:ext cx="2730601" cy="459569"/>
              </a:xfrm>
              <a:prstGeom prst="wedgeRectCallout">
                <a:avLst>
                  <a:gd name="adj1" fmla="val -72192"/>
                  <a:gd name="adj2" fmla="val 26417"/>
                </a:avLst>
              </a:prstGeom>
              <a:blipFill>
                <a:blip r:embed="rId3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5AD1A5-9850-662E-E235-1D29333D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1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8FCA-A24D-4EE7-8309-2EFC9E72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Overly optimistic </a:t>
            </a:r>
            <a:r>
              <a:rPr lang="en-CA" dirty="0"/>
              <a:t>analysis </a:t>
            </a:r>
            <a:r>
              <a:rPr lang="en-CA" dirty="0">
                <a:sym typeface="Wingdings" panose="05000000000000000000" pitchFamily="2" charset="2"/>
              </a:rPr>
              <a:t>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9064E-FC1E-40B5-A55A-62FB2DE713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4054" y="2961950"/>
                <a:ext cx="10475730" cy="3533605"/>
              </a:xfrm>
            </p:spPr>
            <p:txBody>
              <a:bodyPr/>
              <a:lstStyle/>
              <a:p>
                <a:r>
                  <a:rPr lang="en-CA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800" b="1" dirty="0"/>
                  <a:t>, </a:t>
                </a:r>
                <a:r>
                  <a:rPr lang="en-CA" sz="2800" dirty="0"/>
                  <a:t>then we recurse on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800" dirty="0"/>
                  <a:t> elements, </a:t>
                </a:r>
              </a:p>
              <a:p>
                <a:r>
                  <a:rPr lang="en-CA" dirty="0"/>
                  <a:t>If we could </a:t>
                </a:r>
                <a:r>
                  <a:rPr lang="en-CA" b="1" u="sng" dirty="0"/>
                  <a:t>always</a:t>
                </a:r>
                <a:r>
                  <a:rPr lang="en-CA" dirty="0"/>
                  <a:t> recurse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/>
                  <a:t> elements then</a:t>
                </a:r>
              </a:p>
              <a:p>
                <a:pPr lvl="1"/>
                <a:r>
                  <a:rPr lang="en-CA" dirty="0"/>
                  <a:t>We would get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Which would yield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:r>
                  <a:rPr lang="en-CA" dirty="0"/>
                  <a:t>by the Master theorem.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9064E-FC1E-40B5-A55A-62FB2DE71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4054" y="2961950"/>
                <a:ext cx="10475730" cy="3533605"/>
              </a:xfrm>
              <a:blipFill>
                <a:blip r:embed="rId2"/>
                <a:stretch>
                  <a:fillRect l="-1571" t="-13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15965E-4D96-49FA-86D3-BEBF1798B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635762"/>
              </p:ext>
            </p:extLst>
          </p:nvPr>
        </p:nvGraphicFramePr>
        <p:xfrm>
          <a:off x="5207716" y="1343509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96BB9B-5287-48FB-A7A7-425B195F6D98}"/>
                  </a:ext>
                </a:extLst>
              </p:cNvPr>
              <p:cNvSpPr txBox="1"/>
              <p:nvPr/>
            </p:nvSpPr>
            <p:spPr>
              <a:xfrm>
                <a:off x="1354662" y="1050117"/>
                <a:ext cx="377244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CA" sz="32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CA" sz="3200" b="1" dirty="0"/>
                  <a:t> </a:t>
                </a:r>
                <a:r>
                  <a:rPr lang="en-CA" sz="3200" dirty="0"/>
                  <a:t>after</a:t>
                </a:r>
                <a:endParaRPr lang="en-CA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𝑹𝒆𝒔𝒕𝒓𝒖𝒄𝒕𝒖𝒓𝒆</m:t>
                      </m:r>
                      <m:d>
                        <m:dPr>
                          <m:ctrlPr>
                            <a:rPr lang="en-CA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2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CA" sz="32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32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CA" sz="3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96BB9B-5287-48FB-A7A7-425B195F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62" y="1050117"/>
                <a:ext cx="3772443" cy="1077218"/>
              </a:xfrm>
              <a:prstGeom prst="rect">
                <a:avLst/>
              </a:prstGeom>
              <a:blipFill>
                <a:blip r:embed="rId3"/>
                <a:stretch>
                  <a:fillRect t="-7345" r="-42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95C031F-B8DE-4C71-A3C8-A5D38626BB25}"/>
              </a:ext>
            </a:extLst>
          </p:cNvPr>
          <p:cNvGrpSpPr/>
          <p:nvPr/>
        </p:nvGrpSpPr>
        <p:grpSpPr>
          <a:xfrm>
            <a:off x="5207716" y="1714349"/>
            <a:ext cx="4804106" cy="995379"/>
            <a:chOff x="4677079" y="2145490"/>
            <a:chExt cx="4804106" cy="995379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30ECA305-40C3-455E-8870-CB4D371C2969}"/>
                </a:ext>
              </a:extLst>
            </p:cNvPr>
            <p:cNvSpPr/>
            <p:nvPr/>
          </p:nvSpPr>
          <p:spPr>
            <a:xfrm rot="5400000">
              <a:off x="5967713" y="981154"/>
              <a:ext cx="345861" cy="2927129"/>
            </a:xfrm>
            <a:prstGeom prst="rightBrace">
              <a:avLst>
                <a:gd name="adj1" fmla="val 8333"/>
                <a:gd name="adj2" fmla="val 58093"/>
              </a:avLst>
            </a:prstGeom>
            <a:ln w="38100">
              <a:solidFill>
                <a:srgbClr val="61D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7D045110-D1C3-42C8-9A53-C7114C7EFA1C}"/>
                </a:ext>
              </a:extLst>
            </p:cNvPr>
            <p:cNvSpPr/>
            <p:nvPr/>
          </p:nvSpPr>
          <p:spPr>
            <a:xfrm rot="5400000">
              <a:off x="8645343" y="1862418"/>
              <a:ext cx="345861" cy="1164601"/>
            </a:xfrm>
            <a:prstGeom prst="rightBrace">
              <a:avLst>
                <a:gd name="adj1" fmla="val 8333"/>
                <a:gd name="adj2" fmla="val 24370"/>
              </a:avLst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57F3150-881D-4CC6-B648-A9E413442945}"/>
                    </a:ext>
                  </a:extLst>
                </p:cNvPr>
                <p:cNvSpPr txBox="1"/>
                <p:nvPr/>
              </p:nvSpPr>
              <p:spPr>
                <a:xfrm>
                  <a:off x="5561902" y="2617649"/>
                  <a:ext cx="686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1" i="1" smtClean="0">
                                <a:solidFill>
                                  <a:srgbClr val="61D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 smtClean="0">
                                <a:solidFill>
                                  <a:srgbClr val="61D6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CA" sz="2800" b="1" i="1" smtClean="0">
                                <a:solidFill>
                                  <a:srgbClr val="61D6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en-CA" sz="2800" b="1" dirty="0">
                    <a:solidFill>
                      <a:srgbClr val="61D6FF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57F3150-881D-4CC6-B648-A9E413442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902" y="2617649"/>
                  <a:ext cx="686855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4266A0-77D7-42B2-B54B-1E0A40D1C41D}"/>
                    </a:ext>
                  </a:extLst>
                </p:cNvPr>
                <p:cNvSpPr txBox="1"/>
                <p:nvPr/>
              </p:nvSpPr>
              <p:spPr>
                <a:xfrm>
                  <a:off x="8760668" y="2603127"/>
                  <a:ext cx="7205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n-CA" sz="28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4266A0-77D7-42B2-B54B-1E0A40D1C4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0668" y="2603127"/>
                  <a:ext cx="72051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7E48CA-D402-466A-9772-12E37DEFF37E}"/>
                    </a:ext>
                  </a:extLst>
                </p:cNvPr>
                <p:cNvSpPr txBox="1"/>
                <p:nvPr/>
              </p:nvSpPr>
              <p:spPr>
                <a:xfrm>
                  <a:off x="7744672" y="2663919"/>
                  <a:ext cx="410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20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7E48CA-D402-466A-9772-12E37DEFF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672" y="2663919"/>
                  <a:ext cx="41069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0D0EE8E-C3E2-4AB7-B730-0FC08114C303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7950017" y="2145490"/>
              <a:ext cx="0" cy="51842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2515925-D9ED-4B2F-A5B6-2073AD2D9D6C}"/>
                  </a:ext>
                </a:extLst>
              </p:cNvPr>
              <p:cNvSpPr/>
              <p:nvPr/>
            </p:nvSpPr>
            <p:spPr>
              <a:xfrm>
                <a:off x="9998789" y="4031888"/>
                <a:ext cx="2018313" cy="1103913"/>
              </a:xfrm>
              <a:prstGeom prst="wedgeRectCallout">
                <a:avLst>
                  <a:gd name="adj1" fmla="val -36326"/>
                  <a:gd name="adj2" fmla="val 71942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But we </a:t>
                </a:r>
                <a:r>
                  <a:rPr lang="en-CA" b="1" dirty="0"/>
                  <a:t>don’t </a:t>
                </a:r>
                <a:r>
                  <a:rPr lang="en-CA" dirty="0"/>
                  <a:t>always recurse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/>
                  <a:t> elements!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2515925-D9ED-4B2F-A5B6-2073AD2D9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789" y="4031888"/>
                <a:ext cx="2018313" cy="1103913"/>
              </a:xfrm>
              <a:prstGeom prst="wedgeRectCallout">
                <a:avLst>
                  <a:gd name="adj1" fmla="val -36326"/>
                  <a:gd name="adj2" fmla="val 71942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7822B37-FE4F-6E4D-3934-D9223A91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9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8FCA-A24D-4EE7-8309-2EFC9E72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Worst-case</a:t>
            </a:r>
            <a:r>
              <a:rPr lang="en-CA" dirty="0"/>
              <a:t>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9064E-FC1E-40B5-A55A-62FB2DE713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1459" y="2857951"/>
                <a:ext cx="9939954" cy="3533605"/>
              </a:xfrm>
            </p:spPr>
            <p:txBody>
              <a:bodyPr>
                <a:normAutofit/>
              </a:bodyPr>
              <a:lstStyle/>
              <a:p>
                <a:r>
                  <a:rPr lang="en-CA" sz="2800" dirty="0"/>
                  <a:t>If we always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800" b="1" dirty="0"/>
                  <a:t> </a:t>
                </a:r>
                <a:r>
                  <a:rPr lang="en-CA" dirty="0"/>
                  <a:t>and recurse on the right, then</a:t>
                </a:r>
              </a:p>
              <a:p>
                <a:r>
                  <a:rPr lang="en-CA" sz="2800" dirty="0"/>
                  <a:t>We get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800" dirty="0"/>
              </a:p>
              <a:p>
                <a:r>
                  <a:rPr lang="en-CA" dirty="0"/>
                  <a:t>By the substitution method this is 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  <a:p>
                <a:pPr lvl="1"/>
                <a:endParaRPr lang="en-CA" b="1" dirty="0"/>
              </a:p>
              <a:p>
                <a:r>
                  <a:rPr lang="en-CA" dirty="0"/>
                  <a:t>So, sometimes the pivot is good, sometimes it’s bad…</a:t>
                </a:r>
              </a:p>
              <a:p>
                <a:r>
                  <a:rPr lang="en-CA" b="1" dirty="0"/>
                  <a:t>What about the average case?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9064E-FC1E-40B5-A55A-62FB2DE71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1459" y="2857951"/>
                <a:ext cx="9939954" cy="3533605"/>
              </a:xfrm>
              <a:blipFill>
                <a:blip r:embed="rId2"/>
                <a:stretch>
                  <a:fillRect l="-1656" t="-2591" b="-46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15965E-4D96-49FA-86D3-BEBF1798B8B4}"/>
              </a:ext>
            </a:extLst>
          </p:cNvPr>
          <p:cNvGraphicFramePr>
            <a:graphicFrameLocks/>
          </p:cNvGraphicFramePr>
          <p:nvPr/>
        </p:nvGraphicFramePr>
        <p:xfrm>
          <a:off x="5207716" y="1343509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96BB9B-5287-48FB-A7A7-425B195F6D98}"/>
                  </a:ext>
                </a:extLst>
              </p:cNvPr>
              <p:cNvSpPr txBox="1"/>
              <p:nvPr/>
            </p:nvSpPr>
            <p:spPr>
              <a:xfrm>
                <a:off x="1354662" y="1050117"/>
                <a:ext cx="377244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CA" sz="32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CA" sz="3200" b="1" dirty="0"/>
                  <a:t> </a:t>
                </a:r>
                <a:r>
                  <a:rPr lang="en-CA" sz="3200" dirty="0"/>
                  <a:t>after</a:t>
                </a:r>
                <a:endParaRPr lang="en-CA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latin typeface="Cambria Math" panose="02040503050406030204" pitchFamily="18" charset="0"/>
                        </a:rPr>
                        <m:t>𝑹𝒆𝒔𝒕𝒓𝒖𝒄𝒕𝒖𝒓𝒆</m:t>
                      </m:r>
                      <m:d>
                        <m:dPr>
                          <m:ctrlPr>
                            <a:rPr lang="en-CA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2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CA" sz="32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32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CA" sz="3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96BB9B-5287-48FB-A7A7-425B195F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62" y="1050117"/>
                <a:ext cx="3772443" cy="1077218"/>
              </a:xfrm>
              <a:prstGeom prst="rect">
                <a:avLst/>
              </a:prstGeom>
              <a:blipFill>
                <a:blip r:embed="rId3"/>
                <a:stretch>
                  <a:fillRect t="-7345" r="-42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95C031F-B8DE-4C71-A3C8-A5D38626BB25}"/>
              </a:ext>
            </a:extLst>
          </p:cNvPr>
          <p:cNvGrpSpPr/>
          <p:nvPr/>
        </p:nvGrpSpPr>
        <p:grpSpPr>
          <a:xfrm>
            <a:off x="5207716" y="1714349"/>
            <a:ext cx="4804106" cy="995379"/>
            <a:chOff x="4677079" y="2145490"/>
            <a:chExt cx="4804106" cy="995379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30ECA305-40C3-455E-8870-CB4D371C2969}"/>
                </a:ext>
              </a:extLst>
            </p:cNvPr>
            <p:cNvSpPr/>
            <p:nvPr/>
          </p:nvSpPr>
          <p:spPr>
            <a:xfrm rot="5400000">
              <a:off x="5967713" y="981154"/>
              <a:ext cx="345861" cy="2927129"/>
            </a:xfrm>
            <a:prstGeom prst="rightBrace">
              <a:avLst>
                <a:gd name="adj1" fmla="val 8333"/>
                <a:gd name="adj2" fmla="val 58093"/>
              </a:avLst>
            </a:prstGeom>
            <a:ln w="38100">
              <a:solidFill>
                <a:srgbClr val="61D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7D045110-D1C3-42C8-9A53-C7114C7EFA1C}"/>
                </a:ext>
              </a:extLst>
            </p:cNvPr>
            <p:cNvSpPr/>
            <p:nvPr/>
          </p:nvSpPr>
          <p:spPr>
            <a:xfrm rot="5400000">
              <a:off x="8645343" y="1862418"/>
              <a:ext cx="345861" cy="1164601"/>
            </a:xfrm>
            <a:prstGeom prst="rightBrace">
              <a:avLst>
                <a:gd name="adj1" fmla="val 8333"/>
                <a:gd name="adj2" fmla="val 24370"/>
              </a:avLst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57F3150-881D-4CC6-B648-A9E413442945}"/>
                    </a:ext>
                  </a:extLst>
                </p:cNvPr>
                <p:cNvSpPr txBox="1"/>
                <p:nvPr/>
              </p:nvSpPr>
              <p:spPr>
                <a:xfrm>
                  <a:off x="5561902" y="2617649"/>
                  <a:ext cx="686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1" i="1" smtClean="0">
                                <a:solidFill>
                                  <a:srgbClr val="61D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 smtClean="0">
                                <a:solidFill>
                                  <a:srgbClr val="61D6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CA" sz="2800" b="1" i="1" smtClean="0">
                                <a:solidFill>
                                  <a:srgbClr val="61D6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en-CA" sz="2800" b="1" dirty="0">
                    <a:solidFill>
                      <a:srgbClr val="61D6FF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57F3150-881D-4CC6-B648-A9E413442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902" y="2617649"/>
                  <a:ext cx="686855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4266A0-77D7-42B2-B54B-1E0A40D1C41D}"/>
                    </a:ext>
                  </a:extLst>
                </p:cNvPr>
                <p:cNvSpPr txBox="1"/>
                <p:nvPr/>
              </p:nvSpPr>
              <p:spPr>
                <a:xfrm>
                  <a:off x="8760668" y="2603127"/>
                  <a:ext cx="7205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n-CA" sz="28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4266A0-77D7-42B2-B54B-1E0A40D1C4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0668" y="2603127"/>
                  <a:ext cx="72051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7E48CA-D402-466A-9772-12E37DEFF37E}"/>
                    </a:ext>
                  </a:extLst>
                </p:cNvPr>
                <p:cNvSpPr txBox="1"/>
                <p:nvPr/>
              </p:nvSpPr>
              <p:spPr>
                <a:xfrm>
                  <a:off x="7744672" y="2663919"/>
                  <a:ext cx="410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20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7E48CA-D402-466A-9772-12E37DEFF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672" y="2663919"/>
                  <a:ext cx="41069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0D0EE8E-C3E2-4AB7-B730-0FC08114C303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7950017" y="2145490"/>
              <a:ext cx="0" cy="51842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EF8B78F-8213-11FF-5B32-802BA91A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75DEF-D51B-4CAE-BFB5-93C3AA35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FF00"/>
                </a:solidFill>
              </a:rPr>
              <a:t>Average-case</a:t>
            </a:r>
            <a:r>
              <a:rPr lang="en-CA" b="1" dirty="0"/>
              <a:t> </a:t>
            </a:r>
            <a:r>
              <a:rPr lang="en-CA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F29DE8-F9E2-4CB0-A019-02B20D16D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1" y="895250"/>
                <a:ext cx="9905998" cy="5723490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Definition: we say a pivot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is </a:t>
                </a:r>
                <a:r>
                  <a:rPr lang="en-CA" b="1" dirty="0"/>
                  <a:t>good </a:t>
                </a:r>
                <a:r>
                  <a:rPr lang="en-CA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CA" b="1" dirty="0"/>
              </a:p>
              <a:p>
                <a:pPr lvl="1"/>
                <a:endParaRPr lang="en-CA" b="1" dirty="0"/>
              </a:p>
              <a:p>
                <a:pPr lvl="1"/>
                <a:endParaRPr lang="en-CA" b="1" dirty="0"/>
              </a:p>
              <a:p>
                <a:pPr lvl="1"/>
                <a:endParaRPr lang="en-CA" b="1" dirty="0"/>
              </a:p>
              <a:p>
                <a:pPr lvl="1"/>
                <a:endParaRPr lang="en-CA" b="1" dirty="0"/>
              </a:p>
              <a:p>
                <a:pPr lvl="1"/>
                <a:endParaRPr lang="en-CA" b="1" dirty="0"/>
              </a:p>
              <a:p>
                <a:pPr lvl="1"/>
                <a:r>
                  <a:rPr lang="en-CA" dirty="0"/>
                  <a:t>For </a:t>
                </a:r>
                <a:r>
                  <a:rPr lang="en-CA" b="1" dirty="0"/>
                  <a:t>any good pivot</a:t>
                </a:r>
                <a:br>
                  <a:rPr lang="en-CA" b="1" dirty="0"/>
                </a:br>
                <a:r>
                  <a:rPr lang="en-CA" dirty="0"/>
                  <a:t>we recurse on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dirty="0"/>
                  <a:t> elements</a:t>
                </a:r>
              </a:p>
              <a:p>
                <a:pPr lvl="1"/>
                <a:r>
                  <a:rPr lang="en-CA" dirty="0"/>
                  <a:t>Probability of an arbitrary pivot being </a:t>
                </a:r>
                <a:r>
                  <a:rPr lang="en-CA" b="1" dirty="0"/>
                  <a:t>good</a:t>
                </a:r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F29DE8-F9E2-4CB0-A019-02B20D16D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895250"/>
                <a:ext cx="9905998" cy="5723490"/>
              </a:xfrm>
              <a:blipFill>
                <a:blip r:embed="rId2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E199A5-3EC2-42C6-B39C-8122A9016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69015"/>
              </p:ext>
            </p:extLst>
          </p:nvPr>
        </p:nvGraphicFramePr>
        <p:xfrm>
          <a:off x="6654339" y="2310024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61D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61D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61D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61D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61D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DA8BDEC-48D4-4416-B85E-661F517C43E0}"/>
              </a:ext>
            </a:extLst>
          </p:cNvPr>
          <p:cNvGrpSpPr/>
          <p:nvPr/>
        </p:nvGrpSpPr>
        <p:grpSpPr>
          <a:xfrm>
            <a:off x="1859114" y="2802424"/>
            <a:ext cx="9625371" cy="1012317"/>
            <a:chOff x="4605350" y="2271788"/>
            <a:chExt cx="9625371" cy="1012317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6533E811-AA6F-484B-A906-5CE7D46A7D18}"/>
                </a:ext>
              </a:extLst>
            </p:cNvPr>
            <p:cNvSpPr/>
            <p:nvPr/>
          </p:nvSpPr>
          <p:spPr>
            <a:xfrm rot="5400000">
              <a:off x="5671540" y="1277326"/>
              <a:ext cx="345861" cy="2334785"/>
            </a:xfrm>
            <a:prstGeom prst="rightBrace">
              <a:avLst>
                <a:gd name="adj1" fmla="val 8333"/>
                <a:gd name="adj2" fmla="val 58093"/>
              </a:avLst>
            </a:prstGeom>
            <a:ln w="38100">
              <a:solidFill>
                <a:srgbClr val="61D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0B02FB6F-0440-4C92-8429-1FF579F323FB}"/>
                </a:ext>
              </a:extLst>
            </p:cNvPr>
            <p:cNvSpPr/>
            <p:nvPr/>
          </p:nvSpPr>
          <p:spPr>
            <a:xfrm rot="5400000">
              <a:off x="12783747" y="1277326"/>
              <a:ext cx="345861" cy="2334786"/>
            </a:xfrm>
            <a:prstGeom prst="rightBrace">
              <a:avLst>
                <a:gd name="adj1" fmla="val 8333"/>
                <a:gd name="adj2" fmla="val 24370"/>
              </a:avLst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8C8434-A023-4641-9CD5-4AE10E84A822}"/>
                    </a:ext>
                  </a:extLst>
                </p:cNvPr>
                <p:cNvSpPr txBox="1"/>
                <p:nvPr/>
              </p:nvSpPr>
              <p:spPr>
                <a:xfrm>
                  <a:off x="4605350" y="2619243"/>
                  <a:ext cx="2365263" cy="664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A" sz="2800" b="1" i="1" smtClean="0">
                          <a:solidFill>
                            <a:srgbClr val="61D6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CA" sz="2800" b="1" i="1" smtClean="0">
                              <a:solidFill>
                                <a:srgbClr val="61D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b="1" i="1" smtClean="0">
                              <a:solidFill>
                                <a:srgbClr val="61D6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CA" sz="2800" b="1" i="1" smtClean="0">
                              <a:solidFill>
                                <a:srgbClr val="61D6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CA" sz="2800" b="1" dirty="0">
                      <a:solidFill>
                        <a:srgbClr val="61D6FF"/>
                      </a:solidFill>
                    </a:rPr>
                    <a:t> elements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8C8434-A023-4641-9CD5-4AE10E84A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5350" y="2619243"/>
                  <a:ext cx="2365263" cy="664862"/>
                </a:xfrm>
                <a:prstGeom prst="rect">
                  <a:avLst/>
                </a:prstGeom>
                <a:blipFill>
                  <a:blip r:embed="rId3"/>
                  <a:stretch>
                    <a:fillRect t="-3670" r="-3866" b="-1009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A44617-1648-4ECE-87DC-3AAD3A362FE6}"/>
                    </a:ext>
                  </a:extLst>
                </p:cNvPr>
                <p:cNvSpPr txBox="1"/>
                <p:nvPr/>
              </p:nvSpPr>
              <p:spPr>
                <a:xfrm>
                  <a:off x="11865458" y="2619243"/>
                  <a:ext cx="2365263" cy="664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A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CA" sz="2800" b="1" dirty="0">
                      <a:solidFill>
                        <a:srgbClr val="92D050"/>
                      </a:solidFill>
                    </a:rPr>
                    <a:t> elements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A44617-1648-4ECE-87DC-3AAD3A362F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65458" y="2619243"/>
                  <a:ext cx="2365263" cy="664862"/>
                </a:xfrm>
                <a:prstGeom prst="rect">
                  <a:avLst/>
                </a:prstGeom>
                <a:blipFill>
                  <a:blip r:embed="rId4"/>
                  <a:stretch>
                    <a:fillRect t="-3670" r="-3866" b="-1009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B3DD61B0-9C1D-41FF-8622-99423AC6FF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89952612"/>
                  </p:ext>
                </p:extLst>
              </p:nvPr>
            </p:nvGraphicFramePr>
            <p:xfrm>
              <a:off x="1930843" y="2310024"/>
              <a:ext cx="472349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0437">
                      <a:extLst>
                        <a:ext uri="{9D8B030D-6E8A-4147-A177-3AD203B41FA5}">
                          <a16:colId xmlns:a16="http://schemas.microsoft.com/office/drawing/2014/main" val="652283742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57915180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736701593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984481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98430551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690615106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11938214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537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CA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92D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92D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65684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B3DD61B0-9C1D-41FF-8622-99423AC6FF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89952612"/>
                  </p:ext>
                </p:extLst>
              </p:nvPr>
            </p:nvGraphicFramePr>
            <p:xfrm>
              <a:off x="1930843" y="2310024"/>
              <a:ext cx="472349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0437">
                      <a:extLst>
                        <a:ext uri="{9D8B030D-6E8A-4147-A177-3AD203B41FA5}">
                          <a16:colId xmlns:a16="http://schemas.microsoft.com/office/drawing/2014/main" val="652283742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57915180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736701593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984481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98430551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690615106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11938214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537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031" t="-8065" r="-204124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92D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92D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65684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Right Brace 18">
            <a:extLst>
              <a:ext uri="{FF2B5EF4-FFF2-40B4-BE49-F238E27FC236}">
                <a16:creationId xmlns:a16="http://schemas.microsoft.com/office/drawing/2014/main" id="{87CD6DE3-1241-42C8-B066-A9A543F11F8B}"/>
              </a:ext>
            </a:extLst>
          </p:cNvPr>
          <p:cNvSpPr/>
          <p:nvPr/>
        </p:nvSpPr>
        <p:spPr>
          <a:xfrm rot="5400000">
            <a:off x="6479096" y="642880"/>
            <a:ext cx="345861" cy="4664947"/>
          </a:xfrm>
          <a:prstGeom prst="rightBrace">
            <a:avLst>
              <a:gd name="adj1" fmla="val 8333"/>
              <a:gd name="adj2" fmla="val 50171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5CA67F-1311-4C49-93A0-DFE6D3B4491A}"/>
                  </a:ext>
                </a:extLst>
              </p:cNvPr>
              <p:cNvSpPr txBox="1"/>
              <p:nvPr/>
            </p:nvSpPr>
            <p:spPr>
              <a:xfrm>
                <a:off x="5490140" y="3149879"/>
                <a:ext cx="2365263" cy="664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CA" sz="2800" b="1" dirty="0">
                    <a:solidFill>
                      <a:srgbClr val="FFFF00"/>
                    </a:solidFill>
                  </a:rPr>
                  <a:t> elements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5CA67F-1311-4C49-93A0-DFE6D3B44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140" y="3149879"/>
                <a:ext cx="2365263" cy="664862"/>
              </a:xfrm>
              <a:prstGeom prst="rect">
                <a:avLst/>
              </a:prstGeom>
              <a:blipFill>
                <a:blip r:embed="rId6"/>
                <a:stretch>
                  <a:fillRect t="-3670" r="-3866" b="-100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F6A5BB-578C-4033-87E3-4150B6C0EF92}"/>
                  </a:ext>
                </a:extLst>
              </p:cNvPr>
              <p:cNvSpPr txBox="1"/>
              <p:nvPr/>
            </p:nvSpPr>
            <p:spPr>
              <a:xfrm>
                <a:off x="2085617" y="1917369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F6A5BB-578C-4033-87E3-4150B6C0E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17" y="1917369"/>
                <a:ext cx="377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24CB62-4700-4BC2-9979-FA58E7EE6F81}"/>
                  </a:ext>
                </a:extLst>
              </p:cNvPr>
              <p:cNvSpPr txBox="1"/>
              <p:nvPr/>
            </p:nvSpPr>
            <p:spPr>
              <a:xfrm>
                <a:off x="4372550" y="1744329"/>
                <a:ext cx="385811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24CB62-4700-4BC2-9979-FA58E7EE6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550" y="1744329"/>
                <a:ext cx="385811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DA77DC-C1D9-4060-90B4-32B8C2FDF305}"/>
                  </a:ext>
                </a:extLst>
              </p:cNvPr>
              <p:cNvSpPr txBox="1"/>
              <p:nvPr/>
            </p:nvSpPr>
            <p:spPr>
              <a:xfrm>
                <a:off x="8470450" y="1638309"/>
                <a:ext cx="51405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DA77DC-C1D9-4060-90B4-32B8C2FDF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450" y="1638309"/>
                <a:ext cx="514050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52C37F-762E-4F39-950E-433CD1B403BB}"/>
                  </a:ext>
                </a:extLst>
              </p:cNvPr>
              <p:cNvSpPr txBox="1"/>
              <p:nvPr/>
            </p:nvSpPr>
            <p:spPr>
              <a:xfrm>
                <a:off x="10899188" y="1836698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52C37F-762E-4F39-950E-433CD1B40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188" y="1836698"/>
                <a:ext cx="3858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4AE3FC7-95D6-463E-A9BF-276601782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880927"/>
              </p:ext>
            </p:extLst>
          </p:nvPr>
        </p:nvGraphicFramePr>
        <p:xfrm>
          <a:off x="6654339" y="4147287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D9631D0-FA57-4FCF-9E93-97B04CF4C24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56903827"/>
                  </p:ext>
                </p:extLst>
              </p:nvPr>
            </p:nvGraphicFramePr>
            <p:xfrm>
              <a:off x="1930843" y="4147287"/>
              <a:ext cx="472349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0437">
                      <a:extLst>
                        <a:ext uri="{9D8B030D-6E8A-4147-A177-3AD203B41FA5}">
                          <a16:colId xmlns:a16="http://schemas.microsoft.com/office/drawing/2014/main" val="652283742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57915180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736701593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984481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98430551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690615106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11938214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537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CA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65684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D9631D0-FA57-4FCF-9E93-97B04CF4C24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56903827"/>
                  </p:ext>
                </p:extLst>
              </p:nvPr>
            </p:nvGraphicFramePr>
            <p:xfrm>
              <a:off x="1930843" y="4147287"/>
              <a:ext cx="472349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0437">
                      <a:extLst>
                        <a:ext uri="{9D8B030D-6E8A-4147-A177-3AD203B41FA5}">
                          <a16:colId xmlns:a16="http://schemas.microsoft.com/office/drawing/2014/main" val="652283742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57915180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736701593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984481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98430551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690615106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11938214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537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01031" t="-8065" r="-204124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65684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DCD1D4D-8B87-4B2E-80B3-4F86DC792220}"/>
              </a:ext>
            </a:extLst>
          </p:cNvPr>
          <p:cNvSpPr/>
          <p:nvPr/>
        </p:nvSpPr>
        <p:spPr>
          <a:xfrm>
            <a:off x="8509132" y="4850673"/>
            <a:ext cx="3278574" cy="777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Reducing the size of the subproblem by at least 1/4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57A0E-6963-9F8D-1235-022E5103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38B6A0-5893-BCC7-E1DC-302AD2FA6315}"/>
              </a:ext>
            </a:extLst>
          </p:cNvPr>
          <p:cNvSpPr/>
          <p:nvPr/>
        </p:nvSpPr>
        <p:spPr>
          <a:xfrm>
            <a:off x="9767455" y="5789221"/>
            <a:ext cx="1279956" cy="5165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 = 1/2</a:t>
            </a:r>
          </a:p>
        </p:txBody>
      </p:sp>
    </p:spTree>
    <p:extLst>
      <p:ext uri="{BB962C8B-B14F-4D97-AF65-F5344CB8AC3E}">
        <p14:creationId xmlns:p14="http://schemas.microsoft.com/office/powerpoint/2010/main" val="1579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6970</TotalTime>
  <Words>2614</Words>
  <Application>Microsoft Office PowerPoint</Application>
  <PresentationFormat>Widescreen</PresentationFormat>
  <Paragraphs>379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Courier New</vt:lpstr>
      <vt:lpstr>Mesh</vt:lpstr>
      <vt:lpstr>CS 341: Algorithms</vt:lpstr>
      <vt:lpstr>The selection problem</vt:lpstr>
      <vt:lpstr>The Selection problem</vt:lpstr>
      <vt:lpstr>PowerPoint Presentation</vt:lpstr>
      <vt:lpstr>PowerPoint Presentation</vt:lpstr>
      <vt:lpstr>PowerPoint Presentation</vt:lpstr>
      <vt:lpstr>Overly optimistic analysis </vt:lpstr>
      <vt:lpstr>Worst-case analysis</vt:lpstr>
      <vt:lpstr>Average-case analysis</vt:lpstr>
      <vt:lpstr>Proof Sketch</vt:lpstr>
      <vt:lpstr>PowerPoint Presentation</vt:lpstr>
      <vt:lpstr>Taking selection further</vt:lpstr>
      <vt:lpstr>High level algorithm</vt:lpstr>
      <vt:lpstr>Always Picking a good pivot</vt:lpstr>
      <vt:lpstr>How good is the pivot 23?</vt:lpstr>
      <vt:lpstr>PowerPoint Presentation</vt:lpstr>
      <vt:lpstr>PowerPoint Presentation</vt:lpstr>
      <vt:lpstr>PowerPoint Presentation</vt:lpstr>
      <vt:lpstr>PowerPoint Presentation</vt:lpstr>
      <vt:lpstr>How much does the problem shrink?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261</cp:revision>
  <dcterms:created xsi:type="dcterms:W3CDTF">2019-01-07T22:31:11Z</dcterms:created>
  <dcterms:modified xsi:type="dcterms:W3CDTF">2023-09-20T18:37:07Z</dcterms:modified>
</cp:coreProperties>
</file>