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383" r:id="rId3"/>
    <p:sldId id="379" r:id="rId4"/>
    <p:sldId id="353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480" r:id="rId22"/>
    <p:sldId id="481" r:id="rId23"/>
    <p:sldId id="482" r:id="rId24"/>
    <p:sldId id="483" r:id="rId25"/>
    <p:sldId id="382" r:id="rId26"/>
    <p:sldId id="380" r:id="rId27"/>
    <p:sldId id="484" r:id="rId28"/>
    <p:sldId id="485" r:id="rId29"/>
    <p:sldId id="486" r:id="rId30"/>
    <p:sldId id="468" r:id="rId31"/>
    <p:sldId id="388" r:id="rId32"/>
    <p:sldId id="389" r:id="rId33"/>
    <p:sldId id="390" r:id="rId34"/>
    <p:sldId id="391" r:id="rId35"/>
    <p:sldId id="392" r:id="rId36"/>
    <p:sldId id="467" r:id="rId37"/>
    <p:sldId id="393" r:id="rId38"/>
    <p:sldId id="394" r:id="rId39"/>
    <p:sldId id="474" r:id="rId40"/>
    <p:sldId id="395" r:id="rId41"/>
    <p:sldId id="469" r:id="rId42"/>
    <p:sldId id="397" r:id="rId43"/>
    <p:sldId id="475" r:id="rId44"/>
    <p:sldId id="473" r:id="rId45"/>
    <p:sldId id="4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3"/>
            <p14:sldId id="379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480"/>
            <p14:sldId id="481"/>
            <p14:sldId id="482"/>
            <p14:sldId id="483"/>
            <p14:sldId id="382"/>
            <p14:sldId id="380"/>
            <p14:sldId id="484"/>
            <p14:sldId id="485"/>
            <p14:sldId id="486"/>
            <p14:sldId id="468"/>
            <p14:sldId id="388"/>
            <p14:sldId id="389"/>
            <p14:sldId id="390"/>
            <p14:sldId id="391"/>
            <p14:sldId id="392"/>
            <p14:sldId id="467"/>
            <p14:sldId id="393"/>
            <p14:sldId id="394"/>
            <p14:sldId id="474"/>
            <p14:sldId id="395"/>
            <p14:sldId id="469"/>
            <p14:sldId id="397"/>
            <p14:sldId id="475"/>
            <p14:sldId id="473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83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97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22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73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29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57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54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91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59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91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50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00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29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3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97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6C40-E887-4B56-9A98-18E54899238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397A-E1C6-44EB-A2AE-4A8F10997FBE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8FCE-4D09-473E-A331-FD5AC41BDD3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91FF-A405-444B-947A-BA8F621A505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FFC6-7824-40AE-BECA-3C61406FA54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7E5C-6D27-4075-BA19-0500C44E192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7FAA-553B-4BB8-B8DA-7FB18CDE4F8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8181-A0EB-4FF7-899A-43C5BA71AEE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B23B-4308-4D7E-9C9C-CA8AEA63A67F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D6CBC84F-5A22-4B20-91BF-34CD10730D7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E3B2-33BC-40E8-A1C2-72A4E2DAD815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F65-2D9A-451C-AC10-07034DDF55C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C1E5-38BC-4639-B011-F0430654383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A2E3-CF19-4F59-B122-C0164D18A284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AD20-ED81-4C07-822D-E0E74D4CD3B8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E307-70F4-4BDB-8542-791EBAAA2D2E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63880CB-9E49-4547-A497-11C5EE8782C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1F88C7-647D-408A-B2F3-B294CE83C64B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9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5: finishing D&amp;C, greedy algorithms 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F1C0-C3F8-DED3-9B8A-D2B2FE64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6655" y="5085059"/>
            <a:ext cx="965625" cy="828958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42" name="TextBox 41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4E812-55FC-5E27-9422-9A435CCB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3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38613" y="4415740"/>
            <a:ext cx="965625" cy="806207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67597-51FB-299C-6011-A65D1A9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1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7095" y="3902872"/>
            <a:ext cx="965625" cy="828958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40" name="TextBox 39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5272A-89AA-0B31-95B1-31E93777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Process 35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6655" y="3508549"/>
            <a:ext cx="965625" cy="828958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Rectangular Callout 1"/>
          <p:cNvSpPr/>
          <p:nvPr/>
        </p:nvSpPr>
        <p:spPr>
          <a:xfrm>
            <a:off x="7579809" y="2332453"/>
            <a:ext cx="4314947" cy="1793257"/>
          </a:xfrm>
          <a:prstGeom prst="wedgeRectCallout">
            <a:avLst>
              <a:gd name="adj1" fmla="val -74821"/>
              <a:gd name="adj2" fmla="val 227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Switching sides might complicate code…</a:t>
            </a:r>
          </a:p>
          <a:p>
            <a:pPr algn="ctr"/>
            <a:r>
              <a:rPr lang="en-CA" sz="2400" dirty="0">
                <a:solidFill>
                  <a:srgbClr val="000000"/>
                </a:solidFill>
              </a:rPr>
              <a:t>Turns out it’s not needed to get good time complexity.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ED83B-8AD4-3CDC-DC8F-E0ADADBB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Just search the 2δxδ above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9457" y="5101013"/>
            <a:ext cx="1952664" cy="828958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C000E-2AE6-D95A-4782-20C05553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Just search the 2δxδ above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2221" y="4370863"/>
            <a:ext cx="1952664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EF333-D03F-D8F3-0D2D-9968F4F3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5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Just search the 2δxδ above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2880" y="3915194"/>
            <a:ext cx="1952664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EF585-D085-88A3-DC59-66138679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A More Practical Idea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1675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4"/>
            <a:ext cx="911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Don’t differentiate between same and opposite side</a:t>
            </a:r>
          </a:p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Just search the 2δxδ above rectangle each time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48154" y="3484343"/>
            <a:ext cx="1952664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6AC36-0EE7-0668-2120-5E9E318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7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414F56B-CEC2-2D8F-EFDE-75D6AD67ED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5" y="304312"/>
            <a:ext cx="8814742" cy="47130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B9A36A-DCBA-42CF-8AAD-F1712FC6E965}"/>
              </a:ext>
            </a:extLst>
          </p:cNvPr>
          <p:cNvSpPr/>
          <p:nvPr/>
        </p:nvSpPr>
        <p:spPr>
          <a:xfrm>
            <a:off x="1179718" y="4074528"/>
            <a:ext cx="5457973" cy="64908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64A-8D3C-286A-84A8-EF120695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2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73DB9EA-4F73-39E2-96F6-D4378F85AD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5" y="796792"/>
            <a:ext cx="7738390" cy="2775527"/>
          </a:xfrm>
          <a:prstGeom prst="rect">
            <a:avLst/>
          </a:prstGeom>
        </p:spPr>
      </p:pic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A0DB0A00-609A-49B7-BFEC-4E8AF5C7C980}"/>
              </a:ext>
            </a:extLst>
          </p:cNvPr>
          <p:cNvSpPr/>
          <p:nvPr/>
        </p:nvSpPr>
        <p:spPr>
          <a:xfrm>
            <a:off x="8475967" y="1080223"/>
            <a:ext cx="3577058" cy="3316477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90" y="5217340"/>
            <a:ext cx="8913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Claim: inner loop performs </a:t>
            </a:r>
            <a:r>
              <a:rPr lang="en-US" sz="3000" b="1" i="1" dirty="0">
                <a:solidFill>
                  <a:srgbClr val="000000"/>
                </a:solidFill>
                <a:latin typeface="Trebuchet MS"/>
                <a:cs typeface="Trebuchet MS"/>
              </a:rPr>
              <a:t>O(1)</a:t>
            </a:r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 iterations!</a:t>
            </a:r>
          </a:p>
        </p:txBody>
      </p:sp>
      <p:sp>
        <p:nvSpPr>
          <p:cNvPr id="20" name="Oval 19"/>
          <p:cNvSpPr/>
          <p:nvPr/>
        </p:nvSpPr>
        <p:spPr>
          <a:xfrm>
            <a:off x="11586092" y="204455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13578" y="237240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819740" y="335743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27615" y="170969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99064" y="278885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408530" y="3236504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9978844" y="99560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8996210" y="99560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0981796" y="99560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9982" y="137255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44551" y="137255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036800" y="141861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023566" y="141861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114601" y="3701552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17626" y="3518623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86220" y="305826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893632" y="2581208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3014" y="217044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60070" y="2247867"/>
            <a:ext cx="1888805" cy="17478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9733255" y="4249821"/>
            <a:ext cx="1920781" cy="472408"/>
          </a:xfrm>
          <a:prstGeom prst="wedgeRectCallout">
            <a:avLst>
              <a:gd name="adj1" fmla="val -28036"/>
              <a:gd name="adj2" fmla="val -1012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Points in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5D16D6AA-6F41-4197-A086-E8A015C5F547}"/>
                  </a:ext>
                </a:extLst>
              </p:cNvPr>
              <p:cNvSpPr/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5D16D6AA-6F41-4197-A086-E8A015C5F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blipFill>
                <a:blip r:embed="rId3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20618098-6C9E-4D4E-AEF5-6215AB3A3A12}"/>
              </a:ext>
            </a:extLst>
          </p:cNvPr>
          <p:cNvSpPr/>
          <p:nvPr/>
        </p:nvSpPr>
        <p:spPr>
          <a:xfrm>
            <a:off x="7109020" y="316963"/>
            <a:ext cx="3138428" cy="565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DAFE34A4-4767-4F28-89E7-CBFEF120CC9B}"/>
                  </a:ext>
                </a:extLst>
              </p:cNvPr>
              <p:cNvSpPr/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DAFE34A4-4767-4F28-89E7-CBFEF120C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blipFill>
                <a:blip r:embed="rId4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404E87BB-392A-4EDF-9408-51026F90CA1E}"/>
                  </a:ext>
                </a:extLst>
              </p:cNvPr>
              <p:cNvSpPr/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404E87BB-392A-4EDF-9408-51026F90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blipFill>
                <a:blip r:embed="rId5"/>
                <a:stretch>
                  <a:fillRect b="-210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9294D7FB-F15C-4125-BD09-31971E62266E}"/>
                  </a:ext>
                </a:extLst>
              </p:cNvPr>
              <p:cNvSpPr/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9294D7FB-F15C-4125-BD09-31971E622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blipFill>
                <a:blip r:embed="rId6"/>
                <a:stretch>
                  <a:fillRect l="-885" b="-1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38C2B7D2-D392-453A-988B-ECCC77F78483}"/>
                  </a:ext>
                </a:extLst>
              </p:cNvPr>
              <p:cNvSpPr/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38C2B7D2-D392-453A-988B-ECCC77F78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blipFill>
                <a:blip r:embed="rId7"/>
                <a:stretch>
                  <a:fillRect b="-192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11F61893-AB69-4FCE-9C64-8DFB42CAED04}"/>
              </a:ext>
            </a:extLst>
          </p:cNvPr>
          <p:cNvSpPr/>
          <p:nvPr/>
        </p:nvSpPr>
        <p:spPr>
          <a:xfrm>
            <a:off x="6542935" y="2044558"/>
            <a:ext cx="374681" cy="744298"/>
          </a:xfrm>
          <a:prstGeom prst="rightBrace">
            <a:avLst>
              <a:gd name="adj1" fmla="val 34887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759EA047-2CA4-4DFF-B71D-F838DA99127A}"/>
                  </a:ext>
                </a:extLst>
              </p:cNvPr>
              <p:cNvSpPr/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759EA047-2CA4-4DFF-B71D-F838DA991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56FBA-B99E-A47B-9C53-923542C3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31034-6A30-31FE-C491-888A55C314D1}"/>
                  </a:ext>
                </a:extLst>
              </p:cNvPr>
              <p:cNvSpPr txBox="1"/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0000"/>
                    </a:solidFill>
                  </a:rPr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31034-6A30-31FE-C491-888A55C31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blipFill>
                <a:blip r:embed="rId9"/>
                <a:stretch>
                  <a:fillRect l="-1095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20" grpId="0" animBg="1"/>
      <p:bldP spid="21" grpId="0" animBg="1"/>
      <p:bldP spid="22" grpId="0" animBg="1"/>
      <p:bldP spid="24" grpId="0" animBg="1"/>
      <p:bldP spid="25" grpId="0" animBg="1"/>
      <p:bldP spid="33" grpId="0" animBg="1"/>
      <p:bldP spid="38" grpId="0"/>
      <p:bldP spid="39" grpId="0"/>
      <p:bldP spid="42" grpId="0" animBg="1"/>
      <p:bldP spid="32" grpId="0"/>
      <p:bldP spid="34" grpId="0"/>
      <p:bldP spid="43" grpId="0"/>
      <p:bldP spid="44" grpId="0"/>
      <p:bldP spid="2" grpId="0" animBg="1"/>
      <p:bldP spid="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29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C863A-529A-4E99-8AEB-A3CA31BB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3" y="3308581"/>
            <a:ext cx="4817953" cy="146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closest pair problem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2D7663D0-B280-AFE3-7A96-31B73175C8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36522" y="433224"/>
            <a:ext cx="4725715" cy="4579228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4769E80-64DF-4F53-BCF1-32FEC5422A65}"/>
              </a:ext>
            </a:extLst>
          </p:cNvPr>
          <p:cNvSpPr/>
          <p:nvPr/>
        </p:nvSpPr>
        <p:spPr>
          <a:xfrm>
            <a:off x="3037490" y="394138"/>
            <a:ext cx="3815254" cy="258554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623C38-B42D-4A9C-84F5-82CF245A6C0C}"/>
              </a:ext>
            </a:extLst>
          </p:cNvPr>
          <p:cNvCxnSpPr/>
          <p:nvPr/>
        </p:nvCxnSpPr>
        <p:spPr>
          <a:xfrm>
            <a:off x="4807864" y="474773"/>
            <a:ext cx="0" cy="2413883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91236-482A-49E3-A134-6BF38EB33135}"/>
              </a:ext>
            </a:extLst>
          </p:cNvPr>
          <p:cNvCxnSpPr/>
          <p:nvPr/>
        </p:nvCxnSpPr>
        <p:spPr>
          <a:xfrm>
            <a:off x="3179528" y="1711612"/>
            <a:ext cx="3579195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9EC3BC4-3F4F-4C41-9D13-8DA7F30B0C03}"/>
              </a:ext>
            </a:extLst>
          </p:cNvPr>
          <p:cNvSpPr/>
          <p:nvPr/>
        </p:nvSpPr>
        <p:spPr>
          <a:xfrm>
            <a:off x="5926696" y="112253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B2180A-DA90-48C5-AFFD-FC1757A31393}"/>
              </a:ext>
            </a:extLst>
          </p:cNvPr>
          <p:cNvSpPr/>
          <p:nvPr/>
        </p:nvSpPr>
        <p:spPr>
          <a:xfrm>
            <a:off x="5121526" y="1092021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7A9B20-DC0B-4BB0-B3D4-0B1BF6743C88}"/>
              </a:ext>
            </a:extLst>
          </p:cNvPr>
          <p:cNvSpPr/>
          <p:nvPr/>
        </p:nvSpPr>
        <p:spPr>
          <a:xfrm>
            <a:off x="6220978" y="194987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6A1D89-CEEF-464D-AFC2-0B8AF76F3607}"/>
              </a:ext>
            </a:extLst>
          </p:cNvPr>
          <p:cNvSpPr/>
          <p:nvPr/>
        </p:nvSpPr>
        <p:spPr>
          <a:xfrm>
            <a:off x="3893984" y="124688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BCE549-25EE-4668-B281-BA42E62070B0}"/>
              </a:ext>
            </a:extLst>
          </p:cNvPr>
          <p:cNvSpPr/>
          <p:nvPr/>
        </p:nvSpPr>
        <p:spPr>
          <a:xfrm>
            <a:off x="4208006" y="57681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79077-7336-4CE0-A7A9-8B21C1507659}"/>
              </a:ext>
            </a:extLst>
          </p:cNvPr>
          <p:cNvSpPr/>
          <p:nvPr/>
        </p:nvSpPr>
        <p:spPr>
          <a:xfrm>
            <a:off x="5735271" y="136781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841D9-6491-4466-89A6-F0606A01DC5E}"/>
              </a:ext>
            </a:extLst>
          </p:cNvPr>
          <p:cNvSpPr/>
          <p:nvPr/>
        </p:nvSpPr>
        <p:spPr>
          <a:xfrm>
            <a:off x="4367193" y="210719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7AA2D2-9424-4A03-8959-75C0D2E3246A}"/>
              </a:ext>
            </a:extLst>
          </p:cNvPr>
          <p:cNvSpPr/>
          <p:nvPr/>
        </p:nvSpPr>
        <p:spPr>
          <a:xfrm>
            <a:off x="4426629" y="126703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71D8305-AC0C-468E-8861-20E997583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9457" y="23108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71D8305-AC0C-468E-8861-20E997583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9457" y="23108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F665BEF-7FFA-4806-8C29-F0B565712A1D}"/>
              </a:ext>
            </a:extLst>
          </p:cNvPr>
          <p:cNvSpPr txBox="1"/>
          <p:nvPr/>
        </p:nvSpPr>
        <p:spPr>
          <a:xfrm>
            <a:off x="5180962" y="252831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classroom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B7D75BE-C223-44C5-BC32-ED02EBF1ED09}"/>
              </a:ext>
            </a:extLst>
          </p:cNvPr>
          <p:cNvSpPr/>
          <p:nvPr/>
        </p:nvSpPr>
        <p:spPr>
          <a:xfrm>
            <a:off x="4967051" y="1843234"/>
            <a:ext cx="767255" cy="394551"/>
          </a:xfrm>
          <a:prstGeom prst="wedgeRectCallout">
            <a:avLst>
              <a:gd name="adj1" fmla="val 52455"/>
              <a:gd name="adj2" fmla="val -13729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You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72D2FF2-FA8F-419F-AACE-320356B771F6}"/>
              </a:ext>
            </a:extLst>
          </p:cNvPr>
          <p:cNvSpPr/>
          <p:nvPr/>
        </p:nvSpPr>
        <p:spPr>
          <a:xfrm>
            <a:off x="5180962" y="65241"/>
            <a:ext cx="1828613" cy="606808"/>
          </a:xfrm>
          <a:prstGeom prst="wedgeRectCallout">
            <a:avLst>
              <a:gd name="adj1" fmla="val -5393"/>
              <a:gd name="adj2" fmla="val 12427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overworked student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8B03E-9997-4B3B-9D3B-7C7C8B3CE323}"/>
              </a:ext>
            </a:extLst>
          </p:cNvPr>
          <p:cNvSpPr/>
          <p:nvPr/>
        </p:nvSpPr>
        <p:spPr>
          <a:xfrm>
            <a:off x="7225841" y="474773"/>
            <a:ext cx="4604505" cy="5485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When someone near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AE51B-6C85-CD3A-7D04-C560E5AF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3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>
          <a:xfrm>
            <a:off x="1362532" y="1274495"/>
            <a:ext cx="9378043" cy="540389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202" y="1274496"/>
            <a:ext cx="9426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Trebuchet MS"/>
                <a:cs typeface="Trebuchet MS"/>
              </a:rPr>
              <a:t>Obs</a:t>
            </a:r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: as many as there are </a:t>
            </a:r>
            <a:r>
              <a:rPr lang="en-US" sz="2500" b="1" dirty="0">
                <a:solidFill>
                  <a:srgbClr val="000000"/>
                </a:solidFill>
                <a:latin typeface="Trebuchet MS"/>
                <a:cs typeface="Trebuchet MS"/>
              </a:rPr>
              <a:t>points</a:t>
            </a:r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 in the 2δ x δ rectangle.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   </a:t>
            </a:r>
          </a:p>
        </p:txBody>
      </p:sp>
      <p:sp>
        <p:nvSpPr>
          <p:cNvPr id="32" name="Oval 31"/>
          <p:cNvSpPr/>
          <p:nvPr/>
        </p:nvSpPr>
        <p:spPr>
          <a:xfrm>
            <a:off x="7023167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0311" y="421675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37567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32796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64690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36139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45605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415919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33285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1887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91583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86152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73875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60641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51676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46049" y="4370863"/>
            <a:ext cx="1952664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17670" y="1751551"/>
            <a:ext cx="9426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Q: How many points can be in a 2δ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rectangle?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74066" y="2194109"/>
            <a:ext cx="910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A: As many as in the left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square + right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square.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71175" y="4388401"/>
            <a:ext cx="928009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28846" y="4388125"/>
            <a:ext cx="1010843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32035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2E5B93C-4DFC-2B0A-2D73-2E4985C3720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56" y="179692"/>
            <a:ext cx="6636740" cy="9375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/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For a particular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,</a:t>
                </a:r>
                <a:b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</a:br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 iterations occur?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98BA73-50FF-4859-98C6-558C6699670D}"/>
              </a:ext>
            </a:extLst>
          </p:cNvPr>
          <p:cNvSpPr txBox="1"/>
          <p:nvPr/>
        </p:nvSpPr>
        <p:spPr>
          <a:xfrm>
            <a:off x="3669285" y="447445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AD8198-0F72-4FB5-9162-7E5E4FE67912}"/>
              </a:ext>
            </a:extLst>
          </p:cNvPr>
          <p:cNvCxnSpPr>
            <a:cxnSpLocks/>
          </p:cNvCxnSpPr>
          <p:nvPr/>
        </p:nvCxnSpPr>
        <p:spPr>
          <a:xfrm>
            <a:off x="4283562" y="4370863"/>
            <a:ext cx="0" cy="791367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/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1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blipFill>
                <a:blip r:embed="rId5"/>
                <a:stretch>
                  <a:fillRect b="-11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E1029-ED49-2E30-4876-FB867EC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1" grpId="0" animBg="1"/>
      <p:bldP spid="62" grpId="0"/>
      <p:bldP spid="65" grpId="0"/>
      <p:bldP spid="66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Points in a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square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69" t="-1183" b="-118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smallest distance between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any pair of points that are both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both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Note this square is entirely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entirely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5704BF-694F-4C3B-BC34-5F6CF5808F64}"/>
              </a:ext>
            </a:extLst>
          </p:cNvPr>
          <p:cNvSpPr txBox="1"/>
          <p:nvPr/>
        </p:nvSpPr>
        <p:spPr>
          <a:xfrm>
            <a:off x="1567310" y="4313673"/>
            <a:ext cx="728635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5297B-2B2F-450C-ABB0-3A8B064BD879}"/>
              </a:ext>
            </a:extLst>
          </p:cNvPr>
          <p:cNvSpPr txBox="1"/>
          <p:nvPr/>
        </p:nvSpPr>
        <p:spPr>
          <a:xfrm>
            <a:off x="3257760" y="5828588"/>
            <a:ext cx="728635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B8FFB-35CE-499D-9165-994E8AA93D57}"/>
              </a:ext>
            </a:extLst>
          </p:cNvPr>
          <p:cNvSpPr/>
          <p:nvPr/>
        </p:nvSpPr>
        <p:spPr>
          <a:xfrm>
            <a:off x="2181679" y="3090930"/>
            <a:ext cx="2743200" cy="2743200"/>
          </a:xfrm>
          <a:prstGeom prst="rect">
            <a:avLst/>
          </a:prstGeom>
          <a:solidFill>
            <a:srgbClr val="FFFFFF">
              <a:alpha val="46000"/>
            </a:srgbClr>
          </a:solidFill>
          <a:ln w="349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120DC-B6E6-425A-8EA6-F125F32042B0}"/>
              </a:ext>
            </a:extLst>
          </p:cNvPr>
          <p:cNvSpPr/>
          <p:nvPr/>
        </p:nvSpPr>
        <p:spPr>
          <a:xfrm>
            <a:off x="2027866" y="5691949"/>
            <a:ext cx="274320" cy="2743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C284BB-BAF7-4C16-87E0-8ADCFF099036}"/>
              </a:ext>
            </a:extLst>
          </p:cNvPr>
          <p:cNvSpPr/>
          <p:nvPr/>
        </p:nvSpPr>
        <p:spPr>
          <a:xfrm>
            <a:off x="2048024" y="2968973"/>
            <a:ext cx="274320" cy="2743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BDC80D-B282-4F5C-BA9B-DBBD81197189}"/>
              </a:ext>
            </a:extLst>
          </p:cNvPr>
          <p:cNvSpPr/>
          <p:nvPr/>
        </p:nvSpPr>
        <p:spPr>
          <a:xfrm>
            <a:off x="4770305" y="5697698"/>
            <a:ext cx="274320" cy="2743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169410-0E02-4ADB-A6D3-35E5B3A72455}"/>
              </a:ext>
            </a:extLst>
          </p:cNvPr>
          <p:cNvSpPr/>
          <p:nvPr/>
        </p:nvSpPr>
        <p:spPr>
          <a:xfrm>
            <a:off x="4770305" y="2951508"/>
            <a:ext cx="274320" cy="2743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ular Callout 16">
            <a:extLst>
              <a:ext uri="{FF2B5EF4-FFF2-40B4-BE49-F238E27FC236}">
                <a16:creationId xmlns:a16="http://schemas.microsoft.com/office/drawing/2014/main" id="{05C9C682-3A98-4CE9-B9B8-7A4F788FCA7F}"/>
              </a:ext>
            </a:extLst>
          </p:cNvPr>
          <p:cNvSpPr/>
          <p:nvPr/>
        </p:nvSpPr>
        <p:spPr>
          <a:xfrm>
            <a:off x="5539249" y="3088668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rebuchet MS"/>
                <a:cs typeface="Trebuchet MS"/>
              </a:rPr>
              <a:t>So, δ</a:t>
            </a:r>
            <a:r>
              <a:rPr lang="en-CA" sz="2000" dirty="0">
                <a:solidFill>
                  <a:srgbClr val="000000"/>
                </a:solidFill>
              </a:rPr>
              <a:t> is the smallest distance between any pair of points in this square!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2" name="Rectangular Callout 16">
            <a:extLst>
              <a:ext uri="{FF2B5EF4-FFF2-40B4-BE49-F238E27FC236}">
                <a16:creationId xmlns:a16="http://schemas.microsoft.com/office/drawing/2014/main" id="{2E5E5AD1-E830-48D0-B7A5-F3624BA02C59}"/>
              </a:ext>
            </a:extLst>
          </p:cNvPr>
          <p:cNvSpPr/>
          <p:nvPr/>
        </p:nvSpPr>
        <p:spPr>
          <a:xfrm>
            <a:off x="5539250" y="4188630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  <a:latin typeface="Trebuchet MS"/>
                <a:cs typeface="Trebuchet MS"/>
              </a:rPr>
              <a:t>A point in the middle would rule out any other points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3" name="Rectangular Callout 16">
            <a:extLst>
              <a:ext uri="{FF2B5EF4-FFF2-40B4-BE49-F238E27FC236}">
                <a16:creationId xmlns:a16="http://schemas.microsoft.com/office/drawing/2014/main" id="{654CEEEF-55F6-4F9A-A6D4-DDF04C92513C}"/>
              </a:ext>
            </a:extLst>
          </p:cNvPr>
          <p:cNvSpPr/>
          <p:nvPr/>
        </p:nvSpPr>
        <p:spPr>
          <a:xfrm>
            <a:off x="5539248" y="5288592"/>
            <a:ext cx="4950294" cy="1028386"/>
          </a:xfrm>
          <a:prstGeom prst="wedgeRectCallout">
            <a:avLst>
              <a:gd name="adj1" fmla="val 15821"/>
              <a:gd name="adj2" fmla="val -454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  <a:latin typeface="Trebuchet MS"/>
                <a:cs typeface="Trebuchet MS"/>
              </a:rPr>
              <a:t>So, most efficient packing of points puts </a:t>
            </a:r>
            <a:r>
              <a:rPr lang="en-CA" sz="2000" b="1" dirty="0">
                <a:solidFill>
                  <a:srgbClr val="000000"/>
                </a:solidFill>
                <a:latin typeface="Trebuchet MS"/>
                <a:cs typeface="Trebuchet MS"/>
              </a:rPr>
              <a:t>one in each corner </a:t>
            </a:r>
            <a:r>
              <a:rPr lang="en-CA" sz="2000" dirty="0">
                <a:solidFill>
                  <a:srgbClr val="000000"/>
                </a:solidFill>
                <a:latin typeface="Trebuchet MS"/>
                <a:cs typeface="Trebuchet MS"/>
              </a:rPr>
              <a:t>(4 total)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89D2D9-E369-1E50-C49C-201DFA00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>
          <a:xfrm>
            <a:off x="1362532" y="1274495"/>
            <a:ext cx="9378043" cy="540389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202" y="1274496"/>
            <a:ext cx="9426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Trebuchet MS"/>
                <a:cs typeface="Trebuchet MS"/>
              </a:rPr>
              <a:t>Obs</a:t>
            </a:r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: as many as there are </a:t>
            </a:r>
            <a:r>
              <a:rPr lang="en-US" sz="2500" b="1" dirty="0">
                <a:solidFill>
                  <a:srgbClr val="000000"/>
                </a:solidFill>
                <a:latin typeface="Trebuchet MS"/>
                <a:cs typeface="Trebuchet MS"/>
              </a:rPr>
              <a:t>points</a:t>
            </a:r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 in the 2δ x δ rectangle.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   </a:t>
            </a:r>
          </a:p>
        </p:txBody>
      </p:sp>
      <p:sp>
        <p:nvSpPr>
          <p:cNvPr id="32" name="Oval 31"/>
          <p:cNvSpPr/>
          <p:nvPr/>
        </p:nvSpPr>
        <p:spPr>
          <a:xfrm>
            <a:off x="7023167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0311" y="421675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37567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32796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64690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36139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45605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415919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33285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1887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91583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86152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73875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60641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551676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>
                <a:alpha val="6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46049" y="4370863"/>
            <a:ext cx="1952664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17670" y="1751551"/>
            <a:ext cx="9426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Q: How many points can be in a 2δ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rectangle?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74066" y="2194109"/>
            <a:ext cx="9107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A: As many as in the left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square + right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x </a:t>
            </a:r>
            <a:r>
              <a:rPr lang="en-US" sz="26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2600" dirty="0">
                <a:solidFill>
                  <a:srgbClr val="000000"/>
                </a:solidFill>
                <a:latin typeface="Trebuchet MS"/>
                <a:cs typeface="Trebuchet MS"/>
              </a:rPr>
              <a:t> square.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71175" y="4388401"/>
            <a:ext cx="928009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28846" y="4388125"/>
            <a:ext cx="1010843" cy="810773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32035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F76A86FD-9E80-5113-149C-30165F87D7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56" y="179692"/>
            <a:ext cx="6636740" cy="9375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/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For a particular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,</a:t>
                </a:r>
                <a:b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</a:br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rebuchet MS"/>
                      </a:rPr>
                      <m:t>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 iterations occur?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5AC359-6B3C-4FD4-A905-4DE2907B2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9" y="179615"/>
                <a:ext cx="4251237" cy="93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98BA73-50FF-4859-98C6-558C6699670D}"/>
              </a:ext>
            </a:extLst>
          </p:cNvPr>
          <p:cNvSpPr txBox="1"/>
          <p:nvPr/>
        </p:nvSpPr>
        <p:spPr>
          <a:xfrm>
            <a:off x="3669285" y="447445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AD8198-0F72-4FB5-9162-7E5E4FE67912}"/>
              </a:ext>
            </a:extLst>
          </p:cNvPr>
          <p:cNvCxnSpPr>
            <a:cxnSpLocks/>
          </p:cNvCxnSpPr>
          <p:nvPr/>
        </p:nvCxnSpPr>
        <p:spPr>
          <a:xfrm>
            <a:off x="4283562" y="4370863"/>
            <a:ext cx="0" cy="791367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/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1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BCACEE-EED1-498E-8E0B-DBC552751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58" y="5484809"/>
                <a:ext cx="1129542" cy="459005"/>
              </a:xfrm>
              <a:prstGeom prst="wedgeRectCallout">
                <a:avLst>
                  <a:gd name="adj1" fmla="val -62793"/>
                  <a:gd name="adj2" fmla="val -107509"/>
                </a:avLst>
              </a:prstGeom>
              <a:blipFill>
                <a:blip r:embed="rId5"/>
                <a:stretch>
                  <a:fillRect b="-11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1190C9B-CDA2-482F-A8F1-695B9F985B1A}"/>
              </a:ext>
            </a:extLst>
          </p:cNvPr>
          <p:cNvSpPr/>
          <p:nvPr/>
        </p:nvSpPr>
        <p:spPr>
          <a:xfrm>
            <a:off x="7440824" y="3653997"/>
            <a:ext cx="3792555" cy="1628677"/>
          </a:xfrm>
          <a:prstGeom prst="wedgeRectCallout">
            <a:avLst>
              <a:gd name="adj1" fmla="val -76642"/>
              <a:gd name="adj2" fmla="val 22769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000000"/>
                </a:solidFill>
              </a:rPr>
              <a:t>Can only contain </a:t>
            </a:r>
            <a:r>
              <a:rPr lang="en-CA" sz="3200" b="1" dirty="0">
                <a:solidFill>
                  <a:srgbClr val="000000"/>
                </a:solidFill>
              </a:rPr>
              <a:t>eight </a:t>
            </a:r>
            <a:r>
              <a:rPr lang="en-CA" sz="3200" dirty="0">
                <a:solidFill>
                  <a:srgbClr val="000000"/>
                </a:solidFill>
              </a:rPr>
              <a:t>points!</a:t>
            </a:r>
            <a:br>
              <a:rPr lang="en-CA" sz="3200" dirty="0">
                <a:solidFill>
                  <a:srgbClr val="000000"/>
                </a:solidFill>
              </a:rPr>
            </a:br>
            <a:r>
              <a:rPr lang="en-CA" sz="3200" dirty="0">
                <a:solidFill>
                  <a:srgbClr val="000000"/>
                </a:solidFill>
              </a:rPr>
              <a:t>(technically six)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26C50-BF10-2FAD-9812-B8F12CAE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5">
            <a:extLst>
              <a:ext uri="{FF2B5EF4-FFF2-40B4-BE49-F238E27FC236}">
                <a16:creationId xmlns:a16="http://schemas.microsoft.com/office/drawing/2014/main" id="{23FF5109-BD80-D66A-C808-684BD1E18C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5" y="796792"/>
            <a:ext cx="7738390" cy="27755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5916" y="3893637"/>
                <a:ext cx="10098119" cy="2614372"/>
              </a:xfrm>
            </p:spPr>
            <p:txBody>
              <a:bodyPr>
                <a:normAutofit/>
              </a:bodyPr>
              <a:lstStyle/>
              <a:p>
                <a:r>
                  <a:rPr lang="en-CA" b="1" i="1" dirty="0">
                    <a:solidFill>
                      <a:srgbClr val="000000"/>
                    </a:solidFill>
                  </a:rPr>
                  <a:t>j</a:t>
                </a:r>
                <a:r>
                  <a:rPr lang="en-CA" dirty="0">
                    <a:solidFill>
                      <a:srgbClr val="000000"/>
                    </a:solidFill>
                  </a:rPr>
                  <a:t>-loop performs at most </a:t>
                </a:r>
                <a:r>
                  <a:rPr lang="en-CA" b="1" dirty="0">
                    <a:solidFill>
                      <a:srgbClr val="000000"/>
                    </a:solidFill>
                  </a:rPr>
                  <a:t>eight </a:t>
                </a:r>
                <a:r>
                  <a:rPr lang="en-CA" dirty="0">
                    <a:solidFill>
                      <a:srgbClr val="000000"/>
                    </a:solidFill>
                  </a:rPr>
                  <a:t>iterations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Each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work, so entire </a:t>
                </a:r>
                <a:r>
                  <a:rPr lang="en-CA" b="1" i="1" dirty="0">
                    <a:solidFill>
                      <a:srgbClr val="000000"/>
                    </a:solidFill>
                  </a:rPr>
                  <a:t>j</a:t>
                </a:r>
                <a:r>
                  <a:rPr lang="en-CA" dirty="0">
                    <a:solidFill>
                      <a:srgbClr val="000000"/>
                    </a:solidFill>
                  </a:rPr>
                  <a:t>-loop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work!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entire </a:t>
                </a:r>
                <a:r>
                  <a:rPr lang="en-CA" b="1" i="1" dirty="0" err="1">
                    <a:solidFill>
                      <a:srgbClr val="000000"/>
                    </a:solidFill>
                  </a:rPr>
                  <a:t>i</a:t>
                </a:r>
                <a:r>
                  <a:rPr lang="en-CA" dirty="0">
                    <a:solidFill>
                      <a:srgbClr val="000000"/>
                    </a:solidFill>
                  </a:rPr>
                  <a:t>-loop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:r>
                  <a:rPr lang="en-CA" dirty="0" err="1">
                    <a:solidFill>
                      <a:srgbClr val="000000"/>
                    </a:solidFill>
                  </a:rPr>
                  <a:t>findMinSpanningPair</a:t>
                </a:r>
                <a:r>
                  <a:rPr lang="en-CA" dirty="0">
                    <a:solidFill>
                      <a:srgbClr val="000000"/>
                    </a:solidFill>
                  </a:rPr>
                  <a:t> does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916" y="3893637"/>
                <a:ext cx="10098119" cy="2614372"/>
              </a:xfrm>
              <a:blipFill>
                <a:blip r:embed="rId3"/>
                <a:stretch>
                  <a:fillRect l="-1569" t="-4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9532CAF-5DD3-434B-A0FD-D4DF61B6849B}"/>
              </a:ext>
            </a:extLst>
          </p:cNvPr>
          <p:cNvSpPr/>
          <p:nvPr/>
        </p:nvSpPr>
        <p:spPr>
          <a:xfrm>
            <a:off x="8475967" y="333383"/>
            <a:ext cx="3577058" cy="3316477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EF77BB-A1F3-45F5-8B2E-F8E0C1C2C281}"/>
              </a:ext>
            </a:extLst>
          </p:cNvPr>
          <p:cNvSpPr/>
          <p:nvPr/>
        </p:nvSpPr>
        <p:spPr>
          <a:xfrm>
            <a:off x="11586092" y="129771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E3207-4CD5-4A84-8B05-57661FCDEBE4}"/>
              </a:ext>
            </a:extLst>
          </p:cNvPr>
          <p:cNvSpPr/>
          <p:nvPr/>
        </p:nvSpPr>
        <p:spPr>
          <a:xfrm>
            <a:off x="9913578" y="162556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98F595-89E6-474D-B09A-82CDA73EC5AE}"/>
              </a:ext>
            </a:extLst>
          </p:cNvPr>
          <p:cNvSpPr/>
          <p:nvPr/>
        </p:nvSpPr>
        <p:spPr>
          <a:xfrm>
            <a:off x="11819740" y="261059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7C4446-25AD-435E-86B2-3D820A8CF666}"/>
              </a:ext>
            </a:extLst>
          </p:cNvPr>
          <p:cNvSpPr/>
          <p:nvPr/>
        </p:nvSpPr>
        <p:spPr>
          <a:xfrm>
            <a:off x="8727615" y="96285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6A7763-6A10-4D60-8565-6F3B575D8078}"/>
              </a:ext>
            </a:extLst>
          </p:cNvPr>
          <p:cNvSpPr/>
          <p:nvPr/>
        </p:nvSpPr>
        <p:spPr>
          <a:xfrm>
            <a:off x="10799064" y="204201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6CB392-9DB1-4D37-822D-F40E8931E4B0}"/>
              </a:ext>
            </a:extLst>
          </p:cNvPr>
          <p:cNvSpPr/>
          <p:nvPr/>
        </p:nvSpPr>
        <p:spPr>
          <a:xfrm>
            <a:off x="10408530" y="2489664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F9CAC-D1F8-4FFB-AFCD-A3DA6E494A57}"/>
              </a:ext>
            </a:extLst>
          </p:cNvPr>
          <p:cNvCxnSpPr>
            <a:cxnSpLocks/>
          </p:cNvCxnSpPr>
          <p:nvPr/>
        </p:nvCxnSpPr>
        <p:spPr>
          <a:xfrm>
            <a:off x="9978844" y="24876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3228A-6CC7-46C6-B8F2-B61AAF8E2687}"/>
              </a:ext>
            </a:extLst>
          </p:cNvPr>
          <p:cNvCxnSpPr>
            <a:cxnSpLocks/>
          </p:cNvCxnSpPr>
          <p:nvPr/>
        </p:nvCxnSpPr>
        <p:spPr>
          <a:xfrm>
            <a:off x="8996210" y="24876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BE35FD-6B7A-4FB3-8BD1-CFFBDF55C003}"/>
              </a:ext>
            </a:extLst>
          </p:cNvPr>
          <p:cNvCxnSpPr>
            <a:cxnSpLocks/>
          </p:cNvCxnSpPr>
          <p:nvPr/>
        </p:nvCxnSpPr>
        <p:spPr>
          <a:xfrm>
            <a:off x="10981796" y="24876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7B31E9-65DC-4F0A-8C92-B5894EED45E7}"/>
              </a:ext>
            </a:extLst>
          </p:cNvPr>
          <p:cNvSpPr txBox="1"/>
          <p:nvPr/>
        </p:nvSpPr>
        <p:spPr>
          <a:xfrm>
            <a:off x="9149982" y="62571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27BA6-1AFB-4F63-91E1-F67BB7A4CCCB}"/>
              </a:ext>
            </a:extLst>
          </p:cNvPr>
          <p:cNvSpPr txBox="1"/>
          <p:nvPr/>
        </p:nvSpPr>
        <p:spPr>
          <a:xfrm>
            <a:off x="10144551" y="625711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C14762-D63A-4870-BB9E-37A14B94EB7E}"/>
              </a:ext>
            </a:extLst>
          </p:cNvPr>
          <p:cNvCxnSpPr/>
          <p:nvPr/>
        </p:nvCxnSpPr>
        <p:spPr>
          <a:xfrm>
            <a:off x="9036800" y="67177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07CBB0-8A17-44A7-8C10-A925598793B5}"/>
              </a:ext>
            </a:extLst>
          </p:cNvPr>
          <p:cNvCxnSpPr/>
          <p:nvPr/>
        </p:nvCxnSpPr>
        <p:spPr>
          <a:xfrm>
            <a:off x="10023566" y="67177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3EBD076-4DE4-41E2-ADAC-84F9EC0BDA6B}"/>
              </a:ext>
            </a:extLst>
          </p:cNvPr>
          <p:cNvSpPr/>
          <p:nvPr/>
        </p:nvSpPr>
        <p:spPr>
          <a:xfrm>
            <a:off x="9114601" y="2954712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AACAA7-0E76-44A9-941C-8514C52A498A}"/>
              </a:ext>
            </a:extLst>
          </p:cNvPr>
          <p:cNvSpPr txBox="1"/>
          <p:nvPr/>
        </p:nvSpPr>
        <p:spPr>
          <a:xfrm>
            <a:off x="9217626" y="2771783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F02037-FC8E-4745-92BB-054D2FE304B6}"/>
              </a:ext>
            </a:extLst>
          </p:cNvPr>
          <p:cNvSpPr txBox="1"/>
          <p:nvPr/>
        </p:nvSpPr>
        <p:spPr>
          <a:xfrm>
            <a:off x="10486220" y="231142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29BC8C-83DB-4996-8E2B-0F37BBB0F09C}"/>
              </a:ext>
            </a:extLst>
          </p:cNvPr>
          <p:cNvSpPr txBox="1"/>
          <p:nvPr/>
        </p:nvSpPr>
        <p:spPr>
          <a:xfrm>
            <a:off x="10893632" y="1834368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D80897-6ED3-4B7C-83D2-866FA45C48C0}"/>
              </a:ext>
            </a:extLst>
          </p:cNvPr>
          <p:cNvSpPr txBox="1"/>
          <p:nvPr/>
        </p:nvSpPr>
        <p:spPr>
          <a:xfrm>
            <a:off x="9973014" y="1423602"/>
            <a:ext cx="814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2A40B5-2BD5-4EDB-87BA-AE65972A8A1E}"/>
              </a:ext>
            </a:extLst>
          </p:cNvPr>
          <p:cNvSpPr/>
          <p:nvPr/>
        </p:nvSpPr>
        <p:spPr>
          <a:xfrm>
            <a:off x="9060070" y="1501027"/>
            <a:ext cx="1888805" cy="174781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7" name="Rectangular Callout 2">
            <a:extLst>
              <a:ext uri="{FF2B5EF4-FFF2-40B4-BE49-F238E27FC236}">
                <a16:creationId xmlns:a16="http://schemas.microsoft.com/office/drawing/2014/main" id="{6F605AFE-815F-4D9B-B321-47CBE44FFDF5}"/>
              </a:ext>
            </a:extLst>
          </p:cNvPr>
          <p:cNvSpPr/>
          <p:nvPr/>
        </p:nvSpPr>
        <p:spPr>
          <a:xfrm>
            <a:off x="9733255" y="3502981"/>
            <a:ext cx="1920781" cy="472408"/>
          </a:xfrm>
          <a:prstGeom prst="wedgeRectCallout">
            <a:avLst>
              <a:gd name="adj1" fmla="val -28036"/>
              <a:gd name="adj2" fmla="val -1012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Points in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9D68B134-86BA-4878-88C2-15A7F4C5CF2C}"/>
                  </a:ext>
                </a:extLst>
              </p:cNvPr>
              <p:cNvSpPr/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9D68B134-86BA-4878-88C2-15A7F4C5C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20" y="950590"/>
                <a:ext cx="1115907" cy="421961"/>
              </a:xfrm>
              <a:prstGeom prst="wedgeRectCallout">
                <a:avLst>
                  <a:gd name="adj1" fmla="val -103670"/>
                  <a:gd name="adj2" fmla="val 1081"/>
                </a:avLst>
              </a:prstGeom>
              <a:blipFill>
                <a:blip r:embed="rId4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644B9A8-D2DE-498D-9754-1FA1469BE897}"/>
              </a:ext>
            </a:extLst>
          </p:cNvPr>
          <p:cNvSpPr/>
          <p:nvPr/>
        </p:nvSpPr>
        <p:spPr>
          <a:xfrm>
            <a:off x="144418" y="113236"/>
            <a:ext cx="4742278" cy="565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(unit cost)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204A1067-68D9-4A16-8B50-850633B751B4}"/>
                  </a:ext>
                </a:extLst>
              </p:cNvPr>
              <p:cNvSpPr/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204A1067-68D9-4A16-8B50-850633B75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40" y="1348259"/>
                <a:ext cx="1339540" cy="421961"/>
              </a:xfrm>
              <a:prstGeom prst="wedgeRectCallout">
                <a:avLst>
                  <a:gd name="adj1" fmla="val -82444"/>
                  <a:gd name="adj2" fmla="val -29235"/>
                </a:avLst>
              </a:prstGeom>
              <a:blipFill>
                <a:blip r:embed="rId5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8C3F857A-3B1F-4C16-B034-A0E98FC25184}"/>
                  </a:ext>
                </a:extLst>
              </p:cNvPr>
              <p:cNvSpPr/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8C3F857A-3B1F-4C16-B034-A0E98FC25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03" y="1714587"/>
                <a:ext cx="673797" cy="329971"/>
              </a:xfrm>
              <a:prstGeom prst="wedgeRectCallout">
                <a:avLst>
                  <a:gd name="adj1" fmla="val -89524"/>
                  <a:gd name="adj2" fmla="val 13160"/>
                </a:avLst>
              </a:prstGeom>
              <a:blipFill>
                <a:blip r:embed="rId6"/>
                <a:stretch>
                  <a:fillRect b="-210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420F6A7-F5FC-4C74-81F8-13B46E818EDC}"/>
                  </a:ext>
                </a:extLst>
              </p:cNvPr>
              <p:cNvSpPr/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2420F6A7-F5FC-4C74-81F8-13B46E818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43" y="3252919"/>
                <a:ext cx="673797" cy="329971"/>
              </a:xfrm>
              <a:prstGeom prst="wedgeRectCallout">
                <a:avLst>
                  <a:gd name="adj1" fmla="val -48741"/>
                  <a:gd name="adj2" fmla="val -110321"/>
                </a:avLst>
              </a:prstGeom>
              <a:blipFill>
                <a:blip r:embed="rId7"/>
                <a:stretch>
                  <a:fillRect l="-885" b="-1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414C4F2A-788A-47C4-8298-0E7D95AC94D8}"/>
                  </a:ext>
                </a:extLst>
              </p:cNvPr>
              <p:cNvSpPr/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414C4F2A-788A-47C4-8298-0E7D95AC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26" y="3417904"/>
                <a:ext cx="673797" cy="329971"/>
              </a:xfrm>
              <a:prstGeom prst="wedgeRectCallout">
                <a:avLst>
                  <a:gd name="adj1" fmla="val -100071"/>
                  <a:gd name="adj2" fmla="val -47145"/>
                </a:avLst>
              </a:prstGeom>
              <a:blipFill>
                <a:blip r:embed="rId8"/>
                <a:stretch>
                  <a:fillRect b="-192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C5714D0A-34E0-4D02-B213-21C0AD2A5163}"/>
              </a:ext>
            </a:extLst>
          </p:cNvPr>
          <p:cNvSpPr/>
          <p:nvPr/>
        </p:nvSpPr>
        <p:spPr>
          <a:xfrm>
            <a:off x="6542935" y="2044558"/>
            <a:ext cx="374681" cy="744298"/>
          </a:xfrm>
          <a:prstGeom prst="rightBrace">
            <a:avLst>
              <a:gd name="adj1" fmla="val 34887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02D2AE0-6118-40FE-B1CD-5ABEE0E9EB46}"/>
                  </a:ext>
                </a:extLst>
              </p:cNvPr>
              <p:cNvSpPr/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02D2AE0-6118-40FE-B1CD-5ABEE0E9E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74" y="2251721"/>
                <a:ext cx="673797" cy="329971"/>
              </a:xfrm>
              <a:prstGeom prst="wedgeRectCallout">
                <a:avLst>
                  <a:gd name="adj1" fmla="val -90227"/>
                  <a:gd name="adj2" fmla="val 3109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BA471-3433-B3DC-8FDA-048D3BCA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84478-1475-45E8-7C27-91D3D411F111}"/>
                  </a:ext>
                </a:extLst>
              </p:cNvPr>
              <p:cNvSpPr txBox="1"/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0000"/>
                    </a:solidFill>
                  </a:rPr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084478-1475-45E8-7C27-91D3D411F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83" y="1505781"/>
                <a:ext cx="3344505" cy="338554"/>
              </a:xfrm>
              <a:prstGeom prst="rect">
                <a:avLst/>
              </a:prstGeom>
              <a:blipFill>
                <a:blip r:embed="rId10"/>
                <a:stretch>
                  <a:fillRect l="-1095" t="-5357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2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0443" y="169546"/>
                <a:ext cx="3924828" cy="55056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2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𝐶𝑙𝑜𝑠𝑒𝑠𝑡𝑃𝑎𝑖𝑟</m:t>
                    </m:r>
                    <m:r>
                      <a:rPr lang="en-CA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2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𝑅𝑒𝑐𝑢𝑟𝑠𝑒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dirty="0">
                  <a:solidFill>
                    <a:srgbClr val="000000"/>
                  </a:solidFill>
                </a:endParaRPr>
              </a:p>
              <a:p>
                <a:r>
                  <a:rPr lang="en-CA" sz="2200" dirty="0">
                    <a:solidFill>
                      <a:srgbClr val="000000"/>
                    </a:solidFill>
                  </a:rPr>
                  <a:t>Lec2 notes using recursion trees showed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2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CA" sz="2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sz="22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sz="2200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2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200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CA" sz="2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0443" y="169546"/>
                <a:ext cx="3924828" cy="5505655"/>
              </a:xfrm>
              <a:blipFill>
                <a:blip r:embed="rId2"/>
                <a:stretch>
                  <a:fillRect l="-2950" t="-1550" r="-1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5">
            <a:extLst>
              <a:ext uri="{FF2B5EF4-FFF2-40B4-BE49-F238E27FC236}">
                <a16:creationId xmlns:a16="http://schemas.microsoft.com/office/drawing/2014/main" id="{3E95A245-BBEF-F6AE-9FC2-3155A5F796E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" y="830211"/>
            <a:ext cx="8166708" cy="43665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688FA8E5-AA68-4823-9912-6516EF5EB24C}"/>
                  </a:ext>
                </a:extLst>
              </p:cNvPr>
              <p:cNvSpPr/>
              <p:nvPr/>
            </p:nvSpPr>
            <p:spPr>
              <a:xfrm>
                <a:off x="4260413" y="726323"/>
                <a:ext cx="1395373" cy="421961"/>
              </a:xfrm>
              <a:prstGeom prst="wedgeRectCallout">
                <a:avLst>
                  <a:gd name="adj1" fmla="val -77012"/>
                  <a:gd name="adj2" fmla="val 5946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688FA8E5-AA68-4823-9912-6516EF5EB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13" y="726323"/>
                <a:ext cx="1395373" cy="421961"/>
              </a:xfrm>
              <a:prstGeom prst="wedgeRectCallout">
                <a:avLst>
                  <a:gd name="adj1" fmla="val -77012"/>
                  <a:gd name="adj2" fmla="val 594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7FEB4017-EDED-48C8-BAF7-6DC32ADF902B}"/>
                  </a:ext>
                </a:extLst>
              </p:cNvPr>
              <p:cNvSpPr/>
              <p:nvPr/>
            </p:nvSpPr>
            <p:spPr>
              <a:xfrm>
                <a:off x="3026530" y="1415492"/>
                <a:ext cx="1115907" cy="330229"/>
              </a:xfrm>
              <a:prstGeom prst="wedgeRectCallout">
                <a:avLst>
                  <a:gd name="adj1" fmla="val -85838"/>
                  <a:gd name="adj2" fmla="val -1775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7FEB4017-EDED-48C8-BAF7-6DC32ADF9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30" y="1415492"/>
                <a:ext cx="1115907" cy="330229"/>
              </a:xfrm>
              <a:prstGeom prst="wedgeRectCallout">
                <a:avLst>
                  <a:gd name="adj1" fmla="val -85838"/>
                  <a:gd name="adj2" fmla="val -17758"/>
                </a:avLst>
              </a:prstGeom>
              <a:blipFill>
                <a:blip r:embed="rId5"/>
                <a:stretch>
                  <a:fillRect b="-210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785FBB76-5E77-4ED8-90AB-514B5909A99D}"/>
                  </a:ext>
                </a:extLst>
              </p:cNvPr>
              <p:cNvSpPr/>
              <p:nvPr/>
            </p:nvSpPr>
            <p:spPr>
              <a:xfrm>
                <a:off x="3342386" y="2117807"/>
                <a:ext cx="1115907" cy="330229"/>
              </a:xfrm>
              <a:prstGeom prst="wedgeRectCallout">
                <a:avLst>
                  <a:gd name="adj1" fmla="val -86263"/>
                  <a:gd name="adj2" fmla="val 229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Speech Bubble: Rectangle 49">
                <a:extLst>
                  <a:ext uri="{FF2B5EF4-FFF2-40B4-BE49-F238E27FC236}">
                    <a16:creationId xmlns:a16="http://schemas.microsoft.com/office/drawing/2014/main" id="{785FBB76-5E77-4ED8-90AB-514B5909A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386" y="2117807"/>
                <a:ext cx="1115907" cy="330229"/>
              </a:xfrm>
              <a:prstGeom prst="wedgeRectCallout">
                <a:avLst>
                  <a:gd name="adj1" fmla="val -86263"/>
                  <a:gd name="adj2" fmla="val 22975"/>
                </a:avLst>
              </a:prstGeom>
              <a:blipFill>
                <a:blip r:embed="rId6"/>
                <a:stretch>
                  <a:fillRect b="-18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88DC167D-04EF-45CC-B21B-08AC72956BEF}"/>
                  </a:ext>
                </a:extLst>
              </p:cNvPr>
              <p:cNvSpPr/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81758"/>
                  <a:gd name="adj2" fmla="val -107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88DC167D-04EF-45CC-B21B-08AC72956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81758"/>
                  <a:gd name="adj2" fmla="val -1074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9701FACD-9279-4511-92A2-76C9E0F675FE}"/>
                  </a:ext>
                </a:extLst>
              </p:cNvPr>
              <p:cNvSpPr/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64260"/>
                  <a:gd name="adj2" fmla="val 3695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Speech Bubble: Rectangle 51">
                <a:extLst>
                  <a:ext uri="{FF2B5EF4-FFF2-40B4-BE49-F238E27FC236}">
                    <a16:creationId xmlns:a16="http://schemas.microsoft.com/office/drawing/2014/main" id="{9701FACD-9279-4511-92A2-76C9E0F67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86" y="3150654"/>
                <a:ext cx="1678769" cy="576120"/>
              </a:xfrm>
              <a:prstGeom prst="wedgeRectCallout">
                <a:avLst>
                  <a:gd name="adj1" fmla="val -64260"/>
                  <a:gd name="adj2" fmla="val 36955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FB5DFEAE-671B-40D3-8804-E3F17D6435F4}"/>
                  </a:ext>
                </a:extLst>
              </p:cNvPr>
              <p:cNvSpPr/>
              <p:nvPr/>
            </p:nvSpPr>
            <p:spPr>
              <a:xfrm>
                <a:off x="6085264" y="3966426"/>
                <a:ext cx="1115907" cy="330229"/>
              </a:xfrm>
              <a:prstGeom prst="wedgeRectCallout">
                <a:avLst>
                  <a:gd name="adj1" fmla="val -84989"/>
                  <a:gd name="adj2" fmla="val 717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FB5DFEAE-671B-40D3-8804-E3F17D64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64" y="3966426"/>
                <a:ext cx="1115907" cy="330229"/>
              </a:xfrm>
              <a:prstGeom prst="wedgeRectCallout">
                <a:avLst>
                  <a:gd name="adj1" fmla="val -84989"/>
                  <a:gd name="adj2" fmla="val 7175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5181C3CF-3216-4680-BC2A-92DEBC498AED}"/>
                  </a:ext>
                </a:extLst>
              </p:cNvPr>
              <p:cNvSpPr/>
              <p:nvPr/>
            </p:nvSpPr>
            <p:spPr>
              <a:xfrm>
                <a:off x="6159171" y="4400543"/>
                <a:ext cx="1395373" cy="421961"/>
              </a:xfrm>
              <a:prstGeom prst="wedgeRectCallout">
                <a:avLst>
                  <a:gd name="adj1" fmla="val -75314"/>
                  <a:gd name="adj2" fmla="val 3139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5181C3CF-3216-4680-BC2A-92DEBC498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71" y="4400543"/>
                <a:ext cx="1395373" cy="421961"/>
              </a:xfrm>
              <a:prstGeom prst="wedgeRectCallout">
                <a:avLst>
                  <a:gd name="adj1" fmla="val -75314"/>
                  <a:gd name="adj2" fmla="val 31397"/>
                </a:avLst>
              </a:prstGeom>
              <a:blipFill>
                <a:blip r:embed="rId10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peech Bubble: Rectangle 54">
                <a:extLst>
                  <a:ext uri="{FF2B5EF4-FFF2-40B4-BE49-F238E27FC236}">
                    <a16:creationId xmlns:a16="http://schemas.microsoft.com/office/drawing/2014/main" id="{C33FE983-3FE6-4E8B-8476-6731E70D7B7F}"/>
                  </a:ext>
                </a:extLst>
              </p:cNvPr>
              <p:cNvSpPr/>
              <p:nvPr/>
            </p:nvSpPr>
            <p:spPr>
              <a:xfrm>
                <a:off x="6870347" y="4912626"/>
                <a:ext cx="1115907" cy="330229"/>
              </a:xfrm>
              <a:prstGeom prst="wedgeRectCallout">
                <a:avLst>
                  <a:gd name="adj1" fmla="val -73526"/>
                  <a:gd name="adj2" fmla="val -143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Speech Bubble: Rectangle 54">
                <a:extLst>
                  <a:ext uri="{FF2B5EF4-FFF2-40B4-BE49-F238E27FC236}">
                    <a16:creationId xmlns:a16="http://schemas.microsoft.com/office/drawing/2014/main" id="{C33FE983-3FE6-4E8B-8476-6731E70D7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47" y="4912626"/>
                <a:ext cx="1115907" cy="330229"/>
              </a:xfrm>
              <a:prstGeom prst="wedgeRectCallout">
                <a:avLst>
                  <a:gd name="adj1" fmla="val -73526"/>
                  <a:gd name="adj2" fmla="val -14327"/>
                </a:avLst>
              </a:prstGeom>
              <a:blipFill>
                <a:blip r:embed="rId11"/>
                <a:stretch>
                  <a:fillRect b="-192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A1E3A-A697-62B6-5CD9-C870878B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8E6E9-09F7-1010-CB08-C34238098B4F}"/>
              </a:ext>
            </a:extLst>
          </p:cNvPr>
          <p:cNvSpPr/>
          <p:nvPr/>
        </p:nvSpPr>
        <p:spPr>
          <a:xfrm>
            <a:off x="144418" y="113236"/>
            <a:ext cx="4742278" cy="565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(unit cost)</a:t>
            </a:r>
          </a:p>
        </p:txBody>
      </p:sp>
    </p:spTree>
    <p:extLst>
      <p:ext uri="{BB962C8B-B14F-4D97-AF65-F5344CB8AC3E}">
        <p14:creationId xmlns:p14="http://schemas.microsoft.com/office/powerpoint/2010/main" val="5400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Improving this result Further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B02636A-2B3E-D338-6510-FC16FBD156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81" y="630620"/>
            <a:ext cx="4762500" cy="32476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B503C-A9D4-B6FB-A6F3-697E0A75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Improving the previous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4"/>
                <a:ext cx="10484530" cy="45977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Sorting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-values causes </a:t>
                </a:r>
                <a:r>
                  <a:rPr lang="en-US" dirty="0" err="1">
                    <a:solidFill>
                      <a:srgbClr val="000000"/>
                    </a:solidFill>
                  </a:rPr>
                  <a:t>findMinSpanningPair</a:t>
                </a:r>
                <a:r>
                  <a:rPr lang="en-US" dirty="0">
                    <a:solidFill>
                      <a:srgbClr val="000000"/>
                    </a:solidFill>
                  </a:rPr>
                  <a:t> to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 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This happens in each recursive call,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and dominates the running time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Avoid sorting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over and over by creating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another copy </a:t>
                </a:r>
                <a:r>
                  <a:rPr lang="en-US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that is </a:t>
                </a:r>
                <a:r>
                  <a:rPr lang="en-US" b="1" dirty="0">
                    <a:solidFill>
                      <a:srgbClr val="000000"/>
                    </a:solidFill>
                  </a:rPr>
                  <a:t>pre-sorted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-values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Assume for simplicity that x coordinates are unique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4"/>
                <a:ext cx="10484530" cy="4597756"/>
              </a:xfrm>
              <a:blipFill>
                <a:blip r:embed="rId2"/>
                <a:stretch>
                  <a:fillRect l="-1512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7F36-E4A8-4ED6-8178-0968A5F3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C9AE5A3C-96BE-EE63-AB24-2AFDB15EDAF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3" y="171674"/>
            <a:ext cx="6652384" cy="5857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9D9A7-0CDD-4239-ACC9-11926D1A43F1}"/>
              </a:ext>
            </a:extLst>
          </p:cNvPr>
          <p:cNvSpPr/>
          <p:nvPr/>
        </p:nvSpPr>
        <p:spPr>
          <a:xfrm>
            <a:off x="7822475" y="122912"/>
            <a:ext cx="4205029" cy="565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</a:rPr>
              <a:t>Shamos</a:t>
            </a:r>
            <a:r>
              <a:rPr lang="en-CA" sz="2400" b="1" dirty="0">
                <a:solidFill>
                  <a:srgbClr val="000000"/>
                </a:solidFill>
              </a:rPr>
              <a:t>’ algorithm (1975)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409685-7256-4D48-938E-D37945326588}"/>
              </a:ext>
            </a:extLst>
          </p:cNvPr>
          <p:cNvSpPr/>
          <p:nvPr/>
        </p:nvSpPr>
        <p:spPr>
          <a:xfrm>
            <a:off x="7358743" y="3580190"/>
            <a:ext cx="333829" cy="575734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Rectangular Callout 1">
            <a:extLst>
              <a:ext uri="{FF2B5EF4-FFF2-40B4-BE49-F238E27FC236}">
                <a16:creationId xmlns:a16="http://schemas.microsoft.com/office/drawing/2014/main" id="{8C1FD940-F9DF-4CDF-85C4-7461ABF3138F}"/>
              </a:ext>
            </a:extLst>
          </p:cNvPr>
          <p:cNvSpPr/>
          <p:nvPr/>
        </p:nvSpPr>
        <p:spPr>
          <a:xfrm>
            <a:off x="7822475" y="990210"/>
            <a:ext cx="3367313" cy="779587"/>
          </a:xfrm>
          <a:prstGeom prst="wedgeRectCallout">
            <a:avLst>
              <a:gd name="adj1" fmla="val -54515"/>
              <a:gd name="adj2" fmla="val 31715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This selection step </a:t>
            </a:r>
            <a:r>
              <a:rPr lang="en-CA" sz="2000" b="1" dirty="0">
                <a:solidFill>
                  <a:srgbClr val="000000"/>
                </a:solidFill>
              </a:rPr>
              <a:t>preserves the y-sort order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Rectangular Callout 1">
            <a:extLst>
              <a:ext uri="{FF2B5EF4-FFF2-40B4-BE49-F238E27FC236}">
                <a16:creationId xmlns:a16="http://schemas.microsoft.com/office/drawing/2014/main" id="{E880BD18-7C9F-4377-BC75-2D0D7FF4D8DD}"/>
              </a:ext>
            </a:extLst>
          </p:cNvPr>
          <p:cNvSpPr/>
          <p:nvPr/>
        </p:nvSpPr>
        <p:spPr>
          <a:xfrm>
            <a:off x="8248953" y="2750132"/>
            <a:ext cx="3609219" cy="779586"/>
          </a:xfrm>
          <a:prstGeom prst="wedgeRectCallout">
            <a:avLst>
              <a:gd name="adj1" fmla="val 20197"/>
              <a:gd name="adj2" fmla="val -427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Observe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err="1">
                <a:solidFill>
                  <a:srgbClr val="000000"/>
                </a:solidFill>
              </a:rPr>
              <a:t>PxL</a:t>
            </a:r>
            <a:r>
              <a:rPr lang="en-CA" sz="2000" dirty="0">
                <a:solidFill>
                  <a:srgbClr val="000000"/>
                </a:solidFill>
              </a:rPr>
              <a:t> and </a:t>
            </a:r>
            <a:r>
              <a:rPr lang="en-CA" sz="2000" dirty="0" err="1">
                <a:solidFill>
                  <a:srgbClr val="000000"/>
                </a:solidFill>
              </a:rPr>
              <a:t>PyL</a:t>
            </a:r>
            <a:r>
              <a:rPr lang="en-CA" sz="2000" dirty="0">
                <a:solidFill>
                  <a:srgbClr val="000000"/>
                </a:solidFill>
              </a:rPr>
              <a:t> contain the </a:t>
            </a:r>
            <a:r>
              <a:rPr lang="en-CA" sz="2000" b="1" dirty="0">
                <a:solidFill>
                  <a:srgbClr val="000000"/>
                </a:solidFill>
              </a:rPr>
              <a:t>same points</a:t>
            </a:r>
          </a:p>
        </p:txBody>
      </p:sp>
      <p:sp>
        <p:nvSpPr>
          <p:cNvPr id="12" name="Rectangular Callout 1">
            <a:extLst>
              <a:ext uri="{FF2B5EF4-FFF2-40B4-BE49-F238E27FC236}">
                <a16:creationId xmlns:a16="http://schemas.microsoft.com/office/drawing/2014/main" id="{A9886EBE-A4CE-41D9-B3F9-1F3F24E80062}"/>
              </a:ext>
            </a:extLst>
          </p:cNvPr>
          <p:cNvSpPr/>
          <p:nvPr/>
        </p:nvSpPr>
        <p:spPr>
          <a:xfrm>
            <a:off x="8248952" y="3529718"/>
            <a:ext cx="3609219" cy="691521"/>
          </a:xfrm>
          <a:prstGeom prst="wedgeRectCallout">
            <a:avLst>
              <a:gd name="adj1" fmla="val 20197"/>
              <a:gd name="adj2" fmla="val -427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(specifically the points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with x &lt;= </a:t>
            </a:r>
            <a:r>
              <a:rPr lang="en-CA" sz="2000" dirty="0" err="1">
                <a:solidFill>
                  <a:srgbClr val="000000"/>
                </a:solidFill>
              </a:rPr>
              <a:t>xmid</a:t>
            </a:r>
            <a:r>
              <a:rPr lang="en-CA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Rectangular Callout 1">
            <a:extLst>
              <a:ext uri="{FF2B5EF4-FFF2-40B4-BE49-F238E27FC236}">
                <a16:creationId xmlns:a16="http://schemas.microsoft.com/office/drawing/2014/main" id="{9A085847-C590-46C7-9ABB-19BECF09509C}"/>
              </a:ext>
            </a:extLst>
          </p:cNvPr>
          <p:cNvSpPr/>
          <p:nvPr/>
        </p:nvSpPr>
        <p:spPr>
          <a:xfrm>
            <a:off x="8248951" y="4221239"/>
            <a:ext cx="3609219" cy="779586"/>
          </a:xfrm>
          <a:prstGeom prst="wedgeRectCallout">
            <a:avLst>
              <a:gd name="adj1" fmla="val -8100"/>
              <a:gd name="adj2" fmla="val -446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Moreover </a:t>
            </a:r>
            <a:r>
              <a:rPr lang="en-CA" sz="2000" dirty="0" err="1">
                <a:solidFill>
                  <a:srgbClr val="000000"/>
                </a:solidFill>
              </a:rPr>
              <a:t>PxL</a:t>
            </a:r>
            <a:r>
              <a:rPr lang="en-CA" sz="2000" dirty="0">
                <a:solidFill>
                  <a:srgbClr val="000000"/>
                </a:solidFill>
              </a:rPr>
              <a:t> is sorted by x</a:t>
            </a:r>
          </a:p>
          <a:p>
            <a:pPr algn="ctr"/>
            <a:r>
              <a:rPr lang="en-CA" sz="2000" dirty="0">
                <a:solidFill>
                  <a:srgbClr val="000000"/>
                </a:solidFill>
              </a:rPr>
              <a:t>while </a:t>
            </a:r>
            <a:r>
              <a:rPr lang="en-CA" sz="2000" dirty="0" err="1">
                <a:solidFill>
                  <a:srgbClr val="000000"/>
                </a:solidFill>
              </a:rPr>
              <a:t>PyL</a:t>
            </a:r>
            <a:r>
              <a:rPr lang="en-CA" sz="2000" dirty="0">
                <a:solidFill>
                  <a:srgbClr val="000000"/>
                </a:solidFill>
              </a:rPr>
              <a:t> is sorted by y</a:t>
            </a:r>
          </a:p>
        </p:txBody>
      </p:sp>
      <p:sp>
        <p:nvSpPr>
          <p:cNvPr id="16" name="Rectangular Callout 1">
            <a:extLst>
              <a:ext uri="{FF2B5EF4-FFF2-40B4-BE49-F238E27FC236}">
                <a16:creationId xmlns:a16="http://schemas.microsoft.com/office/drawing/2014/main" id="{CB4099BC-0D14-4F19-9EF6-15D20AACFFCB}"/>
              </a:ext>
            </a:extLst>
          </p:cNvPr>
          <p:cNvSpPr/>
          <p:nvPr/>
        </p:nvSpPr>
        <p:spPr>
          <a:xfrm>
            <a:off x="8248951" y="5000825"/>
            <a:ext cx="3609219" cy="779586"/>
          </a:xfrm>
          <a:prstGeom prst="wedgeRectCallout">
            <a:avLst>
              <a:gd name="adj1" fmla="val -8100"/>
              <a:gd name="adj2" fmla="val -446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And similarly for </a:t>
            </a:r>
            <a:r>
              <a:rPr lang="en-CA" sz="2000" dirty="0" err="1">
                <a:solidFill>
                  <a:srgbClr val="000000"/>
                </a:solidFill>
              </a:rPr>
              <a:t>PxR</a:t>
            </a:r>
            <a:r>
              <a:rPr lang="en-CA" sz="2000" dirty="0">
                <a:solidFill>
                  <a:srgbClr val="000000"/>
                </a:solidFill>
              </a:rPr>
              <a:t>, </a:t>
            </a:r>
            <a:r>
              <a:rPr lang="en-CA" sz="2000" dirty="0" err="1">
                <a:solidFill>
                  <a:srgbClr val="000000"/>
                </a:solidFill>
              </a:rPr>
              <a:t>PyR</a:t>
            </a:r>
            <a:r>
              <a:rPr lang="en-CA" sz="2000" dirty="0">
                <a:solidFill>
                  <a:srgbClr val="000000"/>
                </a:solidFill>
              </a:rPr>
              <a:t>…</a:t>
            </a:r>
          </a:p>
          <a:p>
            <a:pPr algn="ctr"/>
            <a:r>
              <a:rPr lang="en-CA" sz="2000" dirty="0">
                <a:solidFill>
                  <a:srgbClr val="000000"/>
                </a:solidFill>
              </a:rPr>
              <a:t>No need to sort in Recurse!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8302B-D698-3AC4-180B-4432C70C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74331E9-34D1-3C65-A798-8E005BBD6B75}"/>
              </a:ext>
            </a:extLst>
          </p:cNvPr>
          <p:cNvSpPr/>
          <p:nvPr/>
        </p:nvSpPr>
        <p:spPr>
          <a:xfrm>
            <a:off x="9794720" y="2040533"/>
            <a:ext cx="2232784" cy="583649"/>
          </a:xfrm>
          <a:prstGeom prst="wedgeRectCallout">
            <a:avLst>
              <a:gd name="adj1" fmla="val 23843"/>
              <a:gd name="adj2" fmla="val 1133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x-</a:t>
            </a:r>
            <a:r>
              <a:rPr lang="en-CA" dirty="0" err="1">
                <a:solidFill>
                  <a:srgbClr val="000000"/>
                </a:solidFill>
              </a:rPr>
              <a:t>coord</a:t>
            </a:r>
            <a:r>
              <a:rPr lang="en-CA" dirty="0">
                <a:solidFill>
                  <a:srgbClr val="000000"/>
                </a:solidFill>
              </a:rPr>
              <a:t> uniqueness used</a:t>
            </a:r>
          </a:p>
        </p:txBody>
      </p:sp>
    </p:spTree>
    <p:extLst>
      <p:ext uri="{BB962C8B-B14F-4D97-AF65-F5344CB8AC3E}">
        <p14:creationId xmlns:p14="http://schemas.microsoft.com/office/powerpoint/2010/main" val="38703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195BF18-AED3-ACC1-F09C-38219D44202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7" y="176539"/>
            <a:ext cx="9367376" cy="30442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1">
                <a:extLst>
                  <a:ext uri="{FF2B5EF4-FFF2-40B4-BE49-F238E27FC236}">
                    <a16:creationId xmlns:a16="http://schemas.microsoft.com/office/drawing/2014/main" id="{5B6ED241-5919-4FC5-B8C6-1925FF65FB57}"/>
                  </a:ext>
                </a:extLst>
              </p:cNvPr>
              <p:cNvSpPr/>
              <p:nvPr/>
            </p:nvSpPr>
            <p:spPr>
              <a:xfrm>
                <a:off x="7557104" y="540269"/>
                <a:ext cx="4581677" cy="509599"/>
              </a:xfrm>
              <a:prstGeom prst="wedgeRectCallout">
                <a:avLst>
                  <a:gd name="adj1" fmla="val -56032"/>
                  <a:gd name="adj2" fmla="val -261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and preserves the y-sort order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ular Callout 1">
                <a:extLst>
                  <a:ext uri="{FF2B5EF4-FFF2-40B4-BE49-F238E27FC236}">
                    <a16:creationId xmlns:a16="http://schemas.microsoft.com/office/drawing/2014/main" id="{5B6ED241-5919-4FC5-B8C6-1925FF65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04" y="540269"/>
                <a:ext cx="4581677" cy="509599"/>
              </a:xfrm>
              <a:prstGeom prst="wedgeRectCallout">
                <a:avLst>
                  <a:gd name="adj1" fmla="val -56032"/>
                  <a:gd name="adj2" fmla="val -26189"/>
                </a:avLst>
              </a:prstGeom>
              <a:blipFill>
                <a:blip r:embed="rId3"/>
                <a:stretch>
                  <a:fillRect r="-125" b="-814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">
                <a:extLst>
                  <a:ext uri="{FF2B5EF4-FFF2-40B4-BE49-F238E27FC236}">
                    <a16:creationId xmlns:a16="http://schemas.microsoft.com/office/drawing/2014/main" id="{52999EDE-896B-4A45-846A-31DF1A74A045}"/>
                  </a:ext>
                </a:extLst>
              </p:cNvPr>
              <p:cNvSpPr/>
              <p:nvPr/>
            </p:nvSpPr>
            <p:spPr>
              <a:xfrm>
                <a:off x="9891535" y="1988794"/>
                <a:ext cx="803124" cy="351087"/>
              </a:xfrm>
              <a:prstGeom prst="wedgeRectCallout">
                <a:avLst>
                  <a:gd name="adj1" fmla="val -44261"/>
                  <a:gd name="adj2" fmla="val 1371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ular Callout 1">
                <a:extLst>
                  <a:ext uri="{FF2B5EF4-FFF2-40B4-BE49-F238E27FC236}">
                    <a16:creationId xmlns:a16="http://schemas.microsoft.com/office/drawing/2014/main" id="{52999EDE-896B-4A45-846A-31DF1A74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35" y="1988794"/>
                <a:ext cx="803124" cy="351087"/>
              </a:xfrm>
              <a:prstGeom prst="wedgeRectCallout">
                <a:avLst>
                  <a:gd name="adj1" fmla="val -44261"/>
                  <a:gd name="adj2" fmla="val 13711"/>
                </a:avLst>
              </a:prstGeom>
              <a:blipFill>
                <a:blip r:embed="rId4"/>
                <a:stretch>
                  <a:fillRect b="-229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358B4769-66E6-4710-BFBB-786368234328}"/>
              </a:ext>
            </a:extLst>
          </p:cNvPr>
          <p:cNvSpPr/>
          <p:nvPr/>
        </p:nvSpPr>
        <p:spPr>
          <a:xfrm>
            <a:off x="9593943" y="1107924"/>
            <a:ext cx="333829" cy="2112829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CE0BB007-35D8-481D-9FB8-866596091336}"/>
                  </a:ext>
                </a:extLst>
              </p:cNvPr>
              <p:cNvSpPr/>
              <p:nvPr/>
            </p:nvSpPr>
            <p:spPr>
              <a:xfrm>
                <a:off x="1816704" y="3637248"/>
                <a:ext cx="4581677" cy="509599"/>
              </a:xfrm>
              <a:prstGeom prst="wedgeRectCallout">
                <a:avLst>
                  <a:gd name="adj1" fmla="val -45261"/>
                  <a:gd name="adj2" fmla="val -166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for this function</a:t>
                </a:r>
              </a:p>
            </p:txBody>
          </p:sp>
        </mc:Choice>
        <mc:Fallback>
          <p:sp>
            <p:nvSpPr>
              <p:cNvPr id="16" name="Rectangular Callout 1">
                <a:extLst>
                  <a:ext uri="{FF2B5EF4-FFF2-40B4-BE49-F238E27FC236}">
                    <a16:creationId xmlns:a16="http://schemas.microsoft.com/office/drawing/2014/main" id="{CE0BB007-35D8-481D-9FB8-86659609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04" y="3637248"/>
                <a:ext cx="4581677" cy="509599"/>
              </a:xfrm>
              <a:prstGeom prst="wedgeRectCallout">
                <a:avLst>
                  <a:gd name="adj1" fmla="val -45261"/>
                  <a:gd name="adj2" fmla="val -16695"/>
                </a:avLst>
              </a:prstGeom>
              <a:blipFill>
                <a:blip r:embed="rId5"/>
                <a:stretch>
                  <a:fillRect t="-3488" b="-197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28345-8D26-522E-1DA7-82024151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DF049-D054-FF57-9D23-A0FD3F928AAF}"/>
                  </a:ext>
                </a:extLst>
              </p:cNvPr>
              <p:cNvSpPr txBox="1"/>
              <p:nvPr/>
            </p:nvSpPr>
            <p:spPr>
              <a:xfrm>
                <a:off x="1322400" y="771316"/>
                <a:ext cx="3344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0000"/>
                    </a:solidFill>
                  </a:rPr>
                  <a:t>if |S| &lt; 2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CA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e>
                    </m:d>
                    <m:r>
                      <a:rPr lang="en-CA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CA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6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DF049-D054-FF57-9D23-A0FD3F928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00" y="771316"/>
                <a:ext cx="3344505" cy="338554"/>
              </a:xfrm>
              <a:prstGeom prst="rect">
                <a:avLst/>
              </a:prstGeom>
              <a:blipFill>
                <a:blip r:embed="rId6"/>
                <a:stretch>
                  <a:fillRect l="-1093" t="-5455" b="-2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5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C477D948-843B-E3CE-FC48-50BFAAB019F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3" y="171674"/>
            <a:ext cx="6652384" cy="5857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9D9A7-0CDD-4239-ACC9-11926D1A43F1}"/>
              </a:ext>
            </a:extLst>
          </p:cNvPr>
          <p:cNvSpPr/>
          <p:nvPr/>
        </p:nvSpPr>
        <p:spPr>
          <a:xfrm>
            <a:off x="8611810" y="122912"/>
            <a:ext cx="3415694" cy="565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178CDA7-E524-4192-9C3F-97C695F00CAA}"/>
              </a:ext>
            </a:extLst>
          </p:cNvPr>
          <p:cNvSpPr/>
          <p:nvPr/>
        </p:nvSpPr>
        <p:spPr>
          <a:xfrm>
            <a:off x="6483048" y="405697"/>
            <a:ext cx="333829" cy="575734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6D1462F-3B91-4EB4-9F2C-9D49BCBFF955}"/>
              </a:ext>
            </a:extLst>
          </p:cNvPr>
          <p:cNvSpPr/>
          <p:nvPr/>
        </p:nvSpPr>
        <p:spPr>
          <a:xfrm>
            <a:off x="7358743" y="1717524"/>
            <a:ext cx="333829" cy="2438400"/>
          </a:xfrm>
          <a:prstGeom prst="rightBrace">
            <a:avLst>
              <a:gd name="adj1" fmla="val 30072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1">
                <a:extLst>
                  <a:ext uri="{FF2B5EF4-FFF2-40B4-BE49-F238E27FC236}">
                    <a16:creationId xmlns:a16="http://schemas.microsoft.com/office/drawing/2014/main" id="{986A2A0C-551F-47D1-8112-604132B695E0}"/>
                  </a:ext>
                </a:extLst>
              </p:cNvPr>
              <p:cNvSpPr/>
              <p:nvPr/>
            </p:nvSpPr>
            <p:spPr>
              <a:xfrm>
                <a:off x="6877352" y="512939"/>
                <a:ext cx="1296609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ular Callout 1">
                <a:extLst>
                  <a:ext uri="{FF2B5EF4-FFF2-40B4-BE49-F238E27FC236}">
                    <a16:creationId xmlns:a16="http://schemas.microsoft.com/office/drawing/2014/main" id="{986A2A0C-551F-47D1-8112-604132B6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52" y="512939"/>
                <a:ext cx="1296609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3"/>
                <a:stretch>
                  <a:fillRect l="-1852" b="-229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ular Callout 1">
                <a:extLst>
                  <a:ext uri="{FF2B5EF4-FFF2-40B4-BE49-F238E27FC236}">
                    <a16:creationId xmlns:a16="http://schemas.microsoft.com/office/drawing/2014/main" id="{1AD836DE-5437-44D5-AA06-5D40544C6920}"/>
                  </a:ext>
                </a:extLst>
              </p:cNvPr>
              <p:cNvSpPr/>
              <p:nvPr/>
            </p:nvSpPr>
            <p:spPr>
              <a:xfrm>
                <a:off x="7779659" y="2744663"/>
                <a:ext cx="764418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ular Callout 1">
                <a:extLst>
                  <a:ext uri="{FF2B5EF4-FFF2-40B4-BE49-F238E27FC236}">
                    <a16:creationId xmlns:a16="http://schemas.microsoft.com/office/drawing/2014/main" id="{1AD836DE-5437-44D5-AA06-5D40544C6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59" y="2744663"/>
                <a:ext cx="764418" cy="351087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4"/>
                <a:stretch>
                  <a:fillRect b="-229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ular Callout 1">
                <a:extLst>
                  <a:ext uri="{FF2B5EF4-FFF2-40B4-BE49-F238E27FC236}">
                    <a16:creationId xmlns:a16="http://schemas.microsoft.com/office/drawing/2014/main" id="{AA20E6FA-BB67-44C0-A1A0-BFAC275C0B91}"/>
                  </a:ext>
                </a:extLst>
              </p:cNvPr>
              <p:cNvSpPr/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102252"/>
                  <a:gd name="adj2" fmla="val -2963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Rectangular Callout 1">
                <a:extLst>
                  <a:ext uri="{FF2B5EF4-FFF2-40B4-BE49-F238E27FC236}">
                    <a16:creationId xmlns:a16="http://schemas.microsoft.com/office/drawing/2014/main" id="{AA20E6FA-BB67-44C0-A1A0-BFAC275C0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102252"/>
                  <a:gd name="adj2" fmla="val -2963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ular Callout 1">
                <a:extLst>
                  <a:ext uri="{FF2B5EF4-FFF2-40B4-BE49-F238E27FC236}">
                    <a16:creationId xmlns:a16="http://schemas.microsoft.com/office/drawing/2014/main" id="{981CA99B-E19D-46F0-8BB7-99CE4B7E6A9B}"/>
                  </a:ext>
                </a:extLst>
              </p:cNvPr>
              <p:cNvSpPr/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98754"/>
                  <a:gd name="adj2" fmla="val 1526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Rectangular Callout 1">
                <a:extLst>
                  <a:ext uri="{FF2B5EF4-FFF2-40B4-BE49-F238E27FC236}">
                    <a16:creationId xmlns:a16="http://schemas.microsoft.com/office/drawing/2014/main" id="{981CA99B-E19D-46F0-8BB7-99CE4B7E6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71" y="4155924"/>
                <a:ext cx="829734" cy="625070"/>
              </a:xfrm>
              <a:prstGeom prst="wedgeRectCallout">
                <a:avLst>
                  <a:gd name="adj1" fmla="val -98754"/>
                  <a:gd name="adj2" fmla="val 15263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ular Callout 1">
                <a:extLst>
                  <a:ext uri="{FF2B5EF4-FFF2-40B4-BE49-F238E27FC236}">
                    <a16:creationId xmlns:a16="http://schemas.microsoft.com/office/drawing/2014/main" id="{E586D3F0-286C-42A4-AD47-617EEA19E7ED}"/>
                  </a:ext>
                </a:extLst>
              </p:cNvPr>
              <p:cNvSpPr/>
              <p:nvPr/>
            </p:nvSpPr>
            <p:spPr>
              <a:xfrm>
                <a:off x="6498771" y="5107088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Rectangular Callout 1">
                <a:extLst>
                  <a:ext uri="{FF2B5EF4-FFF2-40B4-BE49-F238E27FC236}">
                    <a16:creationId xmlns:a16="http://schemas.microsoft.com/office/drawing/2014/main" id="{E586D3F0-286C-42A4-AD47-617EEA19E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5107088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blipFill>
                <a:blip r:embed="rId7"/>
                <a:stretch>
                  <a:fillRect b="-2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ular Callout 1">
                <a:extLst>
                  <a:ext uri="{FF2B5EF4-FFF2-40B4-BE49-F238E27FC236}">
                    <a16:creationId xmlns:a16="http://schemas.microsoft.com/office/drawing/2014/main" id="{E872A395-3F15-479A-8654-13581204C48A}"/>
                  </a:ext>
                </a:extLst>
              </p:cNvPr>
              <p:cNvSpPr/>
              <p:nvPr/>
            </p:nvSpPr>
            <p:spPr>
              <a:xfrm>
                <a:off x="7439781" y="5365926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Rectangular Callout 1">
                <a:extLst>
                  <a:ext uri="{FF2B5EF4-FFF2-40B4-BE49-F238E27FC236}">
                    <a16:creationId xmlns:a16="http://schemas.microsoft.com/office/drawing/2014/main" id="{E872A395-3F15-479A-8654-13581204C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81" y="5365926"/>
                <a:ext cx="803124" cy="351087"/>
              </a:xfrm>
              <a:prstGeom prst="wedgeRectCallout">
                <a:avLst>
                  <a:gd name="adj1" fmla="val -81610"/>
                  <a:gd name="adj2" fmla="val 16467"/>
                </a:avLst>
              </a:prstGeom>
              <a:blipFill>
                <a:blip r:embed="rId8"/>
                <a:stretch>
                  <a:fillRect b="-229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1">
                <a:extLst>
                  <a:ext uri="{FF2B5EF4-FFF2-40B4-BE49-F238E27FC236}">
                    <a16:creationId xmlns:a16="http://schemas.microsoft.com/office/drawing/2014/main" id="{2B5D8F7C-D218-4B55-973F-A017FEA2EB9B}"/>
                  </a:ext>
                </a:extLst>
              </p:cNvPr>
              <p:cNvSpPr/>
              <p:nvPr/>
            </p:nvSpPr>
            <p:spPr>
              <a:xfrm>
                <a:off x="7301895" y="5907793"/>
                <a:ext cx="803124" cy="351087"/>
              </a:xfrm>
              <a:prstGeom prst="wedgeRectCallout">
                <a:avLst>
                  <a:gd name="adj1" fmla="val -83417"/>
                  <a:gd name="adj2" fmla="val -483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1">
                <a:extLst>
                  <a:ext uri="{FF2B5EF4-FFF2-40B4-BE49-F238E27FC236}">
                    <a16:creationId xmlns:a16="http://schemas.microsoft.com/office/drawing/2014/main" id="{2B5D8F7C-D218-4B55-973F-A017FEA2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895" y="5907793"/>
                <a:ext cx="803124" cy="351087"/>
              </a:xfrm>
              <a:prstGeom prst="wedgeRectCallout">
                <a:avLst>
                  <a:gd name="adj1" fmla="val -83417"/>
                  <a:gd name="adj2" fmla="val -48301"/>
                </a:avLst>
              </a:prstGeom>
              <a:blipFill>
                <a:blip r:embed="rId9"/>
                <a:stretch>
                  <a:fillRect b="-229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ular Callout 1">
                <a:extLst>
                  <a:ext uri="{FF2B5EF4-FFF2-40B4-BE49-F238E27FC236}">
                    <a16:creationId xmlns:a16="http://schemas.microsoft.com/office/drawing/2014/main" id="{175FD92A-5A9B-4106-AE8B-487A9A0B57BC}"/>
                  </a:ext>
                </a:extLst>
              </p:cNvPr>
              <p:cNvSpPr/>
              <p:nvPr/>
            </p:nvSpPr>
            <p:spPr>
              <a:xfrm>
                <a:off x="8611810" y="1327731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ular Callout 1">
                <a:extLst>
                  <a:ext uri="{FF2B5EF4-FFF2-40B4-BE49-F238E27FC236}">
                    <a16:creationId xmlns:a16="http://schemas.microsoft.com/office/drawing/2014/main" id="{175FD92A-5A9B-4106-AE8B-487A9A0B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1327731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1">
                <a:extLst>
                  <a:ext uri="{FF2B5EF4-FFF2-40B4-BE49-F238E27FC236}">
                    <a16:creationId xmlns:a16="http://schemas.microsoft.com/office/drawing/2014/main" id="{C97B6C5A-6D1E-4650-A6A8-462F62C93F1B}"/>
                  </a:ext>
                </a:extLst>
              </p:cNvPr>
              <p:cNvSpPr/>
              <p:nvPr/>
            </p:nvSpPr>
            <p:spPr>
              <a:xfrm>
                <a:off x="8611810" y="212699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Merge sort recurrence…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ular Callout 1">
                <a:extLst>
                  <a:ext uri="{FF2B5EF4-FFF2-40B4-BE49-F238E27FC236}">
                    <a16:creationId xmlns:a16="http://schemas.microsoft.com/office/drawing/2014/main" id="{C97B6C5A-6D1E-4650-A6A8-462F62C93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212699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1"/>
                <a:stretch>
                  <a:fillRect b="-30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1">
                <a:extLst>
                  <a:ext uri="{FF2B5EF4-FFF2-40B4-BE49-F238E27FC236}">
                    <a16:creationId xmlns:a16="http://schemas.microsoft.com/office/drawing/2014/main" id="{04391FA9-1759-4F63-AABB-7AAE29C68BC5}"/>
                  </a:ext>
                </a:extLst>
              </p:cNvPr>
              <p:cNvSpPr/>
              <p:nvPr/>
            </p:nvSpPr>
            <p:spPr>
              <a:xfrm>
                <a:off x="8611810" y="356162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runtime for 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Shamos</a:t>
                </a:r>
                <a:r>
                  <a:rPr lang="en-CA" sz="2000" dirty="0">
                    <a:solidFill>
                      <a:srgbClr val="000000"/>
                    </a:solidFill>
                  </a:rPr>
                  <a:t>’ algorithm is in 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Rectangular Callout 1">
                <a:extLst>
                  <a:ext uri="{FF2B5EF4-FFF2-40B4-BE49-F238E27FC236}">
                    <a16:creationId xmlns:a16="http://schemas.microsoft.com/office/drawing/2014/main" id="{04391FA9-1759-4F63-AABB-7AAE29C68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10" y="3561626"/>
                <a:ext cx="3415694" cy="779586"/>
              </a:xfrm>
              <a:prstGeom prst="wedgeRectCallout">
                <a:avLst>
                  <a:gd name="adj1" fmla="val 20197"/>
                  <a:gd name="adj2" fmla="val -42788"/>
                </a:avLst>
              </a:prstGeom>
              <a:blipFill>
                <a:blip r:embed="rId12"/>
                <a:stretch>
                  <a:fillRect b="-76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CE2AA-ECA2-6904-7981-9A661F2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/>
          <p:cNvSpPr/>
          <p:nvPr/>
        </p:nvSpPr>
        <p:spPr>
          <a:xfrm>
            <a:off x="1225546" y="1153885"/>
            <a:ext cx="9378043" cy="4898572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The </a:t>
            </a:r>
            <a:r>
              <a:rPr lang="en-CA" b="1" dirty="0">
                <a:solidFill>
                  <a:srgbClr val="000000"/>
                </a:solidFill>
              </a:rPr>
              <a:t>Closest Pair </a:t>
            </a:r>
            <a:r>
              <a:rPr lang="en-CA" dirty="0">
                <a:solidFill>
                  <a:srgbClr val="000000"/>
                </a:solidFill>
              </a:rPr>
              <a:t>Problem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00843" y="878599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4294" y="1067842"/>
            <a:ext cx="906054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Input: Set P of n 2D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54099" y="1804331"/>
            <a:ext cx="0" cy="2413883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5763" y="3041170"/>
            <a:ext cx="3579195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43399" y="214824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761" y="242157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67213" y="3279431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0219" y="2576441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4241" y="190637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1506" y="269737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13428" y="3436754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72864" y="259659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086" y="4178737"/>
            <a:ext cx="9060548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Output: pair p and q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s.t.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/>
                <a:cs typeface="Trebuchet MS"/>
              </a:rPr>
              <a:t>dist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(p, q) minimum over all pairs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Break ties arbitrarily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15692" y="3640364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5692" y="3640364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741959" y="5281237"/>
          <a:ext cx="5168900" cy="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279400" progId="Equation.3">
                  <p:embed/>
                </p:oleObj>
              </mc:Choice>
              <mc:Fallback>
                <p:oleObj name="Equation" r:id="rId4" imgW="2349500" imgH="2794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1959" y="5281237"/>
                        <a:ext cx="5168900" cy="6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6D62A-FC6D-5E66-63F3-F414F424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349" y="3749598"/>
            <a:ext cx="5017922" cy="164936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Greedy</a:t>
            </a:r>
            <a:r>
              <a:rPr lang="en-US" dirty="0">
                <a:solidFill>
                  <a:srgbClr val="000000"/>
                </a:solidFill>
              </a:rPr>
              <a:t> Algorithms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5305B8-AC42-A996-1783-478C7DBC39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47" y="391887"/>
            <a:ext cx="6590805" cy="5003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C62F1-55EB-38B8-EEF5-0D77529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48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C108907F-A53D-F852-F40E-EED90DF946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07" y="234535"/>
            <a:ext cx="3107104" cy="311709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E5DA967-1B7C-B402-F273-CBCF6A6CFA2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3" y="72753"/>
            <a:ext cx="8675624" cy="5777062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8858837" y="1532771"/>
            <a:ext cx="489094" cy="920979"/>
          </a:xfrm>
          <a:prstGeom prst="leftBrac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28558" y="1993261"/>
            <a:ext cx="4030279" cy="30260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99436" y="2540344"/>
            <a:ext cx="2947131" cy="538355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9347931" y="4019415"/>
            <a:ext cx="2532691" cy="677577"/>
          </a:xfrm>
          <a:prstGeom prst="wedgeRectCallout">
            <a:avLst>
              <a:gd name="adj1" fmla="val 26959"/>
              <a:gd name="adj2" fmla="val -21517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(this point) = $720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2B340F-D6FE-D5B7-3C55-9C02D8B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63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18" y="-2"/>
            <a:ext cx="10526093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Solving optimization problems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8" y="1236374"/>
            <a:ext cx="11146188" cy="4597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Lots of techniques</a:t>
            </a:r>
          </a:p>
          <a:p>
            <a:r>
              <a:rPr lang="en-US" dirty="0">
                <a:solidFill>
                  <a:srgbClr val="000000"/>
                </a:solidFill>
              </a:rPr>
              <a:t>We will study </a:t>
            </a:r>
            <a:r>
              <a:rPr lang="en-US" b="1" dirty="0">
                <a:solidFill>
                  <a:srgbClr val="000000"/>
                </a:solidFill>
              </a:rPr>
              <a:t>greedy</a:t>
            </a:r>
            <a:r>
              <a:rPr lang="en-US" dirty="0">
                <a:solidFill>
                  <a:srgbClr val="000000"/>
                </a:solidFill>
              </a:rPr>
              <a:t> approaches first</a:t>
            </a:r>
          </a:p>
          <a:p>
            <a:r>
              <a:rPr lang="en-US" dirty="0">
                <a:solidFill>
                  <a:srgbClr val="000000"/>
                </a:solidFill>
              </a:rPr>
              <a:t>Later, dynamic programming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Sort of like divide and conquer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but </a:t>
            </a:r>
            <a:r>
              <a:rPr lang="en-US" i="1" dirty="0">
                <a:solidFill>
                  <a:srgbClr val="000000"/>
                </a:solidFill>
              </a:rPr>
              <a:t>can </a:t>
            </a:r>
            <a:r>
              <a:rPr lang="en-US" b="1" i="1" dirty="0">
                <a:solidFill>
                  <a:srgbClr val="000000"/>
                </a:solidFill>
              </a:rPr>
              <a:t>sometimes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 much more efficient than D&amp;C</a:t>
            </a:r>
          </a:p>
          <a:p>
            <a:r>
              <a:rPr lang="en-US" dirty="0">
                <a:solidFill>
                  <a:srgbClr val="000000"/>
                </a:solidFill>
              </a:rPr>
              <a:t>Greedy algorithms are usually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Very fast, but hard to prove optimality for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Structured as follows…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ED3D-5249-42BD-CE99-323153BD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8C5394C-8674-1162-BE0B-37A00C66F3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1" y="82850"/>
            <a:ext cx="9661222" cy="58443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0EB2C-614F-4BAC-F625-D83DE5AF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7A6D30-EFC5-600C-4805-F7DE365B58A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2" y="111891"/>
            <a:ext cx="9192242" cy="563429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209784" y="335499"/>
            <a:ext cx="2447171" cy="2427436"/>
          </a:xfrm>
          <a:prstGeom prst="wedgeRectCallout">
            <a:avLst>
              <a:gd name="adj1" fmla="val -77285"/>
              <a:gd name="adj2" fmla="val -36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Local</a:t>
            </a:r>
            <a:r>
              <a:rPr lang="en-US" sz="2000" dirty="0">
                <a:solidFill>
                  <a:srgbClr val="000000"/>
                </a:solidFill>
              </a:rPr>
              <a:t> evaluation means we </a:t>
            </a:r>
            <a:r>
              <a:rPr lang="en-US" sz="2000" b="1" dirty="0">
                <a:solidFill>
                  <a:srgbClr val="000000"/>
                </a:solidFill>
              </a:rPr>
              <a:t>cannot consider future choices </a:t>
            </a:r>
            <a:r>
              <a:rPr lang="en-US" sz="2000" dirty="0">
                <a:solidFill>
                  <a:srgbClr val="000000"/>
                </a:solidFill>
              </a:rPr>
              <a:t>when deciding whether to include y in our solution.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9528401" y="3171893"/>
            <a:ext cx="2447171" cy="1360636"/>
          </a:xfrm>
          <a:prstGeom prst="wedgeRectCallout">
            <a:avLst>
              <a:gd name="adj1" fmla="val 14919"/>
              <a:gd name="adj2" fmla="val -8823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We </a:t>
            </a:r>
            <a:r>
              <a:rPr lang="en-US" sz="2000" b="1" dirty="0">
                <a:solidFill>
                  <a:srgbClr val="000000"/>
                </a:solidFill>
              </a:rPr>
              <a:t>irrevocably</a:t>
            </a:r>
            <a:r>
              <a:rPr lang="en-US" sz="2000" dirty="0">
                <a:solidFill>
                  <a:srgbClr val="000000"/>
                </a:solidFill>
              </a:rPr>
              <a:t> decide to include y (or not). We do </a:t>
            </a:r>
            <a:r>
              <a:rPr lang="en-US" sz="2000" b="1" dirty="0">
                <a:solidFill>
                  <a:srgbClr val="000000"/>
                </a:solidFill>
              </a:rPr>
              <a:t>not </a:t>
            </a:r>
            <a:r>
              <a:rPr lang="en-US" sz="2000" dirty="0">
                <a:solidFill>
                  <a:srgbClr val="000000"/>
                </a:solidFill>
              </a:rPr>
              <a:t>reconsider.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229600" y="5302204"/>
            <a:ext cx="3852323" cy="1294792"/>
          </a:xfrm>
          <a:prstGeom prst="wedgeRectCallout">
            <a:avLst>
              <a:gd name="adj1" fmla="val 22433"/>
              <a:gd name="adj2" fmla="val -1131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We choose the next element to include </a:t>
            </a:r>
            <a:r>
              <a:rPr lang="en-US" sz="2000" b="1" dirty="0">
                <a:solidFill>
                  <a:srgbClr val="000000"/>
                </a:solidFill>
              </a:rPr>
              <a:t>greedily </a:t>
            </a:r>
            <a:r>
              <a:rPr lang="en-US" sz="2000" dirty="0">
                <a:solidFill>
                  <a:srgbClr val="000000"/>
                </a:solidFill>
              </a:rPr>
              <a:t>by taking the y that gives the </a:t>
            </a:r>
            <a:r>
              <a:rPr lang="en-US" sz="2000" b="1" dirty="0">
                <a:solidFill>
                  <a:srgbClr val="000000"/>
                </a:solidFill>
              </a:rPr>
              <a:t>maximum local improvement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154763" y="5746187"/>
            <a:ext cx="3465293" cy="667708"/>
          </a:xfrm>
          <a:prstGeom prst="wedgeRectCallout">
            <a:avLst>
              <a:gd name="adj1" fmla="val 67614"/>
              <a:gd name="adj2" fmla="val 30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This may or may not be a good idea…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76171-8B69-2514-2D5E-4DE80B92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5113867" cy="133577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Core Characteristics of </a:t>
            </a:r>
            <a:r>
              <a:rPr lang="en-US" sz="3200" b="1" dirty="0">
                <a:solidFill>
                  <a:srgbClr val="000000"/>
                </a:solidFill>
              </a:rPr>
              <a:t>Greedy algorithms</a:t>
            </a:r>
            <a:endParaRPr lang="en-CA" sz="3200" b="1" dirty="0">
              <a:solidFill>
                <a:srgbClr val="00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61CA468-5955-3C97-BD17-AA4C2AEA6E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2" y="1335776"/>
            <a:ext cx="10511714" cy="4917366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A6865DC-9099-CBBA-4FF6-EF1AC05DC24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2" y="1335776"/>
            <a:ext cx="10511714" cy="196622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B1B419A7-A2A6-CC9C-A54C-6D0521FF61F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2422" y="1335776"/>
            <a:ext cx="10511714" cy="3428135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2A438E35-1138-9FE0-29E9-DAD9BC76946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2422" y="1335776"/>
            <a:ext cx="10511714" cy="56640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178220" y="63305"/>
            <a:ext cx="3465293" cy="979191"/>
          </a:xfrm>
          <a:prstGeom prst="wedgeRectCallout">
            <a:avLst>
              <a:gd name="adj1" fmla="val -28941"/>
              <a:gd name="adj2" fmla="val 876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Cannot consider how your </a:t>
            </a:r>
            <a:r>
              <a:rPr lang="en-US" sz="2000" b="1" dirty="0">
                <a:solidFill>
                  <a:srgbClr val="000000"/>
                </a:solidFill>
              </a:rPr>
              <a:t>current</a:t>
            </a:r>
            <a:r>
              <a:rPr lang="en-US" sz="2000" dirty="0">
                <a:solidFill>
                  <a:srgbClr val="000000"/>
                </a:solidFill>
              </a:rPr>
              <a:t> choice affects </a:t>
            </a:r>
            <a:r>
              <a:rPr lang="en-US" sz="2000" b="1" dirty="0">
                <a:solidFill>
                  <a:srgbClr val="000000"/>
                </a:solidFill>
              </a:rPr>
              <a:t>future </a:t>
            </a:r>
            <a:r>
              <a:rPr lang="en-US" sz="2000" dirty="0">
                <a:solidFill>
                  <a:srgbClr val="000000"/>
                </a:solidFill>
              </a:rPr>
              <a:t>choices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843032" y="334033"/>
            <a:ext cx="3098855" cy="667708"/>
          </a:xfrm>
          <a:prstGeom prst="wedgeRectCallout">
            <a:avLst>
              <a:gd name="adj1" fmla="val -33288"/>
              <a:gd name="adj2" fmla="val 11213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Cannot undo / change your choice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20C1B-D4F9-822E-E0E0-3173E2EC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827" y="4107308"/>
            <a:ext cx="5902036" cy="146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Problem: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Interval Selection</a:t>
            </a:r>
            <a:endParaRPr lang="en-CA" b="1" dirty="0">
              <a:solidFill>
                <a:srgbClr val="00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74300C6-257F-C80E-1F20-451361A9C1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62414" y="271580"/>
            <a:ext cx="5330723" cy="53045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F8E6B-8724-E409-40F9-8AE9E5B6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Problem: Interval selection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128973" cy="459775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Input:</a:t>
                </a:r>
                <a:r>
                  <a:rPr lang="en-US" dirty="0">
                    <a:solidFill>
                      <a:srgbClr val="000000"/>
                    </a:solidFill>
                  </a:rPr>
                  <a:t> a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of time intervals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Each interval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has a start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a finish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baseline="-25000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Feasible solution: </a:t>
                </a:r>
                <a:r>
                  <a:rPr lang="en-US" dirty="0">
                    <a:solidFill>
                      <a:srgbClr val="000000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containing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							 </a:t>
                </a:r>
                <a:r>
                  <a:rPr lang="en-US" b="1" dirty="0">
                    <a:solidFill>
                      <a:srgbClr val="000000"/>
                    </a:solidFill>
                  </a:rPr>
                  <a:t>pairwise disjoint </a:t>
                </a:r>
                <a:r>
                  <a:rPr lang="en-US" dirty="0">
                    <a:solidFill>
                      <a:srgbClr val="000000"/>
                    </a:solidFill>
                  </a:rPr>
                  <a:t>intervals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Output: </a:t>
                </a:r>
                <a:r>
                  <a:rPr lang="en-US" dirty="0">
                    <a:solidFill>
                      <a:srgbClr val="000000"/>
                    </a:solidFill>
                  </a:rPr>
                  <a:t>a feasible solution of </a:t>
                </a:r>
                <a:r>
                  <a:rPr lang="en-US" b="1" dirty="0">
                    <a:solidFill>
                      <a:srgbClr val="000000"/>
                    </a:solidFill>
                  </a:rPr>
                  <a:t>maximum size</a:t>
                </a:r>
              </a:p>
              <a:p>
                <a:pPr lvl="1"/>
                <a:r>
                  <a:rPr lang="en-US" i="1" dirty="0">
                    <a:solidFill>
                      <a:srgbClr val="000000"/>
                    </a:solidFill>
                  </a:rPr>
                  <a:t>I.e., </a:t>
                </a:r>
                <a:r>
                  <a:rPr lang="en-US" dirty="0">
                    <a:solidFill>
                      <a:srgbClr val="000000"/>
                    </a:solidFill>
                  </a:rPr>
                  <a:t>one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128973" cy="4597756"/>
              </a:xfrm>
              <a:blipFill>
                <a:blip r:embed="rId2"/>
                <a:stretch>
                  <a:fillRect l="-1564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8949216" y="514191"/>
                <a:ext cx="3078660" cy="914400"/>
              </a:xfrm>
              <a:prstGeom prst="wedgeRectCallout">
                <a:avLst>
                  <a:gd name="adj1" fmla="val 1389"/>
                  <a:gd name="adj2" fmla="val 2877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are positive integers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16" y="514191"/>
                <a:ext cx="3078660" cy="914400"/>
              </a:xfrm>
              <a:prstGeom prst="wedgeRectCallout">
                <a:avLst>
                  <a:gd name="adj1" fmla="val 1389"/>
                  <a:gd name="adj2" fmla="val 28773"/>
                </a:avLst>
              </a:prstGeom>
              <a:blipFill>
                <a:blip r:embed="rId3"/>
                <a:stretch>
                  <a:fillRect l="-2362" r="-4724" b="-9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/>
          <p:cNvSpPr/>
          <p:nvPr/>
        </p:nvSpPr>
        <p:spPr>
          <a:xfrm>
            <a:off x="1531214" y="476137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948736" y="536975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342770" y="4761373"/>
            <a:ext cx="67645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173484" y="4761373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341214" y="5369751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094412" y="5369751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364797" y="536975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531214" y="4761373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Chosen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73484" y="4761373"/>
            <a:ext cx="2926260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341214" y="5369751"/>
            <a:ext cx="63214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094412" y="5369751"/>
            <a:ext cx="447065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7364797" y="5369751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1948736" y="5372136"/>
            <a:ext cx="2207546" cy="3679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Rejected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9884387" y="4664918"/>
            <a:ext cx="1932475" cy="82689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Bad solution. Not optimal!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BEA4F-3ED7-D1FE-9F99-D419F35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6727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Possible greedy strategies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1BEDAB1-A0E8-A5B8-03B5-03DDF8634B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663097"/>
            <a:ext cx="9449706" cy="1182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C9E5EA3-1F51-4D26-AFE3-CD2C37CB96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914081"/>
                <a:ext cx="10973204" cy="46638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Partial solutions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an interval for the output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Choices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(i.e., </a:t>
                </a:r>
                <a:r>
                  <a:rPr lang="en-US" b="1" dirty="0">
                    <a:solidFill>
                      <a:srgbClr val="000000"/>
                    </a:solidFill>
                  </a:rPr>
                  <a:t>all </a:t>
                </a:r>
                <a:r>
                  <a:rPr lang="en-US" dirty="0">
                    <a:solidFill>
                      <a:srgbClr val="000000"/>
                    </a:solidFill>
                  </a:rPr>
                  <a:t>intervals</a:t>
                </a:r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Choice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respects all constraints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</a:rPr>
                  <a:t>i.e.,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disjoint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Local evaluation function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(i.e.,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start time of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C9E5EA3-1F51-4D26-AFE3-CD2C37CB9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914081"/>
                <a:ext cx="10973204" cy="4663888"/>
              </a:xfrm>
              <a:blipFill>
                <a:blip r:embed="rId3"/>
                <a:stretch>
                  <a:fillRect l="-1278" t="-3007" b="-9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2985477-2D96-4895-8290-54C7B916AABD}"/>
              </a:ext>
            </a:extLst>
          </p:cNvPr>
          <p:cNvSpPr/>
          <p:nvPr/>
        </p:nvSpPr>
        <p:spPr>
          <a:xfrm>
            <a:off x="5206869" y="1480472"/>
            <a:ext cx="5083685" cy="3553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FA27-F1C4-3698-BD1E-D6F6DDF5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34F4B784-9ABF-D50F-9479-96F29021120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236374"/>
            <a:ext cx="9449706" cy="404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Possible greedy strategies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Interval Selection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174502A-AA3D-0DBF-4393-416E9D989C1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236374"/>
            <a:ext cx="9449706" cy="355746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8ACB5C-AC16-B42D-4EA2-EF2396B91D7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1236374"/>
            <a:ext cx="9449706" cy="235088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CE298DDB-198C-4601-EC81-2C9D8CE38DF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3" y="1236374"/>
            <a:ext cx="9449706" cy="1182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5AB15-C022-3D0C-2A86-96593422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898074" y="787429"/>
            <a:ext cx="10620822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Can we Divide &amp; Conquer?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58856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3514" y="730284"/>
            <a:ext cx="1088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Like non-dominated points: sort by x-axis &amp; </a:t>
            </a:r>
            <a:r>
              <a:rPr lang="en-US" sz="3000" b="1" dirty="0">
                <a:solidFill>
                  <a:srgbClr val="000000"/>
                </a:solidFill>
                <a:latin typeface="Trebuchet MS"/>
                <a:cs typeface="Trebuchet MS"/>
              </a:rPr>
              <a:t>divide in half</a:t>
            </a:r>
          </a:p>
        </p:txBody>
      </p:sp>
      <p:sp>
        <p:nvSpPr>
          <p:cNvPr id="8" name="Oval 7"/>
          <p:cNvSpPr/>
          <p:nvPr/>
        </p:nvSpPr>
        <p:spPr>
          <a:xfrm>
            <a:off x="7228600" y="1657692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5744" y="198554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6798" y="353786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38229" y="1948271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0123" y="132283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41572" y="240199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57109" y="3274374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1969" y="145105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938" y="1397281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7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4672" y="291490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8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6039" y="3471197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582" y="145105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6657" y="103174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2670" y="2143307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6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1038" y="284963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7263" y="2914909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lang="en-US" sz="2500" baseline="-25000" dirty="0">
                <a:solidFill>
                  <a:srgbClr val="000000"/>
                </a:solidFill>
                <a:latin typeface="Trebuchet MS"/>
                <a:cs typeface="Trebuchet MS"/>
              </a:rPr>
              <a:t>5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Left Brace 5"/>
          <p:cNvSpPr/>
          <p:nvPr/>
        </p:nvSpPr>
        <p:spPr>
          <a:xfrm rot="5400000" flipH="1">
            <a:off x="4126836" y="2810447"/>
            <a:ext cx="450701" cy="2345612"/>
          </a:xfrm>
          <a:prstGeom prst="leftBrac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5400000" flipH="1">
            <a:off x="6696322" y="2633945"/>
            <a:ext cx="450701" cy="2698615"/>
          </a:xfrm>
          <a:prstGeom prst="leftBrace">
            <a:avLst/>
          </a:prstGeom>
          <a:ln>
            <a:solidFill>
              <a:srgbClr val="0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0014" y="4137772"/>
            <a:ext cx="1664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8829" y="4094463"/>
            <a:ext cx="1295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545150" y="1190307"/>
            <a:ext cx="0" cy="321045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3840" y="4648461"/>
            <a:ext cx="909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Claim that doesn’t require a proof: closest pair (p, q):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(p, q) both in L or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(p, q) both in R or</a:t>
            </a:r>
          </a:p>
          <a:p>
            <a:pPr marL="1428750" lvl="2" indent="-514350">
              <a:buAutoNum type="arabicPeriod"/>
            </a:pPr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One of (</a:t>
            </a:r>
            <a:r>
              <a:rPr lang="en-US" sz="2800" i="1" dirty="0" err="1">
                <a:solidFill>
                  <a:srgbClr val="000000"/>
                </a:solidFill>
                <a:latin typeface="Trebuchet MS"/>
                <a:cs typeface="Trebuchet MS"/>
              </a:rPr>
              <a:t>p,q</a:t>
            </a:r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) in L and one of (</a:t>
            </a:r>
            <a:r>
              <a:rPr lang="en-US" sz="2800" i="1" dirty="0" err="1">
                <a:solidFill>
                  <a:srgbClr val="000000"/>
                </a:solidFill>
                <a:latin typeface="Trebuchet MS"/>
                <a:cs typeface="Trebuchet MS"/>
              </a:rPr>
              <a:t>p,q</a:t>
            </a:r>
            <a:r>
              <a:rPr lang="en-US" sz="2800" i="1" dirty="0">
                <a:solidFill>
                  <a:srgbClr val="000000"/>
                </a:solidFill>
                <a:latin typeface="Trebuchet MS"/>
                <a:cs typeface="Trebuchet MS"/>
              </a:rPr>
              <a:t>) in R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7228600" y="5191517"/>
            <a:ext cx="4613286" cy="594132"/>
          </a:xfrm>
          <a:prstGeom prst="wedgeRectCallout">
            <a:avLst>
              <a:gd name="adj1" fmla="val -41598"/>
              <a:gd name="adj2" fmla="val 91815"/>
            </a:avLst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We call this a </a:t>
            </a:r>
            <a:r>
              <a:rPr lang="en-CA" sz="2400" b="1" dirty="0">
                <a:solidFill>
                  <a:srgbClr val="000000"/>
                </a:solidFill>
              </a:rPr>
              <a:t>spanning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06085-4D7F-6664-06EE-CB0888BC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6" grpId="0" animBg="1"/>
      <p:bldP spid="34" grpId="0" animBg="1"/>
      <p:bldP spid="32" grpId="0"/>
      <p:bldP spid="37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7502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Strategy 1: Proving </a:t>
            </a:r>
            <a:r>
              <a:rPr lang="en-US" b="1" dirty="0">
                <a:solidFill>
                  <a:srgbClr val="000000"/>
                </a:solidFill>
              </a:rPr>
              <a:t>incorrectness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62" y="890092"/>
            <a:ext cx="10627549" cy="142433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Idea: 	find </a:t>
            </a:r>
            <a:r>
              <a:rPr lang="en-US" b="1" dirty="0">
                <a:solidFill>
                  <a:srgbClr val="000000"/>
                </a:solidFill>
              </a:rPr>
              <a:t>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input</a:t>
            </a:r>
            <a:r>
              <a:rPr lang="en-US" dirty="0">
                <a:solidFill>
                  <a:srgbClr val="000000"/>
                </a:solidFill>
              </a:rPr>
              <a:t> for which the algorithm gives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a </a:t>
            </a:r>
            <a:r>
              <a:rPr lang="en-US" b="1" dirty="0">
                <a:solidFill>
                  <a:srgbClr val="000000"/>
                </a:solidFill>
              </a:rPr>
              <a:t>non-optimal </a:t>
            </a:r>
            <a:r>
              <a:rPr lang="en-US" dirty="0">
                <a:solidFill>
                  <a:srgbClr val="000000"/>
                </a:solidFill>
              </a:rPr>
              <a:t>solution </a:t>
            </a:r>
            <a:r>
              <a:rPr lang="en-US" b="1" u="sng" dirty="0">
                <a:solidFill>
                  <a:srgbClr val="000000"/>
                </a:solidFill>
              </a:rPr>
              <a:t>or</a:t>
            </a:r>
            <a:r>
              <a:rPr lang="en-US" dirty="0">
                <a:solidFill>
                  <a:srgbClr val="000000"/>
                </a:solidFill>
              </a:rPr>
              <a:t> an </a:t>
            </a:r>
            <a:r>
              <a:rPr lang="en-US" b="1" dirty="0">
                <a:solidFill>
                  <a:srgbClr val="000000"/>
                </a:solidFill>
              </a:rPr>
              <a:t>infeasible </a:t>
            </a:r>
            <a:r>
              <a:rPr lang="en-US" dirty="0">
                <a:solidFill>
                  <a:srgbClr val="000000"/>
                </a:solidFill>
              </a:rPr>
              <a:t>solution</a:t>
            </a:r>
            <a:endParaRPr lang="en-CA" b="1" dirty="0">
              <a:solidFill>
                <a:srgbClr val="000000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0BBF7D6-E3A2-E39E-3451-D2FC7726930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49" y="1862675"/>
            <a:ext cx="9449706" cy="118218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0E341FF-C907-3F01-E281-1D96B4A6CAE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65" y="3217058"/>
            <a:ext cx="2582884" cy="5878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33377"/>
              </p:ext>
            </p:extLst>
          </p:nvPr>
        </p:nvGraphicFramePr>
        <p:xfrm>
          <a:off x="5540970" y="325185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996910" y="4100719"/>
            <a:ext cx="5258056" cy="652974"/>
            <a:chOff x="2348712" y="4909207"/>
            <a:chExt cx="5258056" cy="65297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Rectangular Callout 31"/>
          <p:cNvSpPr/>
          <p:nvPr/>
        </p:nvSpPr>
        <p:spPr>
          <a:xfrm>
            <a:off x="431738" y="3225874"/>
            <a:ext cx="1615044" cy="804283"/>
          </a:xfrm>
          <a:prstGeom prst="wedgeRectCallout">
            <a:avLst>
              <a:gd name="adj1" fmla="val 57844"/>
              <a:gd name="adj2" fmla="val -1797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Consider input: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437845" y="1862675"/>
            <a:ext cx="1615044" cy="1182187"/>
          </a:xfrm>
          <a:prstGeom prst="wedgeRectCallout">
            <a:avLst>
              <a:gd name="adj1" fmla="val 41300"/>
              <a:gd name="adj2" fmla="val 2189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Strategy 1</a:t>
            </a:r>
            <a:endParaRPr lang="en-CA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43684"/>
              </p:ext>
            </p:extLst>
          </p:nvPr>
        </p:nvGraphicFramePr>
        <p:xfrm>
          <a:off x="5540970" y="3249866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h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</a:t>
                      </a:r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CBB1A-8253-A435-F83D-6E9A7088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52241"/>
              </p:ext>
            </p:extLst>
          </p:nvPr>
        </p:nvGraphicFramePr>
        <p:xfrm>
          <a:off x="5790352" y="221297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69562"/>
              </p:ext>
            </p:extLst>
          </p:nvPr>
        </p:nvGraphicFramePr>
        <p:xfrm>
          <a:off x="5790352" y="2210983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pic>
        <p:nvPicPr>
          <p:cNvPr id="5" name="Picture 36">
            <a:extLst>
              <a:ext uri="{FF2B5EF4-FFF2-40B4-BE49-F238E27FC236}">
                <a16:creationId xmlns:a16="http://schemas.microsoft.com/office/drawing/2014/main" id="{749E96DF-BA8C-5EB7-7F92-5DBA46D8107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20" y="2138220"/>
            <a:ext cx="2831976" cy="581890"/>
          </a:xfrm>
          <a:prstGeom prst="rect">
            <a:avLst/>
          </a:prstGeom>
        </p:spPr>
      </p:pic>
      <p:pic>
        <p:nvPicPr>
          <p:cNvPr id="17" name="Picture 35">
            <a:extLst>
              <a:ext uri="{FF2B5EF4-FFF2-40B4-BE49-F238E27FC236}">
                <a16:creationId xmlns:a16="http://schemas.microsoft.com/office/drawing/2014/main" id="{A963613C-B71A-D12C-7EB6-D1FAB7B06A5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87" y="782805"/>
            <a:ext cx="9449706" cy="117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76" y="-2"/>
            <a:ext cx="10609735" cy="77502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about strategy 2?</a:t>
            </a:r>
            <a:endParaRPr lang="en-CA" b="1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46292" y="3061836"/>
            <a:ext cx="5317858" cy="652974"/>
            <a:chOff x="2348712" y="4909207"/>
            <a:chExt cx="5317858" cy="65297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Rectangular Callout 31"/>
          <p:cNvSpPr/>
          <p:nvPr/>
        </p:nvSpPr>
        <p:spPr>
          <a:xfrm>
            <a:off x="437676" y="2138220"/>
            <a:ext cx="1615044" cy="804283"/>
          </a:xfrm>
          <a:prstGeom prst="wedgeRectCallout">
            <a:avLst>
              <a:gd name="adj1" fmla="val 57844"/>
              <a:gd name="adj2" fmla="val -1797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Consider input: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443783" y="775021"/>
            <a:ext cx="1615044" cy="1182187"/>
          </a:xfrm>
          <a:prstGeom prst="wedgeRectCallout">
            <a:avLst>
              <a:gd name="adj1" fmla="val 41300"/>
              <a:gd name="adj2" fmla="val 2189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Strategy 2</a:t>
            </a:r>
            <a:endParaRPr lang="en-CA" sz="2000" b="1" dirty="0">
              <a:solidFill>
                <a:srgbClr val="000000"/>
              </a:solidFill>
            </a:endParaRPr>
          </a:p>
        </p:txBody>
      </p:sp>
      <p:pic>
        <p:nvPicPr>
          <p:cNvPr id="19" name="Picture 37">
            <a:extLst>
              <a:ext uri="{FF2B5EF4-FFF2-40B4-BE49-F238E27FC236}">
                <a16:creationId xmlns:a16="http://schemas.microsoft.com/office/drawing/2014/main" id="{FC1CDC2C-60EF-D830-1FA7-F0068F53F3A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4" y="3972020"/>
            <a:ext cx="9448389" cy="8628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AD937B-DF30-F701-3BF3-ED92C07E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4FEFCDA-F015-E270-CABC-7C190E42AB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" y="289429"/>
            <a:ext cx="8881907" cy="3252630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74447"/>
              </p:ext>
            </p:extLst>
          </p:nvPr>
        </p:nvGraphicFramePr>
        <p:xfrm>
          <a:off x="7284977" y="3941537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47036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42401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08342"/>
              </p:ext>
            </p:extLst>
          </p:nvPr>
        </p:nvGraphicFramePr>
        <p:xfrm>
          <a:off x="7286400" y="39420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86" y="0"/>
            <a:ext cx="3106254" cy="730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Strategy 3</a:t>
            </a:r>
            <a:endParaRPr lang="en-CA" b="1" dirty="0">
              <a:solidFill>
                <a:srgbClr val="000000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86384"/>
              </p:ext>
            </p:extLst>
          </p:nvPr>
        </p:nvGraphicFramePr>
        <p:xfrm>
          <a:off x="7284977" y="2254582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6740917" y="3103448"/>
            <a:ext cx="5258056" cy="652974"/>
            <a:chOff x="2348712" y="4909207"/>
            <a:chExt cx="5258056" cy="65297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348712" y="5061608"/>
              <a:ext cx="5258056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56855" y="5192849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27241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48803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71139"/>
              </p:ext>
            </p:extLst>
          </p:nvPr>
        </p:nvGraphicFramePr>
        <p:xfrm>
          <a:off x="7286400" y="2253600"/>
          <a:ext cx="4331478" cy="73152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</a:tbl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6740917" y="4790403"/>
            <a:ext cx="5317858" cy="652974"/>
            <a:chOff x="2348712" y="4909207"/>
            <a:chExt cx="5317858" cy="652974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348712" y="5061608"/>
              <a:ext cx="5317858" cy="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816657" y="518795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x-axis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27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068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6166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3405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064472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829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230729" y="4909207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2539468" y="5176074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63368" y="5186627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42680" y="5186430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11168" y="518229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35068" y="5192849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8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32141" y="5192652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10</a:t>
              </a:r>
              <a:endParaRPr lang="en-CA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B7CA0F-686B-480B-897C-88CB766794C5}"/>
                  </a:ext>
                </a:extLst>
              </p:cNvPr>
              <p:cNvSpPr/>
              <p:nvPr/>
            </p:nvSpPr>
            <p:spPr>
              <a:xfrm>
                <a:off x="7655573" y="2620342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B7CA0F-686B-480B-897C-88CB76679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73" y="2620342"/>
                <a:ext cx="706608" cy="356765"/>
              </a:xfrm>
              <a:prstGeom prst="rect">
                <a:avLst/>
              </a:prstGeom>
              <a:blipFill>
                <a:blip r:embed="rId3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D6BFAE-C830-41FB-AFF6-CB1B1FA0DA73}"/>
                  </a:ext>
                </a:extLst>
              </p:cNvPr>
              <p:cNvSpPr/>
              <p:nvPr/>
            </p:nvSpPr>
            <p:spPr>
              <a:xfrm>
                <a:off x="9130669" y="2615517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D6BFAE-C830-41FB-AFF6-CB1B1FA0D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69" y="2615517"/>
                <a:ext cx="706608" cy="356765"/>
              </a:xfrm>
              <a:prstGeom prst="rect">
                <a:avLst/>
              </a:prstGeom>
              <a:blipFill>
                <a:blip r:embed="rId4"/>
                <a:stretch>
                  <a:fillRect b="-20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6555CB-8357-4219-85DC-B21945C593FA}"/>
                  </a:ext>
                </a:extLst>
              </p:cNvPr>
              <p:cNvSpPr/>
              <p:nvPr/>
            </p:nvSpPr>
            <p:spPr>
              <a:xfrm>
                <a:off x="9875861" y="2233594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76555CB-8357-4219-85DC-B21945C59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861" y="2233594"/>
                <a:ext cx="706608" cy="356765"/>
              </a:xfrm>
              <a:prstGeom prst="rect">
                <a:avLst/>
              </a:prstGeom>
              <a:blipFill>
                <a:blip r:embed="rId5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AF3726-6A38-4F5C-ACB1-CC55D9E5360E}"/>
                  </a:ext>
                </a:extLst>
              </p:cNvPr>
              <p:cNvSpPr/>
              <p:nvPr/>
            </p:nvSpPr>
            <p:spPr>
              <a:xfrm>
                <a:off x="7773022" y="3922470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AF3726-6A38-4F5C-ACB1-CC55D9E53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022" y="3922470"/>
                <a:ext cx="706608" cy="356765"/>
              </a:xfrm>
              <a:prstGeom prst="rect">
                <a:avLst/>
              </a:prstGeom>
              <a:blipFill>
                <a:blip r:embed="rId6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B989809-F5C9-4211-8183-215F7A06202B}"/>
                  </a:ext>
                </a:extLst>
              </p:cNvPr>
              <p:cNvSpPr/>
              <p:nvPr/>
            </p:nvSpPr>
            <p:spPr>
              <a:xfrm>
                <a:off x="9827273" y="3933826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B989809-F5C9-4211-8183-215F7A062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273" y="3933826"/>
                <a:ext cx="706608" cy="356765"/>
              </a:xfrm>
              <a:prstGeom prst="rect">
                <a:avLst/>
              </a:prstGeom>
              <a:blipFill>
                <a:blip r:embed="rId7"/>
                <a:stretch>
                  <a:fillRect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62069E-66A1-4B77-95D6-C1030A3B2E00}"/>
                  </a:ext>
                </a:extLst>
              </p:cNvPr>
              <p:cNvSpPr/>
              <p:nvPr/>
            </p:nvSpPr>
            <p:spPr>
              <a:xfrm>
                <a:off x="8923787" y="4295289"/>
                <a:ext cx="706608" cy="3567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62069E-66A1-4B77-95D6-C1030A3B2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87" y="4295289"/>
                <a:ext cx="706608" cy="356765"/>
              </a:xfrm>
              <a:prstGeom prst="rect">
                <a:avLst/>
              </a:prstGeom>
              <a:blipFill>
                <a:blip r:embed="rId8"/>
                <a:stretch>
                  <a:fillRect b="-22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280BA282-FDE5-4F7D-B1C0-036AECBE8D9B}"/>
                  </a:ext>
                </a:extLst>
              </p:cNvPr>
              <p:cNvSpPr/>
              <p:nvPr/>
            </p:nvSpPr>
            <p:spPr>
              <a:xfrm>
                <a:off x="1254256" y="3941537"/>
                <a:ext cx="4567225" cy="81713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Where is our local evaluation function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in this code?</a:t>
                </a:r>
              </a:p>
            </p:txBody>
          </p:sp>
        </mc:Choice>
        <mc:Fallback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280BA282-FDE5-4F7D-B1C0-036AECBE8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56" y="3941537"/>
                <a:ext cx="4567225" cy="817134"/>
              </a:xfrm>
              <a:prstGeom prst="flowChartProcess">
                <a:avLst/>
              </a:prstGeom>
              <a:blipFill>
                <a:blip r:embed="rId9"/>
                <a:stretch>
                  <a:fillRect l="-799" t="-5882" r="-2264" b="-161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7A3F0-9CA9-482B-7E13-7F46F91C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661299E-47B5-419A-DEBD-146AE0D962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" y="289429"/>
            <a:ext cx="8881907" cy="3252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686" y="0"/>
            <a:ext cx="3106254" cy="730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Strategy 3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9094540" y="794778"/>
            <a:ext cx="2975858" cy="46945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Time complexity:</a:t>
            </a:r>
            <a:endParaRPr lang="en-CA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Process 7"/>
              <p:cNvSpPr/>
              <p:nvPr/>
            </p:nvSpPr>
            <p:spPr>
              <a:xfrm>
                <a:off x="9094540" y="1264233"/>
                <a:ext cx="2975858" cy="795186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Sort + one pass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CA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540" y="1264233"/>
                <a:ext cx="2975858" cy="795186"/>
              </a:xfrm>
              <a:prstGeom prst="flowChartProcess">
                <a:avLst/>
              </a:prstGeom>
              <a:blipFill>
                <a:blip r:embed="rId3"/>
                <a:stretch>
                  <a:fillRect t="-6767" b="-127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Process 8"/>
          <p:cNvSpPr/>
          <p:nvPr/>
        </p:nvSpPr>
        <p:spPr>
          <a:xfrm>
            <a:off x="67909" y="3627852"/>
            <a:ext cx="5939460" cy="1432925"/>
          </a:xfrm>
          <a:prstGeom prst="flowChartProcess">
            <a:avLst/>
          </a:prstGeom>
          <a:solidFill>
            <a:srgbClr val="FF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How to </a:t>
            </a:r>
            <a:r>
              <a:rPr lang="en-US" sz="2400" b="1" dirty="0">
                <a:solidFill>
                  <a:srgbClr val="000000"/>
                </a:solidFill>
              </a:rPr>
              <a:t>prove</a:t>
            </a:r>
            <a:r>
              <a:rPr lang="en-US" sz="2400" dirty="0">
                <a:solidFill>
                  <a:srgbClr val="000000"/>
                </a:solidFill>
              </a:rPr>
              <a:t> this is correct?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(I.e., how can we show the returned solution is both </a:t>
            </a:r>
            <a:r>
              <a:rPr lang="en-US" sz="2400" b="1" dirty="0">
                <a:solidFill>
                  <a:srgbClr val="000000"/>
                </a:solidFill>
              </a:rPr>
              <a:t>feasible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b="1" dirty="0">
                <a:solidFill>
                  <a:srgbClr val="000000"/>
                </a:solidFill>
              </a:rPr>
              <a:t>optimal</a:t>
            </a:r>
            <a:r>
              <a:rPr lang="en-US" sz="2400" dirty="0">
                <a:solidFill>
                  <a:srgbClr val="000000"/>
                </a:solidFill>
              </a:rPr>
              <a:t>?)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89115" y="4045931"/>
            <a:ext cx="6234976" cy="1253494"/>
          </a:xfrm>
          <a:prstGeom prst="flowChartProcess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Feasibility?</a:t>
            </a:r>
            <a:r>
              <a:rPr lang="en-US" sz="2400" dirty="0">
                <a:solidFill>
                  <a:srgbClr val="000000"/>
                </a:solidFill>
              </a:rPr>
              <a:t> Easy!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We always choose an interval that </a:t>
            </a:r>
            <a:r>
              <a:rPr lang="en-US" sz="2400" b="1" dirty="0">
                <a:solidFill>
                  <a:srgbClr val="000000"/>
                </a:solidFill>
              </a:rPr>
              <a:t>starts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after</a:t>
            </a:r>
            <a:r>
              <a:rPr lang="en-US" sz="2400" dirty="0">
                <a:solidFill>
                  <a:srgbClr val="000000"/>
                </a:solidFill>
              </a:rPr>
              <a:t> all other chosen intervals </a:t>
            </a:r>
            <a:r>
              <a:rPr lang="en-US" sz="2400" b="1" dirty="0">
                <a:solidFill>
                  <a:srgbClr val="000000"/>
                </a:solidFill>
              </a:rPr>
              <a:t>end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00" name="Flowchart: Process 99"/>
          <p:cNvSpPr/>
          <p:nvPr/>
        </p:nvSpPr>
        <p:spPr>
          <a:xfrm>
            <a:off x="8076534" y="5348258"/>
            <a:ext cx="3638359" cy="491018"/>
          </a:xfrm>
          <a:prstGeom prst="flowChartProcess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Optimality? </a:t>
            </a:r>
            <a:r>
              <a:rPr lang="en-US" sz="2400" dirty="0">
                <a:solidFill>
                  <a:srgbClr val="000000"/>
                </a:solidFill>
              </a:rPr>
              <a:t>Harder…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B7B76-73EA-C11F-B491-B4F78875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A80DA01-5C9C-B0DF-D0F1-D558E44901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96" y="708261"/>
            <a:ext cx="5074332" cy="45940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8EC3A5-9FED-D891-173F-07F4971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9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68" y="-2"/>
            <a:ext cx="10558288" cy="6773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Greedy Correctness</a:t>
            </a:r>
            <a:r>
              <a:rPr lang="en-US" dirty="0">
                <a:solidFill>
                  <a:srgbClr val="000000"/>
                </a:solidFill>
              </a:rPr>
              <a:t> proofs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1" y="841022"/>
                <a:ext cx="11869388" cy="553155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Want to prove: greedy solution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</a:t>
                </a:r>
                <a:r>
                  <a:rPr lang="en-US" b="1" dirty="0">
                    <a:solidFill>
                      <a:srgbClr val="000000"/>
                    </a:solidFill>
                  </a:rPr>
                  <a:t>correct (feasible &amp; optimal)</a:t>
                </a:r>
              </a:p>
              <a:p>
                <a:r>
                  <a:rPr lang="en-US" u="sng" dirty="0">
                    <a:solidFill>
                      <a:srgbClr val="000000"/>
                    </a:solidFill>
                  </a:rPr>
                  <a:t>Usually</a:t>
                </a:r>
                <a:r>
                  <a:rPr lang="en-US" dirty="0">
                    <a:solidFill>
                      <a:srgbClr val="000000"/>
                    </a:solidFill>
                  </a:rPr>
                  <a:t> show </a:t>
                </a:r>
                <a:r>
                  <a:rPr lang="en-US" b="1" dirty="0">
                    <a:solidFill>
                      <a:srgbClr val="000000"/>
                    </a:solidFill>
                  </a:rPr>
                  <a:t>feasibility directly</a:t>
                </a:r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:r>
                  <a:rPr lang="en-US" b="1" dirty="0">
                    <a:solidFill>
                      <a:srgbClr val="000000"/>
                    </a:solidFill>
                  </a:rPr>
                  <a:t>optimality by contradiction: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Suppose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better than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Show this necessarily leads to a contradiction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Two broad strategies for </a:t>
                </a:r>
                <a:r>
                  <a:rPr lang="en-US" b="1" dirty="0">
                    <a:solidFill>
                      <a:srgbClr val="000000"/>
                    </a:solidFill>
                  </a:rPr>
                  <a:t>deriving </a:t>
                </a:r>
                <a:r>
                  <a:rPr lang="en-US" dirty="0">
                    <a:solidFill>
                      <a:srgbClr val="000000"/>
                    </a:solidFill>
                  </a:rPr>
                  <a:t>this contradiction: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0000"/>
                    </a:solidFill>
                  </a:rPr>
                  <a:t>Greedy stays ahead: </a:t>
                </a:r>
                <a:r>
                  <a:rPr lang="en-US" dirty="0">
                    <a:solidFill>
                      <a:srgbClr val="000000"/>
                    </a:solidFill>
                  </a:rPr>
                  <a:t>show </a:t>
                </a:r>
                <a:r>
                  <a:rPr lang="en-US" b="1" dirty="0">
                    <a:solidFill>
                      <a:srgbClr val="000000"/>
                    </a:solidFill>
                  </a:rPr>
                  <a:t>every</a:t>
                </a:r>
                <a:r>
                  <a:rPr lang="en-US" dirty="0">
                    <a:solidFill>
                      <a:srgbClr val="000000"/>
                    </a:solidFill>
                  </a:rPr>
                  <a:t> choice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“at least as good”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as the corresponding choice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0000"/>
                    </a:solidFill>
                  </a:rPr>
                  <a:t>Exchange:</a:t>
                </a:r>
                <a:r>
                  <a:rPr lang="en-US" dirty="0">
                    <a:solidFill>
                      <a:srgbClr val="000000"/>
                    </a:solidFill>
                  </a:rPr>
                  <a:t>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can be improved by replacing some choice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with a choice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1" y="841022"/>
                <a:ext cx="11869388" cy="5531556"/>
              </a:xfrm>
              <a:blipFill>
                <a:blip r:embed="rId2"/>
                <a:stretch>
                  <a:fillRect l="-1335" t="-2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6727371" y="5429590"/>
            <a:ext cx="5225509" cy="827171"/>
          </a:xfrm>
          <a:prstGeom prst="wedgeRectCallout">
            <a:avLst>
              <a:gd name="adj1" fmla="val -20284"/>
              <a:gd name="adj2" fmla="val 497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Let’s demonstrate approach #1 (next time)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A68B0-11EA-5EB3-9FEC-68CE5865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05409483-60FA-06A4-0E80-34776D1E81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7" y="354746"/>
            <a:ext cx="9500686" cy="480045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66487EC-0307-41E1-A0BA-F14A9FD82B23}"/>
              </a:ext>
            </a:extLst>
          </p:cNvPr>
          <p:cNvSpPr/>
          <p:nvPr/>
        </p:nvSpPr>
        <p:spPr>
          <a:xfrm>
            <a:off x="7026194" y="3826979"/>
            <a:ext cx="4145596" cy="707118"/>
          </a:xfrm>
          <a:prstGeom prst="wedgeRectCallout">
            <a:avLst>
              <a:gd name="adj1" fmla="val -66092"/>
              <a:gd name="adj2" fmla="val 5907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How to efficiently compute the </a:t>
            </a:r>
            <a:r>
              <a:rPr lang="en-CA" sz="2000" b="1" dirty="0">
                <a:solidFill>
                  <a:srgbClr val="000000"/>
                </a:solidFill>
              </a:rPr>
              <a:t>minimum spanning pair</a:t>
            </a:r>
            <a:r>
              <a:rPr lang="en-CA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51721-0837-AD64-37E7-04DB8BCA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rocess 31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Observation 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58856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40079" y="730284"/>
            <a:ext cx="8913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Let </a:t>
            </a:r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= min (</a:t>
            </a:r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dist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pair</a:t>
            </a:r>
            <a:r>
              <a:rPr lang="en-US" sz="3000" baseline="-25000" dirty="0" err="1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), </a:t>
            </a:r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dist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pair</a:t>
            </a:r>
            <a:r>
              <a:rPr lang="en-US" sz="3000" baseline="-25000" dirty="0" err="1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))</a:t>
            </a:r>
          </a:p>
        </p:txBody>
      </p:sp>
      <p:sp>
        <p:nvSpPr>
          <p:cNvPr id="8" name="Oval 7"/>
          <p:cNvSpPr/>
          <p:nvPr/>
        </p:nvSpPr>
        <p:spPr>
          <a:xfrm>
            <a:off x="7289074" y="260082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92867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48099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8703" y="289140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226596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334512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11512" y="3792774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55187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40079" y="5341884"/>
            <a:ext cx="891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Then pair</a:t>
            </a:r>
            <a:r>
              <a:rPr lang="en-US" sz="3000" baseline="-250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(if closest globally) lies in the above 2δ-wide green strip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99192" y="155187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551870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1317844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1317844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197488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1974885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90671" y="5876102"/>
            <a:ext cx="6523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Trebuchet MS"/>
                <a:cs typeface="Trebuchet MS"/>
              </a:rPr>
              <a:t>Q: Why?</a:t>
            </a:r>
          </a:p>
        </p:txBody>
      </p:sp>
      <p:sp>
        <p:nvSpPr>
          <p:cNvPr id="43" name="Oval 42"/>
          <p:cNvSpPr/>
          <p:nvPr/>
        </p:nvSpPr>
        <p:spPr>
          <a:xfrm>
            <a:off x="4817583" y="4257822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13058" y="4926644"/>
            <a:ext cx="3350568" cy="560014"/>
            <a:chOff x="4013058" y="4926644"/>
            <a:chExt cx="3350568" cy="560014"/>
          </a:xfrm>
        </p:grpSpPr>
        <p:sp>
          <p:nvSpPr>
            <p:cNvPr id="45" name="TextBox 44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236BB-9757-50A2-BA2A-F275C1C0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Process 28"/>
          <p:cNvSpPr/>
          <p:nvPr/>
        </p:nvSpPr>
        <p:spPr>
          <a:xfrm>
            <a:off x="1211987" y="787429"/>
            <a:ext cx="9851478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Example for Observation 1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40079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89074" y="213724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46508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01740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8703" y="242781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180237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288153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17583" y="3854702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3522" y="1563851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</a:p>
        </p:txBody>
      </p:sp>
      <p:sp>
        <p:nvSpPr>
          <p:cNvPr id="23" name="Oval 22"/>
          <p:cNvSpPr/>
          <p:nvPr/>
        </p:nvSpPr>
        <p:spPr>
          <a:xfrm>
            <a:off x="6111512" y="332918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0882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99192" y="10882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0882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89723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897230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15112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15112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09183" y="5172342"/>
            <a:ext cx="10004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Q: Can p be part of a globally closest spanning pair</a:t>
            </a:r>
            <a:r>
              <a:rPr lang="en-US" sz="3000" i="1" baseline="-250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</a:p>
          <a:p>
            <a:pPr algn="ctr"/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A: No. </a:t>
            </a:r>
            <a:r>
              <a:rPr lang="en-US" sz="3000" b="1" i="1" dirty="0">
                <a:solidFill>
                  <a:srgbClr val="000000"/>
                </a:solidFill>
                <a:latin typeface="Trebuchet MS"/>
                <a:cs typeface="Trebuchet MS"/>
              </a:rPr>
              <a:t>Everything</a:t>
            </a:r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 in R has </a:t>
            </a:r>
            <a:r>
              <a:rPr lang="en-US" sz="3000" b="1" i="1" dirty="0" err="1">
                <a:solidFill>
                  <a:srgbClr val="000000"/>
                </a:solidFill>
                <a:latin typeface="Trebuchet MS"/>
                <a:cs typeface="Trebuchet MS"/>
              </a:rPr>
              <a:t>dist</a:t>
            </a:r>
            <a:r>
              <a:rPr lang="en-US" sz="3000" b="1" i="1" dirty="0">
                <a:solidFill>
                  <a:srgbClr val="000000"/>
                </a:solidFill>
                <a:latin typeface="Trebuchet MS"/>
                <a:cs typeface="Trebuchet MS"/>
              </a:rPr>
              <a:t> &gt; </a:t>
            </a:r>
            <a:r>
              <a:rPr lang="en-US" sz="3000" b="1" dirty="0">
                <a:solidFill>
                  <a:srgbClr val="000000"/>
                </a:solidFill>
                <a:latin typeface="Trebuchet MS"/>
                <a:cs typeface="Trebuchet MS"/>
              </a:rPr>
              <a:t>δ 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to p. </a:t>
            </a:r>
          </a:p>
          <a:p>
            <a:pPr algn="ctr"/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And we already have a solution with </a:t>
            </a:r>
            <a:r>
              <a:rPr lang="en-US" sz="3000" i="1" dirty="0" err="1">
                <a:solidFill>
                  <a:srgbClr val="000000"/>
                </a:solidFill>
                <a:latin typeface="Trebuchet MS"/>
                <a:cs typeface="Trebuchet MS"/>
              </a:rPr>
              <a:t>dist</a:t>
            </a:r>
            <a:r>
              <a:rPr lang="en-US" sz="3000" i="1" dirty="0">
                <a:solidFill>
                  <a:srgbClr val="000000"/>
                </a:solidFill>
                <a:latin typeface="Trebuchet MS"/>
                <a:cs typeface="Trebuchet MS"/>
              </a:rPr>
              <a:t> = </a:t>
            </a:r>
            <a:r>
              <a:rPr lang="en-US" sz="3000" b="1" dirty="0">
                <a:solidFill>
                  <a:srgbClr val="000000"/>
                </a:solidFill>
                <a:latin typeface="Trebuchet MS"/>
                <a:cs typeface="Trebuchet MS"/>
              </a:rPr>
              <a:t>δ.</a:t>
            </a:r>
            <a:endParaRPr lang="en-US" sz="3000" i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13058" y="4474885"/>
            <a:ext cx="3350568" cy="560014"/>
            <a:chOff x="4013058" y="4926644"/>
            <a:chExt cx="3350568" cy="560014"/>
          </a:xfrm>
        </p:grpSpPr>
        <p:sp>
          <p:nvSpPr>
            <p:cNvPr id="32" name="TextBox 31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083E-AC3E-4CE7-F73E-8E856381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Process 38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Observation 2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89074" y="2641140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6218" y="296898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3474" y="452130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8703" y="2931719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97" y="230627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2046" y="3385438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11512" y="383308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681826" y="15921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53849" y="750943"/>
            <a:ext cx="911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Say, p (the lowest y valued point in strip) is in pair</a:t>
            </a:r>
            <a:r>
              <a:rPr lang="en-US" sz="2800" baseline="-2500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endParaRPr lang="en-US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99192" y="15921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84778" y="1592182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57490" y="1358156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2059" y="1358156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39782" y="20151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26548" y="2015197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817583" y="464078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9095" y="4640786"/>
            <a:ext cx="5652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40080" y="5458545"/>
            <a:ext cx="911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Then the other point can only lie in this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98758" y="3926998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3769" y="4619115"/>
            <a:ext cx="1211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68043" y="3861536"/>
            <a:ext cx="1059680" cy="828958"/>
          </a:xfrm>
          <a:prstGeom prst="rect">
            <a:avLst/>
          </a:prstGeom>
          <a:solidFill>
            <a:srgbClr val="FFFFFF">
              <a:alpha val="46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48231" y="4921717"/>
            <a:ext cx="2840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Trebuchet MS"/>
                <a:cs typeface="Trebuchet MS"/>
              </a:rPr>
              <a:t>Q: Why?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4571" y="2906208"/>
            <a:ext cx="39234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Trebuchet MS"/>
                <a:cs typeface="Trebuchet MS"/>
              </a:rPr>
              <a:t>Has to be on the opposite side &amp; can’t be &gt; 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δ higher than p on y axis.</a:t>
            </a:r>
            <a:endParaRPr lang="en-US" sz="2400" i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13058" y="4970188"/>
            <a:ext cx="3350568" cy="560014"/>
            <a:chOff x="4013058" y="4926644"/>
            <a:chExt cx="3350568" cy="560014"/>
          </a:xfrm>
        </p:grpSpPr>
        <p:sp>
          <p:nvSpPr>
            <p:cNvPr id="43" name="TextBox 42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0AB8C-0911-C865-9D7C-D8ADDC8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2" grpId="0"/>
      <p:bldP spid="25" grpId="0" animBg="1"/>
      <p:bldP spid="2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Process 28"/>
          <p:cNvSpPr/>
          <p:nvPr/>
        </p:nvSpPr>
        <p:spPr>
          <a:xfrm>
            <a:off x="1448704" y="787429"/>
            <a:ext cx="9378043" cy="58909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40080" y="64301"/>
            <a:ext cx="911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/>
                <a:cs typeface="Trebuchet MS"/>
              </a:rPr>
              <a:t>Core Idea For Finding Spanning Pair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524000" y="710631"/>
            <a:ext cx="9144000" cy="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9339" y="3909067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6483" y="423691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3739" y="578923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968" y="4199646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862" y="357420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2311" y="4653365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1777" y="51010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502091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9457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05043" y="2860109"/>
            <a:ext cx="0" cy="3803122"/>
          </a:xfrm>
          <a:prstGeom prst="line">
            <a:avLst/>
          </a:prstGeom>
          <a:ln>
            <a:solidFill>
              <a:srgbClr val="00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7755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24" y="2626083"/>
            <a:ext cx="728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Trebuchet MS"/>
                <a:cs typeface="Trebuchet MS"/>
              </a:rPr>
              <a:t>δ</a:t>
            </a:r>
            <a:r>
              <a:rPr lang="en-US" sz="30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0047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6813" y="3283124"/>
            <a:ext cx="925309" cy="0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37848" y="5908713"/>
            <a:ext cx="118872" cy="120934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3131" y="799183"/>
            <a:ext cx="9114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Start from lowest y valued point in the strip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Search the </a:t>
            </a:r>
            <a:r>
              <a:rPr lang="en-US" sz="2800" dirty="0" err="1">
                <a:solidFill>
                  <a:srgbClr val="000000"/>
                </a:solidFill>
                <a:latin typeface="Trebuchet MS"/>
                <a:cs typeface="Trebuchet MS"/>
              </a:rPr>
              <a:t>δxδ</a:t>
            </a: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 square points on the opposite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Repeat 1 &amp; 2 for the next lowest y-valued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/>
                <a:cs typeface="Trebuchet MS"/>
              </a:rPr>
              <a:t>So on and so forth…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18207" y="6231930"/>
            <a:ext cx="3350568" cy="560014"/>
            <a:chOff x="4013058" y="4926644"/>
            <a:chExt cx="3350568" cy="560014"/>
          </a:xfrm>
        </p:grpSpPr>
        <p:sp>
          <p:nvSpPr>
            <p:cNvPr id="39" name="TextBox 38"/>
            <p:cNvSpPr txBox="1"/>
            <p:nvPr/>
          </p:nvSpPr>
          <p:spPr>
            <a:xfrm>
              <a:off x="4013058" y="4932660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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L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8758" y="4926644"/>
              <a:ext cx="1664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</a:rPr>
                <a:t>R</a:t>
              </a:r>
              <a:r>
                <a:rPr lang="en-US" sz="3000" dirty="0">
                  <a:solidFill>
                    <a:srgbClr val="000000"/>
                  </a:solidFill>
                  <a:latin typeface="Trebuchet MS"/>
                  <a:cs typeface="Trebuchet MS"/>
                  <a:sym typeface="Wingdings" panose="05000000000000000000" pitchFamily="2" charset="2"/>
                </a:rPr>
                <a:t></a:t>
              </a:r>
              <a:endParaRPr lang="en-US" sz="30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5938E-FC1F-6F24-F60D-AFFC997B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4967</TotalTime>
  <Words>2057</Words>
  <Application>Microsoft Office PowerPoint</Application>
  <PresentationFormat>Widescreen</PresentationFormat>
  <Paragraphs>398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Century Gothic</vt:lpstr>
      <vt:lpstr>Trebuchet MS</vt:lpstr>
      <vt:lpstr>Wingdings</vt:lpstr>
      <vt:lpstr>Mesh</vt:lpstr>
      <vt:lpstr>Equation</vt:lpstr>
      <vt:lpstr>CS 341: Algorithms</vt:lpstr>
      <vt:lpstr>The closest pair problem</vt:lpstr>
      <vt:lpstr>The Closest Pair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in a δ×δ square</vt:lpstr>
      <vt:lpstr>PowerPoint Presentation</vt:lpstr>
      <vt:lpstr>PowerPoint Presentation</vt:lpstr>
      <vt:lpstr>PowerPoint Presentation</vt:lpstr>
      <vt:lpstr>Improving this result Further</vt:lpstr>
      <vt:lpstr>Improving the previous algorithm</vt:lpstr>
      <vt:lpstr>PowerPoint Presentation</vt:lpstr>
      <vt:lpstr>PowerPoint Presentation</vt:lpstr>
      <vt:lpstr>PowerPoint Presentation</vt:lpstr>
      <vt:lpstr>Greedy Algorithms</vt:lpstr>
      <vt:lpstr>PowerPoint Presentation</vt:lpstr>
      <vt:lpstr>Solving optimization problems</vt:lpstr>
      <vt:lpstr>PowerPoint Presentation</vt:lpstr>
      <vt:lpstr>PowerPoint Presentation</vt:lpstr>
      <vt:lpstr>Core Characteristics of Greedy algorithms</vt:lpstr>
      <vt:lpstr>Problem: Interval Selection</vt:lpstr>
      <vt:lpstr>Problem: Interval selection</vt:lpstr>
      <vt:lpstr>Possible greedy strategies</vt:lpstr>
      <vt:lpstr>Possible greedy strategies for Interval Selection</vt:lpstr>
      <vt:lpstr>Strategy 1: Proving incorrectness</vt:lpstr>
      <vt:lpstr>How about strategy 2?</vt:lpstr>
      <vt:lpstr>Strategy 3</vt:lpstr>
      <vt:lpstr>Strategy 3</vt:lpstr>
      <vt:lpstr>PowerPoint Presentation</vt:lpstr>
      <vt:lpstr>Greedy Correctness proofs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280</cp:revision>
  <dcterms:created xsi:type="dcterms:W3CDTF">2019-01-07T22:31:11Z</dcterms:created>
  <dcterms:modified xsi:type="dcterms:W3CDTF">2023-09-27T05:11:14Z</dcterms:modified>
</cp:coreProperties>
</file>