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3"/>
  </p:notesMasterIdLst>
  <p:sldIdLst>
    <p:sldId id="256" r:id="rId2"/>
    <p:sldId id="554" r:id="rId3"/>
    <p:sldId id="556" r:id="rId4"/>
    <p:sldId id="557" r:id="rId5"/>
    <p:sldId id="406" r:id="rId6"/>
    <p:sldId id="407" r:id="rId7"/>
    <p:sldId id="408" r:id="rId8"/>
    <p:sldId id="409" r:id="rId9"/>
    <p:sldId id="410" r:id="rId10"/>
    <p:sldId id="411"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558" r:id="rId28"/>
    <p:sldId id="429" r:id="rId29"/>
    <p:sldId id="430" r:id="rId30"/>
    <p:sldId id="559" r:id="rId31"/>
    <p:sldId id="432" r:id="rId32"/>
    <p:sldId id="560" r:id="rId33"/>
    <p:sldId id="434" r:id="rId34"/>
    <p:sldId id="435" r:id="rId35"/>
    <p:sldId id="436" r:id="rId36"/>
    <p:sldId id="437" r:id="rId37"/>
    <p:sldId id="438" r:id="rId38"/>
    <p:sldId id="439" r:id="rId39"/>
    <p:sldId id="440" r:id="rId40"/>
    <p:sldId id="441" r:id="rId41"/>
    <p:sldId id="444" r:id="rId42"/>
    <p:sldId id="476" r:id="rId43"/>
    <p:sldId id="562" r:id="rId44"/>
    <p:sldId id="561" r:id="rId45"/>
    <p:sldId id="472" r:id="rId46"/>
    <p:sldId id="449" r:id="rId47"/>
    <p:sldId id="450" r:id="rId48"/>
    <p:sldId id="451" r:id="rId49"/>
    <p:sldId id="452" r:id="rId50"/>
    <p:sldId id="453" r:id="rId51"/>
    <p:sldId id="454" r:id="rId52"/>
    <p:sldId id="455" r:id="rId53"/>
    <p:sldId id="456" r:id="rId54"/>
    <p:sldId id="457" r:id="rId55"/>
    <p:sldId id="458" r:id="rId56"/>
    <p:sldId id="459" r:id="rId57"/>
    <p:sldId id="460" r:id="rId58"/>
    <p:sldId id="461" r:id="rId59"/>
    <p:sldId id="478" r:id="rId60"/>
    <p:sldId id="555" r:id="rId61"/>
    <p:sldId id="399" r:id="rId62"/>
    <p:sldId id="400" r:id="rId63"/>
    <p:sldId id="536" r:id="rId64"/>
    <p:sldId id="538" r:id="rId65"/>
    <p:sldId id="404" r:id="rId66"/>
    <p:sldId id="405" r:id="rId67"/>
    <p:sldId id="431" r:id="rId68"/>
    <p:sldId id="428" r:id="rId69"/>
    <p:sldId id="433" r:id="rId70"/>
    <p:sldId id="539" r:id="rId71"/>
    <p:sldId id="535" r:id="rId72"/>
    <p:sldId id="540" r:id="rId73"/>
    <p:sldId id="563" r:id="rId74"/>
    <p:sldId id="544" r:id="rId75"/>
    <p:sldId id="545" r:id="rId76"/>
    <p:sldId id="549" r:id="rId77"/>
    <p:sldId id="564" r:id="rId78"/>
    <p:sldId id="547" r:id="rId79"/>
    <p:sldId id="550" r:id="rId80"/>
    <p:sldId id="551" r:id="rId81"/>
    <p:sldId id="542" r:id="rId8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A849CF4-CAD3-4C68-93BC-FF60FB076C16}">
          <p14:sldIdLst>
            <p14:sldId id="256"/>
            <p14:sldId id="554"/>
            <p14:sldId id="556"/>
            <p14:sldId id="557"/>
            <p14:sldId id="406"/>
            <p14:sldId id="407"/>
            <p14:sldId id="408"/>
            <p14:sldId id="409"/>
            <p14:sldId id="410"/>
            <p14:sldId id="411"/>
            <p14:sldId id="412"/>
            <p14:sldId id="413"/>
            <p14:sldId id="414"/>
            <p14:sldId id="415"/>
            <p14:sldId id="416"/>
            <p14:sldId id="417"/>
            <p14:sldId id="418"/>
            <p14:sldId id="419"/>
            <p14:sldId id="420"/>
            <p14:sldId id="421"/>
            <p14:sldId id="422"/>
            <p14:sldId id="423"/>
            <p14:sldId id="424"/>
            <p14:sldId id="425"/>
            <p14:sldId id="426"/>
            <p14:sldId id="427"/>
            <p14:sldId id="558"/>
            <p14:sldId id="429"/>
            <p14:sldId id="430"/>
            <p14:sldId id="559"/>
            <p14:sldId id="432"/>
            <p14:sldId id="560"/>
            <p14:sldId id="434"/>
            <p14:sldId id="435"/>
            <p14:sldId id="436"/>
            <p14:sldId id="437"/>
            <p14:sldId id="438"/>
            <p14:sldId id="439"/>
            <p14:sldId id="440"/>
            <p14:sldId id="441"/>
            <p14:sldId id="444"/>
            <p14:sldId id="476"/>
            <p14:sldId id="562"/>
            <p14:sldId id="561"/>
            <p14:sldId id="472"/>
            <p14:sldId id="449"/>
            <p14:sldId id="450"/>
            <p14:sldId id="451"/>
            <p14:sldId id="452"/>
            <p14:sldId id="453"/>
            <p14:sldId id="454"/>
            <p14:sldId id="455"/>
            <p14:sldId id="456"/>
            <p14:sldId id="457"/>
            <p14:sldId id="458"/>
            <p14:sldId id="459"/>
            <p14:sldId id="460"/>
            <p14:sldId id="461"/>
            <p14:sldId id="478"/>
            <p14:sldId id="555"/>
            <p14:sldId id="399"/>
            <p14:sldId id="400"/>
            <p14:sldId id="536"/>
            <p14:sldId id="538"/>
            <p14:sldId id="404"/>
            <p14:sldId id="405"/>
            <p14:sldId id="431"/>
            <p14:sldId id="428"/>
            <p14:sldId id="433"/>
            <p14:sldId id="539"/>
            <p14:sldId id="535"/>
            <p14:sldId id="540"/>
            <p14:sldId id="563"/>
            <p14:sldId id="544"/>
            <p14:sldId id="545"/>
            <p14:sldId id="549"/>
            <p14:sldId id="564"/>
            <p14:sldId id="547"/>
            <p14:sldId id="550"/>
            <p14:sldId id="551"/>
            <p14:sldId id="54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AC8C6"/>
    <a:srgbClr val="9B9B9B"/>
    <a:srgbClr val="FFFFFF"/>
    <a:srgbClr val="A5A5A5"/>
    <a:srgbClr val="E5E8D2"/>
    <a:srgbClr val="262626"/>
    <a:srgbClr val="C9C9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04" autoAdjust="0"/>
    <p:restoredTop sz="96578" autoAdjust="0"/>
  </p:normalViewPr>
  <p:slideViewPr>
    <p:cSldViewPr snapToGrid="0">
      <p:cViewPr varScale="1">
        <p:scale>
          <a:sx n="94" d="100"/>
          <a:sy n="94" d="100"/>
        </p:scale>
        <p:origin x="75" y="6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A9E33A-9DA9-4CC1-8FD5-60CDBF2EAC43}" type="datetimeFigureOut">
              <a:rPr lang="en-CA" smtClean="0"/>
              <a:t>2023-09-29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AE2F85-FEAB-461C-B84C-896AC92C0B87}" type="slidenum">
              <a:rPr lang="en-CA" smtClean="0"/>
              <a:t>‹#›</a:t>
            </a:fld>
            <a:endParaRPr lang="en-CA"/>
          </a:p>
        </p:txBody>
      </p:sp>
    </p:spTree>
    <p:extLst>
      <p:ext uri="{BB962C8B-B14F-4D97-AF65-F5344CB8AC3E}">
        <p14:creationId xmlns:p14="http://schemas.microsoft.com/office/powerpoint/2010/main" val="1267859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RAND_Corporation" TargetMode="External"/><Relationship Id="rId2" Type="http://schemas.openxmlformats.org/officeDocument/2006/relationships/slide" Target="../slides/slide61.xml"/><Relationship Id="rId1" Type="http://schemas.openxmlformats.org/officeDocument/2006/relationships/notesMaster" Target="../notesMasters/notesMaster1.xml"/><Relationship Id="rId4" Type="http://schemas.openxmlformats.org/officeDocument/2006/relationships/hyperlink" Target="https://en.wikipedia.org/wiki/Charles_Erwin_Wilso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CAC8C6"/>
                </a:solidFill>
                <a:effectLst/>
                <a:latin typeface="Arial" panose="020B0604020202020204" pitchFamily="34" charset="0"/>
              </a:rPr>
              <a:t>I spent the Fall quarter (of 1950) at </a:t>
            </a:r>
            <a:r>
              <a:rPr lang="en-US" b="0" i="0" u="none" strike="noStrike" dirty="0">
                <a:solidFill>
                  <a:srgbClr val="E1E180"/>
                </a:solidFill>
                <a:effectLst/>
                <a:latin typeface="Arial" panose="020B0604020202020204" pitchFamily="34" charset="0"/>
                <a:hlinkClick r:id="rId3" tooltip="RAND Corporation"/>
              </a:rPr>
              <a:t>RAND</a:t>
            </a:r>
            <a:r>
              <a:rPr lang="en-US" b="0" i="0" dirty="0">
                <a:solidFill>
                  <a:srgbClr val="CAC8C6"/>
                </a:solidFill>
                <a:effectLst/>
                <a:latin typeface="Arial" panose="020B0604020202020204" pitchFamily="34" charset="0"/>
              </a:rPr>
              <a:t>. My first task was to find a name for multistage decision processes. An interesting question is, "Where did the name, dynamic programming, come from?" The 1950s were not good years for mathematical research. We had a very interesting gentleman in Washington named </a:t>
            </a:r>
            <a:r>
              <a:rPr lang="en-US" b="0" i="0" u="none" strike="noStrike" dirty="0">
                <a:solidFill>
                  <a:srgbClr val="E1E180"/>
                </a:solidFill>
                <a:effectLst/>
                <a:latin typeface="Arial" panose="020B0604020202020204" pitchFamily="34" charset="0"/>
                <a:hlinkClick r:id="rId4" tooltip="Charles Erwin Wilson"/>
              </a:rPr>
              <a:t>Wilson</a:t>
            </a:r>
            <a:r>
              <a:rPr lang="en-US" b="0" i="0" dirty="0">
                <a:solidFill>
                  <a:srgbClr val="CAC8C6"/>
                </a:solidFill>
                <a:effectLst/>
                <a:latin typeface="Arial" panose="020B0604020202020204" pitchFamily="34" charset="0"/>
              </a:rPr>
              <a:t>. He was Secretary of Defense, and he actually had a pathological fear and hatred of the word "research". I'm not using the term lightly; I'm using it precisely. His face would suffuse, he would turn red, and he would get violent if people used the term research in his presence. You can imagine how he felt, then, about the term mathematical. The RAND Corporation was employed by the Air Force, and the Air Force had Wilson as its boss, essentially. Hence, I felt I had to do something to shield Wilson and the Air Force from the fact that I was really doing mathematics inside the RAND Corporation. What title, what name, could I choose? In the first place I was interested in planning, in decision making, in thinking. But planning, is not a good word for various reasons. I decided therefore to use the word "programming". I wanted to get across the idea that this was dynamic, this was multistage, this was time-varying. I thought, let's kill two birds with one stone. Let's take a word that has an absolutely precise meaning, namely dynamic, in the classical physical sense. It also has a very interesting property as an adjective, and that is it's impossible to use the word dynamic in a pejorative sense. Try thinking of some combination that will possibly give it a pejorative meaning. It's impossible. Thus, I thought dynamic programming was a good name. It was something not even a Congressman could object to. So I used it as an umbrella for my activities.</a:t>
            </a:r>
          </a:p>
          <a:p>
            <a:pPr algn="l"/>
            <a:r>
              <a:rPr lang="en-US" b="0" i="0" dirty="0">
                <a:solidFill>
                  <a:srgbClr val="CAC8C6"/>
                </a:solidFill>
                <a:effectLst/>
                <a:latin typeface="Arial" panose="020B0604020202020204" pitchFamily="34" charset="0"/>
              </a:rPr>
              <a:t>— </a:t>
            </a:r>
            <a:r>
              <a:rPr lang="en-US" b="0" i="1" dirty="0">
                <a:solidFill>
                  <a:srgbClr val="CAC8C6"/>
                </a:solidFill>
                <a:effectLst/>
                <a:latin typeface="Arial" panose="020B0604020202020204" pitchFamily="34" charset="0"/>
              </a:rPr>
              <a:t>Richard Bellman, Eye of the Hurricane: An Autobiography (1984, page 159)</a:t>
            </a:r>
            <a:endParaRPr lang="en-US" b="0" i="0" dirty="0">
              <a:solidFill>
                <a:srgbClr val="CAC8C6"/>
              </a:solidFill>
              <a:effectLst/>
              <a:latin typeface="Arial" panose="020B0604020202020204" pitchFamily="34" charset="0"/>
            </a:endParaRPr>
          </a:p>
          <a:p>
            <a:endParaRPr lang="en-CA" dirty="0"/>
          </a:p>
        </p:txBody>
      </p:sp>
      <p:sp>
        <p:nvSpPr>
          <p:cNvPr id="4" name="Slide Number Placeholder 3"/>
          <p:cNvSpPr>
            <a:spLocks noGrp="1"/>
          </p:cNvSpPr>
          <p:nvPr>
            <p:ph type="sldNum" sz="quarter" idx="5"/>
          </p:nvPr>
        </p:nvSpPr>
        <p:spPr/>
        <p:txBody>
          <a:bodyPr/>
          <a:lstStyle/>
          <a:p>
            <a:fld id="{0AAE2F85-FEAB-461C-B84C-896AC92C0B87}" type="slidenum">
              <a:rPr lang="en-CA" smtClean="0"/>
              <a:t>61</a:t>
            </a:fld>
            <a:endParaRPr lang="en-CA"/>
          </a:p>
        </p:txBody>
      </p:sp>
    </p:spTree>
    <p:extLst>
      <p:ext uri="{BB962C8B-B14F-4D97-AF65-F5344CB8AC3E}">
        <p14:creationId xmlns:p14="http://schemas.microsoft.com/office/powerpoint/2010/main" val="223539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AAE2F85-FEAB-461C-B84C-896AC92C0B87}" type="slidenum">
              <a:rPr lang="en-CA" smtClean="0"/>
              <a:t>64</a:t>
            </a:fld>
            <a:endParaRPr lang="en-CA"/>
          </a:p>
        </p:txBody>
      </p:sp>
    </p:spTree>
    <p:extLst>
      <p:ext uri="{BB962C8B-B14F-4D97-AF65-F5344CB8AC3E}">
        <p14:creationId xmlns:p14="http://schemas.microsoft.com/office/powerpoint/2010/main" val="2035995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AAE2F85-FEAB-461C-B84C-896AC92C0B87}" type="slidenum">
              <a:rPr lang="en-CA" smtClean="0"/>
              <a:t>66</a:t>
            </a:fld>
            <a:endParaRPr lang="en-CA"/>
          </a:p>
        </p:txBody>
      </p:sp>
    </p:spTree>
    <p:extLst>
      <p:ext uri="{BB962C8B-B14F-4D97-AF65-F5344CB8AC3E}">
        <p14:creationId xmlns:p14="http://schemas.microsoft.com/office/powerpoint/2010/main" val="2328194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2297F7-F7C5-4DA2-AE01-3BF37D7823A2}" type="datetime1">
              <a:rPr lang="en-US" smtClean="0"/>
              <a:t>9/29/2023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DD8220-B30C-446E-8E26-99DDA81EA34A}" type="datetime1">
              <a:rPr lang="en-US" smtClean="0"/>
              <a:t>9/29/2023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7232D5-F706-4B86-96F3-267AB906A95D}" type="datetime1">
              <a:rPr lang="en-US" smtClean="0"/>
              <a:t>9/29/2023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55D6D2E6-19A9-4CAC-A9F1-6C676B0B7E80}" type="datetime1">
              <a:rPr lang="en-US" smtClean="0"/>
              <a:t>9/29/2023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024336D9-30F0-4518-A107-08E96CEDADEE}" type="datetime1">
              <a:rPr lang="en-US" smtClean="0"/>
              <a:t>9/29/2023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479A85-4A33-4894-9E63-1AD9C18FA595}" type="datetime1">
              <a:rPr lang="en-US" smtClean="0"/>
              <a:t>9/29/2023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33840C-A676-4A88-8BCE-8AE19E2F4B0F}" type="datetime1">
              <a:rPr lang="en-US" smtClean="0"/>
              <a:t>9/29/2023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85BAB4-90BA-4B5C-BDCE-B83AA85375E7}" type="datetime1">
              <a:rPr lang="en-US" smtClean="0"/>
              <a:t>9/29/2023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6477CB-B38B-4CFB-B7C1-52ED784A8BB3}" type="datetime1">
              <a:rPr lang="en-US" smtClean="0"/>
              <a:t>9/29/2023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1413" y="-2"/>
            <a:ext cx="9905998" cy="1028386"/>
          </a:xfrm>
        </p:spPr>
        <p:txBody>
          <a:bodyPr/>
          <a:lstStyle/>
          <a:p>
            <a:r>
              <a:rPr lang="en-US" dirty="0"/>
              <a:t>Click to edit Master title style</a:t>
            </a:r>
          </a:p>
        </p:txBody>
      </p:sp>
      <p:sp>
        <p:nvSpPr>
          <p:cNvPr id="3" name="Content Placeholder 2"/>
          <p:cNvSpPr>
            <a:spLocks noGrp="1"/>
          </p:cNvSpPr>
          <p:nvPr>
            <p:ph idx="1"/>
          </p:nvPr>
        </p:nvSpPr>
        <p:spPr>
          <a:xfrm>
            <a:off x="1141413" y="1236374"/>
            <a:ext cx="9905998" cy="4597756"/>
          </a:xfrm>
        </p:spPr>
        <p:txBody>
          <a:bodyPr anchor="t"/>
          <a:lstStyle>
            <a:lvl1pPr>
              <a:defRPr sz="2800" cap="none" baseline="0"/>
            </a:lvl1pPr>
            <a:lvl2pPr>
              <a:defRPr sz="2800" cap="none" baseline="0"/>
            </a:lvl2pPr>
            <a:lvl3pPr>
              <a:defRPr sz="2400" cap="none" baseline="0"/>
            </a:lvl3pPr>
            <a:lvl4pPr>
              <a:defRPr sz="2400" cap="none" baseline="0"/>
            </a:lvl4pPr>
            <a:lvl5pPr>
              <a:defRPr sz="2000" cap="none"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837612" y="6256761"/>
            <a:ext cx="1600200" cy="365125"/>
          </a:xfrm>
        </p:spPr>
        <p:txBody>
          <a:bodyPr/>
          <a:lstStyle/>
          <a:p>
            <a:fld id="{C8F731F9-1222-43E5-8914-39540051AF18}" type="datetime1">
              <a:rPr lang="en-US" smtClean="0"/>
              <a:t>9/29/2023</a:t>
            </a:fld>
            <a:endParaRPr lang="en-US" dirty="0"/>
          </a:p>
        </p:txBody>
      </p:sp>
      <p:sp>
        <p:nvSpPr>
          <p:cNvPr id="5" name="Footer Placeholder 4"/>
          <p:cNvSpPr>
            <a:spLocks noGrp="1"/>
          </p:cNvSpPr>
          <p:nvPr>
            <p:ph type="ftr" sz="quarter" idx="11"/>
          </p:nvPr>
        </p:nvSpPr>
        <p:spPr>
          <a:xfrm>
            <a:off x="1141412" y="6256761"/>
            <a:ext cx="7543800" cy="365125"/>
          </a:xfrm>
        </p:spPr>
        <p:txBody>
          <a:bodyPr/>
          <a:lstStyle/>
          <a:p>
            <a:endParaRPr lang="en-US" dirty="0"/>
          </a:p>
        </p:txBody>
      </p:sp>
      <p:sp>
        <p:nvSpPr>
          <p:cNvPr id="6" name="Slide Number Placeholder 5"/>
          <p:cNvSpPr>
            <a:spLocks noGrp="1"/>
          </p:cNvSpPr>
          <p:nvPr>
            <p:ph type="sldNum" sz="quarter" idx="12"/>
          </p:nvPr>
        </p:nvSpPr>
        <p:spPr>
          <a:xfrm>
            <a:off x="10514012" y="625676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CC8C62-8D2A-47A8-A689-0FB623B7CAD4}" type="datetime1">
              <a:rPr lang="en-US" smtClean="0"/>
              <a:t>9/29/2023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7A3C8A-F2A7-4A4D-BEBD-86E310B35F65}" type="datetime1">
              <a:rPr lang="en-US" smtClean="0"/>
              <a:t>9/29/2023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3D04D4-35B0-4908-9879-4A555A06255D}" type="datetime1">
              <a:rPr lang="en-US" smtClean="0"/>
              <a:t>9/29/2023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9DFE58-C001-4579-AA2B-08DFD0613A29}" type="datetime1">
              <a:rPr lang="en-US" smtClean="0"/>
              <a:t>9/29/2023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7821A-87A7-4210-A145-868ED63A2C0E}" type="datetime1">
              <a:rPr lang="en-US" smtClean="0"/>
              <a:t>9/29/2023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22B4F52-90A6-4EE4-A7AA-DB8406C74C53}" type="datetime1">
              <a:rPr lang="en-US" smtClean="0"/>
              <a:t>9/29/2023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ACFB41E2-6A95-4C6D-9D78-C0632AEA40FB}" type="datetime1">
              <a:rPr lang="en-US" smtClean="0"/>
              <a:t>9/29/2023</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45087"/>
            <a:ext cx="9905998" cy="10348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41413" y="1171987"/>
            <a:ext cx="9905998" cy="4522634"/>
          </a:xfrm>
          <a:prstGeom prst="rect">
            <a:avLst/>
          </a:prstGeom>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837612" y="6250324"/>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0AC73832-6215-4564-B28B-EFBC3EEB0E6B}" type="datetime1">
              <a:rPr lang="en-US" smtClean="0"/>
              <a:t>9/29/2023</a:t>
            </a:fld>
            <a:endParaRPr lang="en-US" dirty="0"/>
          </a:p>
        </p:txBody>
      </p:sp>
      <p:sp>
        <p:nvSpPr>
          <p:cNvPr id="5" name="Footer Placeholder 4"/>
          <p:cNvSpPr>
            <a:spLocks noGrp="1"/>
          </p:cNvSpPr>
          <p:nvPr>
            <p:ph type="ftr" sz="quarter" idx="3"/>
          </p:nvPr>
        </p:nvSpPr>
        <p:spPr>
          <a:xfrm>
            <a:off x="1141412" y="6250324"/>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1423001" y="6250324"/>
            <a:ext cx="551167" cy="365125"/>
          </a:xfrm>
          <a:prstGeom prst="rect">
            <a:avLst/>
          </a:prstGeom>
        </p:spPr>
        <p:txBody>
          <a:bodyPr vert="horz" lIns="91440" tIns="45720" rIns="91440" bIns="45720" rtlCol="0" anchor="ctr"/>
          <a:lstStyle>
            <a:lvl1pPr algn="r">
              <a:defRPr sz="14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ftr="0" dt="0"/>
  <p:txStyles>
    <p:titleStyle>
      <a:lvl1pPr algn="l" defTabSz="457200" rtl="0" eaLnBrk="1" latinLnBrk="0" hangingPunct="1">
        <a:spcBef>
          <a:spcPct val="0"/>
        </a:spcBef>
        <a:buNone/>
        <a:defRPr sz="40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24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24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20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revor.brown@uwaterloo.ca" TargetMode="External"/><Relationship Id="rId2" Type="http://schemas.openxmlformats.org/officeDocument/2006/relationships/hyperlink" Target="https://student.cs.uwaterloo.ca/~cs34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10.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0.png"/><Relationship Id="rId9" Type="http://schemas.openxmlformats.org/officeDocument/2006/relationships/image" Target="../media/image27.png"/></Relationships>
</file>

<file path=ppt/slides/_rels/slide4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1.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7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7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 Id="rId9" Type="http://schemas.openxmlformats.org/officeDocument/2006/relationships/image" Target="../media/image85.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89.png"/><Relationship Id="rId4" Type="http://schemas.openxmlformats.org/officeDocument/2006/relationships/image" Target="../media/image88.png"/></Relationships>
</file>

<file path=ppt/slides/_rels/slide7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 Id="rId5" Type="http://schemas.openxmlformats.org/officeDocument/2006/relationships/image" Target="../media/image100.png"/><Relationship Id="rId4" Type="http://schemas.openxmlformats.org/officeDocument/2006/relationships/image" Target="../media/image99.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294904"/>
            <a:ext cx="8676222" cy="3200400"/>
          </a:xfrm>
        </p:spPr>
        <p:txBody>
          <a:bodyPr/>
          <a:lstStyle/>
          <a:p>
            <a:r>
              <a:rPr lang="en-CA" dirty="0">
                <a:solidFill>
                  <a:srgbClr val="000000"/>
                </a:solidFill>
              </a:rPr>
              <a:t>CS 341: Algorithms</a:t>
            </a:r>
          </a:p>
        </p:txBody>
      </p:sp>
      <p:sp>
        <p:nvSpPr>
          <p:cNvPr id="3" name="Subtitle 2"/>
          <p:cNvSpPr>
            <a:spLocks noGrp="1"/>
          </p:cNvSpPr>
          <p:nvPr>
            <p:ph type="subTitle" idx="1"/>
          </p:nvPr>
        </p:nvSpPr>
        <p:spPr>
          <a:xfrm>
            <a:off x="1751012" y="3571502"/>
            <a:ext cx="8676222" cy="2573455"/>
          </a:xfrm>
        </p:spPr>
        <p:txBody>
          <a:bodyPr>
            <a:normAutofit/>
          </a:bodyPr>
          <a:lstStyle/>
          <a:p>
            <a:r>
              <a:rPr lang="en-US" b="1" dirty="0">
                <a:solidFill>
                  <a:srgbClr val="000000"/>
                </a:solidFill>
              </a:rPr>
              <a:t>Lecture 7: dynamic programming I</a:t>
            </a:r>
          </a:p>
          <a:p>
            <a:r>
              <a:rPr lang="en-US" dirty="0">
                <a:solidFill>
                  <a:srgbClr val="000000"/>
                </a:solidFill>
              </a:rPr>
              <a:t>Readings: see website</a:t>
            </a:r>
            <a:br>
              <a:rPr lang="en-US" dirty="0">
                <a:solidFill>
                  <a:srgbClr val="000000"/>
                </a:solidFill>
              </a:rPr>
            </a:br>
            <a:endParaRPr lang="en-CA" dirty="0">
              <a:solidFill>
                <a:srgbClr val="000000"/>
              </a:solidFill>
            </a:endParaRPr>
          </a:p>
          <a:p>
            <a:r>
              <a:rPr lang="en-CA" dirty="0">
                <a:solidFill>
                  <a:srgbClr val="000000"/>
                </a:solidFill>
              </a:rPr>
              <a:t>Trevor Brown</a:t>
            </a:r>
          </a:p>
          <a:p>
            <a:r>
              <a:rPr lang="en-CA" dirty="0">
                <a:solidFill>
                  <a:srgbClr val="000000"/>
                </a:solidFill>
                <a:hlinkClick r:id="rId2">
                  <a:extLst>
                    <a:ext uri="{A12FA001-AC4F-418D-AE19-62706E023703}">
                      <ahyp:hlinkClr xmlns:ahyp="http://schemas.microsoft.com/office/drawing/2018/hyperlinkcolor" val="tx"/>
                    </a:ext>
                  </a:extLst>
                </a:hlinkClick>
              </a:rPr>
              <a:t>https://student.cs.uwaterloo.ca/~cs341</a:t>
            </a:r>
            <a:r>
              <a:rPr lang="en-CA" dirty="0">
                <a:solidFill>
                  <a:srgbClr val="000000"/>
                </a:solidFill>
              </a:rPr>
              <a:t> </a:t>
            </a:r>
          </a:p>
          <a:p>
            <a:r>
              <a:rPr lang="en-CA" dirty="0">
                <a:solidFill>
                  <a:srgbClr val="000000"/>
                </a:solidFill>
                <a:hlinkClick r:id="rId3">
                  <a:extLst>
                    <a:ext uri="{A12FA001-AC4F-418D-AE19-62706E023703}">
                      <ahyp:hlinkClr xmlns:ahyp="http://schemas.microsoft.com/office/drawing/2018/hyperlinkcolor" val="tx"/>
                    </a:ext>
                  </a:extLst>
                </a:hlinkClick>
              </a:rPr>
              <a:t>trevor.brown@uwaterloo.ca</a:t>
            </a:r>
            <a:endParaRPr lang="en-CA" dirty="0">
              <a:solidFill>
                <a:srgbClr val="000000"/>
              </a:solidFill>
            </a:endParaRPr>
          </a:p>
        </p:txBody>
      </p:sp>
      <p:sp>
        <p:nvSpPr>
          <p:cNvPr id="4" name="Slide Number Placeholder 3">
            <a:extLst>
              <a:ext uri="{FF2B5EF4-FFF2-40B4-BE49-F238E27FC236}">
                <a16:creationId xmlns:a16="http://schemas.microsoft.com/office/drawing/2014/main" id="{A83E8F3C-B011-6A19-DFC0-67FDA27C3E2B}"/>
              </a:ext>
            </a:extLst>
          </p:cNvPr>
          <p:cNvSpPr>
            <a:spLocks noGrp="1"/>
          </p:cNvSpPr>
          <p:nvPr>
            <p:ph type="sldNum" sz="quarter" idx="12"/>
          </p:nvPr>
        </p:nvSpPr>
        <p:spPr/>
        <p:txBody>
          <a:bodyPr/>
          <a:lstStyle/>
          <a:p>
            <a:fld id="{D57F1E4F-1CFF-5643-939E-217C01CDF565}" type="slidenum">
              <a:rPr lang="en-US" smtClean="0">
                <a:solidFill>
                  <a:srgbClr val="000000"/>
                </a:solidFill>
              </a:rPr>
              <a:pPr/>
              <a:t>1</a:t>
            </a:fld>
            <a:endParaRPr lang="en-US" dirty="0">
              <a:solidFill>
                <a:srgbClr val="000000"/>
              </a:solidFill>
            </a:endParaRPr>
          </a:p>
        </p:txBody>
      </p:sp>
    </p:spTree>
    <p:extLst>
      <p:ext uri="{BB962C8B-B14F-4D97-AF65-F5344CB8AC3E}">
        <p14:creationId xmlns:p14="http://schemas.microsoft.com/office/powerpoint/2010/main" val="628364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solidFill>
                  <a:srgbClr val="000000"/>
                </a:solidFill>
              </a:rPr>
              <a:t>Example:</a:t>
            </a:r>
            <a:br>
              <a:rPr lang="en-US" dirty="0">
                <a:solidFill>
                  <a:srgbClr val="000000"/>
                </a:solidFill>
              </a:rPr>
            </a:br>
            <a:r>
              <a:rPr lang="en-US" dirty="0">
                <a:solidFill>
                  <a:srgbClr val="000000"/>
                </a:solidFill>
              </a:rPr>
              <a:t>order matters!</a:t>
            </a:r>
            <a:endParaRPr lang="en-CA" b="1" dirty="0">
              <a:solidFill>
                <a:srgbClr val="000000"/>
              </a:solidFill>
            </a:endParaRPr>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solidFill>
                          <a:srgbClr val="FFFFFF"/>
                        </a:solidFill>
                      </a:endParaRPr>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solidFill>
                          <a:srgbClr val="FFFFFF"/>
                        </a:solidFill>
                      </a:endParaRPr>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7529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 name="Slide Number Placeholder 2">
            <a:extLst>
              <a:ext uri="{FF2B5EF4-FFF2-40B4-BE49-F238E27FC236}">
                <a16:creationId xmlns:a16="http://schemas.microsoft.com/office/drawing/2014/main" id="{65339C1B-F418-E357-772F-02F1C5B26112}"/>
              </a:ext>
            </a:extLst>
          </p:cNvPr>
          <p:cNvSpPr>
            <a:spLocks noGrp="1"/>
          </p:cNvSpPr>
          <p:nvPr>
            <p:ph type="sldNum" sz="quarter" idx="12"/>
          </p:nvPr>
        </p:nvSpPr>
        <p:spPr/>
        <p:txBody>
          <a:bodyPr/>
          <a:lstStyle/>
          <a:p>
            <a:fld id="{D57F1E4F-1CFF-5643-939E-217C01CDF565}" type="slidenum">
              <a:rPr lang="en-US" smtClean="0">
                <a:solidFill>
                  <a:srgbClr val="000000"/>
                </a:solidFill>
              </a:rPr>
              <a:pPr/>
              <a:t>10</a:t>
            </a:fld>
            <a:endParaRPr lang="en-US" dirty="0">
              <a:solidFill>
                <a:srgbClr val="000000"/>
              </a:solidFill>
            </a:endParaRPr>
          </a:p>
        </p:txBody>
      </p:sp>
    </p:spTree>
    <p:extLst>
      <p:ext uri="{BB962C8B-B14F-4D97-AF65-F5344CB8AC3E}">
        <p14:creationId xmlns:p14="http://schemas.microsoft.com/office/powerpoint/2010/main" val="1961276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solidFill>
                  <a:srgbClr val="000000"/>
                </a:solidFill>
              </a:rPr>
              <a:t>Example:</a:t>
            </a:r>
            <a:br>
              <a:rPr lang="en-US" dirty="0">
                <a:solidFill>
                  <a:srgbClr val="000000"/>
                </a:solidFill>
              </a:rPr>
            </a:br>
            <a:r>
              <a:rPr lang="en-US" dirty="0">
                <a:solidFill>
                  <a:srgbClr val="000000"/>
                </a:solidFill>
              </a:rPr>
              <a:t>order matters!</a:t>
            </a:r>
            <a:endParaRPr lang="en-CA" b="1" dirty="0">
              <a:solidFill>
                <a:srgbClr val="000000"/>
              </a:solidFill>
            </a:endParaRPr>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solidFill>
                          <a:srgbClr val="FFFFFF"/>
                        </a:solidFill>
                      </a:endParaRPr>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solidFill>
                          <a:srgbClr val="FFFFFF"/>
                        </a:solidFill>
                      </a:endParaRPr>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7529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 name="Slide Number Placeholder 2">
            <a:extLst>
              <a:ext uri="{FF2B5EF4-FFF2-40B4-BE49-F238E27FC236}">
                <a16:creationId xmlns:a16="http://schemas.microsoft.com/office/drawing/2014/main" id="{4E72E0A1-5807-5C8D-9C5A-AE06EB53F6DB}"/>
              </a:ext>
            </a:extLst>
          </p:cNvPr>
          <p:cNvSpPr>
            <a:spLocks noGrp="1"/>
          </p:cNvSpPr>
          <p:nvPr>
            <p:ph type="sldNum" sz="quarter" idx="12"/>
          </p:nvPr>
        </p:nvSpPr>
        <p:spPr/>
        <p:txBody>
          <a:bodyPr/>
          <a:lstStyle/>
          <a:p>
            <a:fld id="{D57F1E4F-1CFF-5643-939E-217C01CDF565}" type="slidenum">
              <a:rPr lang="en-US" smtClean="0">
                <a:solidFill>
                  <a:srgbClr val="000000"/>
                </a:solidFill>
              </a:rPr>
              <a:pPr/>
              <a:t>11</a:t>
            </a:fld>
            <a:endParaRPr lang="en-US" dirty="0">
              <a:solidFill>
                <a:srgbClr val="000000"/>
              </a:solidFill>
            </a:endParaRPr>
          </a:p>
        </p:txBody>
      </p:sp>
    </p:spTree>
    <p:extLst>
      <p:ext uri="{BB962C8B-B14F-4D97-AF65-F5344CB8AC3E}">
        <p14:creationId xmlns:p14="http://schemas.microsoft.com/office/powerpoint/2010/main" val="3014490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solidFill>
                  <a:srgbClr val="000000"/>
                </a:solidFill>
              </a:rPr>
              <a:t>Example:</a:t>
            </a:r>
            <a:br>
              <a:rPr lang="en-US" dirty="0">
                <a:solidFill>
                  <a:srgbClr val="000000"/>
                </a:solidFill>
              </a:rPr>
            </a:br>
            <a:r>
              <a:rPr lang="en-US" dirty="0">
                <a:solidFill>
                  <a:srgbClr val="000000"/>
                </a:solidFill>
              </a:rPr>
              <a:t>order matters!</a:t>
            </a:r>
            <a:endParaRPr lang="en-CA" b="1" dirty="0">
              <a:solidFill>
                <a:srgbClr val="000000"/>
              </a:solidFill>
            </a:endParaRPr>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solidFill>
                          <a:srgbClr val="FFFFFF"/>
                        </a:solidFill>
                      </a:endParaRPr>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solidFill>
                          <a:srgbClr val="FFFFFF"/>
                        </a:solidFill>
                      </a:endParaRPr>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7529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 name="Slide Number Placeholder 2">
            <a:extLst>
              <a:ext uri="{FF2B5EF4-FFF2-40B4-BE49-F238E27FC236}">
                <a16:creationId xmlns:a16="http://schemas.microsoft.com/office/drawing/2014/main" id="{ED14B304-BCCB-85FA-40FF-4D400B5F0BA1}"/>
              </a:ext>
            </a:extLst>
          </p:cNvPr>
          <p:cNvSpPr>
            <a:spLocks noGrp="1"/>
          </p:cNvSpPr>
          <p:nvPr>
            <p:ph type="sldNum" sz="quarter" idx="12"/>
          </p:nvPr>
        </p:nvSpPr>
        <p:spPr/>
        <p:txBody>
          <a:bodyPr/>
          <a:lstStyle/>
          <a:p>
            <a:fld id="{D57F1E4F-1CFF-5643-939E-217C01CDF565}" type="slidenum">
              <a:rPr lang="en-US" smtClean="0">
                <a:solidFill>
                  <a:srgbClr val="000000"/>
                </a:solidFill>
              </a:rPr>
              <a:pPr/>
              <a:t>12</a:t>
            </a:fld>
            <a:endParaRPr lang="en-US" dirty="0">
              <a:solidFill>
                <a:srgbClr val="000000"/>
              </a:solidFill>
            </a:endParaRPr>
          </a:p>
        </p:txBody>
      </p:sp>
    </p:spTree>
    <p:extLst>
      <p:ext uri="{BB962C8B-B14F-4D97-AF65-F5344CB8AC3E}">
        <p14:creationId xmlns:p14="http://schemas.microsoft.com/office/powerpoint/2010/main" val="2244643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solidFill>
                  <a:srgbClr val="000000"/>
                </a:solidFill>
              </a:rPr>
              <a:t>Example:</a:t>
            </a:r>
            <a:br>
              <a:rPr lang="en-US" dirty="0">
                <a:solidFill>
                  <a:srgbClr val="000000"/>
                </a:solidFill>
              </a:rPr>
            </a:br>
            <a:r>
              <a:rPr lang="en-US" dirty="0">
                <a:solidFill>
                  <a:srgbClr val="000000"/>
                </a:solidFill>
              </a:rPr>
              <a:t>order matters!</a:t>
            </a:r>
            <a:endParaRPr lang="en-CA" b="1" dirty="0">
              <a:solidFill>
                <a:srgbClr val="000000"/>
              </a:solidFill>
            </a:endParaRPr>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solidFill>
                          <a:srgbClr val="FFFFFF"/>
                        </a:solidFill>
                      </a:endParaRPr>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solidFill>
                          <a:srgbClr val="FFFFFF"/>
                        </a:solidFill>
                      </a:endParaRPr>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7529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 name="Slide Number Placeholder 2">
            <a:extLst>
              <a:ext uri="{FF2B5EF4-FFF2-40B4-BE49-F238E27FC236}">
                <a16:creationId xmlns:a16="http://schemas.microsoft.com/office/drawing/2014/main" id="{2A3A431B-28AA-D75B-2832-03FCB2B495B5}"/>
              </a:ext>
            </a:extLst>
          </p:cNvPr>
          <p:cNvSpPr>
            <a:spLocks noGrp="1"/>
          </p:cNvSpPr>
          <p:nvPr>
            <p:ph type="sldNum" sz="quarter" idx="12"/>
          </p:nvPr>
        </p:nvSpPr>
        <p:spPr/>
        <p:txBody>
          <a:bodyPr/>
          <a:lstStyle/>
          <a:p>
            <a:fld id="{D57F1E4F-1CFF-5643-939E-217C01CDF565}" type="slidenum">
              <a:rPr lang="en-US" smtClean="0">
                <a:solidFill>
                  <a:srgbClr val="000000"/>
                </a:solidFill>
              </a:rPr>
              <a:pPr/>
              <a:t>13</a:t>
            </a:fld>
            <a:endParaRPr lang="en-US" dirty="0">
              <a:solidFill>
                <a:srgbClr val="000000"/>
              </a:solidFill>
            </a:endParaRPr>
          </a:p>
        </p:txBody>
      </p:sp>
    </p:spTree>
    <p:extLst>
      <p:ext uri="{BB962C8B-B14F-4D97-AF65-F5344CB8AC3E}">
        <p14:creationId xmlns:p14="http://schemas.microsoft.com/office/powerpoint/2010/main" val="3196666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solidFill>
                  <a:srgbClr val="000000"/>
                </a:solidFill>
              </a:rPr>
              <a:t>Example:</a:t>
            </a:r>
            <a:br>
              <a:rPr lang="en-US" dirty="0">
                <a:solidFill>
                  <a:srgbClr val="000000"/>
                </a:solidFill>
              </a:rPr>
            </a:br>
            <a:r>
              <a:rPr lang="en-US" dirty="0">
                <a:solidFill>
                  <a:srgbClr val="000000"/>
                </a:solidFill>
              </a:rPr>
              <a:t>order matters!</a:t>
            </a:r>
            <a:endParaRPr lang="en-CA" b="1" dirty="0">
              <a:solidFill>
                <a:srgbClr val="000000"/>
              </a:solidFill>
            </a:endParaRPr>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solidFill>
                          <a:srgbClr val="FFFFFF"/>
                        </a:solidFill>
                      </a:endParaRPr>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solidFill>
                          <a:srgbClr val="FFFFFF"/>
                        </a:solidFill>
                      </a:endParaRPr>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7529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 name="Slide Number Placeholder 2">
            <a:extLst>
              <a:ext uri="{FF2B5EF4-FFF2-40B4-BE49-F238E27FC236}">
                <a16:creationId xmlns:a16="http://schemas.microsoft.com/office/drawing/2014/main" id="{B508E5D9-5AF3-943D-EB12-F756FFAC8831}"/>
              </a:ext>
            </a:extLst>
          </p:cNvPr>
          <p:cNvSpPr>
            <a:spLocks noGrp="1"/>
          </p:cNvSpPr>
          <p:nvPr>
            <p:ph type="sldNum" sz="quarter" idx="12"/>
          </p:nvPr>
        </p:nvSpPr>
        <p:spPr/>
        <p:txBody>
          <a:bodyPr/>
          <a:lstStyle/>
          <a:p>
            <a:fld id="{D57F1E4F-1CFF-5643-939E-217C01CDF565}" type="slidenum">
              <a:rPr lang="en-US" smtClean="0">
                <a:solidFill>
                  <a:srgbClr val="000000"/>
                </a:solidFill>
              </a:rPr>
              <a:pPr/>
              <a:t>14</a:t>
            </a:fld>
            <a:endParaRPr lang="en-US" dirty="0">
              <a:solidFill>
                <a:srgbClr val="000000"/>
              </a:solidFill>
            </a:endParaRPr>
          </a:p>
        </p:txBody>
      </p:sp>
    </p:spTree>
    <p:extLst>
      <p:ext uri="{BB962C8B-B14F-4D97-AF65-F5344CB8AC3E}">
        <p14:creationId xmlns:p14="http://schemas.microsoft.com/office/powerpoint/2010/main" val="399068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solidFill>
                  <a:srgbClr val="000000"/>
                </a:solidFill>
              </a:rPr>
              <a:t>Example:</a:t>
            </a:r>
            <a:br>
              <a:rPr lang="en-US" dirty="0">
                <a:solidFill>
                  <a:srgbClr val="000000"/>
                </a:solidFill>
              </a:rPr>
            </a:br>
            <a:r>
              <a:rPr lang="en-US" dirty="0">
                <a:solidFill>
                  <a:srgbClr val="000000"/>
                </a:solidFill>
              </a:rPr>
              <a:t>order matters!</a:t>
            </a:r>
            <a:endParaRPr lang="en-CA" b="1" dirty="0">
              <a:solidFill>
                <a:srgbClr val="000000"/>
              </a:solidFill>
            </a:endParaRPr>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r>
                        <a:rPr lang="en-US" dirty="0">
                          <a:solidFill>
                            <a:srgbClr val="FFFFFF"/>
                          </a:solidFill>
                        </a:rPr>
                        <a:t>4</a:t>
                      </a:r>
                      <a:endParaRPr lang="en-CA" dirty="0">
                        <a:solidFill>
                          <a:srgbClr val="FFFFFF"/>
                        </a:solidFill>
                      </a:endParaRPr>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solidFill>
                          <a:srgbClr val="FFFFFF"/>
                        </a:solidFill>
                      </a:endParaRPr>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7529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 name="Slide Number Placeholder 2">
            <a:extLst>
              <a:ext uri="{FF2B5EF4-FFF2-40B4-BE49-F238E27FC236}">
                <a16:creationId xmlns:a16="http://schemas.microsoft.com/office/drawing/2014/main" id="{0232524F-D461-888B-723D-3051C86EC804}"/>
              </a:ext>
            </a:extLst>
          </p:cNvPr>
          <p:cNvSpPr>
            <a:spLocks noGrp="1"/>
          </p:cNvSpPr>
          <p:nvPr>
            <p:ph type="sldNum" sz="quarter" idx="12"/>
          </p:nvPr>
        </p:nvSpPr>
        <p:spPr/>
        <p:txBody>
          <a:bodyPr/>
          <a:lstStyle/>
          <a:p>
            <a:fld id="{D57F1E4F-1CFF-5643-939E-217C01CDF565}" type="slidenum">
              <a:rPr lang="en-US" smtClean="0">
                <a:solidFill>
                  <a:srgbClr val="000000"/>
                </a:solidFill>
              </a:rPr>
              <a:pPr/>
              <a:t>15</a:t>
            </a:fld>
            <a:endParaRPr lang="en-US" dirty="0">
              <a:solidFill>
                <a:srgbClr val="000000"/>
              </a:solidFill>
            </a:endParaRPr>
          </a:p>
        </p:txBody>
      </p:sp>
    </p:spTree>
    <p:extLst>
      <p:ext uri="{BB962C8B-B14F-4D97-AF65-F5344CB8AC3E}">
        <p14:creationId xmlns:p14="http://schemas.microsoft.com/office/powerpoint/2010/main" val="1495889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solidFill>
                  <a:srgbClr val="000000"/>
                </a:solidFill>
              </a:rPr>
              <a:t>Example:</a:t>
            </a:r>
            <a:br>
              <a:rPr lang="en-US" dirty="0">
                <a:solidFill>
                  <a:srgbClr val="000000"/>
                </a:solidFill>
              </a:rPr>
            </a:br>
            <a:r>
              <a:rPr lang="en-US" dirty="0">
                <a:solidFill>
                  <a:srgbClr val="000000"/>
                </a:solidFill>
              </a:rPr>
              <a:t>order matters!</a:t>
            </a:r>
            <a:endParaRPr lang="en-CA" b="1" dirty="0">
              <a:solidFill>
                <a:srgbClr val="000000"/>
              </a:solidFill>
            </a:endParaRPr>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r>
                        <a:rPr lang="en-US" dirty="0">
                          <a:solidFill>
                            <a:srgbClr val="FFFFFF"/>
                          </a:solidFill>
                        </a:rPr>
                        <a:t>4</a:t>
                      </a:r>
                      <a:endParaRPr lang="en-CA" dirty="0">
                        <a:solidFill>
                          <a:srgbClr val="FFFFFF"/>
                        </a:solidFill>
                      </a:endParaRPr>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solidFill>
                            <a:srgbClr val="FFFFFF"/>
                          </a:solidFill>
                        </a:rPr>
                        <a:t>4</a:t>
                      </a:r>
                      <a:endParaRPr lang="en-CA" dirty="0">
                        <a:solidFill>
                          <a:srgbClr val="FFFFFF"/>
                        </a:solidFill>
                      </a:endParaRPr>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7529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 name="Slide Number Placeholder 2">
            <a:extLst>
              <a:ext uri="{FF2B5EF4-FFF2-40B4-BE49-F238E27FC236}">
                <a16:creationId xmlns:a16="http://schemas.microsoft.com/office/drawing/2014/main" id="{AE130948-B5E4-E723-1C3B-A169E14D6EF2}"/>
              </a:ext>
            </a:extLst>
          </p:cNvPr>
          <p:cNvSpPr>
            <a:spLocks noGrp="1"/>
          </p:cNvSpPr>
          <p:nvPr>
            <p:ph type="sldNum" sz="quarter" idx="12"/>
          </p:nvPr>
        </p:nvSpPr>
        <p:spPr/>
        <p:txBody>
          <a:bodyPr/>
          <a:lstStyle/>
          <a:p>
            <a:fld id="{D57F1E4F-1CFF-5643-939E-217C01CDF565}" type="slidenum">
              <a:rPr lang="en-US" smtClean="0">
                <a:solidFill>
                  <a:srgbClr val="000000"/>
                </a:solidFill>
              </a:rPr>
              <a:pPr/>
              <a:t>16</a:t>
            </a:fld>
            <a:endParaRPr lang="en-US" dirty="0">
              <a:solidFill>
                <a:srgbClr val="000000"/>
              </a:solidFill>
            </a:endParaRPr>
          </a:p>
        </p:txBody>
      </p:sp>
    </p:spTree>
    <p:extLst>
      <p:ext uri="{BB962C8B-B14F-4D97-AF65-F5344CB8AC3E}">
        <p14:creationId xmlns:p14="http://schemas.microsoft.com/office/powerpoint/2010/main" val="3575366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solidFill>
                  <a:srgbClr val="000000"/>
                </a:solidFill>
              </a:rPr>
              <a:t>Example:</a:t>
            </a:r>
            <a:br>
              <a:rPr lang="en-US" dirty="0">
                <a:solidFill>
                  <a:srgbClr val="000000"/>
                </a:solidFill>
              </a:rPr>
            </a:br>
            <a:r>
              <a:rPr lang="en-US" dirty="0">
                <a:solidFill>
                  <a:srgbClr val="000000"/>
                </a:solidFill>
              </a:rPr>
              <a:t>order matters!</a:t>
            </a:r>
            <a:endParaRPr lang="en-CA" b="1" dirty="0">
              <a:solidFill>
                <a:srgbClr val="000000"/>
              </a:solidFill>
            </a:endParaRPr>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r>
                        <a:rPr lang="en-US" dirty="0">
                          <a:solidFill>
                            <a:srgbClr val="FFFFFF"/>
                          </a:solidFill>
                        </a:rPr>
                        <a:t>4</a:t>
                      </a:r>
                      <a:endParaRPr lang="en-CA" dirty="0">
                        <a:solidFill>
                          <a:srgbClr val="FFFFFF"/>
                        </a:solidFill>
                      </a:endParaRPr>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solidFill>
                            <a:srgbClr val="FFFFFF"/>
                          </a:solidFill>
                        </a:rPr>
                        <a:t>4</a:t>
                      </a:r>
                      <a:endParaRPr lang="en-CA" dirty="0">
                        <a:solidFill>
                          <a:srgbClr val="FFFFFF"/>
                        </a:solidFill>
                      </a:endParaRPr>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7529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 name="Rectangle 2"/>
          <p:cNvSpPr/>
          <p:nvPr/>
        </p:nvSpPr>
        <p:spPr>
          <a:xfrm>
            <a:off x="468086" y="4457700"/>
            <a:ext cx="2400300" cy="854529"/>
          </a:xfrm>
          <a:prstGeom prst="rect">
            <a:avLst/>
          </a:prstGeom>
          <a:solidFill>
            <a:srgbClr val="FFFFFF"/>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dirty="0">
                <a:solidFill>
                  <a:srgbClr val="000000"/>
                </a:solidFill>
              </a:rPr>
              <a:t>Used </a:t>
            </a:r>
            <a:r>
              <a:rPr lang="en-US" sz="2400" b="1" dirty="0">
                <a:solidFill>
                  <a:srgbClr val="000000"/>
                </a:solidFill>
              </a:rPr>
              <a:t>4 </a:t>
            </a:r>
            <a:r>
              <a:rPr lang="en-US" sz="2400" dirty="0" err="1">
                <a:solidFill>
                  <a:srgbClr val="000000"/>
                </a:solidFill>
              </a:rPr>
              <a:t>colours</a:t>
            </a:r>
            <a:endParaRPr lang="en-CA" sz="2400" dirty="0">
              <a:solidFill>
                <a:srgbClr val="000000"/>
              </a:solidFill>
            </a:endParaRPr>
          </a:p>
        </p:txBody>
      </p:sp>
      <p:sp>
        <p:nvSpPr>
          <p:cNvPr id="34" name="Rectangle 33"/>
          <p:cNvSpPr/>
          <p:nvPr/>
        </p:nvSpPr>
        <p:spPr>
          <a:xfrm>
            <a:off x="810059" y="5377710"/>
            <a:ext cx="2612572" cy="386107"/>
          </a:xfrm>
          <a:prstGeom prst="rect">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a:solidFill>
                  <a:srgbClr val="000000"/>
                </a:solidFill>
              </a:rPr>
              <a:t>Can we do better?</a:t>
            </a:r>
            <a:endParaRPr lang="en-CA" b="1" baseline="-25000" dirty="0">
              <a:solidFill>
                <a:srgbClr val="000000"/>
              </a:solidFill>
            </a:endParaRPr>
          </a:p>
        </p:txBody>
      </p:sp>
      <p:sp>
        <p:nvSpPr>
          <p:cNvPr id="5" name="Slide Number Placeholder 4">
            <a:extLst>
              <a:ext uri="{FF2B5EF4-FFF2-40B4-BE49-F238E27FC236}">
                <a16:creationId xmlns:a16="http://schemas.microsoft.com/office/drawing/2014/main" id="{1EEB84C9-A3D4-CB96-FECF-30050B1448A4}"/>
              </a:ext>
            </a:extLst>
          </p:cNvPr>
          <p:cNvSpPr>
            <a:spLocks noGrp="1"/>
          </p:cNvSpPr>
          <p:nvPr>
            <p:ph type="sldNum" sz="quarter" idx="12"/>
          </p:nvPr>
        </p:nvSpPr>
        <p:spPr/>
        <p:txBody>
          <a:bodyPr/>
          <a:lstStyle/>
          <a:p>
            <a:fld id="{D57F1E4F-1CFF-5643-939E-217C01CDF565}" type="slidenum">
              <a:rPr lang="en-US" smtClean="0">
                <a:solidFill>
                  <a:srgbClr val="000000"/>
                </a:solidFill>
              </a:rPr>
              <a:pPr/>
              <a:t>17</a:t>
            </a:fld>
            <a:endParaRPr lang="en-US" dirty="0">
              <a:solidFill>
                <a:srgbClr val="000000"/>
              </a:solidFill>
            </a:endParaRPr>
          </a:p>
        </p:txBody>
      </p:sp>
    </p:spTree>
    <p:extLst>
      <p:ext uri="{BB962C8B-B14F-4D97-AF65-F5344CB8AC3E}">
        <p14:creationId xmlns:p14="http://schemas.microsoft.com/office/powerpoint/2010/main" val="405167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solidFill>
                  <a:srgbClr val="000000"/>
                </a:solidFill>
              </a:rPr>
              <a:t>Example:</a:t>
            </a:r>
            <a:br>
              <a:rPr lang="en-US" dirty="0">
                <a:solidFill>
                  <a:srgbClr val="000000"/>
                </a:solidFill>
              </a:rPr>
            </a:br>
            <a:r>
              <a:rPr lang="en-US" dirty="0">
                <a:solidFill>
                  <a:srgbClr val="000000"/>
                </a:solidFill>
              </a:rPr>
              <a:t>order matters!</a:t>
            </a:r>
            <a:endParaRPr lang="en-CA" b="1" dirty="0">
              <a:solidFill>
                <a:srgbClr val="000000"/>
              </a:solidFill>
            </a:endParaRPr>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7529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7" name="Rectangle 36"/>
          <p:cNvSpPr/>
          <p:nvPr/>
        </p:nvSpPr>
        <p:spPr>
          <a:xfrm>
            <a:off x="337457" y="4267199"/>
            <a:ext cx="2612572" cy="996045"/>
          </a:xfrm>
          <a:prstGeom prst="rect">
            <a:avLst/>
          </a:prstGeom>
          <a:solidFill>
            <a:srgbClr val="FFFFFF"/>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solidFill>
                  <a:srgbClr val="000000"/>
                </a:solidFill>
              </a:rPr>
              <a:t>Pre-sort intervals by </a:t>
            </a:r>
            <a:r>
              <a:rPr lang="en-US" b="1" dirty="0">
                <a:solidFill>
                  <a:srgbClr val="000000"/>
                </a:solidFill>
              </a:rPr>
              <a:t>increasing start time</a:t>
            </a:r>
            <a:r>
              <a:rPr lang="en-US" dirty="0">
                <a:solidFill>
                  <a:srgbClr val="000000"/>
                </a:solidFill>
              </a:rPr>
              <a:t>!</a:t>
            </a:r>
            <a:endParaRPr lang="en-CA" b="1" baseline="-25000" dirty="0">
              <a:solidFill>
                <a:srgbClr val="000000"/>
              </a:solidFill>
            </a:endParaRPr>
          </a:p>
        </p:txBody>
      </p:sp>
      <p:sp>
        <p:nvSpPr>
          <p:cNvPr id="3" name="Slide Number Placeholder 2">
            <a:extLst>
              <a:ext uri="{FF2B5EF4-FFF2-40B4-BE49-F238E27FC236}">
                <a16:creationId xmlns:a16="http://schemas.microsoft.com/office/drawing/2014/main" id="{CA086AB4-A4EE-950D-4982-276BC57C8DA6}"/>
              </a:ext>
            </a:extLst>
          </p:cNvPr>
          <p:cNvSpPr>
            <a:spLocks noGrp="1"/>
          </p:cNvSpPr>
          <p:nvPr>
            <p:ph type="sldNum" sz="quarter" idx="12"/>
          </p:nvPr>
        </p:nvSpPr>
        <p:spPr/>
        <p:txBody>
          <a:bodyPr/>
          <a:lstStyle/>
          <a:p>
            <a:fld id="{D57F1E4F-1CFF-5643-939E-217C01CDF565}" type="slidenum">
              <a:rPr lang="en-US" smtClean="0">
                <a:solidFill>
                  <a:srgbClr val="000000"/>
                </a:solidFill>
              </a:rPr>
              <a:pPr/>
              <a:t>18</a:t>
            </a:fld>
            <a:endParaRPr lang="en-US" dirty="0">
              <a:solidFill>
                <a:srgbClr val="000000"/>
              </a:solidFill>
            </a:endParaRPr>
          </a:p>
        </p:txBody>
      </p:sp>
    </p:spTree>
    <p:extLst>
      <p:ext uri="{BB962C8B-B14F-4D97-AF65-F5344CB8AC3E}">
        <p14:creationId xmlns:p14="http://schemas.microsoft.com/office/powerpoint/2010/main" val="116828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solidFill>
                  <a:srgbClr val="000000"/>
                </a:solidFill>
              </a:rPr>
              <a:t>Example:</a:t>
            </a:r>
            <a:br>
              <a:rPr lang="en-US" dirty="0">
                <a:solidFill>
                  <a:srgbClr val="000000"/>
                </a:solidFill>
              </a:rPr>
            </a:br>
            <a:r>
              <a:rPr lang="en-US" dirty="0">
                <a:solidFill>
                  <a:srgbClr val="000000"/>
                </a:solidFill>
              </a:rPr>
              <a:t>order matters!</a:t>
            </a:r>
            <a:endParaRPr lang="en-CA" b="1" dirty="0">
              <a:solidFill>
                <a:srgbClr val="000000"/>
              </a:solidFill>
            </a:endParaRPr>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7529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4" name="Rectangle 33"/>
          <p:cNvSpPr/>
          <p:nvPr/>
        </p:nvSpPr>
        <p:spPr>
          <a:xfrm>
            <a:off x="337457" y="4267199"/>
            <a:ext cx="2612572" cy="996045"/>
          </a:xfrm>
          <a:prstGeom prst="rect">
            <a:avLst/>
          </a:prstGeom>
          <a:solidFill>
            <a:srgbClr val="FFFFFF"/>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solidFill>
                  <a:srgbClr val="000000"/>
                </a:solidFill>
              </a:rPr>
              <a:t>Pre-sort intervals by </a:t>
            </a:r>
            <a:r>
              <a:rPr lang="en-US" b="1" dirty="0">
                <a:solidFill>
                  <a:srgbClr val="000000"/>
                </a:solidFill>
              </a:rPr>
              <a:t>increasing start time</a:t>
            </a:r>
            <a:r>
              <a:rPr lang="en-US" dirty="0">
                <a:solidFill>
                  <a:srgbClr val="000000"/>
                </a:solidFill>
              </a:rPr>
              <a:t>!</a:t>
            </a:r>
            <a:endParaRPr lang="en-CA" b="1" baseline="-25000" dirty="0">
              <a:solidFill>
                <a:srgbClr val="000000"/>
              </a:solidFill>
            </a:endParaRPr>
          </a:p>
        </p:txBody>
      </p:sp>
      <p:sp>
        <p:nvSpPr>
          <p:cNvPr id="3" name="Slide Number Placeholder 2">
            <a:extLst>
              <a:ext uri="{FF2B5EF4-FFF2-40B4-BE49-F238E27FC236}">
                <a16:creationId xmlns:a16="http://schemas.microsoft.com/office/drawing/2014/main" id="{EF5763CE-6DBE-655B-6974-835924C76A09}"/>
              </a:ext>
            </a:extLst>
          </p:cNvPr>
          <p:cNvSpPr>
            <a:spLocks noGrp="1"/>
          </p:cNvSpPr>
          <p:nvPr>
            <p:ph type="sldNum" sz="quarter" idx="12"/>
          </p:nvPr>
        </p:nvSpPr>
        <p:spPr/>
        <p:txBody>
          <a:bodyPr/>
          <a:lstStyle/>
          <a:p>
            <a:fld id="{D57F1E4F-1CFF-5643-939E-217C01CDF565}" type="slidenum">
              <a:rPr lang="en-US" smtClean="0">
                <a:solidFill>
                  <a:srgbClr val="000000"/>
                </a:solidFill>
              </a:rPr>
              <a:pPr/>
              <a:t>19</a:t>
            </a:fld>
            <a:endParaRPr lang="en-US" dirty="0">
              <a:solidFill>
                <a:srgbClr val="000000"/>
              </a:solidFill>
            </a:endParaRPr>
          </a:p>
        </p:txBody>
      </p:sp>
    </p:spTree>
    <p:extLst>
      <p:ext uri="{BB962C8B-B14F-4D97-AF65-F5344CB8AC3E}">
        <p14:creationId xmlns:p14="http://schemas.microsoft.com/office/powerpoint/2010/main" val="267202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5C4A4E-D0CE-B78E-A7A3-9A2FA91EF64B}"/>
              </a:ext>
            </a:extLst>
          </p:cNvPr>
          <p:cNvSpPr>
            <a:spLocks noGrp="1"/>
          </p:cNvSpPr>
          <p:nvPr>
            <p:ph type="title"/>
          </p:nvPr>
        </p:nvSpPr>
        <p:spPr/>
        <p:txBody>
          <a:bodyPr/>
          <a:lstStyle/>
          <a:p>
            <a:r>
              <a:rPr lang="en-CA" dirty="0">
                <a:solidFill>
                  <a:srgbClr val="000000"/>
                </a:solidFill>
              </a:rPr>
              <a:t>Finishing up greedy</a:t>
            </a:r>
          </a:p>
        </p:txBody>
      </p:sp>
      <p:sp>
        <p:nvSpPr>
          <p:cNvPr id="4" name="Slide Number Placeholder 3">
            <a:extLst>
              <a:ext uri="{FF2B5EF4-FFF2-40B4-BE49-F238E27FC236}">
                <a16:creationId xmlns:a16="http://schemas.microsoft.com/office/drawing/2014/main" id="{1D4C2459-00DF-0470-9A51-67D5590412FB}"/>
              </a:ext>
            </a:extLst>
          </p:cNvPr>
          <p:cNvSpPr>
            <a:spLocks noGrp="1"/>
          </p:cNvSpPr>
          <p:nvPr>
            <p:ph type="sldNum" sz="quarter" idx="12"/>
          </p:nvPr>
        </p:nvSpPr>
        <p:spPr/>
        <p:txBody>
          <a:bodyPr/>
          <a:lstStyle/>
          <a:p>
            <a:fld id="{D57F1E4F-1CFF-5643-939E-217C01CDF565}" type="slidenum">
              <a:rPr lang="en-US" smtClean="0">
                <a:solidFill>
                  <a:srgbClr val="000000"/>
                </a:solidFill>
              </a:rPr>
              <a:pPr/>
              <a:t>2</a:t>
            </a:fld>
            <a:endParaRPr lang="en-US" dirty="0">
              <a:solidFill>
                <a:srgbClr val="000000"/>
              </a:solidFill>
            </a:endParaRPr>
          </a:p>
        </p:txBody>
      </p:sp>
    </p:spTree>
    <p:extLst>
      <p:ext uri="{BB962C8B-B14F-4D97-AF65-F5344CB8AC3E}">
        <p14:creationId xmlns:p14="http://schemas.microsoft.com/office/powerpoint/2010/main" val="2364714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solidFill>
                  <a:srgbClr val="000000"/>
                </a:solidFill>
              </a:rPr>
              <a:t>Example:</a:t>
            </a:r>
            <a:br>
              <a:rPr lang="en-US" dirty="0">
                <a:solidFill>
                  <a:srgbClr val="000000"/>
                </a:solidFill>
              </a:rPr>
            </a:br>
            <a:r>
              <a:rPr lang="en-US" dirty="0">
                <a:solidFill>
                  <a:srgbClr val="000000"/>
                </a:solidFill>
              </a:rPr>
              <a:t>order matters!</a:t>
            </a:r>
            <a:endParaRPr lang="en-CA" b="1" dirty="0">
              <a:solidFill>
                <a:srgbClr val="000000"/>
              </a:solidFill>
            </a:endParaRPr>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7529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 name="Slide Number Placeholder 2">
            <a:extLst>
              <a:ext uri="{FF2B5EF4-FFF2-40B4-BE49-F238E27FC236}">
                <a16:creationId xmlns:a16="http://schemas.microsoft.com/office/drawing/2014/main" id="{A515E864-17F2-7E22-78DD-D9ABCD311393}"/>
              </a:ext>
            </a:extLst>
          </p:cNvPr>
          <p:cNvSpPr>
            <a:spLocks noGrp="1"/>
          </p:cNvSpPr>
          <p:nvPr>
            <p:ph type="sldNum" sz="quarter" idx="12"/>
          </p:nvPr>
        </p:nvSpPr>
        <p:spPr/>
        <p:txBody>
          <a:bodyPr/>
          <a:lstStyle/>
          <a:p>
            <a:fld id="{D57F1E4F-1CFF-5643-939E-217C01CDF565}" type="slidenum">
              <a:rPr lang="en-US" smtClean="0">
                <a:solidFill>
                  <a:srgbClr val="000000"/>
                </a:solidFill>
              </a:rPr>
              <a:pPr/>
              <a:t>20</a:t>
            </a:fld>
            <a:endParaRPr lang="en-US" dirty="0">
              <a:solidFill>
                <a:srgbClr val="000000"/>
              </a:solidFill>
            </a:endParaRPr>
          </a:p>
        </p:txBody>
      </p:sp>
    </p:spTree>
    <p:extLst>
      <p:ext uri="{BB962C8B-B14F-4D97-AF65-F5344CB8AC3E}">
        <p14:creationId xmlns:p14="http://schemas.microsoft.com/office/powerpoint/2010/main" val="381544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solidFill>
                  <a:srgbClr val="000000"/>
                </a:solidFill>
              </a:rPr>
              <a:t>Example:</a:t>
            </a:r>
            <a:br>
              <a:rPr lang="en-US" dirty="0">
                <a:solidFill>
                  <a:srgbClr val="000000"/>
                </a:solidFill>
              </a:rPr>
            </a:br>
            <a:r>
              <a:rPr lang="en-US" dirty="0">
                <a:solidFill>
                  <a:srgbClr val="000000"/>
                </a:solidFill>
              </a:rPr>
              <a:t>order matters!</a:t>
            </a:r>
            <a:endParaRPr lang="en-CA" b="1" dirty="0">
              <a:solidFill>
                <a:srgbClr val="000000"/>
              </a:solidFill>
            </a:endParaRPr>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7529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 name="Slide Number Placeholder 2">
            <a:extLst>
              <a:ext uri="{FF2B5EF4-FFF2-40B4-BE49-F238E27FC236}">
                <a16:creationId xmlns:a16="http://schemas.microsoft.com/office/drawing/2014/main" id="{74D024BA-1B47-0320-1838-E8A96B31794D}"/>
              </a:ext>
            </a:extLst>
          </p:cNvPr>
          <p:cNvSpPr>
            <a:spLocks noGrp="1"/>
          </p:cNvSpPr>
          <p:nvPr>
            <p:ph type="sldNum" sz="quarter" idx="12"/>
          </p:nvPr>
        </p:nvSpPr>
        <p:spPr/>
        <p:txBody>
          <a:bodyPr/>
          <a:lstStyle/>
          <a:p>
            <a:fld id="{D57F1E4F-1CFF-5643-939E-217C01CDF565}" type="slidenum">
              <a:rPr lang="en-US" smtClean="0">
                <a:solidFill>
                  <a:srgbClr val="000000"/>
                </a:solidFill>
              </a:rPr>
              <a:pPr/>
              <a:t>21</a:t>
            </a:fld>
            <a:endParaRPr lang="en-US" dirty="0">
              <a:solidFill>
                <a:srgbClr val="000000"/>
              </a:solidFill>
            </a:endParaRPr>
          </a:p>
        </p:txBody>
      </p:sp>
    </p:spTree>
    <p:extLst>
      <p:ext uri="{BB962C8B-B14F-4D97-AF65-F5344CB8AC3E}">
        <p14:creationId xmlns:p14="http://schemas.microsoft.com/office/powerpoint/2010/main" val="3258798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solidFill>
                  <a:srgbClr val="000000"/>
                </a:solidFill>
              </a:rPr>
              <a:t>Example:</a:t>
            </a:r>
            <a:br>
              <a:rPr lang="en-US" dirty="0">
                <a:solidFill>
                  <a:srgbClr val="000000"/>
                </a:solidFill>
              </a:rPr>
            </a:br>
            <a:r>
              <a:rPr lang="en-US" dirty="0">
                <a:solidFill>
                  <a:srgbClr val="000000"/>
                </a:solidFill>
              </a:rPr>
              <a:t>order matters!</a:t>
            </a:r>
            <a:endParaRPr lang="en-CA" b="1" dirty="0">
              <a:solidFill>
                <a:srgbClr val="000000"/>
              </a:solidFill>
            </a:endParaRPr>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7529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 name="Slide Number Placeholder 2">
            <a:extLst>
              <a:ext uri="{FF2B5EF4-FFF2-40B4-BE49-F238E27FC236}">
                <a16:creationId xmlns:a16="http://schemas.microsoft.com/office/drawing/2014/main" id="{1DC1B5C3-3A76-556C-FE39-5FB916EB57A7}"/>
              </a:ext>
            </a:extLst>
          </p:cNvPr>
          <p:cNvSpPr>
            <a:spLocks noGrp="1"/>
          </p:cNvSpPr>
          <p:nvPr>
            <p:ph type="sldNum" sz="quarter" idx="12"/>
          </p:nvPr>
        </p:nvSpPr>
        <p:spPr/>
        <p:txBody>
          <a:bodyPr/>
          <a:lstStyle/>
          <a:p>
            <a:fld id="{D57F1E4F-1CFF-5643-939E-217C01CDF565}" type="slidenum">
              <a:rPr lang="en-US" smtClean="0">
                <a:solidFill>
                  <a:srgbClr val="000000"/>
                </a:solidFill>
              </a:rPr>
              <a:pPr/>
              <a:t>22</a:t>
            </a:fld>
            <a:endParaRPr lang="en-US" dirty="0">
              <a:solidFill>
                <a:srgbClr val="000000"/>
              </a:solidFill>
            </a:endParaRPr>
          </a:p>
        </p:txBody>
      </p:sp>
    </p:spTree>
    <p:extLst>
      <p:ext uri="{BB962C8B-B14F-4D97-AF65-F5344CB8AC3E}">
        <p14:creationId xmlns:p14="http://schemas.microsoft.com/office/powerpoint/2010/main" val="1843026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solidFill>
                  <a:srgbClr val="000000"/>
                </a:solidFill>
              </a:rPr>
              <a:t>Example:</a:t>
            </a:r>
            <a:br>
              <a:rPr lang="en-US" dirty="0">
                <a:solidFill>
                  <a:srgbClr val="000000"/>
                </a:solidFill>
              </a:rPr>
            </a:br>
            <a:r>
              <a:rPr lang="en-US" dirty="0">
                <a:solidFill>
                  <a:srgbClr val="000000"/>
                </a:solidFill>
              </a:rPr>
              <a:t>order matters!</a:t>
            </a:r>
            <a:endParaRPr lang="en-CA" b="1" dirty="0">
              <a:solidFill>
                <a:srgbClr val="000000"/>
              </a:solidFill>
            </a:endParaRPr>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7529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 name="Slide Number Placeholder 2">
            <a:extLst>
              <a:ext uri="{FF2B5EF4-FFF2-40B4-BE49-F238E27FC236}">
                <a16:creationId xmlns:a16="http://schemas.microsoft.com/office/drawing/2014/main" id="{64031260-2322-F4DF-0AA5-2B6E5834BAF4}"/>
              </a:ext>
            </a:extLst>
          </p:cNvPr>
          <p:cNvSpPr>
            <a:spLocks noGrp="1"/>
          </p:cNvSpPr>
          <p:nvPr>
            <p:ph type="sldNum" sz="quarter" idx="12"/>
          </p:nvPr>
        </p:nvSpPr>
        <p:spPr/>
        <p:txBody>
          <a:bodyPr/>
          <a:lstStyle/>
          <a:p>
            <a:fld id="{D57F1E4F-1CFF-5643-939E-217C01CDF565}" type="slidenum">
              <a:rPr lang="en-US" smtClean="0">
                <a:solidFill>
                  <a:srgbClr val="000000"/>
                </a:solidFill>
              </a:rPr>
              <a:pPr/>
              <a:t>23</a:t>
            </a:fld>
            <a:endParaRPr lang="en-US" dirty="0">
              <a:solidFill>
                <a:srgbClr val="000000"/>
              </a:solidFill>
            </a:endParaRPr>
          </a:p>
        </p:txBody>
      </p:sp>
    </p:spTree>
    <p:extLst>
      <p:ext uri="{BB962C8B-B14F-4D97-AF65-F5344CB8AC3E}">
        <p14:creationId xmlns:p14="http://schemas.microsoft.com/office/powerpoint/2010/main" val="2626767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solidFill>
                  <a:srgbClr val="000000"/>
                </a:solidFill>
              </a:rPr>
              <a:t>Example:</a:t>
            </a:r>
            <a:br>
              <a:rPr lang="en-US" dirty="0">
                <a:solidFill>
                  <a:srgbClr val="000000"/>
                </a:solidFill>
              </a:rPr>
            </a:br>
            <a:r>
              <a:rPr lang="en-US" dirty="0">
                <a:solidFill>
                  <a:srgbClr val="000000"/>
                </a:solidFill>
              </a:rPr>
              <a:t>order matters!</a:t>
            </a:r>
            <a:endParaRPr lang="en-CA" b="1" dirty="0">
              <a:solidFill>
                <a:srgbClr val="000000"/>
              </a:solidFill>
            </a:endParaRPr>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7529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 name="Slide Number Placeholder 2">
            <a:extLst>
              <a:ext uri="{FF2B5EF4-FFF2-40B4-BE49-F238E27FC236}">
                <a16:creationId xmlns:a16="http://schemas.microsoft.com/office/drawing/2014/main" id="{F65CEDCE-844C-15DF-E871-8C2587CD3271}"/>
              </a:ext>
            </a:extLst>
          </p:cNvPr>
          <p:cNvSpPr>
            <a:spLocks noGrp="1"/>
          </p:cNvSpPr>
          <p:nvPr>
            <p:ph type="sldNum" sz="quarter" idx="12"/>
          </p:nvPr>
        </p:nvSpPr>
        <p:spPr/>
        <p:txBody>
          <a:bodyPr/>
          <a:lstStyle/>
          <a:p>
            <a:fld id="{D57F1E4F-1CFF-5643-939E-217C01CDF565}" type="slidenum">
              <a:rPr lang="en-US" smtClean="0">
                <a:solidFill>
                  <a:srgbClr val="000000"/>
                </a:solidFill>
              </a:rPr>
              <a:pPr/>
              <a:t>24</a:t>
            </a:fld>
            <a:endParaRPr lang="en-US" dirty="0">
              <a:solidFill>
                <a:srgbClr val="000000"/>
              </a:solidFill>
            </a:endParaRPr>
          </a:p>
        </p:txBody>
      </p:sp>
    </p:spTree>
    <p:extLst>
      <p:ext uri="{BB962C8B-B14F-4D97-AF65-F5344CB8AC3E}">
        <p14:creationId xmlns:p14="http://schemas.microsoft.com/office/powerpoint/2010/main" val="3351680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solidFill>
                  <a:srgbClr val="000000"/>
                </a:solidFill>
              </a:rPr>
              <a:t>Example:</a:t>
            </a:r>
            <a:br>
              <a:rPr lang="en-US" dirty="0">
                <a:solidFill>
                  <a:srgbClr val="000000"/>
                </a:solidFill>
              </a:rPr>
            </a:br>
            <a:r>
              <a:rPr lang="en-US" dirty="0">
                <a:solidFill>
                  <a:srgbClr val="000000"/>
                </a:solidFill>
              </a:rPr>
              <a:t>order matters!</a:t>
            </a:r>
            <a:endParaRPr lang="en-CA" b="1" dirty="0">
              <a:solidFill>
                <a:srgbClr val="000000"/>
              </a:solidFill>
            </a:endParaRPr>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7529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 name="Slide Number Placeholder 2">
            <a:extLst>
              <a:ext uri="{FF2B5EF4-FFF2-40B4-BE49-F238E27FC236}">
                <a16:creationId xmlns:a16="http://schemas.microsoft.com/office/drawing/2014/main" id="{AAB2C7A0-C745-E375-0820-E3CBC005ABE7}"/>
              </a:ext>
            </a:extLst>
          </p:cNvPr>
          <p:cNvSpPr>
            <a:spLocks noGrp="1"/>
          </p:cNvSpPr>
          <p:nvPr>
            <p:ph type="sldNum" sz="quarter" idx="12"/>
          </p:nvPr>
        </p:nvSpPr>
        <p:spPr/>
        <p:txBody>
          <a:bodyPr/>
          <a:lstStyle/>
          <a:p>
            <a:fld id="{D57F1E4F-1CFF-5643-939E-217C01CDF565}" type="slidenum">
              <a:rPr lang="en-US" smtClean="0">
                <a:solidFill>
                  <a:srgbClr val="000000"/>
                </a:solidFill>
              </a:rPr>
              <a:pPr/>
              <a:t>25</a:t>
            </a:fld>
            <a:endParaRPr lang="en-US" dirty="0">
              <a:solidFill>
                <a:srgbClr val="000000"/>
              </a:solidFill>
            </a:endParaRPr>
          </a:p>
        </p:txBody>
      </p:sp>
    </p:spTree>
    <p:extLst>
      <p:ext uri="{BB962C8B-B14F-4D97-AF65-F5344CB8AC3E}">
        <p14:creationId xmlns:p14="http://schemas.microsoft.com/office/powerpoint/2010/main" val="3267014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solidFill>
                  <a:srgbClr val="000000"/>
                </a:solidFill>
              </a:rPr>
              <a:t>Example:</a:t>
            </a:r>
            <a:br>
              <a:rPr lang="en-US" dirty="0">
                <a:solidFill>
                  <a:srgbClr val="000000"/>
                </a:solidFill>
              </a:rPr>
            </a:br>
            <a:r>
              <a:rPr lang="en-US" dirty="0">
                <a:solidFill>
                  <a:srgbClr val="000000"/>
                </a:solidFill>
              </a:rPr>
              <a:t>order matters!</a:t>
            </a:r>
            <a:endParaRPr lang="en-CA" b="1" dirty="0">
              <a:solidFill>
                <a:srgbClr val="000000"/>
              </a:solidFill>
            </a:endParaRPr>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7529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 name="Slide Number Placeholder 2">
            <a:extLst>
              <a:ext uri="{FF2B5EF4-FFF2-40B4-BE49-F238E27FC236}">
                <a16:creationId xmlns:a16="http://schemas.microsoft.com/office/drawing/2014/main" id="{FCDD4497-33FA-5DAA-D8C0-0B793450675F}"/>
              </a:ext>
            </a:extLst>
          </p:cNvPr>
          <p:cNvSpPr>
            <a:spLocks noGrp="1"/>
          </p:cNvSpPr>
          <p:nvPr>
            <p:ph type="sldNum" sz="quarter" idx="12"/>
          </p:nvPr>
        </p:nvSpPr>
        <p:spPr/>
        <p:txBody>
          <a:bodyPr/>
          <a:lstStyle/>
          <a:p>
            <a:fld id="{D57F1E4F-1CFF-5643-939E-217C01CDF565}" type="slidenum">
              <a:rPr lang="en-US" smtClean="0">
                <a:solidFill>
                  <a:srgbClr val="000000"/>
                </a:solidFill>
              </a:rPr>
              <a:pPr/>
              <a:t>26</a:t>
            </a:fld>
            <a:endParaRPr lang="en-US" dirty="0">
              <a:solidFill>
                <a:srgbClr val="000000"/>
              </a:solidFill>
            </a:endParaRPr>
          </a:p>
        </p:txBody>
      </p:sp>
    </p:spTree>
    <p:extLst>
      <p:ext uri="{BB962C8B-B14F-4D97-AF65-F5344CB8AC3E}">
        <p14:creationId xmlns:p14="http://schemas.microsoft.com/office/powerpoint/2010/main" val="3652218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solidFill>
                  <a:srgbClr val="000000"/>
                </a:solidFill>
              </a:rPr>
              <a:t>Example:</a:t>
            </a:r>
            <a:br>
              <a:rPr lang="en-US" dirty="0">
                <a:solidFill>
                  <a:srgbClr val="000000"/>
                </a:solidFill>
              </a:rPr>
            </a:br>
            <a:r>
              <a:rPr lang="en-US" dirty="0">
                <a:solidFill>
                  <a:srgbClr val="000000"/>
                </a:solidFill>
              </a:rPr>
              <a:t>order matters!</a:t>
            </a:r>
            <a:endParaRPr lang="en-CA" b="1" dirty="0">
              <a:solidFill>
                <a:srgbClr val="000000"/>
              </a:solidFill>
            </a:endParaRPr>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7529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 name="Slide Number Placeholder 2">
            <a:extLst>
              <a:ext uri="{FF2B5EF4-FFF2-40B4-BE49-F238E27FC236}">
                <a16:creationId xmlns:a16="http://schemas.microsoft.com/office/drawing/2014/main" id="{4D497F96-C870-FBF5-CA8C-201E0EA8061B}"/>
              </a:ext>
            </a:extLst>
          </p:cNvPr>
          <p:cNvSpPr>
            <a:spLocks noGrp="1"/>
          </p:cNvSpPr>
          <p:nvPr>
            <p:ph type="sldNum" sz="quarter" idx="12"/>
          </p:nvPr>
        </p:nvSpPr>
        <p:spPr/>
        <p:txBody>
          <a:bodyPr/>
          <a:lstStyle/>
          <a:p>
            <a:fld id="{D57F1E4F-1CFF-5643-939E-217C01CDF565}" type="slidenum">
              <a:rPr lang="en-US" smtClean="0">
                <a:solidFill>
                  <a:srgbClr val="000000"/>
                </a:solidFill>
              </a:rPr>
              <a:pPr/>
              <a:t>27</a:t>
            </a:fld>
            <a:endParaRPr lang="en-US" dirty="0">
              <a:solidFill>
                <a:srgbClr val="000000"/>
              </a:solidFill>
            </a:endParaRPr>
          </a:p>
        </p:txBody>
      </p:sp>
    </p:spTree>
    <p:extLst>
      <p:ext uri="{BB962C8B-B14F-4D97-AF65-F5344CB8AC3E}">
        <p14:creationId xmlns:p14="http://schemas.microsoft.com/office/powerpoint/2010/main" val="1413139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solidFill>
                  <a:srgbClr val="000000"/>
                </a:solidFill>
              </a:rPr>
              <a:t>Example:</a:t>
            </a:r>
            <a:br>
              <a:rPr lang="en-US" dirty="0">
                <a:solidFill>
                  <a:srgbClr val="000000"/>
                </a:solidFill>
              </a:rPr>
            </a:br>
            <a:r>
              <a:rPr lang="en-US" dirty="0">
                <a:solidFill>
                  <a:srgbClr val="000000"/>
                </a:solidFill>
              </a:rPr>
              <a:t>order matters!</a:t>
            </a:r>
            <a:endParaRPr lang="en-CA" b="1" dirty="0">
              <a:solidFill>
                <a:srgbClr val="000000"/>
              </a:solidFill>
            </a:endParaRPr>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7529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 name="Slide Number Placeholder 2">
            <a:extLst>
              <a:ext uri="{FF2B5EF4-FFF2-40B4-BE49-F238E27FC236}">
                <a16:creationId xmlns:a16="http://schemas.microsoft.com/office/drawing/2014/main" id="{E25FBC49-C571-BC17-B940-7729F8B9DC09}"/>
              </a:ext>
            </a:extLst>
          </p:cNvPr>
          <p:cNvSpPr>
            <a:spLocks noGrp="1"/>
          </p:cNvSpPr>
          <p:nvPr>
            <p:ph type="sldNum" sz="quarter" idx="12"/>
          </p:nvPr>
        </p:nvSpPr>
        <p:spPr/>
        <p:txBody>
          <a:bodyPr/>
          <a:lstStyle/>
          <a:p>
            <a:fld id="{D57F1E4F-1CFF-5643-939E-217C01CDF565}" type="slidenum">
              <a:rPr lang="en-US" smtClean="0">
                <a:solidFill>
                  <a:srgbClr val="000000"/>
                </a:solidFill>
              </a:rPr>
              <a:pPr/>
              <a:t>28</a:t>
            </a:fld>
            <a:endParaRPr lang="en-US" dirty="0">
              <a:solidFill>
                <a:srgbClr val="000000"/>
              </a:solidFill>
            </a:endParaRPr>
          </a:p>
        </p:txBody>
      </p:sp>
    </p:spTree>
    <p:extLst>
      <p:ext uri="{BB962C8B-B14F-4D97-AF65-F5344CB8AC3E}">
        <p14:creationId xmlns:p14="http://schemas.microsoft.com/office/powerpoint/2010/main" val="2562180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solidFill>
                  <a:srgbClr val="000000"/>
                </a:solidFill>
              </a:rPr>
              <a:t>Example:</a:t>
            </a:r>
            <a:br>
              <a:rPr lang="en-US" dirty="0">
                <a:solidFill>
                  <a:srgbClr val="000000"/>
                </a:solidFill>
              </a:rPr>
            </a:br>
            <a:r>
              <a:rPr lang="en-US" dirty="0">
                <a:solidFill>
                  <a:srgbClr val="000000"/>
                </a:solidFill>
              </a:rPr>
              <a:t>order matters!</a:t>
            </a:r>
            <a:endParaRPr lang="en-CA" b="1" dirty="0">
              <a:solidFill>
                <a:srgbClr val="000000"/>
              </a:solidFill>
            </a:endParaRPr>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7529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4" name="Rectangle 33"/>
          <p:cNvSpPr/>
          <p:nvPr/>
        </p:nvSpPr>
        <p:spPr>
          <a:xfrm>
            <a:off x="468086" y="4457700"/>
            <a:ext cx="2400300" cy="854529"/>
          </a:xfrm>
          <a:prstGeom prst="rect">
            <a:avLst/>
          </a:prstGeom>
          <a:solidFill>
            <a:srgbClr val="FFFFFF"/>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dirty="0">
                <a:solidFill>
                  <a:srgbClr val="000000"/>
                </a:solidFill>
              </a:rPr>
              <a:t>Used </a:t>
            </a:r>
            <a:r>
              <a:rPr lang="en-US" sz="2400" b="1" dirty="0">
                <a:solidFill>
                  <a:srgbClr val="000000"/>
                </a:solidFill>
              </a:rPr>
              <a:t>3 </a:t>
            </a:r>
            <a:r>
              <a:rPr lang="en-US" sz="2400" dirty="0" err="1">
                <a:solidFill>
                  <a:srgbClr val="000000"/>
                </a:solidFill>
              </a:rPr>
              <a:t>colours</a:t>
            </a:r>
            <a:endParaRPr lang="en-CA" sz="2400" dirty="0">
              <a:solidFill>
                <a:srgbClr val="000000"/>
              </a:solidFill>
            </a:endParaRPr>
          </a:p>
        </p:txBody>
      </p:sp>
      <p:sp>
        <p:nvSpPr>
          <p:cNvPr id="36" name="Rectangle 35"/>
          <p:cNvSpPr/>
          <p:nvPr/>
        </p:nvSpPr>
        <p:spPr>
          <a:xfrm>
            <a:off x="745112" y="5464630"/>
            <a:ext cx="3052404" cy="440662"/>
          </a:xfrm>
          <a:prstGeom prst="rect">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a:solidFill>
                  <a:srgbClr val="000000"/>
                </a:solidFill>
              </a:rPr>
              <a:t>Turns out to be optimal…</a:t>
            </a:r>
            <a:endParaRPr lang="en-CA" b="1" baseline="-25000" dirty="0">
              <a:solidFill>
                <a:srgbClr val="000000"/>
              </a:solidFill>
            </a:endParaRPr>
          </a:p>
        </p:txBody>
      </p:sp>
      <p:sp>
        <p:nvSpPr>
          <p:cNvPr id="3" name="Slide Number Placeholder 2">
            <a:extLst>
              <a:ext uri="{FF2B5EF4-FFF2-40B4-BE49-F238E27FC236}">
                <a16:creationId xmlns:a16="http://schemas.microsoft.com/office/drawing/2014/main" id="{0B20EB51-A0BB-92B3-D4FE-5379C26CE15E}"/>
              </a:ext>
            </a:extLst>
          </p:cNvPr>
          <p:cNvSpPr>
            <a:spLocks noGrp="1"/>
          </p:cNvSpPr>
          <p:nvPr>
            <p:ph type="sldNum" sz="quarter" idx="12"/>
          </p:nvPr>
        </p:nvSpPr>
        <p:spPr/>
        <p:txBody>
          <a:bodyPr/>
          <a:lstStyle/>
          <a:p>
            <a:fld id="{D57F1E4F-1CFF-5643-939E-217C01CDF565}" type="slidenum">
              <a:rPr lang="en-US" smtClean="0">
                <a:solidFill>
                  <a:srgbClr val="000000"/>
                </a:solidFill>
              </a:rPr>
              <a:pPr/>
              <a:t>29</a:t>
            </a:fld>
            <a:endParaRPr lang="en-US" dirty="0">
              <a:solidFill>
                <a:srgbClr val="000000"/>
              </a:solidFill>
            </a:endParaRPr>
          </a:p>
        </p:txBody>
      </p:sp>
    </p:spTree>
    <p:extLst>
      <p:ext uri="{BB962C8B-B14F-4D97-AF65-F5344CB8AC3E}">
        <p14:creationId xmlns:p14="http://schemas.microsoft.com/office/powerpoint/2010/main" val="399484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7515" y="3500457"/>
            <a:ext cx="5889564" cy="1468800"/>
          </a:xfrm>
        </p:spPr>
        <p:txBody>
          <a:bodyPr/>
          <a:lstStyle/>
          <a:p>
            <a:r>
              <a:rPr lang="en-US" dirty="0">
                <a:solidFill>
                  <a:srgbClr val="000000"/>
                </a:solidFill>
              </a:rPr>
              <a:t>Interval</a:t>
            </a:r>
            <a:r>
              <a:rPr lang="en-US" b="1" dirty="0">
                <a:solidFill>
                  <a:srgbClr val="000000"/>
                </a:solidFill>
              </a:rPr>
              <a:t> </a:t>
            </a:r>
            <a:r>
              <a:rPr lang="en-US" b="1" dirty="0" err="1">
                <a:solidFill>
                  <a:srgbClr val="000000"/>
                </a:solidFill>
              </a:rPr>
              <a:t>Colouring</a:t>
            </a:r>
            <a:endParaRPr lang="en-CA" b="1" dirty="0">
              <a:solidFill>
                <a:srgbClr val="000000"/>
              </a:solidFill>
            </a:endParaRPr>
          </a:p>
        </p:txBody>
      </p:sp>
      <p:pic>
        <p:nvPicPr>
          <p:cNvPr id="5" name="Picture 9">
            <a:extLst>
              <a:ext uri="{FF2B5EF4-FFF2-40B4-BE49-F238E27FC236}">
                <a16:creationId xmlns:a16="http://schemas.microsoft.com/office/drawing/2014/main" id="{40780357-42A1-B560-9CDB-28A5776701A0}"/>
              </a:ext>
            </a:extLst>
          </p:cNvPr>
          <p:cNvPicPr>
            <a:picLocks/>
          </p:cNvPicPr>
          <p:nvPr/>
        </p:nvPicPr>
        <p:blipFill>
          <a:blip r:embed="rId2"/>
          <a:stretch>
            <a:fillRect/>
          </a:stretch>
        </p:blipFill>
        <p:spPr>
          <a:xfrm>
            <a:off x="6660550" y="810630"/>
            <a:ext cx="5130140" cy="4114270"/>
          </a:xfrm>
          <a:prstGeom prst="rect">
            <a:avLst/>
          </a:prstGeom>
        </p:spPr>
      </p:pic>
      <p:sp>
        <p:nvSpPr>
          <p:cNvPr id="2" name="Slide Number Placeholder 1">
            <a:extLst>
              <a:ext uri="{FF2B5EF4-FFF2-40B4-BE49-F238E27FC236}">
                <a16:creationId xmlns:a16="http://schemas.microsoft.com/office/drawing/2014/main" id="{3A5D42DE-28C4-D4CD-D706-F1DB89464654}"/>
              </a:ext>
            </a:extLst>
          </p:cNvPr>
          <p:cNvSpPr>
            <a:spLocks noGrp="1"/>
          </p:cNvSpPr>
          <p:nvPr>
            <p:ph type="sldNum" sz="quarter" idx="12"/>
          </p:nvPr>
        </p:nvSpPr>
        <p:spPr/>
        <p:txBody>
          <a:bodyPr/>
          <a:lstStyle/>
          <a:p>
            <a:fld id="{D57F1E4F-1CFF-5643-939E-217C01CDF565}" type="slidenum">
              <a:rPr lang="en-US" smtClean="0">
                <a:solidFill>
                  <a:srgbClr val="000000"/>
                </a:solidFill>
              </a:rPr>
              <a:pPr/>
              <a:t>3</a:t>
            </a:fld>
            <a:endParaRPr lang="en-US" dirty="0">
              <a:solidFill>
                <a:srgbClr val="000000"/>
              </a:solidFill>
            </a:endParaRPr>
          </a:p>
        </p:txBody>
      </p:sp>
    </p:spTree>
    <p:extLst>
      <p:ext uri="{BB962C8B-B14F-4D97-AF65-F5344CB8AC3E}">
        <p14:creationId xmlns:p14="http://schemas.microsoft.com/office/powerpoint/2010/main" val="4060896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a:extLst>
              <a:ext uri="{FF2B5EF4-FFF2-40B4-BE49-F238E27FC236}">
                <a16:creationId xmlns:a16="http://schemas.microsoft.com/office/drawing/2014/main" id="{03D586D8-CC82-5F58-9DE8-97196BAD82D1}"/>
              </a:ext>
            </a:extLst>
          </p:cNvPr>
          <p:cNvPicPr>
            <a:picLocks/>
          </p:cNvPicPr>
          <p:nvPr/>
        </p:nvPicPr>
        <p:blipFill>
          <a:blip r:embed="rId2"/>
          <a:stretch>
            <a:fillRect/>
          </a:stretch>
        </p:blipFill>
        <p:spPr>
          <a:xfrm>
            <a:off x="2148097" y="52207"/>
            <a:ext cx="5499691" cy="5882725"/>
          </a:xfrm>
          <a:prstGeom prst="rect">
            <a:avLst/>
          </a:prstGeom>
        </p:spPr>
      </p:pic>
      <mc:AlternateContent xmlns:mc="http://schemas.openxmlformats.org/markup-compatibility/2006">
        <mc:Choice xmlns:a14="http://schemas.microsoft.com/office/drawing/2010/main" Requires="a14">
          <p:sp>
            <p:nvSpPr>
              <p:cNvPr id="5" name="Rectangular Callout 4"/>
              <p:cNvSpPr/>
              <p:nvPr/>
            </p:nvSpPr>
            <p:spPr>
              <a:xfrm>
                <a:off x="8272463" y="121990"/>
                <a:ext cx="3815442" cy="887502"/>
              </a:xfrm>
              <a:prstGeom prst="wedgeRectCallout">
                <a:avLst>
                  <a:gd name="adj1" fmla="val 9937"/>
                  <a:gd name="adj2" fmla="val -2508"/>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14:m>
                  <m:oMath xmlns:m="http://schemas.openxmlformats.org/officeDocument/2006/math">
                    <m:r>
                      <a:rPr lang="en-US" sz="2000" b="1" i="1" dirty="0" smtClean="0">
                        <a:solidFill>
                          <a:srgbClr val="000000"/>
                        </a:solidFill>
                        <a:latin typeface="Cambria Math" panose="02040503050406030204" pitchFamily="18" charset="0"/>
                      </a:rPr>
                      <m:t>𝒇𝒊𝒏𝒊𝒔𝒉</m:t>
                    </m:r>
                    <m:r>
                      <a:rPr lang="en-US" sz="2000" b="1" i="1" dirty="0" smtClean="0">
                        <a:solidFill>
                          <a:srgbClr val="000000"/>
                        </a:solidFill>
                        <a:latin typeface="Cambria Math" panose="02040503050406030204" pitchFamily="18" charset="0"/>
                      </a:rPr>
                      <m:t>[</m:t>
                    </m:r>
                    <m:r>
                      <a:rPr lang="en-US" sz="2000" b="1" i="1" dirty="0" smtClean="0">
                        <a:solidFill>
                          <a:srgbClr val="000000"/>
                        </a:solidFill>
                        <a:latin typeface="Cambria Math" panose="02040503050406030204" pitchFamily="18" charset="0"/>
                      </a:rPr>
                      <m:t>𝒄</m:t>
                    </m:r>
                    <m:r>
                      <a:rPr lang="en-US" sz="2000" b="1" i="1" dirty="0" smtClean="0">
                        <a:solidFill>
                          <a:srgbClr val="000000"/>
                        </a:solidFill>
                        <a:latin typeface="Cambria Math" panose="02040503050406030204" pitchFamily="18" charset="0"/>
                      </a:rPr>
                      <m:t>]</m:t>
                    </m:r>
                    <m:r>
                      <a:rPr lang="en-US" sz="2000" i="1" dirty="0" smtClean="0">
                        <a:solidFill>
                          <a:srgbClr val="000000"/>
                        </a:solidFill>
                        <a:latin typeface="Cambria Math" panose="02040503050406030204" pitchFamily="18" charset="0"/>
                      </a:rPr>
                      <m:t> =</m:t>
                    </m:r>
                  </m:oMath>
                </a14:m>
                <a:r>
                  <a:rPr lang="en-US" sz="2000" dirty="0">
                    <a:solidFill>
                      <a:srgbClr val="000000"/>
                    </a:solidFill>
                  </a:rPr>
                  <a:t> finish time of </a:t>
                </a:r>
                <a:r>
                  <a:rPr lang="en-US" sz="2000" b="1" dirty="0">
                    <a:solidFill>
                      <a:srgbClr val="000000"/>
                    </a:solidFill>
                  </a:rPr>
                  <a:t>last </a:t>
                </a:r>
                <a:r>
                  <a:rPr lang="en-US" sz="2000" dirty="0">
                    <a:solidFill>
                      <a:srgbClr val="000000"/>
                    </a:solidFill>
                  </a:rPr>
                  <a:t>interval to receive </a:t>
                </a:r>
                <a:r>
                  <a:rPr lang="en-US" sz="2000" dirty="0" err="1">
                    <a:solidFill>
                      <a:srgbClr val="000000"/>
                    </a:solidFill>
                  </a:rPr>
                  <a:t>colour</a:t>
                </a:r>
                <a:r>
                  <a:rPr lang="en-US" sz="2000" dirty="0">
                    <a:solidFill>
                      <a:srgbClr val="000000"/>
                    </a:solidFill>
                  </a:rPr>
                  <a:t> </a:t>
                </a:r>
                <a14:m>
                  <m:oMath xmlns:m="http://schemas.openxmlformats.org/officeDocument/2006/math">
                    <m:r>
                      <a:rPr lang="en-US" sz="2000" b="1" i="1" dirty="0" smtClean="0">
                        <a:solidFill>
                          <a:srgbClr val="000000"/>
                        </a:solidFill>
                        <a:latin typeface="Cambria Math" panose="02040503050406030204" pitchFamily="18" charset="0"/>
                      </a:rPr>
                      <m:t>𝒄</m:t>
                    </m:r>
                  </m:oMath>
                </a14:m>
                <a:endParaRPr lang="en-CA" sz="2000" b="1" dirty="0">
                  <a:solidFill>
                    <a:srgbClr val="000000"/>
                  </a:solidFill>
                </a:endParaRPr>
              </a:p>
            </p:txBody>
          </p:sp>
        </mc:Choice>
        <mc:Fallback>
          <p:sp>
            <p:nvSpPr>
              <p:cNvPr id="5" name="Rectangular Callout 4"/>
              <p:cNvSpPr>
                <a:spLocks noRot="1" noChangeAspect="1" noMove="1" noResize="1" noEditPoints="1" noAdjustHandles="1" noChangeArrowheads="1" noChangeShapeType="1" noTextEdit="1"/>
              </p:cNvSpPr>
              <p:nvPr/>
            </p:nvSpPr>
            <p:spPr>
              <a:xfrm>
                <a:off x="8272463" y="121990"/>
                <a:ext cx="3815442" cy="887502"/>
              </a:xfrm>
              <a:prstGeom prst="wedgeRectCallout">
                <a:avLst>
                  <a:gd name="adj1" fmla="val 9937"/>
                  <a:gd name="adj2" fmla="val -2508"/>
                </a:avLst>
              </a:prstGeom>
              <a:blipFill>
                <a:blip r:embed="rId3"/>
                <a:stretch>
                  <a:fillRect r="-1433" b="-676"/>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6" name="Rectangular Callout 5"/>
              <p:cNvSpPr/>
              <p:nvPr/>
            </p:nvSpPr>
            <p:spPr>
              <a:xfrm>
                <a:off x="7394713" y="3087002"/>
                <a:ext cx="4693192" cy="1067555"/>
              </a:xfrm>
              <a:prstGeom prst="wedgeRectCallout">
                <a:avLst>
                  <a:gd name="adj1" fmla="val -55396"/>
                  <a:gd name="adj2" fmla="val -17404"/>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a:solidFill>
                      <a:srgbClr val="000000"/>
                    </a:solidFill>
                  </a:rPr>
                  <a:t>Consider interval </a:t>
                </a:r>
                <a14:m>
                  <m:oMath xmlns:m="http://schemas.openxmlformats.org/officeDocument/2006/math">
                    <m:sSub>
                      <m:sSubPr>
                        <m:ctrlPr>
                          <a:rPr lang="en-US" sz="2000" b="0" i="1" smtClean="0">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𝐴</m:t>
                        </m:r>
                      </m:e>
                      <m:sub>
                        <m:r>
                          <a:rPr lang="en-US" sz="2000" b="0" i="1" smtClean="0">
                            <a:solidFill>
                              <a:srgbClr val="000000"/>
                            </a:solidFill>
                            <a:latin typeface="Cambria Math" panose="02040503050406030204" pitchFamily="18" charset="0"/>
                          </a:rPr>
                          <m:t>𝑖</m:t>
                        </m:r>
                      </m:sub>
                    </m:sSub>
                    <m:r>
                      <a:rPr lang="en-US" sz="2000" b="0" i="1" smtClean="0">
                        <a:solidFill>
                          <a:srgbClr val="000000"/>
                        </a:solidFill>
                        <a:latin typeface="Cambria Math" panose="02040503050406030204" pitchFamily="18" charset="0"/>
                      </a:rPr>
                      <m:t>=</m:t>
                    </m:r>
                    <m:d>
                      <m:dPr>
                        <m:ctrlPr>
                          <a:rPr lang="en-US" sz="2000" b="0" i="1" smtClean="0">
                            <a:solidFill>
                              <a:srgbClr val="000000"/>
                            </a:solidFill>
                            <a:latin typeface="Cambria Math" panose="02040503050406030204" pitchFamily="18" charset="0"/>
                          </a:rPr>
                        </m:ctrlPr>
                      </m:dPr>
                      <m:e>
                        <m:sSub>
                          <m:sSubPr>
                            <m:ctrlPr>
                              <a:rPr lang="en-US" sz="2000" b="0" i="1" smtClean="0">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𝑠</m:t>
                            </m:r>
                          </m:e>
                          <m:sub>
                            <m:r>
                              <a:rPr lang="en-US" sz="2000" b="0" i="1" smtClean="0">
                                <a:solidFill>
                                  <a:srgbClr val="000000"/>
                                </a:solidFill>
                                <a:latin typeface="Cambria Math" panose="02040503050406030204" pitchFamily="18" charset="0"/>
                              </a:rPr>
                              <m:t>𝑖</m:t>
                            </m:r>
                          </m:sub>
                        </m:sSub>
                        <m:r>
                          <a:rPr lang="en-US" sz="2000" b="0" i="1" smtClean="0">
                            <a:solidFill>
                              <a:srgbClr val="000000"/>
                            </a:solidFill>
                            <a:latin typeface="Cambria Math" panose="02040503050406030204" pitchFamily="18" charset="0"/>
                          </a:rPr>
                          <m:t>,</m:t>
                        </m:r>
                        <m:sSub>
                          <m:sSubPr>
                            <m:ctrlPr>
                              <a:rPr lang="en-US" sz="2000" b="0" i="1" smtClean="0">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𝑓</m:t>
                            </m:r>
                          </m:e>
                          <m:sub>
                            <m:r>
                              <a:rPr lang="en-US" sz="2000" b="0" i="1" smtClean="0">
                                <a:solidFill>
                                  <a:srgbClr val="000000"/>
                                </a:solidFill>
                                <a:latin typeface="Cambria Math" panose="02040503050406030204" pitchFamily="18" charset="0"/>
                              </a:rPr>
                              <m:t>𝑖</m:t>
                            </m:r>
                          </m:sub>
                        </m:sSub>
                      </m:e>
                    </m:d>
                    <m:r>
                      <a:rPr lang="en-US" sz="2000" b="0" i="0" smtClean="0">
                        <a:solidFill>
                          <a:srgbClr val="000000"/>
                        </a:solidFill>
                        <a:latin typeface="Cambria Math" panose="02040503050406030204" pitchFamily="18" charset="0"/>
                      </a:rPr>
                      <m:t>.</m:t>
                    </m:r>
                  </m:oMath>
                </a14:m>
                <a:endParaRPr lang="en-US" sz="2000" dirty="0">
                  <a:solidFill>
                    <a:srgbClr val="000000"/>
                  </a:solidFill>
                </a:endParaRPr>
              </a:p>
              <a:p>
                <a:pPr algn="ctr"/>
                <a:r>
                  <a:rPr lang="en-US" sz="2000" dirty="0">
                    <a:solidFill>
                      <a:srgbClr val="000000"/>
                    </a:solidFill>
                  </a:rPr>
                  <a:t>If </a:t>
                </a:r>
                <a14:m>
                  <m:oMath xmlns:m="http://schemas.openxmlformats.org/officeDocument/2006/math">
                    <m:sSub>
                      <m:sSubPr>
                        <m:ctrlPr>
                          <a:rPr lang="en-US" sz="2000" b="0" i="1" smtClean="0">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𝑠</m:t>
                        </m:r>
                      </m:e>
                      <m:sub>
                        <m:r>
                          <a:rPr lang="en-US" sz="2000" b="0" i="1" smtClean="0">
                            <a:solidFill>
                              <a:srgbClr val="000000"/>
                            </a:solidFill>
                            <a:latin typeface="Cambria Math" panose="02040503050406030204" pitchFamily="18" charset="0"/>
                          </a:rPr>
                          <m:t>𝑖</m:t>
                        </m:r>
                      </m:sub>
                    </m:sSub>
                    <m:r>
                      <a:rPr lang="en-US" sz="2000" b="0" i="1" smtClean="0">
                        <a:solidFill>
                          <a:srgbClr val="000000"/>
                        </a:solidFill>
                        <a:latin typeface="Cambria Math" panose="02040503050406030204" pitchFamily="18" charset="0"/>
                      </a:rPr>
                      <m:t>≥</m:t>
                    </m:r>
                    <m:r>
                      <a:rPr lang="en-US" sz="2000" b="0" i="1" smtClean="0">
                        <a:solidFill>
                          <a:srgbClr val="000000"/>
                        </a:solidFill>
                        <a:latin typeface="Cambria Math" panose="02040503050406030204" pitchFamily="18" charset="0"/>
                      </a:rPr>
                      <m:t>𝑓𝑖𝑛𝑖𝑠h</m:t>
                    </m:r>
                    <m:r>
                      <a:rPr lang="en-US" sz="2000" b="0" i="1" smtClean="0">
                        <a:solidFill>
                          <a:srgbClr val="000000"/>
                        </a:solidFill>
                        <a:latin typeface="Cambria Math" panose="02040503050406030204" pitchFamily="18" charset="0"/>
                      </a:rPr>
                      <m:t>[</m:t>
                    </m:r>
                    <m:r>
                      <a:rPr lang="en-US" sz="2000" b="0" i="1" smtClean="0">
                        <a:solidFill>
                          <a:srgbClr val="000000"/>
                        </a:solidFill>
                        <a:latin typeface="Cambria Math" panose="02040503050406030204" pitchFamily="18" charset="0"/>
                      </a:rPr>
                      <m:t>𝑐</m:t>
                    </m:r>
                    <m:r>
                      <a:rPr lang="en-US" sz="2000" b="0" i="1" smtClean="0">
                        <a:solidFill>
                          <a:srgbClr val="000000"/>
                        </a:solidFill>
                        <a:latin typeface="Cambria Math" panose="02040503050406030204" pitchFamily="18" charset="0"/>
                      </a:rPr>
                      <m:t>]</m:t>
                    </m:r>
                  </m:oMath>
                </a14:m>
                <a:r>
                  <a:rPr lang="en-US" sz="2000" dirty="0">
                    <a:solidFill>
                      <a:srgbClr val="000000"/>
                    </a:solidFill>
                  </a:rPr>
                  <a:t>, then we can give </a:t>
                </a:r>
                <a14:m>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𝐴</m:t>
                        </m:r>
                      </m:e>
                      <m:sub>
                        <m:r>
                          <a:rPr lang="en-US" sz="2000" i="1">
                            <a:solidFill>
                              <a:srgbClr val="000000"/>
                            </a:solidFill>
                            <a:latin typeface="Cambria Math" panose="02040503050406030204" pitchFamily="18" charset="0"/>
                          </a:rPr>
                          <m:t>𝑖</m:t>
                        </m:r>
                      </m:sub>
                    </m:sSub>
                  </m:oMath>
                </a14:m>
                <a:r>
                  <a:rPr lang="en-US" sz="2000" dirty="0">
                    <a:solidFill>
                      <a:srgbClr val="000000"/>
                    </a:solidFill>
                  </a:rPr>
                  <a:t> colour </a:t>
                </a:r>
                <a14:m>
                  <m:oMath xmlns:m="http://schemas.openxmlformats.org/officeDocument/2006/math">
                    <m:r>
                      <a:rPr lang="en-US" sz="2000" b="1" i="1" dirty="0" smtClean="0">
                        <a:solidFill>
                          <a:srgbClr val="000000"/>
                        </a:solidFill>
                        <a:latin typeface="Cambria Math" panose="02040503050406030204" pitchFamily="18" charset="0"/>
                      </a:rPr>
                      <m:t>𝒄</m:t>
                    </m:r>
                  </m:oMath>
                </a14:m>
                <a:r>
                  <a:rPr lang="en-US" sz="2000" b="1" dirty="0">
                    <a:solidFill>
                      <a:srgbClr val="000000"/>
                    </a:solidFill>
                  </a:rPr>
                  <a:t> </a:t>
                </a:r>
                <a:r>
                  <a:rPr lang="en-US" sz="2000" dirty="0">
                    <a:solidFill>
                      <a:srgbClr val="000000"/>
                    </a:solidFill>
                  </a:rPr>
                  <a:t>without breaking feasibility</a:t>
                </a:r>
                <a:endParaRPr lang="en-CA" sz="2000" b="1" dirty="0">
                  <a:solidFill>
                    <a:srgbClr val="000000"/>
                  </a:solidFill>
                </a:endParaRPr>
              </a:p>
            </p:txBody>
          </p:sp>
        </mc:Choice>
        <mc:Fallback>
          <p:sp>
            <p:nvSpPr>
              <p:cNvPr id="6" name="Rectangular Callout 5"/>
              <p:cNvSpPr>
                <a:spLocks noRot="1" noChangeAspect="1" noMove="1" noResize="1" noEditPoints="1" noAdjustHandles="1" noChangeArrowheads="1" noChangeShapeType="1" noTextEdit="1"/>
              </p:cNvSpPr>
              <p:nvPr/>
            </p:nvSpPr>
            <p:spPr>
              <a:xfrm>
                <a:off x="7394713" y="3087002"/>
                <a:ext cx="4693192" cy="1067555"/>
              </a:xfrm>
              <a:prstGeom prst="wedgeRectCallout">
                <a:avLst>
                  <a:gd name="adj1" fmla="val -55396"/>
                  <a:gd name="adj2" fmla="val -17404"/>
                </a:avLst>
              </a:prstGeom>
              <a:blipFill>
                <a:blip r:embed="rId4"/>
                <a:stretch>
                  <a:fillRect b="-6180"/>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7" name="Rectangular Callout 6"/>
              <p:cNvSpPr/>
              <p:nvPr/>
            </p:nvSpPr>
            <p:spPr>
              <a:xfrm>
                <a:off x="5702584" y="2308442"/>
                <a:ext cx="4330097" cy="640156"/>
              </a:xfrm>
              <a:prstGeom prst="wedgeRectCallout">
                <a:avLst>
                  <a:gd name="adj1" fmla="val -74355"/>
                  <a:gd name="adj2" fmla="val 2262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For each interval </a:t>
                </a:r>
                <a14:m>
                  <m:oMath xmlns:m="http://schemas.openxmlformats.org/officeDocument/2006/math">
                    <m:sSub>
                      <m:sSubPr>
                        <m:ctrlPr>
                          <a:rPr lang="en-US" b="1" i="1">
                            <a:solidFill>
                              <a:srgbClr val="000000"/>
                            </a:solidFill>
                            <a:latin typeface="Cambria Math" panose="02040503050406030204" pitchFamily="18" charset="0"/>
                          </a:rPr>
                        </m:ctrlPr>
                      </m:sSubPr>
                      <m:e>
                        <m:r>
                          <a:rPr lang="en-US" b="1" i="1">
                            <a:solidFill>
                              <a:srgbClr val="000000"/>
                            </a:solidFill>
                            <a:latin typeface="Cambria Math" panose="02040503050406030204" pitchFamily="18" charset="0"/>
                          </a:rPr>
                          <m:t>𝑨</m:t>
                        </m:r>
                      </m:e>
                      <m:sub>
                        <m:r>
                          <a:rPr lang="en-US" b="1" i="1">
                            <a:solidFill>
                              <a:srgbClr val="000000"/>
                            </a:solidFill>
                            <a:latin typeface="Cambria Math" panose="02040503050406030204" pitchFamily="18" charset="0"/>
                          </a:rPr>
                          <m:t>𝒊</m:t>
                        </m:r>
                      </m:sub>
                    </m:sSub>
                  </m:oMath>
                </a14:m>
                <a:r>
                  <a:rPr lang="en-US" dirty="0">
                    <a:solidFill>
                      <a:srgbClr val="000000"/>
                    </a:solidFill>
                  </a:rPr>
                  <a:t>,</a:t>
                </a:r>
                <a:br>
                  <a:rPr lang="en-US" dirty="0">
                    <a:solidFill>
                      <a:srgbClr val="000000"/>
                    </a:solidFill>
                  </a:rPr>
                </a:br>
                <a:r>
                  <a:rPr lang="en-US" b="1" dirty="0">
                    <a:solidFill>
                      <a:srgbClr val="000000"/>
                    </a:solidFill>
                  </a:rPr>
                  <a:t>search</a:t>
                </a:r>
                <a:r>
                  <a:rPr lang="en-US" dirty="0">
                    <a:solidFill>
                      <a:srgbClr val="000000"/>
                    </a:solidFill>
                  </a:rPr>
                  <a:t> for an appropriate </a:t>
                </a:r>
                <a:r>
                  <a:rPr lang="en-US" dirty="0" err="1">
                    <a:solidFill>
                      <a:srgbClr val="000000"/>
                    </a:solidFill>
                  </a:rPr>
                  <a:t>colour</a:t>
                </a:r>
                <a:r>
                  <a:rPr lang="en-US" dirty="0">
                    <a:solidFill>
                      <a:srgbClr val="000000"/>
                    </a:solidFill>
                  </a:rPr>
                  <a:t> </a:t>
                </a:r>
                <a:r>
                  <a:rPr lang="en-US" b="1" dirty="0">
                    <a:solidFill>
                      <a:srgbClr val="000000"/>
                    </a:solidFill>
                  </a:rPr>
                  <a:t>c</a:t>
                </a:r>
                <a:endParaRPr lang="en-CA" b="1" dirty="0">
                  <a:solidFill>
                    <a:srgbClr val="000000"/>
                  </a:solidFill>
                </a:endParaRPr>
              </a:p>
            </p:txBody>
          </p:sp>
        </mc:Choice>
        <mc:Fallback>
          <p:sp>
            <p:nvSpPr>
              <p:cNvPr id="7" name="Rectangular Callout 6"/>
              <p:cNvSpPr>
                <a:spLocks noRot="1" noChangeAspect="1" noMove="1" noResize="1" noEditPoints="1" noAdjustHandles="1" noChangeArrowheads="1" noChangeShapeType="1" noTextEdit="1"/>
              </p:cNvSpPr>
              <p:nvPr/>
            </p:nvSpPr>
            <p:spPr>
              <a:xfrm>
                <a:off x="5702584" y="2308442"/>
                <a:ext cx="4330097" cy="640156"/>
              </a:xfrm>
              <a:prstGeom prst="wedgeRectCallout">
                <a:avLst>
                  <a:gd name="adj1" fmla="val -74355"/>
                  <a:gd name="adj2" fmla="val 22623"/>
                </a:avLst>
              </a:prstGeom>
              <a:blipFill>
                <a:blip r:embed="rId5"/>
                <a:stretch>
                  <a:fillRect t="-4630" b="-12963"/>
                </a:stretch>
              </a:blipFill>
              <a:ln>
                <a:solidFill>
                  <a:srgbClr val="000000"/>
                </a:solidFill>
              </a:ln>
            </p:spPr>
            <p:txBody>
              <a:bodyPr/>
              <a:lstStyle/>
              <a:p>
                <a:r>
                  <a:rPr lang="en-CA">
                    <a:noFill/>
                  </a:rPr>
                  <a:t> </a:t>
                </a:r>
              </a:p>
            </p:txBody>
          </p:sp>
        </mc:Fallback>
      </mc:AlternateContent>
      <p:sp>
        <p:nvSpPr>
          <p:cNvPr id="8" name="Rectangular Callout 7"/>
          <p:cNvSpPr/>
          <p:nvPr/>
        </p:nvSpPr>
        <p:spPr>
          <a:xfrm>
            <a:off x="5202734" y="1862480"/>
            <a:ext cx="2890159" cy="377558"/>
          </a:xfrm>
          <a:prstGeom prst="wedgeRectCallout">
            <a:avLst>
              <a:gd name="adj1" fmla="val -67103"/>
              <a:gd name="adj2" fmla="val -567"/>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Interval 1 gets </a:t>
            </a:r>
            <a:r>
              <a:rPr lang="en-US" dirty="0" err="1">
                <a:solidFill>
                  <a:srgbClr val="000000"/>
                </a:solidFill>
              </a:rPr>
              <a:t>colour</a:t>
            </a:r>
            <a:r>
              <a:rPr lang="en-US" dirty="0">
                <a:solidFill>
                  <a:srgbClr val="000000"/>
                </a:solidFill>
              </a:rPr>
              <a:t> 1</a:t>
            </a:r>
            <a:endParaRPr lang="en-CA" dirty="0">
              <a:solidFill>
                <a:srgbClr val="000000"/>
              </a:solidFill>
            </a:endParaRPr>
          </a:p>
        </p:txBody>
      </p:sp>
      <p:sp>
        <p:nvSpPr>
          <p:cNvPr id="9" name="Rectangular Callout 8"/>
          <p:cNvSpPr/>
          <p:nvPr/>
        </p:nvSpPr>
        <p:spPr>
          <a:xfrm>
            <a:off x="168937" y="2948598"/>
            <a:ext cx="2861355" cy="707571"/>
          </a:xfrm>
          <a:prstGeom prst="wedgeRectCallout">
            <a:avLst>
              <a:gd name="adj1" fmla="val 66209"/>
              <a:gd name="adj2" fmla="val -11261"/>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Check if we can reuse any </a:t>
            </a:r>
            <a:r>
              <a:rPr lang="en-US" dirty="0" err="1">
                <a:solidFill>
                  <a:srgbClr val="000000"/>
                </a:solidFill>
              </a:rPr>
              <a:t>colour</a:t>
            </a:r>
            <a:r>
              <a:rPr lang="en-US" dirty="0">
                <a:solidFill>
                  <a:srgbClr val="000000"/>
                </a:solidFill>
              </a:rPr>
              <a:t> </a:t>
            </a:r>
            <a:r>
              <a:rPr lang="en-US" b="1" dirty="0">
                <a:solidFill>
                  <a:srgbClr val="000000"/>
                </a:solidFill>
              </a:rPr>
              <a:t>c</a:t>
            </a:r>
            <a:r>
              <a:rPr lang="en-US" dirty="0">
                <a:solidFill>
                  <a:srgbClr val="000000"/>
                </a:solidFill>
              </a:rPr>
              <a:t> in 1..</a:t>
            </a:r>
            <a:r>
              <a:rPr lang="en-US" b="1" dirty="0">
                <a:solidFill>
                  <a:srgbClr val="000000"/>
                </a:solidFill>
              </a:rPr>
              <a:t>d</a:t>
            </a:r>
            <a:endParaRPr lang="en-CA" dirty="0">
              <a:solidFill>
                <a:srgbClr val="000000"/>
              </a:solidFill>
            </a:endParaRPr>
          </a:p>
        </p:txBody>
      </p:sp>
      <mc:AlternateContent xmlns:mc="http://schemas.openxmlformats.org/markup-compatibility/2006">
        <mc:Choice xmlns:a14="http://schemas.microsoft.com/office/drawing/2010/main" Requires="a14">
          <p:sp>
            <p:nvSpPr>
              <p:cNvPr id="10" name="Rectangular Callout 9"/>
              <p:cNvSpPr/>
              <p:nvPr/>
            </p:nvSpPr>
            <p:spPr>
              <a:xfrm>
                <a:off x="168937" y="211956"/>
                <a:ext cx="1988853" cy="707571"/>
              </a:xfrm>
              <a:prstGeom prst="wedgeRectCallout">
                <a:avLst>
                  <a:gd name="adj1" fmla="val 40779"/>
                  <a:gd name="adj2" fmla="val 17885"/>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14:m>
                  <m:oMath xmlns:m="http://schemas.openxmlformats.org/officeDocument/2006/math">
                    <m:r>
                      <a:rPr lang="en-US" b="1" i="1" dirty="0" smtClean="0">
                        <a:solidFill>
                          <a:srgbClr val="000000"/>
                        </a:solidFill>
                        <a:latin typeface="Cambria Math" panose="02040503050406030204" pitchFamily="18" charset="0"/>
                      </a:rPr>
                      <m:t>𝒅</m:t>
                    </m:r>
                  </m:oMath>
                </a14:m>
                <a:r>
                  <a:rPr lang="en-US" dirty="0">
                    <a:solidFill>
                      <a:srgbClr val="000000"/>
                    </a:solidFill>
                  </a:rPr>
                  <a:t> = # of </a:t>
                </a:r>
                <a:r>
                  <a:rPr lang="en-US" dirty="0" err="1">
                    <a:solidFill>
                      <a:srgbClr val="000000"/>
                    </a:solidFill>
                  </a:rPr>
                  <a:t>colours</a:t>
                </a:r>
                <a:r>
                  <a:rPr lang="en-US" dirty="0">
                    <a:solidFill>
                      <a:srgbClr val="000000"/>
                    </a:solidFill>
                  </a:rPr>
                  <a:t> </a:t>
                </a:r>
                <a:r>
                  <a:rPr lang="en-US" b="1" dirty="0">
                    <a:solidFill>
                      <a:srgbClr val="000000"/>
                    </a:solidFill>
                  </a:rPr>
                  <a:t>used so far</a:t>
                </a:r>
                <a:endParaRPr lang="en-CA" b="1" dirty="0">
                  <a:solidFill>
                    <a:srgbClr val="000000"/>
                  </a:solidFill>
                </a:endParaRPr>
              </a:p>
            </p:txBody>
          </p:sp>
        </mc:Choice>
        <mc:Fallback>
          <p:sp>
            <p:nvSpPr>
              <p:cNvPr id="10" name="Rectangular Callout 9"/>
              <p:cNvSpPr>
                <a:spLocks noRot="1" noChangeAspect="1" noMove="1" noResize="1" noEditPoints="1" noAdjustHandles="1" noChangeArrowheads="1" noChangeShapeType="1" noTextEdit="1"/>
              </p:cNvSpPr>
              <p:nvPr/>
            </p:nvSpPr>
            <p:spPr>
              <a:xfrm>
                <a:off x="168937" y="211956"/>
                <a:ext cx="1988853" cy="707571"/>
              </a:xfrm>
              <a:prstGeom prst="wedgeRectCallout">
                <a:avLst>
                  <a:gd name="adj1" fmla="val 40779"/>
                  <a:gd name="adj2" fmla="val 17885"/>
                </a:avLst>
              </a:prstGeom>
              <a:blipFill>
                <a:blip r:embed="rId6"/>
                <a:stretch>
                  <a:fillRect r="-305" b="-7627"/>
                </a:stretch>
              </a:blipFill>
              <a:ln>
                <a:solidFill>
                  <a:srgbClr val="000000"/>
                </a:solidFill>
              </a:ln>
            </p:spPr>
            <p:txBody>
              <a:bodyPr/>
              <a:lstStyle/>
              <a:p>
                <a:r>
                  <a:rPr lang="en-CA">
                    <a:noFill/>
                  </a:rPr>
                  <a:t> </a:t>
                </a:r>
              </a:p>
            </p:txBody>
          </p:sp>
        </mc:Fallback>
      </mc:AlternateContent>
      <p:sp>
        <p:nvSpPr>
          <p:cNvPr id="13" name="Rectangular Callout 12"/>
          <p:cNvSpPr/>
          <p:nvPr/>
        </p:nvSpPr>
        <p:spPr>
          <a:xfrm>
            <a:off x="6762270" y="5591780"/>
            <a:ext cx="3270411" cy="686304"/>
          </a:xfrm>
          <a:prstGeom prst="wedgeRectCallout">
            <a:avLst>
              <a:gd name="adj1" fmla="val -79925"/>
              <a:gd name="adj2" fmla="val -170238"/>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If we didn’t reuse a </a:t>
            </a:r>
            <a:r>
              <a:rPr lang="en-US" dirty="0" err="1">
                <a:solidFill>
                  <a:srgbClr val="000000"/>
                </a:solidFill>
              </a:rPr>
              <a:t>colour</a:t>
            </a:r>
            <a:r>
              <a:rPr lang="en-US" dirty="0">
                <a:solidFill>
                  <a:srgbClr val="000000"/>
                </a:solidFill>
              </a:rPr>
              <a:t>,</a:t>
            </a:r>
            <a:br>
              <a:rPr lang="en-US" dirty="0">
                <a:solidFill>
                  <a:srgbClr val="000000"/>
                </a:solidFill>
              </a:rPr>
            </a:br>
            <a:r>
              <a:rPr lang="en-US" dirty="0">
                <a:solidFill>
                  <a:srgbClr val="000000"/>
                </a:solidFill>
              </a:rPr>
              <a:t>use</a:t>
            </a:r>
            <a:r>
              <a:rPr lang="en-US" b="1" dirty="0">
                <a:solidFill>
                  <a:srgbClr val="000000"/>
                </a:solidFill>
              </a:rPr>
              <a:t> </a:t>
            </a:r>
            <a:r>
              <a:rPr lang="en-US" dirty="0">
                <a:solidFill>
                  <a:srgbClr val="000000"/>
                </a:solidFill>
              </a:rPr>
              <a:t>a </a:t>
            </a:r>
            <a:r>
              <a:rPr lang="en-US" b="1" dirty="0">
                <a:solidFill>
                  <a:srgbClr val="000000"/>
                </a:solidFill>
              </a:rPr>
              <a:t>new </a:t>
            </a:r>
            <a:r>
              <a:rPr lang="en-US" b="1" dirty="0" err="1">
                <a:solidFill>
                  <a:srgbClr val="000000"/>
                </a:solidFill>
              </a:rPr>
              <a:t>colour</a:t>
            </a:r>
            <a:endParaRPr lang="en-CA" b="1" dirty="0">
              <a:solidFill>
                <a:srgbClr val="000000"/>
              </a:solidFill>
            </a:endParaRPr>
          </a:p>
        </p:txBody>
      </p:sp>
      <p:sp>
        <p:nvSpPr>
          <p:cNvPr id="14" name="Rectangular Callout 13"/>
          <p:cNvSpPr/>
          <p:nvPr/>
        </p:nvSpPr>
        <p:spPr>
          <a:xfrm>
            <a:off x="7099353" y="4543498"/>
            <a:ext cx="2596244" cy="417227"/>
          </a:xfrm>
          <a:prstGeom prst="wedgeRectCallout">
            <a:avLst>
              <a:gd name="adj1" fmla="val -85080"/>
              <a:gd name="adj2" fmla="val -133078"/>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we </a:t>
            </a:r>
            <a:r>
              <a:rPr lang="en-US" b="1" dirty="0">
                <a:solidFill>
                  <a:srgbClr val="000000"/>
                </a:solidFill>
              </a:rPr>
              <a:t>reused </a:t>
            </a:r>
            <a:r>
              <a:rPr lang="en-US" dirty="0">
                <a:solidFill>
                  <a:srgbClr val="000000"/>
                </a:solidFill>
              </a:rPr>
              <a:t>a </a:t>
            </a:r>
            <a:r>
              <a:rPr lang="en-US" dirty="0" err="1">
                <a:solidFill>
                  <a:srgbClr val="000000"/>
                </a:solidFill>
              </a:rPr>
              <a:t>colour</a:t>
            </a:r>
            <a:endParaRPr lang="en-CA" b="1" dirty="0">
              <a:solidFill>
                <a:srgbClr val="000000"/>
              </a:solidFill>
            </a:endParaRPr>
          </a:p>
        </p:txBody>
      </p:sp>
      <p:sp>
        <p:nvSpPr>
          <p:cNvPr id="2" name="Slide Number Placeholder 1">
            <a:extLst>
              <a:ext uri="{FF2B5EF4-FFF2-40B4-BE49-F238E27FC236}">
                <a16:creationId xmlns:a16="http://schemas.microsoft.com/office/drawing/2014/main" id="{A8E0635B-48DB-E626-3D6D-97269B99D7AE}"/>
              </a:ext>
            </a:extLst>
          </p:cNvPr>
          <p:cNvSpPr>
            <a:spLocks noGrp="1"/>
          </p:cNvSpPr>
          <p:nvPr>
            <p:ph type="sldNum" sz="quarter" idx="12"/>
          </p:nvPr>
        </p:nvSpPr>
        <p:spPr/>
        <p:txBody>
          <a:bodyPr/>
          <a:lstStyle/>
          <a:p>
            <a:fld id="{D57F1E4F-1CFF-5643-939E-217C01CDF565}" type="slidenum">
              <a:rPr lang="en-US" smtClean="0">
                <a:solidFill>
                  <a:srgbClr val="000000"/>
                </a:solidFill>
              </a:rPr>
              <a:pPr/>
              <a:t>30</a:t>
            </a:fld>
            <a:endParaRPr lang="en-US" dirty="0">
              <a:solidFill>
                <a:srgbClr val="000000"/>
              </a:solidFill>
            </a:endParaRPr>
          </a:p>
        </p:txBody>
      </p:sp>
    </p:spTree>
    <p:extLst>
      <p:ext uri="{BB962C8B-B14F-4D97-AF65-F5344CB8AC3E}">
        <p14:creationId xmlns:p14="http://schemas.microsoft.com/office/powerpoint/2010/main" val="318983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3"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80" y="1230899"/>
            <a:ext cx="2957059" cy="3657600"/>
          </a:xfrm>
        </p:spPr>
        <p:txBody>
          <a:bodyPr/>
          <a:lstStyle/>
          <a:p>
            <a:pPr algn="ctr"/>
            <a:r>
              <a:rPr lang="en-US" dirty="0">
                <a:solidFill>
                  <a:srgbClr val="000000"/>
                </a:solidFill>
              </a:rPr>
              <a:t>Example: running </a:t>
            </a:r>
            <a:r>
              <a:rPr lang="en-US" b="1" dirty="0">
                <a:solidFill>
                  <a:srgbClr val="000000"/>
                </a:solidFill>
              </a:rPr>
              <a:t>greedy</a:t>
            </a:r>
            <a:endParaRPr lang="en-CA" b="1" dirty="0">
              <a:solidFill>
                <a:srgbClr val="000000"/>
              </a:solidFill>
            </a:endParaRPr>
          </a:p>
        </p:txBody>
      </p:sp>
      <p:graphicFrame>
        <p:nvGraphicFramePr>
          <p:cNvPr id="4" name="Table 3"/>
          <p:cNvGraphicFramePr>
            <a:graphicFrameLocks noGrp="1"/>
          </p:cNvGraphicFramePr>
          <p:nvPr/>
        </p:nvGraphicFramePr>
        <p:xfrm>
          <a:off x="3422450" y="12308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422450" y="514310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826551" y="555670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9665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5805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6904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4143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1382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8566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3044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0283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7522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4761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194624"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613206" y="525757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337106" y="526812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5016418" y="526792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784906" y="526379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508806" y="527434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7105879" y="527414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956606" y="525757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680506" y="526812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359818" y="526792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10119943" y="525757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843843" y="526812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9" name="Rectangular Callout 38"/>
          <p:cNvSpPr/>
          <p:nvPr/>
        </p:nvSpPr>
        <p:spPr>
          <a:xfrm>
            <a:off x="870922" y="566449"/>
            <a:ext cx="1687285" cy="491486"/>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Initial state</a:t>
            </a:r>
            <a:endParaRPr lang="en-CA" dirty="0">
              <a:solidFill>
                <a:srgbClr val="000000"/>
              </a:solidFill>
            </a:endParaRPr>
          </a:p>
        </p:txBody>
      </p:sp>
      <p:sp>
        <p:nvSpPr>
          <p:cNvPr id="3" name="Slide Number Placeholder 2">
            <a:extLst>
              <a:ext uri="{FF2B5EF4-FFF2-40B4-BE49-F238E27FC236}">
                <a16:creationId xmlns:a16="http://schemas.microsoft.com/office/drawing/2014/main" id="{FCF854A9-68B2-39DE-FF83-F827002F9EEF}"/>
              </a:ext>
            </a:extLst>
          </p:cNvPr>
          <p:cNvSpPr>
            <a:spLocks noGrp="1"/>
          </p:cNvSpPr>
          <p:nvPr>
            <p:ph type="sldNum" sz="quarter" idx="12"/>
          </p:nvPr>
        </p:nvSpPr>
        <p:spPr/>
        <p:txBody>
          <a:bodyPr/>
          <a:lstStyle/>
          <a:p>
            <a:fld id="{D57F1E4F-1CFF-5643-939E-217C01CDF565}" type="slidenum">
              <a:rPr lang="en-US" smtClean="0">
                <a:solidFill>
                  <a:srgbClr val="000000"/>
                </a:solidFill>
              </a:rPr>
              <a:pPr/>
              <a:t>31</a:t>
            </a:fld>
            <a:endParaRPr lang="en-US" dirty="0">
              <a:solidFill>
                <a:srgbClr val="000000"/>
              </a:solidFill>
            </a:endParaRPr>
          </a:p>
        </p:txBody>
      </p:sp>
    </p:spTree>
    <p:extLst>
      <p:ext uri="{BB962C8B-B14F-4D97-AF65-F5344CB8AC3E}">
        <p14:creationId xmlns:p14="http://schemas.microsoft.com/office/powerpoint/2010/main" val="248553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par>
                                <p:cTn id="47" presetID="10"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5" grpId="0"/>
      <p:bldP spid="26" grpId="0"/>
      <p:bldP spid="27" grpId="0"/>
      <p:bldP spid="28" grpId="0"/>
      <p:bldP spid="29" grpId="0"/>
      <p:bldP spid="30" grpId="0"/>
      <p:bldP spid="31" grpId="0"/>
      <p:bldP spid="32" grpId="0"/>
      <p:bldP spid="33" grpId="0"/>
      <p:bldP spid="3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80" y="1230899"/>
            <a:ext cx="2957059" cy="3657600"/>
          </a:xfrm>
        </p:spPr>
        <p:txBody>
          <a:bodyPr/>
          <a:lstStyle/>
          <a:p>
            <a:pPr algn="ctr"/>
            <a:r>
              <a:rPr lang="en-US" dirty="0">
                <a:solidFill>
                  <a:srgbClr val="000000"/>
                </a:solidFill>
              </a:rPr>
              <a:t>Example: running </a:t>
            </a:r>
            <a:r>
              <a:rPr lang="en-US" b="1" dirty="0">
                <a:solidFill>
                  <a:srgbClr val="000000"/>
                </a:solidFill>
              </a:rPr>
              <a:t>greedy</a:t>
            </a:r>
            <a:endParaRPr lang="en-CA" b="1" dirty="0">
              <a:solidFill>
                <a:srgbClr val="000000"/>
              </a:solidFill>
            </a:endParaRPr>
          </a:p>
        </p:txBody>
      </p:sp>
      <p:graphicFrame>
        <p:nvGraphicFramePr>
          <p:cNvPr id="4" name="Table 3"/>
          <p:cNvGraphicFramePr>
            <a:graphicFrameLocks noGrp="1"/>
          </p:cNvGraphicFramePr>
          <p:nvPr/>
        </p:nvGraphicFramePr>
        <p:xfrm>
          <a:off x="3422450" y="12308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422450" y="514310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826551" y="555670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9665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5805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6904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4143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1382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8566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3044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0283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7522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4761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194624"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613206" y="525757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337106" y="526812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5016418" y="526792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784906" y="526379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508806" y="527434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7105879" y="527414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956606" y="525757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680506" y="526812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359818" y="526792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10119943" y="525757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843843" y="526812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9" name="Rectangular Callout 38"/>
          <p:cNvSpPr/>
          <p:nvPr/>
        </p:nvSpPr>
        <p:spPr>
          <a:xfrm>
            <a:off x="870922" y="566449"/>
            <a:ext cx="1687285" cy="491486"/>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err="1">
                <a:solidFill>
                  <a:srgbClr val="000000"/>
                </a:solidFill>
              </a:rPr>
              <a:t>i</a:t>
            </a:r>
            <a:r>
              <a:rPr lang="en-US" dirty="0">
                <a:solidFill>
                  <a:srgbClr val="000000"/>
                </a:solidFill>
              </a:rPr>
              <a:t>=1</a:t>
            </a:r>
            <a:endParaRPr lang="en-CA" dirty="0">
              <a:solidFill>
                <a:srgbClr val="000000"/>
              </a:solidFill>
            </a:endParaRPr>
          </a:p>
        </p:txBody>
      </p:sp>
      <p:sp>
        <p:nvSpPr>
          <p:cNvPr id="40" name="Rectangular Callout 39"/>
          <p:cNvSpPr/>
          <p:nvPr/>
        </p:nvSpPr>
        <p:spPr>
          <a:xfrm>
            <a:off x="770014" y="1159916"/>
            <a:ext cx="2091390" cy="881351"/>
          </a:xfrm>
          <a:prstGeom prst="wedgeRectCallout">
            <a:avLst>
              <a:gd name="adj1" fmla="val -40302"/>
              <a:gd name="adj2" fmla="val 47730"/>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Code </a:t>
            </a:r>
            <a:r>
              <a:rPr lang="en-US" b="1" dirty="0">
                <a:solidFill>
                  <a:srgbClr val="000000"/>
                </a:solidFill>
              </a:rPr>
              <a:t>before</a:t>
            </a:r>
            <a:r>
              <a:rPr lang="en-US" dirty="0">
                <a:solidFill>
                  <a:srgbClr val="000000"/>
                </a:solidFill>
              </a:rPr>
              <a:t> the loop: just assign </a:t>
            </a:r>
            <a:r>
              <a:rPr lang="en-US" dirty="0" err="1">
                <a:solidFill>
                  <a:srgbClr val="000000"/>
                </a:solidFill>
              </a:rPr>
              <a:t>colour</a:t>
            </a:r>
            <a:r>
              <a:rPr lang="en-US" dirty="0">
                <a:solidFill>
                  <a:srgbClr val="000000"/>
                </a:solidFill>
              </a:rPr>
              <a:t> 1</a:t>
            </a:r>
            <a:endParaRPr lang="en-CA" dirty="0">
              <a:solidFill>
                <a:srgbClr val="000000"/>
              </a:solidFill>
            </a:endParaRPr>
          </a:p>
        </p:txBody>
      </p:sp>
      <p:sp>
        <p:nvSpPr>
          <p:cNvPr id="41" name="Rectangular Callout 40"/>
          <p:cNvSpPr/>
          <p:nvPr/>
        </p:nvSpPr>
        <p:spPr>
          <a:xfrm>
            <a:off x="2649821" y="566449"/>
            <a:ext cx="1687285" cy="491486"/>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d=1</a:t>
            </a:r>
            <a:endParaRPr lang="en-CA" dirty="0">
              <a:solidFill>
                <a:srgbClr val="000000"/>
              </a:solidFill>
            </a:endParaRPr>
          </a:p>
        </p:txBody>
      </p:sp>
      <p:sp>
        <p:nvSpPr>
          <p:cNvPr id="5" name="Rectangular Callout 4"/>
          <p:cNvSpPr/>
          <p:nvPr/>
        </p:nvSpPr>
        <p:spPr>
          <a:xfrm>
            <a:off x="4428720" y="566449"/>
            <a:ext cx="1570064" cy="493231"/>
          </a:xfrm>
          <a:prstGeom prst="wedgeRectCallout">
            <a:avLst>
              <a:gd name="adj1" fmla="val -22913"/>
              <a:gd name="adj2" fmla="val 12209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finish[1]=</a:t>
            </a:r>
            <a:endParaRPr lang="en-CA" dirty="0">
              <a:solidFill>
                <a:srgbClr val="000000"/>
              </a:solidFill>
            </a:endParaRPr>
          </a:p>
        </p:txBody>
      </p:sp>
      <p:sp>
        <p:nvSpPr>
          <p:cNvPr id="3" name="Slide Number Placeholder 2">
            <a:extLst>
              <a:ext uri="{FF2B5EF4-FFF2-40B4-BE49-F238E27FC236}">
                <a16:creationId xmlns:a16="http://schemas.microsoft.com/office/drawing/2014/main" id="{3B01D8B6-65FC-3ECA-65D4-132DB43D7B10}"/>
              </a:ext>
            </a:extLst>
          </p:cNvPr>
          <p:cNvSpPr>
            <a:spLocks noGrp="1"/>
          </p:cNvSpPr>
          <p:nvPr>
            <p:ph type="sldNum" sz="quarter" idx="12"/>
          </p:nvPr>
        </p:nvSpPr>
        <p:spPr/>
        <p:txBody>
          <a:bodyPr/>
          <a:lstStyle/>
          <a:p>
            <a:fld id="{D57F1E4F-1CFF-5643-939E-217C01CDF565}" type="slidenum">
              <a:rPr lang="en-US" smtClean="0">
                <a:solidFill>
                  <a:srgbClr val="000000"/>
                </a:solidFill>
              </a:rPr>
              <a:pPr/>
              <a:t>32</a:t>
            </a:fld>
            <a:endParaRPr lang="en-US" dirty="0">
              <a:solidFill>
                <a:srgbClr val="000000"/>
              </a:solidFill>
            </a:endParaRPr>
          </a:p>
        </p:txBody>
      </p:sp>
    </p:spTree>
    <p:extLst>
      <p:ext uri="{BB962C8B-B14F-4D97-AF65-F5344CB8AC3E}">
        <p14:creationId xmlns:p14="http://schemas.microsoft.com/office/powerpoint/2010/main" val="3921596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80" y="1230899"/>
            <a:ext cx="2957059" cy="3657600"/>
          </a:xfrm>
        </p:spPr>
        <p:txBody>
          <a:bodyPr/>
          <a:lstStyle/>
          <a:p>
            <a:pPr algn="ctr"/>
            <a:r>
              <a:rPr lang="en-US" dirty="0">
                <a:solidFill>
                  <a:srgbClr val="000000"/>
                </a:solidFill>
              </a:rPr>
              <a:t>Example: running </a:t>
            </a:r>
            <a:r>
              <a:rPr lang="en-US" b="1" dirty="0">
                <a:solidFill>
                  <a:srgbClr val="000000"/>
                </a:solidFill>
              </a:rPr>
              <a:t>greedy</a:t>
            </a:r>
            <a:endParaRPr lang="en-CA" b="1" dirty="0">
              <a:solidFill>
                <a:srgbClr val="000000"/>
              </a:solidFill>
            </a:endParaRPr>
          </a:p>
        </p:txBody>
      </p:sp>
      <p:graphicFrame>
        <p:nvGraphicFramePr>
          <p:cNvPr id="4" name="Table 3"/>
          <p:cNvGraphicFramePr>
            <a:graphicFrameLocks noGrp="1"/>
          </p:cNvGraphicFramePr>
          <p:nvPr/>
        </p:nvGraphicFramePr>
        <p:xfrm>
          <a:off x="3422450" y="12308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422450" y="514310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826551" y="555670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9665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5805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6904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4143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1382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8566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3044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0283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7522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4761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194624"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613206" y="525757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337106" y="526812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5016418" y="526792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784906" y="526379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508806" y="527434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7105879" y="527414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956606" y="525757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680506" y="526812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359818" y="526792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10119943" y="525757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843843" y="526812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mc:AlternateContent xmlns:mc="http://schemas.openxmlformats.org/markup-compatibility/2006">
        <mc:Choice xmlns:a14="http://schemas.microsoft.com/office/drawing/2010/main" Requires="a14">
          <p:sp>
            <p:nvSpPr>
              <p:cNvPr id="36" name="Rectangular Callout 35"/>
              <p:cNvSpPr/>
              <p:nvPr/>
            </p:nvSpPr>
            <p:spPr>
              <a:xfrm>
                <a:off x="8859639" y="196809"/>
                <a:ext cx="2256781" cy="491486"/>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Is </a:t>
                </a:r>
                <a14:m>
                  <m:oMath xmlns:m="http://schemas.openxmlformats.org/officeDocument/2006/math">
                    <m:r>
                      <a:rPr lang="en-US" b="0" i="1" smtClean="0">
                        <a:solidFill>
                          <a:srgbClr val="000000"/>
                        </a:solidFill>
                        <a:latin typeface="Cambria Math" panose="02040503050406030204" pitchFamily="18" charset="0"/>
                      </a:rPr>
                      <m:t>𝑓𝑖𝑛𝑖𝑠h</m:t>
                    </m:r>
                    <m:d>
                      <m:dPr>
                        <m:begChr m:val="["/>
                        <m:endChr m:val="]"/>
                        <m:ctrlPr>
                          <a:rPr lang="en-US" b="0" i="1" smtClean="0">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1</m:t>
                        </m:r>
                      </m:e>
                    </m:d>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𝑠</m:t>
                    </m:r>
                    <m:r>
                      <a:rPr lang="en-US" b="0" i="1" baseline="-25000" smtClean="0">
                        <a:solidFill>
                          <a:srgbClr val="000000"/>
                        </a:solidFill>
                        <a:latin typeface="Cambria Math" panose="02040503050406030204" pitchFamily="18" charset="0"/>
                      </a:rPr>
                      <m:t>2</m:t>
                    </m:r>
                  </m:oMath>
                </a14:m>
                <a:r>
                  <a:rPr lang="en-CA" dirty="0">
                    <a:solidFill>
                      <a:srgbClr val="000000"/>
                    </a:solidFill>
                  </a:rPr>
                  <a:t>?</a:t>
                </a:r>
              </a:p>
            </p:txBody>
          </p:sp>
        </mc:Choice>
        <mc:Fallback>
          <p:sp>
            <p:nvSpPr>
              <p:cNvPr id="36" name="Rectangular Callout 35"/>
              <p:cNvSpPr>
                <a:spLocks noRot="1" noChangeAspect="1" noMove="1" noResize="1" noEditPoints="1" noAdjustHandles="1" noChangeArrowheads="1" noChangeShapeType="1" noTextEdit="1"/>
              </p:cNvSpPr>
              <p:nvPr/>
            </p:nvSpPr>
            <p:spPr>
              <a:xfrm>
                <a:off x="8859639" y="196809"/>
                <a:ext cx="2256781" cy="491486"/>
              </a:xfrm>
              <a:prstGeom prst="wedgeRectCallout">
                <a:avLst>
                  <a:gd name="adj1" fmla="val -33120"/>
                  <a:gd name="adj2" fmla="val 37032"/>
                </a:avLst>
              </a:prstGeom>
              <a:blipFill>
                <a:blip r:embed="rId2"/>
                <a:stretch>
                  <a:fillRect b="-6024"/>
                </a:stretch>
              </a:blipFill>
              <a:ln>
                <a:solidFill>
                  <a:srgbClr val="000000"/>
                </a:solidFill>
              </a:ln>
            </p:spPr>
            <p:txBody>
              <a:bodyPr/>
              <a:lstStyle/>
              <a:p>
                <a:r>
                  <a:rPr lang="en-CA">
                    <a:noFill/>
                  </a:rPr>
                  <a:t> </a:t>
                </a:r>
              </a:p>
            </p:txBody>
          </p:sp>
        </mc:Fallback>
      </mc:AlternateContent>
      <p:sp>
        <p:nvSpPr>
          <p:cNvPr id="37" name="Rectangular Callout 36"/>
          <p:cNvSpPr/>
          <p:nvPr/>
        </p:nvSpPr>
        <p:spPr>
          <a:xfrm>
            <a:off x="8859638" y="704657"/>
            <a:ext cx="2256781" cy="668232"/>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No. We cannot reuse </a:t>
            </a:r>
            <a:r>
              <a:rPr lang="en-US" dirty="0" err="1">
                <a:solidFill>
                  <a:srgbClr val="000000"/>
                </a:solidFill>
              </a:rPr>
              <a:t>colour</a:t>
            </a:r>
            <a:r>
              <a:rPr lang="en-US" dirty="0">
                <a:solidFill>
                  <a:srgbClr val="000000"/>
                </a:solidFill>
              </a:rPr>
              <a:t> 1.</a:t>
            </a:r>
            <a:endParaRPr lang="en-CA" dirty="0">
              <a:solidFill>
                <a:srgbClr val="000000"/>
              </a:solidFill>
            </a:endParaRPr>
          </a:p>
        </p:txBody>
      </p:sp>
      <p:sp>
        <p:nvSpPr>
          <p:cNvPr id="39" name="Rectangular Callout 38"/>
          <p:cNvSpPr/>
          <p:nvPr/>
        </p:nvSpPr>
        <p:spPr>
          <a:xfrm>
            <a:off x="870922" y="566449"/>
            <a:ext cx="1687285" cy="491486"/>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err="1">
                <a:solidFill>
                  <a:srgbClr val="000000"/>
                </a:solidFill>
              </a:rPr>
              <a:t>i</a:t>
            </a:r>
            <a:r>
              <a:rPr lang="en-US" dirty="0">
                <a:solidFill>
                  <a:srgbClr val="000000"/>
                </a:solidFill>
              </a:rPr>
              <a:t>=2</a:t>
            </a:r>
            <a:endParaRPr lang="en-CA" dirty="0">
              <a:solidFill>
                <a:srgbClr val="000000"/>
              </a:solidFill>
            </a:endParaRPr>
          </a:p>
        </p:txBody>
      </p:sp>
      <p:sp>
        <p:nvSpPr>
          <p:cNvPr id="35" name="Rectangular Callout 34"/>
          <p:cNvSpPr/>
          <p:nvPr/>
        </p:nvSpPr>
        <p:spPr>
          <a:xfrm>
            <a:off x="527613" y="1178525"/>
            <a:ext cx="2576191" cy="880048"/>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While loop over </a:t>
            </a:r>
            <a:r>
              <a:rPr lang="en-US" b="1" dirty="0">
                <a:solidFill>
                  <a:srgbClr val="000000"/>
                </a:solidFill>
              </a:rPr>
              <a:t>c.</a:t>
            </a:r>
          </a:p>
          <a:p>
            <a:pPr algn="ctr"/>
            <a:r>
              <a:rPr lang="en-US" dirty="0">
                <a:solidFill>
                  <a:srgbClr val="000000"/>
                </a:solidFill>
              </a:rPr>
              <a:t>Check if we can reuse a color in </a:t>
            </a:r>
            <a:r>
              <a:rPr lang="en-US" b="1" dirty="0">
                <a:solidFill>
                  <a:srgbClr val="000000"/>
                </a:solidFill>
              </a:rPr>
              <a:t>1..d</a:t>
            </a:r>
            <a:endParaRPr lang="en-CA" b="1" dirty="0">
              <a:solidFill>
                <a:srgbClr val="000000"/>
              </a:solidFill>
            </a:endParaRPr>
          </a:p>
        </p:txBody>
      </p:sp>
      <p:sp>
        <p:nvSpPr>
          <p:cNvPr id="40" name="Rectangular Callout 39"/>
          <p:cNvSpPr/>
          <p:nvPr/>
        </p:nvSpPr>
        <p:spPr>
          <a:xfrm>
            <a:off x="2649821" y="566449"/>
            <a:ext cx="1687285" cy="491486"/>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d=1</a:t>
            </a:r>
            <a:endParaRPr lang="en-CA" dirty="0">
              <a:solidFill>
                <a:srgbClr val="000000"/>
              </a:solidFill>
            </a:endParaRPr>
          </a:p>
        </p:txBody>
      </p:sp>
      <p:sp>
        <p:nvSpPr>
          <p:cNvPr id="41" name="Rectangular Callout 40"/>
          <p:cNvSpPr/>
          <p:nvPr/>
        </p:nvSpPr>
        <p:spPr>
          <a:xfrm>
            <a:off x="4428720" y="566449"/>
            <a:ext cx="1570064" cy="493231"/>
          </a:xfrm>
          <a:prstGeom prst="wedgeRectCallout">
            <a:avLst>
              <a:gd name="adj1" fmla="val -22913"/>
              <a:gd name="adj2" fmla="val 12209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finish[1]=</a:t>
            </a:r>
            <a:endParaRPr lang="en-CA" dirty="0">
              <a:solidFill>
                <a:srgbClr val="000000"/>
              </a:solidFill>
            </a:endParaRPr>
          </a:p>
        </p:txBody>
      </p:sp>
      <p:sp>
        <p:nvSpPr>
          <p:cNvPr id="42" name="Rectangular Callout 41"/>
          <p:cNvSpPr/>
          <p:nvPr/>
        </p:nvSpPr>
        <p:spPr>
          <a:xfrm>
            <a:off x="8859638" y="1372888"/>
            <a:ext cx="2256781" cy="881743"/>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Cannot reuse any </a:t>
            </a:r>
            <a:r>
              <a:rPr lang="en-US" dirty="0" err="1">
                <a:solidFill>
                  <a:srgbClr val="000000"/>
                </a:solidFill>
              </a:rPr>
              <a:t>colour</a:t>
            </a:r>
            <a:r>
              <a:rPr lang="en-US" dirty="0">
                <a:solidFill>
                  <a:srgbClr val="000000"/>
                </a:solidFill>
              </a:rPr>
              <a:t>. Create a new one!</a:t>
            </a:r>
            <a:endParaRPr lang="en-CA" dirty="0">
              <a:solidFill>
                <a:srgbClr val="000000"/>
              </a:solidFill>
            </a:endParaRPr>
          </a:p>
        </p:txBody>
      </p:sp>
      <p:sp>
        <p:nvSpPr>
          <p:cNvPr id="43" name="Rectangular Callout 42"/>
          <p:cNvSpPr/>
          <p:nvPr/>
        </p:nvSpPr>
        <p:spPr>
          <a:xfrm>
            <a:off x="2649821" y="572574"/>
            <a:ext cx="1687285" cy="491486"/>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d=2</a:t>
            </a:r>
            <a:endParaRPr lang="en-CA" dirty="0">
              <a:solidFill>
                <a:srgbClr val="000000"/>
              </a:solidFill>
            </a:endParaRPr>
          </a:p>
        </p:txBody>
      </p:sp>
      <p:sp>
        <p:nvSpPr>
          <p:cNvPr id="3" name="Slide Number Placeholder 2">
            <a:extLst>
              <a:ext uri="{FF2B5EF4-FFF2-40B4-BE49-F238E27FC236}">
                <a16:creationId xmlns:a16="http://schemas.microsoft.com/office/drawing/2014/main" id="{AA03069B-214A-DEED-4B9F-81A3AF7B5582}"/>
              </a:ext>
            </a:extLst>
          </p:cNvPr>
          <p:cNvSpPr>
            <a:spLocks noGrp="1"/>
          </p:cNvSpPr>
          <p:nvPr>
            <p:ph type="sldNum" sz="quarter" idx="12"/>
          </p:nvPr>
        </p:nvSpPr>
        <p:spPr/>
        <p:txBody>
          <a:bodyPr/>
          <a:lstStyle/>
          <a:p>
            <a:fld id="{D57F1E4F-1CFF-5643-939E-217C01CDF565}" type="slidenum">
              <a:rPr lang="en-US" smtClean="0">
                <a:solidFill>
                  <a:srgbClr val="000000"/>
                </a:solidFill>
              </a:rPr>
              <a:pPr/>
              <a:t>33</a:t>
            </a:fld>
            <a:endParaRPr lang="en-US" dirty="0">
              <a:solidFill>
                <a:srgbClr val="000000"/>
              </a:solidFill>
            </a:endParaRPr>
          </a:p>
        </p:txBody>
      </p:sp>
    </p:spTree>
    <p:extLst>
      <p:ext uri="{BB962C8B-B14F-4D97-AF65-F5344CB8AC3E}">
        <p14:creationId xmlns:p14="http://schemas.microsoft.com/office/powerpoint/2010/main" val="700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5" grpId="0" animBg="1"/>
      <p:bldP spid="42" grpId="0" animBg="1"/>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80" y="1230899"/>
            <a:ext cx="2957059" cy="3657600"/>
          </a:xfrm>
        </p:spPr>
        <p:txBody>
          <a:bodyPr/>
          <a:lstStyle/>
          <a:p>
            <a:pPr algn="ctr"/>
            <a:r>
              <a:rPr lang="en-US" dirty="0">
                <a:solidFill>
                  <a:srgbClr val="000000"/>
                </a:solidFill>
              </a:rPr>
              <a:t>Example: running </a:t>
            </a:r>
            <a:r>
              <a:rPr lang="en-US" b="1" dirty="0">
                <a:solidFill>
                  <a:srgbClr val="000000"/>
                </a:solidFill>
              </a:rPr>
              <a:t>greedy</a:t>
            </a:r>
            <a:endParaRPr lang="en-CA" b="1" dirty="0">
              <a:solidFill>
                <a:srgbClr val="000000"/>
              </a:solidFill>
            </a:endParaRPr>
          </a:p>
        </p:txBody>
      </p:sp>
      <p:graphicFrame>
        <p:nvGraphicFramePr>
          <p:cNvPr id="4" name="Table 3"/>
          <p:cNvGraphicFramePr>
            <a:graphicFrameLocks noGrp="1"/>
          </p:cNvGraphicFramePr>
          <p:nvPr/>
        </p:nvGraphicFramePr>
        <p:xfrm>
          <a:off x="3422450" y="12308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422450" y="514310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826551" y="555670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9665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5805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6904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4143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1382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8566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3044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0283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7522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4761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194624"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613206" y="525757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337106" y="526812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5016418" y="526792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784906" y="526379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508806" y="527434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7105879" y="527414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956606" y="525757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680506" y="526812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359818" y="526792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10119943" y="525757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843843" y="526812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mc:AlternateContent xmlns:mc="http://schemas.openxmlformats.org/markup-compatibility/2006">
        <mc:Choice xmlns:a14="http://schemas.microsoft.com/office/drawing/2010/main" Requires="a14">
          <p:sp>
            <p:nvSpPr>
              <p:cNvPr id="36" name="Rectangular Callout 35"/>
              <p:cNvSpPr/>
              <p:nvPr/>
            </p:nvSpPr>
            <p:spPr>
              <a:xfrm>
                <a:off x="8859639" y="196809"/>
                <a:ext cx="2256781" cy="491486"/>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Is </a:t>
                </a:r>
                <a14:m>
                  <m:oMath xmlns:m="http://schemas.openxmlformats.org/officeDocument/2006/math">
                    <m:r>
                      <a:rPr lang="en-US" b="0" i="1" smtClean="0">
                        <a:solidFill>
                          <a:srgbClr val="000000"/>
                        </a:solidFill>
                        <a:latin typeface="Cambria Math" panose="02040503050406030204" pitchFamily="18" charset="0"/>
                      </a:rPr>
                      <m:t>𝑓𝑖𝑛𝑖𝑠h</m:t>
                    </m:r>
                    <m:d>
                      <m:dPr>
                        <m:begChr m:val="["/>
                        <m:endChr m:val="]"/>
                        <m:ctrlPr>
                          <a:rPr lang="en-US" b="0" i="1" smtClean="0">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1</m:t>
                        </m:r>
                      </m:e>
                    </m:d>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𝑠</m:t>
                    </m:r>
                    <m:r>
                      <a:rPr lang="en-US" b="0" i="1" baseline="-25000" smtClean="0">
                        <a:solidFill>
                          <a:srgbClr val="000000"/>
                        </a:solidFill>
                        <a:latin typeface="Cambria Math" panose="02040503050406030204" pitchFamily="18" charset="0"/>
                      </a:rPr>
                      <m:t>2</m:t>
                    </m:r>
                  </m:oMath>
                </a14:m>
                <a:r>
                  <a:rPr lang="en-CA" dirty="0">
                    <a:solidFill>
                      <a:srgbClr val="000000"/>
                    </a:solidFill>
                  </a:rPr>
                  <a:t>?</a:t>
                </a:r>
              </a:p>
            </p:txBody>
          </p:sp>
        </mc:Choice>
        <mc:Fallback>
          <p:sp>
            <p:nvSpPr>
              <p:cNvPr id="36" name="Rectangular Callout 35"/>
              <p:cNvSpPr>
                <a:spLocks noRot="1" noChangeAspect="1" noMove="1" noResize="1" noEditPoints="1" noAdjustHandles="1" noChangeArrowheads="1" noChangeShapeType="1" noTextEdit="1"/>
              </p:cNvSpPr>
              <p:nvPr/>
            </p:nvSpPr>
            <p:spPr>
              <a:xfrm>
                <a:off x="8859639" y="196809"/>
                <a:ext cx="2256781" cy="491486"/>
              </a:xfrm>
              <a:prstGeom prst="wedgeRectCallout">
                <a:avLst>
                  <a:gd name="adj1" fmla="val -33120"/>
                  <a:gd name="adj2" fmla="val 37032"/>
                </a:avLst>
              </a:prstGeom>
              <a:blipFill>
                <a:blip r:embed="rId2"/>
                <a:stretch>
                  <a:fillRect b="-6024"/>
                </a:stretch>
              </a:blipFill>
              <a:ln>
                <a:solidFill>
                  <a:srgbClr val="000000"/>
                </a:solidFill>
              </a:ln>
            </p:spPr>
            <p:txBody>
              <a:bodyPr/>
              <a:lstStyle/>
              <a:p>
                <a:r>
                  <a:rPr lang="en-CA">
                    <a:noFill/>
                  </a:rPr>
                  <a:t> </a:t>
                </a:r>
              </a:p>
            </p:txBody>
          </p:sp>
        </mc:Fallback>
      </mc:AlternateContent>
      <p:sp>
        <p:nvSpPr>
          <p:cNvPr id="37" name="Rectangular Callout 36"/>
          <p:cNvSpPr/>
          <p:nvPr/>
        </p:nvSpPr>
        <p:spPr>
          <a:xfrm>
            <a:off x="8859638" y="704657"/>
            <a:ext cx="2256781" cy="668232"/>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No. We cannot reuse </a:t>
            </a:r>
            <a:r>
              <a:rPr lang="en-US" dirty="0" err="1">
                <a:solidFill>
                  <a:srgbClr val="000000"/>
                </a:solidFill>
              </a:rPr>
              <a:t>colour</a:t>
            </a:r>
            <a:r>
              <a:rPr lang="en-US" dirty="0">
                <a:solidFill>
                  <a:srgbClr val="000000"/>
                </a:solidFill>
              </a:rPr>
              <a:t> 1.</a:t>
            </a:r>
            <a:endParaRPr lang="en-CA" dirty="0">
              <a:solidFill>
                <a:srgbClr val="000000"/>
              </a:solidFill>
            </a:endParaRPr>
          </a:p>
        </p:txBody>
      </p:sp>
      <p:sp>
        <p:nvSpPr>
          <p:cNvPr id="39" name="Rectangular Callout 38"/>
          <p:cNvSpPr/>
          <p:nvPr/>
        </p:nvSpPr>
        <p:spPr>
          <a:xfrm>
            <a:off x="870922" y="566449"/>
            <a:ext cx="1687285" cy="491486"/>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err="1">
                <a:solidFill>
                  <a:srgbClr val="000000"/>
                </a:solidFill>
              </a:rPr>
              <a:t>i</a:t>
            </a:r>
            <a:r>
              <a:rPr lang="en-US" dirty="0">
                <a:solidFill>
                  <a:srgbClr val="000000"/>
                </a:solidFill>
              </a:rPr>
              <a:t>=2</a:t>
            </a:r>
            <a:endParaRPr lang="en-CA" dirty="0">
              <a:solidFill>
                <a:srgbClr val="000000"/>
              </a:solidFill>
            </a:endParaRPr>
          </a:p>
        </p:txBody>
      </p:sp>
      <p:sp>
        <p:nvSpPr>
          <p:cNvPr id="35" name="Rectangular Callout 34"/>
          <p:cNvSpPr/>
          <p:nvPr/>
        </p:nvSpPr>
        <p:spPr>
          <a:xfrm>
            <a:off x="527613" y="1178525"/>
            <a:ext cx="2576191" cy="880048"/>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While loop over </a:t>
            </a:r>
            <a:r>
              <a:rPr lang="en-US" b="1" dirty="0">
                <a:solidFill>
                  <a:srgbClr val="000000"/>
                </a:solidFill>
              </a:rPr>
              <a:t>c.</a:t>
            </a:r>
          </a:p>
          <a:p>
            <a:pPr algn="ctr"/>
            <a:r>
              <a:rPr lang="en-US" dirty="0">
                <a:solidFill>
                  <a:srgbClr val="000000"/>
                </a:solidFill>
              </a:rPr>
              <a:t>Check if we can reuse a color in </a:t>
            </a:r>
            <a:r>
              <a:rPr lang="en-US" b="1" dirty="0">
                <a:solidFill>
                  <a:srgbClr val="000000"/>
                </a:solidFill>
              </a:rPr>
              <a:t>1..d</a:t>
            </a:r>
            <a:endParaRPr lang="en-CA" b="1" dirty="0">
              <a:solidFill>
                <a:srgbClr val="000000"/>
              </a:solidFill>
            </a:endParaRPr>
          </a:p>
        </p:txBody>
      </p:sp>
      <p:sp>
        <p:nvSpPr>
          <p:cNvPr id="40" name="Rectangular Callout 39"/>
          <p:cNvSpPr/>
          <p:nvPr/>
        </p:nvSpPr>
        <p:spPr>
          <a:xfrm>
            <a:off x="2649821" y="566449"/>
            <a:ext cx="1687285" cy="491486"/>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d=2</a:t>
            </a:r>
            <a:endParaRPr lang="en-CA" dirty="0">
              <a:solidFill>
                <a:srgbClr val="000000"/>
              </a:solidFill>
            </a:endParaRPr>
          </a:p>
        </p:txBody>
      </p:sp>
      <p:sp>
        <p:nvSpPr>
          <p:cNvPr id="41" name="Rectangular Callout 40"/>
          <p:cNvSpPr/>
          <p:nvPr/>
        </p:nvSpPr>
        <p:spPr>
          <a:xfrm>
            <a:off x="4428720" y="566449"/>
            <a:ext cx="1570064" cy="493231"/>
          </a:xfrm>
          <a:prstGeom prst="wedgeRectCallout">
            <a:avLst>
              <a:gd name="adj1" fmla="val -22913"/>
              <a:gd name="adj2" fmla="val 12209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finish[1]=</a:t>
            </a:r>
            <a:endParaRPr lang="en-CA" dirty="0">
              <a:solidFill>
                <a:srgbClr val="000000"/>
              </a:solidFill>
            </a:endParaRPr>
          </a:p>
        </p:txBody>
      </p:sp>
      <p:sp>
        <p:nvSpPr>
          <p:cNvPr id="42" name="Rectangular Callout 41"/>
          <p:cNvSpPr/>
          <p:nvPr/>
        </p:nvSpPr>
        <p:spPr>
          <a:xfrm>
            <a:off x="8859638" y="1372888"/>
            <a:ext cx="2256781" cy="881743"/>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Cannot reuse any </a:t>
            </a:r>
            <a:r>
              <a:rPr lang="en-US" dirty="0" err="1">
                <a:solidFill>
                  <a:srgbClr val="000000"/>
                </a:solidFill>
              </a:rPr>
              <a:t>colour</a:t>
            </a:r>
            <a:r>
              <a:rPr lang="en-US" dirty="0">
                <a:solidFill>
                  <a:srgbClr val="000000"/>
                </a:solidFill>
              </a:rPr>
              <a:t>. Create a new one!</a:t>
            </a:r>
            <a:endParaRPr lang="en-CA" dirty="0">
              <a:solidFill>
                <a:srgbClr val="000000"/>
              </a:solidFill>
            </a:endParaRPr>
          </a:p>
        </p:txBody>
      </p:sp>
      <p:sp>
        <p:nvSpPr>
          <p:cNvPr id="38" name="Rectangular Callout 37"/>
          <p:cNvSpPr/>
          <p:nvPr/>
        </p:nvSpPr>
        <p:spPr>
          <a:xfrm>
            <a:off x="6090398" y="566449"/>
            <a:ext cx="1570064" cy="493231"/>
          </a:xfrm>
          <a:prstGeom prst="wedgeRectCallout">
            <a:avLst>
              <a:gd name="adj1" fmla="val -36433"/>
              <a:gd name="adj2" fmla="val 199336"/>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finish[2]=</a:t>
            </a:r>
            <a:endParaRPr lang="en-CA" dirty="0">
              <a:solidFill>
                <a:srgbClr val="000000"/>
              </a:solidFill>
            </a:endParaRPr>
          </a:p>
        </p:txBody>
      </p:sp>
      <p:sp>
        <p:nvSpPr>
          <p:cNvPr id="3" name="Slide Number Placeholder 2">
            <a:extLst>
              <a:ext uri="{FF2B5EF4-FFF2-40B4-BE49-F238E27FC236}">
                <a16:creationId xmlns:a16="http://schemas.microsoft.com/office/drawing/2014/main" id="{E6340B6C-9FDA-B204-3681-374490F6D93C}"/>
              </a:ext>
            </a:extLst>
          </p:cNvPr>
          <p:cNvSpPr>
            <a:spLocks noGrp="1"/>
          </p:cNvSpPr>
          <p:nvPr>
            <p:ph type="sldNum" sz="quarter" idx="12"/>
          </p:nvPr>
        </p:nvSpPr>
        <p:spPr/>
        <p:txBody>
          <a:bodyPr/>
          <a:lstStyle/>
          <a:p>
            <a:fld id="{D57F1E4F-1CFF-5643-939E-217C01CDF565}" type="slidenum">
              <a:rPr lang="en-US" smtClean="0">
                <a:solidFill>
                  <a:srgbClr val="000000"/>
                </a:solidFill>
              </a:rPr>
              <a:pPr/>
              <a:t>34</a:t>
            </a:fld>
            <a:endParaRPr lang="en-US" dirty="0">
              <a:solidFill>
                <a:srgbClr val="000000"/>
              </a:solidFill>
            </a:endParaRPr>
          </a:p>
        </p:txBody>
      </p:sp>
    </p:spTree>
    <p:extLst>
      <p:ext uri="{BB962C8B-B14F-4D97-AF65-F5344CB8AC3E}">
        <p14:creationId xmlns:p14="http://schemas.microsoft.com/office/powerpoint/2010/main" val="38964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80" y="1230899"/>
            <a:ext cx="2957059" cy="3657600"/>
          </a:xfrm>
        </p:spPr>
        <p:txBody>
          <a:bodyPr/>
          <a:lstStyle/>
          <a:p>
            <a:pPr algn="ctr"/>
            <a:r>
              <a:rPr lang="en-US" dirty="0">
                <a:solidFill>
                  <a:srgbClr val="000000"/>
                </a:solidFill>
              </a:rPr>
              <a:t>Example: running </a:t>
            </a:r>
            <a:r>
              <a:rPr lang="en-US" b="1" dirty="0">
                <a:solidFill>
                  <a:srgbClr val="000000"/>
                </a:solidFill>
              </a:rPr>
              <a:t>greedy</a:t>
            </a:r>
            <a:endParaRPr lang="en-CA" b="1" dirty="0">
              <a:solidFill>
                <a:srgbClr val="000000"/>
              </a:solidFill>
            </a:endParaRPr>
          </a:p>
        </p:txBody>
      </p:sp>
      <p:graphicFrame>
        <p:nvGraphicFramePr>
          <p:cNvPr id="4" name="Table 3"/>
          <p:cNvGraphicFramePr>
            <a:graphicFrameLocks noGrp="1"/>
          </p:cNvGraphicFramePr>
          <p:nvPr/>
        </p:nvGraphicFramePr>
        <p:xfrm>
          <a:off x="3422450" y="12308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422450" y="514310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826551" y="555670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9665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5805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6904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4143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1382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8566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3044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0283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7522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4761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194624"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613206" y="525757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337106" y="526812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5016418" y="526792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784906" y="526379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508806" y="527434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7105879" y="527414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956606" y="525757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680506" y="526812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359818" y="526792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10119943" y="525757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843843" y="526812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mc:AlternateContent xmlns:mc="http://schemas.openxmlformats.org/markup-compatibility/2006">
        <mc:Choice xmlns:a14="http://schemas.microsoft.com/office/drawing/2010/main" Requires="a14">
          <p:sp>
            <p:nvSpPr>
              <p:cNvPr id="36" name="Rectangular Callout 35"/>
              <p:cNvSpPr/>
              <p:nvPr/>
            </p:nvSpPr>
            <p:spPr>
              <a:xfrm>
                <a:off x="8859639" y="196809"/>
                <a:ext cx="2256781" cy="491486"/>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Is </a:t>
                </a:r>
                <a14:m>
                  <m:oMath xmlns:m="http://schemas.openxmlformats.org/officeDocument/2006/math">
                    <m:r>
                      <a:rPr lang="en-US" b="0" i="1" smtClean="0">
                        <a:solidFill>
                          <a:srgbClr val="000000"/>
                        </a:solidFill>
                        <a:latin typeface="Cambria Math" panose="02040503050406030204" pitchFamily="18" charset="0"/>
                      </a:rPr>
                      <m:t>𝑓𝑖𝑛𝑖𝑠h</m:t>
                    </m:r>
                    <m:d>
                      <m:dPr>
                        <m:begChr m:val="["/>
                        <m:endChr m:val="]"/>
                        <m:ctrlPr>
                          <a:rPr lang="en-US" b="0" i="1" smtClean="0">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1</m:t>
                        </m:r>
                      </m:e>
                    </m:d>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𝑠</m:t>
                    </m:r>
                    <m:r>
                      <a:rPr lang="en-US" b="0" i="1" baseline="-25000" smtClean="0">
                        <a:solidFill>
                          <a:srgbClr val="000000"/>
                        </a:solidFill>
                        <a:latin typeface="Cambria Math" panose="02040503050406030204" pitchFamily="18" charset="0"/>
                      </a:rPr>
                      <m:t>3</m:t>
                    </m:r>
                  </m:oMath>
                </a14:m>
                <a:r>
                  <a:rPr lang="en-CA" dirty="0">
                    <a:solidFill>
                      <a:srgbClr val="000000"/>
                    </a:solidFill>
                  </a:rPr>
                  <a:t>?</a:t>
                </a:r>
              </a:p>
            </p:txBody>
          </p:sp>
        </mc:Choice>
        <mc:Fallback>
          <p:sp>
            <p:nvSpPr>
              <p:cNvPr id="36" name="Rectangular Callout 35"/>
              <p:cNvSpPr>
                <a:spLocks noRot="1" noChangeAspect="1" noMove="1" noResize="1" noEditPoints="1" noAdjustHandles="1" noChangeArrowheads="1" noChangeShapeType="1" noTextEdit="1"/>
              </p:cNvSpPr>
              <p:nvPr/>
            </p:nvSpPr>
            <p:spPr>
              <a:xfrm>
                <a:off x="8859639" y="196809"/>
                <a:ext cx="2256781" cy="491486"/>
              </a:xfrm>
              <a:prstGeom prst="wedgeRectCallout">
                <a:avLst>
                  <a:gd name="adj1" fmla="val -33120"/>
                  <a:gd name="adj2" fmla="val 37032"/>
                </a:avLst>
              </a:prstGeom>
              <a:blipFill>
                <a:blip r:embed="rId2"/>
                <a:stretch>
                  <a:fillRect b="-6024"/>
                </a:stretch>
              </a:blipFill>
              <a:ln>
                <a:solidFill>
                  <a:srgbClr val="000000"/>
                </a:solidFill>
              </a:ln>
            </p:spPr>
            <p:txBody>
              <a:bodyPr/>
              <a:lstStyle/>
              <a:p>
                <a:r>
                  <a:rPr lang="en-CA">
                    <a:noFill/>
                  </a:rPr>
                  <a:t> </a:t>
                </a:r>
              </a:p>
            </p:txBody>
          </p:sp>
        </mc:Fallback>
      </mc:AlternateContent>
      <p:sp>
        <p:nvSpPr>
          <p:cNvPr id="37" name="Rectangular Callout 36"/>
          <p:cNvSpPr/>
          <p:nvPr/>
        </p:nvSpPr>
        <p:spPr>
          <a:xfrm>
            <a:off x="8859638" y="704657"/>
            <a:ext cx="2256781" cy="668232"/>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No. We cannot reuse </a:t>
            </a:r>
            <a:r>
              <a:rPr lang="en-US" dirty="0" err="1">
                <a:solidFill>
                  <a:srgbClr val="000000"/>
                </a:solidFill>
              </a:rPr>
              <a:t>colour</a:t>
            </a:r>
            <a:r>
              <a:rPr lang="en-US" dirty="0">
                <a:solidFill>
                  <a:srgbClr val="000000"/>
                </a:solidFill>
              </a:rPr>
              <a:t> 1.</a:t>
            </a:r>
            <a:endParaRPr lang="en-CA" dirty="0">
              <a:solidFill>
                <a:srgbClr val="000000"/>
              </a:solidFill>
            </a:endParaRPr>
          </a:p>
        </p:txBody>
      </p:sp>
      <p:sp>
        <p:nvSpPr>
          <p:cNvPr id="39" name="Rectangular Callout 38"/>
          <p:cNvSpPr/>
          <p:nvPr/>
        </p:nvSpPr>
        <p:spPr>
          <a:xfrm>
            <a:off x="870922" y="566449"/>
            <a:ext cx="1687285" cy="491486"/>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err="1">
                <a:solidFill>
                  <a:srgbClr val="000000"/>
                </a:solidFill>
              </a:rPr>
              <a:t>i</a:t>
            </a:r>
            <a:r>
              <a:rPr lang="en-US" dirty="0">
                <a:solidFill>
                  <a:srgbClr val="000000"/>
                </a:solidFill>
              </a:rPr>
              <a:t>=3</a:t>
            </a:r>
            <a:endParaRPr lang="en-CA" dirty="0">
              <a:solidFill>
                <a:srgbClr val="000000"/>
              </a:solidFill>
            </a:endParaRPr>
          </a:p>
        </p:txBody>
      </p:sp>
      <p:sp>
        <p:nvSpPr>
          <p:cNvPr id="35" name="Rectangular Callout 34"/>
          <p:cNvSpPr/>
          <p:nvPr/>
        </p:nvSpPr>
        <p:spPr>
          <a:xfrm>
            <a:off x="527613" y="1178525"/>
            <a:ext cx="2576191" cy="880048"/>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While loop over </a:t>
            </a:r>
            <a:r>
              <a:rPr lang="en-US" b="1" dirty="0">
                <a:solidFill>
                  <a:srgbClr val="000000"/>
                </a:solidFill>
              </a:rPr>
              <a:t>c.</a:t>
            </a:r>
          </a:p>
          <a:p>
            <a:pPr algn="ctr"/>
            <a:r>
              <a:rPr lang="en-US" dirty="0">
                <a:solidFill>
                  <a:srgbClr val="000000"/>
                </a:solidFill>
              </a:rPr>
              <a:t>Check if we can reuse a color in </a:t>
            </a:r>
            <a:r>
              <a:rPr lang="en-US" b="1" dirty="0">
                <a:solidFill>
                  <a:srgbClr val="000000"/>
                </a:solidFill>
              </a:rPr>
              <a:t>1..d</a:t>
            </a:r>
            <a:endParaRPr lang="en-CA" b="1" dirty="0">
              <a:solidFill>
                <a:srgbClr val="000000"/>
              </a:solidFill>
            </a:endParaRPr>
          </a:p>
        </p:txBody>
      </p:sp>
      <p:sp>
        <p:nvSpPr>
          <p:cNvPr id="40" name="Rectangular Callout 39"/>
          <p:cNvSpPr/>
          <p:nvPr/>
        </p:nvSpPr>
        <p:spPr>
          <a:xfrm>
            <a:off x="2649821" y="566449"/>
            <a:ext cx="1687285" cy="491486"/>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d=2</a:t>
            </a:r>
            <a:endParaRPr lang="en-CA" dirty="0">
              <a:solidFill>
                <a:srgbClr val="000000"/>
              </a:solidFill>
            </a:endParaRPr>
          </a:p>
        </p:txBody>
      </p:sp>
      <p:sp>
        <p:nvSpPr>
          <p:cNvPr id="41" name="Rectangular Callout 40"/>
          <p:cNvSpPr/>
          <p:nvPr/>
        </p:nvSpPr>
        <p:spPr>
          <a:xfrm>
            <a:off x="4428720" y="566449"/>
            <a:ext cx="1570064" cy="493231"/>
          </a:xfrm>
          <a:prstGeom prst="wedgeRectCallout">
            <a:avLst>
              <a:gd name="adj1" fmla="val -22913"/>
              <a:gd name="adj2" fmla="val 12209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finish[1]=</a:t>
            </a:r>
            <a:endParaRPr lang="en-CA" dirty="0">
              <a:solidFill>
                <a:srgbClr val="000000"/>
              </a:solidFill>
            </a:endParaRPr>
          </a:p>
        </p:txBody>
      </p:sp>
      <p:sp>
        <p:nvSpPr>
          <p:cNvPr id="38" name="Rectangular Callout 37"/>
          <p:cNvSpPr/>
          <p:nvPr/>
        </p:nvSpPr>
        <p:spPr>
          <a:xfrm>
            <a:off x="6090398" y="566449"/>
            <a:ext cx="1570064" cy="493231"/>
          </a:xfrm>
          <a:prstGeom prst="wedgeRectCallout">
            <a:avLst>
              <a:gd name="adj1" fmla="val -36433"/>
              <a:gd name="adj2" fmla="val 199336"/>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finish[2]=</a:t>
            </a:r>
            <a:endParaRPr lang="en-CA" dirty="0">
              <a:solidFill>
                <a:srgbClr val="000000"/>
              </a:solidFill>
            </a:endParaRPr>
          </a:p>
        </p:txBody>
      </p:sp>
      <mc:AlternateContent xmlns:mc="http://schemas.openxmlformats.org/markup-compatibility/2006">
        <mc:Choice xmlns:a14="http://schemas.microsoft.com/office/drawing/2010/main" Requires="a14">
          <p:sp>
            <p:nvSpPr>
              <p:cNvPr id="43" name="Rectangular Callout 42"/>
              <p:cNvSpPr/>
              <p:nvPr/>
            </p:nvSpPr>
            <p:spPr>
              <a:xfrm>
                <a:off x="8859638" y="1383245"/>
                <a:ext cx="2256781" cy="491486"/>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Is </a:t>
                </a:r>
                <a14:m>
                  <m:oMath xmlns:m="http://schemas.openxmlformats.org/officeDocument/2006/math">
                    <m:r>
                      <a:rPr lang="en-US" b="0" i="1" smtClean="0">
                        <a:solidFill>
                          <a:srgbClr val="000000"/>
                        </a:solidFill>
                        <a:latin typeface="Cambria Math" panose="02040503050406030204" pitchFamily="18" charset="0"/>
                      </a:rPr>
                      <m:t>𝑓𝑖𝑛𝑖𝑠h</m:t>
                    </m:r>
                    <m:d>
                      <m:dPr>
                        <m:begChr m:val="["/>
                        <m:endChr m:val="]"/>
                        <m:ctrlPr>
                          <a:rPr lang="en-US" b="0" i="1" smtClean="0">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2</m:t>
                        </m:r>
                      </m:e>
                    </m:d>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𝑠</m:t>
                    </m:r>
                    <m:r>
                      <a:rPr lang="en-US" b="0" i="1" baseline="-25000" smtClean="0">
                        <a:solidFill>
                          <a:srgbClr val="000000"/>
                        </a:solidFill>
                        <a:latin typeface="Cambria Math" panose="02040503050406030204" pitchFamily="18" charset="0"/>
                      </a:rPr>
                      <m:t>3</m:t>
                    </m:r>
                  </m:oMath>
                </a14:m>
                <a:r>
                  <a:rPr lang="en-CA" dirty="0">
                    <a:solidFill>
                      <a:srgbClr val="000000"/>
                    </a:solidFill>
                  </a:rPr>
                  <a:t>?</a:t>
                </a:r>
              </a:p>
            </p:txBody>
          </p:sp>
        </mc:Choice>
        <mc:Fallback>
          <p:sp>
            <p:nvSpPr>
              <p:cNvPr id="43" name="Rectangular Callout 42"/>
              <p:cNvSpPr>
                <a:spLocks noRot="1" noChangeAspect="1" noMove="1" noResize="1" noEditPoints="1" noAdjustHandles="1" noChangeArrowheads="1" noChangeShapeType="1" noTextEdit="1"/>
              </p:cNvSpPr>
              <p:nvPr/>
            </p:nvSpPr>
            <p:spPr>
              <a:xfrm>
                <a:off x="8859638" y="1383245"/>
                <a:ext cx="2256781" cy="491486"/>
              </a:xfrm>
              <a:prstGeom prst="wedgeRectCallout">
                <a:avLst>
                  <a:gd name="adj1" fmla="val -33120"/>
                  <a:gd name="adj2" fmla="val 37032"/>
                </a:avLst>
              </a:prstGeom>
              <a:blipFill>
                <a:blip r:embed="rId3"/>
                <a:stretch>
                  <a:fillRect b="-4819"/>
                </a:stretch>
              </a:blipFill>
              <a:ln>
                <a:solidFill>
                  <a:srgbClr val="000000"/>
                </a:solidFill>
              </a:ln>
            </p:spPr>
            <p:txBody>
              <a:bodyPr/>
              <a:lstStyle/>
              <a:p>
                <a:r>
                  <a:rPr lang="en-CA">
                    <a:noFill/>
                  </a:rPr>
                  <a:t> </a:t>
                </a:r>
              </a:p>
            </p:txBody>
          </p:sp>
        </mc:Fallback>
      </mc:AlternateContent>
      <p:sp>
        <p:nvSpPr>
          <p:cNvPr id="44" name="Rectangular Callout 43"/>
          <p:cNvSpPr/>
          <p:nvPr/>
        </p:nvSpPr>
        <p:spPr>
          <a:xfrm>
            <a:off x="8859637" y="1874731"/>
            <a:ext cx="2256781" cy="668232"/>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No. We cannot reuse </a:t>
            </a:r>
            <a:r>
              <a:rPr lang="en-US" dirty="0" err="1">
                <a:solidFill>
                  <a:srgbClr val="000000"/>
                </a:solidFill>
              </a:rPr>
              <a:t>colour</a:t>
            </a:r>
            <a:r>
              <a:rPr lang="en-US" dirty="0">
                <a:solidFill>
                  <a:srgbClr val="000000"/>
                </a:solidFill>
              </a:rPr>
              <a:t> 2.</a:t>
            </a:r>
            <a:endParaRPr lang="en-CA" dirty="0">
              <a:solidFill>
                <a:srgbClr val="000000"/>
              </a:solidFill>
            </a:endParaRPr>
          </a:p>
        </p:txBody>
      </p:sp>
      <p:sp>
        <p:nvSpPr>
          <p:cNvPr id="45" name="Rectangular Callout 44"/>
          <p:cNvSpPr/>
          <p:nvPr/>
        </p:nvSpPr>
        <p:spPr>
          <a:xfrm>
            <a:off x="8859636" y="2542963"/>
            <a:ext cx="2256781" cy="881743"/>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Cannot reuse any </a:t>
            </a:r>
            <a:r>
              <a:rPr lang="en-US" dirty="0" err="1">
                <a:solidFill>
                  <a:srgbClr val="000000"/>
                </a:solidFill>
              </a:rPr>
              <a:t>colour</a:t>
            </a:r>
            <a:r>
              <a:rPr lang="en-US" dirty="0">
                <a:solidFill>
                  <a:srgbClr val="000000"/>
                </a:solidFill>
              </a:rPr>
              <a:t>. Create new one.</a:t>
            </a:r>
            <a:endParaRPr lang="en-CA" dirty="0">
              <a:solidFill>
                <a:srgbClr val="000000"/>
              </a:solidFill>
            </a:endParaRPr>
          </a:p>
        </p:txBody>
      </p:sp>
      <p:sp>
        <p:nvSpPr>
          <p:cNvPr id="3" name="Slide Number Placeholder 2">
            <a:extLst>
              <a:ext uri="{FF2B5EF4-FFF2-40B4-BE49-F238E27FC236}">
                <a16:creationId xmlns:a16="http://schemas.microsoft.com/office/drawing/2014/main" id="{06B41917-3BA2-C07B-5C47-D3C1D168707A}"/>
              </a:ext>
            </a:extLst>
          </p:cNvPr>
          <p:cNvSpPr>
            <a:spLocks noGrp="1"/>
          </p:cNvSpPr>
          <p:nvPr>
            <p:ph type="sldNum" sz="quarter" idx="12"/>
          </p:nvPr>
        </p:nvSpPr>
        <p:spPr/>
        <p:txBody>
          <a:bodyPr/>
          <a:lstStyle/>
          <a:p>
            <a:fld id="{D57F1E4F-1CFF-5643-939E-217C01CDF565}" type="slidenum">
              <a:rPr lang="en-US" smtClean="0">
                <a:solidFill>
                  <a:srgbClr val="000000"/>
                </a:solidFill>
              </a:rPr>
              <a:pPr/>
              <a:t>35</a:t>
            </a:fld>
            <a:endParaRPr lang="en-US" dirty="0">
              <a:solidFill>
                <a:srgbClr val="000000"/>
              </a:solidFill>
            </a:endParaRPr>
          </a:p>
        </p:txBody>
      </p:sp>
    </p:spTree>
    <p:extLst>
      <p:ext uri="{BB962C8B-B14F-4D97-AF65-F5344CB8AC3E}">
        <p14:creationId xmlns:p14="http://schemas.microsoft.com/office/powerpoint/2010/main" val="220990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43" grpId="0" animBg="1"/>
      <p:bldP spid="44" grpId="0" animBg="1"/>
      <p:bldP spid="4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80" y="1230899"/>
            <a:ext cx="2957059" cy="3657600"/>
          </a:xfrm>
        </p:spPr>
        <p:txBody>
          <a:bodyPr/>
          <a:lstStyle/>
          <a:p>
            <a:pPr algn="ctr"/>
            <a:r>
              <a:rPr lang="en-US" dirty="0">
                <a:solidFill>
                  <a:srgbClr val="000000"/>
                </a:solidFill>
              </a:rPr>
              <a:t>Example: running </a:t>
            </a:r>
            <a:r>
              <a:rPr lang="en-US" b="1" dirty="0">
                <a:solidFill>
                  <a:srgbClr val="000000"/>
                </a:solidFill>
              </a:rPr>
              <a:t>greedy</a:t>
            </a:r>
            <a:endParaRPr lang="en-CA" b="1" dirty="0">
              <a:solidFill>
                <a:srgbClr val="000000"/>
              </a:solidFill>
            </a:endParaRPr>
          </a:p>
        </p:txBody>
      </p:sp>
      <p:graphicFrame>
        <p:nvGraphicFramePr>
          <p:cNvPr id="4" name="Table 3"/>
          <p:cNvGraphicFramePr>
            <a:graphicFrameLocks noGrp="1"/>
          </p:cNvGraphicFramePr>
          <p:nvPr/>
        </p:nvGraphicFramePr>
        <p:xfrm>
          <a:off x="3422450" y="12308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422450" y="514310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826551" y="555670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9665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5805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6904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4143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1382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8566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3044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0283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7522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4761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194624"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613206" y="525757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337106" y="526812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5016418" y="526792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784906" y="526379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508806" y="527434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7105879" y="527414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956606" y="525757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680506" y="526812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359818" y="526792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10119943" y="525757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843843" y="526812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mc:AlternateContent xmlns:mc="http://schemas.openxmlformats.org/markup-compatibility/2006">
        <mc:Choice xmlns:a14="http://schemas.microsoft.com/office/drawing/2010/main" Requires="a14">
          <p:sp>
            <p:nvSpPr>
              <p:cNvPr id="36" name="Rectangular Callout 35"/>
              <p:cNvSpPr/>
              <p:nvPr/>
            </p:nvSpPr>
            <p:spPr>
              <a:xfrm>
                <a:off x="8859639" y="196809"/>
                <a:ext cx="2256781" cy="491486"/>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Is </a:t>
                </a:r>
                <a14:m>
                  <m:oMath xmlns:m="http://schemas.openxmlformats.org/officeDocument/2006/math">
                    <m:r>
                      <a:rPr lang="en-US" b="0" i="1" smtClean="0">
                        <a:solidFill>
                          <a:srgbClr val="000000"/>
                        </a:solidFill>
                        <a:latin typeface="Cambria Math" panose="02040503050406030204" pitchFamily="18" charset="0"/>
                      </a:rPr>
                      <m:t>𝑓𝑖𝑛𝑖𝑠h</m:t>
                    </m:r>
                    <m:d>
                      <m:dPr>
                        <m:begChr m:val="["/>
                        <m:endChr m:val="]"/>
                        <m:ctrlPr>
                          <a:rPr lang="en-US" b="0" i="1" smtClean="0">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1</m:t>
                        </m:r>
                      </m:e>
                    </m:d>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𝑠</m:t>
                    </m:r>
                    <m:r>
                      <a:rPr lang="en-US" b="0" i="1" baseline="-25000" smtClean="0">
                        <a:solidFill>
                          <a:srgbClr val="000000"/>
                        </a:solidFill>
                        <a:latin typeface="Cambria Math" panose="02040503050406030204" pitchFamily="18" charset="0"/>
                      </a:rPr>
                      <m:t>3</m:t>
                    </m:r>
                  </m:oMath>
                </a14:m>
                <a:r>
                  <a:rPr lang="en-CA" dirty="0">
                    <a:solidFill>
                      <a:srgbClr val="000000"/>
                    </a:solidFill>
                  </a:rPr>
                  <a:t>?</a:t>
                </a:r>
              </a:p>
            </p:txBody>
          </p:sp>
        </mc:Choice>
        <mc:Fallback>
          <p:sp>
            <p:nvSpPr>
              <p:cNvPr id="36" name="Rectangular Callout 35"/>
              <p:cNvSpPr>
                <a:spLocks noRot="1" noChangeAspect="1" noMove="1" noResize="1" noEditPoints="1" noAdjustHandles="1" noChangeArrowheads="1" noChangeShapeType="1" noTextEdit="1"/>
              </p:cNvSpPr>
              <p:nvPr/>
            </p:nvSpPr>
            <p:spPr>
              <a:xfrm>
                <a:off x="8859639" y="196809"/>
                <a:ext cx="2256781" cy="491486"/>
              </a:xfrm>
              <a:prstGeom prst="wedgeRectCallout">
                <a:avLst>
                  <a:gd name="adj1" fmla="val -33120"/>
                  <a:gd name="adj2" fmla="val 37032"/>
                </a:avLst>
              </a:prstGeom>
              <a:blipFill>
                <a:blip r:embed="rId2"/>
                <a:stretch>
                  <a:fillRect b="-6024"/>
                </a:stretch>
              </a:blipFill>
              <a:ln>
                <a:solidFill>
                  <a:srgbClr val="000000"/>
                </a:solidFill>
              </a:ln>
            </p:spPr>
            <p:txBody>
              <a:bodyPr/>
              <a:lstStyle/>
              <a:p>
                <a:r>
                  <a:rPr lang="en-CA">
                    <a:noFill/>
                  </a:rPr>
                  <a:t> </a:t>
                </a:r>
              </a:p>
            </p:txBody>
          </p:sp>
        </mc:Fallback>
      </mc:AlternateContent>
      <p:sp>
        <p:nvSpPr>
          <p:cNvPr id="37" name="Rectangular Callout 36"/>
          <p:cNvSpPr/>
          <p:nvPr/>
        </p:nvSpPr>
        <p:spPr>
          <a:xfrm>
            <a:off x="8859638" y="704657"/>
            <a:ext cx="2256781" cy="668232"/>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No. We cannot reuse </a:t>
            </a:r>
            <a:r>
              <a:rPr lang="en-US" dirty="0" err="1">
                <a:solidFill>
                  <a:srgbClr val="000000"/>
                </a:solidFill>
              </a:rPr>
              <a:t>colour</a:t>
            </a:r>
            <a:r>
              <a:rPr lang="en-US" dirty="0">
                <a:solidFill>
                  <a:srgbClr val="000000"/>
                </a:solidFill>
              </a:rPr>
              <a:t> 1.</a:t>
            </a:r>
            <a:endParaRPr lang="en-CA" dirty="0">
              <a:solidFill>
                <a:srgbClr val="000000"/>
              </a:solidFill>
            </a:endParaRPr>
          </a:p>
        </p:txBody>
      </p:sp>
      <p:sp>
        <p:nvSpPr>
          <p:cNvPr id="39" name="Rectangular Callout 38"/>
          <p:cNvSpPr/>
          <p:nvPr/>
        </p:nvSpPr>
        <p:spPr>
          <a:xfrm>
            <a:off x="870922" y="566449"/>
            <a:ext cx="1687285" cy="491486"/>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err="1">
                <a:solidFill>
                  <a:srgbClr val="000000"/>
                </a:solidFill>
              </a:rPr>
              <a:t>i</a:t>
            </a:r>
            <a:r>
              <a:rPr lang="en-US" dirty="0">
                <a:solidFill>
                  <a:srgbClr val="000000"/>
                </a:solidFill>
              </a:rPr>
              <a:t>=3</a:t>
            </a:r>
            <a:endParaRPr lang="en-CA" dirty="0">
              <a:solidFill>
                <a:srgbClr val="000000"/>
              </a:solidFill>
            </a:endParaRPr>
          </a:p>
        </p:txBody>
      </p:sp>
      <p:sp>
        <p:nvSpPr>
          <p:cNvPr id="35" name="Rectangular Callout 34"/>
          <p:cNvSpPr/>
          <p:nvPr/>
        </p:nvSpPr>
        <p:spPr>
          <a:xfrm>
            <a:off x="527613" y="1178525"/>
            <a:ext cx="2576191" cy="880048"/>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While loop over </a:t>
            </a:r>
            <a:r>
              <a:rPr lang="en-US" b="1" dirty="0">
                <a:solidFill>
                  <a:srgbClr val="000000"/>
                </a:solidFill>
              </a:rPr>
              <a:t>c.</a:t>
            </a:r>
          </a:p>
          <a:p>
            <a:pPr algn="ctr"/>
            <a:r>
              <a:rPr lang="en-US" dirty="0">
                <a:solidFill>
                  <a:srgbClr val="000000"/>
                </a:solidFill>
              </a:rPr>
              <a:t>Check if we can reuse a color in </a:t>
            </a:r>
            <a:r>
              <a:rPr lang="en-US" b="1" dirty="0">
                <a:solidFill>
                  <a:srgbClr val="000000"/>
                </a:solidFill>
              </a:rPr>
              <a:t>1..d</a:t>
            </a:r>
            <a:endParaRPr lang="en-CA" b="1" dirty="0">
              <a:solidFill>
                <a:srgbClr val="000000"/>
              </a:solidFill>
            </a:endParaRPr>
          </a:p>
        </p:txBody>
      </p:sp>
      <p:sp>
        <p:nvSpPr>
          <p:cNvPr id="40" name="Rectangular Callout 39"/>
          <p:cNvSpPr/>
          <p:nvPr/>
        </p:nvSpPr>
        <p:spPr>
          <a:xfrm>
            <a:off x="2649821" y="566449"/>
            <a:ext cx="1687285" cy="491486"/>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d=3</a:t>
            </a:r>
            <a:endParaRPr lang="en-CA" dirty="0">
              <a:solidFill>
                <a:srgbClr val="000000"/>
              </a:solidFill>
            </a:endParaRPr>
          </a:p>
        </p:txBody>
      </p:sp>
      <p:sp>
        <p:nvSpPr>
          <p:cNvPr id="41" name="Rectangular Callout 40"/>
          <p:cNvSpPr/>
          <p:nvPr/>
        </p:nvSpPr>
        <p:spPr>
          <a:xfrm>
            <a:off x="4428720" y="566449"/>
            <a:ext cx="1570064" cy="493231"/>
          </a:xfrm>
          <a:prstGeom prst="wedgeRectCallout">
            <a:avLst>
              <a:gd name="adj1" fmla="val -22913"/>
              <a:gd name="adj2" fmla="val 12209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finish[1]=</a:t>
            </a:r>
            <a:endParaRPr lang="en-CA" dirty="0">
              <a:solidFill>
                <a:srgbClr val="000000"/>
              </a:solidFill>
            </a:endParaRPr>
          </a:p>
        </p:txBody>
      </p:sp>
      <p:sp>
        <p:nvSpPr>
          <p:cNvPr id="38" name="Rectangular Callout 37"/>
          <p:cNvSpPr/>
          <p:nvPr/>
        </p:nvSpPr>
        <p:spPr>
          <a:xfrm>
            <a:off x="6090398" y="566449"/>
            <a:ext cx="1570064" cy="493231"/>
          </a:xfrm>
          <a:prstGeom prst="wedgeRectCallout">
            <a:avLst>
              <a:gd name="adj1" fmla="val -36433"/>
              <a:gd name="adj2" fmla="val 199336"/>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finish[2]=</a:t>
            </a:r>
            <a:endParaRPr lang="en-CA" dirty="0">
              <a:solidFill>
                <a:srgbClr val="000000"/>
              </a:solidFill>
            </a:endParaRPr>
          </a:p>
        </p:txBody>
      </p:sp>
      <mc:AlternateContent xmlns:mc="http://schemas.openxmlformats.org/markup-compatibility/2006">
        <mc:Choice xmlns:a14="http://schemas.microsoft.com/office/drawing/2010/main" Requires="a14">
          <p:sp>
            <p:nvSpPr>
              <p:cNvPr id="43" name="Rectangular Callout 42"/>
              <p:cNvSpPr/>
              <p:nvPr/>
            </p:nvSpPr>
            <p:spPr>
              <a:xfrm>
                <a:off x="8859638" y="1383245"/>
                <a:ext cx="2256781" cy="491486"/>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Is </a:t>
                </a:r>
                <a14:m>
                  <m:oMath xmlns:m="http://schemas.openxmlformats.org/officeDocument/2006/math">
                    <m:r>
                      <a:rPr lang="en-US" b="0" i="1" smtClean="0">
                        <a:solidFill>
                          <a:srgbClr val="000000"/>
                        </a:solidFill>
                        <a:latin typeface="Cambria Math" panose="02040503050406030204" pitchFamily="18" charset="0"/>
                      </a:rPr>
                      <m:t>𝑓𝑖𝑛𝑖𝑠h</m:t>
                    </m:r>
                    <m:d>
                      <m:dPr>
                        <m:begChr m:val="["/>
                        <m:endChr m:val="]"/>
                        <m:ctrlPr>
                          <a:rPr lang="en-US" b="0" i="1" smtClean="0">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2</m:t>
                        </m:r>
                      </m:e>
                    </m:d>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𝑠</m:t>
                    </m:r>
                    <m:r>
                      <a:rPr lang="en-US" b="0" i="1" baseline="-25000" smtClean="0">
                        <a:solidFill>
                          <a:srgbClr val="000000"/>
                        </a:solidFill>
                        <a:latin typeface="Cambria Math" panose="02040503050406030204" pitchFamily="18" charset="0"/>
                      </a:rPr>
                      <m:t>3</m:t>
                    </m:r>
                  </m:oMath>
                </a14:m>
                <a:r>
                  <a:rPr lang="en-CA" dirty="0">
                    <a:solidFill>
                      <a:srgbClr val="000000"/>
                    </a:solidFill>
                  </a:rPr>
                  <a:t>?</a:t>
                </a:r>
              </a:p>
            </p:txBody>
          </p:sp>
        </mc:Choice>
        <mc:Fallback>
          <p:sp>
            <p:nvSpPr>
              <p:cNvPr id="43" name="Rectangular Callout 42"/>
              <p:cNvSpPr>
                <a:spLocks noRot="1" noChangeAspect="1" noMove="1" noResize="1" noEditPoints="1" noAdjustHandles="1" noChangeArrowheads="1" noChangeShapeType="1" noTextEdit="1"/>
              </p:cNvSpPr>
              <p:nvPr/>
            </p:nvSpPr>
            <p:spPr>
              <a:xfrm>
                <a:off x="8859638" y="1383245"/>
                <a:ext cx="2256781" cy="491486"/>
              </a:xfrm>
              <a:prstGeom prst="wedgeRectCallout">
                <a:avLst>
                  <a:gd name="adj1" fmla="val -33120"/>
                  <a:gd name="adj2" fmla="val 37032"/>
                </a:avLst>
              </a:prstGeom>
              <a:blipFill>
                <a:blip r:embed="rId3"/>
                <a:stretch>
                  <a:fillRect b="-4819"/>
                </a:stretch>
              </a:blipFill>
              <a:ln>
                <a:solidFill>
                  <a:srgbClr val="000000"/>
                </a:solidFill>
              </a:ln>
            </p:spPr>
            <p:txBody>
              <a:bodyPr/>
              <a:lstStyle/>
              <a:p>
                <a:r>
                  <a:rPr lang="en-CA">
                    <a:noFill/>
                  </a:rPr>
                  <a:t> </a:t>
                </a:r>
              </a:p>
            </p:txBody>
          </p:sp>
        </mc:Fallback>
      </mc:AlternateContent>
      <p:sp>
        <p:nvSpPr>
          <p:cNvPr id="44" name="Rectangular Callout 43"/>
          <p:cNvSpPr/>
          <p:nvPr/>
        </p:nvSpPr>
        <p:spPr>
          <a:xfrm>
            <a:off x="8859637" y="1874731"/>
            <a:ext cx="2256781" cy="668232"/>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No. We cannot reuse </a:t>
            </a:r>
            <a:r>
              <a:rPr lang="en-US" dirty="0" err="1">
                <a:solidFill>
                  <a:srgbClr val="000000"/>
                </a:solidFill>
              </a:rPr>
              <a:t>colour</a:t>
            </a:r>
            <a:r>
              <a:rPr lang="en-US" dirty="0">
                <a:solidFill>
                  <a:srgbClr val="000000"/>
                </a:solidFill>
              </a:rPr>
              <a:t> 2.</a:t>
            </a:r>
            <a:endParaRPr lang="en-CA" dirty="0">
              <a:solidFill>
                <a:srgbClr val="000000"/>
              </a:solidFill>
            </a:endParaRPr>
          </a:p>
        </p:txBody>
      </p:sp>
      <p:sp>
        <p:nvSpPr>
          <p:cNvPr id="45" name="Rectangular Callout 44"/>
          <p:cNvSpPr/>
          <p:nvPr/>
        </p:nvSpPr>
        <p:spPr>
          <a:xfrm>
            <a:off x="8859636" y="2542963"/>
            <a:ext cx="2256781" cy="881743"/>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Cannot reuse any </a:t>
            </a:r>
            <a:r>
              <a:rPr lang="en-US" dirty="0" err="1">
                <a:solidFill>
                  <a:srgbClr val="000000"/>
                </a:solidFill>
              </a:rPr>
              <a:t>colour</a:t>
            </a:r>
            <a:r>
              <a:rPr lang="en-US" dirty="0">
                <a:solidFill>
                  <a:srgbClr val="000000"/>
                </a:solidFill>
              </a:rPr>
              <a:t>. Create new one.</a:t>
            </a:r>
            <a:endParaRPr lang="en-CA" dirty="0">
              <a:solidFill>
                <a:srgbClr val="000000"/>
              </a:solidFill>
            </a:endParaRPr>
          </a:p>
        </p:txBody>
      </p:sp>
      <p:sp>
        <p:nvSpPr>
          <p:cNvPr id="42" name="Rectangular Callout 41"/>
          <p:cNvSpPr/>
          <p:nvPr/>
        </p:nvSpPr>
        <p:spPr>
          <a:xfrm>
            <a:off x="7752076" y="565576"/>
            <a:ext cx="1570064" cy="493231"/>
          </a:xfrm>
          <a:prstGeom prst="wedgeRectCallout">
            <a:avLst>
              <a:gd name="adj1" fmla="val -185152"/>
              <a:gd name="adj2" fmla="val 280996"/>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finish[3]=</a:t>
            </a:r>
            <a:endParaRPr lang="en-CA" dirty="0">
              <a:solidFill>
                <a:srgbClr val="000000"/>
              </a:solidFill>
            </a:endParaRPr>
          </a:p>
        </p:txBody>
      </p:sp>
      <p:sp>
        <p:nvSpPr>
          <p:cNvPr id="3" name="Slide Number Placeholder 2">
            <a:extLst>
              <a:ext uri="{FF2B5EF4-FFF2-40B4-BE49-F238E27FC236}">
                <a16:creationId xmlns:a16="http://schemas.microsoft.com/office/drawing/2014/main" id="{D4414C21-534F-2794-2979-42A0571F1FCE}"/>
              </a:ext>
            </a:extLst>
          </p:cNvPr>
          <p:cNvSpPr>
            <a:spLocks noGrp="1"/>
          </p:cNvSpPr>
          <p:nvPr>
            <p:ph type="sldNum" sz="quarter" idx="12"/>
          </p:nvPr>
        </p:nvSpPr>
        <p:spPr/>
        <p:txBody>
          <a:bodyPr/>
          <a:lstStyle/>
          <a:p>
            <a:fld id="{D57F1E4F-1CFF-5643-939E-217C01CDF565}" type="slidenum">
              <a:rPr lang="en-US" smtClean="0">
                <a:solidFill>
                  <a:srgbClr val="000000"/>
                </a:solidFill>
              </a:rPr>
              <a:pPr/>
              <a:t>36</a:t>
            </a:fld>
            <a:endParaRPr lang="en-US" dirty="0">
              <a:solidFill>
                <a:srgbClr val="000000"/>
              </a:solidFill>
            </a:endParaRPr>
          </a:p>
        </p:txBody>
      </p:sp>
    </p:spTree>
    <p:extLst>
      <p:ext uri="{BB962C8B-B14F-4D97-AF65-F5344CB8AC3E}">
        <p14:creationId xmlns:p14="http://schemas.microsoft.com/office/powerpoint/2010/main" val="1781496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80" y="1230899"/>
            <a:ext cx="2957059" cy="3657600"/>
          </a:xfrm>
        </p:spPr>
        <p:txBody>
          <a:bodyPr/>
          <a:lstStyle/>
          <a:p>
            <a:pPr algn="ctr"/>
            <a:r>
              <a:rPr lang="en-US" dirty="0">
                <a:solidFill>
                  <a:srgbClr val="000000"/>
                </a:solidFill>
              </a:rPr>
              <a:t>Example: running </a:t>
            </a:r>
            <a:r>
              <a:rPr lang="en-US" b="1" dirty="0">
                <a:solidFill>
                  <a:srgbClr val="000000"/>
                </a:solidFill>
              </a:rPr>
              <a:t>greedy</a:t>
            </a:r>
            <a:endParaRPr lang="en-CA" b="1" dirty="0">
              <a:solidFill>
                <a:srgbClr val="000000"/>
              </a:solidFill>
            </a:endParaRPr>
          </a:p>
        </p:txBody>
      </p:sp>
      <p:graphicFrame>
        <p:nvGraphicFramePr>
          <p:cNvPr id="4" name="Table 3"/>
          <p:cNvGraphicFramePr>
            <a:graphicFrameLocks noGrp="1"/>
          </p:cNvGraphicFramePr>
          <p:nvPr/>
        </p:nvGraphicFramePr>
        <p:xfrm>
          <a:off x="3422450" y="12308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422450" y="514310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826551" y="555670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9665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5805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6904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4143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1382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8566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3044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0283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7522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4761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194624"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613206" y="525757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337106" y="526812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5016418" y="526792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784906" y="526379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508806" y="527434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7105879" y="527414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956606" y="525757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680506" y="526812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359818" y="526792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10119943" y="525757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843843" y="526812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mc:AlternateContent xmlns:mc="http://schemas.openxmlformats.org/markup-compatibility/2006">
        <mc:Choice xmlns:a14="http://schemas.microsoft.com/office/drawing/2010/main" Requires="a14">
          <p:sp>
            <p:nvSpPr>
              <p:cNvPr id="36" name="Rectangular Callout 35"/>
              <p:cNvSpPr/>
              <p:nvPr/>
            </p:nvSpPr>
            <p:spPr>
              <a:xfrm>
                <a:off x="9612319" y="220008"/>
                <a:ext cx="2256781" cy="491486"/>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Is </a:t>
                </a:r>
                <a14:m>
                  <m:oMath xmlns:m="http://schemas.openxmlformats.org/officeDocument/2006/math">
                    <m:r>
                      <a:rPr lang="en-US" b="0" i="1" smtClean="0">
                        <a:solidFill>
                          <a:srgbClr val="000000"/>
                        </a:solidFill>
                        <a:latin typeface="Cambria Math" panose="02040503050406030204" pitchFamily="18" charset="0"/>
                      </a:rPr>
                      <m:t>𝑓𝑖𝑛𝑖𝑠h</m:t>
                    </m:r>
                    <m:d>
                      <m:dPr>
                        <m:begChr m:val="["/>
                        <m:endChr m:val="]"/>
                        <m:ctrlPr>
                          <a:rPr lang="en-US" b="0" i="1" smtClean="0">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1</m:t>
                        </m:r>
                      </m:e>
                    </m:d>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𝑠</m:t>
                    </m:r>
                    <m:r>
                      <a:rPr lang="en-US" b="0" i="1" baseline="-25000" smtClean="0">
                        <a:solidFill>
                          <a:srgbClr val="000000"/>
                        </a:solidFill>
                        <a:latin typeface="Cambria Math" panose="02040503050406030204" pitchFamily="18" charset="0"/>
                      </a:rPr>
                      <m:t>4</m:t>
                    </m:r>
                  </m:oMath>
                </a14:m>
                <a:r>
                  <a:rPr lang="en-CA" dirty="0">
                    <a:solidFill>
                      <a:srgbClr val="000000"/>
                    </a:solidFill>
                  </a:rPr>
                  <a:t>?</a:t>
                </a:r>
              </a:p>
            </p:txBody>
          </p:sp>
        </mc:Choice>
        <mc:Fallback>
          <p:sp>
            <p:nvSpPr>
              <p:cNvPr id="36" name="Rectangular Callout 35"/>
              <p:cNvSpPr>
                <a:spLocks noRot="1" noChangeAspect="1" noMove="1" noResize="1" noEditPoints="1" noAdjustHandles="1" noChangeArrowheads="1" noChangeShapeType="1" noTextEdit="1"/>
              </p:cNvSpPr>
              <p:nvPr/>
            </p:nvSpPr>
            <p:spPr>
              <a:xfrm>
                <a:off x="9612319" y="220008"/>
                <a:ext cx="2256781" cy="491486"/>
              </a:xfrm>
              <a:prstGeom prst="wedgeRectCallout">
                <a:avLst>
                  <a:gd name="adj1" fmla="val -33120"/>
                  <a:gd name="adj2" fmla="val 37032"/>
                </a:avLst>
              </a:prstGeom>
              <a:blipFill>
                <a:blip r:embed="rId2"/>
                <a:stretch>
                  <a:fillRect b="-4819"/>
                </a:stretch>
              </a:blipFill>
              <a:ln>
                <a:solidFill>
                  <a:srgbClr val="000000"/>
                </a:solidFill>
              </a:ln>
            </p:spPr>
            <p:txBody>
              <a:bodyPr/>
              <a:lstStyle/>
              <a:p>
                <a:r>
                  <a:rPr lang="en-CA">
                    <a:noFill/>
                  </a:rPr>
                  <a:t> </a:t>
                </a:r>
              </a:p>
            </p:txBody>
          </p:sp>
        </mc:Fallback>
      </mc:AlternateContent>
      <p:sp>
        <p:nvSpPr>
          <p:cNvPr id="37" name="Rectangular Callout 36"/>
          <p:cNvSpPr/>
          <p:nvPr/>
        </p:nvSpPr>
        <p:spPr>
          <a:xfrm>
            <a:off x="9612318" y="727856"/>
            <a:ext cx="2256781" cy="668232"/>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Yes. We </a:t>
            </a:r>
            <a:r>
              <a:rPr lang="en-US" b="1" dirty="0">
                <a:solidFill>
                  <a:srgbClr val="000000"/>
                </a:solidFill>
              </a:rPr>
              <a:t>can</a:t>
            </a:r>
            <a:br>
              <a:rPr lang="en-US" dirty="0">
                <a:solidFill>
                  <a:srgbClr val="000000"/>
                </a:solidFill>
              </a:rPr>
            </a:br>
            <a:r>
              <a:rPr lang="en-US" dirty="0">
                <a:solidFill>
                  <a:srgbClr val="000000"/>
                </a:solidFill>
              </a:rPr>
              <a:t>reuse </a:t>
            </a:r>
            <a:r>
              <a:rPr lang="en-US" dirty="0" err="1">
                <a:solidFill>
                  <a:srgbClr val="000000"/>
                </a:solidFill>
              </a:rPr>
              <a:t>colour</a:t>
            </a:r>
            <a:r>
              <a:rPr lang="en-US" dirty="0">
                <a:solidFill>
                  <a:srgbClr val="000000"/>
                </a:solidFill>
              </a:rPr>
              <a:t> 1.</a:t>
            </a:r>
            <a:endParaRPr lang="en-CA" dirty="0">
              <a:solidFill>
                <a:srgbClr val="000000"/>
              </a:solidFill>
            </a:endParaRPr>
          </a:p>
        </p:txBody>
      </p:sp>
      <p:sp>
        <p:nvSpPr>
          <p:cNvPr id="39" name="Rectangular Callout 38"/>
          <p:cNvSpPr/>
          <p:nvPr/>
        </p:nvSpPr>
        <p:spPr>
          <a:xfrm>
            <a:off x="870922" y="566449"/>
            <a:ext cx="1687285" cy="491486"/>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err="1">
                <a:solidFill>
                  <a:srgbClr val="000000"/>
                </a:solidFill>
              </a:rPr>
              <a:t>i</a:t>
            </a:r>
            <a:r>
              <a:rPr lang="en-US" dirty="0">
                <a:solidFill>
                  <a:srgbClr val="000000"/>
                </a:solidFill>
              </a:rPr>
              <a:t>=4</a:t>
            </a:r>
            <a:endParaRPr lang="en-CA" dirty="0">
              <a:solidFill>
                <a:srgbClr val="000000"/>
              </a:solidFill>
            </a:endParaRPr>
          </a:p>
        </p:txBody>
      </p:sp>
      <p:sp>
        <p:nvSpPr>
          <p:cNvPr id="35" name="Rectangular Callout 34"/>
          <p:cNvSpPr/>
          <p:nvPr/>
        </p:nvSpPr>
        <p:spPr>
          <a:xfrm>
            <a:off x="527613" y="1178525"/>
            <a:ext cx="2576191" cy="880048"/>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While loop over </a:t>
            </a:r>
            <a:r>
              <a:rPr lang="en-US" b="1" dirty="0">
                <a:solidFill>
                  <a:srgbClr val="000000"/>
                </a:solidFill>
              </a:rPr>
              <a:t>c.</a:t>
            </a:r>
          </a:p>
          <a:p>
            <a:pPr algn="ctr"/>
            <a:r>
              <a:rPr lang="en-US" dirty="0">
                <a:solidFill>
                  <a:srgbClr val="000000"/>
                </a:solidFill>
              </a:rPr>
              <a:t>Check if we can reuse a color in </a:t>
            </a:r>
            <a:r>
              <a:rPr lang="en-US" b="1" dirty="0">
                <a:solidFill>
                  <a:srgbClr val="000000"/>
                </a:solidFill>
              </a:rPr>
              <a:t>1..d</a:t>
            </a:r>
            <a:endParaRPr lang="en-CA" b="1" dirty="0">
              <a:solidFill>
                <a:srgbClr val="000000"/>
              </a:solidFill>
            </a:endParaRPr>
          </a:p>
        </p:txBody>
      </p:sp>
      <p:sp>
        <p:nvSpPr>
          <p:cNvPr id="40" name="Rectangular Callout 39"/>
          <p:cNvSpPr/>
          <p:nvPr/>
        </p:nvSpPr>
        <p:spPr>
          <a:xfrm>
            <a:off x="2649821" y="566449"/>
            <a:ext cx="1687285" cy="491486"/>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d=3</a:t>
            </a:r>
            <a:endParaRPr lang="en-CA" dirty="0">
              <a:solidFill>
                <a:srgbClr val="000000"/>
              </a:solidFill>
            </a:endParaRPr>
          </a:p>
        </p:txBody>
      </p:sp>
      <p:sp>
        <p:nvSpPr>
          <p:cNvPr id="41" name="Rectangular Callout 40"/>
          <p:cNvSpPr/>
          <p:nvPr/>
        </p:nvSpPr>
        <p:spPr>
          <a:xfrm>
            <a:off x="4428720" y="566449"/>
            <a:ext cx="1570064" cy="493231"/>
          </a:xfrm>
          <a:prstGeom prst="wedgeRectCallout">
            <a:avLst>
              <a:gd name="adj1" fmla="val -22913"/>
              <a:gd name="adj2" fmla="val 12209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finish[1]=</a:t>
            </a:r>
            <a:endParaRPr lang="en-CA" dirty="0">
              <a:solidFill>
                <a:srgbClr val="000000"/>
              </a:solidFill>
            </a:endParaRPr>
          </a:p>
        </p:txBody>
      </p:sp>
      <p:sp>
        <p:nvSpPr>
          <p:cNvPr id="38" name="Rectangular Callout 37"/>
          <p:cNvSpPr/>
          <p:nvPr/>
        </p:nvSpPr>
        <p:spPr>
          <a:xfrm>
            <a:off x="6090398" y="566449"/>
            <a:ext cx="1570064" cy="493231"/>
          </a:xfrm>
          <a:prstGeom prst="wedgeRectCallout">
            <a:avLst>
              <a:gd name="adj1" fmla="val -36433"/>
              <a:gd name="adj2" fmla="val 199336"/>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finish[2]=</a:t>
            </a:r>
            <a:endParaRPr lang="en-CA" dirty="0">
              <a:solidFill>
                <a:srgbClr val="000000"/>
              </a:solidFill>
            </a:endParaRPr>
          </a:p>
        </p:txBody>
      </p:sp>
      <p:sp>
        <p:nvSpPr>
          <p:cNvPr id="42" name="Rectangular Callout 41"/>
          <p:cNvSpPr/>
          <p:nvPr/>
        </p:nvSpPr>
        <p:spPr>
          <a:xfrm>
            <a:off x="7752076" y="565576"/>
            <a:ext cx="1570064" cy="493231"/>
          </a:xfrm>
          <a:prstGeom prst="wedgeRectCallout">
            <a:avLst>
              <a:gd name="adj1" fmla="val -185152"/>
              <a:gd name="adj2" fmla="val 280996"/>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finish[3]=</a:t>
            </a:r>
            <a:endParaRPr lang="en-CA" dirty="0">
              <a:solidFill>
                <a:srgbClr val="000000"/>
              </a:solidFill>
            </a:endParaRPr>
          </a:p>
        </p:txBody>
      </p:sp>
      <p:sp>
        <p:nvSpPr>
          <p:cNvPr id="3" name="Slide Number Placeholder 2">
            <a:extLst>
              <a:ext uri="{FF2B5EF4-FFF2-40B4-BE49-F238E27FC236}">
                <a16:creationId xmlns:a16="http://schemas.microsoft.com/office/drawing/2014/main" id="{491C636A-FBA0-1E19-F681-CA54136F9E68}"/>
              </a:ext>
            </a:extLst>
          </p:cNvPr>
          <p:cNvSpPr>
            <a:spLocks noGrp="1"/>
          </p:cNvSpPr>
          <p:nvPr>
            <p:ph type="sldNum" sz="quarter" idx="12"/>
          </p:nvPr>
        </p:nvSpPr>
        <p:spPr/>
        <p:txBody>
          <a:bodyPr/>
          <a:lstStyle/>
          <a:p>
            <a:fld id="{D57F1E4F-1CFF-5643-939E-217C01CDF565}" type="slidenum">
              <a:rPr lang="en-US" smtClean="0">
                <a:solidFill>
                  <a:srgbClr val="000000"/>
                </a:solidFill>
              </a:rPr>
              <a:pPr/>
              <a:t>37</a:t>
            </a:fld>
            <a:endParaRPr lang="en-US" dirty="0">
              <a:solidFill>
                <a:srgbClr val="000000"/>
              </a:solidFill>
            </a:endParaRPr>
          </a:p>
        </p:txBody>
      </p:sp>
    </p:spTree>
    <p:extLst>
      <p:ext uri="{BB962C8B-B14F-4D97-AF65-F5344CB8AC3E}">
        <p14:creationId xmlns:p14="http://schemas.microsoft.com/office/powerpoint/2010/main" val="105610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80" y="1230899"/>
            <a:ext cx="2957059" cy="3657600"/>
          </a:xfrm>
        </p:spPr>
        <p:txBody>
          <a:bodyPr/>
          <a:lstStyle/>
          <a:p>
            <a:pPr algn="ctr"/>
            <a:r>
              <a:rPr lang="en-US" dirty="0">
                <a:solidFill>
                  <a:srgbClr val="000000"/>
                </a:solidFill>
              </a:rPr>
              <a:t>Example: running </a:t>
            </a:r>
            <a:r>
              <a:rPr lang="en-US" b="1" dirty="0">
                <a:solidFill>
                  <a:srgbClr val="000000"/>
                </a:solidFill>
              </a:rPr>
              <a:t>greedy</a:t>
            </a:r>
            <a:endParaRPr lang="en-CA" b="1" dirty="0">
              <a:solidFill>
                <a:srgbClr val="000000"/>
              </a:solidFill>
            </a:endParaRPr>
          </a:p>
        </p:txBody>
      </p:sp>
      <p:graphicFrame>
        <p:nvGraphicFramePr>
          <p:cNvPr id="4" name="Table 3"/>
          <p:cNvGraphicFramePr>
            <a:graphicFrameLocks noGrp="1"/>
          </p:cNvGraphicFramePr>
          <p:nvPr/>
        </p:nvGraphicFramePr>
        <p:xfrm>
          <a:off x="3422450" y="12308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422450" y="514310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826551" y="555670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9665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5805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6904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4143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1382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8566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3044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0283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7522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4761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194624"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613206" y="525757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337106" y="526812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5016418" y="526792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784906" y="526379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508806" y="527434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7105879" y="527414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956606" y="525757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680506" y="526812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359818" y="526792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10119943" y="525757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843843" y="526812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mc:AlternateContent xmlns:mc="http://schemas.openxmlformats.org/markup-compatibility/2006">
        <mc:Choice xmlns:a14="http://schemas.microsoft.com/office/drawing/2010/main" Requires="a14">
          <p:sp>
            <p:nvSpPr>
              <p:cNvPr id="36" name="Rectangular Callout 35"/>
              <p:cNvSpPr/>
              <p:nvPr/>
            </p:nvSpPr>
            <p:spPr>
              <a:xfrm>
                <a:off x="9612319" y="220008"/>
                <a:ext cx="2256781" cy="491486"/>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Is </a:t>
                </a:r>
                <a14:m>
                  <m:oMath xmlns:m="http://schemas.openxmlformats.org/officeDocument/2006/math">
                    <m:r>
                      <a:rPr lang="en-US" b="0" i="1" smtClean="0">
                        <a:solidFill>
                          <a:srgbClr val="000000"/>
                        </a:solidFill>
                        <a:latin typeface="Cambria Math" panose="02040503050406030204" pitchFamily="18" charset="0"/>
                      </a:rPr>
                      <m:t>𝑓𝑖𝑛𝑖𝑠h</m:t>
                    </m:r>
                    <m:d>
                      <m:dPr>
                        <m:begChr m:val="["/>
                        <m:endChr m:val="]"/>
                        <m:ctrlPr>
                          <a:rPr lang="en-US" b="0" i="1" smtClean="0">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1</m:t>
                        </m:r>
                      </m:e>
                    </m:d>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𝑠</m:t>
                    </m:r>
                    <m:r>
                      <a:rPr lang="en-US" b="0" i="1" baseline="-25000" smtClean="0">
                        <a:solidFill>
                          <a:srgbClr val="000000"/>
                        </a:solidFill>
                        <a:latin typeface="Cambria Math" panose="02040503050406030204" pitchFamily="18" charset="0"/>
                      </a:rPr>
                      <m:t>4</m:t>
                    </m:r>
                  </m:oMath>
                </a14:m>
                <a:r>
                  <a:rPr lang="en-CA" dirty="0">
                    <a:solidFill>
                      <a:srgbClr val="000000"/>
                    </a:solidFill>
                  </a:rPr>
                  <a:t>?</a:t>
                </a:r>
              </a:p>
            </p:txBody>
          </p:sp>
        </mc:Choice>
        <mc:Fallback>
          <p:sp>
            <p:nvSpPr>
              <p:cNvPr id="36" name="Rectangular Callout 35"/>
              <p:cNvSpPr>
                <a:spLocks noRot="1" noChangeAspect="1" noMove="1" noResize="1" noEditPoints="1" noAdjustHandles="1" noChangeArrowheads="1" noChangeShapeType="1" noTextEdit="1"/>
              </p:cNvSpPr>
              <p:nvPr/>
            </p:nvSpPr>
            <p:spPr>
              <a:xfrm>
                <a:off x="9612319" y="220008"/>
                <a:ext cx="2256781" cy="491486"/>
              </a:xfrm>
              <a:prstGeom prst="wedgeRectCallout">
                <a:avLst>
                  <a:gd name="adj1" fmla="val -33120"/>
                  <a:gd name="adj2" fmla="val 37032"/>
                </a:avLst>
              </a:prstGeom>
              <a:blipFill>
                <a:blip r:embed="rId2"/>
                <a:stretch>
                  <a:fillRect b="-4819"/>
                </a:stretch>
              </a:blipFill>
              <a:ln>
                <a:solidFill>
                  <a:srgbClr val="000000"/>
                </a:solidFill>
              </a:ln>
            </p:spPr>
            <p:txBody>
              <a:bodyPr/>
              <a:lstStyle/>
              <a:p>
                <a:r>
                  <a:rPr lang="en-CA">
                    <a:noFill/>
                  </a:rPr>
                  <a:t> </a:t>
                </a:r>
              </a:p>
            </p:txBody>
          </p:sp>
        </mc:Fallback>
      </mc:AlternateContent>
      <p:sp>
        <p:nvSpPr>
          <p:cNvPr id="37" name="Rectangular Callout 36"/>
          <p:cNvSpPr/>
          <p:nvPr/>
        </p:nvSpPr>
        <p:spPr>
          <a:xfrm>
            <a:off x="9612318" y="727856"/>
            <a:ext cx="2256781" cy="668232"/>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Yes. We </a:t>
            </a:r>
            <a:r>
              <a:rPr lang="en-US" b="1" dirty="0">
                <a:solidFill>
                  <a:srgbClr val="000000"/>
                </a:solidFill>
              </a:rPr>
              <a:t>can</a:t>
            </a:r>
            <a:br>
              <a:rPr lang="en-US" dirty="0">
                <a:solidFill>
                  <a:srgbClr val="000000"/>
                </a:solidFill>
              </a:rPr>
            </a:br>
            <a:r>
              <a:rPr lang="en-US" dirty="0">
                <a:solidFill>
                  <a:srgbClr val="000000"/>
                </a:solidFill>
              </a:rPr>
              <a:t>reuse </a:t>
            </a:r>
            <a:r>
              <a:rPr lang="en-US" dirty="0" err="1">
                <a:solidFill>
                  <a:srgbClr val="000000"/>
                </a:solidFill>
              </a:rPr>
              <a:t>colour</a:t>
            </a:r>
            <a:r>
              <a:rPr lang="en-US" dirty="0">
                <a:solidFill>
                  <a:srgbClr val="000000"/>
                </a:solidFill>
              </a:rPr>
              <a:t> 1.</a:t>
            </a:r>
            <a:endParaRPr lang="en-CA" dirty="0">
              <a:solidFill>
                <a:srgbClr val="000000"/>
              </a:solidFill>
            </a:endParaRPr>
          </a:p>
        </p:txBody>
      </p:sp>
      <p:sp>
        <p:nvSpPr>
          <p:cNvPr id="39" name="Rectangular Callout 38"/>
          <p:cNvSpPr/>
          <p:nvPr/>
        </p:nvSpPr>
        <p:spPr>
          <a:xfrm>
            <a:off x="870922" y="566449"/>
            <a:ext cx="1687285" cy="491486"/>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err="1">
                <a:solidFill>
                  <a:srgbClr val="000000"/>
                </a:solidFill>
              </a:rPr>
              <a:t>i</a:t>
            </a:r>
            <a:r>
              <a:rPr lang="en-US" dirty="0">
                <a:solidFill>
                  <a:srgbClr val="000000"/>
                </a:solidFill>
              </a:rPr>
              <a:t>=4</a:t>
            </a:r>
            <a:endParaRPr lang="en-CA" dirty="0">
              <a:solidFill>
                <a:srgbClr val="000000"/>
              </a:solidFill>
            </a:endParaRPr>
          </a:p>
        </p:txBody>
      </p:sp>
      <p:sp>
        <p:nvSpPr>
          <p:cNvPr id="35" name="Rectangular Callout 34"/>
          <p:cNvSpPr/>
          <p:nvPr/>
        </p:nvSpPr>
        <p:spPr>
          <a:xfrm>
            <a:off x="527613" y="1178525"/>
            <a:ext cx="2576191" cy="880048"/>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While loop over </a:t>
            </a:r>
            <a:r>
              <a:rPr lang="en-US" b="1" dirty="0">
                <a:solidFill>
                  <a:srgbClr val="000000"/>
                </a:solidFill>
              </a:rPr>
              <a:t>c.</a:t>
            </a:r>
          </a:p>
          <a:p>
            <a:pPr algn="ctr"/>
            <a:r>
              <a:rPr lang="en-US" dirty="0">
                <a:solidFill>
                  <a:srgbClr val="000000"/>
                </a:solidFill>
              </a:rPr>
              <a:t>Check if we can reuse a color in </a:t>
            </a:r>
            <a:r>
              <a:rPr lang="en-US" b="1" dirty="0">
                <a:solidFill>
                  <a:srgbClr val="000000"/>
                </a:solidFill>
              </a:rPr>
              <a:t>1..d</a:t>
            </a:r>
            <a:endParaRPr lang="en-CA" b="1" dirty="0">
              <a:solidFill>
                <a:srgbClr val="000000"/>
              </a:solidFill>
            </a:endParaRPr>
          </a:p>
        </p:txBody>
      </p:sp>
      <p:sp>
        <p:nvSpPr>
          <p:cNvPr id="40" name="Rectangular Callout 39"/>
          <p:cNvSpPr/>
          <p:nvPr/>
        </p:nvSpPr>
        <p:spPr>
          <a:xfrm>
            <a:off x="2649821" y="566449"/>
            <a:ext cx="1687285" cy="491486"/>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d=3</a:t>
            </a:r>
            <a:endParaRPr lang="en-CA" dirty="0">
              <a:solidFill>
                <a:srgbClr val="000000"/>
              </a:solidFill>
            </a:endParaRPr>
          </a:p>
        </p:txBody>
      </p:sp>
      <p:sp>
        <p:nvSpPr>
          <p:cNvPr id="41" name="Rectangular Callout 40"/>
          <p:cNvSpPr/>
          <p:nvPr/>
        </p:nvSpPr>
        <p:spPr>
          <a:xfrm>
            <a:off x="4428720" y="566449"/>
            <a:ext cx="1570064" cy="493231"/>
          </a:xfrm>
          <a:prstGeom prst="wedgeRectCallout">
            <a:avLst>
              <a:gd name="adj1" fmla="val 117833"/>
              <a:gd name="adj2" fmla="val 349965"/>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finish[1]=</a:t>
            </a:r>
            <a:endParaRPr lang="en-CA" dirty="0">
              <a:solidFill>
                <a:srgbClr val="000000"/>
              </a:solidFill>
            </a:endParaRPr>
          </a:p>
        </p:txBody>
      </p:sp>
      <p:sp>
        <p:nvSpPr>
          <p:cNvPr id="38" name="Rectangular Callout 37"/>
          <p:cNvSpPr/>
          <p:nvPr/>
        </p:nvSpPr>
        <p:spPr>
          <a:xfrm>
            <a:off x="6090398" y="566449"/>
            <a:ext cx="1570064" cy="493231"/>
          </a:xfrm>
          <a:prstGeom prst="wedgeRectCallout">
            <a:avLst>
              <a:gd name="adj1" fmla="val -36433"/>
              <a:gd name="adj2" fmla="val 199336"/>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finish[2]=</a:t>
            </a:r>
            <a:endParaRPr lang="en-CA" dirty="0">
              <a:solidFill>
                <a:srgbClr val="000000"/>
              </a:solidFill>
            </a:endParaRPr>
          </a:p>
        </p:txBody>
      </p:sp>
      <p:sp>
        <p:nvSpPr>
          <p:cNvPr id="42" name="Rectangular Callout 41"/>
          <p:cNvSpPr/>
          <p:nvPr/>
        </p:nvSpPr>
        <p:spPr>
          <a:xfrm>
            <a:off x="7752076" y="565576"/>
            <a:ext cx="1570064" cy="493231"/>
          </a:xfrm>
          <a:prstGeom prst="wedgeRectCallout">
            <a:avLst>
              <a:gd name="adj1" fmla="val -185152"/>
              <a:gd name="adj2" fmla="val 280996"/>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finish[3]=</a:t>
            </a:r>
            <a:endParaRPr lang="en-CA" dirty="0">
              <a:solidFill>
                <a:srgbClr val="000000"/>
              </a:solidFill>
            </a:endParaRPr>
          </a:p>
        </p:txBody>
      </p:sp>
      <p:sp>
        <p:nvSpPr>
          <p:cNvPr id="3" name="Slide Number Placeholder 2">
            <a:extLst>
              <a:ext uri="{FF2B5EF4-FFF2-40B4-BE49-F238E27FC236}">
                <a16:creationId xmlns:a16="http://schemas.microsoft.com/office/drawing/2014/main" id="{44F71B94-1409-C30C-80DF-494D1949076E}"/>
              </a:ext>
            </a:extLst>
          </p:cNvPr>
          <p:cNvSpPr>
            <a:spLocks noGrp="1"/>
          </p:cNvSpPr>
          <p:nvPr>
            <p:ph type="sldNum" sz="quarter" idx="12"/>
          </p:nvPr>
        </p:nvSpPr>
        <p:spPr/>
        <p:txBody>
          <a:bodyPr/>
          <a:lstStyle/>
          <a:p>
            <a:fld id="{D57F1E4F-1CFF-5643-939E-217C01CDF565}" type="slidenum">
              <a:rPr lang="en-US" smtClean="0">
                <a:solidFill>
                  <a:srgbClr val="000000"/>
                </a:solidFill>
              </a:rPr>
              <a:pPr/>
              <a:t>38</a:t>
            </a:fld>
            <a:endParaRPr lang="en-US" dirty="0">
              <a:solidFill>
                <a:srgbClr val="000000"/>
              </a:solidFill>
            </a:endParaRPr>
          </a:p>
        </p:txBody>
      </p:sp>
    </p:spTree>
    <p:extLst>
      <p:ext uri="{BB962C8B-B14F-4D97-AF65-F5344CB8AC3E}">
        <p14:creationId xmlns:p14="http://schemas.microsoft.com/office/powerpoint/2010/main" val="3324903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80" y="1230899"/>
            <a:ext cx="2957059" cy="3657600"/>
          </a:xfrm>
        </p:spPr>
        <p:txBody>
          <a:bodyPr/>
          <a:lstStyle/>
          <a:p>
            <a:pPr algn="ctr"/>
            <a:r>
              <a:rPr lang="en-US" dirty="0">
                <a:solidFill>
                  <a:srgbClr val="000000"/>
                </a:solidFill>
              </a:rPr>
              <a:t>Example: running </a:t>
            </a:r>
            <a:r>
              <a:rPr lang="en-US" b="1" dirty="0">
                <a:solidFill>
                  <a:srgbClr val="000000"/>
                </a:solidFill>
              </a:rPr>
              <a:t>greedy</a:t>
            </a:r>
            <a:endParaRPr lang="en-CA" b="1" dirty="0">
              <a:solidFill>
                <a:srgbClr val="000000"/>
              </a:solidFill>
            </a:endParaRPr>
          </a:p>
        </p:txBody>
      </p:sp>
      <p:graphicFrame>
        <p:nvGraphicFramePr>
          <p:cNvPr id="4" name="Table 3"/>
          <p:cNvGraphicFramePr>
            <a:graphicFrameLocks noGrp="1"/>
          </p:cNvGraphicFramePr>
          <p:nvPr/>
        </p:nvGraphicFramePr>
        <p:xfrm>
          <a:off x="3422450" y="12308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422450" y="514310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826551" y="555670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9665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5805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6904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4143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1382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8566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3044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0283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7522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4761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194624"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613206" y="525757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337106" y="526812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5016418" y="526792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784906" y="526379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508806" y="527434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7105879" y="527414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956606" y="525757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680506" y="526812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359818" y="526792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10119943" y="525757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843843" y="526812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mc:AlternateContent xmlns:mc="http://schemas.openxmlformats.org/markup-compatibility/2006">
        <mc:Choice xmlns:a14="http://schemas.microsoft.com/office/drawing/2010/main" Requires="a14">
          <p:sp>
            <p:nvSpPr>
              <p:cNvPr id="36" name="Rectangular Callout 35"/>
              <p:cNvSpPr/>
              <p:nvPr/>
            </p:nvSpPr>
            <p:spPr>
              <a:xfrm>
                <a:off x="9612319" y="220008"/>
                <a:ext cx="2256781" cy="491486"/>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Is </a:t>
                </a:r>
                <a14:m>
                  <m:oMath xmlns:m="http://schemas.openxmlformats.org/officeDocument/2006/math">
                    <m:r>
                      <a:rPr lang="en-US" b="0" i="1" smtClean="0">
                        <a:solidFill>
                          <a:srgbClr val="000000"/>
                        </a:solidFill>
                        <a:latin typeface="Cambria Math" panose="02040503050406030204" pitchFamily="18" charset="0"/>
                      </a:rPr>
                      <m:t>𝑓𝑖𝑛𝑖𝑠h</m:t>
                    </m:r>
                    <m:d>
                      <m:dPr>
                        <m:begChr m:val="["/>
                        <m:endChr m:val="]"/>
                        <m:ctrlPr>
                          <a:rPr lang="en-US" b="0" i="1" smtClean="0">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1</m:t>
                        </m:r>
                      </m:e>
                    </m:d>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𝑠</m:t>
                    </m:r>
                    <m:r>
                      <a:rPr lang="en-US" b="0" i="1" baseline="-25000" smtClean="0">
                        <a:solidFill>
                          <a:srgbClr val="000000"/>
                        </a:solidFill>
                        <a:latin typeface="Cambria Math" panose="02040503050406030204" pitchFamily="18" charset="0"/>
                      </a:rPr>
                      <m:t>5</m:t>
                    </m:r>
                  </m:oMath>
                </a14:m>
                <a:r>
                  <a:rPr lang="en-CA" dirty="0">
                    <a:solidFill>
                      <a:srgbClr val="000000"/>
                    </a:solidFill>
                  </a:rPr>
                  <a:t>?</a:t>
                </a:r>
              </a:p>
            </p:txBody>
          </p:sp>
        </mc:Choice>
        <mc:Fallback>
          <p:sp>
            <p:nvSpPr>
              <p:cNvPr id="36" name="Rectangular Callout 35"/>
              <p:cNvSpPr>
                <a:spLocks noRot="1" noChangeAspect="1" noMove="1" noResize="1" noEditPoints="1" noAdjustHandles="1" noChangeArrowheads="1" noChangeShapeType="1" noTextEdit="1"/>
              </p:cNvSpPr>
              <p:nvPr/>
            </p:nvSpPr>
            <p:spPr>
              <a:xfrm>
                <a:off x="9612319" y="220008"/>
                <a:ext cx="2256781" cy="491486"/>
              </a:xfrm>
              <a:prstGeom prst="wedgeRectCallout">
                <a:avLst>
                  <a:gd name="adj1" fmla="val -33120"/>
                  <a:gd name="adj2" fmla="val 37032"/>
                </a:avLst>
              </a:prstGeom>
              <a:blipFill>
                <a:blip r:embed="rId2"/>
                <a:stretch>
                  <a:fillRect b="-4819"/>
                </a:stretch>
              </a:blipFill>
              <a:ln>
                <a:solidFill>
                  <a:srgbClr val="000000"/>
                </a:solidFill>
              </a:ln>
            </p:spPr>
            <p:txBody>
              <a:bodyPr/>
              <a:lstStyle/>
              <a:p>
                <a:r>
                  <a:rPr lang="en-CA">
                    <a:noFill/>
                  </a:rPr>
                  <a:t> </a:t>
                </a:r>
              </a:p>
            </p:txBody>
          </p:sp>
        </mc:Fallback>
      </mc:AlternateContent>
      <p:sp>
        <p:nvSpPr>
          <p:cNvPr id="37" name="Rectangular Callout 36"/>
          <p:cNvSpPr/>
          <p:nvPr/>
        </p:nvSpPr>
        <p:spPr>
          <a:xfrm>
            <a:off x="9612318" y="727856"/>
            <a:ext cx="2256781" cy="668232"/>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No. We </a:t>
            </a:r>
            <a:r>
              <a:rPr lang="en-US" b="1" dirty="0">
                <a:solidFill>
                  <a:srgbClr val="000000"/>
                </a:solidFill>
              </a:rPr>
              <a:t>cannot</a:t>
            </a:r>
            <a:br>
              <a:rPr lang="en-US" dirty="0">
                <a:solidFill>
                  <a:srgbClr val="000000"/>
                </a:solidFill>
              </a:rPr>
            </a:br>
            <a:r>
              <a:rPr lang="en-US" dirty="0">
                <a:solidFill>
                  <a:srgbClr val="000000"/>
                </a:solidFill>
              </a:rPr>
              <a:t>reuse </a:t>
            </a:r>
            <a:r>
              <a:rPr lang="en-US" dirty="0" err="1">
                <a:solidFill>
                  <a:srgbClr val="000000"/>
                </a:solidFill>
              </a:rPr>
              <a:t>colour</a:t>
            </a:r>
            <a:r>
              <a:rPr lang="en-US" dirty="0">
                <a:solidFill>
                  <a:srgbClr val="000000"/>
                </a:solidFill>
              </a:rPr>
              <a:t> 1.</a:t>
            </a:r>
            <a:endParaRPr lang="en-CA" dirty="0">
              <a:solidFill>
                <a:srgbClr val="000000"/>
              </a:solidFill>
            </a:endParaRPr>
          </a:p>
        </p:txBody>
      </p:sp>
      <p:sp>
        <p:nvSpPr>
          <p:cNvPr id="39" name="Rectangular Callout 38"/>
          <p:cNvSpPr/>
          <p:nvPr/>
        </p:nvSpPr>
        <p:spPr>
          <a:xfrm>
            <a:off x="870922" y="566449"/>
            <a:ext cx="1687285" cy="491486"/>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err="1">
                <a:solidFill>
                  <a:srgbClr val="000000"/>
                </a:solidFill>
              </a:rPr>
              <a:t>i</a:t>
            </a:r>
            <a:r>
              <a:rPr lang="en-US" dirty="0">
                <a:solidFill>
                  <a:srgbClr val="000000"/>
                </a:solidFill>
              </a:rPr>
              <a:t>=5</a:t>
            </a:r>
            <a:endParaRPr lang="en-CA" dirty="0">
              <a:solidFill>
                <a:srgbClr val="000000"/>
              </a:solidFill>
            </a:endParaRPr>
          </a:p>
        </p:txBody>
      </p:sp>
      <p:sp>
        <p:nvSpPr>
          <p:cNvPr id="35" name="Rectangular Callout 34"/>
          <p:cNvSpPr/>
          <p:nvPr/>
        </p:nvSpPr>
        <p:spPr>
          <a:xfrm>
            <a:off x="527613" y="1178525"/>
            <a:ext cx="2576191" cy="880048"/>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While loop over </a:t>
            </a:r>
            <a:r>
              <a:rPr lang="en-US" b="1" dirty="0">
                <a:solidFill>
                  <a:srgbClr val="000000"/>
                </a:solidFill>
              </a:rPr>
              <a:t>c.</a:t>
            </a:r>
          </a:p>
          <a:p>
            <a:pPr algn="ctr"/>
            <a:r>
              <a:rPr lang="en-US" dirty="0">
                <a:solidFill>
                  <a:srgbClr val="000000"/>
                </a:solidFill>
              </a:rPr>
              <a:t>Check if we can reuse a color in </a:t>
            </a:r>
            <a:r>
              <a:rPr lang="en-US" b="1" dirty="0">
                <a:solidFill>
                  <a:srgbClr val="000000"/>
                </a:solidFill>
              </a:rPr>
              <a:t>1..d</a:t>
            </a:r>
            <a:endParaRPr lang="en-CA" b="1" dirty="0">
              <a:solidFill>
                <a:srgbClr val="000000"/>
              </a:solidFill>
            </a:endParaRPr>
          </a:p>
        </p:txBody>
      </p:sp>
      <p:sp>
        <p:nvSpPr>
          <p:cNvPr id="40" name="Rectangular Callout 39"/>
          <p:cNvSpPr/>
          <p:nvPr/>
        </p:nvSpPr>
        <p:spPr>
          <a:xfrm>
            <a:off x="2649821" y="566449"/>
            <a:ext cx="1687285" cy="491486"/>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d=3</a:t>
            </a:r>
            <a:endParaRPr lang="en-CA" dirty="0">
              <a:solidFill>
                <a:srgbClr val="000000"/>
              </a:solidFill>
            </a:endParaRPr>
          </a:p>
        </p:txBody>
      </p:sp>
      <p:sp>
        <p:nvSpPr>
          <p:cNvPr id="41" name="Rectangular Callout 40"/>
          <p:cNvSpPr/>
          <p:nvPr/>
        </p:nvSpPr>
        <p:spPr>
          <a:xfrm>
            <a:off x="4428720" y="566449"/>
            <a:ext cx="1570064" cy="493231"/>
          </a:xfrm>
          <a:prstGeom prst="wedgeRectCallout">
            <a:avLst>
              <a:gd name="adj1" fmla="val 117833"/>
              <a:gd name="adj2" fmla="val 349965"/>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finish[1]=</a:t>
            </a:r>
            <a:endParaRPr lang="en-CA" dirty="0">
              <a:solidFill>
                <a:srgbClr val="000000"/>
              </a:solidFill>
            </a:endParaRPr>
          </a:p>
        </p:txBody>
      </p:sp>
      <p:sp>
        <p:nvSpPr>
          <p:cNvPr id="38" name="Rectangular Callout 37"/>
          <p:cNvSpPr/>
          <p:nvPr/>
        </p:nvSpPr>
        <p:spPr>
          <a:xfrm>
            <a:off x="6090398" y="566449"/>
            <a:ext cx="1570064" cy="493231"/>
          </a:xfrm>
          <a:prstGeom prst="wedgeRectCallout">
            <a:avLst>
              <a:gd name="adj1" fmla="val -36433"/>
              <a:gd name="adj2" fmla="val 199336"/>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finish[2]=</a:t>
            </a:r>
            <a:endParaRPr lang="en-CA" dirty="0">
              <a:solidFill>
                <a:srgbClr val="000000"/>
              </a:solidFill>
            </a:endParaRPr>
          </a:p>
        </p:txBody>
      </p:sp>
      <p:sp>
        <p:nvSpPr>
          <p:cNvPr id="42" name="Rectangular Callout 41"/>
          <p:cNvSpPr/>
          <p:nvPr/>
        </p:nvSpPr>
        <p:spPr>
          <a:xfrm>
            <a:off x="7752076" y="565576"/>
            <a:ext cx="1570064" cy="493231"/>
          </a:xfrm>
          <a:prstGeom prst="wedgeRectCallout">
            <a:avLst>
              <a:gd name="adj1" fmla="val -185152"/>
              <a:gd name="adj2" fmla="val 280996"/>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finish[3]=</a:t>
            </a:r>
            <a:endParaRPr lang="en-CA" dirty="0">
              <a:solidFill>
                <a:srgbClr val="000000"/>
              </a:solidFill>
            </a:endParaRPr>
          </a:p>
        </p:txBody>
      </p:sp>
      <mc:AlternateContent xmlns:mc="http://schemas.openxmlformats.org/markup-compatibility/2006">
        <mc:Choice xmlns:a14="http://schemas.microsoft.com/office/drawing/2010/main" Requires="a14">
          <p:sp>
            <p:nvSpPr>
              <p:cNvPr id="43" name="Rectangular Callout 42"/>
              <p:cNvSpPr/>
              <p:nvPr/>
            </p:nvSpPr>
            <p:spPr>
              <a:xfrm>
                <a:off x="9612318" y="1395605"/>
                <a:ext cx="2256781" cy="491486"/>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Is </a:t>
                </a:r>
                <a14:m>
                  <m:oMath xmlns:m="http://schemas.openxmlformats.org/officeDocument/2006/math">
                    <m:r>
                      <a:rPr lang="en-US" b="0" i="1" smtClean="0">
                        <a:solidFill>
                          <a:srgbClr val="000000"/>
                        </a:solidFill>
                        <a:latin typeface="Cambria Math" panose="02040503050406030204" pitchFamily="18" charset="0"/>
                      </a:rPr>
                      <m:t>𝑓𝑖𝑛𝑖𝑠h</m:t>
                    </m:r>
                    <m:d>
                      <m:dPr>
                        <m:begChr m:val="["/>
                        <m:endChr m:val="]"/>
                        <m:ctrlPr>
                          <a:rPr lang="en-US" b="0" i="1" smtClean="0">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2</m:t>
                        </m:r>
                      </m:e>
                    </m:d>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𝑠</m:t>
                    </m:r>
                    <m:r>
                      <a:rPr lang="en-US" b="0" i="1" baseline="-25000" smtClean="0">
                        <a:solidFill>
                          <a:srgbClr val="000000"/>
                        </a:solidFill>
                        <a:latin typeface="Cambria Math" panose="02040503050406030204" pitchFamily="18" charset="0"/>
                      </a:rPr>
                      <m:t>5</m:t>
                    </m:r>
                  </m:oMath>
                </a14:m>
                <a:r>
                  <a:rPr lang="en-CA" dirty="0">
                    <a:solidFill>
                      <a:srgbClr val="000000"/>
                    </a:solidFill>
                  </a:rPr>
                  <a:t>?</a:t>
                </a:r>
              </a:p>
            </p:txBody>
          </p:sp>
        </mc:Choice>
        <mc:Fallback>
          <p:sp>
            <p:nvSpPr>
              <p:cNvPr id="43" name="Rectangular Callout 42"/>
              <p:cNvSpPr>
                <a:spLocks noRot="1" noChangeAspect="1" noMove="1" noResize="1" noEditPoints="1" noAdjustHandles="1" noChangeArrowheads="1" noChangeShapeType="1" noTextEdit="1"/>
              </p:cNvSpPr>
              <p:nvPr/>
            </p:nvSpPr>
            <p:spPr>
              <a:xfrm>
                <a:off x="9612318" y="1395605"/>
                <a:ext cx="2256781" cy="491486"/>
              </a:xfrm>
              <a:prstGeom prst="wedgeRectCallout">
                <a:avLst>
                  <a:gd name="adj1" fmla="val -33120"/>
                  <a:gd name="adj2" fmla="val 37032"/>
                </a:avLst>
              </a:prstGeom>
              <a:blipFill>
                <a:blip r:embed="rId3"/>
                <a:stretch>
                  <a:fillRect b="-4819"/>
                </a:stretch>
              </a:blipFill>
              <a:ln>
                <a:solidFill>
                  <a:srgbClr val="000000"/>
                </a:solidFill>
              </a:ln>
            </p:spPr>
            <p:txBody>
              <a:bodyPr/>
              <a:lstStyle/>
              <a:p>
                <a:r>
                  <a:rPr lang="en-CA">
                    <a:noFill/>
                  </a:rPr>
                  <a:t> </a:t>
                </a:r>
              </a:p>
            </p:txBody>
          </p:sp>
        </mc:Fallback>
      </mc:AlternateContent>
      <p:sp>
        <p:nvSpPr>
          <p:cNvPr id="44" name="Rectangular Callout 43"/>
          <p:cNvSpPr/>
          <p:nvPr/>
        </p:nvSpPr>
        <p:spPr>
          <a:xfrm>
            <a:off x="9612316" y="1887091"/>
            <a:ext cx="2256781" cy="668232"/>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No. We </a:t>
            </a:r>
            <a:r>
              <a:rPr lang="en-US" b="1" dirty="0">
                <a:solidFill>
                  <a:srgbClr val="000000"/>
                </a:solidFill>
              </a:rPr>
              <a:t>cannot</a:t>
            </a:r>
            <a:br>
              <a:rPr lang="en-US" dirty="0">
                <a:solidFill>
                  <a:srgbClr val="000000"/>
                </a:solidFill>
              </a:rPr>
            </a:br>
            <a:r>
              <a:rPr lang="en-US" dirty="0">
                <a:solidFill>
                  <a:srgbClr val="000000"/>
                </a:solidFill>
              </a:rPr>
              <a:t>reuse </a:t>
            </a:r>
            <a:r>
              <a:rPr lang="en-US" dirty="0" err="1">
                <a:solidFill>
                  <a:srgbClr val="000000"/>
                </a:solidFill>
              </a:rPr>
              <a:t>colour</a:t>
            </a:r>
            <a:r>
              <a:rPr lang="en-US" dirty="0">
                <a:solidFill>
                  <a:srgbClr val="000000"/>
                </a:solidFill>
              </a:rPr>
              <a:t> 2.</a:t>
            </a:r>
            <a:endParaRPr lang="en-CA" dirty="0">
              <a:solidFill>
                <a:srgbClr val="000000"/>
              </a:solidFill>
            </a:endParaRPr>
          </a:p>
        </p:txBody>
      </p:sp>
      <mc:AlternateContent xmlns:mc="http://schemas.openxmlformats.org/markup-compatibility/2006">
        <mc:Choice xmlns:a14="http://schemas.microsoft.com/office/drawing/2010/main" Requires="a14">
          <p:sp>
            <p:nvSpPr>
              <p:cNvPr id="45" name="Rectangular Callout 44"/>
              <p:cNvSpPr/>
              <p:nvPr/>
            </p:nvSpPr>
            <p:spPr>
              <a:xfrm>
                <a:off x="9612316" y="2543284"/>
                <a:ext cx="2256781" cy="491486"/>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Is </a:t>
                </a:r>
                <a14:m>
                  <m:oMath xmlns:m="http://schemas.openxmlformats.org/officeDocument/2006/math">
                    <m:r>
                      <a:rPr lang="en-US" b="0" i="1" smtClean="0">
                        <a:solidFill>
                          <a:srgbClr val="000000"/>
                        </a:solidFill>
                        <a:latin typeface="Cambria Math" panose="02040503050406030204" pitchFamily="18" charset="0"/>
                      </a:rPr>
                      <m:t>𝑓𝑖𝑛𝑖𝑠h</m:t>
                    </m:r>
                    <m:d>
                      <m:dPr>
                        <m:begChr m:val="["/>
                        <m:endChr m:val="]"/>
                        <m:ctrlPr>
                          <a:rPr lang="en-US" b="0" i="1" smtClean="0">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3</m:t>
                        </m:r>
                      </m:e>
                    </m:d>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𝑠</m:t>
                    </m:r>
                    <m:r>
                      <a:rPr lang="en-US" b="0" i="1" baseline="-25000" smtClean="0">
                        <a:solidFill>
                          <a:srgbClr val="000000"/>
                        </a:solidFill>
                        <a:latin typeface="Cambria Math" panose="02040503050406030204" pitchFamily="18" charset="0"/>
                      </a:rPr>
                      <m:t>5</m:t>
                    </m:r>
                  </m:oMath>
                </a14:m>
                <a:r>
                  <a:rPr lang="en-CA" dirty="0">
                    <a:solidFill>
                      <a:srgbClr val="000000"/>
                    </a:solidFill>
                  </a:rPr>
                  <a:t>?</a:t>
                </a:r>
              </a:p>
            </p:txBody>
          </p:sp>
        </mc:Choice>
        <mc:Fallback>
          <p:sp>
            <p:nvSpPr>
              <p:cNvPr id="45" name="Rectangular Callout 44"/>
              <p:cNvSpPr>
                <a:spLocks noRot="1" noChangeAspect="1" noMove="1" noResize="1" noEditPoints="1" noAdjustHandles="1" noChangeArrowheads="1" noChangeShapeType="1" noTextEdit="1"/>
              </p:cNvSpPr>
              <p:nvPr/>
            </p:nvSpPr>
            <p:spPr>
              <a:xfrm>
                <a:off x="9612316" y="2543284"/>
                <a:ext cx="2256781" cy="491486"/>
              </a:xfrm>
              <a:prstGeom prst="wedgeRectCallout">
                <a:avLst>
                  <a:gd name="adj1" fmla="val -33120"/>
                  <a:gd name="adj2" fmla="val 37032"/>
                </a:avLst>
              </a:prstGeom>
              <a:blipFill>
                <a:blip r:embed="rId4"/>
                <a:stretch>
                  <a:fillRect b="-6024"/>
                </a:stretch>
              </a:blipFill>
              <a:ln>
                <a:solidFill>
                  <a:srgbClr val="000000"/>
                </a:solidFill>
              </a:ln>
            </p:spPr>
            <p:txBody>
              <a:bodyPr/>
              <a:lstStyle/>
              <a:p>
                <a:r>
                  <a:rPr lang="en-CA">
                    <a:noFill/>
                  </a:rPr>
                  <a:t> </a:t>
                </a:r>
              </a:p>
            </p:txBody>
          </p:sp>
        </mc:Fallback>
      </mc:AlternateContent>
      <p:sp>
        <p:nvSpPr>
          <p:cNvPr id="46" name="Rectangular Callout 45"/>
          <p:cNvSpPr/>
          <p:nvPr/>
        </p:nvSpPr>
        <p:spPr>
          <a:xfrm>
            <a:off x="9612315" y="3022731"/>
            <a:ext cx="2256781" cy="668232"/>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Yes. We </a:t>
            </a:r>
            <a:r>
              <a:rPr lang="en-US" b="1" dirty="0">
                <a:solidFill>
                  <a:srgbClr val="000000"/>
                </a:solidFill>
              </a:rPr>
              <a:t>can</a:t>
            </a:r>
            <a:br>
              <a:rPr lang="en-US" dirty="0">
                <a:solidFill>
                  <a:srgbClr val="000000"/>
                </a:solidFill>
              </a:rPr>
            </a:br>
            <a:r>
              <a:rPr lang="en-US" dirty="0">
                <a:solidFill>
                  <a:srgbClr val="000000"/>
                </a:solidFill>
              </a:rPr>
              <a:t>reuse </a:t>
            </a:r>
            <a:r>
              <a:rPr lang="en-US" dirty="0" err="1">
                <a:solidFill>
                  <a:srgbClr val="000000"/>
                </a:solidFill>
              </a:rPr>
              <a:t>colour</a:t>
            </a:r>
            <a:r>
              <a:rPr lang="en-US" dirty="0">
                <a:solidFill>
                  <a:srgbClr val="000000"/>
                </a:solidFill>
              </a:rPr>
              <a:t> 3.</a:t>
            </a:r>
            <a:endParaRPr lang="en-CA" dirty="0">
              <a:solidFill>
                <a:srgbClr val="000000"/>
              </a:solidFill>
            </a:endParaRPr>
          </a:p>
        </p:txBody>
      </p:sp>
      <p:sp>
        <p:nvSpPr>
          <p:cNvPr id="3" name="Slide Number Placeholder 2">
            <a:extLst>
              <a:ext uri="{FF2B5EF4-FFF2-40B4-BE49-F238E27FC236}">
                <a16:creationId xmlns:a16="http://schemas.microsoft.com/office/drawing/2014/main" id="{60FA4656-59FF-7649-79B7-9F0992A9FF9E}"/>
              </a:ext>
            </a:extLst>
          </p:cNvPr>
          <p:cNvSpPr>
            <a:spLocks noGrp="1"/>
          </p:cNvSpPr>
          <p:nvPr>
            <p:ph type="sldNum" sz="quarter" idx="12"/>
          </p:nvPr>
        </p:nvSpPr>
        <p:spPr/>
        <p:txBody>
          <a:bodyPr/>
          <a:lstStyle/>
          <a:p>
            <a:fld id="{D57F1E4F-1CFF-5643-939E-217C01CDF565}" type="slidenum">
              <a:rPr lang="en-US" smtClean="0">
                <a:solidFill>
                  <a:srgbClr val="000000"/>
                </a:solidFill>
              </a:rPr>
              <a:pPr/>
              <a:t>39</a:t>
            </a:fld>
            <a:endParaRPr lang="en-US" dirty="0">
              <a:solidFill>
                <a:srgbClr val="000000"/>
              </a:solidFill>
            </a:endParaRPr>
          </a:p>
        </p:txBody>
      </p:sp>
    </p:spTree>
    <p:extLst>
      <p:ext uri="{BB962C8B-B14F-4D97-AF65-F5344CB8AC3E}">
        <p14:creationId xmlns:p14="http://schemas.microsoft.com/office/powerpoint/2010/main" val="33496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43" grpId="0" animBg="1"/>
      <p:bldP spid="44" grpId="0" animBg="1"/>
      <p:bldP spid="45" grpId="0" animBg="1"/>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B6DBA4FC-ED0A-0E73-401F-3F034859725F}"/>
              </a:ext>
            </a:extLst>
          </p:cNvPr>
          <p:cNvPicPr>
            <a:picLocks/>
          </p:cNvPicPr>
          <p:nvPr/>
        </p:nvPicPr>
        <p:blipFill>
          <a:blip r:embed="rId2"/>
          <a:stretch>
            <a:fillRect/>
          </a:stretch>
        </p:blipFill>
        <p:spPr>
          <a:xfrm>
            <a:off x="1094442" y="871038"/>
            <a:ext cx="9639820" cy="2668165"/>
          </a:xfrm>
          <a:prstGeom prst="rect">
            <a:avLst/>
          </a:prstGeom>
        </p:spPr>
      </p:pic>
      <p:sp>
        <p:nvSpPr>
          <p:cNvPr id="36" name="Rectangle 35"/>
          <p:cNvSpPr/>
          <p:nvPr/>
        </p:nvSpPr>
        <p:spPr>
          <a:xfrm>
            <a:off x="1737382" y="3855105"/>
            <a:ext cx="8591873" cy="1264154"/>
          </a:xfrm>
          <a:prstGeom prst="rect">
            <a:avLst/>
          </a:prstGeom>
          <a:solidFill>
            <a:srgbClr val="FFFFFF"/>
          </a:solidFill>
          <a:ln>
            <a:solidFill>
              <a:srgbClr val="00000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CA" b="1" dirty="0">
              <a:solidFill>
                <a:srgbClr val="000000"/>
              </a:solidFill>
            </a:endParaRPr>
          </a:p>
        </p:txBody>
      </p:sp>
      <p:sp>
        <p:nvSpPr>
          <p:cNvPr id="2" name="Title 1"/>
          <p:cNvSpPr>
            <a:spLocks noGrp="1"/>
          </p:cNvSpPr>
          <p:nvPr>
            <p:ph type="title"/>
          </p:nvPr>
        </p:nvSpPr>
        <p:spPr/>
        <p:txBody>
          <a:bodyPr/>
          <a:lstStyle/>
          <a:p>
            <a:r>
              <a:rPr lang="en-US" dirty="0">
                <a:solidFill>
                  <a:srgbClr val="000000"/>
                </a:solidFill>
              </a:rPr>
              <a:t>Problem: Interval </a:t>
            </a:r>
            <a:r>
              <a:rPr lang="en-US" dirty="0" err="1">
                <a:solidFill>
                  <a:srgbClr val="000000"/>
                </a:solidFill>
              </a:rPr>
              <a:t>colouring</a:t>
            </a:r>
            <a:endParaRPr lang="en-CA" dirty="0">
              <a:solidFill>
                <a:srgbClr val="000000"/>
              </a:solidFill>
            </a:endParaRPr>
          </a:p>
        </p:txBody>
      </p:sp>
      <p:sp>
        <p:nvSpPr>
          <p:cNvPr id="20" name="Flowchart: Process 19"/>
          <p:cNvSpPr/>
          <p:nvPr/>
        </p:nvSpPr>
        <p:spPr>
          <a:xfrm>
            <a:off x="1979514" y="3965220"/>
            <a:ext cx="2207546" cy="367924"/>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21" name="Flowchart: Process 20"/>
          <p:cNvSpPr/>
          <p:nvPr/>
        </p:nvSpPr>
        <p:spPr>
          <a:xfrm>
            <a:off x="2397036" y="4573598"/>
            <a:ext cx="2207546" cy="367924"/>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22" name="Flowchart: Process 21"/>
          <p:cNvSpPr/>
          <p:nvPr/>
        </p:nvSpPr>
        <p:spPr>
          <a:xfrm>
            <a:off x="4791070" y="3965220"/>
            <a:ext cx="676450" cy="367924"/>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23" name="Flowchart: Process 22"/>
          <p:cNvSpPr/>
          <p:nvPr/>
        </p:nvSpPr>
        <p:spPr>
          <a:xfrm>
            <a:off x="5621784" y="3965220"/>
            <a:ext cx="2926260" cy="367924"/>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24" name="Flowchart: Process 23"/>
          <p:cNvSpPr/>
          <p:nvPr/>
        </p:nvSpPr>
        <p:spPr>
          <a:xfrm>
            <a:off x="5789514" y="4573598"/>
            <a:ext cx="632145" cy="367924"/>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25" name="Flowchart: Process 24"/>
          <p:cNvSpPr/>
          <p:nvPr/>
        </p:nvSpPr>
        <p:spPr>
          <a:xfrm>
            <a:off x="6542712" y="4573598"/>
            <a:ext cx="447065" cy="367924"/>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26" name="Flowchart: Process 25"/>
          <p:cNvSpPr/>
          <p:nvPr/>
        </p:nvSpPr>
        <p:spPr>
          <a:xfrm>
            <a:off x="7813097" y="4573598"/>
            <a:ext cx="2207546" cy="367924"/>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27" name="Flowchart: Process 26"/>
          <p:cNvSpPr/>
          <p:nvPr/>
        </p:nvSpPr>
        <p:spPr>
          <a:xfrm>
            <a:off x="1979514" y="3965220"/>
            <a:ext cx="2207546" cy="367924"/>
          </a:xfrm>
          <a:prstGeom prst="flowChartProcess">
            <a:avLst/>
          </a:prstGeom>
          <a:solidFill>
            <a:srgbClr val="FFFFF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dirty="0">
              <a:solidFill>
                <a:srgbClr val="000000"/>
              </a:solidFill>
            </a:endParaRPr>
          </a:p>
        </p:txBody>
      </p:sp>
      <p:sp>
        <p:nvSpPr>
          <p:cNvPr id="28" name="Flowchart: Process 27"/>
          <p:cNvSpPr/>
          <p:nvPr/>
        </p:nvSpPr>
        <p:spPr>
          <a:xfrm>
            <a:off x="5621784" y="3965220"/>
            <a:ext cx="2926260" cy="367924"/>
          </a:xfrm>
          <a:prstGeom prst="flowChartProcess">
            <a:avLst/>
          </a:prstGeom>
          <a:solidFill>
            <a:srgbClr val="FFFFFF"/>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solidFill>
                <a:srgbClr val="000000"/>
              </a:solidFill>
            </a:endParaRPr>
          </a:p>
        </p:txBody>
      </p:sp>
      <p:sp>
        <p:nvSpPr>
          <p:cNvPr id="29" name="Flowchart: Process 28"/>
          <p:cNvSpPr/>
          <p:nvPr/>
        </p:nvSpPr>
        <p:spPr>
          <a:xfrm>
            <a:off x="5789514" y="4573598"/>
            <a:ext cx="632145" cy="367924"/>
          </a:xfrm>
          <a:prstGeom prst="flowChartProcess">
            <a:avLst/>
          </a:prstGeom>
          <a:solidFill>
            <a:srgbClr val="FFFFF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solidFill>
                <a:srgbClr val="000000"/>
              </a:solidFill>
            </a:endParaRPr>
          </a:p>
        </p:txBody>
      </p:sp>
      <p:sp>
        <p:nvSpPr>
          <p:cNvPr id="30" name="Flowchart: Process 29"/>
          <p:cNvSpPr/>
          <p:nvPr/>
        </p:nvSpPr>
        <p:spPr>
          <a:xfrm>
            <a:off x="6542712" y="4573598"/>
            <a:ext cx="447065" cy="367924"/>
          </a:xfrm>
          <a:prstGeom prst="flowChartProcess">
            <a:avLst/>
          </a:prstGeom>
          <a:solidFill>
            <a:srgbClr val="FFFFF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solidFill>
                <a:srgbClr val="000000"/>
              </a:solidFill>
            </a:endParaRPr>
          </a:p>
        </p:txBody>
      </p:sp>
      <p:sp>
        <p:nvSpPr>
          <p:cNvPr id="31" name="Flowchart: Process 30"/>
          <p:cNvSpPr/>
          <p:nvPr/>
        </p:nvSpPr>
        <p:spPr>
          <a:xfrm>
            <a:off x="7813097" y="4573598"/>
            <a:ext cx="2207546" cy="367924"/>
          </a:xfrm>
          <a:prstGeom prst="flowChartProcess">
            <a:avLst/>
          </a:prstGeom>
          <a:solidFill>
            <a:srgbClr val="FFFFFF"/>
          </a:solidFill>
          <a:ln>
            <a:noFill/>
          </a:ln>
        </p:spPr>
        <p:style>
          <a:lnRef idx="2">
            <a:schemeClr val="accent6">
              <a:shade val="50000"/>
            </a:schemeClr>
          </a:lnRef>
          <a:fillRef idx="1001">
            <a:schemeClr val="lt2"/>
          </a:fillRef>
          <a:effectRef idx="0">
            <a:schemeClr val="accent6"/>
          </a:effectRef>
          <a:fontRef idx="minor">
            <a:schemeClr val="lt1"/>
          </a:fontRef>
        </p:style>
        <p:txBody>
          <a:bodyPr rtlCol="0" anchor="ctr"/>
          <a:lstStyle/>
          <a:p>
            <a:pPr algn="ctr"/>
            <a:endParaRPr lang="en-CA">
              <a:solidFill>
                <a:srgbClr val="000000"/>
              </a:solidFill>
            </a:endParaRPr>
          </a:p>
        </p:txBody>
      </p:sp>
      <p:sp>
        <p:nvSpPr>
          <p:cNvPr id="32" name="Flowchart: Process 31"/>
          <p:cNvSpPr/>
          <p:nvPr/>
        </p:nvSpPr>
        <p:spPr>
          <a:xfrm>
            <a:off x="2397036" y="4575983"/>
            <a:ext cx="2207546" cy="367924"/>
          </a:xfrm>
          <a:prstGeom prst="flowChartProcess">
            <a:avLst/>
          </a:prstGeom>
          <a:solidFill>
            <a:srgbClr val="FFFFFF"/>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dirty="0">
              <a:solidFill>
                <a:srgbClr val="000000"/>
              </a:solidFill>
            </a:endParaRPr>
          </a:p>
        </p:txBody>
      </p:sp>
      <p:sp>
        <p:nvSpPr>
          <p:cNvPr id="33" name="Flowchart: Process 32"/>
          <p:cNvSpPr/>
          <p:nvPr/>
        </p:nvSpPr>
        <p:spPr>
          <a:xfrm>
            <a:off x="4791070" y="3965220"/>
            <a:ext cx="676450" cy="367924"/>
          </a:xfrm>
          <a:prstGeom prst="flowChartProcess">
            <a:avLst/>
          </a:prstGeom>
          <a:solidFill>
            <a:srgbClr val="FFFFF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solidFill>
                <a:srgbClr val="000000"/>
              </a:solidFill>
            </a:endParaRPr>
          </a:p>
        </p:txBody>
      </p:sp>
      <p:sp>
        <p:nvSpPr>
          <p:cNvPr id="37" name="Rectangle 36"/>
          <p:cNvSpPr/>
          <p:nvPr/>
        </p:nvSpPr>
        <p:spPr>
          <a:xfrm>
            <a:off x="340731" y="3855105"/>
            <a:ext cx="1396652" cy="1264154"/>
          </a:xfrm>
          <a:prstGeom prst="rect">
            <a:avLst/>
          </a:prstGeom>
          <a:solidFill>
            <a:srgbClr val="FFFFFF"/>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rgbClr val="000000"/>
                </a:solidFill>
              </a:rPr>
              <a:t>Example</a:t>
            </a:r>
            <a:endParaRPr lang="en-CA" b="1" dirty="0">
              <a:solidFill>
                <a:srgbClr val="000000"/>
              </a:solidFill>
            </a:endParaRPr>
          </a:p>
        </p:txBody>
      </p:sp>
      <p:sp>
        <p:nvSpPr>
          <p:cNvPr id="39" name="Rectangle 38"/>
          <p:cNvSpPr/>
          <p:nvPr/>
        </p:nvSpPr>
        <p:spPr>
          <a:xfrm>
            <a:off x="10329254" y="3855105"/>
            <a:ext cx="1683205" cy="1264154"/>
          </a:xfrm>
          <a:prstGeom prst="rect">
            <a:avLst/>
          </a:prstGeom>
          <a:solidFill>
            <a:srgbClr val="FFFFFF"/>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solidFill>
                  <a:srgbClr val="000000"/>
                </a:solidFill>
              </a:rPr>
              <a:t>7 intervals,</a:t>
            </a:r>
            <a:br>
              <a:rPr lang="en-US" dirty="0">
                <a:solidFill>
                  <a:srgbClr val="000000"/>
                </a:solidFill>
              </a:rPr>
            </a:br>
            <a:r>
              <a:rPr lang="en-US" dirty="0">
                <a:solidFill>
                  <a:srgbClr val="000000"/>
                </a:solidFill>
              </a:rPr>
              <a:t>7 </a:t>
            </a:r>
            <a:r>
              <a:rPr lang="en-US" dirty="0" err="1">
                <a:solidFill>
                  <a:srgbClr val="000000"/>
                </a:solidFill>
              </a:rPr>
              <a:t>colours</a:t>
            </a:r>
            <a:r>
              <a:rPr lang="en-US" dirty="0">
                <a:solidFill>
                  <a:srgbClr val="000000"/>
                </a:solidFill>
              </a:rPr>
              <a:t>.</a:t>
            </a:r>
          </a:p>
          <a:p>
            <a:pPr algn="ctr"/>
            <a:r>
              <a:rPr lang="en-US" b="1" dirty="0">
                <a:solidFill>
                  <a:srgbClr val="000000"/>
                </a:solidFill>
              </a:rPr>
              <a:t>Feasible</a:t>
            </a:r>
            <a:r>
              <a:rPr lang="en-US" dirty="0">
                <a:solidFill>
                  <a:srgbClr val="000000"/>
                </a:solidFill>
              </a:rPr>
              <a:t>, but</a:t>
            </a:r>
            <a:br>
              <a:rPr lang="en-US" b="1" dirty="0">
                <a:solidFill>
                  <a:srgbClr val="000000"/>
                </a:solidFill>
              </a:rPr>
            </a:br>
            <a:r>
              <a:rPr lang="en-US" b="1" dirty="0">
                <a:solidFill>
                  <a:srgbClr val="000000"/>
                </a:solidFill>
              </a:rPr>
              <a:t>not optimal</a:t>
            </a:r>
            <a:endParaRPr lang="en-CA" b="1" dirty="0">
              <a:solidFill>
                <a:srgbClr val="000000"/>
              </a:solidFill>
            </a:endParaRPr>
          </a:p>
        </p:txBody>
      </p:sp>
      <p:sp>
        <p:nvSpPr>
          <p:cNvPr id="40" name="Rectangle 39"/>
          <p:cNvSpPr/>
          <p:nvPr/>
        </p:nvSpPr>
        <p:spPr>
          <a:xfrm>
            <a:off x="5789514" y="3169085"/>
            <a:ext cx="3811686" cy="407096"/>
          </a:xfrm>
          <a:prstGeom prst="rect">
            <a:avLst/>
          </a:prstGeom>
          <a:noFill/>
          <a:ln>
            <a:solidFill>
              <a:srgbClr val="0000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3" name="Slide Number Placeholder 2">
            <a:extLst>
              <a:ext uri="{FF2B5EF4-FFF2-40B4-BE49-F238E27FC236}">
                <a16:creationId xmlns:a16="http://schemas.microsoft.com/office/drawing/2014/main" id="{B765E683-A39F-D71A-E700-EAC608816F06}"/>
              </a:ext>
            </a:extLst>
          </p:cNvPr>
          <p:cNvSpPr>
            <a:spLocks noGrp="1"/>
          </p:cNvSpPr>
          <p:nvPr>
            <p:ph type="sldNum" sz="quarter" idx="12"/>
          </p:nvPr>
        </p:nvSpPr>
        <p:spPr/>
        <p:txBody>
          <a:bodyPr/>
          <a:lstStyle/>
          <a:p>
            <a:fld id="{D57F1E4F-1CFF-5643-939E-217C01CDF565}" type="slidenum">
              <a:rPr lang="en-US" smtClean="0">
                <a:solidFill>
                  <a:srgbClr val="000000"/>
                </a:solidFill>
              </a:rPr>
              <a:pPr/>
              <a:t>4</a:t>
            </a:fld>
            <a:endParaRPr lang="en-US" dirty="0">
              <a:solidFill>
                <a:srgbClr val="000000"/>
              </a:solidFill>
            </a:endParaRPr>
          </a:p>
        </p:txBody>
      </p:sp>
    </p:spTree>
    <p:extLst>
      <p:ext uri="{BB962C8B-B14F-4D97-AF65-F5344CB8AC3E}">
        <p14:creationId xmlns:p14="http://schemas.microsoft.com/office/powerpoint/2010/main" val="238446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500"/>
                                        <p:tgtEl>
                                          <p:spTgt spid="31"/>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7"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80" y="1230899"/>
            <a:ext cx="2957059" cy="3657600"/>
          </a:xfrm>
        </p:spPr>
        <p:txBody>
          <a:bodyPr/>
          <a:lstStyle/>
          <a:p>
            <a:pPr algn="ctr"/>
            <a:r>
              <a:rPr lang="en-US" dirty="0">
                <a:solidFill>
                  <a:srgbClr val="000000"/>
                </a:solidFill>
              </a:rPr>
              <a:t>Example: running </a:t>
            </a:r>
            <a:r>
              <a:rPr lang="en-US" b="1" dirty="0">
                <a:solidFill>
                  <a:srgbClr val="000000"/>
                </a:solidFill>
              </a:rPr>
              <a:t>greedy</a:t>
            </a:r>
            <a:endParaRPr lang="en-CA" b="1" dirty="0">
              <a:solidFill>
                <a:srgbClr val="000000"/>
              </a:solidFill>
            </a:endParaRPr>
          </a:p>
        </p:txBody>
      </p:sp>
      <p:graphicFrame>
        <p:nvGraphicFramePr>
          <p:cNvPr id="4" name="Table 3"/>
          <p:cNvGraphicFramePr>
            <a:graphicFrameLocks noGrp="1"/>
          </p:cNvGraphicFramePr>
          <p:nvPr/>
        </p:nvGraphicFramePr>
        <p:xfrm>
          <a:off x="3422450" y="12308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422450" y="514310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826551" y="555670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9665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5805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6904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4143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1382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8566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3044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0283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7522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4761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194624"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613206" y="525757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337106" y="526812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5016418" y="526792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784906" y="526379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508806" y="527434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7105879" y="527414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956606" y="525757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680506" y="526812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359818" y="526792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10119943" y="525757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843843" y="526812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mc:AlternateContent xmlns:mc="http://schemas.openxmlformats.org/markup-compatibility/2006">
        <mc:Choice xmlns:a14="http://schemas.microsoft.com/office/drawing/2010/main" Requires="a14">
          <p:sp>
            <p:nvSpPr>
              <p:cNvPr id="36" name="Rectangular Callout 35"/>
              <p:cNvSpPr/>
              <p:nvPr/>
            </p:nvSpPr>
            <p:spPr>
              <a:xfrm>
                <a:off x="9612319" y="220008"/>
                <a:ext cx="2256781" cy="491486"/>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Is </a:t>
                </a:r>
                <a14:m>
                  <m:oMath xmlns:m="http://schemas.openxmlformats.org/officeDocument/2006/math">
                    <m:r>
                      <a:rPr lang="en-US" b="0" i="1" smtClean="0">
                        <a:solidFill>
                          <a:srgbClr val="000000"/>
                        </a:solidFill>
                        <a:latin typeface="Cambria Math" panose="02040503050406030204" pitchFamily="18" charset="0"/>
                      </a:rPr>
                      <m:t>𝑓𝑖𝑛𝑖𝑠h</m:t>
                    </m:r>
                    <m:d>
                      <m:dPr>
                        <m:begChr m:val="["/>
                        <m:endChr m:val="]"/>
                        <m:ctrlPr>
                          <a:rPr lang="en-US" b="0" i="1" smtClean="0">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1</m:t>
                        </m:r>
                      </m:e>
                    </m:d>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𝑠</m:t>
                    </m:r>
                    <m:r>
                      <a:rPr lang="en-US" b="0" i="1" baseline="-25000" smtClean="0">
                        <a:solidFill>
                          <a:srgbClr val="000000"/>
                        </a:solidFill>
                        <a:latin typeface="Cambria Math" panose="02040503050406030204" pitchFamily="18" charset="0"/>
                      </a:rPr>
                      <m:t>5</m:t>
                    </m:r>
                  </m:oMath>
                </a14:m>
                <a:r>
                  <a:rPr lang="en-CA" dirty="0">
                    <a:solidFill>
                      <a:srgbClr val="000000"/>
                    </a:solidFill>
                  </a:rPr>
                  <a:t>?</a:t>
                </a:r>
              </a:p>
            </p:txBody>
          </p:sp>
        </mc:Choice>
        <mc:Fallback>
          <p:sp>
            <p:nvSpPr>
              <p:cNvPr id="36" name="Rectangular Callout 35"/>
              <p:cNvSpPr>
                <a:spLocks noRot="1" noChangeAspect="1" noMove="1" noResize="1" noEditPoints="1" noAdjustHandles="1" noChangeArrowheads="1" noChangeShapeType="1" noTextEdit="1"/>
              </p:cNvSpPr>
              <p:nvPr/>
            </p:nvSpPr>
            <p:spPr>
              <a:xfrm>
                <a:off x="9612319" y="220008"/>
                <a:ext cx="2256781" cy="491486"/>
              </a:xfrm>
              <a:prstGeom prst="wedgeRectCallout">
                <a:avLst>
                  <a:gd name="adj1" fmla="val -33120"/>
                  <a:gd name="adj2" fmla="val 37032"/>
                </a:avLst>
              </a:prstGeom>
              <a:blipFill>
                <a:blip r:embed="rId2"/>
                <a:stretch>
                  <a:fillRect b="-4819"/>
                </a:stretch>
              </a:blipFill>
              <a:ln>
                <a:solidFill>
                  <a:srgbClr val="000000"/>
                </a:solidFill>
              </a:ln>
            </p:spPr>
            <p:txBody>
              <a:bodyPr/>
              <a:lstStyle/>
              <a:p>
                <a:r>
                  <a:rPr lang="en-CA">
                    <a:noFill/>
                  </a:rPr>
                  <a:t> </a:t>
                </a:r>
              </a:p>
            </p:txBody>
          </p:sp>
        </mc:Fallback>
      </mc:AlternateContent>
      <p:sp>
        <p:nvSpPr>
          <p:cNvPr id="37" name="Rectangular Callout 36"/>
          <p:cNvSpPr/>
          <p:nvPr/>
        </p:nvSpPr>
        <p:spPr>
          <a:xfrm>
            <a:off x="9612318" y="727856"/>
            <a:ext cx="2256781" cy="668232"/>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No. We </a:t>
            </a:r>
            <a:r>
              <a:rPr lang="en-US" b="1" dirty="0">
                <a:solidFill>
                  <a:srgbClr val="000000"/>
                </a:solidFill>
              </a:rPr>
              <a:t>cannot</a:t>
            </a:r>
            <a:br>
              <a:rPr lang="en-US" dirty="0">
                <a:solidFill>
                  <a:srgbClr val="000000"/>
                </a:solidFill>
              </a:rPr>
            </a:br>
            <a:r>
              <a:rPr lang="en-US" dirty="0">
                <a:solidFill>
                  <a:srgbClr val="000000"/>
                </a:solidFill>
              </a:rPr>
              <a:t>reuse </a:t>
            </a:r>
            <a:r>
              <a:rPr lang="en-US" dirty="0" err="1">
                <a:solidFill>
                  <a:srgbClr val="000000"/>
                </a:solidFill>
              </a:rPr>
              <a:t>colour</a:t>
            </a:r>
            <a:r>
              <a:rPr lang="en-US" dirty="0">
                <a:solidFill>
                  <a:srgbClr val="000000"/>
                </a:solidFill>
              </a:rPr>
              <a:t> 1.</a:t>
            </a:r>
            <a:endParaRPr lang="en-CA" dirty="0">
              <a:solidFill>
                <a:srgbClr val="000000"/>
              </a:solidFill>
            </a:endParaRPr>
          </a:p>
        </p:txBody>
      </p:sp>
      <p:sp>
        <p:nvSpPr>
          <p:cNvPr id="39" name="Rectangular Callout 38"/>
          <p:cNvSpPr/>
          <p:nvPr/>
        </p:nvSpPr>
        <p:spPr>
          <a:xfrm>
            <a:off x="870922" y="566449"/>
            <a:ext cx="1687285" cy="491486"/>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err="1">
                <a:solidFill>
                  <a:srgbClr val="000000"/>
                </a:solidFill>
              </a:rPr>
              <a:t>i</a:t>
            </a:r>
            <a:r>
              <a:rPr lang="en-US" dirty="0">
                <a:solidFill>
                  <a:srgbClr val="000000"/>
                </a:solidFill>
              </a:rPr>
              <a:t>=5</a:t>
            </a:r>
            <a:endParaRPr lang="en-CA" dirty="0">
              <a:solidFill>
                <a:srgbClr val="000000"/>
              </a:solidFill>
            </a:endParaRPr>
          </a:p>
        </p:txBody>
      </p:sp>
      <p:sp>
        <p:nvSpPr>
          <p:cNvPr id="35" name="Rectangular Callout 34"/>
          <p:cNvSpPr/>
          <p:nvPr/>
        </p:nvSpPr>
        <p:spPr>
          <a:xfrm>
            <a:off x="527613" y="1178525"/>
            <a:ext cx="2576191" cy="880048"/>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While loop over </a:t>
            </a:r>
            <a:r>
              <a:rPr lang="en-US" b="1" dirty="0">
                <a:solidFill>
                  <a:srgbClr val="000000"/>
                </a:solidFill>
              </a:rPr>
              <a:t>c.</a:t>
            </a:r>
          </a:p>
          <a:p>
            <a:pPr algn="ctr"/>
            <a:r>
              <a:rPr lang="en-US" dirty="0">
                <a:solidFill>
                  <a:srgbClr val="000000"/>
                </a:solidFill>
              </a:rPr>
              <a:t>Check if we can reuse a color in </a:t>
            </a:r>
            <a:r>
              <a:rPr lang="en-US" b="1" dirty="0">
                <a:solidFill>
                  <a:srgbClr val="000000"/>
                </a:solidFill>
              </a:rPr>
              <a:t>1..d</a:t>
            </a:r>
            <a:endParaRPr lang="en-CA" b="1" dirty="0">
              <a:solidFill>
                <a:srgbClr val="000000"/>
              </a:solidFill>
            </a:endParaRPr>
          </a:p>
        </p:txBody>
      </p:sp>
      <p:sp>
        <p:nvSpPr>
          <p:cNvPr id="40" name="Rectangular Callout 39"/>
          <p:cNvSpPr/>
          <p:nvPr/>
        </p:nvSpPr>
        <p:spPr>
          <a:xfrm>
            <a:off x="2649821" y="566449"/>
            <a:ext cx="1687285" cy="491486"/>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d=3</a:t>
            </a:r>
            <a:endParaRPr lang="en-CA" dirty="0">
              <a:solidFill>
                <a:srgbClr val="000000"/>
              </a:solidFill>
            </a:endParaRPr>
          </a:p>
        </p:txBody>
      </p:sp>
      <p:sp>
        <p:nvSpPr>
          <p:cNvPr id="41" name="Rectangular Callout 40"/>
          <p:cNvSpPr/>
          <p:nvPr/>
        </p:nvSpPr>
        <p:spPr>
          <a:xfrm>
            <a:off x="4428720" y="566449"/>
            <a:ext cx="1570064" cy="493231"/>
          </a:xfrm>
          <a:prstGeom prst="wedgeRectCallout">
            <a:avLst>
              <a:gd name="adj1" fmla="val 117833"/>
              <a:gd name="adj2" fmla="val 349965"/>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finish[1]=</a:t>
            </a:r>
            <a:endParaRPr lang="en-CA" dirty="0">
              <a:solidFill>
                <a:srgbClr val="000000"/>
              </a:solidFill>
            </a:endParaRPr>
          </a:p>
        </p:txBody>
      </p:sp>
      <p:sp>
        <p:nvSpPr>
          <p:cNvPr id="38" name="Rectangular Callout 37"/>
          <p:cNvSpPr/>
          <p:nvPr/>
        </p:nvSpPr>
        <p:spPr>
          <a:xfrm>
            <a:off x="6090398" y="566449"/>
            <a:ext cx="1570064" cy="493231"/>
          </a:xfrm>
          <a:prstGeom prst="wedgeRectCallout">
            <a:avLst>
              <a:gd name="adj1" fmla="val -36433"/>
              <a:gd name="adj2" fmla="val 199336"/>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finish[2]=</a:t>
            </a:r>
            <a:endParaRPr lang="en-CA" dirty="0">
              <a:solidFill>
                <a:srgbClr val="000000"/>
              </a:solidFill>
            </a:endParaRPr>
          </a:p>
        </p:txBody>
      </p:sp>
      <p:sp>
        <p:nvSpPr>
          <p:cNvPr id="42" name="Rectangular Callout 41"/>
          <p:cNvSpPr/>
          <p:nvPr/>
        </p:nvSpPr>
        <p:spPr>
          <a:xfrm>
            <a:off x="7752076" y="565576"/>
            <a:ext cx="1570064" cy="493231"/>
          </a:xfrm>
          <a:prstGeom prst="wedgeRectCallout">
            <a:avLst>
              <a:gd name="adj1" fmla="val -3153"/>
              <a:gd name="adj2" fmla="val 421326"/>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finish[3]=</a:t>
            </a:r>
            <a:endParaRPr lang="en-CA" dirty="0">
              <a:solidFill>
                <a:srgbClr val="000000"/>
              </a:solidFill>
            </a:endParaRPr>
          </a:p>
        </p:txBody>
      </p:sp>
      <mc:AlternateContent xmlns:mc="http://schemas.openxmlformats.org/markup-compatibility/2006">
        <mc:Choice xmlns:a14="http://schemas.microsoft.com/office/drawing/2010/main" Requires="a14">
          <p:sp>
            <p:nvSpPr>
              <p:cNvPr id="43" name="Rectangular Callout 42"/>
              <p:cNvSpPr/>
              <p:nvPr/>
            </p:nvSpPr>
            <p:spPr>
              <a:xfrm>
                <a:off x="9612318" y="1395605"/>
                <a:ext cx="2256781" cy="491486"/>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Is </a:t>
                </a:r>
                <a14:m>
                  <m:oMath xmlns:m="http://schemas.openxmlformats.org/officeDocument/2006/math">
                    <m:r>
                      <a:rPr lang="en-US" b="0" i="1" smtClean="0">
                        <a:solidFill>
                          <a:srgbClr val="000000"/>
                        </a:solidFill>
                        <a:latin typeface="Cambria Math" panose="02040503050406030204" pitchFamily="18" charset="0"/>
                      </a:rPr>
                      <m:t>𝑓𝑖𝑛𝑖𝑠h</m:t>
                    </m:r>
                    <m:d>
                      <m:dPr>
                        <m:begChr m:val="["/>
                        <m:endChr m:val="]"/>
                        <m:ctrlPr>
                          <a:rPr lang="en-US" b="0" i="1" smtClean="0">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2</m:t>
                        </m:r>
                      </m:e>
                    </m:d>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𝑠</m:t>
                    </m:r>
                    <m:r>
                      <a:rPr lang="en-US" b="0" i="1" baseline="-25000" smtClean="0">
                        <a:solidFill>
                          <a:srgbClr val="000000"/>
                        </a:solidFill>
                        <a:latin typeface="Cambria Math" panose="02040503050406030204" pitchFamily="18" charset="0"/>
                      </a:rPr>
                      <m:t>5</m:t>
                    </m:r>
                  </m:oMath>
                </a14:m>
                <a:r>
                  <a:rPr lang="en-CA" dirty="0">
                    <a:solidFill>
                      <a:srgbClr val="000000"/>
                    </a:solidFill>
                  </a:rPr>
                  <a:t>?</a:t>
                </a:r>
              </a:p>
            </p:txBody>
          </p:sp>
        </mc:Choice>
        <mc:Fallback>
          <p:sp>
            <p:nvSpPr>
              <p:cNvPr id="43" name="Rectangular Callout 42"/>
              <p:cNvSpPr>
                <a:spLocks noRot="1" noChangeAspect="1" noMove="1" noResize="1" noEditPoints="1" noAdjustHandles="1" noChangeArrowheads="1" noChangeShapeType="1" noTextEdit="1"/>
              </p:cNvSpPr>
              <p:nvPr/>
            </p:nvSpPr>
            <p:spPr>
              <a:xfrm>
                <a:off x="9612318" y="1395605"/>
                <a:ext cx="2256781" cy="491486"/>
              </a:xfrm>
              <a:prstGeom prst="wedgeRectCallout">
                <a:avLst>
                  <a:gd name="adj1" fmla="val -33120"/>
                  <a:gd name="adj2" fmla="val 37032"/>
                </a:avLst>
              </a:prstGeom>
              <a:blipFill>
                <a:blip r:embed="rId3"/>
                <a:stretch>
                  <a:fillRect b="-4819"/>
                </a:stretch>
              </a:blipFill>
              <a:ln>
                <a:solidFill>
                  <a:srgbClr val="000000"/>
                </a:solidFill>
              </a:ln>
            </p:spPr>
            <p:txBody>
              <a:bodyPr/>
              <a:lstStyle/>
              <a:p>
                <a:r>
                  <a:rPr lang="en-CA">
                    <a:noFill/>
                  </a:rPr>
                  <a:t> </a:t>
                </a:r>
              </a:p>
            </p:txBody>
          </p:sp>
        </mc:Fallback>
      </mc:AlternateContent>
      <p:sp>
        <p:nvSpPr>
          <p:cNvPr id="44" name="Rectangular Callout 43"/>
          <p:cNvSpPr/>
          <p:nvPr/>
        </p:nvSpPr>
        <p:spPr>
          <a:xfrm>
            <a:off x="9612316" y="1887091"/>
            <a:ext cx="2256781" cy="668232"/>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No. We </a:t>
            </a:r>
            <a:r>
              <a:rPr lang="en-US" b="1" dirty="0">
                <a:solidFill>
                  <a:srgbClr val="000000"/>
                </a:solidFill>
              </a:rPr>
              <a:t>cannot</a:t>
            </a:r>
            <a:br>
              <a:rPr lang="en-US" dirty="0">
                <a:solidFill>
                  <a:srgbClr val="000000"/>
                </a:solidFill>
              </a:rPr>
            </a:br>
            <a:r>
              <a:rPr lang="en-US" dirty="0">
                <a:solidFill>
                  <a:srgbClr val="000000"/>
                </a:solidFill>
              </a:rPr>
              <a:t>reuse </a:t>
            </a:r>
            <a:r>
              <a:rPr lang="en-US" dirty="0" err="1">
                <a:solidFill>
                  <a:srgbClr val="000000"/>
                </a:solidFill>
              </a:rPr>
              <a:t>colour</a:t>
            </a:r>
            <a:r>
              <a:rPr lang="en-US" dirty="0">
                <a:solidFill>
                  <a:srgbClr val="000000"/>
                </a:solidFill>
              </a:rPr>
              <a:t> 2.</a:t>
            </a:r>
            <a:endParaRPr lang="en-CA" dirty="0">
              <a:solidFill>
                <a:srgbClr val="000000"/>
              </a:solidFill>
            </a:endParaRPr>
          </a:p>
        </p:txBody>
      </p:sp>
      <mc:AlternateContent xmlns:mc="http://schemas.openxmlformats.org/markup-compatibility/2006">
        <mc:Choice xmlns:a14="http://schemas.microsoft.com/office/drawing/2010/main" Requires="a14">
          <p:sp>
            <p:nvSpPr>
              <p:cNvPr id="45" name="Rectangular Callout 44"/>
              <p:cNvSpPr/>
              <p:nvPr/>
            </p:nvSpPr>
            <p:spPr>
              <a:xfrm>
                <a:off x="9612316" y="2543284"/>
                <a:ext cx="2256781" cy="491486"/>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Is </a:t>
                </a:r>
                <a14:m>
                  <m:oMath xmlns:m="http://schemas.openxmlformats.org/officeDocument/2006/math">
                    <m:r>
                      <a:rPr lang="en-US" b="0" i="1" smtClean="0">
                        <a:solidFill>
                          <a:srgbClr val="000000"/>
                        </a:solidFill>
                        <a:latin typeface="Cambria Math" panose="02040503050406030204" pitchFamily="18" charset="0"/>
                      </a:rPr>
                      <m:t>𝑓𝑖𝑛𝑖𝑠h</m:t>
                    </m:r>
                    <m:d>
                      <m:dPr>
                        <m:begChr m:val="["/>
                        <m:endChr m:val="]"/>
                        <m:ctrlPr>
                          <a:rPr lang="en-US" b="0" i="1" smtClean="0">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3</m:t>
                        </m:r>
                      </m:e>
                    </m:d>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𝑠</m:t>
                    </m:r>
                    <m:r>
                      <a:rPr lang="en-US" b="0" i="1" baseline="-25000" smtClean="0">
                        <a:solidFill>
                          <a:srgbClr val="000000"/>
                        </a:solidFill>
                        <a:latin typeface="Cambria Math" panose="02040503050406030204" pitchFamily="18" charset="0"/>
                      </a:rPr>
                      <m:t>5</m:t>
                    </m:r>
                  </m:oMath>
                </a14:m>
                <a:r>
                  <a:rPr lang="en-CA" dirty="0">
                    <a:solidFill>
                      <a:srgbClr val="000000"/>
                    </a:solidFill>
                  </a:rPr>
                  <a:t>?</a:t>
                </a:r>
              </a:p>
            </p:txBody>
          </p:sp>
        </mc:Choice>
        <mc:Fallback>
          <p:sp>
            <p:nvSpPr>
              <p:cNvPr id="45" name="Rectangular Callout 44"/>
              <p:cNvSpPr>
                <a:spLocks noRot="1" noChangeAspect="1" noMove="1" noResize="1" noEditPoints="1" noAdjustHandles="1" noChangeArrowheads="1" noChangeShapeType="1" noTextEdit="1"/>
              </p:cNvSpPr>
              <p:nvPr/>
            </p:nvSpPr>
            <p:spPr>
              <a:xfrm>
                <a:off x="9612316" y="2543284"/>
                <a:ext cx="2256781" cy="491486"/>
              </a:xfrm>
              <a:prstGeom prst="wedgeRectCallout">
                <a:avLst>
                  <a:gd name="adj1" fmla="val -33120"/>
                  <a:gd name="adj2" fmla="val 37032"/>
                </a:avLst>
              </a:prstGeom>
              <a:blipFill>
                <a:blip r:embed="rId4"/>
                <a:stretch>
                  <a:fillRect b="-6024"/>
                </a:stretch>
              </a:blipFill>
              <a:ln>
                <a:solidFill>
                  <a:srgbClr val="000000"/>
                </a:solidFill>
              </a:ln>
            </p:spPr>
            <p:txBody>
              <a:bodyPr/>
              <a:lstStyle/>
              <a:p>
                <a:r>
                  <a:rPr lang="en-CA">
                    <a:noFill/>
                  </a:rPr>
                  <a:t> </a:t>
                </a:r>
              </a:p>
            </p:txBody>
          </p:sp>
        </mc:Fallback>
      </mc:AlternateContent>
      <p:sp>
        <p:nvSpPr>
          <p:cNvPr id="46" name="Rectangular Callout 45"/>
          <p:cNvSpPr/>
          <p:nvPr/>
        </p:nvSpPr>
        <p:spPr>
          <a:xfrm>
            <a:off x="9612315" y="3022731"/>
            <a:ext cx="2256781" cy="668232"/>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Yes. We </a:t>
            </a:r>
            <a:r>
              <a:rPr lang="en-US" b="1" dirty="0">
                <a:solidFill>
                  <a:srgbClr val="000000"/>
                </a:solidFill>
              </a:rPr>
              <a:t>can</a:t>
            </a:r>
            <a:br>
              <a:rPr lang="en-US" dirty="0">
                <a:solidFill>
                  <a:srgbClr val="000000"/>
                </a:solidFill>
              </a:rPr>
            </a:br>
            <a:r>
              <a:rPr lang="en-US" dirty="0">
                <a:solidFill>
                  <a:srgbClr val="000000"/>
                </a:solidFill>
              </a:rPr>
              <a:t>reuse </a:t>
            </a:r>
            <a:r>
              <a:rPr lang="en-US" dirty="0" err="1">
                <a:solidFill>
                  <a:srgbClr val="000000"/>
                </a:solidFill>
              </a:rPr>
              <a:t>colour</a:t>
            </a:r>
            <a:r>
              <a:rPr lang="en-US" dirty="0">
                <a:solidFill>
                  <a:srgbClr val="000000"/>
                </a:solidFill>
              </a:rPr>
              <a:t> 3.</a:t>
            </a:r>
            <a:endParaRPr lang="en-CA" dirty="0">
              <a:solidFill>
                <a:srgbClr val="000000"/>
              </a:solidFill>
            </a:endParaRPr>
          </a:p>
        </p:txBody>
      </p:sp>
      <p:sp>
        <p:nvSpPr>
          <p:cNvPr id="3" name="Slide Number Placeholder 2">
            <a:extLst>
              <a:ext uri="{FF2B5EF4-FFF2-40B4-BE49-F238E27FC236}">
                <a16:creationId xmlns:a16="http://schemas.microsoft.com/office/drawing/2014/main" id="{15E44D02-686F-E713-17BB-E665DCE6ED58}"/>
              </a:ext>
            </a:extLst>
          </p:cNvPr>
          <p:cNvSpPr>
            <a:spLocks noGrp="1"/>
          </p:cNvSpPr>
          <p:nvPr>
            <p:ph type="sldNum" sz="quarter" idx="12"/>
          </p:nvPr>
        </p:nvSpPr>
        <p:spPr/>
        <p:txBody>
          <a:bodyPr/>
          <a:lstStyle/>
          <a:p>
            <a:fld id="{D57F1E4F-1CFF-5643-939E-217C01CDF565}" type="slidenum">
              <a:rPr lang="en-US" smtClean="0">
                <a:solidFill>
                  <a:srgbClr val="000000"/>
                </a:solidFill>
              </a:rPr>
              <a:pPr/>
              <a:t>40</a:t>
            </a:fld>
            <a:endParaRPr lang="en-US" dirty="0">
              <a:solidFill>
                <a:srgbClr val="000000"/>
              </a:solidFill>
            </a:endParaRPr>
          </a:p>
        </p:txBody>
      </p:sp>
      <p:sp>
        <p:nvSpPr>
          <p:cNvPr id="5" name="Rectangular Callout 44">
            <a:extLst>
              <a:ext uri="{FF2B5EF4-FFF2-40B4-BE49-F238E27FC236}">
                <a16:creationId xmlns:a16="http://schemas.microsoft.com/office/drawing/2014/main" id="{53A63508-D95C-622F-5C58-2D0738568BA5}"/>
              </a:ext>
            </a:extLst>
          </p:cNvPr>
          <p:cNvSpPr/>
          <p:nvPr/>
        </p:nvSpPr>
        <p:spPr>
          <a:xfrm>
            <a:off x="4496810" y="3536986"/>
            <a:ext cx="2576191" cy="880048"/>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solidFill>
                  <a:srgbClr val="000000"/>
                </a:solidFill>
              </a:rPr>
              <a:t>And so on,</a:t>
            </a:r>
            <a:br>
              <a:rPr lang="en-US" sz="2400" b="1" dirty="0">
                <a:solidFill>
                  <a:srgbClr val="000000"/>
                </a:solidFill>
              </a:rPr>
            </a:br>
            <a:r>
              <a:rPr lang="en-US" sz="2400" b="1" dirty="0">
                <a:solidFill>
                  <a:srgbClr val="000000"/>
                </a:solidFill>
              </a:rPr>
              <a:t>and so forth…</a:t>
            </a:r>
            <a:endParaRPr lang="en-CA" sz="2400" b="1" dirty="0">
              <a:solidFill>
                <a:srgbClr val="000000"/>
              </a:solidFill>
            </a:endParaRPr>
          </a:p>
        </p:txBody>
      </p:sp>
    </p:spTree>
    <p:extLst>
      <p:ext uri="{BB962C8B-B14F-4D97-AF65-F5344CB8AC3E}">
        <p14:creationId xmlns:p14="http://schemas.microsoft.com/office/powerpoint/2010/main" val="262146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A4552755-BF2F-23D8-2902-B227AF7B1251}"/>
              </a:ext>
            </a:extLst>
          </p:cNvPr>
          <p:cNvPicPr>
            <a:picLocks/>
          </p:cNvPicPr>
          <p:nvPr/>
        </p:nvPicPr>
        <p:blipFill>
          <a:blip r:embed="rId2"/>
          <a:stretch>
            <a:fillRect/>
          </a:stretch>
        </p:blipFill>
        <p:spPr>
          <a:xfrm>
            <a:off x="1417499" y="0"/>
            <a:ext cx="9104990" cy="2612571"/>
          </a:xfrm>
          <a:prstGeom prst="rect">
            <a:avLst/>
          </a:prstGeom>
        </p:spPr>
      </p:pic>
      <p:sp>
        <p:nvSpPr>
          <p:cNvPr id="2" name="Slide Number Placeholder 1">
            <a:extLst>
              <a:ext uri="{FF2B5EF4-FFF2-40B4-BE49-F238E27FC236}">
                <a16:creationId xmlns:a16="http://schemas.microsoft.com/office/drawing/2014/main" id="{A2C6707C-7110-DF9D-FAAB-6069247A7218}"/>
              </a:ext>
            </a:extLst>
          </p:cNvPr>
          <p:cNvSpPr>
            <a:spLocks noGrp="1"/>
          </p:cNvSpPr>
          <p:nvPr>
            <p:ph type="sldNum" sz="quarter" idx="12"/>
          </p:nvPr>
        </p:nvSpPr>
        <p:spPr/>
        <p:txBody>
          <a:bodyPr/>
          <a:lstStyle/>
          <a:p>
            <a:fld id="{D57F1E4F-1CFF-5643-939E-217C01CDF565}" type="slidenum">
              <a:rPr lang="en-US" smtClean="0">
                <a:solidFill>
                  <a:srgbClr val="000000"/>
                </a:solidFill>
              </a:rPr>
              <a:pPr/>
              <a:t>41</a:t>
            </a:fld>
            <a:endParaRPr lang="en-US" dirty="0">
              <a:solidFill>
                <a:srgbClr val="000000"/>
              </a:solidFill>
            </a:endParaRPr>
          </a:p>
        </p:txBody>
      </p:sp>
    </p:spTree>
    <p:extLst>
      <p:ext uri="{BB962C8B-B14F-4D97-AF65-F5344CB8AC3E}">
        <p14:creationId xmlns:p14="http://schemas.microsoft.com/office/powerpoint/2010/main" val="8969335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65144550"/>
              </p:ext>
            </p:extLst>
          </p:nvPr>
        </p:nvGraphicFramePr>
        <p:xfrm>
          <a:off x="511902" y="18441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endParaRPr lang="en-CA" baseline="-25000"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sz="1400" b="1" dirty="0"/>
                    </a:p>
                  </a:txBody>
                  <a:tcPr marL="18000" marR="18000"/>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b="1" dirty="0"/>
                        <a:t>D</a:t>
                      </a:r>
                      <a:endParaRPr lang="en-CA" b="1" dirty="0"/>
                    </a:p>
                  </a:txBody>
                  <a:tcPr>
                    <a:solidFill>
                      <a:srgbClr val="FFC000"/>
                    </a:solidFill>
                  </a:tcPr>
                </a:tc>
                <a:tc>
                  <a:txBody>
                    <a:bodyPr/>
                    <a:lstStyle/>
                    <a:p>
                      <a:endParaRPr lang="en-CA" dirty="0"/>
                    </a:p>
                  </a:txBody>
                  <a:tcPr>
                    <a:solidFill>
                      <a:srgbClr val="FFC000"/>
                    </a:solidFill>
                  </a:tcPr>
                </a:tc>
                <a:tc>
                  <a:txBody>
                    <a:bodyPr/>
                    <a:lstStyle/>
                    <a:p>
                      <a:endParaRPr lang="en-CA" dirty="0"/>
                    </a:p>
                  </a:txBody>
                  <a:tcPr>
                    <a:solidFill>
                      <a:srgbClr val="FFC000"/>
                    </a:solidFill>
                  </a:tcPr>
                </a:tc>
                <a:tc>
                  <a:txBody>
                    <a:bodyPr/>
                    <a:lstStyle/>
                    <a:p>
                      <a:endParaRPr lang="en-CA" dirty="0"/>
                    </a:p>
                  </a:txBody>
                  <a:tcPr>
                    <a:solidFill>
                      <a:srgbClr val="FFC000"/>
                    </a:solidFill>
                  </a:tcPr>
                </a:tc>
                <a:tc>
                  <a:txBody>
                    <a:bodyPr/>
                    <a:lstStyle/>
                    <a:p>
                      <a:endParaRPr lang="en-CA" dirty="0"/>
                    </a:p>
                  </a:txBody>
                  <a:tcPr>
                    <a:solidFill>
                      <a:srgbClr val="9B9B9B"/>
                    </a:solidFill>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511902" y="575640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8766918" y="5571738"/>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1055962"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4670019"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1779862"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2503762"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3227662"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3946119"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5393919"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6117819"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6841719"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7565619"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8284076"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702658" y="587087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1426558" y="588142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2105870" y="588122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2874358" y="587709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3598258" y="588764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4195331" y="588744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5046058" y="587087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5769958" y="588142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6449270" y="588122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7209395" y="587087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7933295" y="588142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270049638"/>
                  </p:ext>
                </p:extLst>
              </p:nvPr>
            </p:nvGraphicFramePr>
            <p:xfrm>
              <a:off x="247454" y="1844198"/>
              <a:ext cx="808508" cy="3657600"/>
            </p:xfrm>
            <a:graphic>
              <a:graphicData uri="http://schemas.openxmlformats.org/drawingml/2006/table">
                <a:tbl>
                  <a:tblPr firstCol="1" bandRow="1">
                    <a:tableStyleId>{3C2FFA5D-87B4-456A-9821-1D502468CF0F}</a:tableStyleId>
                  </a:tblPr>
                  <a:tblGrid>
                    <a:gridCol w="808508">
                      <a:extLst>
                        <a:ext uri="{9D8B030D-6E8A-4147-A177-3AD203B41FA5}">
                          <a16:colId xmlns:a16="http://schemas.microsoft.com/office/drawing/2014/main" val="3268293803"/>
                        </a:ext>
                      </a:extLst>
                    </a:gridCol>
                  </a:tblGrid>
                  <a:tr h="0">
                    <a:tc>
                      <a:txBody>
                        <a:bodyPr/>
                        <a:lstStyle/>
                        <a:p>
                          <a:pPr algn="ctr"/>
                          <a:endParaRPr lang="en-CA" baseline="0" dirty="0">
                            <a:solidFill>
                              <a:srgbClr val="FFFFFF"/>
                            </a:solidFill>
                          </a:endParaRPr>
                        </a:p>
                      </a:txBody>
                      <a:tcPr>
                        <a:solidFill>
                          <a:srgbClr val="303030"/>
                        </a:solidFill>
                      </a:tcPr>
                    </a:tc>
                    <a:extLst>
                      <a:ext uri="{0D108BD9-81ED-4DB2-BD59-A6C34878D82A}">
                        <a16:rowId xmlns:a16="http://schemas.microsoft.com/office/drawing/2014/main" val="912976742"/>
                      </a:ext>
                    </a:extLst>
                  </a:tr>
                  <a:tr h="32867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CA" baseline="0" dirty="0">
                              <a:solidFill>
                                <a:srgbClr val="FFFFFF"/>
                              </a:solidFill>
                            </a:rPr>
                            <a:t> </a:t>
                          </a:r>
                        </a:p>
                      </a:txBody>
                      <a:tcPr>
                        <a:solidFill>
                          <a:srgbClr val="303030"/>
                        </a:solidFill>
                      </a:tcPr>
                    </a:tc>
                    <a:extLst>
                      <a:ext uri="{0D108BD9-81ED-4DB2-BD59-A6C34878D82A}">
                        <a16:rowId xmlns:a16="http://schemas.microsoft.com/office/drawing/2014/main" val="1660832121"/>
                      </a:ext>
                    </a:extLst>
                  </a:tr>
                  <a:tr h="291592">
                    <a:tc>
                      <a:txBody>
                        <a:bodyPr/>
                        <a:lstStyle/>
                        <a:p>
                          <a:pPr algn="ctr"/>
                          <a:endParaRPr lang="en-CA" baseline="0" dirty="0">
                            <a:solidFill>
                              <a:srgbClr val="FFFFFF"/>
                            </a:solidFill>
                          </a:endParaRPr>
                        </a:p>
                      </a:txBody>
                      <a:tcPr>
                        <a:solidFill>
                          <a:srgbClr val="303030"/>
                        </a:solidFill>
                      </a:tcPr>
                    </a:tc>
                    <a:extLst>
                      <a:ext uri="{0D108BD9-81ED-4DB2-BD59-A6C34878D82A}">
                        <a16:rowId xmlns:a16="http://schemas.microsoft.com/office/drawing/2014/main" val="753262263"/>
                      </a:ext>
                    </a:extLst>
                  </a:tr>
                  <a:tr h="254508">
                    <a:tc>
                      <a:txBody>
                        <a:bodyPr/>
                        <a:lstStyle/>
                        <a:p>
                          <a:pPr algn="ctr"/>
                          <a:r>
                            <a:rPr lang="en-CA" baseline="0" dirty="0">
                              <a:solidFill>
                                <a:srgbClr val="FFFFFF"/>
                              </a:solidFill>
                            </a:rPr>
                            <a:t> </a:t>
                          </a:r>
                        </a:p>
                      </a:txBody>
                      <a:tcPr>
                        <a:solidFill>
                          <a:srgbClr val="303030"/>
                        </a:solidFill>
                      </a:tcPr>
                    </a:tc>
                    <a:extLst>
                      <a:ext uri="{0D108BD9-81ED-4DB2-BD59-A6C34878D82A}">
                        <a16:rowId xmlns:a16="http://schemas.microsoft.com/office/drawing/2014/main" val="2514416770"/>
                      </a:ext>
                    </a:extLst>
                  </a:tr>
                  <a:tr h="217424">
                    <a:tc>
                      <a:txBody>
                        <a:bodyPr/>
                        <a:lstStyle/>
                        <a:p>
                          <a:pPr algn="ctr"/>
                          <a:r>
                            <a:rPr lang="en-CA" baseline="0" dirty="0">
                              <a:solidFill>
                                <a:srgbClr val="FFFFFF"/>
                              </a:solidFill>
                            </a:rPr>
                            <a:t> </a:t>
                          </a:r>
                          <a:endParaRPr lang="en-CA" baseline="-25000" dirty="0">
                            <a:solidFill>
                              <a:srgbClr val="FFFFFF"/>
                            </a:solidFill>
                          </a:endParaRPr>
                        </a:p>
                      </a:txBody>
                      <a:tcPr>
                        <a:solidFill>
                          <a:srgbClr val="303030"/>
                        </a:solidFill>
                      </a:tcPr>
                    </a:tc>
                    <a:extLst>
                      <a:ext uri="{0D108BD9-81ED-4DB2-BD59-A6C34878D82A}">
                        <a16:rowId xmlns:a16="http://schemas.microsoft.com/office/drawing/2014/main" val="3552510416"/>
                      </a:ext>
                    </a:extLst>
                  </a:tr>
                  <a:tr h="180340">
                    <a:tc>
                      <a:txBody>
                        <a:bodyPr/>
                        <a:lstStyle/>
                        <a:p>
                          <a:pPr algn="ctr"/>
                          <a:endParaRPr lang="en-CA" dirty="0">
                            <a:solidFill>
                              <a:srgbClr val="FFFFFF"/>
                            </a:solidFill>
                          </a:endParaRPr>
                        </a:p>
                      </a:txBody>
                      <a:tcPr>
                        <a:solidFill>
                          <a:srgbClr val="303030"/>
                        </a:solidFill>
                      </a:tcPr>
                    </a:tc>
                    <a:extLst>
                      <a:ext uri="{0D108BD9-81ED-4DB2-BD59-A6C34878D82A}">
                        <a16:rowId xmlns:a16="http://schemas.microsoft.com/office/drawing/2014/main" val="1589631424"/>
                      </a:ext>
                    </a:extLst>
                  </a:tr>
                  <a:tr h="143256">
                    <a:tc>
                      <a:txBody>
                        <a:bodyPr/>
                        <a:lstStyle/>
                        <a:p>
                          <a:pPr algn="ctr"/>
                          <a:endParaRPr lang="en-CA" dirty="0">
                            <a:solidFill>
                              <a:srgbClr val="FFFFFF"/>
                            </a:solidFill>
                          </a:endParaRPr>
                        </a:p>
                      </a:txBody>
                      <a:tcPr>
                        <a:solidFill>
                          <a:srgbClr val="303030"/>
                        </a:solidFill>
                      </a:tcPr>
                    </a:tc>
                    <a:extLst>
                      <a:ext uri="{0D108BD9-81ED-4DB2-BD59-A6C34878D82A}">
                        <a16:rowId xmlns:a16="http://schemas.microsoft.com/office/drawing/2014/main" val="2171539904"/>
                      </a:ext>
                    </a:extLst>
                  </a:tr>
                  <a:tr h="0">
                    <a:tc>
                      <a:txBody>
                        <a:bodyPr/>
                        <a:lstStyle/>
                        <a:p>
                          <a:pPr algn="ctr"/>
                          <a:endParaRPr lang="en-CA" dirty="0">
                            <a:solidFill>
                              <a:srgbClr val="FFFFFF"/>
                            </a:solidFill>
                          </a:endParaRPr>
                        </a:p>
                      </a:txBody>
                      <a:tcPr>
                        <a:solidFill>
                          <a:srgbClr val="303030"/>
                        </a:solidFill>
                      </a:tcPr>
                    </a:tc>
                    <a:extLst>
                      <a:ext uri="{0D108BD9-81ED-4DB2-BD59-A6C34878D82A}">
                        <a16:rowId xmlns:a16="http://schemas.microsoft.com/office/drawing/2014/main" val="1750773480"/>
                      </a:ext>
                    </a:extLst>
                  </a:tr>
                  <a:tr h="0">
                    <a:tc>
                      <a:txBody>
                        <a:bodyPr/>
                        <a:lstStyle/>
                        <a:p>
                          <a:pPr algn="ctr"/>
                          <a:endParaRPr lang="en-CA" dirty="0">
                            <a:solidFill>
                              <a:srgbClr val="FFFFFF"/>
                            </a:solidFill>
                          </a:endParaRPr>
                        </a:p>
                      </a:txBody>
                      <a:tcPr>
                        <a:solidFill>
                          <a:srgbClr val="303030"/>
                        </a:solidFill>
                      </a:tcPr>
                    </a:tc>
                    <a:extLst>
                      <a:ext uri="{0D108BD9-81ED-4DB2-BD59-A6C34878D82A}">
                        <a16:rowId xmlns:a16="http://schemas.microsoft.com/office/drawing/2014/main" val="1071176130"/>
                      </a:ext>
                    </a:extLst>
                  </a:tr>
                  <a:tr h="182880">
                    <a:tc>
                      <a:txBody>
                        <a:bodyPr/>
                        <a:lstStyle/>
                        <a:p>
                          <a:pPr algn="ctr"/>
                          <a14:m>
                            <m:oMathPara xmlns:m="http://schemas.openxmlformats.org/officeDocument/2006/math">
                              <m:oMathParaPr>
                                <m:jc m:val="centerGroup"/>
                              </m:oMathParaPr>
                              <m:oMath xmlns:m="http://schemas.openxmlformats.org/officeDocument/2006/math">
                                <m:sSub>
                                  <m:sSubPr>
                                    <m:ctrlPr>
                                      <a:rPr lang="en-US" b="1" i="1" smtClean="0">
                                        <a:solidFill>
                                          <a:srgbClr val="FFFFFF"/>
                                        </a:solidFill>
                                        <a:latin typeface="Cambria Math" panose="02040503050406030204" pitchFamily="18" charset="0"/>
                                      </a:rPr>
                                    </m:ctrlPr>
                                  </m:sSubPr>
                                  <m:e>
                                    <m:r>
                                      <a:rPr lang="en-US" b="1" i="1" smtClean="0">
                                        <a:solidFill>
                                          <a:srgbClr val="FFFFFF"/>
                                        </a:solidFill>
                                        <a:latin typeface="Cambria Math" panose="02040503050406030204" pitchFamily="18" charset="0"/>
                                      </a:rPr>
                                      <m:t>𝑭</m:t>
                                    </m:r>
                                  </m:e>
                                  <m:sub>
                                    <m:r>
                                      <a:rPr lang="en-US" b="1" i="1" smtClean="0">
                                        <a:solidFill>
                                          <a:srgbClr val="FFFFFF"/>
                                        </a:solidFill>
                                        <a:latin typeface="Cambria Math" panose="02040503050406030204" pitchFamily="18" charset="0"/>
                                      </a:rPr>
                                      <m:t>𝑫</m:t>
                                    </m:r>
                                  </m:sub>
                                </m:sSub>
                              </m:oMath>
                            </m:oMathPara>
                          </a14:m>
                          <a:endParaRPr lang="en-CA" dirty="0">
                            <a:solidFill>
                              <a:srgbClr val="FFFFFF"/>
                            </a:solidFill>
                          </a:endParaRPr>
                        </a:p>
                      </a:txBody>
                      <a:tcPr>
                        <a:solidFill>
                          <a:srgbClr val="303030"/>
                        </a:solidFill>
                      </a:tcPr>
                    </a:tc>
                    <a:extLst>
                      <a:ext uri="{0D108BD9-81ED-4DB2-BD59-A6C34878D82A}">
                        <a16:rowId xmlns:a16="http://schemas.microsoft.com/office/drawing/2014/main" val="1650264203"/>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270049638"/>
                  </p:ext>
                </p:extLst>
              </p:nvPr>
            </p:nvGraphicFramePr>
            <p:xfrm>
              <a:off x="247454" y="1844198"/>
              <a:ext cx="808508" cy="3657600"/>
            </p:xfrm>
            <a:graphic>
              <a:graphicData uri="http://schemas.openxmlformats.org/drawingml/2006/table">
                <a:tbl>
                  <a:tblPr firstCol="1" bandRow="1">
                    <a:tableStyleId>{3C2FFA5D-87B4-456A-9821-1D502468CF0F}</a:tableStyleId>
                  </a:tblPr>
                  <a:tblGrid>
                    <a:gridCol w="808508">
                      <a:extLst>
                        <a:ext uri="{9D8B030D-6E8A-4147-A177-3AD203B41FA5}">
                          <a16:colId xmlns:a16="http://schemas.microsoft.com/office/drawing/2014/main" val="3268293803"/>
                        </a:ext>
                      </a:extLst>
                    </a:gridCol>
                  </a:tblGrid>
                  <a:tr h="365760">
                    <a:tc>
                      <a:txBody>
                        <a:bodyPr/>
                        <a:lstStyle/>
                        <a:p>
                          <a:pPr algn="ctr"/>
                          <a:endParaRPr lang="en-CA" baseline="0" dirty="0">
                            <a:solidFill>
                              <a:srgbClr val="FFFFFF"/>
                            </a:solidFill>
                          </a:endParaRPr>
                        </a:p>
                      </a:txBody>
                      <a:tcPr>
                        <a:solidFill>
                          <a:srgbClr val="303030"/>
                        </a:solidFill>
                      </a:tcPr>
                    </a:tc>
                    <a:extLst>
                      <a:ext uri="{0D108BD9-81ED-4DB2-BD59-A6C34878D82A}">
                        <a16:rowId xmlns:a16="http://schemas.microsoft.com/office/drawing/2014/main" val="912976742"/>
                      </a:ext>
                    </a:extLst>
                  </a:tr>
                  <a:tr h="36576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CA" baseline="0" dirty="0">
                              <a:solidFill>
                                <a:srgbClr val="FFFFFF"/>
                              </a:solidFill>
                            </a:rPr>
                            <a:t> </a:t>
                          </a:r>
                        </a:p>
                      </a:txBody>
                      <a:tcPr>
                        <a:solidFill>
                          <a:srgbClr val="303030"/>
                        </a:solidFill>
                      </a:tcPr>
                    </a:tc>
                    <a:extLst>
                      <a:ext uri="{0D108BD9-81ED-4DB2-BD59-A6C34878D82A}">
                        <a16:rowId xmlns:a16="http://schemas.microsoft.com/office/drawing/2014/main" val="1660832121"/>
                      </a:ext>
                    </a:extLst>
                  </a:tr>
                  <a:tr h="365760">
                    <a:tc>
                      <a:txBody>
                        <a:bodyPr/>
                        <a:lstStyle/>
                        <a:p>
                          <a:pPr algn="ctr"/>
                          <a:endParaRPr lang="en-CA" baseline="0" dirty="0">
                            <a:solidFill>
                              <a:srgbClr val="FFFFFF"/>
                            </a:solidFill>
                          </a:endParaRPr>
                        </a:p>
                      </a:txBody>
                      <a:tcPr>
                        <a:solidFill>
                          <a:srgbClr val="303030"/>
                        </a:solidFill>
                      </a:tcPr>
                    </a:tc>
                    <a:extLst>
                      <a:ext uri="{0D108BD9-81ED-4DB2-BD59-A6C34878D82A}">
                        <a16:rowId xmlns:a16="http://schemas.microsoft.com/office/drawing/2014/main" val="753262263"/>
                      </a:ext>
                    </a:extLst>
                  </a:tr>
                  <a:tr h="365760">
                    <a:tc>
                      <a:txBody>
                        <a:bodyPr/>
                        <a:lstStyle/>
                        <a:p>
                          <a:pPr algn="ctr"/>
                          <a:r>
                            <a:rPr lang="en-CA" baseline="0" dirty="0">
                              <a:solidFill>
                                <a:srgbClr val="FFFFFF"/>
                              </a:solidFill>
                            </a:rPr>
                            <a:t> </a:t>
                          </a:r>
                        </a:p>
                      </a:txBody>
                      <a:tcPr>
                        <a:solidFill>
                          <a:srgbClr val="303030"/>
                        </a:solidFill>
                      </a:tcPr>
                    </a:tc>
                    <a:extLst>
                      <a:ext uri="{0D108BD9-81ED-4DB2-BD59-A6C34878D82A}">
                        <a16:rowId xmlns:a16="http://schemas.microsoft.com/office/drawing/2014/main" val="2514416770"/>
                      </a:ext>
                    </a:extLst>
                  </a:tr>
                  <a:tr h="365760">
                    <a:tc>
                      <a:txBody>
                        <a:bodyPr/>
                        <a:lstStyle/>
                        <a:p>
                          <a:pPr algn="ctr"/>
                          <a:r>
                            <a:rPr lang="en-CA" baseline="0" dirty="0">
                              <a:solidFill>
                                <a:srgbClr val="FFFFFF"/>
                              </a:solidFill>
                            </a:rPr>
                            <a:t> </a:t>
                          </a:r>
                          <a:endParaRPr lang="en-CA" baseline="-25000" dirty="0">
                            <a:solidFill>
                              <a:srgbClr val="FFFFFF"/>
                            </a:solidFill>
                          </a:endParaRPr>
                        </a:p>
                      </a:txBody>
                      <a:tcPr>
                        <a:solidFill>
                          <a:srgbClr val="303030"/>
                        </a:solidFill>
                      </a:tcPr>
                    </a:tc>
                    <a:extLst>
                      <a:ext uri="{0D108BD9-81ED-4DB2-BD59-A6C34878D82A}">
                        <a16:rowId xmlns:a16="http://schemas.microsoft.com/office/drawing/2014/main" val="3552510416"/>
                      </a:ext>
                    </a:extLst>
                  </a:tr>
                  <a:tr h="365760">
                    <a:tc>
                      <a:txBody>
                        <a:bodyPr/>
                        <a:lstStyle/>
                        <a:p>
                          <a:pPr algn="ctr"/>
                          <a:endParaRPr lang="en-CA" dirty="0">
                            <a:solidFill>
                              <a:srgbClr val="FFFFFF"/>
                            </a:solidFill>
                          </a:endParaRPr>
                        </a:p>
                      </a:txBody>
                      <a:tcPr>
                        <a:solidFill>
                          <a:srgbClr val="303030"/>
                        </a:solidFill>
                      </a:tcPr>
                    </a:tc>
                    <a:extLst>
                      <a:ext uri="{0D108BD9-81ED-4DB2-BD59-A6C34878D82A}">
                        <a16:rowId xmlns:a16="http://schemas.microsoft.com/office/drawing/2014/main" val="1589631424"/>
                      </a:ext>
                    </a:extLst>
                  </a:tr>
                  <a:tr h="365760">
                    <a:tc>
                      <a:txBody>
                        <a:bodyPr/>
                        <a:lstStyle/>
                        <a:p>
                          <a:pPr algn="ctr"/>
                          <a:endParaRPr lang="en-CA" dirty="0">
                            <a:solidFill>
                              <a:srgbClr val="FFFFFF"/>
                            </a:solidFill>
                          </a:endParaRPr>
                        </a:p>
                      </a:txBody>
                      <a:tcPr>
                        <a:solidFill>
                          <a:srgbClr val="303030"/>
                        </a:solidFill>
                      </a:tcPr>
                    </a:tc>
                    <a:extLst>
                      <a:ext uri="{0D108BD9-81ED-4DB2-BD59-A6C34878D82A}">
                        <a16:rowId xmlns:a16="http://schemas.microsoft.com/office/drawing/2014/main" val="2171539904"/>
                      </a:ext>
                    </a:extLst>
                  </a:tr>
                  <a:tr h="365760">
                    <a:tc>
                      <a:txBody>
                        <a:bodyPr/>
                        <a:lstStyle/>
                        <a:p>
                          <a:pPr algn="ctr"/>
                          <a:endParaRPr lang="en-CA" dirty="0">
                            <a:solidFill>
                              <a:srgbClr val="FFFFFF"/>
                            </a:solidFill>
                          </a:endParaRPr>
                        </a:p>
                      </a:txBody>
                      <a:tcPr>
                        <a:solidFill>
                          <a:srgbClr val="303030"/>
                        </a:solidFill>
                      </a:tcPr>
                    </a:tc>
                    <a:extLst>
                      <a:ext uri="{0D108BD9-81ED-4DB2-BD59-A6C34878D82A}">
                        <a16:rowId xmlns:a16="http://schemas.microsoft.com/office/drawing/2014/main" val="1750773480"/>
                      </a:ext>
                    </a:extLst>
                  </a:tr>
                  <a:tr h="365760">
                    <a:tc>
                      <a:txBody>
                        <a:bodyPr/>
                        <a:lstStyle/>
                        <a:p>
                          <a:pPr algn="ctr"/>
                          <a:endParaRPr lang="en-CA" dirty="0">
                            <a:solidFill>
                              <a:srgbClr val="FFFFFF"/>
                            </a:solidFill>
                          </a:endParaRPr>
                        </a:p>
                      </a:txBody>
                      <a:tcPr>
                        <a:solidFill>
                          <a:srgbClr val="303030"/>
                        </a:solidFill>
                      </a:tcPr>
                    </a:tc>
                    <a:extLst>
                      <a:ext uri="{0D108BD9-81ED-4DB2-BD59-A6C34878D82A}">
                        <a16:rowId xmlns:a16="http://schemas.microsoft.com/office/drawing/2014/main" val="1071176130"/>
                      </a:ext>
                    </a:extLst>
                  </a:tr>
                  <a:tr h="365760">
                    <a:tc>
                      <a:txBody>
                        <a:bodyPr/>
                        <a:lstStyle/>
                        <a:p>
                          <a:endParaRPr lang="en-US"/>
                        </a:p>
                      </a:txBody>
                      <a:tcPr>
                        <a:blipFill>
                          <a:blip r:embed="rId2"/>
                          <a:stretch>
                            <a:fillRect l="-746" t="-905000" r="-1493" b="-3333"/>
                          </a:stretch>
                        </a:blipFill>
                      </a:tcPr>
                    </a:tc>
                    <a:extLst>
                      <a:ext uri="{0D108BD9-81ED-4DB2-BD59-A6C34878D82A}">
                        <a16:rowId xmlns:a16="http://schemas.microsoft.com/office/drawing/2014/main" val="1650264203"/>
                      </a:ext>
                    </a:extLst>
                  </a:tr>
                </a:tbl>
              </a:graphicData>
            </a:graphic>
          </p:graphicFrame>
        </mc:Fallback>
      </mc:AlternateContent>
      <mc:AlternateContent xmlns:mc="http://schemas.openxmlformats.org/markup-compatibility/2006">
        <mc:Choice xmlns:a14="http://schemas.microsoft.com/office/drawing/2010/main" Requires="a14">
          <p:sp>
            <p:nvSpPr>
              <p:cNvPr id="40" name="TextBox 39"/>
              <p:cNvSpPr txBox="1"/>
              <p:nvPr/>
            </p:nvSpPr>
            <p:spPr>
              <a:xfrm>
                <a:off x="62504" y="52344"/>
                <a:ext cx="8221572" cy="384721"/>
              </a:xfrm>
              <a:prstGeom prst="rect">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900" dirty="0">
                    <a:solidFill>
                      <a:srgbClr val="000000"/>
                    </a:solidFill>
                  </a:rPr>
                  <a:t>Let </a:t>
                </a:r>
                <a14:m>
                  <m:oMath xmlns:m="http://schemas.openxmlformats.org/officeDocument/2006/math">
                    <m:sSub>
                      <m:sSubPr>
                        <m:ctrlPr>
                          <a:rPr lang="en-US" sz="1900" b="1" i="1" smtClean="0">
                            <a:solidFill>
                              <a:srgbClr val="000000"/>
                            </a:solidFill>
                            <a:latin typeface="Cambria Math" panose="02040503050406030204" pitchFamily="18" charset="0"/>
                          </a:rPr>
                        </m:ctrlPr>
                      </m:sSubPr>
                      <m:e>
                        <m:r>
                          <a:rPr lang="en-US" sz="1900" b="1" i="1" smtClean="0">
                            <a:solidFill>
                              <a:srgbClr val="000000"/>
                            </a:solidFill>
                            <a:latin typeface="Cambria Math" panose="02040503050406030204" pitchFamily="18" charset="0"/>
                          </a:rPr>
                          <m:t>𝑭</m:t>
                        </m:r>
                      </m:e>
                      <m:sub>
                        <m:r>
                          <a:rPr lang="en-US" sz="1900" b="1" i="1" smtClean="0">
                            <a:solidFill>
                              <a:srgbClr val="000000"/>
                            </a:solidFill>
                            <a:latin typeface="Cambria Math" panose="02040503050406030204" pitchFamily="18" charset="0"/>
                          </a:rPr>
                          <m:t>𝑫</m:t>
                        </m:r>
                      </m:sub>
                    </m:sSub>
                  </m:oMath>
                </a14:m>
                <a:r>
                  <a:rPr lang="en-US" sz="1900" dirty="0">
                    <a:solidFill>
                      <a:srgbClr val="000000"/>
                    </a:solidFill>
                  </a:rPr>
                  <a:t> be the </a:t>
                </a:r>
                <a:r>
                  <a:rPr lang="en-US" sz="1900" b="1" dirty="0">
                    <a:solidFill>
                      <a:srgbClr val="000000"/>
                    </a:solidFill>
                  </a:rPr>
                  <a:t>first </a:t>
                </a:r>
                <a:r>
                  <a:rPr lang="en-US" sz="1900" dirty="0">
                    <a:solidFill>
                      <a:srgbClr val="000000"/>
                    </a:solidFill>
                  </a:rPr>
                  <a:t>interval that has </a:t>
                </a:r>
                <a:r>
                  <a:rPr lang="en-US" sz="1900" b="1" dirty="0" err="1">
                    <a:solidFill>
                      <a:srgbClr val="000000"/>
                    </a:solidFill>
                  </a:rPr>
                  <a:t>colour</a:t>
                </a:r>
                <a:r>
                  <a:rPr lang="en-US" sz="1900" b="1" dirty="0">
                    <a:solidFill>
                      <a:srgbClr val="000000"/>
                    </a:solidFill>
                  </a:rPr>
                  <a:t> </a:t>
                </a:r>
                <a14:m>
                  <m:oMath xmlns:m="http://schemas.openxmlformats.org/officeDocument/2006/math">
                    <m:r>
                      <a:rPr lang="en-US" sz="1900" b="1" i="1" smtClean="0">
                        <a:solidFill>
                          <a:srgbClr val="000000"/>
                        </a:solidFill>
                        <a:latin typeface="Cambria Math" panose="02040503050406030204" pitchFamily="18" charset="0"/>
                      </a:rPr>
                      <m:t>𝑫</m:t>
                    </m:r>
                  </m:oMath>
                </a14:m>
                <a:endParaRPr lang="en-US" sz="1900" b="1" dirty="0">
                  <a:solidFill>
                    <a:srgbClr val="000000"/>
                  </a:solidFill>
                </a:endParaRPr>
              </a:p>
            </p:txBody>
          </p:sp>
        </mc:Choice>
        <mc:Fallback>
          <p:sp>
            <p:nvSpPr>
              <p:cNvPr id="40" name="TextBox 39"/>
              <p:cNvSpPr txBox="1">
                <a:spLocks noRot="1" noChangeAspect="1" noMove="1" noResize="1" noEditPoints="1" noAdjustHandles="1" noChangeArrowheads="1" noChangeShapeType="1" noTextEdit="1"/>
              </p:cNvSpPr>
              <p:nvPr/>
            </p:nvSpPr>
            <p:spPr>
              <a:xfrm>
                <a:off x="62504" y="52344"/>
                <a:ext cx="8221572" cy="384721"/>
              </a:xfrm>
              <a:prstGeom prst="rect">
                <a:avLst/>
              </a:prstGeom>
              <a:blipFill>
                <a:blip r:embed="rId3"/>
                <a:stretch>
                  <a:fillRect l="-592" t="-6154" b="-24615"/>
                </a:stretch>
              </a:blipFill>
              <a:ln>
                <a:solidFill>
                  <a:srgbClr val="000000"/>
                </a:solidFill>
              </a:ln>
            </p:spPr>
            <p:txBody>
              <a:bodyPr/>
              <a:lstStyle/>
              <a:p>
                <a:r>
                  <a:rPr lang="en-CA">
                    <a:noFill/>
                  </a:rPr>
                  <a:t> </a:t>
                </a:r>
              </a:p>
            </p:txBody>
          </p:sp>
        </mc:Fallback>
      </mc:AlternateContent>
      <p:sp>
        <p:nvSpPr>
          <p:cNvPr id="2" name="Slide Number Placeholder 1">
            <a:extLst>
              <a:ext uri="{FF2B5EF4-FFF2-40B4-BE49-F238E27FC236}">
                <a16:creationId xmlns:a16="http://schemas.microsoft.com/office/drawing/2014/main" id="{9F764AC4-8A76-64C8-65AB-AB3B00FB961F}"/>
              </a:ext>
            </a:extLst>
          </p:cNvPr>
          <p:cNvSpPr>
            <a:spLocks noGrp="1"/>
          </p:cNvSpPr>
          <p:nvPr>
            <p:ph type="sldNum" sz="quarter" idx="12"/>
          </p:nvPr>
        </p:nvSpPr>
        <p:spPr/>
        <p:txBody>
          <a:bodyPr/>
          <a:lstStyle/>
          <a:p>
            <a:fld id="{D57F1E4F-1CFF-5643-939E-217C01CDF565}" type="slidenum">
              <a:rPr lang="en-US" smtClean="0">
                <a:solidFill>
                  <a:srgbClr val="000000"/>
                </a:solidFill>
              </a:rPr>
              <a:pPr/>
              <a:t>42</a:t>
            </a:fld>
            <a:endParaRPr lang="en-US" dirty="0">
              <a:solidFill>
                <a:srgbClr val="000000"/>
              </a:solidFill>
            </a:endParaRPr>
          </a:p>
        </p:txBody>
      </p:sp>
    </p:spTree>
    <p:extLst>
      <p:ext uri="{BB962C8B-B14F-4D97-AF65-F5344CB8AC3E}">
        <p14:creationId xmlns:p14="http://schemas.microsoft.com/office/powerpoint/2010/main" val="41623090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58210379"/>
              </p:ext>
            </p:extLst>
          </p:nvPr>
        </p:nvGraphicFramePr>
        <p:xfrm>
          <a:off x="511902" y="18441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endParaRPr lang="en-CA" baseline="-25000"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FF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FF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FF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FF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FF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FF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FF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FF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sz="1400" b="1" dirty="0"/>
                    </a:p>
                  </a:txBody>
                  <a:tcPr marL="18000" marR="18000"/>
                </a:tc>
                <a:tc>
                  <a:txBody>
                    <a:bodyPr/>
                    <a:lstStyle/>
                    <a:p>
                      <a:endParaRPr lang="en-CA" dirty="0"/>
                    </a:p>
                  </a:txBody>
                  <a:tcPr/>
                </a:tc>
                <a:tc>
                  <a:txBody>
                    <a:bodyPr/>
                    <a:lstStyle/>
                    <a:p>
                      <a:endParaRPr lang="en-CA" dirty="0"/>
                    </a:p>
                  </a:txBody>
                  <a:tcPr>
                    <a:solidFill>
                      <a:srgbClr val="FF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b="1" dirty="0"/>
                        <a:t>D</a:t>
                      </a:r>
                      <a:endParaRPr lang="en-CA" b="1" dirty="0"/>
                    </a:p>
                  </a:txBody>
                  <a:tcPr>
                    <a:solidFill>
                      <a:srgbClr val="FF0000"/>
                    </a:solidFill>
                  </a:tcPr>
                </a:tc>
                <a:tc>
                  <a:txBody>
                    <a:bodyPr/>
                    <a:lstStyle/>
                    <a:p>
                      <a:endParaRPr lang="en-CA" dirty="0"/>
                    </a:p>
                  </a:txBody>
                  <a:tcPr>
                    <a:solidFill>
                      <a:srgbClr val="FFC000"/>
                    </a:solidFill>
                  </a:tcPr>
                </a:tc>
                <a:tc>
                  <a:txBody>
                    <a:bodyPr/>
                    <a:lstStyle/>
                    <a:p>
                      <a:endParaRPr lang="en-CA" dirty="0"/>
                    </a:p>
                  </a:txBody>
                  <a:tcPr>
                    <a:solidFill>
                      <a:srgbClr val="FFC000"/>
                    </a:solidFill>
                  </a:tcPr>
                </a:tc>
                <a:tc>
                  <a:txBody>
                    <a:bodyPr/>
                    <a:lstStyle/>
                    <a:p>
                      <a:endParaRPr lang="en-CA" dirty="0"/>
                    </a:p>
                  </a:txBody>
                  <a:tcPr>
                    <a:solidFill>
                      <a:srgbClr val="FFC000"/>
                    </a:solidFill>
                  </a:tcPr>
                </a:tc>
                <a:tc>
                  <a:txBody>
                    <a:bodyPr/>
                    <a:lstStyle/>
                    <a:p>
                      <a:endParaRPr lang="en-CA" dirty="0"/>
                    </a:p>
                  </a:txBody>
                  <a:tcPr>
                    <a:solidFill>
                      <a:srgbClr val="9B9B9B"/>
                    </a:solidFill>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511902" y="575640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8766918" y="5571738"/>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1055962"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4670019"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1779862"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2503762"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3227662"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3946119"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5393919"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6117819"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6841719"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7565619"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8284076"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702658" y="587087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1426558" y="588142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2105870" y="588122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2874358" y="587709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3598258" y="588764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4195331" y="588744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5046058" y="587087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5769958" y="588142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6449270" y="588122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7209395" y="587087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7933295" y="588142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nvGraphicFramePr>
            <p:xfrm>
              <a:off x="247454" y="1844198"/>
              <a:ext cx="808508" cy="3657600"/>
            </p:xfrm>
            <a:graphic>
              <a:graphicData uri="http://schemas.openxmlformats.org/drawingml/2006/table">
                <a:tbl>
                  <a:tblPr firstCol="1" bandRow="1">
                    <a:tableStyleId>{3C2FFA5D-87B4-456A-9821-1D502468CF0F}</a:tableStyleId>
                  </a:tblPr>
                  <a:tblGrid>
                    <a:gridCol w="808508">
                      <a:extLst>
                        <a:ext uri="{9D8B030D-6E8A-4147-A177-3AD203B41FA5}">
                          <a16:colId xmlns:a16="http://schemas.microsoft.com/office/drawing/2014/main" val="3268293803"/>
                        </a:ext>
                      </a:extLst>
                    </a:gridCol>
                  </a:tblGrid>
                  <a:tr h="0">
                    <a:tc>
                      <a:txBody>
                        <a:bodyPr/>
                        <a:lstStyle/>
                        <a:p>
                          <a:pPr algn="ctr"/>
                          <a:endParaRPr lang="en-CA" baseline="0" dirty="0">
                            <a:solidFill>
                              <a:srgbClr val="FFFFFF"/>
                            </a:solidFill>
                          </a:endParaRPr>
                        </a:p>
                      </a:txBody>
                      <a:tcPr>
                        <a:solidFill>
                          <a:srgbClr val="303030"/>
                        </a:solidFill>
                      </a:tcPr>
                    </a:tc>
                    <a:extLst>
                      <a:ext uri="{0D108BD9-81ED-4DB2-BD59-A6C34878D82A}">
                        <a16:rowId xmlns:a16="http://schemas.microsoft.com/office/drawing/2014/main" val="912976742"/>
                      </a:ext>
                    </a:extLst>
                  </a:tr>
                  <a:tr h="32867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CA" baseline="0" dirty="0">
                              <a:solidFill>
                                <a:srgbClr val="FFFFFF"/>
                              </a:solidFill>
                            </a:rPr>
                            <a:t> </a:t>
                          </a:r>
                        </a:p>
                      </a:txBody>
                      <a:tcPr>
                        <a:solidFill>
                          <a:srgbClr val="303030"/>
                        </a:solidFill>
                      </a:tcPr>
                    </a:tc>
                    <a:extLst>
                      <a:ext uri="{0D108BD9-81ED-4DB2-BD59-A6C34878D82A}">
                        <a16:rowId xmlns:a16="http://schemas.microsoft.com/office/drawing/2014/main" val="1660832121"/>
                      </a:ext>
                    </a:extLst>
                  </a:tr>
                  <a:tr h="291592">
                    <a:tc>
                      <a:txBody>
                        <a:bodyPr/>
                        <a:lstStyle/>
                        <a:p>
                          <a:pPr algn="ctr"/>
                          <a:endParaRPr lang="en-CA" baseline="0" dirty="0">
                            <a:solidFill>
                              <a:srgbClr val="FFFFFF"/>
                            </a:solidFill>
                          </a:endParaRPr>
                        </a:p>
                      </a:txBody>
                      <a:tcPr>
                        <a:solidFill>
                          <a:srgbClr val="303030"/>
                        </a:solidFill>
                      </a:tcPr>
                    </a:tc>
                    <a:extLst>
                      <a:ext uri="{0D108BD9-81ED-4DB2-BD59-A6C34878D82A}">
                        <a16:rowId xmlns:a16="http://schemas.microsoft.com/office/drawing/2014/main" val="753262263"/>
                      </a:ext>
                    </a:extLst>
                  </a:tr>
                  <a:tr h="254508">
                    <a:tc>
                      <a:txBody>
                        <a:bodyPr/>
                        <a:lstStyle/>
                        <a:p>
                          <a:pPr algn="ctr"/>
                          <a:r>
                            <a:rPr lang="en-CA" baseline="0" dirty="0">
                              <a:solidFill>
                                <a:srgbClr val="FFFFFF"/>
                              </a:solidFill>
                            </a:rPr>
                            <a:t> </a:t>
                          </a:r>
                        </a:p>
                      </a:txBody>
                      <a:tcPr>
                        <a:solidFill>
                          <a:srgbClr val="303030"/>
                        </a:solidFill>
                      </a:tcPr>
                    </a:tc>
                    <a:extLst>
                      <a:ext uri="{0D108BD9-81ED-4DB2-BD59-A6C34878D82A}">
                        <a16:rowId xmlns:a16="http://schemas.microsoft.com/office/drawing/2014/main" val="2514416770"/>
                      </a:ext>
                    </a:extLst>
                  </a:tr>
                  <a:tr h="217424">
                    <a:tc>
                      <a:txBody>
                        <a:bodyPr/>
                        <a:lstStyle/>
                        <a:p>
                          <a:pPr algn="ctr"/>
                          <a:r>
                            <a:rPr lang="en-CA" baseline="0" dirty="0">
                              <a:solidFill>
                                <a:srgbClr val="FFFFFF"/>
                              </a:solidFill>
                            </a:rPr>
                            <a:t> </a:t>
                          </a:r>
                          <a:endParaRPr lang="en-CA" baseline="-25000" dirty="0">
                            <a:solidFill>
                              <a:srgbClr val="FFFFFF"/>
                            </a:solidFill>
                          </a:endParaRPr>
                        </a:p>
                      </a:txBody>
                      <a:tcPr>
                        <a:solidFill>
                          <a:srgbClr val="303030"/>
                        </a:solidFill>
                      </a:tcPr>
                    </a:tc>
                    <a:extLst>
                      <a:ext uri="{0D108BD9-81ED-4DB2-BD59-A6C34878D82A}">
                        <a16:rowId xmlns:a16="http://schemas.microsoft.com/office/drawing/2014/main" val="3552510416"/>
                      </a:ext>
                    </a:extLst>
                  </a:tr>
                  <a:tr h="180340">
                    <a:tc>
                      <a:txBody>
                        <a:bodyPr/>
                        <a:lstStyle/>
                        <a:p>
                          <a:pPr algn="ctr"/>
                          <a:endParaRPr lang="en-CA" dirty="0">
                            <a:solidFill>
                              <a:srgbClr val="FFFFFF"/>
                            </a:solidFill>
                          </a:endParaRPr>
                        </a:p>
                      </a:txBody>
                      <a:tcPr>
                        <a:solidFill>
                          <a:srgbClr val="303030"/>
                        </a:solidFill>
                      </a:tcPr>
                    </a:tc>
                    <a:extLst>
                      <a:ext uri="{0D108BD9-81ED-4DB2-BD59-A6C34878D82A}">
                        <a16:rowId xmlns:a16="http://schemas.microsoft.com/office/drawing/2014/main" val="1589631424"/>
                      </a:ext>
                    </a:extLst>
                  </a:tr>
                  <a:tr h="143256">
                    <a:tc>
                      <a:txBody>
                        <a:bodyPr/>
                        <a:lstStyle/>
                        <a:p>
                          <a:pPr algn="ctr"/>
                          <a:endParaRPr lang="en-CA" dirty="0">
                            <a:solidFill>
                              <a:srgbClr val="FFFFFF"/>
                            </a:solidFill>
                          </a:endParaRPr>
                        </a:p>
                      </a:txBody>
                      <a:tcPr>
                        <a:solidFill>
                          <a:srgbClr val="303030"/>
                        </a:solidFill>
                      </a:tcPr>
                    </a:tc>
                    <a:extLst>
                      <a:ext uri="{0D108BD9-81ED-4DB2-BD59-A6C34878D82A}">
                        <a16:rowId xmlns:a16="http://schemas.microsoft.com/office/drawing/2014/main" val="2171539904"/>
                      </a:ext>
                    </a:extLst>
                  </a:tr>
                  <a:tr h="0">
                    <a:tc>
                      <a:txBody>
                        <a:bodyPr/>
                        <a:lstStyle/>
                        <a:p>
                          <a:pPr algn="ctr"/>
                          <a:endParaRPr lang="en-CA" dirty="0">
                            <a:solidFill>
                              <a:srgbClr val="FFFFFF"/>
                            </a:solidFill>
                          </a:endParaRPr>
                        </a:p>
                      </a:txBody>
                      <a:tcPr>
                        <a:solidFill>
                          <a:srgbClr val="303030"/>
                        </a:solidFill>
                      </a:tcPr>
                    </a:tc>
                    <a:extLst>
                      <a:ext uri="{0D108BD9-81ED-4DB2-BD59-A6C34878D82A}">
                        <a16:rowId xmlns:a16="http://schemas.microsoft.com/office/drawing/2014/main" val="1750773480"/>
                      </a:ext>
                    </a:extLst>
                  </a:tr>
                  <a:tr h="0">
                    <a:tc>
                      <a:txBody>
                        <a:bodyPr/>
                        <a:lstStyle/>
                        <a:p>
                          <a:pPr algn="ctr"/>
                          <a:endParaRPr lang="en-CA" dirty="0">
                            <a:solidFill>
                              <a:srgbClr val="FFFFFF"/>
                            </a:solidFill>
                          </a:endParaRPr>
                        </a:p>
                      </a:txBody>
                      <a:tcPr>
                        <a:solidFill>
                          <a:srgbClr val="303030"/>
                        </a:solidFill>
                      </a:tcPr>
                    </a:tc>
                    <a:extLst>
                      <a:ext uri="{0D108BD9-81ED-4DB2-BD59-A6C34878D82A}">
                        <a16:rowId xmlns:a16="http://schemas.microsoft.com/office/drawing/2014/main" val="1071176130"/>
                      </a:ext>
                    </a:extLst>
                  </a:tr>
                  <a:tr h="182880">
                    <a:tc>
                      <a:txBody>
                        <a:bodyPr/>
                        <a:lstStyle/>
                        <a:p>
                          <a:pPr algn="ctr"/>
                          <a14:m>
                            <m:oMathPara xmlns:m="http://schemas.openxmlformats.org/officeDocument/2006/math">
                              <m:oMathParaPr>
                                <m:jc m:val="centerGroup"/>
                              </m:oMathParaPr>
                              <m:oMath xmlns:m="http://schemas.openxmlformats.org/officeDocument/2006/math">
                                <m:sSub>
                                  <m:sSubPr>
                                    <m:ctrlPr>
                                      <a:rPr lang="en-US" b="1" i="1" smtClean="0">
                                        <a:solidFill>
                                          <a:srgbClr val="FFFFFF"/>
                                        </a:solidFill>
                                        <a:latin typeface="Cambria Math" panose="02040503050406030204" pitchFamily="18" charset="0"/>
                                      </a:rPr>
                                    </m:ctrlPr>
                                  </m:sSubPr>
                                  <m:e>
                                    <m:r>
                                      <a:rPr lang="en-US" b="1" i="1" smtClean="0">
                                        <a:solidFill>
                                          <a:srgbClr val="FFFFFF"/>
                                        </a:solidFill>
                                        <a:latin typeface="Cambria Math" panose="02040503050406030204" pitchFamily="18" charset="0"/>
                                      </a:rPr>
                                      <m:t>𝑭</m:t>
                                    </m:r>
                                  </m:e>
                                  <m:sub>
                                    <m:r>
                                      <a:rPr lang="en-US" b="1" i="1" smtClean="0">
                                        <a:solidFill>
                                          <a:srgbClr val="FFFFFF"/>
                                        </a:solidFill>
                                        <a:latin typeface="Cambria Math" panose="02040503050406030204" pitchFamily="18" charset="0"/>
                                      </a:rPr>
                                      <m:t>𝑫</m:t>
                                    </m:r>
                                  </m:sub>
                                </m:sSub>
                              </m:oMath>
                            </m:oMathPara>
                          </a14:m>
                          <a:endParaRPr lang="en-CA" dirty="0">
                            <a:solidFill>
                              <a:srgbClr val="FFFFFF"/>
                            </a:solidFill>
                          </a:endParaRPr>
                        </a:p>
                      </a:txBody>
                      <a:tcPr>
                        <a:solidFill>
                          <a:srgbClr val="303030"/>
                        </a:solidFill>
                      </a:tcPr>
                    </a:tc>
                    <a:extLst>
                      <a:ext uri="{0D108BD9-81ED-4DB2-BD59-A6C34878D82A}">
                        <a16:rowId xmlns:a16="http://schemas.microsoft.com/office/drawing/2014/main" val="1650264203"/>
                      </a:ext>
                    </a:extLst>
                  </a:tr>
                </a:tbl>
              </a:graphicData>
            </a:graphic>
          </p:graphicFrame>
        </mc:Choice>
        <mc:Fallback xmlns="">
          <p:graphicFrame>
            <p:nvGraphicFramePr>
              <p:cNvPr id="3" name="Table 2"/>
              <p:cNvGraphicFramePr>
                <a:graphicFrameLocks noGrp="1"/>
              </p:cNvGraphicFramePr>
              <p:nvPr/>
            </p:nvGraphicFramePr>
            <p:xfrm>
              <a:off x="247454" y="1844198"/>
              <a:ext cx="808508" cy="3657600"/>
            </p:xfrm>
            <a:graphic>
              <a:graphicData uri="http://schemas.openxmlformats.org/drawingml/2006/table">
                <a:tbl>
                  <a:tblPr firstCol="1" bandRow="1">
                    <a:tableStyleId>{3C2FFA5D-87B4-456A-9821-1D502468CF0F}</a:tableStyleId>
                  </a:tblPr>
                  <a:tblGrid>
                    <a:gridCol w="808508">
                      <a:extLst>
                        <a:ext uri="{9D8B030D-6E8A-4147-A177-3AD203B41FA5}">
                          <a16:colId xmlns:a16="http://schemas.microsoft.com/office/drawing/2014/main" val="3268293803"/>
                        </a:ext>
                      </a:extLst>
                    </a:gridCol>
                  </a:tblGrid>
                  <a:tr h="365760">
                    <a:tc>
                      <a:txBody>
                        <a:bodyPr/>
                        <a:lstStyle/>
                        <a:p>
                          <a:pPr algn="ctr"/>
                          <a:endParaRPr lang="en-CA" baseline="0" dirty="0">
                            <a:solidFill>
                              <a:srgbClr val="FFFFFF"/>
                            </a:solidFill>
                          </a:endParaRPr>
                        </a:p>
                      </a:txBody>
                      <a:tcPr>
                        <a:solidFill>
                          <a:srgbClr val="303030"/>
                        </a:solidFill>
                      </a:tcPr>
                    </a:tc>
                    <a:extLst>
                      <a:ext uri="{0D108BD9-81ED-4DB2-BD59-A6C34878D82A}">
                        <a16:rowId xmlns:a16="http://schemas.microsoft.com/office/drawing/2014/main" val="912976742"/>
                      </a:ext>
                    </a:extLst>
                  </a:tr>
                  <a:tr h="36576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CA" baseline="0" dirty="0">
                              <a:solidFill>
                                <a:srgbClr val="FFFFFF"/>
                              </a:solidFill>
                            </a:rPr>
                            <a:t> </a:t>
                          </a:r>
                        </a:p>
                      </a:txBody>
                      <a:tcPr>
                        <a:solidFill>
                          <a:srgbClr val="303030"/>
                        </a:solidFill>
                      </a:tcPr>
                    </a:tc>
                    <a:extLst>
                      <a:ext uri="{0D108BD9-81ED-4DB2-BD59-A6C34878D82A}">
                        <a16:rowId xmlns:a16="http://schemas.microsoft.com/office/drawing/2014/main" val="1660832121"/>
                      </a:ext>
                    </a:extLst>
                  </a:tr>
                  <a:tr h="365760">
                    <a:tc>
                      <a:txBody>
                        <a:bodyPr/>
                        <a:lstStyle/>
                        <a:p>
                          <a:pPr algn="ctr"/>
                          <a:endParaRPr lang="en-CA" baseline="0" dirty="0">
                            <a:solidFill>
                              <a:srgbClr val="FFFFFF"/>
                            </a:solidFill>
                          </a:endParaRPr>
                        </a:p>
                      </a:txBody>
                      <a:tcPr>
                        <a:solidFill>
                          <a:srgbClr val="303030"/>
                        </a:solidFill>
                      </a:tcPr>
                    </a:tc>
                    <a:extLst>
                      <a:ext uri="{0D108BD9-81ED-4DB2-BD59-A6C34878D82A}">
                        <a16:rowId xmlns:a16="http://schemas.microsoft.com/office/drawing/2014/main" val="753262263"/>
                      </a:ext>
                    </a:extLst>
                  </a:tr>
                  <a:tr h="365760">
                    <a:tc>
                      <a:txBody>
                        <a:bodyPr/>
                        <a:lstStyle/>
                        <a:p>
                          <a:pPr algn="ctr"/>
                          <a:r>
                            <a:rPr lang="en-CA" baseline="0" dirty="0">
                              <a:solidFill>
                                <a:srgbClr val="FFFFFF"/>
                              </a:solidFill>
                            </a:rPr>
                            <a:t> </a:t>
                          </a:r>
                        </a:p>
                      </a:txBody>
                      <a:tcPr>
                        <a:solidFill>
                          <a:srgbClr val="303030"/>
                        </a:solidFill>
                      </a:tcPr>
                    </a:tc>
                    <a:extLst>
                      <a:ext uri="{0D108BD9-81ED-4DB2-BD59-A6C34878D82A}">
                        <a16:rowId xmlns:a16="http://schemas.microsoft.com/office/drawing/2014/main" val="2514416770"/>
                      </a:ext>
                    </a:extLst>
                  </a:tr>
                  <a:tr h="365760">
                    <a:tc>
                      <a:txBody>
                        <a:bodyPr/>
                        <a:lstStyle/>
                        <a:p>
                          <a:pPr algn="ctr"/>
                          <a:r>
                            <a:rPr lang="en-CA" baseline="0" dirty="0">
                              <a:solidFill>
                                <a:srgbClr val="FFFFFF"/>
                              </a:solidFill>
                            </a:rPr>
                            <a:t> </a:t>
                          </a:r>
                          <a:endParaRPr lang="en-CA" baseline="-25000" dirty="0">
                            <a:solidFill>
                              <a:srgbClr val="FFFFFF"/>
                            </a:solidFill>
                          </a:endParaRPr>
                        </a:p>
                      </a:txBody>
                      <a:tcPr>
                        <a:solidFill>
                          <a:srgbClr val="303030"/>
                        </a:solidFill>
                      </a:tcPr>
                    </a:tc>
                    <a:extLst>
                      <a:ext uri="{0D108BD9-81ED-4DB2-BD59-A6C34878D82A}">
                        <a16:rowId xmlns:a16="http://schemas.microsoft.com/office/drawing/2014/main" val="3552510416"/>
                      </a:ext>
                    </a:extLst>
                  </a:tr>
                  <a:tr h="365760">
                    <a:tc>
                      <a:txBody>
                        <a:bodyPr/>
                        <a:lstStyle/>
                        <a:p>
                          <a:pPr algn="ctr"/>
                          <a:endParaRPr lang="en-CA" dirty="0">
                            <a:solidFill>
                              <a:srgbClr val="FFFFFF"/>
                            </a:solidFill>
                          </a:endParaRPr>
                        </a:p>
                      </a:txBody>
                      <a:tcPr>
                        <a:solidFill>
                          <a:srgbClr val="303030"/>
                        </a:solidFill>
                      </a:tcPr>
                    </a:tc>
                    <a:extLst>
                      <a:ext uri="{0D108BD9-81ED-4DB2-BD59-A6C34878D82A}">
                        <a16:rowId xmlns:a16="http://schemas.microsoft.com/office/drawing/2014/main" val="1589631424"/>
                      </a:ext>
                    </a:extLst>
                  </a:tr>
                  <a:tr h="365760">
                    <a:tc>
                      <a:txBody>
                        <a:bodyPr/>
                        <a:lstStyle/>
                        <a:p>
                          <a:pPr algn="ctr"/>
                          <a:endParaRPr lang="en-CA" dirty="0">
                            <a:solidFill>
                              <a:srgbClr val="FFFFFF"/>
                            </a:solidFill>
                          </a:endParaRPr>
                        </a:p>
                      </a:txBody>
                      <a:tcPr>
                        <a:solidFill>
                          <a:srgbClr val="303030"/>
                        </a:solidFill>
                      </a:tcPr>
                    </a:tc>
                    <a:extLst>
                      <a:ext uri="{0D108BD9-81ED-4DB2-BD59-A6C34878D82A}">
                        <a16:rowId xmlns:a16="http://schemas.microsoft.com/office/drawing/2014/main" val="2171539904"/>
                      </a:ext>
                    </a:extLst>
                  </a:tr>
                  <a:tr h="365760">
                    <a:tc>
                      <a:txBody>
                        <a:bodyPr/>
                        <a:lstStyle/>
                        <a:p>
                          <a:pPr algn="ctr"/>
                          <a:endParaRPr lang="en-CA" dirty="0">
                            <a:solidFill>
                              <a:srgbClr val="FFFFFF"/>
                            </a:solidFill>
                          </a:endParaRPr>
                        </a:p>
                      </a:txBody>
                      <a:tcPr>
                        <a:solidFill>
                          <a:srgbClr val="303030"/>
                        </a:solidFill>
                      </a:tcPr>
                    </a:tc>
                    <a:extLst>
                      <a:ext uri="{0D108BD9-81ED-4DB2-BD59-A6C34878D82A}">
                        <a16:rowId xmlns:a16="http://schemas.microsoft.com/office/drawing/2014/main" val="1750773480"/>
                      </a:ext>
                    </a:extLst>
                  </a:tr>
                  <a:tr h="365760">
                    <a:tc>
                      <a:txBody>
                        <a:bodyPr/>
                        <a:lstStyle/>
                        <a:p>
                          <a:pPr algn="ctr"/>
                          <a:endParaRPr lang="en-CA" dirty="0">
                            <a:solidFill>
                              <a:srgbClr val="FFFFFF"/>
                            </a:solidFill>
                          </a:endParaRPr>
                        </a:p>
                      </a:txBody>
                      <a:tcPr>
                        <a:solidFill>
                          <a:srgbClr val="303030"/>
                        </a:solidFill>
                      </a:tcPr>
                    </a:tc>
                    <a:extLst>
                      <a:ext uri="{0D108BD9-81ED-4DB2-BD59-A6C34878D82A}">
                        <a16:rowId xmlns:a16="http://schemas.microsoft.com/office/drawing/2014/main" val="1071176130"/>
                      </a:ext>
                    </a:extLst>
                  </a:tr>
                  <a:tr h="365760">
                    <a:tc>
                      <a:txBody>
                        <a:bodyPr/>
                        <a:lstStyle/>
                        <a:p>
                          <a:endParaRPr lang="en-US"/>
                        </a:p>
                      </a:txBody>
                      <a:tcPr>
                        <a:blipFill>
                          <a:blip r:embed="rId2"/>
                          <a:stretch>
                            <a:fillRect l="-746" t="-905000" r="-1493" b="-3333"/>
                          </a:stretch>
                        </a:blipFill>
                      </a:tcPr>
                    </a:tc>
                    <a:extLst>
                      <a:ext uri="{0D108BD9-81ED-4DB2-BD59-A6C34878D82A}">
                        <a16:rowId xmlns:a16="http://schemas.microsoft.com/office/drawing/2014/main" val="1650264203"/>
                      </a:ext>
                    </a:extLst>
                  </a:tr>
                </a:tbl>
              </a:graphicData>
            </a:graphic>
          </p:graphicFrame>
        </mc:Fallback>
      </mc:AlternateContent>
      <mc:AlternateContent xmlns:mc="http://schemas.openxmlformats.org/markup-compatibility/2006">
        <mc:Choice xmlns:a14="http://schemas.microsoft.com/office/drawing/2010/main" Requires="a14">
          <p:sp>
            <p:nvSpPr>
              <p:cNvPr id="38" name="Rectangular Callout 37"/>
              <p:cNvSpPr/>
              <p:nvPr/>
            </p:nvSpPr>
            <p:spPr>
              <a:xfrm>
                <a:off x="62504" y="491754"/>
                <a:ext cx="8221572" cy="399833"/>
              </a:xfrm>
              <a:prstGeom prst="wedgeRectCallout">
                <a:avLst>
                  <a:gd name="adj1" fmla="val -48774"/>
                  <a:gd name="adj2" fmla="val 14512"/>
                </a:avLst>
              </a:prstGeom>
              <a:solidFill>
                <a:srgbClr val="FFFFFF"/>
              </a:solidFill>
            </p:spPr>
            <p:style>
              <a:lnRef idx="0">
                <a:schemeClr val="accent5"/>
              </a:lnRef>
              <a:fillRef idx="3">
                <a:schemeClr val="accent5"/>
              </a:fillRef>
              <a:effectRef idx="3">
                <a:schemeClr val="accent5"/>
              </a:effectRef>
              <a:fontRef idx="minor">
                <a:schemeClr val="lt1"/>
              </a:fontRef>
            </p:style>
            <p:txBody>
              <a:bodyPr rtlCol="0" anchor="ctr"/>
              <a:lstStyle/>
              <a:p>
                <a:r>
                  <a:rPr lang="en-US" sz="1900" dirty="0">
                    <a:solidFill>
                      <a:srgbClr val="000000"/>
                    </a:solidFill>
                  </a:rPr>
                  <a:t>We prove </a:t>
                </a:r>
                <a14:m>
                  <m:oMath xmlns:m="http://schemas.openxmlformats.org/officeDocument/2006/math">
                    <m:sSub>
                      <m:sSubPr>
                        <m:ctrlPr>
                          <a:rPr lang="en-US" sz="1900" b="1" i="1" smtClean="0">
                            <a:solidFill>
                              <a:srgbClr val="000000"/>
                            </a:solidFill>
                            <a:latin typeface="Cambria Math" panose="02040503050406030204" pitchFamily="18" charset="0"/>
                          </a:rPr>
                        </m:ctrlPr>
                      </m:sSubPr>
                      <m:e>
                        <m:r>
                          <a:rPr lang="en-US" sz="1900" b="1" i="1" smtClean="0">
                            <a:solidFill>
                              <a:srgbClr val="000000"/>
                            </a:solidFill>
                            <a:latin typeface="Cambria Math" panose="02040503050406030204" pitchFamily="18" charset="0"/>
                          </a:rPr>
                          <m:t>𝑭</m:t>
                        </m:r>
                      </m:e>
                      <m:sub>
                        <m:r>
                          <a:rPr lang="en-US" sz="1900" b="1" i="1" smtClean="0">
                            <a:solidFill>
                              <a:srgbClr val="000000"/>
                            </a:solidFill>
                            <a:latin typeface="Cambria Math" panose="02040503050406030204" pitchFamily="18" charset="0"/>
                          </a:rPr>
                          <m:t>𝑫</m:t>
                        </m:r>
                      </m:sub>
                    </m:sSub>
                  </m:oMath>
                </a14:m>
                <a:r>
                  <a:rPr lang="en-CA" sz="1900" b="1" dirty="0">
                    <a:solidFill>
                      <a:srgbClr val="000000"/>
                    </a:solidFill>
                  </a:rPr>
                  <a:t> overlaps D-1 other intervals at a single point in time</a:t>
                </a:r>
                <a:endParaRPr lang="en-CA" sz="1900" dirty="0">
                  <a:solidFill>
                    <a:srgbClr val="000000"/>
                  </a:solidFill>
                </a:endParaRPr>
              </a:p>
            </p:txBody>
          </p:sp>
        </mc:Choice>
        <mc:Fallback>
          <p:sp>
            <p:nvSpPr>
              <p:cNvPr id="38" name="Rectangular Callout 37"/>
              <p:cNvSpPr>
                <a:spLocks noRot="1" noChangeAspect="1" noMove="1" noResize="1" noEditPoints="1" noAdjustHandles="1" noChangeArrowheads="1" noChangeShapeType="1" noTextEdit="1"/>
              </p:cNvSpPr>
              <p:nvPr/>
            </p:nvSpPr>
            <p:spPr>
              <a:xfrm>
                <a:off x="62504" y="491754"/>
                <a:ext cx="8221572" cy="399833"/>
              </a:xfrm>
              <a:prstGeom prst="wedgeRectCallout">
                <a:avLst>
                  <a:gd name="adj1" fmla="val -48774"/>
                  <a:gd name="adj2" fmla="val 14512"/>
                </a:avLst>
              </a:prstGeom>
              <a:blipFill>
                <a:blip r:embed="rId3"/>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40" name="TextBox 39"/>
              <p:cNvSpPr txBox="1"/>
              <p:nvPr/>
            </p:nvSpPr>
            <p:spPr>
              <a:xfrm>
                <a:off x="62504" y="52344"/>
                <a:ext cx="8221572" cy="384721"/>
              </a:xfrm>
              <a:prstGeom prst="rect">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900" dirty="0">
                    <a:solidFill>
                      <a:srgbClr val="000000"/>
                    </a:solidFill>
                  </a:rPr>
                  <a:t>Let </a:t>
                </a:r>
                <a14:m>
                  <m:oMath xmlns:m="http://schemas.openxmlformats.org/officeDocument/2006/math">
                    <m:sSub>
                      <m:sSubPr>
                        <m:ctrlPr>
                          <a:rPr lang="en-US" sz="1900" b="1" i="1" smtClean="0">
                            <a:solidFill>
                              <a:srgbClr val="000000"/>
                            </a:solidFill>
                            <a:latin typeface="Cambria Math" panose="02040503050406030204" pitchFamily="18" charset="0"/>
                          </a:rPr>
                        </m:ctrlPr>
                      </m:sSubPr>
                      <m:e>
                        <m:r>
                          <a:rPr lang="en-US" sz="1900" b="1" i="1" smtClean="0">
                            <a:solidFill>
                              <a:srgbClr val="000000"/>
                            </a:solidFill>
                            <a:latin typeface="Cambria Math" panose="02040503050406030204" pitchFamily="18" charset="0"/>
                          </a:rPr>
                          <m:t>𝑭</m:t>
                        </m:r>
                      </m:e>
                      <m:sub>
                        <m:r>
                          <a:rPr lang="en-US" sz="1900" b="1" i="1" smtClean="0">
                            <a:solidFill>
                              <a:srgbClr val="000000"/>
                            </a:solidFill>
                            <a:latin typeface="Cambria Math" panose="02040503050406030204" pitchFamily="18" charset="0"/>
                          </a:rPr>
                          <m:t>𝑫</m:t>
                        </m:r>
                      </m:sub>
                    </m:sSub>
                  </m:oMath>
                </a14:m>
                <a:r>
                  <a:rPr lang="en-US" sz="1900" dirty="0">
                    <a:solidFill>
                      <a:srgbClr val="000000"/>
                    </a:solidFill>
                  </a:rPr>
                  <a:t> be the </a:t>
                </a:r>
                <a:r>
                  <a:rPr lang="en-US" sz="1900" b="1" dirty="0">
                    <a:solidFill>
                      <a:srgbClr val="000000"/>
                    </a:solidFill>
                  </a:rPr>
                  <a:t>first </a:t>
                </a:r>
                <a:r>
                  <a:rPr lang="en-US" sz="1900" dirty="0">
                    <a:solidFill>
                      <a:srgbClr val="000000"/>
                    </a:solidFill>
                  </a:rPr>
                  <a:t>interval that has </a:t>
                </a:r>
                <a:r>
                  <a:rPr lang="en-US" sz="1900" b="1" dirty="0" err="1">
                    <a:solidFill>
                      <a:srgbClr val="000000"/>
                    </a:solidFill>
                  </a:rPr>
                  <a:t>colour</a:t>
                </a:r>
                <a:r>
                  <a:rPr lang="en-US" sz="1900" b="1" dirty="0">
                    <a:solidFill>
                      <a:srgbClr val="000000"/>
                    </a:solidFill>
                  </a:rPr>
                  <a:t> </a:t>
                </a:r>
                <a14:m>
                  <m:oMath xmlns:m="http://schemas.openxmlformats.org/officeDocument/2006/math">
                    <m:r>
                      <a:rPr lang="en-US" sz="1900" b="1" i="1" smtClean="0">
                        <a:solidFill>
                          <a:srgbClr val="000000"/>
                        </a:solidFill>
                        <a:latin typeface="Cambria Math" panose="02040503050406030204" pitchFamily="18" charset="0"/>
                      </a:rPr>
                      <m:t>𝑫</m:t>
                    </m:r>
                  </m:oMath>
                </a14:m>
                <a:endParaRPr lang="en-US" sz="1900" b="1" dirty="0">
                  <a:solidFill>
                    <a:srgbClr val="000000"/>
                  </a:solidFill>
                </a:endParaRPr>
              </a:p>
            </p:txBody>
          </p:sp>
        </mc:Choice>
        <mc:Fallback>
          <p:sp>
            <p:nvSpPr>
              <p:cNvPr id="40" name="TextBox 39"/>
              <p:cNvSpPr txBox="1">
                <a:spLocks noRot="1" noChangeAspect="1" noMove="1" noResize="1" noEditPoints="1" noAdjustHandles="1" noChangeArrowheads="1" noChangeShapeType="1" noTextEdit="1"/>
              </p:cNvSpPr>
              <p:nvPr/>
            </p:nvSpPr>
            <p:spPr>
              <a:xfrm>
                <a:off x="62504" y="52344"/>
                <a:ext cx="8221572" cy="384721"/>
              </a:xfrm>
              <a:prstGeom prst="rect">
                <a:avLst/>
              </a:prstGeom>
              <a:blipFill>
                <a:blip r:embed="rId4"/>
                <a:stretch>
                  <a:fillRect l="-592" t="-6154" b="-24615"/>
                </a:stretch>
              </a:blipFill>
              <a:ln>
                <a:solidFill>
                  <a:srgbClr val="000000"/>
                </a:solidFill>
              </a:ln>
            </p:spPr>
            <p:txBody>
              <a:bodyPr/>
              <a:lstStyle/>
              <a:p>
                <a:r>
                  <a:rPr lang="en-CA">
                    <a:noFill/>
                  </a:rPr>
                  <a:t> </a:t>
                </a:r>
              </a:p>
            </p:txBody>
          </p:sp>
        </mc:Fallback>
      </mc:AlternateContent>
      <p:sp>
        <p:nvSpPr>
          <p:cNvPr id="2" name="Slide Number Placeholder 1">
            <a:extLst>
              <a:ext uri="{FF2B5EF4-FFF2-40B4-BE49-F238E27FC236}">
                <a16:creationId xmlns:a16="http://schemas.microsoft.com/office/drawing/2014/main" id="{9F764AC4-8A76-64C8-65AB-AB3B00FB961F}"/>
              </a:ext>
            </a:extLst>
          </p:cNvPr>
          <p:cNvSpPr>
            <a:spLocks noGrp="1"/>
          </p:cNvSpPr>
          <p:nvPr>
            <p:ph type="sldNum" sz="quarter" idx="12"/>
          </p:nvPr>
        </p:nvSpPr>
        <p:spPr/>
        <p:txBody>
          <a:bodyPr/>
          <a:lstStyle/>
          <a:p>
            <a:fld id="{D57F1E4F-1CFF-5643-939E-217C01CDF565}" type="slidenum">
              <a:rPr lang="en-US" smtClean="0">
                <a:solidFill>
                  <a:srgbClr val="000000"/>
                </a:solidFill>
              </a:rPr>
              <a:pPr/>
              <a:t>43</a:t>
            </a:fld>
            <a:endParaRPr lang="en-US" dirty="0">
              <a:solidFill>
                <a:srgbClr val="000000"/>
              </a:solidFill>
            </a:endParaRPr>
          </a:p>
        </p:txBody>
      </p:sp>
    </p:spTree>
    <p:extLst>
      <p:ext uri="{BB962C8B-B14F-4D97-AF65-F5344CB8AC3E}">
        <p14:creationId xmlns:p14="http://schemas.microsoft.com/office/powerpoint/2010/main" val="143175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11902" y="18441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endParaRPr lang="en-CA" dirty="0">
                        <a:solidFill>
                          <a:srgbClr val="FFFFFF"/>
                        </a:solidFill>
                      </a:endParaRPr>
                    </a:p>
                  </a:txBody>
                  <a:tcPr>
                    <a:solidFill>
                      <a:srgbClr val="303030"/>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4</a:t>
                      </a:r>
                      <a:endParaRPr lang="en-CA" dirty="0"/>
                    </a:p>
                  </a:txBody>
                  <a:tcPr>
                    <a:solidFill>
                      <a:srgbClr val="00FF00"/>
                    </a:solidFill>
                  </a:tcPr>
                </a:tc>
                <a:tc>
                  <a:txBody>
                    <a:bodyPr/>
                    <a:lstStyle/>
                    <a:p>
                      <a:endParaRPr lang="en-CA" dirty="0"/>
                    </a:p>
                  </a:txBody>
                  <a:tcPr>
                    <a:solidFill>
                      <a:srgbClr val="00FF00"/>
                    </a:solidFill>
                  </a:tcPr>
                </a:tc>
                <a:tc>
                  <a:txBody>
                    <a:bodyPr/>
                    <a:lstStyle/>
                    <a:p>
                      <a:endParaRPr lang="en-CA" dirty="0"/>
                    </a:p>
                  </a:txBody>
                  <a:tcPr>
                    <a:solidFill>
                      <a:srgbClr val="00FF00"/>
                    </a:solidFill>
                  </a:tcPr>
                </a:tc>
                <a:tc>
                  <a:txBody>
                    <a:bodyPr/>
                    <a:lstStyle/>
                    <a:p>
                      <a:endParaRPr lang="en-CA" dirty="0"/>
                    </a:p>
                  </a:txBody>
                  <a:tcPr>
                    <a:solidFill>
                      <a:srgbClr val="00FF00"/>
                    </a:solidFill>
                  </a:tcPr>
                </a:tc>
                <a:tc>
                  <a:txBody>
                    <a:bodyPr/>
                    <a:lstStyle/>
                    <a:p>
                      <a:endParaRPr lang="en-CA" dirty="0"/>
                    </a:p>
                  </a:txBody>
                  <a:tcPr>
                    <a:solidFill>
                      <a:srgbClr val="00FF00"/>
                    </a:solidFill>
                  </a:tcPr>
                </a:tc>
                <a:tc>
                  <a:txBody>
                    <a:bodyPr/>
                    <a:lstStyle/>
                    <a:p>
                      <a:endParaRPr lang="en-CA" dirty="0"/>
                    </a:p>
                  </a:txBody>
                  <a:tcPr>
                    <a:solidFill>
                      <a:srgbClr val="00FF00"/>
                    </a:solidFill>
                  </a:tcPr>
                </a:tc>
                <a:tc>
                  <a:txBody>
                    <a:bodyPr/>
                    <a:lstStyle/>
                    <a:p>
                      <a:endParaRPr lang="en-CA" dirty="0"/>
                    </a:p>
                  </a:txBody>
                  <a:tcPr>
                    <a:solidFill>
                      <a:srgbClr val="00FF00"/>
                    </a:solidFill>
                  </a:tcPr>
                </a:tc>
                <a:tc>
                  <a:txBody>
                    <a:bodyPr/>
                    <a:lstStyle/>
                    <a:p>
                      <a:endParaRPr lang="en-CA" dirty="0"/>
                    </a:p>
                  </a:txBody>
                  <a:tcPr>
                    <a:solidFill>
                      <a:srgbClr val="00FF00"/>
                    </a:solidFill>
                  </a:tcPr>
                </a:tc>
                <a:tc>
                  <a:txBody>
                    <a:bodyPr/>
                    <a:lstStyle/>
                    <a:p>
                      <a:endParaRPr lang="en-CA" dirty="0"/>
                    </a:p>
                  </a:txBody>
                  <a:tcPr>
                    <a:solidFill>
                      <a:srgbClr val="00FF00"/>
                    </a:solidFill>
                  </a:tcPr>
                </a:tc>
                <a:tc>
                  <a:txBody>
                    <a:bodyPr/>
                    <a:lstStyle/>
                    <a:p>
                      <a:endParaRPr lang="en-CA" dirty="0"/>
                    </a:p>
                  </a:txBody>
                  <a:tcPr>
                    <a:solidFill>
                      <a:srgbClr val="00FF00"/>
                    </a:solidFill>
                  </a:tcPr>
                </a:tc>
                <a:tc>
                  <a:txBody>
                    <a:bodyPr/>
                    <a:lstStyle/>
                    <a:p>
                      <a:endParaRPr lang="en-CA" dirty="0"/>
                    </a:p>
                  </a:txBody>
                  <a:tcPr>
                    <a:solidFill>
                      <a:srgbClr val="00FF00"/>
                    </a:solidFill>
                  </a:tcPr>
                </a:tc>
                <a:tc>
                  <a:txBody>
                    <a:bodyPr/>
                    <a:lstStyle/>
                    <a:p>
                      <a:endParaRPr lang="en-CA" dirty="0"/>
                    </a:p>
                  </a:txBody>
                  <a:tcPr>
                    <a:solidFill>
                      <a:srgbClr val="00FF00"/>
                    </a:solidFill>
                  </a:tcPr>
                </a:tc>
                <a:tc>
                  <a:txBody>
                    <a:bodyPr/>
                    <a:lstStyle/>
                    <a:p>
                      <a:endParaRPr lang="en-CA" dirty="0"/>
                    </a:p>
                  </a:txBody>
                  <a:tcPr>
                    <a:solidFill>
                      <a:srgbClr val="00FF00"/>
                    </a:solidFill>
                  </a:tcPr>
                </a:tc>
                <a:tc>
                  <a:txBody>
                    <a:bodyPr/>
                    <a:lstStyle/>
                    <a:p>
                      <a:endParaRPr lang="en-CA" dirty="0"/>
                    </a:p>
                  </a:txBody>
                  <a:tcPr>
                    <a:solidFill>
                      <a:srgbClr val="00FF00"/>
                    </a:solidFill>
                  </a:tcPr>
                </a:tc>
                <a:tc>
                  <a:txBody>
                    <a:bodyPr/>
                    <a:lstStyle/>
                    <a:p>
                      <a:endParaRPr lang="en-CA" dirty="0"/>
                    </a:p>
                  </a:txBody>
                  <a:tcPr>
                    <a:solidFill>
                      <a:srgbClr val="00FF00"/>
                    </a:solidFill>
                  </a:tcPr>
                </a:tc>
                <a:tc>
                  <a:txBody>
                    <a:bodyPr/>
                    <a:lstStyle/>
                    <a:p>
                      <a:endParaRPr lang="en-CA" dirty="0"/>
                    </a:p>
                  </a:txBody>
                  <a:tcPr>
                    <a:solidFill>
                      <a:srgbClr val="00FF00"/>
                    </a:solidFill>
                  </a:tcPr>
                </a:tc>
                <a:tc>
                  <a:txBody>
                    <a:bodyPr/>
                    <a:lstStyle/>
                    <a:p>
                      <a:endParaRPr lang="en-CA" dirty="0"/>
                    </a:p>
                  </a:txBody>
                  <a:tcPr>
                    <a:solidFill>
                      <a:srgbClr val="00FF00"/>
                    </a:solidFill>
                  </a:tcPr>
                </a:tc>
                <a:tc>
                  <a:txBody>
                    <a:bodyPr/>
                    <a:lstStyle/>
                    <a:p>
                      <a:endParaRPr lang="en-CA" dirty="0"/>
                    </a:p>
                  </a:txBody>
                  <a:tcPr>
                    <a:solidFill>
                      <a:srgbClr val="00FF00"/>
                    </a:solidFill>
                  </a:tcPr>
                </a:tc>
                <a:extLst>
                  <a:ext uri="{0D108BD9-81ED-4DB2-BD59-A6C34878D82A}">
                    <a16:rowId xmlns:a16="http://schemas.microsoft.com/office/drawing/2014/main" val="3529072031"/>
                  </a:ext>
                </a:extLst>
              </a:tr>
              <a:tr h="217424">
                <a:tc>
                  <a:txBody>
                    <a:bodyPr/>
                    <a:lstStyle/>
                    <a:p>
                      <a:pPr algn="ct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solidFill>
                            <a:srgbClr val="FFFFFF"/>
                          </a:solidFill>
                        </a:rPr>
                        <a:t>5</a:t>
                      </a:r>
                      <a:endParaRPr lang="en-CA" dirty="0">
                        <a:solidFill>
                          <a:srgbClr val="FFFFFF"/>
                        </a:solidFill>
                      </a:endParaRPr>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r>
                        <a:rPr lang="en-US" dirty="0"/>
                        <a:t>…</a:t>
                      </a:r>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a:t>
                      </a:r>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a:t>
                      </a:r>
                      <a:endParaRPr lang="en-CA" dirty="0"/>
                    </a:p>
                  </a:txBody>
                  <a:tcPr>
                    <a:noFill/>
                  </a:tcPr>
                </a:tc>
                <a:tc>
                  <a:txBody>
                    <a:bodyPr/>
                    <a:lstStyle/>
                    <a:p>
                      <a:endParaRPr lang="en-CA" dirty="0"/>
                    </a:p>
                  </a:txBody>
                  <a:tcPr>
                    <a:noFill/>
                  </a:tcPr>
                </a:tc>
                <a:tc>
                  <a:txBody>
                    <a:bodyPr/>
                    <a:lstStyle/>
                    <a:p>
                      <a:endParaRPr lang="en-CA" dirty="0"/>
                    </a:p>
                  </a:txBody>
                  <a:tcPr>
                    <a:lnB w="12700" cap="flat" cmpd="sng" algn="ctr">
                      <a:solidFill>
                        <a:schemeClr val="tx1"/>
                      </a:solidFill>
                      <a:prstDash val="solid"/>
                      <a:round/>
                      <a:headEnd type="none" w="med" len="med"/>
                      <a:tailEnd type="none" w="med" len="med"/>
                    </a:lnB>
                    <a:noFill/>
                  </a:tcPr>
                </a:tc>
                <a:tc>
                  <a:txBody>
                    <a:bodyPr/>
                    <a:lstStyle/>
                    <a:p>
                      <a:endParaRPr lang="en-CA" dirty="0"/>
                    </a:p>
                  </a:txBody>
                  <a:tcPr>
                    <a:lnB w="12700" cap="flat" cmpd="sng" algn="ctr">
                      <a:solidFill>
                        <a:schemeClr val="tx1"/>
                      </a:solidFill>
                      <a:prstDash val="solid"/>
                      <a:round/>
                      <a:headEnd type="none" w="med" len="med"/>
                      <a:tailEnd type="none" w="med" len="med"/>
                    </a:lnB>
                    <a:noFill/>
                  </a:tcPr>
                </a:tc>
                <a:tc>
                  <a:txBody>
                    <a:bodyPr/>
                    <a:lstStyle/>
                    <a:p>
                      <a:endParaRPr lang="en-CA" dirty="0"/>
                    </a:p>
                  </a:txBody>
                  <a:tcPr>
                    <a:lnB w="12700" cap="flat" cmpd="sng" algn="ctr">
                      <a:solidFill>
                        <a:schemeClr val="tx1"/>
                      </a:solidFill>
                      <a:prstDash val="solid"/>
                      <a:round/>
                      <a:headEnd type="none" w="med" len="med"/>
                      <a:tailEnd type="none" w="med" len="med"/>
                    </a:lnB>
                    <a:noFill/>
                  </a:tcPr>
                </a:tc>
                <a:tc>
                  <a:txBody>
                    <a:bodyPr/>
                    <a:lstStyle/>
                    <a:p>
                      <a:endParaRPr lang="en-CA" dirty="0"/>
                    </a:p>
                  </a:txBody>
                  <a:tcPr>
                    <a:lnB w="12700" cap="flat" cmpd="sng" algn="ctr">
                      <a:solidFill>
                        <a:schemeClr val="tx1"/>
                      </a:solidFill>
                      <a:prstDash val="solid"/>
                      <a:round/>
                      <a:headEnd type="none" w="med" len="med"/>
                      <a:tailEnd type="none" w="med" len="med"/>
                    </a:lnB>
                    <a:noFill/>
                  </a:tcPr>
                </a:tc>
                <a:tc>
                  <a:txBody>
                    <a:bodyPr/>
                    <a:lstStyle/>
                    <a:p>
                      <a:endParaRPr lang="en-CA" dirty="0"/>
                    </a:p>
                  </a:txBody>
                  <a:tcPr>
                    <a:lnB w="12700" cap="flat" cmpd="sng" algn="ctr">
                      <a:solidFill>
                        <a:schemeClr val="tx1"/>
                      </a:solidFill>
                      <a:prstDash val="solid"/>
                      <a:round/>
                      <a:headEnd type="none" w="med" len="med"/>
                      <a:tailEnd type="none" w="med" len="med"/>
                    </a:lnB>
                    <a:noFill/>
                  </a:tcPr>
                </a:tc>
                <a:tc>
                  <a:txBody>
                    <a:bodyPr/>
                    <a:lstStyle/>
                    <a:p>
                      <a:endParaRPr lang="en-CA" dirty="0"/>
                    </a:p>
                  </a:txBody>
                  <a:tcPr>
                    <a:lnB w="12700" cap="flat" cmpd="sng" algn="ctr">
                      <a:solidFill>
                        <a:schemeClr val="tx1"/>
                      </a:solidFill>
                      <a:prstDash val="solid"/>
                      <a:round/>
                      <a:headEnd type="none" w="med" len="med"/>
                      <a:tailEnd type="none" w="med" len="med"/>
                    </a:lnB>
                    <a:no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lnR w="12700" cap="flat" cmpd="sng" algn="ctr">
                      <a:solidFill>
                        <a:schemeClr val="tx1"/>
                      </a:solidFill>
                      <a:prstDash val="solid"/>
                      <a:round/>
                      <a:headEnd type="none" w="med" len="med"/>
                      <a:tailEnd type="none" w="med" len="med"/>
                    </a:lnR>
                    <a:solidFill>
                      <a:srgbClr val="6F6F6F">
                        <a:alpha val="40000"/>
                      </a:srgbClr>
                    </a:solidFill>
                  </a:tcPr>
                </a:tc>
                <a:tc>
                  <a:txBody>
                    <a:bodyPr/>
                    <a:lstStyle/>
                    <a:p>
                      <a:r>
                        <a:rPr lang="en-US" sz="1400" b="1" dirty="0"/>
                        <a:t>D-1</a:t>
                      </a:r>
                      <a:endParaRPr lang="en-CA" sz="1400" b="1" dirty="0"/>
                    </a:p>
                  </a:txBody>
                  <a:tcPr marL="18000" marR="180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CA"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CA"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CA"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CA"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CA"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CA"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40815795"/>
                  </a:ext>
                </a:extLst>
              </a:tr>
              <a:tr h="182880">
                <a:tc>
                  <a:txBody>
                    <a:bodyPr/>
                    <a:lstStyle/>
                    <a:p>
                      <a:pPr algn="ct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lnT w="12700" cap="flat" cmpd="sng" algn="ctr">
                      <a:solidFill>
                        <a:schemeClr val="tx1"/>
                      </a:solidFill>
                      <a:prstDash val="solid"/>
                      <a:round/>
                      <a:headEnd type="none" w="med" len="med"/>
                      <a:tailEnd type="none" w="med" len="med"/>
                    </a:lnT>
                  </a:tcPr>
                </a:tc>
                <a:tc>
                  <a:txBody>
                    <a:bodyPr/>
                    <a:lstStyle/>
                    <a:p>
                      <a:endParaRPr lang="en-CA" dirty="0"/>
                    </a:p>
                  </a:txBody>
                  <a:tcPr>
                    <a:lnT w="12700" cap="flat" cmpd="sng" algn="ctr">
                      <a:solidFill>
                        <a:schemeClr val="tx1"/>
                      </a:solidFill>
                      <a:prstDash val="solid"/>
                      <a:round/>
                      <a:headEnd type="none" w="med" len="med"/>
                      <a:tailEnd type="none" w="med" len="med"/>
                    </a:lnT>
                  </a:tcPr>
                </a:tc>
                <a:tc>
                  <a:txBody>
                    <a:bodyPr/>
                    <a:lstStyle/>
                    <a:p>
                      <a:r>
                        <a:rPr lang="en-US" b="1" dirty="0"/>
                        <a:t>D</a:t>
                      </a:r>
                      <a:endParaRPr lang="en-CA" b="1" dirty="0"/>
                    </a:p>
                  </a:txBody>
                  <a:tcPr>
                    <a:lnT w="12700" cap="flat" cmpd="sng" algn="ctr">
                      <a:solidFill>
                        <a:schemeClr val="tx1"/>
                      </a:solidFill>
                      <a:prstDash val="solid"/>
                      <a:round/>
                      <a:headEnd type="none" w="med" len="med"/>
                      <a:tailEnd type="none" w="med" len="med"/>
                    </a:lnT>
                    <a:solidFill>
                      <a:srgbClr val="FFC000"/>
                    </a:solidFill>
                  </a:tcPr>
                </a:tc>
                <a:tc>
                  <a:txBody>
                    <a:bodyPr/>
                    <a:lstStyle/>
                    <a:p>
                      <a:endParaRPr lang="en-CA" dirty="0"/>
                    </a:p>
                  </a:txBody>
                  <a:tcPr>
                    <a:lnT w="12700" cap="flat" cmpd="sng" algn="ctr">
                      <a:solidFill>
                        <a:schemeClr val="tx1"/>
                      </a:solidFill>
                      <a:prstDash val="solid"/>
                      <a:round/>
                      <a:headEnd type="none" w="med" len="med"/>
                      <a:tailEnd type="none" w="med" len="med"/>
                    </a:lnT>
                    <a:solidFill>
                      <a:srgbClr val="FFC000"/>
                    </a:solidFill>
                  </a:tcPr>
                </a:tc>
                <a:tc>
                  <a:txBody>
                    <a:bodyPr/>
                    <a:lstStyle/>
                    <a:p>
                      <a:endParaRPr lang="en-CA" dirty="0"/>
                    </a:p>
                  </a:txBody>
                  <a:tcPr>
                    <a:lnT w="12700" cap="flat" cmpd="sng" algn="ctr">
                      <a:solidFill>
                        <a:schemeClr val="tx1"/>
                      </a:solidFill>
                      <a:prstDash val="solid"/>
                      <a:round/>
                      <a:headEnd type="none" w="med" len="med"/>
                      <a:tailEnd type="none" w="med" len="med"/>
                    </a:lnT>
                    <a:solidFill>
                      <a:srgbClr val="FFC000"/>
                    </a:solidFill>
                  </a:tcPr>
                </a:tc>
                <a:tc>
                  <a:txBody>
                    <a:bodyPr/>
                    <a:lstStyle/>
                    <a:p>
                      <a:endParaRPr lang="en-CA" dirty="0"/>
                    </a:p>
                  </a:txBody>
                  <a:tcPr>
                    <a:lnT w="12700" cap="flat" cmpd="sng" algn="ctr">
                      <a:solidFill>
                        <a:schemeClr val="tx1"/>
                      </a:solidFill>
                      <a:prstDash val="solid"/>
                      <a:round/>
                      <a:headEnd type="none" w="med" len="med"/>
                      <a:tailEnd type="none" w="med" len="med"/>
                    </a:lnT>
                    <a:solidFill>
                      <a:srgbClr val="FFC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511902" y="575640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8766918" y="5571738"/>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1055962"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4670019"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1779862"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2503762"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3227662"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3946119"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5393919"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6117819"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6841719"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7565619"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8284076"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702658" y="587087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1426558" y="588142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2105870" y="588122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2874358" y="587709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3598258" y="588764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4195331" y="588744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5046058" y="587087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5769958" y="588142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6449270" y="588122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7209395" y="587087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7933295" y="588142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nvGraphicFramePr>
            <p:xfrm>
              <a:off x="247454" y="1844198"/>
              <a:ext cx="808508" cy="3645028"/>
            </p:xfrm>
            <a:graphic>
              <a:graphicData uri="http://schemas.openxmlformats.org/drawingml/2006/table">
                <a:tbl>
                  <a:tblPr firstCol="1" bandRow="1">
                    <a:tableStyleId>{3C2FFA5D-87B4-456A-9821-1D502468CF0F}</a:tableStyleId>
                  </a:tblPr>
                  <a:tblGrid>
                    <a:gridCol w="808508">
                      <a:extLst>
                        <a:ext uri="{9D8B030D-6E8A-4147-A177-3AD203B41FA5}">
                          <a16:colId xmlns:a16="http://schemas.microsoft.com/office/drawing/2014/main" val="3268293803"/>
                        </a:ext>
                      </a:extLst>
                    </a:gridCol>
                  </a:tblGrid>
                  <a:tr h="0">
                    <a:tc>
                      <a:txBody>
                        <a:bodyPr/>
                        <a:lstStyle/>
                        <a:p>
                          <a:pPr algn="ctr"/>
                          <a14:m>
                            <m:oMathPara xmlns:m="http://schemas.openxmlformats.org/officeDocument/2006/math">
                              <m:oMathParaPr>
                                <m:jc m:val="centerGroup"/>
                              </m:oMathParaPr>
                              <m:oMath xmlns:m="http://schemas.openxmlformats.org/officeDocument/2006/math">
                                <m:sSub>
                                  <m:sSubPr>
                                    <m:ctrlPr>
                                      <a:rPr lang="en-US" b="1" i="1" baseline="0" smtClean="0">
                                        <a:solidFill>
                                          <a:srgbClr val="FFFFFF"/>
                                        </a:solidFill>
                                        <a:latin typeface="Cambria Math" panose="02040503050406030204" pitchFamily="18" charset="0"/>
                                      </a:rPr>
                                    </m:ctrlPr>
                                  </m:sSubPr>
                                  <m:e>
                                    <m:r>
                                      <a:rPr lang="en-US" b="1" i="1" baseline="0" smtClean="0">
                                        <a:solidFill>
                                          <a:srgbClr val="FFFFFF"/>
                                        </a:solidFill>
                                        <a:latin typeface="Cambria Math" panose="02040503050406030204" pitchFamily="18" charset="0"/>
                                      </a:rPr>
                                      <m:t>𝑳</m:t>
                                    </m:r>
                                  </m:e>
                                  <m:sub>
                                    <m:r>
                                      <a:rPr lang="en-US" b="1" i="1" baseline="0" smtClean="0">
                                        <a:solidFill>
                                          <a:srgbClr val="FFFFFF"/>
                                        </a:solidFill>
                                        <a:latin typeface="Cambria Math" panose="02040503050406030204" pitchFamily="18" charset="0"/>
                                      </a:rPr>
                                      <m:t>𝟏</m:t>
                                    </m:r>
                                  </m:sub>
                                </m:sSub>
                              </m:oMath>
                            </m:oMathPara>
                          </a14:m>
                          <a:endParaRPr lang="en-CA" baseline="0" dirty="0">
                            <a:solidFill>
                              <a:srgbClr val="FFFFFF"/>
                            </a:solidFill>
                          </a:endParaRPr>
                        </a:p>
                      </a:txBody>
                      <a:tcPr>
                        <a:solidFill>
                          <a:srgbClr val="303030"/>
                        </a:solidFill>
                      </a:tcPr>
                    </a:tc>
                    <a:extLst>
                      <a:ext uri="{0D108BD9-81ED-4DB2-BD59-A6C34878D82A}">
                        <a16:rowId xmlns:a16="http://schemas.microsoft.com/office/drawing/2014/main" val="912976742"/>
                      </a:ext>
                    </a:extLst>
                  </a:tr>
                  <a:tr h="32867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1" i="1" baseline="0" smtClean="0">
                                        <a:solidFill>
                                          <a:srgbClr val="FFFFFF"/>
                                        </a:solidFill>
                                        <a:latin typeface="Cambria Math" panose="02040503050406030204" pitchFamily="18" charset="0"/>
                                      </a:rPr>
                                    </m:ctrlPr>
                                  </m:sSubPr>
                                  <m:e>
                                    <m:r>
                                      <a:rPr lang="en-US" b="1" i="1" baseline="0" smtClean="0">
                                        <a:solidFill>
                                          <a:srgbClr val="FFFFFF"/>
                                        </a:solidFill>
                                        <a:latin typeface="Cambria Math" panose="02040503050406030204" pitchFamily="18" charset="0"/>
                                      </a:rPr>
                                      <m:t>𝑳</m:t>
                                    </m:r>
                                  </m:e>
                                  <m:sub>
                                    <m:r>
                                      <a:rPr lang="en-US" b="1" i="1" baseline="0" smtClean="0">
                                        <a:solidFill>
                                          <a:srgbClr val="FFFFFF"/>
                                        </a:solidFill>
                                        <a:latin typeface="Cambria Math" panose="02040503050406030204" pitchFamily="18" charset="0"/>
                                      </a:rPr>
                                      <m:t>𝟐</m:t>
                                    </m:r>
                                  </m:sub>
                                </m:sSub>
                              </m:oMath>
                            </m:oMathPara>
                          </a14:m>
                          <a:endParaRPr lang="en-CA" baseline="0" dirty="0">
                            <a:solidFill>
                              <a:srgbClr val="FFFFFF"/>
                            </a:solidFill>
                          </a:endParaRPr>
                        </a:p>
                      </a:txBody>
                      <a:tcPr>
                        <a:solidFill>
                          <a:srgbClr val="303030"/>
                        </a:solidFill>
                      </a:tcPr>
                    </a:tc>
                    <a:extLst>
                      <a:ext uri="{0D108BD9-81ED-4DB2-BD59-A6C34878D82A}">
                        <a16:rowId xmlns:a16="http://schemas.microsoft.com/office/drawing/2014/main" val="1660832121"/>
                      </a:ext>
                    </a:extLst>
                  </a:tr>
                  <a:tr h="291592">
                    <a:tc>
                      <a:txBody>
                        <a:bodyPr/>
                        <a:lstStyle/>
                        <a:p>
                          <a:pPr algn="ctr"/>
                          <a14:m>
                            <m:oMathPara xmlns:m="http://schemas.openxmlformats.org/officeDocument/2006/math">
                              <m:oMathParaPr>
                                <m:jc m:val="centerGroup"/>
                              </m:oMathParaPr>
                              <m:oMath xmlns:m="http://schemas.openxmlformats.org/officeDocument/2006/math">
                                <m:sSub>
                                  <m:sSubPr>
                                    <m:ctrlPr>
                                      <a:rPr lang="en-US" b="1" i="1" baseline="0" smtClean="0">
                                        <a:solidFill>
                                          <a:srgbClr val="FFFFFF"/>
                                        </a:solidFill>
                                        <a:latin typeface="Cambria Math" panose="02040503050406030204" pitchFamily="18" charset="0"/>
                                      </a:rPr>
                                    </m:ctrlPr>
                                  </m:sSubPr>
                                  <m:e>
                                    <m:r>
                                      <a:rPr lang="en-US" b="1" i="1" baseline="0" smtClean="0">
                                        <a:solidFill>
                                          <a:srgbClr val="FFFFFF"/>
                                        </a:solidFill>
                                        <a:latin typeface="Cambria Math" panose="02040503050406030204" pitchFamily="18" charset="0"/>
                                      </a:rPr>
                                      <m:t>𝑳</m:t>
                                    </m:r>
                                  </m:e>
                                  <m:sub>
                                    <m:r>
                                      <a:rPr lang="en-US" b="1" i="1" baseline="0" smtClean="0">
                                        <a:solidFill>
                                          <a:srgbClr val="FFFFFF"/>
                                        </a:solidFill>
                                        <a:latin typeface="Cambria Math" panose="02040503050406030204" pitchFamily="18" charset="0"/>
                                      </a:rPr>
                                      <m:t>𝟑</m:t>
                                    </m:r>
                                  </m:sub>
                                </m:sSub>
                              </m:oMath>
                            </m:oMathPara>
                          </a14:m>
                          <a:endParaRPr lang="en-CA" baseline="-25000" dirty="0">
                            <a:solidFill>
                              <a:srgbClr val="FFFFFF"/>
                            </a:solidFill>
                          </a:endParaRPr>
                        </a:p>
                      </a:txBody>
                      <a:tcPr>
                        <a:solidFill>
                          <a:srgbClr val="303030"/>
                        </a:solidFill>
                      </a:tcPr>
                    </a:tc>
                    <a:extLst>
                      <a:ext uri="{0D108BD9-81ED-4DB2-BD59-A6C34878D82A}">
                        <a16:rowId xmlns:a16="http://schemas.microsoft.com/office/drawing/2014/main" val="753262263"/>
                      </a:ext>
                    </a:extLst>
                  </a:tr>
                  <a:tr h="254508">
                    <a:tc>
                      <a:txBody>
                        <a:bodyPr/>
                        <a:lstStyle/>
                        <a:p>
                          <a:pPr algn="ctr"/>
                          <a14:m>
                            <m:oMathPara xmlns:m="http://schemas.openxmlformats.org/officeDocument/2006/math">
                              <m:oMathParaPr>
                                <m:jc m:val="centerGroup"/>
                              </m:oMathParaPr>
                              <m:oMath xmlns:m="http://schemas.openxmlformats.org/officeDocument/2006/math">
                                <m:sSub>
                                  <m:sSubPr>
                                    <m:ctrlPr>
                                      <a:rPr lang="en-US" b="1" i="1" baseline="0" smtClean="0">
                                        <a:solidFill>
                                          <a:srgbClr val="FFFFFF"/>
                                        </a:solidFill>
                                        <a:latin typeface="Cambria Math" panose="02040503050406030204" pitchFamily="18" charset="0"/>
                                      </a:rPr>
                                    </m:ctrlPr>
                                  </m:sSubPr>
                                  <m:e>
                                    <m:r>
                                      <a:rPr lang="en-US" b="1" i="1" baseline="0" smtClean="0">
                                        <a:solidFill>
                                          <a:srgbClr val="FFFFFF"/>
                                        </a:solidFill>
                                        <a:latin typeface="Cambria Math" panose="02040503050406030204" pitchFamily="18" charset="0"/>
                                      </a:rPr>
                                      <m:t>𝑳</m:t>
                                    </m:r>
                                  </m:e>
                                  <m:sub>
                                    <m:r>
                                      <a:rPr lang="en-US" b="1" i="1" baseline="0" smtClean="0">
                                        <a:solidFill>
                                          <a:srgbClr val="FFFFFF"/>
                                        </a:solidFill>
                                        <a:latin typeface="Cambria Math" panose="02040503050406030204" pitchFamily="18" charset="0"/>
                                      </a:rPr>
                                      <m:t>𝟒</m:t>
                                    </m:r>
                                  </m:sub>
                                </m:sSub>
                              </m:oMath>
                            </m:oMathPara>
                          </a14:m>
                          <a:endParaRPr lang="en-CA" baseline="0" dirty="0">
                            <a:solidFill>
                              <a:srgbClr val="FFFFFF"/>
                            </a:solidFill>
                          </a:endParaRPr>
                        </a:p>
                      </a:txBody>
                      <a:tcPr>
                        <a:solidFill>
                          <a:srgbClr val="303030"/>
                        </a:solidFill>
                      </a:tcPr>
                    </a:tc>
                    <a:extLst>
                      <a:ext uri="{0D108BD9-81ED-4DB2-BD59-A6C34878D82A}">
                        <a16:rowId xmlns:a16="http://schemas.microsoft.com/office/drawing/2014/main" val="2514416770"/>
                      </a:ext>
                    </a:extLst>
                  </a:tr>
                  <a:tr h="217424">
                    <a:tc>
                      <a:txBody>
                        <a:bodyPr/>
                        <a:lstStyle/>
                        <a:p>
                          <a:pPr algn="ctr"/>
                          <a14:m>
                            <m:oMathPara xmlns:m="http://schemas.openxmlformats.org/officeDocument/2006/math">
                              <m:oMathParaPr>
                                <m:jc m:val="centerGroup"/>
                              </m:oMathParaPr>
                              <m:oMath xmlns:m="http://schemas.openxmlformats.org/officeDocument/2006/math">
                                <m:sSub>
                                  <m:sSubPr>
                                    <m:ctrlPr>
                                      <a:rPr lang="en-US" b="1" i="1" baseline="0" smtClean="0">
                                        <a:solidFill>
                                          <a:srgbClr val="FFFFFF"/>
                                        </a:solidFill>
                                        <a:latin typeface="Cambria Math" panose="02040503050406030204" pitchFamily="18" charset="0"/>
                                      </a:rPr>
                                    </m:ctrlPr>
                                  </m:sSubPr>
                                  <m:e>
                                    <m:r>
                                      <a:rPr lang="en-US" b="1" i="1" baseline="0" smtClean="0">
                                        <a:solidFill>
                                          <a:srgbClr val="FFFFFF"/>
                                        </a:solidFill>
                                        <a:latin typeface="Cambria Math" panose="02040503050406030204" pitchFamily="18" charset="0"/>
                                      </a:rPr>
                                      <m:t>𝑳</m:t>
                                    </m:r>
                                  </m:e>
                                  <m:sub>
                                    <m:r>
                                      <a:rPr lang="en-US" b="1" i="1" baseline="0" smtClean="0">
                                        <a:solidFill>
                                          <a:srgbClr val="FFFFFF"/>
                                        </a:solidFill>
                                        <a:latin typeface="Cambria Math" panose="02040503050406030204" pitchFamily="18" charset="0"/>
                                      </a:rPr>
                                      <m:t>𝟓</m:t>
                                    </m:r>
                                  </m:sub>
                                </m:sSub>
                              </m:oMath>
                            </m:oMathPara>
                          </a14:m>
                          <a:endParaRPr lang="en-CA" baseline="-25000" dirty="0">
                            <a:solidFill>
                              <a:srgbClr val="FFFFFF"/>
                            </a:solidFill>
                          </a:endParaRPr>
                        </a:p>
                      </a:txBody>
                      <a:tcPr>
                        <a:solidFill>
                          <a:srgbClr val="303030"/>
                        </a:solidFill>
                      </a:tcPr>
                    </a:tc>
                    <a:extLst>
                      <a:ext uri="{0D108BD9-81ED-4DB2-BD59-A6C34878D82A}">
                        <a16:rowId xmlns:a16="http://schemas.microsoft.com/office/drawing/2014/main" val="3552510416"/>
                      </a:ext>
                    </a:extLst>
                  </a:tr>
                  <a:tr h="180340">
                    <a:tc>
                      <a:txBody>
                        <a:bodyPr/>
                        <a:lstStyle/>
                        <a:p>
                          <a:pPr algn="ctr"/>
                          <a:r>
                            <a:rPr lang="en-US" dirty="0">
                              <a:solidFill>
                                <a:srgbClr val="FFFFFF"/>
                              </a:solidFill>
                            </a:rPr>
                            <a:t>…</a:t>
                          </a:r>
                          <a:endParaRPr lang="en-CA" dirty="0">
                            <a:solidFill>
                              <a:srgbClr val="FFFFFF"/>
                            </a:solidFill>
                          </a:endParaRPr>
                        </a:p>
                      </a:txBody>
                      <a:tcPr>
                        <a:solidFill>
                          <a:srgbClr val="303030"/>
                        </a:solidFill>
                      </a:tcPr>
                    </a:tc>
                    <a:extLst>
                      <a:ext uri="{0D108BD9-81ED-4DB2-BD59-A6C34878D82A}">
                        <a16:rowId xmlns:a16="http://schemas.microsoft.com/office/drawing/2014/main" val="1589631424"/>
                      </a:ext>
                    </a:extLst>
                  </a:tr>
                  <a:tr h="143256">
                    <a:tc>
                      <a:txBody>
                        <a:bodyPr/>
                        <a:lstStyle/>
                        <a:p>
                          <a:pPr algn="ctr"/>
                          <a:r>
                            <a:rPr lang="en-US" dirty="0">
                              <a:solidFill>
                                <a:srgbClr val="FFFFFF"/>
                              </a:solidFill>
                            </a:rPr>
                            <a:t>…</a:t>
                          </a:r>
                          <a:endParaRPr lang="en-CA" dirty="0">
                            <a:solidFill>
                              <a:srgbClr val="FFFFFF"/>
                            </a:solidFill>
                          </a:endParaRPr>
                        </a:p>
                      </a:txBody>
                      <a:tcPr>
                        <a:solidFill>
                          <a:srgbClr val="303030"/>
                        </a:solidFill>
                      </a:tcPr>
                    </a:tc>
                    <a:extLst>
                      <a:ext uri="{0D108BD9-81ED-4DB2-BD59-A6C34878D82A}">
                        <a16:rowId xmlns:a16="http://schemas.microsoft.com/office/drawing/2014/main" val="2171539904"/>
                      </a:ext>
                    </a:extLst>
                  </a:tr>
                  <a:tr h="0">
                    <a:tc>
                      <a:txBody>
                        <a:bodyPr/>
                        <a:lstStyle/>
                        <a:p>
                          <a:pPr algn="ctr"/>
                          <a:r>
                            <a:rPr lang="en-US" dirty="0">
                              <a:solidFill>
                                <a:srgbClr val="FFFFFF"/>
                              </a:solidFill>
                            </a:rPr>
                            <a:t>…</a:t>
                          </a:r>
                          <a:endParaRPr lang="en-CA" dirty="0">
                            <a:solidFill>
                              <a:srgbClr val="FFFFFF"/>
                            </a:solidFill>
                          </a:endParaRPr>
                        </a:p>
                      </a:txBody>
                      <a:tcPr>
                        <a:solidFill>
                          <a:srgbClr val="303030"/>
                        </a:solidFill>
                      </a:tcPr>
                    </a:tc>
                    <a:extLst>
                      <a:ext uri="{0D108BD9-81ED-4DB2-BD59-A6C34878D82A}">
                        <a16:rowId xmlns:a16="http://schemas.microsoft.com/office/drawing/2014/main" val="1750773480"/>
                      </a:ext>
                    </a:extLst>
                  </a:tr>
                  <a:tr h="0">
                    <a:tc>
                      <a:txBody>
                        <a:bodyPr/>
                        <a:lstStyle/>
                        <a:p>
                          <a:pPr algn="ctr"/>
                          <a14:m>
                            <m:oMathPara xmlns:m="http://schemas.openxmlformats.org/officeDocument/2006/math">
                              <m:oMathParaPr>
                                <m:jc m:val="centerGroup"/>
                              </m:oMathParaPr>
                              <m:oMath xmlns:m="http://schemas.openxmlformats.org/officeDocument/2006/math">
                                <m:sSub>
                                  <m:sSubPr>
                                    <m:ctrlPr>
                                      <a:rPr lang="en-US" b="1" i="1" baseline="0" smtClean="0">
                                        <a:solidFill>
                                          <a:srgbClr val="FFFFFF"/>
                                        </a:solidFill>
                                        <a:latin typeface="Cambria Math" panose="02040503050406030204" pitchFamily="18" charset="0"/>
                                      </a:rPr>
                                    </m:ctrlPr>
                                  </m:sSubPr>
                                  <m:e>
                                    <m:r>
                                      <a:rPr lang="en-US" b="1" i="1" baseline="0" smtClean="0">
                                        <a:solidFill>
                                          <a:srgbClr val="FFFFFF"/>
                                        </a:solidFill>
                                        <a:latin typeface="Cambria Math" panose="02040503050406030204" pitchFamily="18" charset="0"/>
                                      </a:rPr>
                                      <m:t>𝑳</m:t>
                                    </m:r>
                                  </m:e>
                                  <m:sub>
                                    <m:r>
                                      <a:rPr lang="en-US" b="1" i="1" baseline="0" smtClean="0">
                                        <a:solidFill>
                                          <a:srgbClr val="FFFFFF"/>
                                        </a:solidFill>
                                        <a:latin typeface="Cambria Math" panose="02040503050406030204" pitchFamily="18" charset="0"/>
                                      </a:rPr>
                                      <m:t>𝑫</m:t>
                                    </m:r>
                                    <m:r>
                                      <a:rPr lang="en-US" b="1" i="1" baseline="0" smtClean="0">
                                        <a:solidFill>
                                          <a:srgbClr val="FFFFFF"/>
                                        </a:solidFill>
                                        <a:latin typeface="Cambria Math" panose="02040503050406030204" pitchFamily="18" charset="0"/>
                                      </a:rPr>
                                      <m:t>−</m:t>
                                    </m:r>
                                    <m:r>
                                      <a:rPr lang="en-US" b="1" i="1" baseline="0" smtClean="0">
                                        <a:solidFill>
                                          <a:srgbClr val="FFFFFF"/>
                                        </a:solidFill>
                                        <a:latin typeface="Cambria Math" panose="02040503050406030204" pitchFamily="18" charset="0"/>
                                      </a:rPr>
                                      <m:t>𝟏</m:t>
                                    </m:r>
                                  </m:sub>
                                </m:sSub>
                              </m:oMath>
                            </m:oMathPara>
                          </a14:m>
                          <a:endParaRPr lang="en-CA" dirty="0">
                            <a:solidFill>
                              <a:srgbClr val="FFFFFF"/>
                            </a:solidFill>
                          </a:endParaRPr>
                        </a:p>
                      </a:txBody>
                      <a:tcPr>
                        <a:solidFill>
                          <a:srgbClr val="303030"/>
                        </a:solidFill>
                      </a:tcPr>
                    </a:tc>
                    <a:extLst>
                      <a:ext uri="{0D108BD9-81ED-4DB2-BD59-A6C34878D82A}">
                        <a16:rowId xmlns:a16="http://schemas.microsoft.com/office/drawing/2014/main" val="1071176130"/>
                      </a:ext>
                    </a:extLst>
                  </a:tr>
                  <a:tr h="182880">
                    <a:tc>
                      <a:txBody>
                        <a:bodyPr/>
                        <a:lstStyle/>
                        <a:p>
                          <a:pPr algn="ctr"/>
                          <a14:m>
                            <m:oMathPara xmlns:m="http://schemas.openxmlformats.org/officeDocument/2006/math">
                              <m:oMathParaPr>
                                <m:jc m:val="centerGroup"/>
                              </m:oMathParaPr>
                              <m:oMath xmlns:m="http://schemas.openxmlformats.org/officeDocument/2006/math">
                                <m:sSub>
                                  <m:sSubPr>
                                    <m:ctrlPr>
                                      <a:rPr lang="en-US" b="1" i="1" smtClean="0">
                                        <a:solidFill>
                                          <a:srgbClr val="FFFFFF"/>
                                        </a:solidFill>
                                        <a:latin typeface="Cambria Math" panose="02040503050406030204" pitchFamily="18" charset="0"/>
                                      </a:rPr>
                                    </m:ctrlPr>
                                  </m:sSubPr>
                                  <m:e>
                                    <m:r>
                                      <a:rPr lang="en-US" b="1" i="1" smtClean="0">
                                        <a:solidFill>
                                          <a:srgbClr val="FFFFFF"/>
                                        </a:solidFill>
                                        <a:latin typeface="Cambria Math" panose="02040503050406030204" pitchFamily="18" charset="0"/>
                                      </a:rPr>
                                      <m:t>𝑭</m:t>
                                    </m:r>
                                  </m:e>
                                  <m:sub>
                                    <m:r>
                                      <a:rPr lang="en-US" b="1" i="1" smtClean="0">
                                        <a:solidFill>
                                          <a:srgbClr val="FFFFFF"/>
                                        </a:solidFill>
                                        <a:latin typeface="Cambria Math" panose="02040503050406030204" pitchFamily="18" charset="0"/>
                                      </a:rPr>
                                      <m:t>𝑫</m:t>
                                    </m:r>
                                  </m:sub>
                                </m:sSub>
                              </m:oMath>
                            </m:oMathPara>
                          </a14:m>
                          <a:endParaRPr lang="en-CA" dirty="0">
                            <a:solidFill>
                              <a:srgbClr val="FFFFFF"/>
                            </a:solidFill>
                          </a:endParaRPr>
                        </a:p>
                      </a:txBody>
                      <a:tcPr>
                        <a:solidFill>
                          <a:srgbClr val="303030"/>
                        </a:solidFill>
                      </a:tcPr>
                    </a:tc>
                    <a:extLst>
                      <a:ext uri="{0D108BD9-81ED-4DB2-BD59-A6C34878D82A}">
                        <a16:rowId xmlns:a16="http://schemas.microsoft.com/office/drawing/2014/main" val="1650264203"/>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3496890870"/>
                  </p:ext>
                </p:extLst>
              </p:nvPr>
            </p:nvGraphicFramePr>
            <p:xfrm>
              <a:off x="247454" y="1844198"/>
              <a:ext cx="808508" cy="3645028"/>
            </p:xfrm>
            <a:graphic>
              <a:graphicData uri="http://schemas.openxmlformats.org/drawingml/2006/table">
                <a:tbl>
                  <a:tblPr firstCol="1" bandRow="1">
                    <a:tableStyleId>{3C2FFA5D-87B4-456A-9821-1D502468CF0F}</a:tableStyleId>
                  </a:tblPr>
                  <a:tblGrid>
                    <a:gridCol w="808508">
                      <a:extLst>
                        <a:ext uri="{9D8B030D-6E8A-4147-A177-3AD203B41FA5}">
                          <a16:colId xmlns:a16="http://schemas.microsoft.com/office/drawing/2014/main" val="3268293803"/>
                        </a:ext>
                      </a:extLst>
                    </a:gridCol>
                  </a:tblGrid>
                  <a:tr h="365760">
                    <a:tc>
                      <a:txBody>
                        <a:bodyPr/>
                        <a:lstStyle/>
                        <a:p>
                          <a:endParaRPr lang="en-US"/>
                        </a:p>
                      </a:txBody>
                      <a:tcPr>
                        <a:blipFill>
                          <a:blip r:embed="rId2"/>
                          <a:stretch>
                            <a:fillRect l="-746" t="-3333" r="-1493" b="-901667"/>
                          </a:stretch>
                        </a:blipFill>
                      </a:tcPr>
                    </a:tc>
                    <a:extLst>
                      <a:ext uri="{0D108BD9-81ED-4DB2-BD59-A6C34878D82A}">
                        <a16:rowId xmlns:a16="http://schemas.microsoft.com/office/drawing/2014/main" val="912976742"/>
                      </a:ext>
                    </a:extLst>
                  </a:tr>
                  <a:tr h="365760">
                    <a:tc>
                      <a:txBody>
                        <a:bodyPr/>
                        <a:lstStyle/>
                        <a:p>
                          <a:endParaRPr lang="en-US"/>
                        </a:p>
                      </a:txBody>
                      <a:tcPr>
                        <a:blipFill>
                          <a:blip r:embed="rId2"/>
                          <a:stretch>
                            <a:fillRect l="-746" t="-103333" r="-1493" b="-801667"/>
                          </a:stretch>
                        </a:blipFill>
                      </a:tcPr>
                    </a:tc>
                    <a:extLst>
                      <a:ext uri="{0D108BD9-81ED-4DB2-BD59-A6C34878D82A}">
                        <a16:rowId xmlns:a16="http://schemas.microsoft.com/office/drawing/2014/main" val="1660832121"/>
                      </a:ext>
                    </a:extLst>
                  </a:tr>
                  <a:tr h="359474">
                    <a:tc>
                      <a:txBody>
                        <a:bodyPr/>
                        <a:lstStyle/>
                        <a:p>
                          <a:endParaRPr lang="en-US"/>
                        </a:p>
                      </a:txBody>
                      <a:tcPr>
                        <a:blipFill>
                          <a:blip r:embed="rId2"/>
                          <a:stretch>
                            <a:fillRect l="-746" t="-206780" r="-1493" b="-715254"/>
                          </a:stretch>
                        </a:blipFill>
                      </a:tcPr>
                    </a:tc>
                    <a:extLst>
                      <a:ext uri="{0D108BD9-81ED-4DB2-BD59-A6C34878D82A}">
                        <a16:rowId xmlns:a16="http://schemas.microsoft.com/office/drawing/2014/main" val="753262263"/>
                      </a:ext>
                    </a:extLst>
                  </a:tr>
                  <a:tr h="365760">
                    <a:tc>
                      <a:txBody>
                        <a:bodyPr/>
                        <a:lstStyle/>
                        <a:p>
                          <a:endParaRPr lang="en-US"/>
                        </a:p>
                      </a:txBody>
                      <a:tcPr>
                        <a:blipFill>
                          <a:blip r:embed="rId2"/>
                          <a:stretch>
                            <a:fillRect l="-746" t="-301667" r="-1493" b="-603333"/>
                          </a:stretch>
                        </a:blipFill>
                      </a:tcPr>
                    </a:tc>
                    <a:extLst>
                      <a:ext uri="{0D108BD9-81ED-4DB2-BD59-A6C34878D82A}">
                        <a16:rowId xmlns:a16="http://schemas.microsoft.com/office/drawing/2014/main" val="2514416770"/>
                      </a:ext>
                    </a:extLst>
                  </a:tr>
                  <a:tr h="359474">
                    <a:tc>
                      <a:txBody>
                        <a:bodyPr/>
                        <a:lstStyle/>
                        <a:p>
                          <a:endParaRPr lang="en-US"/>
                        </a:p>
                      </a:txBody>
                      <a:tcPr>
                        <a:blipFill>
                          <a:blip r:embed="rId2"/>
                          <a:stretch>
                            <a:fillRect l="-746" t="-408475" r="-1493" b="-513559"/>
                          </a:stretch>
                        </a:blipFill>
                      </a:tcPr>
                    </a:tc>
                    <a:extLst>
                      <a:ext uri="{0D108BD9-81ED-4DB2-BD59-A6C34878D82A}">
                        <a16:rowId xmlns:a16="http://schemas.microsoft.com/office/drawing/2014/main" val="3552510416"/>
                      </a:ext>
                    </a:extLst>
                  </a:tr>
                  <a:tr h="365760">
                    <a:tc>
                      <a:txBody>
                        <a:bodyPr/>
                        <a:lstStyle/>
                        <a:p>
                          <a:pPr algn="ctr"/>
                          <a:r>
                            <a:rPr lang="en-US" dirty="0" smtClean="0">
                              <a:solidFill>
                                <a:srgbClr val="FFFFFF"/>
                              </a:solidFill>
                            </a:rPr>
                            <a:t>…</a:t>
                          </a:r>
                          <a:endParaRPr lang="en-CA" dirty="0">
                            <a:solidFill>
                              <a:srgbClr val="FFFFFF"/>
                            </a:solidFill>
                          </a:endParaRPr>
                        </a:p>
                      </a:txBody>
                      <a:tcPr>
                        <a:solidFill>
                          <a:srgbClr val="303030"/>
                        </a:solidFill>
                      </a:tcPr>
                    </a:tc>
                    <a:extLst>
                      <a:ext uri="{0D108BD9-81ED-4DB2-BD59-A6C34878D82A}">
                        <a16:rowId xmlns:a16="http://schemas.microsoft.com/office/drawing/2014/main" val="1589631424"/>
                      </a:ext>
                    </a:extLst>
                  </a:tr>
                  <a:tr h="365760">
                    <a:tc>
                      <a:txBody>
                        <a:bodyPr/>
                        <a:lstStyle/>
                        <a:p>
                          <a:pPr algn="ctr"/>
                          <a:r>
                            <a:rPr lang="en-US" dirty="0" smtClean="0">
                              <a:solidFill>
                                <a:srgbClr val="FFFFFF"/>
                              </a:solidFill>
                            </a:rPr>
                            <a:t>…</a:t>
                          </a:r>
                          <a:endParaRPr lang="en-CA" dirty="0">
                            <a:solidFill>
                              <a:srgbClr val="FFFFFF"/>
                            </a:solidFill>
                          </a:endParaRPr>
                        </a:p>
                      </a:txBody>
                      <a:tcPr>
                        <a:solidFill>
                          <a:srgbClr val="303030"/>
                        </a:solidFill>
                      </a:tcPr>
                    </a:tc>
                    <a:extLst>
                      <a:ext uri="{0D108BD9-81ED-4DB2-BD59-A6C34878D82A}">
                        <a16:rowId xmlns:a16="http://schemas.microsoft.com/office/drawing/2014/main" val="2171539904"/>
                      </a:ext>
                    </a:extLst>
                  </a:tr>
                  <a:tr h="365760">
                    <a:tc>
                      <a:txBody>
                        <a:bodyPr/>
                        <a:lstStyle/>
                        <a:p>
                          <a:pPr algn="ctr"/>
                          <a:r>
                            <a:rPr lang="en-US" dirty="0" smtClean="0">
                              <a:solidFill>
                                <a:srgbClr val="FFFFFF"/>
                              </a:solidFill>
                            </a:rPr>
                            <a:t>…</a:t>
                          </a:r>
                          <a:endParaRPr lang="en-CA" dirty="0">
                            <a:solidFill>
                              <a:srgbClr val="FFFFFF"/>
                            </a:solidFill>
                          </a:endParaRPr>
                        </a:p>
                      </a:txBody>
                      <a:tcPr>
                        <a:solidFill>
                          <a:srgbClr val="303030"/>
                        </a:solidFill>
                      </a:tcPr>
                    </a:tc>
                    <a:extLst>
                      <a:ext uri="{0D108BD9-81ED-4DB2-BD59-A6C34878D82A}">
                        <a16:rowId xmlns:a16="http://schemas.microsoft.com/office/drawing/2014/main" val="1750773480"/>
                      </a:ext>
                    </a:extLst>
                  </a:tr>
                  <a:tr h="365760">
                    <a:tc>
                      <a:txBody>
                        <a:bodyPr/>
                        <a:lstStyle/>
                        <a:p>
                          <a:endParaRPr lang="en-US"/>
                        </a:p>
                      </a:txBody>
                      <a:tcPr>
                        <a:blipFill>
                          <a:blip r:embed="rId2"/>
                          <a:stretch>
                            <a:fillRect l="-746" t="-801667" r="-1493" b="-103333"/>
                          </a:stretch>
                        </a:blipFill>
                      </a:tcPr>
                    </a:tc>
                    <a:extLst>
                      <a:ext uri="{0D108BD9-81ED-4DB2-BD59-A6C34878D82A}">
                        <a16:rowId xmlns:a16="http://schemas.microsoft.com/office/drawing/2014/main" val="1071176130"/>
                      </a:ext>
                    </a:extLst>
                  </a:tr>
                  <a:tr h="365760">
                    <a:tc>
                      <a:txBody>
                        <a:bodyPr/>
                        <a:lstStyle/>
                        <a:p>
                          <a:endParaRPr lang="en-US"/>
                        </a:p>
                      </a:txBody>
                      <a:tcPr>
                        <a:blipFill>
                          <a:blip r:embed="rId2"/>
                          <a:stretch>
                            <a:fillRect l="-746" t="-901667" r="-1493" b="-3333"/>
                          </a:stretch>
                        </a:blipFill>
                      </a:tcPr>
                    </a:tc>
                    <a:extLst>
                      <a:ext uri="{0D108BD9-81ED-4DB2-BD59-A6C34878D82A}">
                        <a16:rowId xmlns:a16="http://schemas.microsoft.com/office/drawing/2014/main" val="1650264203"/>
                      </a:ext>
                    </a:extLst>
                  </a:tr>
                </a:tbl>
              </a:graphicData>
            </a:graphic>
          </p:graphicFrame>
        </mc:Fallback>
      </mc:AlternateContent>
      <mc:AlternateContent xmlns:mc="http://schemas.openxmlformats.org/markup-compatibility/2006">
        <mc:Choice xmlns:a14="http://schemas.microsoft.com/office/drawing/2010/main" Requires="a14">
          <p:sp>
            <p:nvSpPr>
              <p:cNvPr id="38" name="Rectangular Callout 37"/>
              <p:cNvSpPr/>
              <p:nvPr/>
            </p:nvSpPr>
            <p:spPr>
              <a:xfrm>
                <a:off x="62504" y="838405"/>
                <a:ext cx="8221572" cy="399833"/>
              </a:xfrm>
              <a:prstGeom prst="wedgeRectCallout">
                <a:avLst>
                  <a:gd name="adj1" fmla="val -48774"/>
                  <a:gd name="adj2" fmla="val 14512"/>
                </a:avLst>
              </a:prstGeom>
              <a:solidFill>
                <a:srgbClr val="FFFFFF"/>
              </a:solidFill>
            </p:spPr>
            <p:style>
              <a:lnRef idx="0">
                <a:schemeClr val="accent5"/>
              </a:lnRef>
              <a:fillRef idx="3">
                <a:schemeClr val="accent5"/>
              </a:fillRef>
              <a:effectRef idx="3">
                <a:schemeClr val="accent5"/>
              </a:effectRef>
              <a:fontRef idx="minor">
                <a:schemeClr val="lt1"/>
              </a:fontRef>
            </p:style>
            <p:txBody>
              <a:bodyPr rtlCol="0" anchor="ctr"/>
              <a:lstStyle/>
              <a:p>
                <a:r>
                  <a:rPr lang="en-US" sz="1900" dirty="0">
                    <a:solidFill>
                      <a:srgbClr val="000000"/>
                    </a:solidFill>
                  </a:rPr>
                  <a:t>We prove </a:t>
                </a:r>
                <a14:m>
                  <m:oMath xmlns:m="http://schemas.openxmlformats.org/officeDocument/2006/math">
                    <m:sSub>
                      <m:sSubPr>
                        <m:ctrlPr>
                          <a:rPr lang="en-US" sz="1900" b="1" i="1" smtClean="0">
                            <a:solidFill>
                              <a:srgbClr val="000000"/>
                            </a:solidFill>
                            <a:latin typeface="Cambria Math" panose="02040503050406030204" pitchFamily="18" charset="0"/>
                          </a:rPr>
                        </m:ctrlPr>
                      </m:sSubPr>
                      <m:e>
                        <m:r>
                          <a:rPr lang="en-US" sz="1900" b="1" i="1" smtClean="0">
                            <a:solidFill>
                              <a:srgbClr val="000000"/>
                            </a:solidFill>
                            <a:latin typeface="Cambria Math" panose="02040503050406030204" pitchFamily="18" charset="0"/>
                          </a:rPr>
                          <m:t>𝑭</m:t>
                        </m:r>
                      </m:e>
                      <m:sub>
                        <m:r>
                          <a:rPr lang="en-US" sz="1900" b="1" i="1" smtClean="0">
                            <a:solidFill>
                              <a:srgbClr val="000000"/>
                            </a:solidFill>
                            <a:latin typeface="Cambria Math" panose="02040503050406030204" pitchFamily="18" charset="0"/>
                          </a:rPr>
                          <m:t>𝑫</m:t>
                        </m:r>
                      </m:sub>
                    </m:sSub>
                  </m:oMath>
                </a14:m>
                <a:r>
                  <a:rPr lang="en-CA" sz="1900" b="1" dirty="0">
                    <a:solidFill>
                      <a:srgbClr val="000000"/>
                    </a:solidFill>
                  </a:rPr>
                  <a:t> overlaps every interval </a:t>
                </a:r>
                <a14:m>
                  <m:oMath xmlns:m="http://schemas.openxmlformats.org/officeDocument/2006/math">
                    <m:sSub>
                      <m:sSubPr>
                        <m:ctrlPr>
                          <a:rPr lang="en-US" sz="1900" b="1" i="1" smtClean="0">
                            <a:solidFill>
                              <a:srgbClr val="000000"/>
                            </a:solidFill>
                            <a:latin typeface="Cambria Math" panose="02040503050406030204" pitchFamily="18" charset="0"/>
                          </a:rPr>
                        </m:ctrlPr>
                      </m:sSubPr>
                      <m:e>
                        <m:r>
                          <a:rPr lang="en-US" sz="1900" b="1" i="1" smtClean="0">
                            <a:solidFill>
                              <a:srgbClr val="000000"/>
                            </a:solidFill>
                            <a:latin typeface="Cambria Math" panose="02040503050406030204" pitchFamily="18" charset="0"/>
                          </a:rPr>
                          <m:t>𝑳</m:t>
                        </m:r>
                      </m:e>
                      <m:sub>
                        <m:r>
                          <a:rPr lang="en-US" sz="1900" b="1" i="1" smtClean="0">
                            <a:solidFill>
                              <a:srgbClr val="000000"/>
                            </a:solidFill>
                            <a:latin typeface="Cambria Math" panose="02040503050406030204" pitchFamily="18" charset="0"/>
                          </a:rPr>
                          <m:t>𝒄</m:t>
                        </m:r>
                      </m:sub>
                    </m:sSub>
                  </m:oMath>
                </a14:m>
                <a:r>
                  <a:rPr lang="en-CA" sz="1900" dirty="0">
                    <a:solidFill>
                      <a:srgbClr val="000000"/>
                    </a:solidFill>
                  </a:rPr>
                  <a:t> for all </a:t>
                </a:r>
                <a14:m>
                  <m:oMath xmlns:m="http://schemas.openxmlformats.org/officeDocument/2006/math">
                    <m:r>
                      <a:rPr lang="en-US" sz="1900" b="0" i="1" smtClean="0">
                        <a:solidFill>
                          <a:srgbClr val="000000"/>
                        </a:solidFill>
                        <a:latin typeface="Cambria Math" panose="02040503050406030204" pitchFamily="18" charset="0"/>
                      </a:rPr>
                      <m:t>𝑐</m:t>
                    </m:r>
                    <m:r>
                      <a:rPr lang="en-US" sz="1900" b="0" i="1" smtClean="0">
                        <a:solidFill>
                          <a:srgbClr val="000000"/>
                        </a:solidFill>
                        <a:latin typeface="Cambria Math" panose="02040503050406030204" pitchFamily="18" charset="0"/>
                      </a:rPr>
                      <m:t>&lt;</m:t>
                    </m:r>
                    <m:r>
                      <a:rPr lang="en-US" sz="1900" b="0" i="1" smtClean="0">
                        <a:solidFill>
                          <a:srgbClr val="000000"/>
                        </a:solidFill>
                        <a:latin typeface="Cambria Math" panose="02040503050406030204" pitchFamily="18" charset="0"/>
                      </a:rPr>
                      <m:t>𝐷</m:t>
                    </m:r>
                  </m:oMath>
                </a14:m>
                <a:endParaRPr lang="en-CA" sz="1900" dirty="0">
                  <a:solidFill>
                    <a:srgbClr val="000000"/>
                  </a:solidFill>
                </a:endParaRPr>
              </a:p>
            </p:txBody>
          </p:sp>
        </mc:Choice>
        <mc:Fallback>
          <p:sp>
            <p:nvSpPr>
              <p:cNvPr id="38" name="Rectangular Callout 37"/>
              <p:cNvSpPr>
                <a:spLocks noRot="1" noChangeAspect="1" noMove="1" noResize="1" noEditPoints="1" noAdjustHandles="1" noChangeArrowheads="1" noChangeShapeType="1" noTextEdit="1"/>
              </p:cNvSpPr>
              <p:nvPr/>
            </p:nvSpPr>
            <p:spPr>
              <a:xfrm>
                <a:off x="62504" y="838405"/>
                <a:ext cx="8221572" cy="399833"/>
              </a:xfrm>
              <a:prstGeom prst="wedgeRectCallout">
                <a:avLst>
                  <a:gd name="adj1" fmla="val -48774"/>
                  <a:gd name="adj2" fmla="val 14512"/>
                </a:avLst>
              </a:prstGeom>
              <a:blipFill>
                <a:blip r:embed="rId3"/>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40" name="TextBox 39"/>
              <p:cNvSpPr txBox="1"/>
              <p:nvPr/>
            </p:nvSpPr>
            <p:spPr>
              <a:xfrm>
                <a:off x="62504" y="52344"/>
                <a:ext cx="8221572" cy="384721"/>
              </a:xfrm>
              <a:prstGeom prst="rect">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900" dirty="0">
                    <a:solidFill>
                      <a:srgbClr val="000000"/>
                    </a:solidFill>
                  </a:rPr>
                  <a:t>Let </a:t>
                </a:r>
                <a14:m>
                  <m:oMath xmlns:m="http://schemas.openxmlformats.org/officeDocument/2006/math">
                    <m:sSub>
                      <m:sSubPr>
                        <m:ctrlPr>
                          <a:rPr lang="en-US" sz="1900" b="1" i="1" smtClean="0">
                            <a:solidFill>
                              <a:srgbClr val="000000"/>
                            </a:solidFill>
                            <a:latin typeface="Cambria Math" panose="02040503050406030204" pitchFamily="18" charset="0"/>
                          </a:rPr>
                        </m:ctrlPr>
                      </m:sSubPr>
                      <m:e>
                        <m:r>
                          <a:rPr lang="en-US" sz="1900" b="1" i="1" smtClean="0">
                            <a:solidFill>
                              <a:srgbClr val="000000"/>
                            </a:solidFill>
                            <a:latin typeface="Cambria Math" panose="02040503050406030204" pitchFamily="18" charset="0"/>
                          </a:rPr>
                          <m:t>𝑭</m:t>
                        </m:r>
                      </m:e>
                      <m:sub>
                        <m:r>
                          <a:rPr lang="en-US" sz="1900" b="1" i="1" smtClean="0">
                            <a:solidFill>
                              <a:srgbClr val="000000"/>
                            </a:solidFill>
                            <a:latin typeface="Cambria Math" panose="02040503050406030204" pitchFamily="18" charset="0"/>
                          </a:rPr>
                          <m:t>𝑫</m:t>
                        </m:r>
                      </m:sub>
                    </m:sSub>
                  </m:oMath>
                </a14:m>
                <a:r>
                  <a:rPr lang="en-US" sz="1900" dirty="0">
                    <a:solidFill>
                      <a:srgbClr val="000000"/>
                    </a:solidFill>
                  </a:rPr>
                  <a:t> be the </a:t>
                </a:r>
                <a:r>
                  <a:rPr lang="en-US" sz="1900" b="1" dirty="0">
                    <a:solidFill>
                      <a:srgbClr val="000000"/>
                    </a:solidFill>
                  </a:rPr>
                  <a:t>first </a:t>
                </a:r>
                <a:r>
                  <a:rPr lang="en-US" sz="1900" dirty="0">
                    <a:solidFill>
                      <a:srgbClr val="000000"/>
                    </a:solidFill>
                  </a:rPr>
                  <a:t>interval that has </a:t>
                </a:r>
                <a:r>
                  <a:rPr lang="en-US" sz="1900" b="1" dirty="0" err="1">
                    <a:solidFill>
                      <a:srgbClr val="000000"/>
                    </a:solidFill>
                  </a:rPr>
                  <a:t>colour</a:t>
                </a:r>
                <a:r>
                  <a:rPr lang="en-US" sz="1900" b="1" dirty="0">
                    <a:solidFill>
                      <a:srgbClr val="000000"/>
                    </a:solidFill>
                  </a:rPr>
                  <a:t> </a:t>
                </a:r>
                <a14:m>
                  <m:oMath xmlns:m="http://schemas.openxmlformats.org/officeDocument/2006/math">
                    <m:r>
                      <a:rPr lang="en-US" sz="1900" b="1" i="1" smtClean="0">
                        <a:solidFill>
                          <a:srgbClr val="000000"/>
                        </a:solidFill>
                        <a:latin typeface="Cambria Math" panose="02040503050406030204" pitchFamily="18" charset="0"/>
                      </a:rPr>
                      <m:t>𝑫</m:t>
                    </m:r>
                  </m:oMath>
                </a14:m>
                <a:endParaRPr lang="en-US" sz="1900" b="1" dirty="0">
                  <a:solidFill>
                    <a:srgbClr val="000000"/>
                  </a:solidFill>
                </a:endParaRPr>
              </a:p>
            </p:txBody>
          </p:sp>
        </mc:Choice>
        <mc:Fallback>
          <p:sp>
            <p:nvSpPr>
              <p:cNvPr id="40" name="TextBox 39"/>
              <p:cNvSpPr txBox="1">
                <a:spLocks noRot="1" noChangeAspect="1" noMove="1" noResize="1" noEditPoints="1" noAdjustHandles="1" noChangeArrowheads="1" noChangeShapeType="1" noTextEdit="1"/>
              </p:cNvSpPr>
              <p:nvPr/>
            </p:nvSpPr>
            <p:spPr>
              <a:xfrm>
                <a:off x="62504" y="52344"/>
                <a:ext cx="8221572" cy="384721"/>
              </a:xfrm>
              <a:prstGeom prst="rect">
                <a:avLst/>
              </a:prstGeom>
              <a:blipFill>
                <a:blip r:embed="rId4"/>
                <a:stretch>
                  <a:fillRect l="-592" t="-6154" b="-24615"/>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42" name="TextBox 41"/>
              <p:cNvSpPr txBox="1"/>
              <p:nvPr/>
            </p:nvSpPr>
            <p:spPr>
              <a:xfrm>
                <a:off x="62504" y="438295"/>
                <a:ext cx="8221572" cy="384721"/>
              </a:xfrm>
              <a:prstGeom prst="rect">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900" dirty="0">
                    <a:solidFill>
                      <a:srgbClr val="000000"/>
                    </a:solidFill>
                  </a:rPr>
                  <a:t>Let </a:t>
                </a:r>
                <a14:m>
                  <m:oMath xmlns:m="http://schemas.openxmlformats.org/officeDocument/2006/math">
                    <m:sSub>
                      <m:sSubPr>
                        <m:ctrlPr>
                          <a:rPr lang="en-US" sz="1900" b="1" i="1" smtClean="0">
                            <a:solidFill>
                              <a:srgbClr val="000000"/>
                            </a:solidFill>
                            <a:latin typeface="Cambria Math" panose="02040503050406030204" pitchFamily="18" charset="0"/>
                          </a:rPr>
                        </m:ctrlPr>
                      </m:sSubPr>
                      <m:e>
                        <m:r>
                          <a:rPr lang="en-US" sz="1900" b="1" i="1" smtClean="0">
                            <a:solidFill>
                              <a:srgbClr val="000000"/>
                            </a:solidFill>
                            <a:latin typeface="Cambria Math" panose="02040503050406030204" pitchFamily="18" charset="0"/>
                          </a:rPr>
                          <m:t>𝑳</m:t>
                        </m:r>
                      </m:e>
                      <m:sub>
                        <m:r>
                          <a:rPr lang="en-US" sz="1900" b="1" i="1" smtClean="0">
                            <a:solidFill>
                              <a:srgbClr val="000000"/>
                            </a:solidFill>
                            <a:latin typeface="Cambria Math" panose="02040503050406030204" pitchFamily="18" charset="0"/>
                          </a:rPr>
                          <m:t>𝒄</m:t>
                        </m:r>
                      </m:sub>
                    </m:sSub>
                  </m:oMath>
                </a14:m>
                <a:r>
                  <a:rPr lang="en-CA" sz="1900" dirty="0">
                    <a:solidFill>
                      <a:srgbClr val="000000"/>
                    </a:solidFill>
                  </a:rPr>
                  <a:t> be the </a:t>
                </a:r>
                <a:r>
                  <a:rPr lang="en-CA" sz="1900" b="1" dirty="0">
                    <a:solidFill>
                      <a:srgbClr val="000000"/>
                    </a:solidFill>
                  </a:rPr>
                  <a:t>last </a:t>
                </a:r>
                <a:r>
                  <a:rPr lang="en-CA" sz="1900" dirty="0">
                    <a:solidFill>
                      <a:srgbClr val="000000"/>
                    </a:solidFill>
                  </a:rPr>
                  <a:t>interval that has </a:t>
                </a:r>
                <a:r>
                  <a:rPr lang="en-CA" sz="1900" b="1" dirty="0">
                    <a:solidFill>
                      <a:srgbClr val="000000"/>
                    </a:solidFill>
                  </a:rPr>
                  <a:t>colour </a:t>
                </a:r>
                <a14:m>
                  <m:oMath xmlns:m="http://schemas.openxmlformats.org/officeDocument/2006/math">
                    <m:r>
                      <a:rPr lang="en-US" sz="1900" b="1" i="1" smtClean="0">
                        <a:solidFill>
                          <a:srgbClr val="000000"/>
                        </a:solidFill>
                        <a:latin typeface="Cambria Math" panose="02040503050406030204" pitchFamily="18" charset="0"/>
                      </a:rPr>
                      <m:t>𝒄</m:t>
                    </m:r>
                  </m:oMath>
                </a14:m>
                <a:r>
                  <a:rPr lang="en-CA" sz="1900" b="1" dirty="0">
                    <a:solidFill>
                      <a:srgbClr val="000000"/>
                    </a:solidFill>
                  </a:rPr>
                  <a:t> </a:t>
                </a:r>
                <a:r>
                  <a:rPr lang="en-CA" sz="1900" dirty="0">
                    <a:solidFill>
                      <a:srgbClr val="000000"/>
                    </a:solidFill>
                  </a:rPr>
                  <a:t>and</a:t>
                </a:r>
                <a:r>
                  <a:rPr lang="en-CA" sz="1900" b="1" dirty="0">
                    <a:solidFill>
                      <a:srgbClr val="000000"/>
                    </a:solidFill>
                  </a:rPr>
                  <a:t> starts before </a:t>
                </a:r>
                <a14:m>
                  <m:oMath xmlns:m="http://schemas.openxmlformats.org/officeDocument/2006/math">
                    <m:sSub>
                      <m:sSubPr>
                        <m:ctrlPr>
                          <a:rPr lang="en-US" sz="1900" b="1" i="1">
                            <a:solidFill>
                              <a:srgbClr val="000000"/>
                            </a:solidFill>
                            <a:latin typeface="Cambria Math" panose="02040503050406030204" pitchFamily="18" charset="0"/>
                          </a:rPr>
                        </m:ctrlPr>
                      </m:sSubPr>
                      <m:e>
                        <m:r>
                          <a:rPr lang="en-US" sz="1900" b="1" i="1">
                            <a:solidFill>
                              <a:srgbClr val="000000"/>
                            </a:solidFill>
                            <a:latin typeface="Cambria Math" panose="02040503050406030204" pitchFamily="18" charset="0"/>
                          </a:rPr>
                          <m:t>𝑭</m:t>
                        </m:r>
                      </m:e>
                      <m:sub>
                        <m:r>
                          <a:rPr lang="en-US" sz="1900" b="1" i="1">
                            <a:solidFill>
                              <a:srgbClr val="000000"/>
                            </a:solidFill>
                            <a:latin typeface="Cambria Math" panose="02040503050406030204" pitchFamily="18" charset="0"/>
                          </a:rPr>
                          <m:t>𝑫</m:t>
                        </m:r>
                      </m:sub>
                    </m:sSub>
                  </m:oMath>
                </a14:m>
                <a:endParaRPr lang="en-CA" sz="1900" b="1" dirty="0">
                  <a:solidFill>
                    <a:srgbClr val="000000"/>
                  </a:solidFill>
                </a:endParaRPr>
              </a:p>
            </p:txBody>
          </p:sp>
        </mc:Choice>
        <mc:Fallback>
          <p:sp>
            <p:nvSpPr>
              <p:cNvPr id="42" name="TextBox 41"/>
              <p:cNvSpPr txBox="1">
                <a:spLocks noRot="1" noChangeAspect="1" noMove="1" noResize="1" noEditPoints="1" noAdjustHandles="1" noChangeArrowheads="1" noChangeShapeType="1" noTextEdit="1"/>
              </p:cNvSpPr>
              <p:nvPr/>
            </p:nvSpPr>
            <p:spPr>
              <a:xfrm>
                <a:off x="62504" y="438295"/>
                <a:ext cx="8221572" cy="384721"/>
              </a:xfrm>
              <a:prstGeom prst="rect">
                <a:avLst/>
              </a:prstGeom>
              <a:blipFill>
                <a:blip r:embed="rId5"/>
                <a:stretch>
                  <a:fillRect l="-592" t="-6154" b="-24615"/>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46" name="Rectangular Callout 45"/>
              <p:cNvSpPr/>
              <p:nvPr/>
            </p:nvSpPr>
            <p:spPr>
              <a:xfrm>
                <a:off x="8344871" y="92402"/>
                <a:ext cx="3729083" cy="414119"/>
              </a:xfrm>
              <a:prstGeom prst="wedgeRectCallout">
                <a:avLst>
                  <a:gd name="adj1" fmla="val 29833"/>
                  <a:gd name="adj2" fmla="val -44288"/>
                </a:avLst>
              </a:prstGeom>
              <a:solidFill>
                <a:srgbClr val="FFFFFF"/>
              </a:solidFill>
              <a:ln>
                <a:solidFill>
                  <a:srgbClr val="000000"/>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000" b="1" dirty="0">
                    <a:solidFill>
                      <a:srgbClr val="000000"/>
                    </a:solidFill>
                  </a:rPr>
                  <a:t>Let’</a:t>
                </a:r>
                <a:r>
                  <a:rPr lang="en-CA" sz="2000" b="1" dirty="0">
                    <a:solidFill>
                      <a:srgbClr val="000000"/>
                    </a:solidFill>
                  </a:rPr>
                  <a:t>s argue </a:t>
                </a:r>
                <a14:m>
                  <m:oMath xmlns:m="http://schemas.openxmlformats.org/officeDocument/2006/math">
                    <m:sSub>
                      <m:sSubPr>
                        <m:ctrlPr>
                          <a:rPr lang="en-US" sz="2000" b="1" i="1" smtClean="0">
                            <a:solidFill>
                              <a:srgbClr val="000000"/>
                            </a:solidFill>
                            <a:latin typeface="Cambria Math" panose="02040503050406030204" pitchFamily="18" charset="0"/>
                          </a:rPr>
                        </m:ctrlPr>
                      </m:sSubPr>
                      <m:e>
                        <m:r>
                          <a:rPr lang="en-US" sz="2000" b="1" i="1" smtClean="0">
                            <a:solidFill>
                              <a:srgbClr val="000000"/>
                            </a:solidFill>
                            <a:latin typeface="Cambria Math" panose="02040503050406030204" pitchFamily="18" charset="0"/>
                          </a:rPr>
                          <m:t>𝑳</m:t>
                        </m:r>
                      </m:e>
                      <m:sub>
                        <m:r>
                          <a:rPr lang="en-US" sz="2000" b="1" i="1" smtClean="0">
                            <a:solidFill>
                              <a:srgbClr val="000000"/>
                            </a:solidFill>
                            <a:latin typeface="Cambria Math" panose="02040503050406030204" pitchFamily="18" charset="0"/>
                          </a:rPr>
                          <m:t>𝟏</m:t>
                        </m:r>
                      </m:sub>
                    </m:sSub>
                  </m:oMath>
                </a14:m>
                <a:r>
                  <a:rPr lang="en-US" sz="2000" b="1" dirty="0">
                    <a:solidFill>
                      <a:srgbClr val="000000"/>
                    </a:solidFill>
                  </a:rPr>
                  <a:t> overlaps </a:t>
                </a:r>
                <a14:m>
                  <m:oMath xmlns:m="http://schemas.openxmlformats.org/officeDocument/2006/math">
                    <m:sSub>
                      <m:sSubPr>
                        <m:ctrlPr>
                          <a:rPr lang="en-US" sz="2000" b="1" i="1" smtClean="0">
                            <a:solidFill>
                              <a:srgbClr val="000000"/>
                            </a:solidFill>
                            <a:latin typeface="Cambria Math" panose="02040503050406030204" pitchFamily="18" charset="0"/>
                          </a:rPr>
                        </m:ctrlPr>
                      </m:sSubPr>
                      <m:e>
                        <m:r>
                          <a:rPr lang="en-US" sz="2000" b="1" i="1" smtClean="0">
                            <a:solidFill>
                              <a:srgbClr val="000000"/>
                            </a:solidFill>
                            <a:latin typeface="Cambria Math" panose="02040503050406030204" pitchFamily="18" charset="0"/>
                          </a:rPr>
                          <m:t>𝑭</m:t>
                        </m:r>
                      </m:e>
                      <m:sub>
                        <m:r>
                          <a:rPr lang="en-US" sz="2000" b="1" i="1" smtClean="0">
                            <a:solidFill>
                              <a:srgbClr val="000000"/>
                            </a:solidFill>
                            <a:latin typeface="Cambria Math" panose="02040503050406030204" pitchFamily="18" charset="0"/>
                          </a:rPr>
                          <m:t>𝑫</m:t>
                        </m:r>
                      </m:sub>
                    </m:sSub>
                  </m:oMath>
                </a14:m>
                <a:endParaRPr lang="en-US" sz="2000" b="1" dirty="0">
                  <a:solidFill>
                    <a:srgbClr val="000000"/>
                  </a:solidFill>
                </a:endParaRPr>
              </a:p>
            </p:txBody>
          </p:sp>
        </mc:Choice>
        <mc:Fallback>
          <p:sp>
            <p:nvSpPr>
              <p:cNvPr id="46" name="Rectangular Callout 45"/>
              <p:cNvSpPr>
                <a:spLocks noRot="1" noChangeAspect="1" noMove="1" noResize="1" noEditPoints="1" noAdjustHandles="1" noChangeArrowheads="1" noChangeShapeType="1" noTextEdit="1"/>
              </p:cNvSpPr>
              <p:nvPr/>
            </p:nvSpPr>
            <p:spPr>
              <a:xfrm>
                <a:off x="8344871" y="92402"/>
                <a:ext cx="3729083" cy="414119"/>
              </a:xfrm>
              <a:prstGeom prst="wedgeRectCallout">
                <a:avLst>
                  <a:gd name="adj1" fmla="val 29833"/>
                  <a:gd name="adj2" fmla="val -44288"/>
                </a:avLst>
              </a:prstGeom>
              <a:blipFill>
                <a:blip r:embed="rId6"/>
                <a:stretch>
                  <a:fillRect t="-4286" b="-22857"/>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45" name="Rectangular Callout 44"/>
              <p:cNvSpPr/>
              <p:nvPr/>
            </p:nvSpPr>
            <p:spPr>
              <a:xfrm>
                <a:off x="8344871" y="506520"/>
                <a:ext cx="3729083" cy="1025159"/>
              </a:xfrm>
              <a:prstGeom prst="wedgeRectCallout">
                <a:avLst>
                  <a:gd name="adj1" fmla="val 29833"/>
                  <a:gd name="adj2" fmla="val -44288"/>
                </a:avLst>
              </a:prstGeom>
              <a:solidFill>
                <a:srgbClr val="FFFFFF"/>
              </a:solidFill>
              <a:ln>
                <a:solidFill>
                  <a:srgbClr val="000000"/>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000" b="0" dirty="0">
                    <a:solidFill>
                      <a:srgbClr val="000000"/>
                    </a:solidFill>
                  </a:rPr>
                  <a:t>Note </a:t>
                </a:r>
                <a14:m>
                  <m:oMath xmlns:m="http://schemas.openxmlformats.org/officeDocument/2006/math">
                    <m:sSub>
                      <m:sSubPr>
                        <m:ctrlPr>
                          <a:rPr lang="en-US" sz="2000" b="0" i="1" smtClean="0">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𝐿</m:t>
                        </m:r>
                      </m:e>
                      <m:sub>
                        <m:r>
                          <a:rPr lang="en-US" sz="2000" b="0" i="1" smtClean="0">
                            <a:solidFill>
                              <a:srgbClr val="000000"/>
                            </a:solidFill>
                            <a:latin typeface="Cambria Math" panose="02040503050406030204" pitchFamily="18" charset="0"/>
                          </a:rPr>
                          <m:t>1</m:t>
                        </m:r>
                      </m:sub>
                    </m:sSub>
                  </m:oMath>
                </a14:m>
                <a:r>
                  <a:rPr lang="en-CA" sz="2000" dirty="0">
                    <a:solidFill>
                      <a:srgbClr val="000000"/>
                    </a:solidFill>
                  </a:rPr>
                  <a:t> must exist</a:t>
                </a:r>
                <a:br>
                  <a:rPr lang="en-CA" sz="2000" dirty="0">
                    <a:solidFill>
                      <a:srgbClr val="000000"/>
                    </a:solidFill>
                  </a:rPr>
                </a:br>
                <a:r>
                  <a:rPr lang="en-CA" sz="2000" dirty="0">
                    <a:solidFill>
                      <a:srgbClr val="000000"/>
                    </a:solidFill>
                  </a:rPr>
                  <a:t>(otherwise greedy would</a:t>
                </a:r>
                <a:br>
                  <a:rPr lang="en-CA" sz="2000" dirty="0">
                    <a:solidFill>
                      <a:srgbClr val="000000"/>
                    </a:solidFill>
                  </a:rPr>
                </a:br>
                <a:r>
                  <a:rPr lang="en-CA" sz="2000" dirty="0">
                    <a:solidFill>
                      <a:srgbClr val="000000"/>
                    </a:solidFill>
                  </a:rPr>
                  <a:t>just use colour 1 for </a:t>
                </a:r>
                <a14:m>
                  <m:oMath xmlns:m="http://schemas.openxmlformats.org/officeDocument/2006/math">
                    <m:sSub>
                      <m:sSubPr>
                        <m:ctrlPr>
                          <a:rPr lang="en-US" sz="2000" b="0" i="1" smtClean="0">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𝐹</m:t>
                        </m:r>
                      </m:e>
                      <m:sub>
                        <m:r>
                          <a:rPr lang="en-US" sz="2000" b="0" i="1" smtClean="0">
                            <a:solidFill>
                              <a:srgbClr val="000000"/>
                            </a:solidFill>
                            <a:latin typeface="Cambria Math" panose="02040503050406030204" pitchFamily="18" charset="0"/>
                          </a:rPr>
                          <m:t>𝐷</m:t>
                        </m:r>
                      </m:sub>
                    </m:sSub>
                  </m:oMath>
                </a14:m>
                <a:r>
                  <a:rPr lang="en-CA" sz="2000" dirty="0">
                    <a:solidFill>
                      <a:srgbClr val="000000"/>
                    </a:solidFill>
                  </a:rPr>
                  <a:t>)</a:t>
                </a:r>
              </a:p>
            </p:txBody>
          </p:sp>
        </mc:Choice>
        <mc:Fallback>
          <p:sp>
            <p:nvSpPr>
              <p:cNvPr id="45" name="Rectangular Callout 44"/>
              <p:cNvSpPr>
                <a:spLocks noRot="1" noChangeAspect="1" noMove="1" noResize="1" noEditPoints="1" noAdjustHandles="1" noChangeArrowheads="1" noChangeShapeType="1" noTextEdit="1"/>
              </p:cNvSpPr>
              <p:nvPr/>
            </p:nvSpPr>
            <p:spPr>
              <a:xfrm>
                <a:off x="8344871" y="506520"/>
                <a:ext cx="3729083" cy="1025159"/>
              </a:xfrm>
              <a:prstGeom prst="wedgeRectCallout">
                <a:avLst>
                  <a:gd name="adj1" fmla="val 29833"/>
                  <a:gd name="adj2" fmla="val -44288"/>
                </a:avLst>
              </a:prstGeom>
              <a:blipFill>
                <a:blip r:embed="rId7"/>
                <a:stretch>
                  <a:fillRect t="-1765" b="-9412"/>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47" name="Rectangular Callout 46"/>
              <p:cNvSpPr/>
              <p:nvPr/>
            </p:nvSpPr>
            <p:spPr>
              <a:xfrm>
                <a:off x="8344870" y="1536266"/>
                <a:ext cx="3729083" cy="818223"/>
              </a:xfrm>
              <a:prstGeom prst="wedgeRectCallout">
                <a:avLst>
                  <a:gd name="adj1" fmla="val 29833"/>
                  <a:gd name="adj2" fmla="val -44288"/>
                </a:avLst>
              </a:prstGeom>
              <a:solidFill>
                <a:srgbClr val="FFFFFF"/>
              </a:solidFill>
              <a:ln>
                <a:solidFill>
                  <a:srgbClr val="000000"/>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000" b="0" dirty="0">
                    <a:solidFill>
                      <a:srgbClr val="000000"/>
                    </a:solidFill>
                  </a:rPr>
                  <a:t>And </a:t>
                </a:r>
                <a14:m>
                  <m:oMath xmlns:m="http://schemas.openxmlformats.org/officeDocument/2006/math">
                    <m:r>
                      <a:rPr lang="en-US" sz="2000" i="1">
                        <a:solidFill>
                          <a:srgbClr val="000000"/>
                        </a:solidFill>
                        <a:latin typeface="Cambria Math" panose="02040503050406030204" pitchFamily="18" charset="0"/>
                      </a:rPr>
                      <m:t>𝑓</m:t>
                    </m:r>
                    <m:r>
                      <a:rPr lang="en-US" sz="2000" b="0" i="1" smtClean="0">
                        <a:solidFill>
                          <a:srgbClr val="000000"/>
                        </a:solidFill>
                        <a:latin typeface="Cambria Math" panose="02040503050406030204" pitchFamily="18" charset="0"/>
                      </a:rPr>
                      <m:t>𝑖𝑛𝑖𝑠h</m:t>
                    </m:r>
                    <m:r>
                      <a:rPr lang="en-US" sz="2000" b="0" i="1" smtClean="0">
                        <a:solidFill>
                          <a:srgbClr val="000000"/>
                        </a:solidFill>
                        <a:latin typeface="Cambria Math" panose="02040503050406030204" pitchFamily="18" charset="0"/>
                      </a:rPr>
                      <m:t>[</m:t>
                    </m:r>
                    <m:sSub>
                      <m:sSubPr>
                        <m:ctrlPr>
                          <a:rPr lang="en-US" sz="2000" b="0" i="1" smtClean="0">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𝐿</m:t>
                        </m:r>
                      </m:e>
                      <m:sub>
                        <m:r>
                          <a:rPr lang="en-US" sz="2000" b="0" i="1" smtClean="0">
                            <a:solidFill>
                              <a:srgbClr val="000000"/>
                            </a:solidFill>
                            <a:latin typeface="Cambria Math" panose="02040503050406030204" pitchFamily="18" charset="0"/>
                          </a:rPr>
                          <m:t>1</m:t>
                        </m:r>
                      </m:sub>
                    </m:sSub>
                    <m:r>
                      <a:rPr lang="en-US" sz="2000" b="0" i="1" smtClean="0">
                        <a:solidFill>
                          <a:srgbClr val="000000"/>
                        </a:solidFill>
                        <a:latin typeface="Cambria Math" panose="02040503050406030204" pitchFamily="18" charset="0"/>
                      </a:rPr>
                      <m:t>]</m:t>
                    </m:r>
                  </m:oMath>
                </a14:m>
                <a:r>
                  <a:rPr lang="en-CA" sz="2000" dirty="0">
                    <a:solidFill>
                      <a:srgbClr val="000000"/>
                    </a:solidFill>
                  </a:rPr>
                  <a:t> must be </a:t>
                </a:r>
                <a:r>
                  <a:rPr lang="en-CA" sz="2000" b="1" dirty="0">
                    <a:solidFill>
                      <a:srgbClr val="000000"/>
                    </a:solidFill>
                  </a:rPr>
                  <a:t>after </a:t>
                </a:r>
                <a14:m>
                  <m:oMath xmlns:m="http://schemas.openxmlformats.org/officeDocument/2006/math">
                    <m:sSub>
                      <m:sSubPr>
                        <m:ctrlPr>
                          <a:rPr lang="en-US" sz="2000" b="0" i="1" smtClean="0">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𝐹</m:t>
                        </m:r>
                      </m:e>
                      <m:sub>
                        <m:r>
                          <a:rPr lang="en-US" sz="2000" b="0" i="1" smtClean="0">
                            <a:solidFill>
                              <a:srgbClr val="000000"/>
                            </a:solidFill>
                            <a:latin typeface="Cambria Math" panose="02040503050406030204" pitchFamily="18" charset="0"/>
                          </a:rPr>
                          <m:t>𝐷</m:t>
                        </m:r>
                      </m:sub>
                    </m:sSub>
                  </m:oMath>
                </a14:m>
                <a:r>
                  <a:rPr lang="en-CA" sz="2000" dirty="0">
                    <a:solidFill>
                      <a:srgbClr val="000000"/>
                    </a:solidFill>
                  </a:rPr>
                  <a:t> starts (same reason)</a:t>
                </a:r>
              </a:p>
            </p:txBody>
          </p:sp>
        </mc:Choice>
        <mc:Fallback>
          <p:sp>
            <p:nvSpPr>
              <p:cNvPr id="47" name="Rectangular Callout 46"/>
              <p:cNvSpPr>
                <a:spLocks noRot="1" noChangeAspect="1" noMove="1" noResize="1" noEditPoints="1" noAdjustHandles="1" noChangeArrowheads="1" noChangeShapeType="1" noTextEdit="1"/>
              </p:cNvSpPr>
              <p:nvPr/>
            </p:nvSpPr>
            <p:spPr>
              <a:xfrm>
                <a:off x="8344870" y="1536266"/>
                <a:ext cx="3729083" cy="818223"/>
              </a:xfrm>
              <a:prstGeom prst="wedgeRectCallout">
                <a:avLst>
                  <a:gd name="adj1" fmla="val 29833"/>
                  <a:gd name="adj2" fmla="val -44288"/>
                </a:avLst>
              </a:prstGeom>
              <a:blipFill>
                <a:blip r:embed="rId8"/>
                <a:stretch>
                  <a:fillRect r="-1466" b="-5882"/>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52" name="Rectangular Callout 51"/>
              <p:cNvSpPr/>
              <p:nvPr/>
            </p:nvSpPr>
            <p:spPr>
              <a:xfrm>
                <a:off x="8344870" y="3072559"/>
                <a:ext cx="3729084" cy="795661"/>
              </a:xfrm>
              <a:prstGeom prst="wedgeRectCallout">
                <a:avLst>
                  <a:gd name="adj1" fmla="val 29833"/>
                  <a:gd name="adj2" fmla="val -44288"/>
                </a:avLst>
              </a:prstGeom>
              <a:solidFill>
                <a:srgbClr val="FFFFFF"/>
              </a:solidFill>
              <a:ln>
                <a:solidFill>
                  <a:srgbClr val="000000"/>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000" b="0" dirty="0">
                    <a:solidFill>
                      <a:srgbClr val="000000"/>
                    </a:solidFill>
                  </a:rPr>
                  <a:t>Same argument applies to </a:t>
                </a:r>
                <a14:m>
                  <m:oMath xmlns:m="http://schemas.openxmlformats.org/officeDocument/2006/math">
                    <m:sSub>
                      <m:sSubPr>
                        <m:ctrlPr>
                          <a:rPr lang="en-US" sz="2000" b="0" i="1" smtClean="0">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𝐿</m:t>
                        </m:r>
                      </m:e>
                      <m:sub>
                        <m:r>
                          <a:rPr lang="en-US" sz="2000" b="0" i="1" smtClean="0">
                            <a:solidFill>
                              <a:srgbClr val="000000"/>
                            </a:solidFill>
                            <a:latin typeface="Cambria Math" panose="02040503050406030204" pitchFamily="18" charset="0"/>
                          </a:rPr>
                          <m:t>2</m:t>
                        </m:r>
                      </m:sub>
                    </m:sSub>
                    <m:r>
                      <a:rPr lang="en-US" sz="2000" b="0" i="1" smtClean="0">
                        <a:solidFill>
                          <a:srgbClr val="000000"/>
                        </a:solidFill>
                        <a:latin typeface="Cambria Math" panose="02040503050406030204" pitchFamily="18" charset="0"/>
                      </a:rPr>
                      <m:t>,…,</m:t>
                    </m:r>
                    <m:sSub>
                      <m:sSubPr>
                        <m:ctrlPr>
                          <a:rPr lang="en-US" sz="2000" b="0" i="1" smtClean="0">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𝐿</m:t>
                        </m:r>
                      </m:e>
                      <m:sub>
                        <m:r>
                          <a:rPr lang="en-US" sz="2000" b="0" i="1" smtClean="0">
                            <a:solidFill>
                              <a:srgbClr val="000000"/>
                            </a:solidFill>
                            <a:latin typeface="Cambria Math" panose="02040503050406030204" pitchFamily="18" charset="0"/>
                          </a:rPr>
                          <m:t>𝐷</m:t>
                        </m:r>
                        <m:r>
                          <a:rPr lang="en-US" sz="2000" b="0" i="1" smtClean="0">
                            <a:solidFill>
                              <a:srgbClr val="000000"/>
                            </a:solidFill>
                            <a:latin typeface="Cambria Math" panose="02040503050406030204" pitchFamily="18" charset="0"/>
                          </a:rPr>
                          <m:t>−1</m:t>
                        </m:r>
                      </m:sub>
                    </m:sSub>
                  </m:oMath>
                </a14:m>
                <a:endParaRPr lang="en-CA" sz="2000" dirty="0">
                  <a:solidFill>
                    <a:srgbClr val="000000"/>
                  </a:solidFill>
                </a:endParaRPr>
              </a:p>
            </p:txBody>
          </p:sp>
        </mc:Choice>
        <mc:Fallback>
          <p:sp>
            <p:nvSpPr>
              <p:cNvPr id="52" name="Rectangular Callout 51"/>
              <p:cNvSpPr>
                <a:spLocks noRot="1" noChangeAspect="1" noMove="1" noResize="1" noEditPoints="1" noAdjustHandles="1" noChangeArrowheads="1" noChangeShapeType="1" noTextEdit="1"/>
              </p:cNvSpPr>
              <p:nvPr/>
            </p:nvSpPr>
            <p:spPr>
              <a:xfrm>
                <a:off x="8344870" y="3072559"/>
                <a:ext cx="3729084" cy="795661"/>
              </a:xfrm>
              <a:prstGeom prst="wedgeRectCallout">
                <a:avLst>
                  <a:gd name="adj1" fmla="val 29833"/>
                  <a:gd name="adj2" fmla="val -44288"/>
                </a:avLst>
              </a:prstGeom>
              <a:blipFill>
                <a:blip r:embed="rId9"/>
                <a:stretch>
                  <a:fillRect/>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50" name="Rectangular Callout 49"/>
              <p:cNvSpPr/>
              <p:nvPr/>
            </p:nvSpPr>
            <p:spPr>
              <a:xfrm>
                <a:off x="8344870" y="3868397"/>
                <a:ext cx="3729083" cy="544577"/>
              </a:xfrm>
              <a:prstGeom prst="wedgeRectCallout">
                <a:avLst>
                  <a:gd name="adj1" fmla="val 29833"/>
                  <a:gd name="adj2" fmla="val -44288"/>
                </a:avLst>
              </a:prstGeom>
              <a:solidFill>
                <a:srgbClr val="FFFFFF"/>
              </a:solidFill>
            </p:spPr>
            <p:style>
              <a:lnRef idx="0">
                <a:schemeClr val="dk1"/>
              </a:lnRef>
              <a:fillRef idx="3">
                <a:schemeClr val="dk1"/>
              </a:fillRef>
              <a:effectRef idx="3">
                <a:schemeClr val="dk1"/>
              </a:effectRef>
              <a:fontRef idx="minor">
                <a:schemeClr val="lt1"/>
              </a:fontRef>
            </p:style>
            <p:txBody>
              <a:bodyPr rtlCol="0" anchor="ctr"/>
              <a:lstStyle/>
              <a:p>
                <a:pPr algn="ctr"/>
                <a:r>
                  <a:rPr lang="en-US" b="1" dirty="0">
                    <a:solidFill>
                      <a:srgbClr val="000000"/>
                    </a:solidFill>
                  </a:rPr>
                  <a:t>So, </a:t>
                </a:r>
                <a14:m>
                  <m:oMath xmlns:m="http://schemas.openxmlformats.org/officeDocument/2006/math">
                    <m:sSub>
                      <m:sSubPr>
                        <m:ctrlPr>
                          <a:rPr lang="en-US" b="1" i="1" smtClean="0">
                            <a:solidFill>
                              <a:srgbClr val="000000"/>
                            </a:solidFill>
                            <a:latin typeface="Cambria Math" panose="02040503050406030204" pitchFamily="18" charset="0"/>
                          </a:rPr>
                        </m:ctrlPr>
                      </m:sSubPr>
                      <m:e>
                        <m:r>
                          <a:rPr lang="en-US" b="1" i="1" smtClean="0">
                            <a:solidFill>
                              <a:srgbClr val="000000"/>
                            </a:solidFill>
                            <a:latin typeface="Cambria Math" panose="02040503050406030204" pitchFamily="18" charset="0"/>
                          </a:rPr>
                          <m:t>𝑭</m:t>
                        </m:r>
                      </m:e>
                      <m:sub>
                        <m:r>
                          <a:rPr lang="en-US" b="1" i="1" smtClean="0">
                            <a:solidFill>
                              <a:srgbClr val="000000"/>
                            </a:solidFill>
                            <a:latin typeface="Cambria Math" panose="02040503050406030204" pitchFamily="18" charset="0"/>
                          </a:rPr>
                          <m:t>𝑫</m:t>
                        </m:r>
                      </m:sub>
                    </m:sSub>
                  </m:oMath>
                </a14:m>
                <a:r>
                  <a:rPr lang="en-CA" b="1" dirty="0">
                    <a:solidFill>
                      <a:srgbClr val="000000"/>
                    </a:solidFill>
                  </a:rPr>
                  <a:t> overlaps </a:t>
                </a:r>
                <a14:m>
                  <m:oMath xmlns:m="http://schemas.openxmlformats.org/officeDocument/2006/math">
                    <m:r>
                      <a:rPr lang="en-CA" b="1" i="1" smtClean="0">
                        <a:solidFill>
                          <a:srgbClr val="000000"/>
                        </a:solidFill>
                        <a:latin typeface="Cambria Math" panose="02040503050406030204" pitchFamily="18" charset="0"/>
                      </a:rPr>
                      <m:t>𝑫</m:t>
                    </m:r>
                    <m:r>
                      <a:rPr lang="en-CA" b="1" i="1" smtClean="0">
                        <a:solidFill>
                          <a:srgbClr val="000000"/>
                        </a:solidFill>
                        <a:latin typeface="Cambria Math" panose="02040503050406030204" pitchFamily="18" charset="0"/>
                      </a:rPr>
                      <m:t>−</m:t>
                    </m:r>
                    <m:r>
                      <a:rPr lang="en-CA" b="1" i="1" smtClean="0">
                        <a:solidFill>
                          <a:srgbClr val="000000"/>
                        </a:solidFill>
                        <a:latin typeface="Cambria Math" panose="02040503050406030204" pitchFamily="18" charset="0"/>
                      </a:rPr>
                      <m:t>𝟏</m:t>
                    </m:r>
                  </m:oMath>
                </a14:m>
                <a:r>
                  <a:rPr lang="en-CA" b="1" dirty="0">
                    <a:solidFill>
                      <a:srgbClr val="000000"/>
                    </a:solidFill>
                  </a:rPr>
                  <a:t> intervals!</a:t>
                </a:r>
              </a:p>
            </p:txBody>
          </p:sp>
        </mc:Choice>
        <mc:Fallback>
          <p:sp>
            <p:nvSpPr>
              <p:cNvPr id="50" name="Rectangular Callout 49"/>
              <p:cNvSpPr>
                <a:spLocks noRot="1" noChangeAspect="1" noMove="1" noResize="1" noEditPoints="1" noAdjustHandles="1" noChangeArrowheads="1" noChangeShapeType="1" noTextEdit="1"/>
              </p:cNvSpPr>
              <p:nvPr/>
            </p:nvSpPr>
            <p:spPr>
              <a:xfrm>
                <a:off x="8344870" y="3868397"/>
                <a:ext cx="3729083" cy="544577"/>
              </a:xfrm>
              <a:prstGeom prst="wedgeRectCallout">
                <a:avLst>
                  <a:gd name="adj1" fmla="val 29833"/>
                  <a:gd name="adj2" fmla="val -44288"/>
                </a:avLst>
              </a:prstGeom>
              <a:blipFill>
                <a:blip r:embed="rId10"/>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54" name="Rectangular Callout 53"/>
              <p:cNvSpPr/>
              <p:nvPr/>
            </p:nvSpPr>
            <p:spPr>
              <a:xfrm>
                <a:off x="8344870" y="4892935"/>
                <a:ext cx="3729083" cy="1086258"/>
              </a:xfrm>
              <a:prstGeom prst="wedgeRectCallout">
                <a:avLst>
                  <a:gd name="adj1" fmla="val 29833"/>
                  <a:gd name="adj2" fmla="val -44288"/>
                </a:avLst>
              </a:prstGeom>
              <a:solidFill>
                <a:srgbClr val="FFFFFF"/>
              </a:solidFill>
              <a:ln>
                <a:solidFill>
                  <a:srgbClr val="000000"/>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a:solidFill>
                      <a:srgbClr val="000000"/>
                    </a:solidFill>
                  </a:rPr>
                  <a:t>Moreover, every interval in </a:t>
                </a:r>
                <a14:m>
                  <m:oMath xmlns:m="http://schemas.openxmlformats.org/officeDocument/2006/math">
                    <m:r>
                      <a:rPr lang="en-US" sz="2000" b="0" i="0" smtClean="0">
                        <a:solidFill>
                          <a:srgbClr val="000000"/>
                        </a:solidFill>
                        <a:latin typeface="Cambria Math" panose="02040503050406030204" pitchFamily="18" charset="0"/>
                      </a:rPr>
                      <m:t>{</m:t>
                    </m:r>
                    <m:sSub>
                      <m:sSubPr>
                        <m:ctrlPr>
                          <a:rPr lang="en-US" sz="2000" b="0" i="1" smtClean="0">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𝐿</m:t>
                        </m:r>
                      </m:e>
                      <m:sub>
                        <m:r>
                          <a:rPr lang="en-US" sz="2000" b="0" i="1" smtClean="0">
                            <a:solidFill>
                              <a:srgbClr val="000000"/>
                            </a:solidFill>
                            <a:latin typeface="Cambria Math" panose="02040503050406030204" pitchFamily="18" charset="0"/>
                          </a:rPr>
                          <m:t>1</m:t>
                        </m:r>
                      </m:sub>
                    </m:sSub>
                    <m:r>
                      <a:rPr lang="en-US" sz="2000" b="0" i="1" smtClean="0">
                        <a:solidFill>
                          <a:srgbClr val="000000"/>
                        </a:solidFill>
                        <a:latin typeface="Cambria Math" panose="02040503050406030204" pitchFamily="18" charset="0"/>
                      </a:rPr>
                      <m:t>,…,</m:t>
                    </m:r>
                    <m:sSub>
                      <m:sSubPr>
                        <m:ctrlPr>
                          <a:rPr lang="en-US" sz="2000" b="0" i="1" smtClean="0">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𝐿</m:t>
                        </m:r>
                      </m:e>
                      <m:sub>
                        <m:r>
                          <a:rPr lang="en-US" sz="2000" b="0" i="1" smtClean="0">
                            <a:solidFill>
                              <a:srgbClr val="000000"/>
                            </a:solidFill>
                            <a:latin typeface="Cambria Math" panose="02040503050406030204" pitchFamily="18" charset="0"/>
                          </a:rPr>
                          <m:t>𝐷</m:t>
                        </m:r>
                        <m:r>
                          <a:rPr lang="en-US" sz="2000" b="0" i="1" smtClean="0">
                            <a:solidFill>
                              <a:srgbClr val="000000"/>
                            </a:solidFill>
                            <a:latin typeface="Cambria Math" panose="02040503050406030204" pitchFamily="18" charset="0"/>
                          </a:rPr>
                          <m:t>−1</m:t>
                        </m:r>
                      </m:sub>
                    </m:sSub>
                    <m:r>
                      <a:rPr lang="en-US" sz="2000" b="0" i="1" smtClean="0">
                        <a:solidFill>
                          <a:srgbClr val="000000"/>
                        </a:solidFill>
                        <a:latin typeface="Cambria Math" panose="02040503050406030204" pitchFamily="18" charset="0"/>
                      </a:rPr>
                      <m:t>}</m:t>
                    </m:r>
                  </m:oMath>
                </a14:m>
                <a:r>
                  <a:rPr lang="en-US" sz="2000" dirty="0">
                    <a:solidFill>
                      <a:srgbClr val="000000"/>
                    </a:solidFill>
                  </a:rPr>
                  <a:t> </a:t>
                </a:r>
                <a:r>
                  <a:rPr lang="en-US" sz="2000" b="1" dirty="0">
                    <a:solidFill>
                      <a:srgbClr val="000000"/>
                    </a:solidFill>
                  </a:rPr>
                  <a:t>contains the starting time of </a:t>
                </a:r>
                <a14:m>
                  <m:oMath xmlns:m="http://schemas.openxmlformats.org/officeDocument/2006/math">
                    <m:sSub>
                      <m:sSubPr>
                        <m:ctrlPr>
                          <a:rPr lang="en-US" sz="2000" b="1" i="1" smtClean="0">
                            <a:solidFill>
                              <a:srgbClr val="000000"/>
                            </a:solidFill>
                            <a:latin typeface="Cambria Math" panose="02040503050406030204" pitchFamily="18" charset="0"/>
                          </a:rPr>
                        </m:ctrlPr>
                      </m:sSubPr>
                      <m:e>
                        <m:r>
                          <a:rPr lang="en-US" sz="2000" b="1" i="1" smtClean="0">
                            <a:solidFill>
                              <a:srgbClr val="000000"/>
                            </a:solidFill>
                            <a:latin typeface="Cambria Math" panose="02040503050406030204" pitchFamily="18" charset="0"/>
                          </a:rPr>
                          <m:t>𝑭</m:t>
                        </m:r>
                      </m:e>
                      <m:sub>
                        <m:r>
                          <a:rPr lang="en-US" sz="2000" b="1" i="1" smtClean="0">
                            <a:solidFill>
                              <a:srgbClr val="000000"/>
                            </a:solidFill>
                            <a:latin typeface="Cambria Math" panose="02040503050406030204" pitchFamily="18" charset="0"/>
                          </a:rPr>
                          <m:t>𝑫</m:t>
                        </m:r>
                      </m:sub>
                    </m:sSub>
                  </m:oMath>
                </a14:m>
                <a:endParaRPr lang="en-US" sz="2000" dirty="0">
                  <a:solidFill>
                    <a:srgbClr val="000000"/>
                  </a:solidFill>
                </a:endParaRPr>
              </a:p>
            </p:txBody>
          </p:sp>
        </mc:Choice>
        <mc:Fallback>
          <p:sp>
            <p:nvSpPr>
              <p:cNvPr id="54" name="Rectangular Callout 53"/>
              <p:cNvSpPr>
                <a:spLocks noRot="1" noChangeAspect="1" noMove="1" noResize="1" noEditPoints="1" noAdjustHandles="1" noChangeArrowheads="1" noChangeShapeType="1" noTextEdit="1"/>
              </p:cNvSpPr>
              <p:nvPr/>
            </p:nvSpPr>
            <p:spPr>
              <a:xfrm>
                <a:off x="8344870" y="4892935"/>
                <a:ext cx="3729083" cy="1086258"/>
              </a:xfrm>
              <a:prstGeom prst="wedgeRectCallout">
                <a:avLst>
                  <a:gd name="adj1" fmla="val 29833"/>
                  <a:gd name="adj2" fmla="val -44288"/>
                </a:avLst>
              </a:prstGeom>
              <a:blipFill>
                <a:blip r:embed="rId11"/>
                <a:stretch>
                  <a:fillRect b="-5556"/>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55" name="Rectangular Callout 54"/>
              <p:cNvSpPr/>
              <p:nvPr/>
            </p:nvSpPr>
            <p:spPr>
              <a:xfrm>
                <a:off x="8344870" y="5976754"/>
                <a:ext cx="3729083" cy="395163"/>
              </a:xfrm>
              <a:prstGeom prst="wedgeRectCallout">
                <a:avLst>
                  <a:gd name="adj1" fmla="val 29833"/>
                  <a:gd name="adj2" fmla="val -44288"/>
                </a:avLst>
              </a:prstGeom>
              <a:solidFill>
                <a:srgbClr val="FFFFFF"/>
              </a:solidFill>
            </p:spPr>
            <p:style>
              <a:lnRef idx="0">
                <a:schemeClr val="dk1"/>
              </a:lnRef>
              <a:fillRef idx="3">
                <a:schemeClr val="dk1"/>
              </a:fillRef>
              <a:effectRef idx="3">
                <a:schemeClr val="dk1"/>
              </a:effectRef>
              <a:fontRef idx="minor">
                <a:schemeClr val="lt1"/>
              </a:fontRef>
            </p:style>
            <p:txBody>
              <a:bodyPr rtlCol="0" anchor="ctr"/>
              <a:lstStyle/>
              <a:p>
                <a:pPr algn="ctr"/>
                <a:r>
                  <a:rPr lang="en-US" sz="2000" dirty="0">
                    <a:solidFill>
                      <a:srgbClr val="000000"/>
                    </a:solidFill>
                  </a:rPr>
                  <a:t>So, we </a:t>
                </a:r>
                <a:r>
                  <a:rPr lang="en-US" sz="2000" b="1" dirty="0">
                    <a:solidFill>
                      <a:srgbClr val="000000"/>
                    </a:solidFill>
                  </a:rPr>
                  <a:t>must</a:t>
                </a:r>
                <a:r>
                  <a:rPr lang="en-US" sz="2000" dirty="0">
                    <a:solidFill>
                      <a:srgbClr val="000000"/>
                    </a:solidFill>
                  </a:rPr>
                  <a:t> use </a:t>
                </a:r>
                <a14:m>
                  <m:oMath xmlns:m="http://schemas.openxmlformats.org/officeDocument/2006/math">
                    <m:r>
                      <a:rPr lang="en-US" sz="2000" b="0" i="1" smtClean="0">
                        <a:solidFill>
                          <a:srgbClr val="000000"/>
                        </a:solidFill>
                        <a:latin typeface="Cambria Math" panose="02040503050406030204" pitchFamily="18" charset="0"/>
                      </a:rPr>
                      <m:t>𝐷</m:t>
                    </m:r>
                  </m:oMath>
                </a14:m>
                <a:r>
                  <a:rPr lang="en-US" sz="2000" dirty="0">
                    <a:solidFill>
                      <a:srgbClr val="000000"/>
                    </a:solidFill>
                  </a:rPr>
                  <a:t> colours!</a:t>
                </a:r>
              </a:p>
            </p:txBody>
          </p:sp>
        </mc:Choice>
        <mc:Fallback>
          <p:sp>
            <p:nvSpPr>
              <p:cNvPr id="55" name="Rectangular Callout 54"/>
              <p:cNvSpPr>
                <a:spLocks noRot="1" noChangeAspect="1" noMove="1" noResize="1" noEditPoints="1" noAdjustHandles="1" noChangeArrowheads="1" noChangeShapeType="1" noTextEdit="1"/>
              </p:cNvSpPr>
              <p:nvPr/>
            </p:nvSpPr>
            <p:spPr>
              <a:xfrm>
                <a:off x="8344870" y="5976754"/>
                <a:ext cx="3729083" cy="395163"/>
              </a:xfrm>
              <a:prstGeom prst="wedgeRectCallout">
                <a:avLst>
                  <a:gd name="adj1" fmla="val 29833"/>
                  <a:gd name="adj2" fmla="val -44288"/>
                </a:avLst>
              </a:prstGeom>
              <a:blipFill>
                <a:blip r:embed="rId12"/>
                <a:stretch>
                  <a:fillRect/>
                </a:stretch>
              </a:blipFill>
            </p:spPr>
            <p:txBody>
              <a:bodyPr/>
              <a:lstStyle/>
              <a:p>
                <a:r>
                  <a:rPr lang="en-CA">
                    <a:noFill/>
                  </a:rPr>
                  <a:t> </a:t>
                </a:r>
              </a:p>
            </p:txBody>
          </p:sp>
        </mc:Fallback>
      </mc:AlternateContent>
      <p:sp>
        <p:nvSpPr>
          <p:cNvPr id="2" name="Slide Number Placeholder 1">
            <a:extLst>
              <a:ext uri="{FF2B5EF4-FFF2-40B4-BE49-F238E27FC236}">
                <a16:creationId xmlns:a16="http://schemas.microsoft.com/office/drawing/2014/main" id="{9F764AC4-8A76-64C8-65AB-AB3B00FB961F}"/>
              </a:ext>
            </a:extLst>
          </p:cNvPr>
          <p:cNvSpPr>
            <a:spLocks noGrp="1"/>
          </p:cNvSpPr>
          <p:nvPr>
            <p:ph type="sldNum" sz="quarter" idx="12"/>
          </p:nvPr>
        </p:nvSpPr>
        <p:spPr/>
        <p:txBody>
          <a:bodyPr/>
          <a:lstStyle/>
          <a:p>
            <a:fld id="{D57F1E4F-1CFF-5643-939E-217C01CDF565}" type="slidenum">
              <a:rPr lang="en-US" smtClean="0">
                <a:solidFill>
                  <a:srgbClr val="000000"/>
                </a:solidFill>
              </a:rPr>
              <a:pPr/>
              <a:t>44</a:t>
            </a:fld>
            <a:endParaRPr lang="en-US" dirty="0">
              <a:solidFill>
                <a:srgbClr val="000000"/>
              </a:solidFill>
            </a:endParaRPr>
          </a:p>
        </p:txBody>
      </p:sp>
    </p:spTree>
    <p:extLst>
      <p:ext uri="{BB962C8B-B14F-4D97-AF65-F5344CB8AC3E}">
        <p14:creationId xmlns:p14="http://schemas.microsoft.com/office/powerpoint/2010/main" val="167310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500"/>
                                        <p:tgtEl>
                                          <p:spTgt spid="5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500"/>
                                        <p:tgtEl>
                                          <p:spTgt spid="5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fade">
                                      <p:cBhvr>
                                        <p:cTn id="4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6" grpId="0" animBg="1"/>
      <p:bldP spid="45" grpId="0" animBg="1"/>
      <p:bldP spid="47" grpId="0" animBg="1"/>
      <p:bldP spid="52" grpId="0" animBg="1"/>
      <p:bldP spid="50" grpId="0" animBg="1"/>
      <p:bldP spid="54" grpId="0" animBg="1"/>
      <p:bldP spid="5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7">
            <a:extLst>
              <a:ext uri="{FF2B5EF4-FFF2-40B4-BE49-F238E27FC236}">
                <a16:creationId xmlns:a16="http://schemas.microsoft.com/office/drawing/2014/main" id="{BBB50AD0-4410-9FDC-034D-4DACDB793A92}"/>
              </a:ext>
            </a:extLst>
          </p:cNvPr>
          <p:cNvPicPr>
            <a:picLocks/>
          </p:cNvPicPr>
          <p:nvPr/>
        </p:nvPicPr>
        <p:blipFill>
          <a:blip r:embed="rId2"/>
          <a:stretch>
            <a:fillRect/>
          </a:stretch>
        </p:blipFill>
        <p:spPr>
          <a:xfrm>
            <a:off x="203906" y="140215"/>
            <a:ext cx="5499691" cy="5882725"/>
          </a:xfrm>
          <a:prstGeom prst="rect">
            <a:avLst/>
          </a:prstGeom>
        </p:spPr>
      </p:pic>
      <p:sp>
        <p:nvSpPr>
          <p:cNvPr id="2" name="Title 1"/>
          <p:cNvSpPr>
            <a:spLocks noGrp="1"/>
          </p:cNvSpPr>
          <p:nvPr>
            <p:ph type="title"/>
          </p:nvPr>
        </p:nvSpPr>
        <p:spPr>
          <a:xfrm>
            <a:off x="7113319" y="0"/>
            <a:ext cx="4990995" cy="932215"/>
          </a:xfrm>
        </p:spPr>
        <p:txBody>
          <a:bodyPr/>
          <a:lstStyle/>
          <a:p>
            <a:r>
              <a:rPr lang="en-US" b="1" dirty="0">
                <a:solidFill>
                  <a:srgbClr val="000000"/>
                </a:solidFill>
              </a:rPr>
              <a:t>Time Complexity?</a:t>
            </a:r>
            <a:endParaRPr lang="en-CA" b="1" dirty="0">
              <a:solidFill>
                <a:srgbClr val="000000"/>
              </a:solidFill>
            </a:endParaRPr>
          </a:p>
        </p:txBody>
      </p:sp>
      <mc:AlternateContent xmlns:mc="http://schemas.openxmlformats.org/markup-compatibility/2006">
        <mc:Choice xmlns:a14="http://schemas.microsoft.com/office/drawing/2010/main" Requires="a14">
          <p:sp>
            <p:nvSpPr>
              <p:cNvPr id="5" name="Rectangular Callout 4"/>
              <p:cNvSpPr/>
              <p:nvPr/>
            </p:nvSpPr>
            <p:spPr>
              <a:xfrm>
                <a:off x="5462800" y="350436"/>
                <a:ext cx="1347850" cy="359227"/>
              </a:xfrm>
              <a:prstGeom prst="wedgeRectCallout">
                <a:avLst>
                  <a:gd name="adj1" fmla="val -84327"/>
                  <a:gd name="adj2" fmla="val -12707"/>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rgbClr val="000000"/>
                          </a:solidFill>
                          <a:latin typeface="Cambria Math" panose="02040503050406030204" pitchFamily="18" charset="0"/>
                        </a:rPr>
                        <m:t>𝑂</m:t>
                      </m:r>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𝑛</m:t>
                      </m:r>
                      <m:func>
                        <m:funcPr>
                          <m:ctrlPr>
                            <a:rPr lang="en-US" b="0" i="1" smtClean="0">
                              <a:solidFill>
                                <a:srgbClr val="000000"/>
                              </a:solidFill>
                              <a:latin typeface="Cambria Math" panose="02040503050406030204" pitchFamily="18" charset="0"/>
                            </a:rPr>
                          </m:ctrlPr>
                        </m:funcPr>
                        <m:fName>
                          <m:r>
                            <m:rPr>
                              <m:sty m:val="p"/>
                            </m:rPr>
                            <a:rPr lang="en-US" b="0" i="0" smtClean="0">
                              <a:solidFill>
                                <a:srgbClr val="000000"/>
                              </a:solidFill>
                              <a:latin typeface="Cambria Math" panose="02040503050406030204" pitchFamily="18" charset="0"/>
                            </a:rPr>
                            <m:t>log</m:t>
                          </m:r>
                        </m:fName>
                        <m:e>
                          <m:r>
                            <a:rPr lang="en-US" b="0" i="1" smtClean="0">
                              <a:solidFill>
                                <a:srgbClr val="000000"/>
                              </a:solidFill>
                              <a:latin typeface="Cambria Math" panose="02040503050406030204" pitchFamily="18" charset="0"/>
                            </a:rPr>
                            <m:t>𝑛</m:t>
                          </m:r>
                          <m:r>
                            <a:rPr lang="en-US" b="0" i="1" smtClean="0">
                              <a:solidFill>
                                <a:srgbClr val="000000"/>
                              </a:solidFill>
                              <a:latin typeface="Cambria Math" panose="02040503050406030204" pitchFamily="18" charset="0"/>
                            </a:rPr>
                            <m:t>)</m:t>
                          </m:r>
                        </m:e>
                      </m:func>
                    </m:oMath>
                  </m:oMathPara>
                </a14:m>
                <a:endParaRPr lang="en-CA" dirty="0">
                  <a:solidFill>
                    <a:srgbClr val="000000"/>
                  </a:solidFill>
                </a:endParaRPr>
              </a:p>
            </p:txBody>
          </p:sp>
        </mc:Choice>
        <mc:Fallback>
          <p:sp>
            <p:nvSpPr>
              <p:cNvPr id="5" name="Rectangular Callout 4"/>
              <p:cNvSpPr>
                <a:spLocks noRot="1" noChangeAspect="1" noMove="1" noResize="1" noEditPoints="1" noAdjustHandles="1" noChangeArrowheads="1" noChangeShapeType="1" noTextEdit="1"/>
              </p:cNvSpPr>
              <p:nvPr/>
            </p:nvSpPr>
            <p:spPr>
              <a:xfrm>
                <a:off x="5462800" y="350436"/>
                <a:ext cx="1347850" cy="359227"/>
              </a:xfrm>
              <a:prstGeom prst="wedgeRectCallout">
                <a:avLst>
                  <a:gd name="adj1" fmla="val -84327"/>
                  <a:gd name="adj2" fmla="val -12707"/>
                </a:avLst>
              </a:prstGeom>
              <a:blipFill>
                <a:blip r:embed="rId3"/>
                <a:stretch>
                  <a:fillRect b="-14516"/>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7" name="Rectangular Callout 6"/>
              <p:cNvSpPr/>
              <p:nvPr/>
            </p:nvSpPr>
            <p:spPr>
              <a:xfrm>
                <a:off x="3283965" y="2558147"/>
                <a:ext cx="1919845" cy="359227"/>
              </a:xfrm>
              <a:prstGeom prst="wedgeRectCallout">
                <a:avLst>
                  <a:gd name="adj1" fmla="val -79401"/>
                  <a:gd name="adj2" fmla="val 28616"/>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b="0" i="1" smtClean="0">
                        <a:solidFill>
                          <a:srgbClr val="000000"/>
                        </a:solidFill>
                        <a:latin typeface="Cambria Math" panose="02040503050406030204" pitchFamily="18" charset="0"/>
                      </a:rPr>
                      <m:t>𝑂</m:t>
                    </m:r>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𝑛</m:t>
                    </m:r>
                    <m:r>
                      <a:rPr lang="en-US" b="0" i="1" smtClean="0">
                        <a:solidFill>
                          <a:srgbClr val="000000"/>
                        </a:solidFill>
                        <a:latin typeface="Cambria Math" panose="02040503050406030204" pitchFamily="18" charset="0"/>
                      </a:rPr>
                      <m:t>)</m:t>
                    </m:r>
                  </m:oMath>
                </a14:m>
                <a:r>
                  <a:rPr lang="en-CA" dirty="0">
                    <a:solidFill>
                      <a:srgbClr val="000000"/>
                    </a:solidFill>
                  </a:rPr>
                  <a:t> iterations</a:t>
                </a:r>
              </a:p>
            </p:txBody>
          </p:sp>
        </mc:Choice>
        <mc:Fallback>
          <p:sp>
            <p:nvSpPr>
              <p:cNvPr id="7" name="Rectangular Callout 6"/>
              <p:cNvSpPr>
                <a:spLocks noRot="1" noChangeAspect="1" noMove="1" noResize="1" noEditPoints="1" noAdjustHandles="1" noChangeArrowheads="1" noChangeShapeType="1" noTextEdit="1"/>
              </p:cNvSpPr>
              <p:nvPr/>
            </p:nvSpPr>
            <p:spPr>
              <a:xfrm>
                <a:off x="3283965" y="2558147"/>
                <a:ext cx="1919845" cy="359227"/>
              </a:xfrm>
              <a:prstGeom prst="wedgeRectCallout">
                <a:avLst>
                  <a:gd name="adj1" fmla="val -79401"/>
                  <a:gd name="adj2" fmla="val 28616"/>
                </a:avLst>
              </a:prstGeom>
              <a:blipFill>
                <a:blip r:embed="rId4"/>
                <a:stretch>
                  <a:fillRect t="-8065" b="-22581"/>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9" name="Rectangular Callout 8"/>
              <p:cNvSpPr/>
              <p:nvPr/>
            </p:nvSpPr>
            <p:spPr>
              <a:xfrm>
                <a:off x="3784268" y="3017302"/>
                <a:ext cx="2171898" cy="359227"/>
              </a:xfrm>
              <a:prstGeom prst="wedgeRectCallout">
                <a:avLst>
                  <a:gd name="adj1" fmla="val -76608"/>
                  <a:gd name="adj2" fmla="val 385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b="1" i="1" smtClean="0">
                        <a:solidFill>
                          <a:srgbClr val="000000"/>
                        </a:solidFill>
                        <a:latin typeface="Cambria Math" panose="02040503050406030204" pitchFamily="18" charset="0"/>
                      </a:rPr>
                      <m:t>𝑶</m:t>
                    </m:r>
                    <m:r>
                      <a:rPr lang="en-US" b="1" i="1" smtClean="0">
                        <a:solidFill>
                          <a:srgbClr val="000000"/>
                        </a:solidFill>
                        <a:latin typeface="Cambria Math" panose="02040503050406030204" pitchFamily="18" charset="0"/>
                      </a:rPr>
                      <m:t>(</m:t>
                    </m:r>
                    <m:r>
                      <a:rPr lang="en-US" b="1" i="1" smtClean="0">
                        <a:solidFill>
                          <a:srgbClr val="000000"/>
                        </a:solidFill>
                        <a:latin typeface="Cambria Math" panose="02040503050406030204" pitchFamily="18" charset="0"/>
                      </a:rPr>
                      <m:t>𝒅</m:t>
                    </m:r>
                    <m:r>
                      <a:rPr lang="en-US" b="1" i="1" smtClean="0">
                        <a:solidFill>
                          <a:srgbClr val="000000"/>
                        </a:solidFill>
                        <a:latin typeface="Cambria Math" panose="02040503050406030204" pitchFamily="18" charset="0"/>
                      </a:rPr>
                      <m:t>)</m:t>
                    </m:r>
                  </m:oMath>
                </a14:m>
                <a:r>
                  <a:rPr lang="en-CA" dirty="0">
                    <a:solidFill>
                      <a:srgbClr val="000000"/>
                    </a:solidFill>
                  </a:rPr>
                  <a:t> iterations…</a:t>
                </a:r>
              </a:p>
            </p:txBody>
          </p:sp>
        </mc:Choice>
        <mc:Fallback>
          <p:sp>
            <p:nvSpPr>
              <p:cNvPr id="9" name="Rectangular Callout 8"/>
              <p:cNvSpPr>
                <a:spLocks noRot="1" noChangeAspect="1" noMove="1" noResize="1" noEditPoints="1" noAdjustHandles="1" noChangeArrowheads="1" noChangeShapeType="1" noTextEdit="1"/>
              </p:cNvSpPr>
              <p:nvPr/>
            </p:nvSpPr>
            <p:spPr>
              <a:xfrm>
                <a:off x="3784268" y="3017302"/>
                <a:ext cx="2171898" cy="359227"/>
              </a:xfrm>
              <a:prstGeom prst="wedgeRectCallout">
                <a:avLst>
                  <a:gd name="adj1" fmla="val -76608"/>
                  <a:gd name="adj2" fmla="val 38533"/>
                </a:avLst>
              </a:prstGeom>
              <a:blipFill>
                <a:blip r:embed="rId5"/>
                <a:stretch>
                  <a:fillRect t="-8065" b="-22581"/>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2" name="Rectangular Callout 11"/>
              <p:cNvSpPr/>
              <p:nvPr/>
            </p:nvSpPr>
            <p:spPr>
              <a:xfrm>
                <a:off x="6613676" y="1010800"/>
                <a:ext cx="5455321" cy="592957"/>
              </a:xfrm>
              <a:prstGeom prst="wedgeRectCallout">
                <a:avLst>
                  <a:gd name="adj1" fmla="val -48549"/>
                  <a:gd name="adj2" fmla="val 21544"/>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Total </a:t>
                </a:r>
                <a14:m>
                  <m:oMath xmlns:m="http://schemas.openxmlformats.org/officeDocument/2006/math">
                    <m:r>
                      <a:rPr lang="en-US" sz="2000" b="1" i="1" smtClean="0">
                        <a:solidFill>
                          <a:srgbClr val="000000"/>
                        </a:solidFill>
                        <a:latin typeface="Cambria Math" panose="02040503050406030204" pitchFamily="18" charset="0"/>
                      </a:rPr>
                      <m:t>𝑶</m:t>
                    </m:r>
                    <m:r>
                      <a:rPr lang="en-US" sz="2000" b="1" i="1" smtClean="0">
                        <a:solidFill>
                          <a:srgbClr val="000000"/>
                        </a:solidFill>
                        <a:latin typeface="Cambria Math" panose="02040503050406030204" pitchFamily="18" charset="0"/>
                      </a:rPr>
                      <m:t>(</m:t>
                    </m:r>
                    <m:r>
                      <a:rPr lang="en-US" sz="2000" b="1" i="1" smtClean="0">
                        <a:solidFill>
                          <a:srgbClr val="000000"/>
                        </a:solidFill>
                        <a:latin typeface="Cambria Math" panose="02040503050406030204" pitchFamily="18" charset="0"/>
                      </a:rPr>
                      <m:t>𝒏</m:t>
                    </m:r>
                    <m:r>
                      <a:rPr lang="en-US" sz="2000" b="1" i="1" smtClean="0">
                        <a:solidFill>
                          <a:srgbClr val="000000"/>
                        </a:solidFill>
                        <a:latin typeface="Cambria Math" panose="02040503050406030204" pitchFamily="18" charset="0"/>
                      </a:rPr>
                      <m:t> </m:t>
                    </m:r>
                    <m:r>
                      <a:rPr lang="en-US" sz="2000" b="1" i="0" smtClean="0">
                        <a:solidFill>
                          <a:srgbClr val="000000"/>
                        </a:solidFill>
                        <a:latin typeface="Cambria Math" panose="02040503050406030204" pitchFamily="18" charset="0"/>
                      </a:rPr>
                      <m:t>𝐥𝐨𝐠</m:t>
                    </m:r>
                    <m:r>
                      <a:rPr lang="en-US" sz="2000" b="1" i="1" smtClean="0">
                        <a:solidFill>
                          <a:srgbClr val="000000"/>
                        </a:solidFill>
                        <a:latin typeface="Cambria Math" panose="02040503050406030204" pitchFamily="18" charset="0"/>
                      </a:rPr>
                      <m:t> </m:t>
                    </m:r>
                    <m:r>
                      <a:rPr lang="en-US" sz="2000" b="1" i="1" smtClean="0">
                        <a:solidFill>
                          <a:srgbClr val="000000"/>
                        </a:solidFill>
                        <a:latin typeface="Cambria Math" panose="02040503050406030204" pitchFamily="18" charset="0"/>
                      </a:rPr>
                      <m:t>𝒏</m:t>
                    </m:r>
                    <m:r>
                      <a:rPr lang="en-US" sz="2000" b="1" i="1" smtClean="0">
                        <a:solidFill>
                          <a:srgbClr val="000000"/>
                        </a:solidFill>
                        <a:latin typeface="Cambria Math" panose="02040503050406030204" pitchFamily="18" charset="0"/>
                      </a:rPr>
                      <m:t>+ </m:t>
                    </m:r>
                    <m:r>
                      <a:rPr lang="en-US" sz="2000" b="1" i="1" smtClean="0">
                        <a:solidFill>
                          <a:srgbClr val="000000"/>
                        </a:solidFill>
                        <a:latin typeface="Cambria Math" panose="02040503050406030204" pitchFamily="18" charset="0"/>
                      </a:rPr>
                      <m:t>𝒏𝒅</m:t>
                    </m:r>
                    <m:r>
                      <a:rPr lang="en-US" sz="2000" b="1" i="1" smtClean="0">
                        <a:solidFill>
                          <a:srgbClr val="000000"/>
                        </a:solidFill>
                        <a:latin typeface="Cambria Math" panose="02040503050406030204" pitchFamily="18" charset="0"/>
                      </a:rPr>
                      <m:t>)</m:t>
                    </m:r>
                  </m:oMath>
                </a14:m>
                <a:endParaRPr lang="en-CA" sz="2000" b="1" dirty="0">
                  <a:solidFill>
                    <a:srgbClr val="000000"/>
                  </a:solidFill>
                </a:endParaRPr>
              </a:p>
            </p:txBody>
          </p:sp>
        </mc:Choice>
        <mc:Fallback>
          <p:sp>
            <p:nvSpPr>
              <p:cNvPr id="12" name="Rectangular Callout 11"/>
              <p:cNvSpPr>
                <a:spLocks noRot="1" noChangeAspect="1" noMove="1" noResize="1" noEditPoints="1" noAdjustHandles="1" noChangeArrowheads="1" noChangeShapeType="1" noTextEdit="1"/>
              </p:cNvSpPr>
              <p:nvPr/>
            </p:nvSpPr>
            <p:spPr>
              <a:xfrm>
                <a:off x="6613676" y="1010800"/>
                <a:ext cx="5455321" cy="592957"/>
              </a:xfrm>
              <a:prstGeom prst="wedgeRectCallout">
                <a:avLst>
                  <a:gd name="adj1" fmla="val -48549"/>
                  <a:gd name="adj2" fmla="val 21544"/>
                </a:avLst>
              </a:prstGeom>
              <a:blipFill>
                <a:blip r:embed="rId6"/>
                <a:stretch>
                  <a:fillRect/>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3" name="Rectangular Callout 12"/>
              <p:cNvSpPr/>
              <p:nvPr/>
            </p:nvSpPr>
            <p:spPr>
              <a:xfrm>
                <a:off x="6613676" y="1597548"/>
                <a:ext cx="5455321" cy="1250768"/>
              </a:xfrm>
              <a:prstGeom prst="wedgeRectCallout">
                <a:avLst>
                  <a:gd name="adj1" fmla="val -48549"/>
                  <a:gd name="adj2" fmla="val 21544"/>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Could be </a:t>
                </a:r>
                <a14:m>
                  <m:oMath xmlns:m="http://schemas.openxmlformats.org/officeDocument/2006/math">
                    <m:r>
                      <a:rPr lang="en-US" sz="2000" b="1" i="1" smtClean="0">
                        <a:solidFill>
                          <a:srgbClr val="000000"/>
                        </a:solidFill>
                        <a:latin typeface="Cambria Math" panose="02040503050406030204" pitchFamily="18" charset="0"/>
                      </a:rPr>
                      <m:t>𝑶</m:t>
                    </m:r>
                    <m:r>
                      <a:rPr lang="en-US" sz="2000" b="1" i="1" smtClean="0">
                        <a:solidFill>
                          <a:srgbClr val="000000"/>
                        </a:solidFill>
                        <a:latin typeface="Cambria Math" panose="02040503050406030204" pitchFamily="18" charset="0"/>
                      </a:rPr>
                      <m:t>(</m:t>
                    </m:r>
                    <m:r>
                      <a:rPr lang="en-US" sz="2000" b="1" i="1" smtClean="0">
                        <a:solidFill>
                          <a:srgbClr val="000000"/>
                        </a:solidFill>
                        <a:latin typeface="Cambria Math" panose="02040503050406030204" pitchFamily="18" charset="0"/>
                      </a:rPr>
                      <m:t>𝒏</m:t>
                    </m:r>
                    <m:r>
                      <a:rPr lang="en-US" sz="2000" b="1" i="1" smtClean="0">
                        <a:solidFill>
                          <a:srgbClr val="000000"/>
                        </a:solidFill>
                        <a:latin typeface="Cambria Math" panose="02040503050406030204" pitchFamily="18" charset="0"/>
                      </a:rPr>
                      <m:t> </m:t>
                    </m:r>
                    <m:r>
                      <a:rPr lang="en-US" sz="2000" b="1" i="0" smtClean="0">
                        <a:solidFill>
                          <a:srgbClr val="000000"/>
                        </a:solidFill>
                        <a:latin typeface="Cambria Math" panose="02040503050406030204" pitchFamily="18" charset="0"/>
                      </a:rPr>
                      <m:t>𝐥𝐨𝐠</m:t>
                    </m:r>
                    <m:r>
                      <a:rPr lang="en-US" sz="2000" b="1" i="1" smtClean="0">
                        <a:solidFill>
                          <a:srgbClr val="000000"/>
                        </a:solidFill>
                        <a:latin typeface="Cambria Math" panose="02040503050406030204" pitchFamily="18" charset="0"/>
                      </a:rPr>
                      <m:t> </m:t>
                    </m:r>
                    <m:r>
                      <a:rPr lang="en-US" sz="2000" b="1" i="1" smtClean="0">
                        <a:solidFill>
                          <a:srgbClr val="000000"/>
                        </a:solidFill>
                        <a:latin typeface="Cambria Math" panose="02040503050406030204" pitchFamily="18" charset="0"/>
                      </a:rPr>
                      <m:t>𝒏</m:t>
                    </m:r>
                    <m:r>
                      <a:rPr lang="en-US" sz="2000" b="1" i="1" smtClean="0">
                        <a:solidFill>
                          <a:srgbClr val="000000"/>
                        </a:solidFill>
                        <a:latin typeface="Cambria Math" panose="02040503050406030204" pitchFamily="18" charset="0"/>
                      </a:rPr>
                      <m:t>)</m:t>
                    </m:r>
                  </m:oMath>
                </a14:m>
                <a:r>
                  <a:rPr lang="en-CA" sz="2000" dirty="0">
                    <a:solidFill>
                      <a:srgbClr val="000000"/>
                    </a:solidFill>
                  </a:rPr>
                  <a:t> if only a constant number of colours are needed</a:t>
                </a:r>
                <a:br>
                  <a:rPr lang="en-CA" sz="2000" dirty="0">
                    <a:solidFill>
                      <a:srgbClr val="000000"/>
                    </a:solidFill>
                  </a:rPr>
                </a:br>
                <a:r>
                  <a:rPr lang="en-CA" sz="2000" dirty="0">
                    <a:solidFill>
                      <a:srgbClr val="000000"/>
                    </a:solidFill>
                  </a:rPr>
                  <a:t>(or even </a:t>
                </a:r>
                <a14:m>
                  <m:oMath xmlns:m="http://schemas.openxmlformats.org/officeDocument/2006/math">
                    <m:func>
                      <m:funcPr>
                        <m:ctrlPr>
                          <a:rPr lang="en-US" sz="2000" b="0" i="1" smtClean="0">
                            <a:solidFill>
                              <a:srgbClr val="000000"/>
                            </a:solidFill>
                            <a:latin typeface="Cambria Math" panose="02040503050406030204" pitchFamily="18" charset="0"/>
                          </a:rPr>
                        </m:ctrlPr>
                      </m:funcPr>
                      <m:fName>
                        <m:r>
                          <m:rPr>
                            <m:sty m:val="p"/>
                          </m:rPr>
                          <a:rPr lang="en-US" sz="2000" b="0" i="0" smtClean="0">
                            <a:solidFill>
                              <a:srgbClr val="000000"/>
                            </a:solidFill>
                            <a:latin typeface="Cambria Math" panose="02040503050406030204" pitchFamily="18" charset="0"/>
                          </a:rPr>
                          <m:t>log</m:t>
                        </m:r>
                      </m:fName>
                      <m:e>
                        <m:r>
                          <a:rPr lang="en-US" sz="2000" b="0" i="1" smtClean="0">
                            <a:solidFill>
                              <a:srgbClr val="000000"/>
                            </a:solidFill>
                            <a:latin typeface="Cambria Math" panose="02040503050406030204" pitchFamily="18" charset="0"/>
                          </a:rPr>
                          <m:t>𝑛</m:t>
                        </m:r>
                      </m:e>
                    </m:func>
                  </m:oMath>
                </a14:m>
                <a:r>
                  <a:rPr lang="en-CA" sz="2000" dirty="0">
                    <a:solidFill>
                      <a:srgbClr val="000000"/>
                    </a:solidFill>
                  </a:rPr>
                  <a:t> colours!)</a:t>
                </a:r>
              </a:p>
            </p:txBody>
          </p:sp>
        </mc:Choice>
        <mc:Fallback>
          <p:sp>
            <p:nvSpPr>
              <p:cNvPr id="13" name="Rectangular Callout 12"/>
              <p:cNvSpPr>
                <a:spLocks noRot="1" noChangeAspect="1" noMove="1" noResize="1" noEditPoints="1" noAdjustHandles="1" noChangeArrowheads="1" noChangeShapeType="1" noTextEdit="1"/>
              </p:cNvSpPr>
              <p:nvPr/>
            </p:nvSpPr>
            <p:spPr>
              <a:xfrm>
                <a:off x="6613676" y="1597548"/>
                <a:ext cx="5455321" cy="1250768"/>
              </a:xfrm>
              <a:prstGeom prst="wedgeRectCallout">
                <a:avLst>
                  <a:gd name="adj1" fmla="val -48549"/>
                  <a:gd name="adj2" fmla="val 21544"/>
                </a:avLst>
              </a:prstGeom>
              <a:blipFill>
                <a:blip r:embed="rId7"/>
                <a:stretch>
                  <a:fillRect/>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4" name="Rectangular Callout 13"/>
              <p:cNvSpPr/>
              <p:nvPr/>
            </p:nvSpPr>
            <p:spPr>
              <a:xfrm>
                <a:off x="6613676" y="2858590"/>
                <a:ext cx="5455321" cy="756961"/>
              </a:xfrm>
              <a:prstGeom prst="wedgeRectCallout">
                <a:avLst>
                  <a:gd name="adj1" fmla="val -48549"/>
                  <a:gd name="adj2" fmla="val 21544"/>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Could be </a:t>
                </a:r>
                <a14:m>
                  <m:oMath xmlns:m="http://schemas.openxmlformats.org/officeDocument/2006/math">
                    <m:r>
                      <a:rPr lang="en-US" sz="2000" b="1" i="1" smtClean="0">
                        <a:solidFill>
                          <a:srgbClr val="000000"/>
                        </a:solidFill>
                        <a:latin typeface="Cambria Math" panose="02040503050406030204" pitchFamily="18" charset="0"/>
                      </a:rPr>
                      <m:t>𝑶</m:t>
                    </m:r>
                    <m:r>
                      <a:rPr lang="en-US" sz="2000" b="1" i="1" smtClean="0">
                        <a:solidFill>
                          <a:srgbClr val="000000"/>
                        </a:solidFill>
                        <a:latin typeface="Cambria Math" panose="02040503050406030204" pitchFamily="18" charset="0"/>
                      </a:rPr>
                      <m:t>(</m:t>
                    </m:r>
                    <m:sSup>
                      <m:sSupPr>
                        <m:ctrlPr>
                          <a:rPr lang="en-US" sz="2000" b="1" i="1" smtClean="0">
                            <a:solidFill>
                              <a:srgbClr val="000000"/>
                            </a:solidFill>
                            <a:latin typeface="Cambria Math" panose="02040503050406030204" pitchFamily="18" charset="0"/>
                          </a:rPr>
                        </m:ctrlPr>
                      </m:sSupPr>
                      <m:e>
                        <m:r>
                          <a:rPr lang="en-US" sz="2000" b="1" i="1" smtClean="0">
                            <a:solidFill>
                              <a:srgbClr val="000000"/>
                            </a:solidFill>
                            <a:latin typeface="Cambria Math" panose="02040503050406030204" pitchFamily="18" charset="0"/>
                          </a:rPr>
                          <m:t>𝒏</m:t>
                        </m:r>
                      </m:e>
                      <m:sup>
                        <m:r>
                          <a:rPr lang="en-US" sz="2000" b="1" i="1" smtClean="0">
                            <a:solidFill>
                              <a:srgbClr val="000000"/>
                            </a:solidFill>
                            <a:latin typeface="Cambria Math" panose="02040503050406030204" pitchFamily="18" charset="0"/>
                          </a:rPr>
                          <m:t>𝟐</m:t>
                        </m:r>
                      </m:sup>
                    </m:sSup>
                    <m:r>
                      <a:rPr lang="en-US" sz="2000" b="1" i="1" smtClean="0">
                        <a:solidFill>
                          <a:srgbClr val="000000"/>
                        </a:solidFill>
                        <a:latin typeface="Cambria Math" panose="02040503050406030204" pitchFamily="18" charset="0"/>
                      </a:rPr>
                      <m:t>)</m:t>
                    </m:r>
                  </m:oMath>
                </a14:m>
                <a:r>
                  <a:rPr lang="en-CA" sz="2000" dirty="0">
                    <a:solidFill>
                      <a:srgbClr val="000000"/>
                    </a:solidFill>
                  </a:rPr>
                  <a:t> if </a:t>
                </a:r>
                <a14:m>
                  <m:oMath xmlns:m="http://schemas.openxmlformats.org/officeDocument/2006/math">
                    <m:r>
                      <a:rPr lang="en-CA" sz="2000" i="1" dirty="0" smtClean="0">
                        <a:solidFill>
                          <a:srgbClr val="000000"/>
                        </a:solidFill>
                        <a:latin typeface="Cambria Math" panose="02040503050406030204" pitchFamily="18" charset="0"/>
                      </a:rPr>
                      <m:t>𝑛</m:t>
                    </m:r>
                  </m:oMath>
                </a14:m>
                <a:r>
                  <a:rPr lang="en-CA" sz="2000" dirty="0">
                    <a:solidFill>
                      <a:srgbClr val="000000"/>
                    </a:solidFill>
                  </a:rPr>
                  <a:t> colours are needed</a:t>
                </a:r>
              </a:p>
            </p:txBody>
          </p:sp>
        </mc:Choice>
        <mc:Fallback>
          <p:sp>
            <p:nvSpPr>
              <p:cNvPr id="14" name="Rectangular Callout 13"/>
              <p:cNvSpPr>
                <a:spLocks noRot="1" noChangeAspect="1" noMove="1" noResize="1" noEditPoints="1" noAdjustHandles="1" noChangeArrowheads="1" noChangeShapeType="1" noTextEdit="1"/>
              </p:cNvSpPr>
              <p:nvPr/>
            </p:nvSpPr>
            <p:spPr>
              <a:xfrm>
                <a:off x="6613676" y="2858590"/>
                <a:ext cx="5455321" cy="756961"/>
              </a:xfrm>
              <a:prstGeom prst="wedgeRectCallout">
                <a:avLst>
                  <a:gd name="adj1" fmla="val -48549"/>
                  <a:gd name="adj2" fmla="val 21544"/>
                </a:avLst>
              </a:prstGeom>
              <a:blipFill>
                <a:blip r:embed="rId8"/>
                <a:stretch>
                  <a:fillRect/>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6" name="Rectangular Callout 15"/>
              <p:cNvSpPr/>
              <p:nvPr/>
            </p:nvSpPr>
            <p:spPr>
              <a:xfrm>
                <a:off x="6613676" y="3950511"/>
                <a:ext cx="5389873" cy="831650"/>
              </a:xfrm>
              <a:prstGeom prst="wedgeRectCallout">
                <a:avLst>
                  <a:gd name="adj1" fmla="val -12718"/>
                  <a:gd name="adj2" fmla="val -94560"/>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Most accurate complexity statement is </a:t>
                </a:r>
                <a14:m>
                  <m:oMath xmlns:m="http://schemas.openxmlformats.org/officeDocument/2006/math">
                    <m:r>
                      <a:rPr lang="en-US" sz="2000" b="1" i="0" smtClean="0">
                        <a:solidFill>
                          <a:srgbClr val="000000"/>
                        </a:solidFill>
                        <a:latin typeface="Cambria Math" panose="02040503050406030204" pitchFamily="18" charset="0"/>
                      </a:rPr>
                      <m:t>𝚯</m:t>
                    </m:r>
                    <m:r>
                      <a:rPr lang="en-US" sz="2000" b="1" i="1" smtClean="0">
                        <a:solidFill>
                          <a:srgbClr val="000000"/>
                        </a:solidFill>
                        <a:latin typeface="Cambria Math" panose="02040503050406030204" pitchFamily="18" charset="0"/>
                      </a:rPr>
                      <m:t>(</m:t>
                    </m:r>
                    <m:r>
                      <a:rPr lang="en-US" sz="2000" b="1" i="1" smtClean="0">
                        <a:solidFill>
                          <a:srgbClr val="000000"/>
                        </a:solidFill>
                        <a:latin typeface="Cambria Math" panose="02040503050406030204" pitchFamily="18" charset="0"/>
                      </a:rPr>
                      <m:t>𝒏</m:t>
                    </m:r>
                    <m:r>
                      <a:rPr lang="en-US" sz="2000" b="1" i="1" smtClean="0">
                        <a:solidFill>
                          <a:srgbClr val="000000"/>
                        </a:solidFill>
                        <a:latin typeface="Cambria Math" panose="02040503050406030204" pitchFamily="18" charset="0"/>
                      </a:rPr>
                      <m:t> </m:t>
                    </m:r>
                    <m:r>
                      <a:rPr lang="en-US" sz="2000" b="1" i="0" smtClean="0">
                        <a:solidFill>
                          <a:srgbClr val="000000"/>
                        </a:solidFill>
                        <a:latin typeface="Cambria Math" panose="02040503050406030204" pitchFamily="18" charset="0"/>
                      </a:rPr>
                      <m:t>𝐥𝐨𝐠</m:t>
                    </m:r>
                    <m:r>
                      <a:rPr lang="en-US" sz="2000" b="1" i="1" smtClean="0">
                        <a:solidFill>
                          <a:srgbClr val="000000"/>
                        </a:solidFill>
                        <a:latin typeface="Cambria Math" panose="02040503050406030204" pitchFamily="18" charset="0"/>
                      </a:rPr>
                      <m:t> </m:t>
                    </m:r>
                    <m:r>
                      <a:rPr lang="en-US" sz="2000" b="1" i="1" smtClean="0">
                        <a:solidFill>
                          <a:srgbClr val="000000"/>
                        </a:solidFill>
                        <a:latin typeface="Cambria Math" panose="02040503050406030204" pitchFamily="18" charset="0"/>
                      </a:rPr>
                      <m:t>𝒏</m:t>
                    </m:r>
                    <m:r>
                      <a:rPr lang="en-US" sz="2000" b="1" i="1" smtClean="0">
                        <a:solidFill>
                          <a:srgbClr val="000000"/>
                        </a:solidFill>
                        <a:latin typeface="Cambria Math" panose="02040503050406030204" pitchFamily="18" charset="0"/>
                      </a:rPr>
                      <m:t>+</m:t>
                    </m:r>
                    <m:r>
                      <a:rPr lang="en-US" sz="2000" b="1" i="1" smtClean="0">
                        <a:solidFill>
                          <a:srgbClr val="000000"/>
                        </a:solidFill>
                        <a:latin typeface="Cambria Math" panose="02040503050406030204" pitchFamily="18" charset="0"/>
                      </a:rPr>
                      <m:t>𝒏𝑫</m:t>
                    </m:r>
                    <m:r>
                      <a:rPr lang="en-US" sz="2000" b="1" i="1" smtClean="0">
                        <a:solidFill>
                          <a:srgbClr val="000000"/>
                        </a:solidFill>
                        <a:latin typeface="Cambria Math" panose="02040503050406030204" pitchFamily="18" charset="0"/>
                      </a:rPr>
                      <m:t>)</m:t>
                    </m:r>
                  </m:oMath>
                </a14:m>
                <a:r>
                  <a:rPr lang="en-CA" sz="2000" b="1" dirty="0">
                    <a:solidFill>
                      <a:srgbClr val="000000"/>
                    </a:solidFill>
                  </a:rPr>
                  <a:t> </a:t>
                </a:r>
                <a:r>
                  <a:rPr lang="en-CA" sz="2000" dirty="0">
                    <a:solidFill>
                      <a:srgbClr val="000000"/>
                    </a:solidFill>
                  </a:rPr>
                  <a:t>where </a:t>
                </a:r>
                <a14:m>
                  <m:oMath xmlns:m="http://schemas.openxmlformats.org/officeDocument/2006/math">
                    <m:r>
                      <a:rPr lang="en-CA" sz="2000" b="0" i="1" smtClean="0">
                        <a:solidFill>
                          <a:srgbClr val="000000"/>
                        </a:solidFill>
                        <a:latin typeface="Cambria Math" panose="02040503050406030204" pitchFamily="18" charset="0"/>
                      </a:rPr>
                      <m:t>𝐷</m:t>
                    </m:r>
                  </m:oMath>
                </a14:m>
                <a:r>
                  <a:rPr lang="en-CA" sz="2000" dirty="0">
                    <a:solidFill>
                      <a:srgbClr val="000000"/>
                    </a:solidFill>
                  </a:rPr>
                  <a:t> is # colours used</a:t>
                </a:r>
              </a:p>
            </p:txBody>
          </p:sp>
        </mc:Choice>
        <mc:Fallback>
          <p:sp>
            <p:nvSpPr>
              <p:cNvPr id="16" name="Rectangular Callout 15"/>
              <p:cNvSpPr>
                <a:spLocks noRot="1" noChangeAspect="1" noMove="1" noResize="1" noEditPoints="1" noAdjustHandles="1" noChangeArrowheads="1" noChangeShapeType="1" noTextEdit="1"/>
              </p:cNvSpPr>
              <p:nvPr/>
            </p:nvSpPr>
            <p:spPr>
              <a:xfrm>
                <a:off x="6613676" y="3950511"/>
                <a:ext cx="5389873" cy="831650"/>
              </a:xfrm>
              <a:prstGeom prst="wedgeRectCallout">
                <a:avLst>
                  <a:gd name="adj1" fmla="val -12718"/>
                  <a:gd name="adj2" fmla="val -94560"/>
                </a:avLst>
              </a:prstGeom>
              <a:blipFill>
                <a:blip r:embed="rId9"/>
                <a:stretch>
                  <a:fillRect b="-3000"/>
                </a:stretch>
              </a:blipFill>
              <a:ln>
                <a:solidFill>
                  <a:srgbClr val="000000"/>
                </a:solidFill>
              </a:ln>
            </p:spPr>
            <p:txBody>
              <a:bodyPr/>
              <a:lstStyle/>
              <a:p>
                <a:r>
                  <a:rPr lang="en-CA">
                    <a:noFill/>
                  </a:rPr>
                  <a:t> </a:t>
                </a:r>
              </a:p>
            </p:txBody>
          </p:sp>
        </mc:Fallback>
      </mc:AlternateContent>
      <p:sp>
        <p:nvSpPr>
          <p:cNvPr id="17" name="Rectangular Callout 16"/>
          <p:cNvSpPr/>
          <p:nvPr/>
        </p:nvSpPr>
        <p:spPr>
          <a:xfrm>
            <a:off x="6613676" y="4882724"/>
            <a:ext cx="5374418" cy="1102440"/>
          </a:xfrm>
          <a:prstGeom prst="wedgeRectCallout">
            <a:avLst>
              <a:gd name="adj1" fmla="val -16506"/>
              <a:gd name="adj2" fmla="val -40203"/>
            </a:avLst>
          </a:prstGeom>
          <a:solidFill>
            <a:srgbClr val="FFFFFF"/>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dirty="0">
                <a:solidFill>
                  <a:srgbClr val="000000"/>
                </a:solidFill>
              </a:rPr>
              <a:t>What </a:t>
            </a:r>
            <a:r>
              <a:rPr lang="en-US" sz="2000" b="1" dirty="0">
                <a:solidFill>
                  <a:srgbClr val="000000"/>
                </a:solidFill>
              </a:rPr>
              <a:t>inefficiencies</a:t>
            </a:r>
            <a:r>
              <a:rPr lang="en-US" sz="2000" dirty="0">
                <a:solidFill>
                  <a:srgbClr val="000000"/>
                </a:solidFill>
              </a:rPr>
              <a:t> exist in this algorithm? Could we make it faster with clever data structure usage?</a:t>
            </a:r>
            <a:endParaRPr lang="en-CA" sz="2000" b="1" dirty="0">
              <a:solidFill>
                <a:srgbClr val="000000"/>
              </a:solidFill>
            </a:endParaRPr>
          </a:p>
        </p:txBody>
      </p:sp>
      <p:sp>
        <p:nvSpPr>
          <p:cNvPr id="3" name="Slide Number Placeholder 2">
            <a:extLst>
              <a:ext uri="{FF2B5EF4-FFF2-40B4-BE49-F238E27FC236}">
                <a16:creationId xmlns:a16="http://schemas.microsoft.com/office/drawing/2014/main" id="{FEAC1C2D-77CD-3C15-66F1-D63C4BBBFD8E}"/>
              </a:ext>
            </a:extLst>
          </p:cNvPr>
          <p:cNvSpPr>
            <a:spLocks noGrp="1"/>
          </p:cNvSpPr>
          <p:nvPr>
            <p:ph type="sldNum" sz="quarter" idx="12"/>
          </p:nvPr>
        </p:nvSpPr>
        <p:spPr/>
        <p:txBody>
          <a:bodyPr/>
          <a:lstStyle/>
          <a:p>
            <a:fld id="{D57F1E4F-1CFF-5643-939E-217C01CDF565}" type="slidenum">
              <a:rPr lang="en-US" smtClean="0">
                <a:solidFill>
                  <a:srgbClr val="000000"/>
                </a:solidFill>
              </a:rPr>
              <a:pPr/>
              <a:t>45</a:t>
            </a:fld>
            <a:endParaRPr lang="en-US" dirty="0">
              <a:solidFill>
                <a:srgbClr val="000000"/>
              </a:solidFill>
            </a:endParaRPr>
          </a:p>
        </p:txBody>
      </p:sp>
    </p:spTree>
    <p:extLst>
      <p:ext uri="{BB962C8B-B14F-4D97-AF65-F5344CB8AC3E}">
        <p14:creationId xmlns:p14="http://schemas.microsoft.com/office/powerpoint/2010/main" val="30190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2" grpId="0" animBg="1"/>
      <p:bldP spid="13" grpId="0" animBg="1"/>
      <p:bldP spid="14" grpId="0" animBg="1"/>
      <p:bldP spid="16" grpId="0" animBg="1"/>
      <p:bldP spid="1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000000"/>
                </a:solidFill>
              </a:rPr>
              <a:t>Improving this algorithm</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41412" y="1236374"/>
                <a:ext cx="10813521" cy="4597756"/>
              </a:xfrm>
            </p:spPr>
            <p:txBody>
              <a:bodyPr>
                <a:normAutofit/>
              </a:bodyPr>
              <a:lstStyle/>
              <a:p>
                <a:r>
                  <a:rPr lang="en-CA" dirty="0">
                    <a:solidFill>
                      <a:srgbClr val="000000"/>
                    </a:solidFill>
                  </a:rPr>
                  <a:t>Current greedy algorithm:</a:t>
                </a:r>
              </a:p>
              <a:p>
                <a:pPr lvl="1"/>
                <a:r>
                  <a:rPr lang="en-CA" dirty="0">
                    <a:solidFill>
                      <a:srgbClr val="000000"/>
                    </a:solidFill>
                  </a:rPr>
                  <a:t>For each interval </a:t>
                </a:r>
                <a14:m>
                  <m:oMath xmlns:m="http://schemas.openxmlformats.org/officeDocument/2006/math">
                    <m:r>
                      <a:rPr lang="en-CA" b="1" i="1" dirty="0" smtClean="0">
                        <a:solidFill>
                          <a:srgbClr val="000000"/>
                        </a:solidFill>
                        <a:latin typeface="Cambria Math" panose="02040503050406030204" pitchFamily="18" charset="0"/>
                      </a:rPr>
                      <m:t>𝑨</m:t>
                    </m:r>
                    <m:r>
                      <a:rPr lang="en-CA" b="1" i="1" baseline="-25000" dirty="0" smtClean="0">
                        <a:solidFill>
                          <a:srgbClr val="000000"/>
                        </a:solidFill>
                        <a:latin typeface="Cambria Math" panose="02040503050406030204" pitchFamily="18" charset="0"/>
                      </a:rPr>
                      <m:t>𝒊</m:t>
                    </m:r>
                  </m:oMath>
                </a14:m>
                <a:r>
                  <a:rPr lang="en-CA" dirty="0">
                    <a:solidFill>
                      <a:srgbClr val="000000"/>
                    </a:solidFill>
                  </a:rPr>
                  <a:t>, compare its start time </a:t>
                </a:r>
                <a14:m>
                  <m:oMath xmlns:m="http://schemas.openxmlformats.org/officeDocument/2006/math">
                    <m:r>
                      <a:rPr lang="en-CA" b="1" i="1" dirty="0" smtClean="0">
                        <a:solidFill>
                          <a:srgbClr val="000000"/>
                        </a:solidFill>
                        <a:latin typeface="Cambria Math" panose="02040503050406030204" pitchFamily="18" charset="0"/>
                      </a:rPr>
                      <m:t>𝒔</m:t>
                    </m:r>
                    <m:r>
                      <a:rPr lang="en-CA" b="1" i="1" baseline="-25000" dirty="0" err="1" smtClean="0">
                        <a:solidFill>
                          <a:srgbClr val="000000"/>
                        </a:solidFill>
                        <a:latin typeface="Cambria Math" panose="02040503050406030204" pitchFamily="18" charset="0"/>
                      </a:rPr>
                      <m:t>𝒊</m:t>
                    </m:r>
                  </m:oMath>
                </a14:m>
                <a:r>
                  <a:rPr lang="en-CA" dirty="0">
                    <a:solidFill>
                      <a:srgbClr val="000000"/>
                    </a:solidFill>
                  </a:rPr>
                  <a:t> with the </a:t>
                </a:r>
                <a14:m>
                  <m:oMath xmlns:m="http://schemas.openxmlformats.org/officeDocument/2006/math">
                    <m:r>
                      <a:rPr lang="en-CA" b="1" i="1" dirty="0" smtClean="0">
                        <a:solidFill>
                          <a:srgbClr val="000000"/>
                        </a:solidFill>
                        <a:latin typeface="Cambria Math" panose="02040503050406030204" pitchFamily="18" charset="0"/>
                      </a:rPr>
                      <m:t>𝒇𝒊𝒏𝒊𝒔𝒉</m:t>
                    </m:r>
                    <m:r>
                      <a:rPr lang="en-CA" b="1" i="1" dirty="0" smtClean="0">
                        <a:solidFill>
                          <a:srgbClr val="000000"/>
                        </a:solidFill>
                        <a:latin typeface="Cambria Math" panose="02040503050406030204" pitchFamily="18" charset="0"/>
                      </a:rPr>
                      <m:t>[</m:t>
                    </m:r>
                    <m:r>
                      <a:rPr lang="en-CA" b="1" i="1" dirty="0" smtClean="0">
                        <a:solidFill>
                          <a:srgbClr val="000000"/>
                        </a:solidFill>
                        <a:latin typeface="Cambria Math" panose="02040503050406030204" pitchFamily="18" charset="0"/>
                      </a:rPr>
                      <m:t>𝒄</m:t>
                    </m:r>
                    <m:r>
                      <a:rPr lang="en-CA" b="1" i="1" dirty="0" smtClean="0">
                        <a:solidFill>
                          <a:srgbClr val="000000"/>
                        </a:solidFill>
                        <a:latin typeface="Cambria Math" panose="02040503050406030204" pitchFamily="18" charset="0"/>
                      </a:rPr>
                      <m:t>]</m:t>
                    </m:r>
                  </m:oMath>
                </a14:m>
                <a:r>
                  <a:rPr lang="en-CA" dirty="0">
                    <a:solidFill>
                      <a:srgbClr val="000000"/>
                    </a:solidFill>
                  </a:rPr>
                  <a:t> times of </a:t>
                </a:r>
                <a:r>
                  <a:rPr lang="en-CA" b="1" u="sng" dirty="0">
                    <a:solidFill>
                      <a:srgbClr val="000000"/>
                    </a:solidFill>
                  </a:rPr>
                  <a:t>all colours</a:t>
                </a:r>
                <a:r>
                  <a:rPr lang="en-CA" dirty="0">
                    <a:solidFill>
                      <a:srgbClr val="000000"/>
                    </a:solidFill>
                  </a:rPr>
                  <a:t> introduced so-far</a:t>
                </a:r>
              </a:p>
              <a:p>
                <a:pPr lvl="1"/>
                <a:r>
                  <a:rPr lang="en-CA" dirty="0">
                    <a:solidFill>
                      <a:srgbClr val="000000"/>
                    </a:solidFill>
                  </a:rPr>
                  <a:t>Why? Looking for </a:t>
                </a:r>
                <a:r>
                  <a:rPr lang="en-CA" b="1" u="sng" dirty="0">
                    <a:solidFill>
                      <a:srgbClr val="000000"/>
                    </a:solidFill>
                  </a:rPr>
                  <a:t>some</a:t>
                </a:r>
                <a:r>
                  <a:rPr lang="en-CA" dirty="0">
                    <a:solidFill>
                      <a:srgbClr val="000000"/>
                    </a:solidFill>
                  </a:rPr>
                  <a:t> </a:t>
                </a:r>
                <a14:m>
                  <m:oMath xmlns:m="http://schemas.openxmlformats.org/officeDocument/2006/math">
                    <m:r>
                      <a:rPr lang="en-CA" i="1" dirty="0" smtClean="0">
                        <a:solidFill>
                          <a:srgbClr val="000000"/>
                        </a:solidFill>
                        <a:latin typeface="Cambria Math" panose="02040503050406030204" pitchFamily="18" charset="0"/>
                      </a:rPr>
                      <m:t>𝑓𝑖𝑛𝑖𝑠h</m:t>
                    </m:r>
                    <m:r>
                      <a:rPr lang="en-CA" i="1" dirty="0" smtClean="0">
                        <a:solidFill>
                          <a:srgbClr val="000000"/>
                        </a:solidFill>
                        <a:latin typeface="Cambria Math" panose="02040503050406030204" pitchFamily="18" charset="0"/>
                      </a:rPr>
                      <m:t>[</m:t>
                    </m:r>
                    <m:r>
                      <a:rPr lang="en-CA" i="1" dirty="0" smtClean="0">
                        <a:solidFill>
                          <a:srgbClr val="000000"/>
                        </a:solidFill>
                        <a:latin typeface="Cambria Math" panose="02040503050406030204" pitchFamily="18" charset="0"/>
                      </a:rPr>
                      <m:t>𝑐</m:t>
                    </m:r>
                    <m:r>
                      <a:rPr lang="en-CA" i="1" dirty="0" smtClean="0">
                        <a:solidFill>
                          <a:srgbClr val="000000"/>
                        </a:solidFill>
                        <a:latin typeface="Cambria Math" panose="02040503050406030204" pitchFamily="18" charset="0"/>
                      </a:rPr>
                      <m:t>]</m:t>
                    </m:r>
                  </m:oMath>
                </a14:m>
                <a:r>
                  <a:rPr lang="en-CA" dirty="0">
                    <a:solidFill>
                      <a:srgbClr val="000000"/>
                    </a:solidFill>
                  </a:rPr>
                  <a:t> time that is earlier than </a:t>
                </a:r>
                <a14:m>
                  <m:oMath xmlns:m="http://schemas.openxmlformats.org/officeDocument/2006/math">
                    <m:r>
                      <a:rPr lang="en-CA" b="1" i="1" dirty="0" smtClean="0">
                        <a:solidFill>
                          <a:srgbClr val="000000"/>
                        </a:solidFill>
                        <a:latin typeface="Cambria Math" panose="02040503050406030204" pitchFamily="18" charset="0"/>
                      </a:rPr>
                      <m:t>𝒔</m:t>
                    </m:r>
                    <m:r>
                      <a:rPr lang="en-CA" b="1" i="1" baseline="-25000" dirty="0" err="1" smtClean="0">
                        <a:solidFill>
                          <a:srgbClr val="000000"/>
                        </a:solidFill>
                        <a:latin typeface="Cambria Math" panose="02040503050406030204" pitchFamily="18" charset="0"/>
                      </a:rPr>
                      <m:t>𝒊</m:t>
                    </m:r>
                  </m:oMath>
                </a14:m>
                <a:endParaRPr lang="en-CA" b="1" dirty="0">
                  <a:solidFill>
                    <a:srgbClr val="000000"/>
                  </a:solidFill>
                </a:endParaRPr>
              </a:p>
              <a:p>
                <a:r>
                  <a:rPr lang="en-CA" dirty="0">
                    <a:solidFill>
                      <a:srgbClr val="000000"/>
                    </a:solidFill>
                  </a:rPr>
                  <a:t>We are doing </a:t>
                </a:r>
                <a:r>
                  <a:rPr lang="en-CA" b="1" dirty="0">
                    <a:solidFill>
                      <a:srgbClr val="000000"/>
                    </a:solidFill>
                  </a:rPr>
                  <a:t>linear search…</a:t>
                </a:r>
                <a:r>
                  <a:rPr lang="en-CA" dirty="0">
                    <a:solidFill>
                      <a:srgbClr val="000000"/>
                    </a:solidFill>
                  </a:rPr>
                  <a:t> Can we do better?</a:t>
                </a:r>
              </a:p>
              <a:p>
                <a:r>
                  <a:rPr lang="en-CA" dirty="0">
                    <a:solidFill>
                      <a:srgbClr val="000000"/>
                    </a:solidFill>
                  </a:rPr>
                  <a:t>Use a priority queue to keep track of the </a:t>
                </a:r>
                <a:r>
                  <a:rPr lang="en-CA" b="1" dirty="0">
                    <a:solidFill>
                      <a:srgbClr val="000000"/>
                    </a:solidFill>
                  </a:rPr>
                  <a:t>earliest </a:t>
                </a:r>
                <a14:m>
                  <m:oMath xmlns:m="http://schemas.openxmlformats.org/officeDocument/2006/math">
                    <m:r>
                      <a:rPr lang="en-CA" b="1" i="1" dirty="0" smtClean="0">
                        <a:solidFill>
                          <a:srgbClr val="000000"/>
                        </a:solidFill>
                        <a:latin typeface="Cambria Math" panose="02040503050406030204" pitchFamily="18" charset="0"/>
                      </a:rPr>
                      <m:t>𝒇𝒊𝒏𝒊𝒔𝒉</m:t>
                    </m:r>
                    <m:r>
                      <a:rPr lang="en-CA" b="1" i="1" dirty="0" smtClean="0">
                        <a:solidFill>
                          <a:srgbClr val="000000"/>
                        </a:solidFill>
                        <a:latin typeface="Cambria Math" panose="02040503050406030204" pitchFamily="18" charset="0"/>
                      </a:rPr>
                      <m:t>[</m:t>
                    </m:r>
                    <m:r>
                      <a:rPr lang="en-CA" b="1" i="1" dirty="0" smtClean="0">
                        <a:solidFill>
                          <a:srgbClr val="000000"/>
                        </a:solidFill>
                        <a:latin typeface="Cambria Math" panose="02040503050406030204" pitchFamily="18" charset="0"/>
                      </a:rPr>
                      <m:t>𝒄</m:t>
                    </m:r>
                    <m:r>
                      <a:rPr lang="en-CA" b="1" i="1" dirty="0" smtClean="0">
                        <a:solidFill>
                          <a:srgbClr val="000000"/>
                        </a:solidFill>
                        <a:latin typeface="Cambria Math" panose="02040503050406030204" pitchFamily="18" charset="0"/>
                      </a:rPr>
                      <m:t>]</m:t>
                    </m:r>
                  </m:oMath>
                </a14:m>
                <a:r>
                  <a:rPr lang="en-CA" dirty="0">
                    <a:solidFill>
                      <a:srgbClr val="000000"/>
                    </a:solidFill>
                  </a:rPr>
                  <a:t> at all times in the algorithm</a:t>
                </a:r>
              </a:p>
              <a:p>
                <a:pPr lvl="1"/>
                <a:r>
                  <a:rPr lang="en-CA" dirty="0">
                    <a:solidFill>
                      <a:srgbClr val="000000"/>
                    </a:solidFill>
                  </a:rPr>
                  <a:t>Then we only need to look at </a:t>
                </a:r>
                <a:r>
                  <a:rPr lang="en-CA" b="1" dirty="0">
                    <a:solidFill>
                      <a:srgbClr val="000000"/>
                    </a:solidFill>
                  </a:rPr>
                  <a:t>minimum element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41412" y="1236374"/>
                <a:ext cx="10813521" cy="4597756"/>
              </a:xfrm>
              <a:blipFill>
                <a:blip r:embed="rId2"/>
                <a:stretch>
                  <a:fillRect l="-1466" t="-2520"/>
                </a:stretch>
              </a:blipFill>
            </p:spPr>
            <p:txBody>
              <a:bodyPr/>
              <a:lstStyle/>
              <a:p>
                <a:r>
                  <a:rPr lang="en-CA">
                    <a:noFill/>
                  </a:rPr>
                  <a:t> </a:t>
                </a:r>
              </a:p>
            </p:txBody>
          </p:sp>
        </mc:Fallback>
      </mc:AlternateContent>
      <p:sp>
        <p:nvSpPr>
          <p:cNvPr id="4" name="Slide Number Placeholder 3">
            <a:extLst>
              <a:ext uri="{FF2B5EF4-FFF2-40B4-BE49-F238E27FC236}">
                <a16:creationId xmlns:a16="http://schemas.microsoft.com/office/drawing/2014/main" id="{DD631694-8A1E-179F-1645-4AFDCE9580F1}"/>
              </a:ext>
            </a:extLst>
          </p:cNvPr>
          <p:cNvSpPr>
            <a:spLocks noGrp="1"/>
          </p:cNvSpPr>
          <p:nvPr>
            <p:ph type="sldNum" sz="quarter" idx="12"/>
          </p:nvPr>
        </p:nvSpPr>
        <p:spPr/>
        <p:txBody>
          <a:bodyPr/>
          <a:lstStyle/>
          <a:p>
            <a:fld id="{D57F1E4F-1CFF-5643-939E-217C01CDF565}" type="slidenum">
              <a:rPr lang="en-US" smtClean="0">
                <a:solidFill>
                  <a:srgbClr val="000000"/>
                </a:solidFill>
              </a:rPr>
              <a:pPr/>
              <a:t>46</a:t>
            </a:fld>
            <a:endParaRPr lang="en-US" dirty="0">
              <a:solidFill>
                <a:srgbClr val="000000"/>
              </a:solidFill>
            </a:endParaRPr>
          </a:p>
        </p:txBody>
      </p:sp>
    </p:spTree>
    <p:extLst>
      <p:ext uri="{BB962C8B-B14F-4D97-AF65-F5344CB8AC3E}">
        <p14:creationId xmlns:p14="http://schemas.microsoft.com/office/powerpoint/2010/main" val="138791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79" y="122322"/>
            <a:ext cx="3632200" cy="2039351"/>
          </a:xfrm>
        </p:spPr>
        <p:txBody>
          <a:bodyPr/>
          <a:lstStyle/>
          <a:p>
            <a:pPr algn="ctr"/>
            <a:r>
              <a:rPr lang="en-US" dirty="0">
                <a:solidFill>
                  <a:srgbClr val="000000"/>
                </a:solidFill>
              </a:rPr>
              <a:t>Example: Heap-based algorithm</a:t>
            </a:r>
            <a:endParaRPr lang="en-CA" b="1" dirty="0">
              <a:solidFill>
                <a:srgbClr val="000000"/>
              </a:solidFill>
            </a:endParaRPr>
          </a:p>
        </p:txBody>
      </p:sp>
      <p:graphicFrame>
        <p:nvGraphicFramePr>
          <p:cNvPr id="4" name="Table 3"/>
          <p:cNvGraphicFramePr>
            <a:graphicFrameLocks noGrp="1"/>
          </p:cNvGraphicFramePr>
          <p:nvPr/>
        </p:nvGraphicFramePr>
        <p:xfrm>
          <a:off x="3797100" y="11419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797100" y="505420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1201201" y="546780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43411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9552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50650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7889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5128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72313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6791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4030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101269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8508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569274"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987856" y="516867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711756" y="517922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5391068" y="517902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6159556" y="517489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883456" y="518544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7480529" y="518524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8331256" y="516867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9055156" y="517922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734468" y="517902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10494593" y="516867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1218493" y="517922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9" name="Rectangular Callout 38"/>
          <p:cNvSpPr/>
          <p:nvPr/>
        </p:nvSpPr>
        <p:spPr>
          <a:xfrm>
            <a:off x="3797100" y="320419"/>
            <a:ext cx="1687285" cy="491486"/>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Initial state</a:t>
            </a:r>
            <a:endParaRPr lang="en-CA" dirty="0">
              <a:solidFill>
                <a:srgbClr val="000000"/>
              </a:solidFill>
            </a:endParaRPr>
          </a:p>
        </p:txBody>
      </p:sp>
      <p:sp>
        <p:nvSpPr>
          <p:cNvPr id="3" name="Rectangle 2"/>
          <p:cNvSpPr/>
          <p:nvPr/>
        </p:nvSpPr>
        <p:spPr>
          <a:xfrm>
            <a:off x="374650" y="2970798"/>
            <a:ext cx="3060700" cy="1931005"/>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dirty="0">
                <a:solidFill>
                  <a:srgbClr val="000000"/>
                </a:solidFill>
              </a:rPr>
              <a:t>Heap</a:t>
            </a:r>
          </a:p>
        </p:txBody>
      </p:sp>
      <p:sp>
        <p:nvSpPr>
          <p:cNvPr id="34" name="Rectangle 33"/>
          <p:cNvSpPr/>
          <p:nvPr/>
        </p:nvSpPr>
        <p:spPr>
          <a:xfrm>
            <a:off x="372410" y="2305050"/>
            <a:ext cx="3060700" cy="665748"/>
          </a:xfrm>
          <a:prstGeom prst="rect">
            <a:avLst/>
          </a:prstGeom>
          <a:solidFill>
            <a:srgbClr val="FFFFFF"/>
          </a:solid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r>
              <a:rPr lang="en-CA" b="1" dirty="0">
                <a:solidFill>
                  <a:srgbClr val="000000"/>
                </a:solidFill>
              </a:rPr>
              <a:t>Min element: NULL</a:t>
            </a:r>
          </a:p>
        </p:txBody>
      </p:sp>
      <p:sp>
        <p:nvSpPr>
          <p:cNvPr id="5" name="Slide Number Placeholder 4">
            <a:extLst>
              <a:ext uri="{FF2B5EF4-FFF2-40B4-BE49-F238E27FC236}">
                <a16:creationId xmlns:a16="http://schemas.microsoft.com/office/drawing/2014/main" id="{E7CD9853-48BC-69AB-807A-077921970796}"/>
              </a:ext>
            </a:extLst>
          </p:cNvPr>
          <p:cNvSpPr>
            <a:spLocks noGrp="1"/>
          </p:cNvSpPr>
          <p:nvPr>
            <p:ph type="sldNum" sz="quarter" idx="12"/>
          </p:nvPr>
        </p:nvSpPr>
        <p:spPr/>
        <p:txBody>
          <a:bodyPr/>
          <a:lstStyle/>
          <a:p>
            <a:fld id="{D57F1E4F-1CFF-5643-939E-217C01CDF565}" type="slidenum">
              <a:rPr lang="en-US" smtClean="0">
                <a:solidFill>
                  <a:srgbClr val="000000"/>
                </a:solidFill>
              </a:rPr>
              <a:pPr/>
              <a:t>47</a:t>
            </a:fld>
            <a:endParaRPr lang="en-US" dirty="0">
              <a:solidFill>
                <a:srgbClr val="000000"/>
              </a:solidFill>
            </a:endParaRPr>
          </a:p>
        </p:txBody>
      </p:sp>
    </p:spTree>
    <p:extLst>
      <p:ext uri="{BB962C8B-B14F-4D97-AF65-F5344CB8AC3E}">
        <p14:creationId xmlns:p14="http://schemas.microsoft.com/office/powerpoint/2010/main" val="101733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par>
                                <p:cTn id="49" presetID="10"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500"/>
                                        <p:tgtEl>
                                          <p:spTgt spid="2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500"/>
                                        <p:tgtEl>
                                          <p:spTgt spid="2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500"/>
                                        <p:tgtEl>
                                          <p:spTgt spid="3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500"/>
                                        <p:tgtEl>
                                          <p:spTgt spid="3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fade">
                                      <p:cBhvr>
                                        <p:cTn id="89" dur="500"/>
                                        <p:tgtEl>
                                          <p:spTgt spid="3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
                                        </p:tgtEl>
                                        <p:attrNameLst>
                                          <p:attrName>style.visibility</p:attrName>
                                        </p:attrNameLst>
                                      </p:cBhvr>
                                      <p:to>
                                        <p:strVal val="visible"/>
                                      </p:to>
                                    </p:set>
                                    <p:animEffect transition="in" filter="fade">
                                      <p:cBhvr>
                                        <p:cTn id="9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5" grpId="0"/>
      <p:bldP spid="26" grpId="0"/>
      <p:bldP spid="27" grpId="0"/>
      <p:bldP spid="28" grpId="0"/>
      <p:bldP spid="29" grpId="0"/>
      <p:bldP spid="30" grpId="0"/>
      <p:bldP spid="31" grpId="0"/>
      <p:bldP spid="32" grpId="0"/>
      <p:bldP spid="33" grpId="0"/>
      <p:bldP spid="39" grpId="0" animBg="1"/>
      <p:bldP spid="3" grpId="0" animBg="1"/>
      <p:bldP spid="3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79" y="122322"/>
            <a:ext cx="3632200" cy="2039351"/>
          </a:xfrm>
        </p:spPr>
        <p:txBody>
          <a:bodyPr/>
          <a:lstStyle/>
          <a:p>
            <a:pPr algn="ctr"/>
            <a:r>
              <a:rPr lang="en-US" dirty="0">
                <a:solidFill>
                  <a:srgbClr val="000000"/>
                </a:solidFill>
              </a:rPr>
              <a:t>Example: Heap-based algorithm</a:t>
            </a:r>
            <a:endParaRPr lang="en-CA" b="1" dirty="0">
              <a:solidFill>
                <a:srgbClr val="000000"/>
              </a:solidFill>
            </a:endParaRPr>
          </a:p>
        </p:txBody>
      </p:sp>
      <p:graphicFrame>
        <p:nvGraphicFramePr>
          <p:cNvPr id="4" name="Table 3"/>
          <p:cNvGraphicFramePr>
            <a:graphicFrameLocks noGrp="1"/>
          </p:cNvGraphicFramePr>
          <p:nvPr/>
        </p:nvGraphicFramePr>
        <p:xfrm>
          <a:off x="3797100" y="11419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797100" y="505420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1201201" y="546780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43411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9552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50650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7889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5128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72313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6791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4030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101269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8508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569274"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987856" y="516867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711756" y="517922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5391068" y="517902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6159556" y="517489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883456" y="518544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7480529" y="518524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8331256" y="516867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9055156" y="517922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734468" y="517902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10494593" y="516867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1218493" y="517922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 name="Rectangle 2"/>
          <p:cNvSpPr/>
          <p:nvPr/>
        </p:nvSpPr>
        <p:spPr>
          <a:xfrm>
            <a:off x="374650" y="2970798"/>
            <a:ext cx="3060700" cy="1931005"/>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dirty="0">
                <a:solidFill>
                  <a:srgbClr val="000000"/>
                </a:solidFill>
              </a:rPr>
              <a:t>Heap</a:t>
            </a:r>
          </a:p>
        </p:txBody>
      </p:sp>
      <p:sp>
        <p:nvSpPr>
          <p:cNvPr id="34" name="Rectangle 33"/>
          <p:cNvSpPr/>
          <p:nvPr/>
        </p:nvSpPr>
        <p:spPr>
          <a:xfrm>
            <a:off x="372410" y="2305050"/>
            <a:ext cx="3060700" cy="665748"/>
          </a:xfrm>
          <a:prstGeom prst="rect">
            <a:avLst/>
          </a:prstGeom>
          <a:solidFill>
            <a:srgbClr val="FFFFFF"/>
          </a:solid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r>
              <a:rPr lang="en-CA" b="1" dirty="0">
                <a:solidFill>
                  <a:srgbClr val="000000"/>
                </a:solidFill>
              </a:rPr>
              <a:t>Min element: NULL</a:t>
            </a:r>
          </a:p>
        </p:txBody>
      </p:sp>
      <p:sp>
        <p:nvSpPr>
          <p:cNvPr id="36" name="Rectangular Callout 35"/>
          <p:cNvSpPr/>
          <p:nvPr/>
        </p:nvSpPr>
        <p:spPr>
          <a:xfrm>
            <a:off x="5576351" y="187068"/>
            <a:ext cx="1687285"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Check heap minimum</a:t>
            </a:r>
            <a:endParaRPr lang="en-CA" dirty="0">
              <a:solidFill>
                <a:srgbClr val="000000"/>
              </a:solidFill>
            </a:endParaRPr>
          </a:p>
        </p:txBody>
      </p:sp>
      <p:sp>
        <p:nvSpPr>
          <p:cNvPr id="37" name="Rectangular Callout 36"/>
          <p:cNvSpPr/>
          <p:nvPr/>
        </p:nvSpPr>
        <p:spPr>
          <a:xfrm>
            <a:off x="7379807" y="187068"/>
            <a:ext cx="2354661"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Empty, so a new </a:t>
            </a:r>
            <a:r>
              <a:rPr lang="en-US" dirty="0" err="1">
                <a:solidFill>
                  <a:srgbClr val="000000"/>
                </a:solidFill>
              </a:rPr>
              <a:t>colour</a:t>
            </a:r>
            <a:r>
              <a:rPr lang="en-US" dirty="0">
                <a:solidFill>
                  <a:srgbClr val="000000"/>
                </a:solidFill>
              </a:rPr>
              <a:t> is needed</a:t>
            </a:r>
            <a:endParaRPr lang="en-CA" dirty="0">
              <a:solidFill>
                <a:srgbClr val="000000"/>
              </a:solidFill>
            </a:endParaRPr>
          </a:p>
        </p:txBody>
      </p:sp>
      <p:sp>
        <p:nvSpPr>
          <p:cNvPr id="38" name="Rectangular Callout 37"/>
          <p:cNvSpPr/>
          <p:nvPr/>
        </p:nvSpPr>
        <p:spPr>
          <a:xfrm>
            <a:off x="3772895" y="187067"/>
            <a:ext cx="1687285"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Iteration </a:t>
            </a:r>
            <a:r>
              <a:rPr lang="en-US" dirty="0" err="1">
                <a:solidFill>
                  <a:srgbClr val="000000"/>
                </a:solidFill>
              </a:rPr>
              <a:t>i</a:t>
            </a:r>
            <a:r>
              <a:rPr lang="en-US" dirty="0">
                <a:solidFill>
                  <a:srgbClr val="000000"/>
                </a:solidFill>
              </a:rPr>
              <a:t>=1</a:t>
            </a:r>
            <a:endParaRPr lang="en-CA" dirty="0">
              <a:solidFill>
                <a:srgbClr val="000000"/>
              </a:solidFill>
            </a:endParaRPr>
          </a:p>
        </p:txBody>
      </p:sp>
      <p:sp>
        <p:nvSpPr>
          <p:cNvPr id="5" name="Slide Number Placeholder 4">
            <a:extLst>
              <a:ext uri="{FF2B5EF4-FFF2-40B4-BE49-F238E27FC236}">
                <a16:creationId xmlns:a16="http://schemas.microsoft.com/office/drawing/2014/main" id="{C98EB713-BE07-6BC8-EB02-47CD98E7A8A1}"/>
              </a:ext>
            </a:extLst>
          </p:cNvPr>
          <p:cNvSpPr>
            <a:spLocks noGrp="1"/>
          </p:cNvSpPr>
          <p:nvPr>
            <p:ph type="sldNum" sz="quarter" idx="12"/>
          </p:nvPr>
        </p:nvSpPr>
        <p:spPr/>
        <p:txBody>
          <a:bodyPr/>
          <a:lstStyle/>
          <a:p>
            <a:fld id="{D57F1E4F-1CFF-5643-939E-217C01CDF565}" type="slidenum">
              <a:rPr lang="en-US" smtClean="0">
                <a:solidFill>
                  <a:srgbClr val="000000"/>
                </a:solidFill>
              </a:rPr>
              <a:pPr/>
              <a:t>48</a:t>
            </a:fld>
            <a:endParaRPr lang="en-US" dirty="0">
              <a:solidFill>
                <a:srgbClr val="000000"/>
              </a:solidFill>
            </a:endParaRPr>
          </a:p>
        </p:txBody>
      </p:sp>
    </p:spTree>
    <p:extLst>
      <p:ext uri="{BB962C8B-B14F-4D97-AF65-F5344CB8AC3E}">
        <p14:creationId xmlns:p14="http://schemas.microsoft.com/office/powerpoint/2010/main" val="423768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79" y="122322"/>
            <a:ext cx="3632200" cy="2039351"/>
          </a:xfrm>
        </p:spPr>
        <p:txBody>
          <a:bodyPr/>
          <a:lstStyle/>
          <a:p>
            <a:pPr algn="ctr"/>
            <a:r>
              <a:rPr lang="en-US" dirty="0">
                <a:solidFill>
                  <a:srgbClr val="000000"/>
                </a:solidFill>
              </a:rPr>
              <a:t>Example: Heap-based algorithm</a:t>
            </a:r>
            <a:endParaRPr lang="en-CA" b="1" dirty="0">
              <a:solidFill>
                <a:srgbClr val="000000"/>
              </a:solidFill>
            </a:endParaRPr>
          </a:p>
        </p:txBody>
      </p:sp>
      <p:graphicFrame>
        <p:nvGraphicFramePr>
          <p:cNvPr id="4" name="Table 3"/>
          <p:cNvGraphicFramePr>
            <a:graphicFrameLocks noGrp="1"/>
          </p:cNvGraphicFramePr>
          <p:nvPr/>
        </p:nvGraphicFramePr>
        <p:xfrm>
          <a:off x="3797100" y="11419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CA" dirty="0"/>
                        <a:t>1</a:t>
                      </a:r>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797100" y="505420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1201201" y="546780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43411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9552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50650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7889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5128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72313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6791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4030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101269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8508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569274"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987856" y="516867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711756" y="517922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5391068" y="517902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6159556" y="517489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883456" y="518544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7480529" y="518524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8331256" y="516867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9055156" y="517922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734468" y="517902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10494593" y="516867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1218493" y="517922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9" name="Rectangular Callout 38"/>
          <p:cNvSpPr/>
          <p:nvPr/>
        </p:nvSpPr>
        <p:spPr>
          <a:xfrm>
            <a:off x="5576351" y="187068"/>
            <a:ext cx="1687285"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Check heap minimum</a:t>
            </a:r>
            <a:endParaRPr lang="en-CA" dirty="0">
              <a:solidFill>
                <a:srgbClr val="000000"/>
              </a:solidFill>
            </a:endParaRPr>
          </a:p>
        </p:txBody>
      </p:sp>
      <p:sp>
        <p:nvSpPr>
          <p:cNvPr id="3" name="Rectangle 2"/>
          <p:cNvSpPr/>
          <p:nvPr/>
        </p:nvSpPr>
        <p:spPr>
          <a:xfrm>
            <a:off x="374650" y="2970798"/>
            <a:ext cx="3060700" cy="1931005"/>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dirty="0">
                <a:solidFill>
                  <a:srgbClr val="000000"/>
                </a:solidFill>
              </a:rPr>
              <a:t>Heap</a:t>
            </a:r>
          </a:p>
        </p:txBody>
      </p:sp>
      <p:sp>
        <p:nvSpPr>
          <p:cNvPr id="34" name="Rectangle 33"/>
          <p:cNvSpPr/>
          <p:nvPr/>
        </p:nvSpPr>
        <p:spPr>
          <a:xfrm>
            <a:off x="372410" y="2305050"/>
            <a:ext cx="3060700" cy="665748"/>
          </a:xfrm>
          <a:prstGeom prst="rect">
            <a:avLst/>
          </a:prstGeom>
          <a:solidFill>
            <a:srgbClr val="FFFFFF"/>
          </a:solid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r>
              <a:rPr lang="en-CA" b="1" dirty="0">
                <a:solidFill>
                  <a:srgbClr val="000000"/>
                </a:solidFill>
              </a:rPr>
              <a:t>Min element: NULL</a:t>
            </a:r>
          </a:p>
        </p:txBody>
      </p:sp>
      <p:sp>
        <p:nvSpPr>
          <p:cNvPr id="35" name="Rectangular Callout 34"/>
          <p:cNvSpPr/>
          <p:nvPr/>
        </p:nvSpPr>
        <p:spPr>
          <a:xfrm>
            <a:off x="7379807" y="187068"/>
            <a:ext cx="2354661"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Empty, so a new </a:t>
            </a:r>
            <a:r>
              <a:rPr lang="en-US" dirty="0" err="1">
                <a:solidFill>
                  <a:srgbClr val="000000"/>
                </a:solidFill>
              </a:rPr>
              <a:t>colour</a:t>
            </a:r>
            <a:r>
              <a:rPr lang="en-US" dirty="0">
                <a:solidFill>
                  <a:srgbClr val="000000"/>
                </a:solidFill>
              </a:rPr>
              <a:t> is needed</a:t>
            </a:r>
            <a:endParaRPr lang="en-CA" dirty="0">
              <a:solidFill>
                <a:srgbClr val="000000"/>
              </a:solidFill>
            </a:endParaRPr>
          </a:p>
        </p:txBody>
      </p:sp>
      <p:sp>
        <p:nvSpPr>
          <p:cNvPr id="5" name="Rectangle 4"/>
          <p:cNvSpPr/>
          <p:nvPr/>
        </p:nvSpPr>
        <p:spPr>
          <a:xfrm>
            <a:off x="1231900" y="3084096"/>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3</a:t>
            </a:r>
          </a:p>
        </p:txBody>
      </p:sp>
      <p:sp>
        <p:nvSpPr>
          <p:cNvPr id="36" name="Rectangular Callout 35"/>
          <p:cNvSpPr/>
          <p:nvPr/>
        </p:nvSpPr>
        <p:spPr>
          <a:xfrm>
            <a:off x="3772895" y="187067"/>
            <a:ext cx="1687285"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Iteration </a:t>
            </a:r>
            <a:r>
              <a:rPr lang="en-US" dirty="0" err="1">
                <a:solidFill>
                  <a:srgbClr val="000000"/>
                </a:solidFill>
              </a:rPr>
              <a:t>i</a:t>
            </a:r>
            <a:r>
              <a:rPr lang="en-US" dirty="0">
                <a:solidFill>
                  <a:srgbClr val="000000"/>
                </a:solidFill>
              </a:rPr>
              <a:t>=1</a:t>
            </a:r>
            <a:endParaRPr lang="en-CA" dirty="0">
              <a:solidFill>
                <a:srgbClr val="000000"/>
              </a:solidFill>
            </a:endParaRPr>
          </a:p>
        </p:txBody>
      </p:sp>
      <p:sp>
        <p:nvSpPr>
          <p:cNvPr id="37" name="Rectangle 36"/>
          <p:cNvSpPr/>
          <p:nvPr/>
        </p:nvSpPr>
        <p:spPr>
          <a:xfrm>
            <a:off x="1914979" y="2361699"/>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3</a:t>
            </a:r>
          </a:p>
        </p:txBody>
      </p:sp>
      <p:sp>
        <p:nvSpPr>
          <p:cNvPr id="8" name="Slide Number Placeholder 7">
            <a:extLst>
              <a:ext uri="{FF2B5EF4-FFF2-40B4-BE49-F238E27FC236}">
                <a16:creationId xmlns:a16="http://schemas.microsoft.com/office/drawing/2014/main" id="{25BBE64D-05BF-14AA-6E1F-C36614F17309}"/>
              </a:ext>
            </a:extLst>
          </p:cNvPr>
          <p:cNvSpPr>
            <a:spLocks noGrp="1"/>
          </p:cNvSpPr>
          <p:nvPr>
            <p:ph type="sldNum" sz="quarter" idx="12"/>
          </p:nvPr>
        </p:nvSpPr>
        <p:spPr/>
        <p:txBody>
          <a:bodyPr/>
          <a:lstStyle/>
          <a:p>
            <a:fld id="{D57F1E4F-1CFF-5643-939E-217C01CDF565}" type="slidenum">
              <a:rPr lang="en-US" smtClean="0">
                <a:solidFill>
                  <a:srgbClr val="000000"/>
                </a:solidFill>
              </a:rPr>
              <a:pPr/>
              <a:t>49</a:t>
            </a:fld>
            <a:endParaRPr lang="en-US" dirty="0">
              <a:solidFill>
                <a:srgbClr val="000000"/>
              </a:solidFill>
            </a:endParaRPr>
          </a:p>
        </p:txBody>
      </p:sp>
    </p:spTree>
    <p:extLst>
      <p:ext uri="{BB962C8B-B14F-4D97-AF65-F5344CB8AC3E}">
        <p14:creationId xmlns:p14="http://schemas.microsoft.com/office/powerpoint/2010/main" val="214186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1613936" y="1130955"/>
            <a:ext cx="8591873" cy="1264154"/>
          </a:xfrm>
          <a:prstGeom prst="rect">
            <a:avLst/>
          </a:prstGeom>
          <a:solidFill>
            <a:srgbClr val="FFFFFF"/>
          </a:solidFill>
          <a:ln>
            <a:solidFill>
              <a:srgbClr val="00000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CA" b="1" dirty="0">
              <a:solidFill>
                <a:srgbClr val="000000"/>
              </a:solidFill>
            </a:endParaRPr>
          </a:p>
        </p:txBody>
      </p:sp>
      <p:sp>
        <p:nvSpPr>
          <p:cNvPr id="2" name="Title 1"/>
          <p:cNvSpPr>
            <a:spLocks noGrp="1"/>
          </p:cNvSpPr>
          <p:nvPr>
            <p:ph type="title"/>
          </p:nvPr>
        </p:nvSpPr>
        <p:spPr/>
        <p:txBody>
          <a:bodyPr/>
          <a:lstStyle/>
          <a:p>
            <a:r>
              <a:rPr lang="en-US" dirty="0">
                <a:solidFill>
                  <a:srgbClr val="000000"/>
                </a:solidFill>
              </a:rPr>
              <a:t>More examples</a:t>
            </a:r>
            <a:endParaRPr lang="en-CA" dirty="0">
              <a:solidFill>
                <a:srgbClr val="000000"/>
              </a:solidFill>
            </a:endParaRPr>
          </a:p>
        </p:txBody>
      </p:sp>
      <p:sp>
        <p:nvSpPr>
          <p:cNvPr id="20" name="Flowchart: Process 19"/>
          <p:cNvSpPr/>
          <p:nvPr/>
        </p:nvSpPr>
        <p:spPr>
          <a:xfrm>
            <a:off x="1856068" y="1241070"/>
            <a:ext cx="2207546" cy="367924"/>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21" name="Flowchart: Process 20"/>
          <p:cNvSpPr/>
          <p:nvPr/>
        </p:nvSpPr>
        <p:spPr>
          <a:xfrm>
            <a:off x="2273590" y="1849448"/>
            <a:ext cx="2207546" cy="367924"/>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22" name="Flowchart: Process 21"/>
          <p:cNvSpPr/>
          <p:nvPr/>
        </p:nvSpPr>
        <p:spPr>
          <a:xfrm>
            <a:off x="4667624" y="1241070"/>
            <a:ext cx="676450" cy="367924"/>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23" name="Flowchart: Process 22"/>
          <p:cNvSpPr/>
          <p:nvPr/>
        </p:nvSpPr>
        <p:spPr>
          <a:xfrm>
            <a:off x="5498338" y="1241070"/>
            <a:ext cx="2926260" cy="367924"/>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24" name="Flowchart: Process 23"/>
          <p:cNvSpPr/>
          <p:nvPr/>
        </p:nvSpPr>
        <p:spPr>
          <a:xfrm>
            <a:off x="5666068" y="1849448"/>
            <a:ext cx="632145" cy="367924"/>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25" name="Flowchart: Process 24"/>
          <p:cNvSpPr/>
          <p:nvPr/>
        </p:nvSpPr>
        <p:spPr>
          <a:xfrm>
            <a:off x="6419266" y="1849448"/>
            <a:ext cx="447065" cy="367924"/>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26" name="Flowchart: Process 25"/>
          <p:cNvSpPr/>
          <p:nvPr/>
        </p:nvSpPr>
        <p:spPr>
          <a:xfrm>
            <a:off x="7689651" y="1849448"/>
            <a:ext cx="2207546" cy="367924"/>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27" name="Flowchart: Process 26"/>
          <p:cNvSpPr/>
          <p:nvPr/>
        </p:nvSpPr>
        <p:spPr>
          <a:xfrm>
            <a:off x="1856068" y="1241070"/>
            <a:ext cx="2207546" cy="367924"/>
          </a:xfrm>
          <a:prstGeom prst="flowChartProcess">
            <a:avLst/>
          </a:prstGeom>
          <a:solidFill>
            <a:srgbClr val="FFFFF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dirty="0">
              <a:solidFill>
                <a:srgbClr val="000000"/>
              </a:solidFill>
            </a:endParaRPr>
          </a:p>
        </p:txBody>
      </p:sp>
      <p:sp>
        <p:nvSpPr>
          <p:cNvPr id="28" name="Flowchart: Process 27"/>
          <p:cNvSpPr/>
          <p:nvPr/>
        </p:nvSpPr>
        <p:spPr>
          <a:xfrm>
            <a:off x="5498338" y="1241070"/>
            <a:ext cx="2926260" cy="367924"/>
          </a:xfrm>
          <a:prstGeom prst="flowChartProcess">
            <a:avLst/>
          </a:prstGeom>
          <a:solidFill>
            <a:srgbClr val="FFFFFF"/>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solidFill>
                <a:srgbClr val="000000"/>
              </a:solidFill>
            </a:endParaRPr>
          </a:p>
        </p:txBody>
      </p:sp>
      <p:sp>
        <p:nvSpPr>
          <p:cNvPr id="29" name="Flowchart: Process 28"/>
          <p:cNvSpPr/>
          <p:nvPr/>
        </p:nvSpPr>
        <p:spPr>
          <a:xfrm>
            <a:off x="5666068" y="1849448"/>
            <a:ext cx="632145" cy="367924"/>
          </a:xfrm>
          <a:prstGeom prst="flowChartProcess">
            <a:avLst/>
          </a:prstGeom>
          <a:solidFill>
            <a:srgbClr val="FFFFF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solidFill>
                <a:srgbClr val="000000"/>
              </a:solidFill>
            </a:endParaRPr>
          </a:p>
        </p:txBody>
      </p:sp>
      <p:sp>
        <p:nvSpPr>
          <p:cNvPr id="30" name="Flowchart: Process 29"/>
          <p:cNvSpPr/>
          <p:nvPr/>
        </p:nvSpPr>
        <p:spPr>
          <a:xfrm>
            <a:off x="6419266" y="1849448"/>
            <a:ext cx="447065" cy="367924"/>
          </a:xfrm>
          <a:prstGeom prst="flowChartProcess">
            <a:avLst/>
          </a:prstGeom>
          <a:solidFill>
            <a:srgbClr val="FFFFF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solidFill>
                <a:srgbClr val="000000"/>
              </a:solidFill>
            </a:endParaRPr>
          </a:p>
        </p:txBody>
      </p:sp>
      <p:sp>
        <p:nvSpPr>
          <p:cNvPr id="31" name="Flowchart: Process 30"/>
          <p:cNvSpPr/>
          <p:nvPr/>
        </p:nvSpPr>
        <p:spPr>
          <a:xfrm>
            <a:off x="7689651" y="1849448"/>
            <a:ext cx="2207546" cy="367924"/>
          </a:xfrm>
          <a:prstGeom prst="flowChartProcess">
            <a:avLst/>
          </a:prstGeom>
          <a:solidFill>
            <a:srgbClr val="FFFFFF"/>
          </a:solidFill>
          <a:ln>
            <a:solidFill>
              <a:srgbClr val="000000"/>
            </a:solidFill>
          </a:ln>
        </p:spPr>
        <p:style>
          <a:lnRef idx="2">
            <a:schemeClr val="accent6">
              <a:shade val="50000"/>
            </a:schemeClr>
          </a:lnRef>
          <a:fillRef idx="1001">
            <a:schemeClr val="lt2"/>
          </a:fillRef>
          <a:effectRef idx="0">
            <a:schemeClr val="accent6"/>
          </a:effectRef>
          <a:fontRef idx="minor">
            <a:schemeClr val="lt1"/>
          </a:fontRef>
        </p:style>
        <p:txBody>
          <a:bodyPr rtlCol="0" anchor="ctr"/>
          <a:lstStyle/>
          <a:p>
            <a:pPr algn="ctr"/>
            <a:endParaRPr lang="en-CA">
              <a:solidFill>
                <a:srgbClr val="000000"/>
              </a:solidFill>
            </a:endParaRPr>
          </a:p>
        </p:txBody>
      </p:sp>
      <p:sp>
        <p:nvSpPr>
          <p:cNvPr id="32" name="Flowchart: Process 31"/>
          <p:cNvSpPr/>
          <p:nvPr/>
        </p:nvSpPr>
        <p:spPr>
          <a:xfrm>
            <a:off x="2273590" y="1851833"/>
            <a:ext cx="2207546" cy="367924"/>
          </a:xfrm>
          <a:prstGeom prst="flowChartProcess">
            <a:avLst/>
          </a:prstGeom>
          <a:solidFill>
            <a:srgbClr val="FFFFFF"/>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dirty="0">
              <a:solidFill>
                <a:srgbClr val="000000"/>
              </a:solidFill>
            </a:endParaRPr>
          </a:p>
        </p:txBody>
      </p:sp>
      <p:sp>
        <p:nvSpPr>
          <p:cNvPr id="33" name="Flowchart: Process 32"/>
          <p:cNvSpPr/>
          <p:nvPr/>
        </p:nvSpPr>
        <p:spPr>
          <a:xfrm>
            <a:off x="4667624" y="1241070"/>
            <a:ext cx="676450" cy="367924"/>
          </a:xfrm>
          <a:prstGeom prst="flowChartProcess">
            <a:avLst/>
          </a:prstGeom>
          <a:solidFill>
            <a:srgbClr val="FFFFF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solidFill>
                <a:srgbClr val="000000"/>
              </a:solidFill>
            </a:endParaRPr>
          </a:p>
        </p:txBody>
      </p:sp>
      <p:sp>
        <p:nvSpPr>
          <p:cNvPr id="37" name="Rectangle 36"/>
          <p:cNvSpPr/>
          <p:nvPr/>
        </p:nvSpPr>
        <p:spPr>
          <a:xfrm>
            <a:off x="217285" y="1130955"/>
            <a:ext cx="1396652" cy="1264154"/>
          </a:xfrm>
          <a:prstGeom prst="rect">
            <a:avLst/>
          </a:prstGeom>
          <a:solidFill>
            <a:srgbClr val="FFFFFF"/>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rgbClr val="000000"/>
                </a:solidFill>
              </a:rPr>
              <a:t>Example</a:t>
            </a:r>
            <a:endParaRPr lang="en-CA" b="1" dirty="0">
              <a:solidFill>
                <a:srgbClr val="000000"/>
              </a:solidFill>
            </a:endParaRPr>
          </a:p>
        </p:txBody>
      </p:sp>
      <p:sp>
        <p:nvSpPr>
          <p:cNvPr id="39" name="Rectangle 38"/>
          <p:cNvSpPr/>
          <p:nvPr/>
        </p:nvSpPr>
        <p:spPr>
          <a:xfrm>
            <a:off x="10205808" y="1130955"/>
            <a:ext cx="1683205" cy="1264154"/>
          </a:xfrm>
          <a:prstGeom prst="rect">
            <a:avLst/>
          </a:prstGeom>
          <a:solidFill>
            <a:srgbClr val="FFFFFF"/>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rgbClr val="000000"/>
                </a:solidFill>
              </a:rPr>
              <a:t>Not feasible!</a:t>
            </a:r>
            <a:endParaRPr lang="en-CA" b="1" dirty="0">
              <a:solidFill>
                <a:srgbClr val="000000"/>
              </a:solidFill>
            </a:endParaRPr>
          </a:p>
        </p:txBody>
      </p:sp>
      <p:sp>
        <p:nvSpPr>
          <p:cNvPr id="55" name="Rectangle 54"/>
          <p:cNvSpPr/>
          <p:nvPr/>
        </p:nvSpPr>
        <p:spPr>
          <a:xfrm>
            <a:off x="1613936" y="2594437"/>
            <a:ext cx="8591873" cy="1264154"/>
          </a:xfrm>
          <a:prstGeom prst="rect">
            <a:avLst/>
          </a:prstGeom>
          <a:solidFill>
            <a:srgbClr val="FFFFFF"/>
          </a:solidFill>
          <a:ln>
            <a:solidFill>
              <a:srgbClr val="00000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CA" b="1" dirty="0">
              <a:solidFill>
                <a:srgbClr val="000000"/>
              </a:solidFill>
            </a:endParaRPr>
          </a:p>
        </p:txBody>
      </p:sp>
      <p:sp>
        <p:nvSpPr>
          <p:cNvPr id="56" name="Flowchart: Process 55"/>
          <p:cNvSpPr/>
          <p:nvPr/>
        </p:nvSpPr>
        <p:spPr>
          <a:xfrm>
            <a:off x="1856068" y="2704552"/>
            <a:ext cx="2207546" cy="367924"/>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57" name="Flowchart: Process 56"/>
          <p:cNvSpPr/>
          <p:nvPr/>
        </p:nvSpPr>
        <p:spPr>
          <a:xfrm>
            <a:off x="2273590" y="3312930"/>
            <a:ext cx="2207546" cy="367924"/>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58" name="Flowchart: Process 57"/>
          <p:cNvSpPr/>
          <p:nvPr/>
        </p:nvSpPr>
        <p:spPr>
          <a:xfrm>
            <a:off x="4667624" y="2704552"/>
            <a:ext cx="676450" cy="367924"/>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59" name="Flowchart: Process 58"/>
          <p:cNvSpPr/>
          <p:nvPr/>
        </p:nvSpPr>
        <p:spPr>
          <a:xfrm>
            <a:off x="5498338" y="2704552"/>
            <a:ext cx="2926260" cy="367924"/>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60" name="Flowchart: Process 59"/>
          <p:cNvSpPr/>
          <p:nvPr/>
        </p:nvSpPr>
        <p:spPr>
          <a:xfrm>
            <a:off x="5666068" y="3312930"/>
            <a:ext cx="632145" cy="367924"/>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61" name="Flowchart: Process 60"/>
          <p:cNvSpPr/>
          <p:nvPr/>
        </p:nvSpPr>
        <p:spPr>
          <a:xfrm>
            <a:off x="6419266" y="3312930"/>
            <a:ext cx="447065" cy="367924"/>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62" name="Flowchart: Process 61"/>
          <p:cNvSpPr/>
          <p:nvPr/>
        </p:nvSpPr>
        <p:spPr>
          <a:xfrm>
            <a:off x="7689651" y="3312930"/>
            <a:ext cx="2207546" cy="367924"/>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63" name="Flowchart: Process 62"/>
          <p:cNvSpPr/>
          <p:nvPr/>
        </p:nvSpPr>
        <p:spPr>
          <a:xfrm>
            <a:off x="1856068" y="2704552"/>
            <a:ext cx="2207546" cy="367924"/>
          </a:xfrm>
          <a:prstGeom prst="flowChartProcess">
            <a:avLst/>
          </a:prstGeom>
          <a:solidFill>
            <a:srgbClr val="FFFFF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dirty="0">
              <a:solidFill>
                <a:srgbClr val="000000"/>
              </a:solidFill>
            </a:endParaRPr>
          </a:p>
        </p:txBody>
      </p:sp>
      <p:sp>
        <p:nvSpPr>
          <p:cNvPr id="64" name="Flowchart: Process 63"/>
          <p:cNvSpPr/>
          <p:nvPr/>
        </p:nvSpPr>
        <p:spPr>
          <a:xfrm>
            <a:off x="5498338" y="2704552"/>
            <a:ext cx="2926260" cy="367924"/>
          </a:xfrm>
          <a:prstGeom prst="flowChartProcess">
            <a:avLst/>
          </a:prstGeom>
          <a:solidFill>
            <a:srgbClr val="FFFFFF"/>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solidFill>
                <a:srgbClr val="000000"/>
              </a:solidFill>
            </a:endParaRPr>
          </a:p>
        </p:txBody>
      </p:sp>
      <p:sp>
        <p:nvSpPr>
          <p:cNvPr id="65" name="Flowchart: Process 64"/>
          <p:cNvSpPr/>
          <p:nvPr/>
        </p:nvSpPr>
        <p:spPr>
          <a:xfrm>
            <a:off x="5666068" y="3312930"/>
            <a:ext cx="632145" cy="367924"/>
          </a:xfrm>
          <a:prstGeom prst="flowChartProcess">
            <a:avLst/>
          </a:prstGeom>
          <a:solidFill>
            <a:srgbClr val="FFFFF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solidFill>
                <a:srgbClr val="000000"/>
              </a:solidFill>
            </a:endParaRPr>
          </a:p>
        </p:txBody>
      </p:sp>
      <p:sp>
        <p:nvSpPr>
          <p:cNvPr id="66" name="Flowchart: Process 65"/>
          <p:cNvSpPr/>
          <p:nvPr/>
        </p:nvSpPr>
        <p:spPr>
          <a:xfrm>
            <a:off x="6419266" y="3312930"/>
            <a:ext cx="447065" cy="367924"/>
          </a:xfrm>
          <a:prstGeom prst="flowChartProcess">
            <a:avLst/>
          </a:prstGeom>
          <a:solidFill>
            <a:srgbClr val="FFFFF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solidFill>
                <a:srgbClr val="000000"/>
              </a:solidFill>
            </a:endParaRPr>
          </a:p>
        </p:txBody>
      </p:sp>
      <p:sp>
        <p:nvSpPr>
          <p:cNvPr id="67" name="Flowchart: Process 66"/>
          <p:cNvSpPr/>
          <p:nvPr/>
        </p:nvSpPr>
        <p:spPr>
          <a:xfrm>
            <a:off x="7689651" y="3312930"/>
            <a:ext cx="2207546" cy="367924"/>
          </a:xfrm>
          <a:prstGeom prst="flowChartProcess">
            <a:avLst/>
          </a:prstGeom>
          <a:solidFill>
            <a:srgbClr val="FFFFFF"/>
          </a:solidFill>
          <a:ln>
            <a:noFill/>
          </a:ln>
        </p:spPr>
        <p:style>
          <a:lnRef idx="2">
            <a:schemeClr val="accent6">
              <a:shade val="50000"/>
            </a:schemeClr>
          </a:lnRef>
          <a:fillRef idx="1001">
            <a:schemeClr val="lt2"/>
          </a:fillRef>
          <a:effectRef idx="0">
            <a:schemeClr val="accent6"/>
          </a:effectRef>
          <a:fontRef idx="minor">
            <a:schemeClr val="lt1"/>
          </a:fontRef>
        </p:style>
        <p:txBody>
          <a:bodyPr rtlCol="0" anchor="ctr"/>
          <a:lstStyle/>
          <a:p>
            <a:pPr algn="ctr"/>
            <a:endParaRPr lang="en-CA">
              <a:solidFill>
                <a:srgbClr val="000000"/>
              </a:solidFill>
            </a:endParaRPr>
          </a:p>
        </p:txBody>
      </p:sp>
      <p:sp>
        <p:nvSpPr>
          <p:cNvPr id="68" name="Flowchart: Process 67"/>
          <p:cNvSpPr/>
          <p:nvPr/>
        </p:nvSpPr>
        <p:spPr>
          <a:xfrm>
            <a:off x="2273590" y="3315315"/>
            <a:ext cx="2207546" cy="367924"/>
          </a:xfrm>
          <a:prstGeom prst="flowChartProcess">
            <a:avLst/>
          </a:prstGeom>
          <a:solidFill>
            <a:srgbClr val="FFFFFF"/>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dirty="0">
              <a:solidFill>
                <a:srgbClr val="000000"/>
              </a:solidFill>
            </a:endParaRPr>
          </a:p>
        </p:txBody>
      </p:sp>
      <p:sp>
        <p:nvSpPr>
          <p:cNvPr id="69" name="Flowchart: Process 68"/>
          <p:cNvSpPr/>
          <p:nvPr/>
        </p:nvSpPr>
        <p:spPr>
          <a:xfrm>
            <a:off x="4667624" y="2704552"/>
            <a:ext cx="676450" cy="367924"/>
          </a:xfrm>
          <a:prstGeom prst="flowChartProcess">
            <a:avLst/>
          </a:prstGeom>
          <a:solidFill>
            <a:srgbClr val="FFFFFF"/>
          </a:solidFill>
          <a:ln>
            <a:solidFill>
              <a:srgbClr val="0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solidFill>
                <a:srgbClr val="000000"/>
              </a:solidFill>
            </a:endParaRPr>
          </a:p>
        </p:txBody>
      </p:sp>
      <p:sp>
        <p:nvSpPr>
          <p:cNvPr id="70" name="Rectangle 69"/>
          <p:cNvSpPr/>
          <p:nvPr/>
        </p:nvSpPr>
        <p:spPr>
          <a:xfrm>
            <a:off x="217285" y="2594437"/>
            <a:ext cx="1396652" cy="1264154"/>
          </a:xfrm>
          <a:prstGeom prst="rect">
            <a:avLst/>
          </a:prstGeom>
          <a:solidFill>
            <a:srgbClr val="FFFFFF"/>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rgbClr val="000000"/>
                </a:solidFill>
              </a:rPr>
              <a:t>Example</a:t>
            </a:r>
            <a:endParaRPr lang="en-CA" b="1" dirty="0">
              <a:solidFill>
                <a:srgbClr val="000000"/>
              </a:solidFill>
            </a:endParaRPr>
          </a:p>
        </p:txBody>
      </p:sp>
      <p:sp>
        <p:nvSpPr>
          <p:cNvPr id="71" name="Rectangle 70"/>
          <p:cNvSpPr/>
          <p:nvPr/>
        </p:nvSpPr>
        <p:spPr>
          <a:xfrm>
            <a:off x="10205808" y="2594437"/>
            <a:ext cx="1683205" cy="1264154"/>
          </a:xfrm>
          <a:prstGeom prst="rect">
            <a:avLst/>
          </a:prstGeom>
          <a:solidFill>
            <a:srgbClr val="FFFFFF"/>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solidFill>
                  <a:srgbClr val="000000"/>
                </a:solidFill>
              </a:rPr>
              <a:t>7 intervals,</a:t>
            </a:r>
            <a:br>
              <a:rPr lang="en-US" dirty="0">
                <a:solidFill>
                  <a:srgbClr val="000000"/>
                </a:solidFill>
              </a:rPr>
            </a:br>
            <a:r>
              <a:rPr lang="en-US" dirty="0">
                <a:solidFill>
                  <a:srgbClr val="000000"/>
                </a:solidFill>
              </a:rPr>
              <a:t>6 </a:t>
            </a:r>
            <a:r>
              <a:rPr lang="en-US" dirty="0" err="1">
                <a:solidFill>
                  <a:srgbClr val="000000"/>
                </a:solidFill>
              </a:rPr>
              <a:t>colours</a:t>
            </a:r>
            <a:r>
              <a:rPr lang="en-US" dirty="0">
                <a:solidFill>
                  <a:srgbClr val="000000"/>
                </a:solidFill>
              </a:rPr>
              <a:t>.</a:t>
            </a:r>
          </a:p>
          <a:p>
            <a:pPr algn="ctr"/>
            <a:r>
              <a:rPr lang="en-US" b="1" dirty="0">
                <a:solidFill>
                  <a:srgbClr val="000000"/>
                </a:solidFill>
              </a:rPr>
              <a:t>Feasible</a:t>
            </a:r>
            <a:r>
              <a:rPr lang="en-US" dirty="0">
                <a:solidFill>
                  <a:srgbClr val="000000"/>
                </a:solidFill>
              </a:rPr>
              <a:t>, but</a:t>
            </a:r>
            <a:br>
              <a:rPr lang="en-US" b="1" dirty="0">
                <a:solidFill>
                  <a:srgbClr val="000000"/>
                </a:solidFill>
              </a:rPr>
            </a:br>
            <a:r>
              <a:rPr lang="en-US" b="1" dirty="0">
                <a:solidFill>
                  <a:srgbClr val="000000"/>
                </a:solidFill>
              </a:rPr>
              <a:t>not optimal</a:t>
            </a:r>
            <a:endParaRPr lang="en-CA" b="1" dirty="0">
              <a:solidFill>
                <a:srgbClr val="000000"/>
              </a:solidFill>
            </a:endParaRPr>
          </a:p>
        </p:txBody>
      </p:sp>
      <p:sp>
        <p:nvSpPr>
          <p:cNvPr id="72" name="Rectangle 71"/>
          <p:cNvSpPr/>
          <p:nvPr/>
        </p:nvSpPr>
        <p:spPr>
          <a:xfrm>
            <a:off x="1613936" y="4057919"/>
            <a:ext cx="8591873" cy="1264154"/>
          </a:xfrm>
          <a:prstGeom prst="rect">
            <a:avLst/>
          </a:prstGeom>
          <a:solidFill>
            <a:srgbClr val="FFFFFF"/>
          </a:solidFill>
          <a:ln>
            <a:solidFill>
              <a:srgbClr val="00000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CA" b="1" dirty="0">
              <a:solidFill>
                <a:srgbClr val="000000"/>
              </a:solidFill>
            </a:endParaRPr>
          </a:p>
        </p:txBody>
      </p:sp>
      <p:sp>
        <p:nvSpPr>
          <p:cNvPr id="73" name="Flowchart: Process 72"/>
          <p:cNvSpPr/>
          <p:nvPr/>
        </p:nvSpPr>
        <p:spPr>
          <a:xfrm>
            <a:off x="1856068" y="4168034"/>
            <a:ext cx="2207546" cy="367924"/>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74" name="Flowchart: Process 73"/>
          <p:cNvSpPr/>
          <p:nvPr/>
        </p:nvSpPr>
        <p:spPr>
          <a:xfrm>
            <a:off x="2273590" y="4776412"/>
            <a:ext cx="2207546" cy="367924"/>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75" name="Flowchart: Process 74"/>
          <p:cNvSpPr/>
          <p:nvPr/>
        </p:nvSpPr>
        <p:spPr>
          <a:xfrm>
            <a:off x="4667624" y="4168034"/>
            <a:ext cx="676450" cy="367924"/>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76" name="Flowchart: Process 75"/>
          <p:cNvSpPr/>
          <p:nvPr/>
        </p:nvSpPr>
        <p:spPr>
          <a:xfrm>
            <a:off x="5498338" y="4168034"/>
            <a:ext cx="2926260" cy="367924"/>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77" name="Flowchart: Process 76"/>
          <p:cNvSpPr/>
          <p:nvPr/>
        </p:nvSpPr>
        <p:spPr>
          <a:xfrm>
            <a:off x="5666068" y="4776412"/>
            <a:ext cx="632145" cy="367924"/>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78" name="Flowchart: Process 77"/>
          <p:cNvSpPr/>
          <p:nvPr/>
        </p:nvSpPr>
        <p:spPr>
          <a:xfrm>
            <a:off x="6419266" y="4776412"/>
            <a:ext cx="447065" cy="367924"/>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79" name="Flowchart: Process 78"/>
          <p:cNvSpPr/>
          <p:nvPr/>
        </p:nvSpPr>
        <p:spPr>
          <a:xfrm>
            <a:off x="7689651" y="4776412"/>
            <a:ext cx="2207546" cy="367924"/>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80" name="Flowchart: Process 79"/>
          <p:cNvSpPr/>
          <p:nvPr/>
        </p:nvSpPr>
        <p:spPr>
          <a:xfrm>
            <a:off x="1856068" y="4168034"/>
            <a:ext cx="2207546" cy="367924"/>
          </a:xfrm>
          <a:prstGeom prst="flowChartProcess">
            <a:avLst/>
          </a:prstGeom>
          <a:solidFill>
            <a:srgbClr val="FFFFF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dirty="0">
              <a:solidFill>
                <a:srgbClr val="000000"/>
              </a:solidFill>
            </a:endParaRPr>
          </a:p>
        </p:txBody>
      </p:sp>
      <p:sp>
        <p:nvSpPr>
          <p:cNvPr id="81" name="Flowchart: Process 80"/>
          <p:cNvSpPr/>
          <p:nvPr/>
        </p:nvSpPr>
        <p:spPr>
          <a:xfrm>
            <a:off x="5498338" y="4168034"/>
            <a:ext cx="2926260" cy="367924"/>
          </a:xfrm>
          <a:prstGeom prst="flowChartProcess">
            <a:avLst/>
          </a:prstGeom>
          <a:solidFill>
            <a:srgbClr val="FFFFF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solidFill>
                <a:srgbClr val="000000"/>
              </a:solidFill>
            </a:endParaRPr>
          </a:p>
        </p:txBody>
      </p:sp>
      <p:sp>
        <p:nvSpPr>
          <p:cNvPr id="82" name="Flowchart: Process 81"/>
          <p:cNvSpPr/>
          <p:nvPr/>
        </p:nvSpPr>
        <p:spPr>
          <a:xfrm>
            <a:off x="5666068" y="4776412"/>
            <a:ext cx="632145" cy="367924"/>
          </a:xfrm>
          <a:prstGeom prst="flowChartProcess">
            <a:avLst/>
          </a:prstGeom>
          <a:solidFill>
            <a:srgbClr val="FFFFFF"/>
          </a:solidFill>
          <a:ln>
            <a:solidFill>
              <a:srgbClr val="00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solidFill>
                <a:srgbClr val="000000"/>
              </a:solidFill>
            </a:endParaRPr>
          </a:p>
        </p:txBody>
      </p:sp>
      <p:sp>
        <p:nvSpPr>
          <p:cNvPr id="83" name="Flowchart: Process 82"/>
          <p:cNvSpPr/>
          <p:nvPr/>
        </p:nvSpPr>
        <p:spPr>
          <a:xfrm>
            <a:off x="6419266" y="4776412"/>
            <a:ext cx="447065" cy="367924"/>
          </a:xfrm>
          <a:prstGeom prst="flowChartProcess">
            <a:avLst/>
          </a:prstGeom>
          <a:solidFill>
            <a:srgbClr val="FFFFFF"/>
          </a:solidFill>
          <a:ln>
            <a:solidFill>
              <a:srgbClr val="0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solidFill>
                <a:srgbClr val="000000"/>
              </a:solidFill>
            </a:endParaRPr>
          </a:p>
        </p:txBody>
      </p:sp>
      <p:sp>
        <p:nvSpPr>
          <p:cNvPr id="84" name="Flowchart: Process 83"/>
          <p:cNvSpPr/>
          <p:nvPr/>
        </p:nvSpPr>
        <p:spPr>
          <a:xfrm>
            <a:off x="7689651" y="4776412"/>
            <a:ext cx="2207546" cy="367924"/>
          </a:xfrm>
          <a:prstGeom prst="flowChartProcess">
            <a:avLst/>
          </a:prstGeom>
          <a:solidFill>
            <a:srgbClr val="FFFFFF"/>
          </a:solidFill>
          <a:ln>
            <a:solidFill>
              <a:srgbClr val="000000"/>
            </a:solidFill>
          </a:ln>
        </p:spPr>
        <p:style>
          <a:lnRef idx="2">
            <a:schemeClr val="accent6">
              <a:shade val="50000"/>
            </a:schemeClr>
          </a:lnRef>
          <a:fillRef idx="1001">
            <a:schemeClr val="lt2"/>
          </a:fillRef>
          <a:effectRef idx="0">
            <a:schemeClr val="accent6"/>
          </a:effectRef>
          <a:fontRef idx="minor">
            <a:schemeClr val="lt1"/>
          </a:fontRef>
        </p:style>
        <p:txBody>
          <a:bodyPr rtlCol="0" anchor="ctr"/>
          <a:lstStyle/>
          <a:p>
            <a:pPr algn="ctr"/>
            <a:endParaRPr lang="en-CA">
              <a:solidFill>
                <a:srgbClr val="000000"/>
              </a:solidFill>
            </a:endParaRPr>
          </a:p>
        </p:txBody>
      </p:sp>
      <p:sp>
        <p:nvSpPr>
          <p:cNvPr id="85" name="Flowchart: Process 84"/>
          <p:cNvSpPr/>
          <p:nvPr/>
        </p:nvSpPr>
        <p:spPr>
          <a:xfrm>
            <a:off x="2273590" y="4778797"/>
            <a:ext cx="2207546" cy="367924"/>
          </a:xfrm>
          <a:prstGeom prst="flowChartProcess">
            <a:avLst/>
          </a:prstGeom>
          <a:solidFill>
            <a:srgbClr val="FFFFFF"/>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dirty="0">
              <a:solidFill>
                <a:srgbClr val="000000"/>
              </a:solidFill>
            </a:endParaRPr>
          </a:p>
        </p:txBody>
      </p:sp>
      <p:sp>
        <p:nvSpPr>
          <p:cNvPr id="86" name="Flowchart: Process 85"/>
          <p:cNvSpPr/>
          <p:nvPr/>
        </p:nvSpPr>
        <p:spPr>
          <a:xfrm>
            <a:off x="4667624" y="4168034"/>
            <a:ext cx="676450" cy="367924"/>
          </a:xfrm>
          <a:prstGeom prst="flowChartProcess">
            <a:avLst/>
          </a:prstGeom>
          <a:solidFill>
            <a:srgbClr val="FFFFF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solidFill>
                <a:srgbClr val="000000"/>
              </a:solidFill>
            </a:endParaRPr>
          </a:p>
        </p:txBody>
      </p:sp>
      <p:sp>
        <p:nvSpPr>
          <p:cNvPr id="87" name="Rectangle 86"/>
          <p:cNvSpPr/>
          <p:nvPr/>
        </p:nvSpPr>
        <p:spPr>
          <a:xfrm>
            <a:off x="217285" y="4057919"/>
            <a:ext cx="1396652" cy="1264154"/>
          </a:xfrm>
          <a:prstGeom prst="rect">
            <a:avLst/>
          </a:prstGeom>
          <a:solidFill>
            <a:srgbClr val="FFFFFF"/>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rgbClr val="000000"/>
                </a:solidFill>
              </a:rPr>
              <a:t>Example</a:t>
            </a:r>
            <a:endParaRPr lang="en-CA" b="1" dirty="0">
              <a:solidFill>
                <a:srgbClr val="000000"/>
              </a:solidFill>
            </a:endParaRPr>
          </a:p>
        </p:txBody>
      </p:sp>
      <p:sp>
        <p:nvSpPr>
          <p:cNvPr id="88" name="Rectangle 87"/>
          <p:cNvSpPr/>
          <p:nvPr/>
        </p:nvSpPr>
        <p:spPr>
          <a:xfrm>
            <a:off x="10205808" y="4057919"/>
            <a:ext cx="1683205" cy="1264154"/>
          </a:xfrm>
          <a:prstGeom prst="rect">
            <a:avLst/>
          </a:prstGeom>
          <a:solidFill>
            <a:srgbClr val="FFFFFF"/>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solidFill>
                  <a:srgbClr val="000000"/>
                </a:solidFill>
              </a:rPr>
              <a:t>7 intervals,</a:t>
            </a:r>
            <a:br>
              <a:rPr lang="en-US" dirty="0">
                <a:solidFill>
                  <a:srgbClr val="000000"/>
                </a:solidFill>
              </a:rPr>
            </a:br>
            <a:r>
              <a:rPr lang="en-US" dirty="0">
                <a:solidFill>
                  <a:srgbClr val="000000"/>
                </a:solidFill>
              </a:rPr>
              <a:t>2 </a:t>
            </a:r>
            <a:r>
              <a:rPr lang="en-US" dirty="0" err="1">
                <a:solidFill>
                  <a:srgbClr val="000000"/>
                </a:solidFill>
              </a:rPr>
              <a:t>colours</a:t>
            </a:r>
            <a:r>
              <a:rPr lang="en-US" dirty="0">
                <a:solidFill>
                  <a:srgbClr val="000000"/>
                </a:solidFill>
              </a:rPr>
              <a:t>.</a:t>
            </a:r>
          </a:p>
          <a:p>
            <a:pPr algn="ctr"/>
            <a:r>
              <a:rPr lang="en-US" b="1" dirty="0">
                <a:solidFill>
                  <a:srgbClr val="000000"/>
                </a:solidFill>
              </a:rPr>
              <a:t>Optimal</a:t>
            </a:r>
            <a:endParaRPr lang="en-CA" b="1" dirty="0">
              <a:solidFill>
                <a:srgbClr val="000000"/>
              </a:solidFill>
            </a:endParaRPr>
          </a:p>
        </p:txBody>
      </p:sp>
      <p:sp>
        <p:nvSpPr>
          <p:cNvPr id="89" name="Rectangular Callout 88"/>
          <p:cNvSpPr/>
          <p:nvPr/>
        </p:nvSpPr>
        <p:spPr>
          <a:xfrm>
            <a:off x="8648700" y="482600"/>
            <a:ext cx="2159000" cy="612420"/>
          </a:xfrm>
          <a:prstGeom prst="wedgeRectCallout">
            <a:avLst>
              <a:gd name="adj1" fmla="val -30608"/>
              <a:gd name="adj2" fmla="val 198357"/>
            </a:avLst>
          </a:prstGeom>
          <a:solidFill>
            <a:srgbClr val="FFFFFF"/>
          </a:solidFill>
          <a:ln>
            <a:solidFill>
              <a:srgbClr val="00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dirty="0">
              <a:solidFill>
                <a:srgbClr val="000000"/>
              </a:solidFill>
            </a:endParaRPr>
          </a:p>
        </p:txBody>
      </p:sp>
      <p:sp>
        <p:nvSpPr>
          <p:cNvPr id="90" name="Rectangular Callout 89"/>
          <p:cNvSpPr/>
          <p:nvPr/>
        </p:nvSpPr>
        <p:spPr>
          <a:xfrm>
            <a:off x="8648700" y="482600"/>
            <a:ext cx="2159000" cy="612420"/>
          </a:xfrm>
          <a:prstGeom prst="wedgeRectCallout">
            <a:avLst>
              <a:gd name="adj1" fmla="val -67373"/>
              <a:gd name="adj2" fmla="val 100891"/>
            </a:avLst>
          </a:prstGeom>
          <a:solidFill>
            <a:srgbClr val="FFFFFF"/>
          </a:solidFill>
          <a:ln>
            <a:solidFill>
              <a:srgbClr val="00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solidFill>
                  <a:srgbClr val="000000"/>
                </a:solidFill>
              </a:rPr>
              <a:t>Same color,</a:t>
            </a:r>
            <a:br>
              <a:rPr lang="en-US" dirty="0">
                <a:solidFill>
                  <a:srgbClr val="000000"/>
                </a:solidFill>
              </a:rPr>
            </a:br>
            <a:r>
              <a:rPr lang="en-US" dirty="0">
                <a:solidFill>
                  <a:srgbClr val="000000"/>
                </a:solidFill>
              </a:rPr>
              <a:t>but </a:t>
            </a:r>
            <a:r>
              <a:rPr lang="en-US" b="1" dirty="0">
                <a:solidFill>
                  <a:srgbClr val="000000"/>
                </a:solidFill>
              </a:rPr>
              <a:t>not </a:t>
            </a:r>
            <a:r>
              <a:rPr lang="en-US" dirty="0">
                <a:solidFill>
                  <a:srgbClr val="000000"/>
                </a:solidFill>
              </a:rPr>
              <a:t>disjoint…</a:t>
            </a:r>
            <a:endParaRPr lang="en-CA" dirty="0">
              <a:solidFill>
                <a:srgbClr val="000000"/>
              </a:solidFill>
            </a:endParaRPr>
          </a:p>
        </p:txBody>
      </p:sp>
      <p:sp>
        <p:nvSpPr>
          <p:cNvPr id="91" name="Rectangular Callout 90"/>
          <p:cNvSpPr/>
          <p:nvPr/>
        </p:nvSpPr>
        <p:spPr>
          <a:xfrm>
            <a:off x="3120240" y="3392463"/>
            <a:ext cx="2159000" cy="612420"/>
          </a:xfrm>
          <a:prstGeom prst="wedgeRectCallout">
            <a:avLst>
              <a:gd name="adj1" fmla="val 39098"/>
              <a:gd name="adj2" fmla="val -115815"/>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srgbClr val="000000"/>
                </a:solidFill>
              </a:rPr>
              <a:t>Same color,</a:t>
            </a:r>
            <a:br>
              <a:rPr lang="en-US" dirty="0">
                <a:solidFill>
                  <a:srgbClr val="000000"/>
                </a:solidFill>
              </a:rPr>
            </a:br>
            <a:r>
              <a:rPr lang="en-US" dirty="0">
                <a:solidFill>
                  <a:srgbClr val="000000"/>
                </a:solidFill>
              </a:rPr>
              <a:t>but disjoint. </a:t>
            </a:r>
            <a:r>
              <a:rPr lang="en-US" b="1" dirty="0">
                <a:solidFill>
                  <a:srgbClr val="000000"/>
                </a:solidFill>
              </a:rPr>
              <a:t>OK!</a:t>
            </a:r>
            <a:endParaRPr lang="en-CA" b="1" dirty="0">
              <a:solidFill>
                <a:srgbClr val="000000"/>
              </a:solidFill>
            </a:endParaRPr>
          </a:p>
        </p:txBody>
      </p:sp>
      <p:sp>
        <p:nvSpPr>
          <p:cNvPr id="92" name="Rectangular Callout 91"/>
          <p:cNvSpPr/>
          <p:nvPr/>
        </p:nvSpPr>
        <p:spPr>
          <a:xfrm>
            <a:off x="3120240" y="3392311"/>
            <a:ext cx="2159000" cy="612420"/>
          </a:xfrm>
          <a:prstGeom prst="wedgeRectCallout">
            <a:avLst>
              <a:gd name="adj1" fmla="val 78510"/>
              <a:gd name="adj2" fmla="val -115815"/>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srgbClr val="000000"/>
                </a:solidFill>
              </a:rPr>
              <a:t>Same color,</a:t>
            </a:r>
            <a:br>
              <a:rPr lang="en-US" dirty="0">
                <a:solidFill>
                  <a:srgbClr val="000000"/>
                </a:solidFill>
              </a:rPr>
            </a:br>
            <a:r>
              <a:rPr lang="en-US" dirty="0">
                <a:solidFill>
                  <a:srgbClr val="000000"/>
                </a:solidFill>
              </a:rPr>
              <a:t>but disjoint. </a:t>
            </a:r>
            <a:r>
              <a:rPr lang="en-US" b="1" dirty="0">
                <a:solidFill>
                  <a:srgbClr val="000000"/>
                </a:solidFill>
              </a:rPr>
              <a:t>OK!</a:t>
            </a:r>
            <a:endParaRPr lang="en-CA" b="1" dirty="0">
              <a:solidFill>
                <a:srgbClr val="000000"/>
              </a:solidFill>
            </a:endParaRPr>
          </a:p>
        </p:txBody>
      </p:sp>
      <p:sp>
        <p:nvSpPr>
          <p:cNvPr id="3" name="Slide Number Placeholder 2">
            <a:extLst>
              <a:ext uri="{FF2B5EF4-FFF2-40B4-BE49-F238E27FC236}">
                <a16:creationId xmlns:a16="http://schemas.microsoft.com/office/drawing/2014/main" id="{49F7CA84-ED8B-E837-28F2-D23937BDA84D}"/>
              </a:ext>
            </a:extLst>
          </p:cNvPr>
          <p:cNvSpPr>
            <a:spLocks noGrp="1"/>
          </p:cNvSpPr>
          <p:nvPr>
            <p:ph type="sldNum" sz="quarter" idx="12"/>
          </p:nvPr>
        </p:nvSpPr>
        <p:spPr/>
        <p:txBody>
          <a:bodyPr/>
          <a:lstStyle/>
          <a:p>
            <a:fld id="{D57F1E4F-1CFF-5643-939E-217C01CDF565}" type="slidenum">
              <a:rPr lang="en-US" smtClean="0">
                <a:solidFill>
                  <a:srgbClr val="000000"/>
                </a:solidFill>
              </a:rPr>
              <a:pPr/>
              <a:t>5</a:t>
            </a:fld>
            <a:endParaRPr lang="en-US" dirty="0">
              <a:solidFill>
                <a:srgbClr val="000000"/>
              </a:solidFill>
            </a:endParaRPr>
          </a:p>
        </p:txBody>
      </p:sp>
    </p:spTree>
    <p:extLst>
      <p:ext uri="{BB962C8B-B14F-4D97-AF65-F5344CB8AC3E}">
        <p14:creationId xmlns:p14="http://schemas.microsoft.com/office/powerpoint/2010/main" val="173379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500"/>
                                        <p:tgtEl>
                                          <p:spTgt spid="2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500"/>
                                        <p:tgtEl>
                                          <p:spTgt spid="3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500"/>
                                        <p:tgtEl>
                                          <p:spTgt spid="8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90"/>
                                        </p:tgtEl>
                                        <p:attrNameLst>
                                          <p:attrName>style.visibility</p:attrName>
                                        </p:attrNameLst>
                                      </p:cBhvr>
                                      <p:to>
                                        <p:strVal val="visible"/>
                                      </p:to>
                                    </p:set>
                                    <p:animEffect transition="in" filter="fade">
                                      <p:cBhvr>
                                        <p:cTn id="74" dur="500"/>
                                        <p:tgtEl>
                                          <p:spTgt spid="90"/>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500"/>
                                        <p:tgtEl>
                                          <p:spTgt spid="39"/>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500"/>
                                        <p:tgtEl>
                                          <p:spTgt spid="70"/>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5"/>
                                        </p:tgtEl>
                                        <p:attrNameLst>
                                          <p:attrName>style.visibility</p:attrName>
                                        </p:attrNameLst>
                                      </p:cBhvr>
                                      <p:to>
                                        <p:strVal val="visible"/>
                                      </p:to>
                                    </p:set>
                                    <p:animEffect transition="in" filter="fade">
                                      <p:cBhvr>
                                        <p:cTn id="87" dur="500"/>
                                        <p:tgtEl>
                                          <p:spTgt spid="55"/>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6"/>
                                        </p:tgtEl>
                                        <p:attrNameLst>
                                          <p:attrName>style.visibility</p:attrName>
                                        </p:attrNameLst>
                                      </p:cBhvr>
                                      <p:to>
                                        <p:strVal val="visible"/>
                                      </p:to>
                                    </p:set>
                                    <p:animEffect transition="in" filter="fade">
                                      <p:cBhvr>
                                        <p:cTn id="90" dur="500"/>
                                        <p:tgtEl>
                                          <p:spTgt spid="56"/>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7"/>
                                        </p:tgtEl>
                                        <p:attrNameLst>
                                          <p:attrName>style.visibility</p:attrName>
                                        </p:attrNameLst>
                                      </p:cBhvr>
                                      <p:to>
                                        <p:strVal val="visible"/>
                                      </p:to>
                                    </p:set>
                                    <p:animEffect transition="in" filter="fade">
                                      <p:cBhvr>
                                        <p:cTn id="93" dur="500"/>
                                        <p:tgtEl>
                                          <p:spTgt spid="57"/>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8"/>
                                        </p:tgtEl>
                                        <p:attrNameLst>
                                          <p:attrName>style.visibility</p:attrName>
                                        </p:attrNameLst>
                                      </p:cBhvr>
                                      <p:to>
                                        <p:strVal val="visible"/>
                                      </p:to>
                                    </p:set>
                                    <p:animEffect transition="in" filter="fade">
                                      <p:cBhvr>
                                        <p:cTn id="96" dur="500"/>
                                        <p:tgtEl>
                                          <p:spTgt spid="5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59"/>
                                        </p:tgtEl>
                                        <p:attrNameLst>
                                          <p:attrName>style.visibility</p:attrName>
                                        </p:attrNameLst>
                                      </p:cBhvr>
                                      <p:to>
                                        <p:strVal val="visible"/>
                                      </p:to>
                                    </p:set>
                                    <p:animEffect transition="in" filter="fade">
                                      <p:cBhvr>
                                        <p:cTn id="99" dur="500"/>
                                        <p:tgtEl>
                                          <p:spTgt spid="59"/>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60"/>
                                        </p:tgtEl>
                                        <p:attrNameLst>
                                          <p:attrName>style.visibility</p:attrName>
                                        </p:attrNameLst>
                                      </p:cBhvr>
                                      <p:to>
                                        <p:strVal val="visible"/>
                                      </p:to>
                                    </p:set>
                                    <p:animEffect transition="in" filter="fade">
                                      <p:cBhvr>
                                        <p:cTn id="102" dur="500"/>
                                        <p:tgtEl>
                                          <p:spTgt spid="60"/>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61"/>
                                        </p:tgtEl>
                                        <p:attrNameLst>
                                          <p:attrName>style.visibility</p:attrName>
                                        </p:attrNameLst>
                                      </p:cBhvr>
                                      <p:to>
                                        <p:strVal val="visible"/>
                                      </p:to>
                                    </p:set>
                                    <p:animEffect transition="in" filter="fade">
                                      <p:cBhvr>
                                        <p:cTn id="105" dur="500"/>
                                        <p:tgtEl>
                                          <p:spTgt spid="61"/>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62"/>
                                        </p:tgtEl>
                                        <p:attrNameLst>
                                          <p:attrName>style.visibility</p:attrName>
                                        </p:attrNameLst>
                                      </p:cBhvr>
                                      <p:to>
                                        <p:strVal val="visible"/>
                                      </p:to>
                                    </p:set>
                                    <p:animEffect transition="in" filter="fade">
                                      <p:cBhvr>
                                        <p:cTn id="108" dur="500"/>
                                        <p:tgtEl>
                                          <p:spTgt spid="62"/>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500"/>
                                        <p:tgtEl>
                                          <p:spTgt spid="63"/>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68"/>
                                        </p:tgtEl>
                                        <p:attrNameLst>
                                          <p:attrName>style.visibility</p:attrName>
                                        </p:attrNameLst>
                                      </p:cBhvr>
                                      <p:to>
                                        <p:strVal val="visible"/>
                                      </p:to>
                                    </p:set>
                                    <p:animEffect transition="in" filter="fade">
                                      <p:cBhvr>
                                        <p:cTn id="118" dur="500"/>
                                        <p:tgtEl>
                                          <p:spTgt spid="68"/>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69"/>
                                        </p:tgtEl>
                                        <p:attrNameLst>
                                          <p:attrName>style.visibility</p:attrName>
                                        </p:attrNameLst>
                                      </p:cBhvr>
                                      <p:to>
                                        <p:strVal val="visible"/>
                                      </p:to>
                                    </p:set>
                                    <p:animEffect transition="in" filter="fade">
                                      <p:cBhvr>
                                        <p:cTn id="123" dur="500"/>
                                        <p:tgtEl>
                                          <p:spTgt spid="69"/>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64"/>
                                        </p:tgtEl>
                                        <p:attrNameLst>
                                          <p:attrName>style.visibility</p:attrName>
                                        </p:attrNameLst>
                                      </p:cBhvr>
                                      <p:to>
                                        <p:strVal val="visible"/>
                                      </p:to>
                                    </p:set>
                                    <p:animEffect transition="in" filter="fade">
                                      <p:cBhvr>
                                        <p:cTn id="128" dur="500"/>
                                        <p:tgtEl>
                                          <p:spTgt spid="64"/>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91"/>
                                        </p:tgtEl>
                                        <p:attrNameLst>
                                          <p:attrName>style.visibility</p:attrName>
                                        </p:attrNameLst>
                                      </p:cBhvr>
                                      <p:to>
                                        <p:strVal val="visible"/>
                                      </p:to>
                                    </p:set>
                                    <p:animEffect transition="in" filter="fade">
                                      <p:cBhvr>
                                        <p:cTn id="133" dur="500"/>
                                        <p:tgtEl>
                                          <p:spTgt spid="91"/>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92"/>
                                        </p:tgtEl>
                                        <p:attrNameLst>
                                          <p:attrName>style.visibility</p:attrName>
                                        </p:attrNameLst>
                                      </p:cBhvr>
                                      <p:to>
                                        <p:strVal val="visible"/>
                                      </p:to>
                                    </p:set>
                                    <p:animEffect transition="in" filter="fade">
                                      <p:cBhvr>
                                        <p:cTn id="136" dur="500"/>
                                        <p:tgtEl>
                                          <p:spTgt spid="92"/>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65"/>
                                        </p:tgtEl>
                                        <p:attrNameLst>
                                          <p:attrName>style.visibility</p:attrName>
                                        </p:attrNameLst>
                                      </p:cBhvr>
                                      <p:to>
                                        <p:strVal val="visible"/>
                                      </p:to>
                                    </p:set>
                                    <p:animEffect transition="in" filter="fade">
                                      <p:cBhvr>
                                        <p:cTn id="141" dur="500"/>
                                        <p:tgtEl>
                                          <p:spTgt spid="65"/>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grpId="0" nodeType="clickEffect">
                                  <p:stCondLst>
                                    <p:cond delay="0"/>
                                  </p:stCondLst>
                                  <p:childTnLst>
                                    <p:set>
                                      <p:cBhvr>
                                        <p:cTn id="145" dur="1" fill="hold">
                                          <p:stCondLst>
                                            <p:cond delay="0"/>
                                          </p:stCondLst>
                                        </p:cTn>
                                        <p:tgtEl>
                                          <p:spTgt spid="66"/>
                                        </p:tgtEl>
                                        <p:attrNameLst>
                                          <p:attrName>style.visibility</p:attrName>
                                        </p:attrNameLst>
                                      </p:cBhvr>
                                      <p:to>
                                        <p:strVal val="visible"/>
                                      </p:to>
                                    </p:set>
                                    <p:animEffect transition="in" filter="fade">
                                      <p:cBhvr>
                                        <p:cTn id="146" dur="500"/>
                                        <p:tgtEl>
                                          <p:spTgt spid="66"/>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67"/>
                                        </p:tgtEl>
                                        <p:attrNameLst>
                                          <p:attrName>style.visibility</p:attrName>
                                        </p:attrNameLst>
                                      </p:cBhvr>
                                      <p:to>
                                        <p:strVal val="visible"/>
                                      </p:to>
                                    </p:set>
                                    <p:animEffect transition="in" filter="fade">
                                      <p:cBhvr>
                                        <p:cTn id="151" dur="500"/>
                                        <p:tgtEl>
                                          <p:spTgt spid="67"/>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71"/>
                                        </p:tgtEl>
                                        <p:attrNameLst>
                                          <p:attrName>style.visibility</p:attrName>
                                        </p:attrNameLst>
                                      </p:cBhvr>
                                      <p:to>
                                        <p:strVal val="visible"/>
                                      </p:to>
                                    </p:set>
                                    <p:animEffect transition="in" filter="fade">
                                      <p:cBhvr>
                                        <p:cTn id="156" dur="500"/>
                                        <p:tgtEl>
                                          <p:spTgt spid="71"/>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87"/>
                                        </p:tgtEl>
                                        <p:attrNameLst>
                                          <p:attrName>style.visibility</p:attrName>
                                        </p:attrNameLst>
                                      </p:cBhvr>
                                      <p:to>
                                        <p:strVal val="visible"/>
                                      </p:to>
                                    </p:set>
                                    <p:animEffect transition="in" filter="fade">
                                      <p:cBhvr>
                                        <p:cTn id="161" dur="500"/>
                                        <p:tgtEl>
                                          <p:spTgt spid="87"/>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72"/>
                                        </p:tgtEl>
                                        <p:attrNameLst>
                                          <p:attrName>style.visibility</p:attrName>
                                        </p:attrNameLst>
                                      </p:cBhvr>
                                      <p:to>
                                        <p:strVal val="visible"/>
                                      </p:to>
                                    </p:set>
                                    <p:animEffect transition="in" filter="fade">
                                      <p:cBhvr>
                                        <p:cTn id="164" dur="500"/>
                                        <p:tgtEl>
                                          <p:spTgt spid="72"/>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73"/>
                                        </p:tgtEl>
                                        <p:attrNameLst>
                                          <p:attrName>style.visibility</p:attrName>
                                        </p:attrNameLst>
                                      </p:cBhvr>
                                      <p:to>
                                        <p:strVal val="visible"/>
                                      </p:to>
                                    </p:set>
                                    <p:animEffect transition="in" filter="fade">
                                      <p:cBhvr>
                                        <p:cTn id="167" dur="500"/>
                                        <p:tgtEl>
                                          <p:spTgt spid="73"/>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74"/>
                                        </p:tgtEl>
                                        <p:attrNameLst>
                                          <p:attrName>style.visibility</p:attrName>
                                        </p:attrNameLst>
                                      </p:cBhvr>
                                      <p:to>
                                        <p:strVal val="visible"/>
                                      </p:to>
                                    </p:set>
                                    <p:animEffect transition="in" filter="fade">
                                      <p:cBhvr>
                                        <p:cTn id="170" dur="500"/>
                                        <p:tgtEl>
                                          <p:spTgt spid="74"/>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75"/>
                                        </p:tgtEl>
                                        <p:attrNameLst>
                                          <p:attrName>style.visibility</p:attrName>
                                        </p:attrNameLst>
                                      </p:cBhvr>
                                      <p:to>
                                        <p:strVal val="visible"/>
                                      </p:to>
                                    </p:set>
                                    <p:animEffect transition="in" filter="fade">
                                      <p:cBhvr>
                                        <p:cTn id="173" dur="500"/>
                                        <p:tgtEl>
                                          <p:spTgt spid="75"/>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76"/>
                                        </p:tgtEl>
                                        <p:attrNameLst>
                                          <p:attrName>style.visibility</p:attrName>
                                        </p:attrNameLst>
                                      </p:cBhvr>
                                      <p:to>
                                        <p:strVal val="visible"/>
                                      </p:to>
                                    </p:set>
                                    <p:animEffect transition="in" filter="fade">
                                      <p:cBhvr>
                                        <p:cTn id="176" dur="500"/>
                                        <p:tgtEl>
                                          <p:spTgt spid="76"/>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77"/>
                                        </p:tgtEl>
                                        <p:attrNameLst>
                                          <p:attrName>style.visibility</p:attrName>
                                        </p:attrNameLst>
                                      </p:cBhvr>
                                      <p:to>
                                        <p:strVal val="visible"/>
                                      </p:to>
                                    </p:set>
                                    <p:animEffect transition="in" filter="fade">
                                      <p:cBhvr>
                                        <p:cTn id="179" dur="500"/>
                                        <p:tgtEl>
                                          <p:spTgt spid="77"/>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78"/>
                                        </p:tgtEl>
                                        <p:attrNameLst>
                                          <p:attrName>style.visibility</p:attrName>
                                        </p:attrNameLst>
                                      </p:cBhvr>
                                      <p:to>
                                        <p:strVal val="visible"/>
                                      </p:to>
                                    </p:set>
                                    <p:animEffect transition="in" filter="fade">
                                      <p:cBhvr>
                                        <p:cTn id="182" dur="500"/>
                                        <p:tgtEl>
                                          <p:spTgt spid="78"/>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fade">
                                      <p:cBhvr>
                                        <p:cTn id="185" dur="500"/>
                                        <p:tgtEl>
                                          <p:spTgt spid="79"/>
                                        </p:tgtEl>
                                      </p:cBhvr>
                                    </p:animEffect>
                                  </p:childTnLst>
                                </p:cTn>
                              </p:par>
                            </p:childTnLst>
                          </p:cTn>
                        </p:par>
                      </p:childTnLst>
                    </p:cTn>
                  </p:par>
                  <p:par>
                    <p:cTn id="186" fill="hold">
                      <p:stCondLst>
                        <p:cond delay="indefinite"/>
                      </p:stCondLst>
                      <p:childTnLst>
                        <p:par>
                          <p:cTn id="187" fill="hold">
                            <p:stCondLst>
                              <p:cond delay="0"/>
                            </p:stCondLst>
                            <p:childTnLst>
                              <p:par>
                                <p:cTn id="188" presetID="10" presetClass="entr" presetSubtype="0" fill="hold" grpId="0" nodeType="clickEffect">
                                  <p:stCondLst>
                                    <p:cond delay="0"/>
                                  </p:stCondLst>
                                  <p:childTnLst>
                                    <p:set>
                                      <p:cBhvr>
                                        <p:cTn id="189" dur="1" fill="hold">
                                          <p:stCondLst>
                                            <p:cond delay="0"/>
                                          </p:stCondLst>
                                        </p:cTn>
                                        <p:tgtEl>
                                          <p:spTgt spid="80"/>
                                        </p:tgtEl>
                                        <p:attrNameLst>
                                          <p:attrName>style.visibility</p:attrName>
                                        </p:attrNameLst>
                                      </p:cBhvr>
                                      <p:to>
                                        <p:strVal val="visible"/>
                                      </p:to>
                                    </p:set>
                                    <p:animEffect transition="in" filter="fade">
                                      <p:cBhvr>
                                        <p:cTn id="190" dur="500"/>
                                        <p:tgtEl>
                                          <p:spTgt spid="80"/>
                                        </p:tgtEl>
                                      </p:cBhvr>
                                    </p:animEffect>
                                  </p:childTnLst>
                                </p:cTn>
                              </p:par>
                            </p:childTnLst>
                          </p:cTn>
                        </p:par>
                      </p:childTnLst>
                    </p:cTn>
                  </p:par>
                  <p:par>
                    <p:cTn id="191" fill="hold">
                      <p:stCondLst>
                        <p:cond delay="indefinite"/>
                      </p:stCondLst>
                      <p:childTnLst>
                        <p:par>
                          <p:cTn id="192" fill="hold">
                            <p:stCondLst>
                              <p:cond delay="0"/>
                            </p:stCondLst>
                            <p:childTnLst>
                              <p:par>
                                <p:cTn id="193" presetID="10" presetClass="entr" presetSubtype="0" fill="hold" grpId="0" nodeType="clickEffect">
                                  <p:stCondLst>
                                    <p:cond delay="0"/>
                                  </p:stCondLst>
                                  <p:childTnLst>
                                    <p:set>
                                      <p:cBhvr>
                                        <p:cTn id="194" dur="1" fill="hold">
                                          <p:stCondLst>
                                            <p:cond delay="0"/>
                                          </p:stCondLst>
                                        </p:cTn>
                                        <p:tgtEl>
                                          <p:spTgt spid="85"/>
                                        </p:tgtEl>
                                        <p:attrNameLst>
                                          <p:attrName>style.visibility</p:attrName>
                                        </p:attrNameLst>
                                      </p:cBhvr>
                                      <p:to>
                                        <p:strVal val="visible"/>
                                      </p:to>
                                    </p:set>
                                    <p:animEffect transition="in" filter="fade">
                                      <p:cBhvr>
                                        <p:cTn id="195" dur="500"/>
                                        <p:tgtEl>
                                          <p:spTgt spid="85"/>
                                        </p:tgtEl>
                                      </p:cBhvr>
                                    </p:animEffect>
                                  </p:childTnLst>
                                </p:cTn>
                              </p:par>
                            </p:childTnLst>
                          </p:cTn>
                        </p:par>
                      </p:childTnLst>
                    </p:cTn>
                  </p:par>
                  <p:par>
                    <p:cTn id="196" fill="hold">
                      <p:stCondLst>
                        <p:cond delay="indefinite"/>
                      </p:stCondLst>
                      <p:childTnLst>
                        <p:par>
                          <p:cTn id="197" fill="hold">
                            <p:stCondLst>
                              <p:cond delay="0"/>
                            </p:stCondLst>
                            <p:childTnLst>
                              <p:par>
                                <p:cTn id="198" presetID="10" presetClass="entr" presetSubtype="0" fill="hold" grpId="0" nodeType="clickEffect">
                                  <p:stCondLst>
                                    <p:cond delay="0"/>
                                  </p:stCondLst>
                                  <p:childTnLst>
                                    <p:set>
                                      <p:cBhvr>
                                        <p:cTn id="199" dur="1" fill="hold">
                                          <p:stCondLst>
                                            <p:cond delay="0"/>
                                          </p:stCondLst>
                                        </p:cTn>
                                        <p:tgtEl>
                                          <p:spTgt spid="86"/>
                                        </p:tgtEl>
                                        <p:attrNameLst>
                                          <p:attrName>style.visibility</p:attrName>
                                        </p:attrNameLst>
                                      </p:cBhvr>
                                      <p:to>
                                        <p:strVal val="visible"/>
                                      </p:to>
                                    </p:set>
                                    <p:animEffect transition="in" filter="fade">
                                      <p:cBhvr>
                                        <p:cTn id="200" dur="500"/>
                                        <p:tgtEl>
                                          <p:spTgt spid="86"/>
                                        </p:tgtEl>
                                      </p:cBhvr>
                                    </p:animEffect>
                                  </p:childTnLst>
                                </p:cTn>
                              </p:par>
                            </p:childTnLst>
                          </p:cTn>
                        </p:par>
                      </p:childTnLst>
                    </p:cTn>
                  </p:par>
                  <p:par>
                    <p:cTn id="201" fill="hold">
                      <p:stCondLst>
                        <p:cond delay="indefinite"/>
                      </p:stCondLst>
                      <p:childTnLst>
                        <p:par>
                          <p:cTn id="202" fill="hold">
                            <p:stCondLst>
                              <p:cond delay="0"/>
                            </p:stCondLst>
                            <p:childTnLst>
                              <p:par>
                                <p:cTn id="203" presetID="10" presetClass="entr" presetSubtype="0" fill="hold" grpId="0" nodeType="clickEffect">
                                  <p:stCondLst>
                                    <p:cond delay="0"/>
                                  </p:stCondLst>
                                  <p:childTnLst>
                                    <p:set>
                                      <p:cBhvr>
                                        <p:cTn id="204" dur="1" fill="hold">
                                          <p:stCondLst>
                                            <p:cond delay="0"/>
                                          </p:stCondLst>
                                        </p:cTn>
                                        <p:tgtEl>
                                          <p:spTgt spid="81"/>
                                        </p:tgtEl>
                                        <p:attrNameLst>
                                          <p:attrName>style.visibility</p:attrName>
                                        </p:attrNameLst>
                                      </p:cBhvr>
                                      <p:to>
                                        <p:strVal val="visible"/>
                                      </p:to>
                                    </p:set>
                                    <p:animEffect transition="in" filter="fade">
                                      <p:cBhvr>
                                        <p:cTn id="205" dur="500"/>
                                        <p:tgtEl>
                                          <p:spTgt spid="81"/>
                                        </p:tgtEl>
                                      </p:cBhvr>
                                    </p:animEffect>
                                  </p:childTnLst>
                                </p:cTn>
                              </p:par>
                            </p:childTnLst>
                          </p:cTn>
                        </p:par>
                      </p:childTnLst>
                    </p:cTn>
                  </p:par>
                  <p:par>
                    <p:cTn id="206" fill="hold">
                      <p:stCondLst>
                        <p:cond delay="indefinite"/>
                      </p:stCondLst>
                      <p:childTnLst>
                        <p:par>
                          <p:cTn id="207" fill="hold">
                            <p:stCondLst>
                              <p:cond delay="0"/>
                            </p:stCondLst>
                            <p:childTnLst>
                              <p:par>
                                <p:cTn id="208" presetID="10" presetClass="entr" presetSubtype="0" fill="hold" grpId="0" nodeType="clickEffect">
                                  <p:stCondLst>
                                    <p:cond delay="0"/>
                                  </p:stCondLst>
                                  <p:childTnLst>
                                    <p:set>
                                      <p:cBhvr>
                                        <p:cTn id="209" dur="1" fill="hold">
                                          <p:stCondLst>
                                            <p:cond delay="0"/>
                                          </p:stCondLst>
                                        </p:cTn>
                                        <p:tgtEl>
                                          <p:spTgt spid="82"/>
                                        </p:tgtEl>
                                        <p:attrNameLst>
                                          <p:attrName>style.visibility</p:attrName>
                                        </p:attrNameLst>
                                      </p:cBhvr>
                                      <p:to>
                                        <p:strVal val="visible"/>
                                      </p:to>
                                    </p:set>
                                    <p:animEffect transition="in" filter="fade">
                                      <p:cBhvr>
                                        <p:cTn id="210" dur="500"/>
                                        <p:tgtEl>
                                          <p:spTgt spid="82"/>
                                        </p:tgtEl>
                                      </p:cBhvr>
                                    </p:animEffect>
                                  </p:childTnLst>
                                </p:cTn>
                              </p:par>
                            </p:childTnLst>
                          </p:cTn>
                        </p:par>
                      </p:childTnLst>
                    </p:cTn>
                  </p:par>
                  <p:par>
                    <p:cTn id="211" fill="hold">
                      <p:stCondLst>
                        <p:cond delay="indefinite"/>
                      </p:stCondLst>
                      <p:childTnLst>
                        <p:par>
                          <p:cTn id="212" fill="hold">
                            <p:stCondLst>
                              <p:cond delay="0"/>
                            </p:stCondLst>
                            <p:childTnLst>
                              <p:par>
                                <p:cTn id="213" presetID="10" presetClass="entr" presetSubtype="0" fill="hold" grpId="0" nodeType="clickEffect">
                                  <p:stCondLst>
                                    <p:cond delay="0"/>
                                  </p:stCondLst>
                                  <p:childTnLst>
                                    <p:set>
                                      <p:cBhvr>
                                        <p:cTn id="214" dur="1" fill="hold">
                                          <p:stCondLst>
                                            <p:cond delay="0"/>
                                          </p:stCondLst>
                                        </p:cTn>
                                        <p:tgtEl>
                                          <p:spTgt spid="83"/>
                                        </p:tgtEl>
                                        <p:attrNameLst>
                                          <p:attrName>style.visibility</p:attrName>
                                        </p:attrNameLst>
                                      </p:cBhvr>
                                      <p:to>
                                        <p:strVal val="visible"/>
                                      </p:to>
                                    </p:set>
                                    <p:animEffect transition="in" filter="fade">
                                      <p:cBhvr>
                                        <p:cTn id="215" dur="500"/>
                                        <p:tgtEl>
                                          <p:spTgt spid="83"/>
                                        </p:tgtEl>
                                      </p:cBhvr>
                                    </p:animEffect>
                                  </p:childTnLst>
                                </p:cTn>
                              </p:par>
                            </p:childTnLst>
                          </p:cTn>
                        </p:par>
                      </p:childTnLst>
                    </p:cTn>
                  </p:par>
                  <p:par>
                    <p:cTn id="216" fill="hold">
                      <p:stCondLst>
                        <p:cond delay="indefinite"/>
                      </p:stCondLst>
                      <p:childTnLst>
                        <p:par>
                          <p:cTn id="217" fill="hold">
                            <p:stCondLst>
                              <p:cond delay="0"/>
                            </p:stCondLst>
                            <p:childTnLst>
                              <p:par>
                                <p:cTn id="218" presetID="10" presetClass="entr" presetSubtype="0" fill="hold" grpId="0" nodeType="clickEffect">
                                  <p:stCondLst>
                                    <p:cond delay="0"/>
                                  </p:stCondLst>
                                  <p:childTnLst>
                                    <p:set>
                                      <p:cBhvr>
                                        <p:cTn id="219" dur="1" fill="hold">
                                          <p:stCondLst>
                                            <p:cond delay="0"/>
                                          </p:stCondLst>
                                        </p:cTn>
                                        <p:tgtEl>
                                          <p:spTgt spid="84"/>
                                        </p:tgtEl>
                                        <p:attrNameLst>
                                          <p:attrName>style.visibility</p:attrName>
                                        </p:attrNameLst>
                                      </p:cBhvr>
                                      <p:to>
                                        <p:strVal val="visible"/>
                                      </p:to>
                                    </p:set>
                                    <p:animEffect transition="in" filter="fade">
                                      <p:cBhvr>
                                        <p:cTn id="220" dur="500"/>
                                        <p:tgtEl>
                                          <p:spTgt spid="84"/>
                                        </p:tgtEl>
                                      </p:cBhvr>
                                    </p:animEffect>
                                  </p:childTnLst>
                                </p:cTn>
                              </p:par>
                            </p:childTnLst>
                          </p:cTn>
                        </p:par>
                      </p:childTnLst>
                    </p:cTn>
                  </p:par>
                  <p:par>
                    <p:cTn id="221" fill="hold">
                      <p:stCondLst>
                        <p:cond delay="indefinite"/>
                      </p:stCondLst>
                      <p:childTnLst>
                        <p:par>
                          <p:cTn id="222" fill="hold">
                            <p:stCondLst>
                              <p:cond delay="0"/>
                            </p:stCondLst>
                            <p:childTnLst>
                              <p:par>
                                <p:cTn id="223" presetID="10" presetClass="entr" presetSubtype="0" fill="hold" grpId="0" nodeType="clickEffect">
                                  <p:stCondLst>
                                    <p:cond delay="0"/>
                                  </p:stCondLst>
                                  <p:childTnLst>
                                    <p:set>
                                      <p:cBhvr>
                                        <p:cTn id="224" dur="1" fill="hold">
                                          <p:stCondLst>
                                            <p:cond delay="0"/>
                                          </p:stCondLst>
                                        </p:cTn>
                                        <p:tgtEl>
                                          <p:spTgt spid="88"/>
                                        </p:tgtEl>
                                        <p:attrNameLst>
                                          <p:attrName>style.visibility</p:attrName>
                                        </p:attrNameLst>
                                      </p:cBhvr>
                                      <p:to>
                                        <p:strVal val="visible"/>
                                      </p:to>
                                    </p:set>
                                    <p:animEffect transition="in" filter="fade">
                                      <p:cBhvr>
                                        <p:cTn id="225"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7" grpId="0" animBg="1"/>
      <p:bldP spid="39"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79" y="122322"/>
            <a:ext cx="3632200" cy="2039351"/>
          </a:xfrm>
        </p:spPr>
        <p:txBody>
          <a:bodyPr/>
          <a:lstStyle/>
          <a:p>
            <a:pPr algn="ctr"/>
            <a:r>
              <a:rPr lang="en-US" dirty="0">
                <a:solidFill>
                  <a:srgbClr val="000000"/>
                </a:solidFill>
              </a:rPr>
              <a:t>Example: Heap-based algorithm</a:t>
            </a:r>
            <a:endParaRPr lang="en-CA" b="1" dirty="0">
              <a:solidFill>
                <a:srgbClr val="000000"/>
              </a:solidFill>
            </a:endParaRPr>
          </a:p>
        </p:txBody>
      </p:sp>
      <p:graphicFrame>
        <p:nvGraphicFramePr>
          <p:cNvPr id="4" name="Table 3"/>
          <p:cNvGraphicFramePr>
            <a:graphicFrameLocks noGrp="1"/>
          </p:cNvGraphicFramePr>
          <p:nvPr/>
        </p:nvGraphicFramePr>
        <p:xfrm>
          <a:off x="3797100" y="11419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CA" dirty="0"/>
                        <a:t>1</a:t>
                      </a:r>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797100" y="505420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1201201" y="546780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43411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9552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50650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7889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5128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72313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6791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4030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101269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8508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569274"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987856" y="516867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711756" y="517922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5391068" y="517902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6159556" y="517489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883456" y="518544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7480529" y="518524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8331256" y="516867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9055156" y="517922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734468" y="517902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10494593" y="516867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1218493" y="517922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9" name="Rectangular Callout 38"/>
          <p:cNvSpPr/>
          <p:nvPr/>
        </p:nvSpPr>
        <p:spPr>
          <a:xfrm>
            <a:off x="5576351" y="187068"/>
            <a:ext cx="1687285"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Check heap minimum</a:t>
            </a:r>
            <a:endParaRPr lang="en-CA" dirty="0">
              <a:solidFill>
                <a:srgbClr val="000000"/>
              </a:solidFill>
            </a:endParaRPr>
          </a:p>
        </p:txBody>
      </p:sp>
      <p:sp>
        <p:nvSpPr>
          <p:cNvPr id="3" name="Rectangle 2"/>
          <p:cNvSpPr/>
          <p:nvPr/>
        </p:nvSpPr>
        <p:spPr>
          <a:xfrm>
            <a:off x="374650" y="2970798"/>
            <a:ext cx="3060700" cy="1931005"/>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dirty="0">
                <a:solidFill>
                  <a:srgbClr val="000000"/>
                </a:solidFill>
              </a:rPr>
              <a:t>Heap</a:t>
            </a:r>
          </a:p>
        </p:txBody>
      </p:sp>
      <p:sp>
        <p:nvSpPr>
          <p:cNvPr id="34" name="Rectangle 33"/>
          <p:cNvSpPr/>
          <p:nvPr/>
        </p:nvSpPr>
        <p:spPr>
          <a:xfrm>
            <a:off x="372410" y="2305050"/>
            <a:ext cx="3060700" cy="665748"/>
          </a:xfrm>
          <a:prstGeom prst="rect">
            <a:avLst/>
          </a:prstGeom>
          <a:solidFill>
            <a:srgbClr val="FFFFFF"/>
          </a:solid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r>
              <a:rPr lang="en-CA" b="1" dirty="0">
                <a:solidFill>
                  <a:srgbClr val="000000"/>
                </a:solidFill>
              </a:rPr>
              <a:t>Min element: NULL</a:t>
            </a:r>
          </a:p>
        </p:txBody>
      </p:sp>
      <mc:AlternateContent xmlns:mc="http://schemas.openxmlformats.org/markup-compatibility/2006">
        <mc:Choice xmlns:a14="http://schemas.microsoft.com/office/drawing/2010/main" Requires="a14">
          <p:sp>
            <p:nvSpPr>
              <p:cNvPr id="35" name="Rectangular Callout 34"/>
              <p:cNvSpPr/>
              <p:nvPr/>
            </p:nvSpPr>
            <p:spPr>
              <a:xfrm>
                <a:off x="7379807" y="187068"/>
                <a:ext cx="2354661"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Check if finish time 3 is before </a:t>
                </a:r>
                <a14:m>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𝑠</m:t>
                        </m:r>
                      </m:e>
                      <m:sub>
                        <m:r>
                          <a:rPr lang="en-CA" b="0" i="1" smtClean="0">
                            <a:solidFill>
                              <a:srgbClr val="000000"/>
                            </a:solidFill>
                            <a:latin typeface="Cambria Math" panose="02040503050406030204" pitchFamily="18" charset="0"/>
                          </a:rPr>
                          <m:t>2</m:t>
                        </m:r>
                      </m:sub>
                    </m:sSub>
                  </m:oMath>
                </a14:m>
                <a:endParaRPr lang="en-CA" dirty="0">
                  <a:solidFill>
                    <a:srgbClr val="000000"/>
                  </a:solidFill>
                </a:endParaRPr>
              </a:p>
            </p:txBody>
          </p:sp>
        </mc:Choice>
        <mc:Fallback>
          <p:sp>
            <p:nvSpPr>
              <p:cNvPr id="35" name="Rectangular Callout 34"/>
              <p:cNvSpPr>
                <a:spLocks noRot="1" noChangeAspect="1" noMove="1" noResize="1" noEditPoints="1" noAdjustHandles="1" noChangeArrowheads="1" noChangeShapeType="1" noTextEdit="1"/>
              </p:cNvSpPr>
              <p:nvPr/>
            </p:nvSpPr>
            <p:spPr>
              <a:xfrm>
                <a:off x="7379807" y="187068"/>
                <a:ext cx="2354661" cy="771781"/>
              </a:xfrm>
              <a:prstGeom prst="wedgeRectCallout">
                <a:avLst>
                  <a:gd name="adj1" fmla="val -41107"/>
                  <a:gd name="adj2" fmla="val 41930"/>
                </a:avLst>
              </a:prstGeom>
              <a:blipFill>
                <a:blip r:embed="rId2"/>
                <a:stretch>
                  <a:fillRect/>
                </a:stretch>
              </a:blipFill>
            </p:spPr>
            <p:txBody>
              <a:bodyPr/>
              <a:lstStyle/>
              <a:p>
                <a:r>
                  <a:rPr lang="en-CA">
                    <a:noFill/>
                  </a:rPr>
                  <a:t> </a:t>
                </a:r>
              </a:p>
            </p:txBody>
          </p:sp>
        </mc:Fallback>
      </mc:AlternateContent>
      <p:sp>
        <p:nvSpPr>
          <p:cNvPr id="5" name="Rectangle 4"/>
          <p:cNvSpPr/>
          <p:nvPr/>
        </p:nvSpPr>
        <p:spPr>
          <a:xfrm>
            <a:off x="1231900" y="3084096"/>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3</a:t>
            </a:r>
          </a:p>
        </p:txBody>
      </p:sp>
      <p:sp>
        <p:nvSpPr>
          <p:cNvPr id="36" name="Rectangular Callout 35"/>
          <p:cNvSpPr/>
          <p:nvPr/>
        </p:nvSpPr>
        <p:spPr>
          <a:xfrm>
            <a:off x="3772895" y="187067"/>
            <a:ext cx="1687285"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Iteration </a:t>
            </a:r>
            <a:r>
              <a:rPr lang="en-US" dirty="0" err="1">
                <a:solidFill>
                  <a:srgbClr val="000000"/>
                </a:solidFill>
              </a:rPr>
              <a:t>i</a:t>
            </a:r>
            <a:r>
              <a:rPr lang="en-US" dirty="0">
                <a:solidFill>
                  <a:srgbClr val="000000"/>
                </a:solidFill>
              </a:rPr>
              <a:t>=2</a:t>
            </a:r>
            <a:endParaRPr lang="en-CA" dirty="0">
              <a:solidFill>
                <a:srgbClr val="000000"/>
              </a:solidFill>
            </a:endParaRPr>
          </a:p>
        </p:txBody>
      </p:sp>
      <p:sp>
        <p:nvSpPr>
          <p:cNvPr id="37" name="Rectangle 36"/>
          <p:cNvSpPr/>
          <p:nvPr/>
        </p:nvSpPr>
        <p:spPr>
          <a:xfrm>
            <a:off x="1914979" y="2361699"/>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3</a:t>
            </a:r>
          </a:p>
        </p:txBody>
      </p:sp>
      <p:sp>
        <p:nvSpPr>
          <p:cNvPr id="38" name="Rectangular Callout 37"/>
          <p:cNvSpPr/>
          <p:nvPr/>
        </p:nvSpPr>
        <p:spPr>
          <a:xfrm>
            <a:off x="9850639" y="187067"/>
            <a:ext cx="2200475"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CA" dirty="0">
                <a:solidFill>
                  <a:srgbClr val="000000"/>
                </a:solidFill>
              </a:rPr>
              <a:t>No. New colour!</a:t>
            </a:r>
          </a:p>
        </p:txBody>
      </p:sp>
      <p:sp>
        <p:nvSpPr>
          <p:cNvPr id="8" name="Slide Number Placeholder 7">
            <a:extLst>
              <a:ext uri="{FF2B5EF4-FFF2-40B4-BE49-F238E27FC236}">
                <a16:creationId xmlns:a16="http://schemas.microsoft.com/office/drawing/2014/main" id="{74706B2B-A945-9AB0-C431-14A29D56DA10}"/>
              </a:ext>
            </a:extLst>
          </p:cNvPr>
          <p:cNvSpPr>
            <a:spLocks noGrp="1"/>
          </p:cNvSpPr>
          <p:nvPr>
            <p:ph type="sldNum" sz="quarter" idx="12"/>
          </p:nvPr>
        </p:nvSpPr>
        <p:spPr/>
        <p:txBody>
          <a:bodyPr/>
          <a:lstStyle/>
          <a:p>
            <a:fld id="{D57F1E4F-1CFF-5643-939E-217C01CDF565}" type="slidenum">
              <a:rPr lang="en-US" smtClean="0">
                <a:solidFill>
                  <a:srgbClr val="000000"/>
                </a:solidFill>
              </a:rPr>
              <a:pPr/>
              <a:t>50</a:t>
            </a:fld>
            <a:endParaRPr lang="en-US" dirty="0">
              <a:solidFill>
                <a:srgbClr val="000000"/>
              </a:solidFill>
            </a:endParaRPr>
          </a:p>
        </p:txBody>
      </p:sp>
    </p:spTree>
    <p:extLst>
      <p:ext uri="{BB962C8B-B14F-4D97-AF65-F5344CB8AC3E}">
        <p14:creationId xmlns:p14="http://schemas.microsoft.com/office/powerpoint/2010/main" val="383970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5" grpId="0" animBg="1"/>
      <p:bldP spid="3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79" y="122322"/>
            <a:ext cx="3632200" cy="2039351"/>
          </a:xfrm>
        </p:spPr>
        <p:txBody>
          <a:bodyPr/>
          <a:lstStyle/>
          <a:p>
            <a:pPr algn="ctr"/>
            <a:r>
              <a:rPr lang="en-US" dirty="0">
                <a:solidFill>
                  <a:srgbClr val="000000"/>
                </a:solidFill>
              </a:rPr>
              <a:t>Example: Heap-based algorithm</a:t>
            </a:r>
            <a:endParaRPr lang="en-CA" b="1" dirty="0">
              <a:solidFill>
                <a:srgbClr val="000000"/>
              </a:solidFill>
            </a:endParaRPr>
          </a:p>
        </p:txBody>
      </p:sp>
      <p:graphicFrame>
        <p:nvGraphicFramePr>
          <p:cNvPr id="4" name="Table 3"/>
          <p:cNvGraphicFramePr>
            <a:graphicFrameLocks noGrp="1"/>
          </p:cNvGraphicFramePr>
          <p:nvPr/>
        </p:nvGraphicFramePr>
        <p:xfrm>
          <a:off x="3797100" y="11419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CA" dirty="0"/>
                        <a:t>1</a:t>
                      </a:r>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CA" dirty="0"/>
                        <a:t>2</a:t>
                      </a:r>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797100" y="505420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1201201" y="546780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43411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9552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50650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7889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5128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72313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6791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4030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101269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8508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569274"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987856" y="516867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711756" y="517922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5391068" y="517902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6159556" y="517489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883456" y="518544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7480529" y="518524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8331256" y="516867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9055156" y="517922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734468" y="517902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10494593" y="516867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1218493" y="517922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9" name="Rectangular Callout 38"/>
          <p:cNvSpPr/>
          <p:nvPr/>
        </p:nvSpPr>
        <p:spPr>
          <a:xfrm>
            <a:off x="5576351" y="187068"/>
            <a:ext cx="1687285"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Check heap minimum</a:t>
            </a:r>
            <a:endParaRPr lang="en-CA" dirty="0">
              <a:solidFill>
                <a:srgbClr val="000000"/>
              </a:solidFill>
            </a:endParaRPr>
          </a:p>
        </p:txBody>
      </p:sp>
      <p:sp>
        <p:nvSpPr>
          <p:cNvPr id="3" name="Rectangle 2"/>
          <p:cNvSpPr/>
          <p:nvPr/>
        </p:nvSpPr>
        <p:spPr>
          <a:xfrm>
            <a:off x="374650" y="2970798"/>
            <a:ext cx="3060700" cy="1931005"/>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dirty="0">
                <a:solidFill>
                  <a:srgbClr val="000000"/>
                </a:solidFill>
              </a:rPr>
              <a:t>Heap</a:t>
            </a:r>
          </a:p>
        </p:txBody>
      </p:sp>
      <p:sp>
        <p:nvSpPr>
          <p:cNvPr id="34" name="Rectangle 33"/>
          <p:cNvSpPr/>
          <p:nvPr/>
        </p:nvSpPr>
        <p:spPr>
          <a:xfrm>
            <a:off x="372410" y="2305050"/>
            <a:ext cx="3060700" cy="665748"/>
          </a:xfrm>
          <a:prstGeom prst="rect">
            <a:avLst/>
          </a:prstGeom>
          <a:solidFill>
            <a:srgbClr val="FFFFFF"/>
          </a:solid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r>
              <a:rPr lang="en-CA" b="1" dirty="0">
                <a:solidFill>
                  <a:srgbClr val="000000"/>
                </a:solidFill>
              </a:rPr>
              <a:t>Min element: NULL</a:t>
            </a:r>
          </a:p>
        </p:txBody>
      </p:sp>
      <mc:AlternateContent xmlns:mc="http://schemas.openxmlformats.org/markup-compatibility/2006">
        <mc:Choice xmlns:a14="http://schemas.microsoft.com/office/drawing/2010/main" Requires="a14">
          <p:sp>
            <p:nvSpPr>
              <p:cNvPr id="35" name="Rectangular Callout 34"/>
              <p:cNvSpPr/>
              <p:nvPr/>
            </p:nvSpPr>
            <p:spPr>
              <a:xfrm>
                <a:off x="7379807" y="187068"/>
                <a:ext cx="2354661"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Check if finish time 3 is before </a:t>
                </a:r>
                <a14:m>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𝑠</m:t>
                        </m:r>
                      </m:e>
                      <m:sub>
                        <m:r>
                          <a:rPr lang="en-CA" b="0" i="1" smtClean="0">
                            <a:solidFill>
                              <a:srgbClr val="000000"/>
                            </a:solidFill>
                            <a:latin typeface="Cambria Math" panose="02040503050406030204" pitchFamily="18" charset="0"/>
                          </a:rPr>
                          <m:t>2</m:t>
                        </m:r>
                      </m:sub>
                    </m:sSub>
                  </m:oMath>
                </a14:m>
                <a:endParaRPr lang="en-CA" dirty="0">
                  <a:solidFill>
                    <a:srgbClr val="000000"/>
                  </a:solidFill>
                </a:endParaRPr>
              </a:p>
            </p:txBody>
          </p:sp>
        </mc:Choice>
        <mc:Fallback>
          <p:sp>
            <p:nvSpPr>
              <p:cNvPr id="35" name="Rectangular Callout 34"/>
              <p:cNvSpPr>
                <a:spLocks noRot="1" noChangeAspect="1" noMove="1" noResize="1" noEditPoints="1" noAdjustHandles="1" noChangeArrowheads="1" noChangeShapeType="1" noTextEdit="1"/>
              </p:cNvSpPr>
              <p:nvPr/>
            </p:nvSpPr>
            <p:spPr>
              <a:xfrm>
                <a:off x="7379807" y="187068"/>
                <a:ext cx="2354661" cy="771781"/>
              </a:xfrm>
              <a:prstGeom prst="wedgeRectCallout">
                <a:avLst>
                  <a:gd name="adj1" fmla="val -41107"/>
                  <a:gd name="adj2" fmla="val 41930"/>
                </a:avLst>
              </a:prstGeom>
              <a:blipFill>
                <a:blip r:embed="rId2"/>
                <a:stretch>
                  <a:fillRect/>
                </a:stretch>
              </a:blipFill>
            </p:spPr>
            <p:txBody>
              <a:bodyPr/>
              <a:lstStyle/>
              <a:p>
                <a:r>
                  <a:rPr lang="en-CA">
                    <a:noFill/>
                  </a:rPr>
                  <a:t> </a:t>
                </a:r>
              </a:p>
            </p:txBody>
          </p:sp>
        </mc:Fallback>
      </mc:AlternateContent>
      <p:sp>
        <p:nvSpPr>
          <p:cNvPr id="5" name="Rectangle 4"/>
          <p:cNvSpPr/>
          <p:nvPr/>
        </p:nvSpPr>
        <p:spPr>
          <a:xfrm>
            <a:off x="1231900" y="3084096"/>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3</a:t>
            </a:r>
          </a:p>
        </p:txBody>
      </p:sp>
      <p:sp>
        <p:nvSpPr>
          <p:cNvPr id="36" name="Rectangular Callout 35"/>
          <p:cNvSpPr/>
          <p:nvPr/>
        </p:nvSpPr>
        <p:spPr>
          <a:xfrm>
            <a:off x="3772895" y="187067"/>
            <a:ext cx="1687285"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Iteration </a:t>
            </a:r>
            <a:r>
              <a:rPr lang="en-US" dirty="0" err="1">
                <a:solidFill>
                  <a:srgbClr val="000000"/>
                </a:solidFill>
              </a:rPr>
              <a:t>i</a:t>
            </a:r>
            <a:r>
              <a:rPr lang="en-US" dirty="0">
                <a:solidFill>
                  <a:srgbClr val="000000"/>
                </a:solidFill>
              </a:rPr>
              <a:t>=2</a:t>
            </a:r>
            <a:endParaRPr lang="en-CA" dirty="0">
              <a:solidFill>
                <a:srgbClr val="000000"/>
              </a:solidFill>
            </a:endParaRPr>
          </a:p>
        </p:txBody>
      </p:sp>
      <p:sp>
        <p:nvSpPr>
          <p:cNvPr id="37" name="Rectangle 36"/>
          <p:cNvSpPr/>
          <p:nvPr/>
        </p:nvSpPr>
        <p:spPr>
          <a:xfrm>
            <a:off x="1914979" y="2361699"/>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3</a:t>
            </a:r>
          </a:p>
        </p:txBody>
      </p:sp>
      <p:sp>
        <p:nvSpPr>
          <p:cNvPr id="38" name="Rectangular Callout 37"/>
          <p:cNvSpPr/>
          <p:nvPr/>
        </p:nvSpPr>
        <p:spPr>
          <a:xfrm>
            <a:off x="9850639" y="187067"/>
            <a:ext cx="2200475"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CA" dirty="0">
                <a:solidFill>
                  <a:srgbClr val="000000"/>
                </a:solidFill>
              </a:rPr>
              <a:t>No. New colour!</a:t>
            </a:r>
          </a:p>
        </p:txBody>
      </p:sp>
      <p:sp>
        <p:nvSpPr>
          <p:cNvPr id="40" name="Rectangle 39"/>
          <p:cNvSpPr/>
          <p:nvPr/>
        </p:nvSpPr>
        <p:spPr>
          <a:xfrm>
            <a:off x="552450" y="3779923"/>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7</a:t>
            </a:r>
          </a:p>
        </p:txBody>
      </p:sp>
      <p:sp>
        <p:nvSpPr>
          <p:cNvPr id="8" name="Slide Number Placeholder 7">
            <a:extLst>
              <a:ext uri="{FF2B5EF4-FFF2-40B4-BE49-F238E27FC236}">
                <a16:creationId xmlns:a16="http://schemas.microsoft.com/office/drawing/2014/main" id="{78539D18-4234-AF5E-137A-B7AD29E6EB58}"/>
              </a:ext>
            </a:extLst>
          </p:cNvPr>
          <p:cNvSpPr>
            <a:spLocks noGrp="1"/>
          </p:cNvSpPr>
          <p:nvPr>
            <p:ph type="sldNum" sz="quarter" idx="12"/>
          </p:nvPr>
        </p:nvSpPr>
        <p:spPr/>
        <p:txBody>
          <a:bodyPr/>
          <a:lstStyle/>
          <a:p>
            <a:fld id="{D57F1E4F-1CFF-5643-939E-217C01CDF565}" type="slidenum">
              <a:rPr lang="en-US" smtClean="0">
                <a:solidFill>
                  <a:srgbClr val="000000"/>
                </a:solidFill>
              </a:rPr>
              <a:pPr/>
              <a:t>51</a:t>
            </a:fld>
            <a:endParaRPr lang="en-US" dirty="0">
              <a:solidFill>
                <a:srgbClr val="000000"/>
              </a:solidFill>
            </a:endParaRPr>
          </a:p>
        </p:txBody>
      </p:sp>
    </p:spTree>
    <p:extLst>
      <p:ext uri="{BB962C8B-B14F-4D97-AF65-F5344CB8AC3E}">
        <p14:creationId xmlns:p14="http://schemas.microsoft.com/office/powerpoint/2010/main" val="115654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79" y="122322"/>
            <a:ext cx="3632200" cy="2039351"/>
          </a:xfrm>
        </p:spPr>
        <p:txBody>
          <a:bodyPr/>
          <a:lstStyle/>
          <a:p>
            <a:pPr algn="ctr"/>
            <a:r>
              <a:rPr lang="en-US" dirty="0">
                <a:solidFill>
                  <a:srgbClr val="000000"/>
                </a:solidFill>
              </a:rPr>
              <a:t>Example: Heap-based algorithm</a:t>
            </a:r>
            <a:endParaRPr lang="en-CA" b="1" dirty="0">
              <a:solidFill>
                <a:srgbClr val="000000"/>
              </a:solidFill>
            </a:endParaRPr>
          </a:p>
        </p:txBody>
      </p:sp>
      <p:graphicFrame>
        <p:nvGraphicFramePr>
          <p:cNvPr id="4" name="Table 3"/>
          <p:cNvGraphicFramePr>
            <a:graphicFrameLocks noGrp="1"/>
          </p:cNvGraphicFramePr>
          <p:nvPr/>
        </p:nvGraphicFramePr>
        <p:xfrm>
          <a:off x="3797100" y="11419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CA" dirty="0"/>
                        <a:t>1</a:t>
                      </a:r>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CA" dirty="0"/>
                        <a:t>2</a:t>
                      </a:r>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797100" y="505420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1201201" y="546780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43411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9552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50650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7889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5128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72313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6791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4030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101269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8508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569274"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987856" y="516867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711756" y="517922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5391068" y="517902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6159556" y="517489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883456" y="518544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7480529" y="518524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8331256" y="516867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9055156" y="517922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734468" y="517902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10494593" y="516867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1218493" y="517922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9" name="Rectangular Callout 38"/>
          <p:cNvSpPr/>
          <p:nvPr/>
        </p:nvSpPr>
        <p:spPr>
          <a:xfrm>
            <a:off x="5576351" y="187068"/>
            <a:ext cx="1687285"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Check heap minimum</a:t>
            </a:r>
            <a:endParaRPr lang="en-CA" dirty="0">
              <a:solidFill>
                <a:srgbClr val="000000"/>
              </a:solidFill>
            </a:endParaRPr>
          </a:p>
        </p:txBody>
      </p:sp>
      <p:sp>
        <p:nvSpPr>
          <p:cNvPr id="3" name="Rectangle 2"/>
          <p:cNvSpPr/>
          <p:nvPr/>
        </p:nvSpPr>
        <p:spPr>
          <a:xfrm>
            <a:off x="374650" y="2970798"/>
            <a:ext cx="3060700" cy="1931005"/>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dirty="0">
                <a:solidFill>
                  <a:srgbClr val="000000"/>
                </a:solidFill>
              </a:rPr>
              <a:t>Heap</a:t>
            </a:r>
          </a:p>
        </p:txBody>
      </p:sp>
      <p:sp>
        <p:nvSpPr>
          <p:cNvPr id="34" name="Rectangle 33"/>
          <p:cNvSpPr/>
          <p:nvPr/>
        </p:nvSpPr>
        <p:spPr>
          <a:xfrm>
            <a:off x="372410" y="2305050"/>
            <a:ext cx="3060700" cy="665748"/>
          </a:xfrm>
          <a:prstGeom prst="rect">
            <a:avLst/>
          </a:prstGeom>
          <a:solidFill>
            <a:srgbClr val="FFFFFF"/>
          </a:solid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r>
              <a:rPr lang="en-CA" b="1" dirty="0">
                <a:solidFill>
                  <a:srgbClr val="000000"/>
                </a:solidFill>
              </a:rPr>
              <a:t>Min element: NULL</a:t>
            </a:r>
          </a:p>
        </p:txBody>
      </p:sp>
      <mc:AlternateContent xmlns:mc="http://schemas.openxmlformats.org/markup-compatibility/2006">
        <mc:Choice xmlns:a14="http://schemas.microsoft.com/office/drawing/2010/main" Requires="a14">
          <p:sp>
            <p:nvSpPr>
              <p:cNvPr id="35" name="Rectangular Callout 34"/>
              <p:cNvSpPr/>
              <p:nvPr/>
            </p:nvSpPr>
            <p:spPr>
              <a:xfrm>
                <a:off x="7379807" y="187068"/>
                <a:ext cx="2354661"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Check if finish time 3 is before </a:t>
                </a:r>
                <a14:m>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𝑠</m:t>
                        </m:r>
                      </m:e>
                      <m:sub>
                        <m:r>
                          <a:rPr lang="en-CA" b="0" i="1" smtClean="0">
                            <a:solidFill>
                              <a:srgbClr val="000000"/>
                            </a:solidFill>
                            <a:latin typeface="Cambria Math" panose="02040503050406030204" pitchFamily="18" charset="0"/>
                          </a:rPr>
                          <m:t>3</m:t>
                        </m:r>
                      </m:sub>
                    </m:sSub>
                  </m:oMath>
                </a14:m>
                <a:endParaRPr lang="en-CA" dirty="0">
                  <a:solidFill>
                    <a:srgbClr val="000000"/>
                  </a:solidFill>
                </a:endParaRPr>
              </a:p>
            </p:txBody>
          </p:sp>
        </mc:Choice>
        <mc:Fallback>
          <p:sp>
            <p:nvSpPr>
              <p:cNvPr id="35" name="Rectangular Callout 34"/>
              <p:cNvSpPr>
                <a:spLocks noRot="1" noChangeAspect="1" noMove="1" noResize="1" noEditPoints="1" noAdjustHandles="1" noChangeArrowheads="1" noChangeShapeType="1" noTextEdit="1"/>
              </p:cNvSpPr>
              <p:nvPr/>
            </p:nvSpPr>
            <p:spPr>
              <a:xfrm>
                <a:off x="7379807" y="187068"/>
                <a:ext cx="2354661" cy="771781"/>
              </a:xfrm>
              <a:prstGeom prst="wedgeRectCallout">
                <a:avLst>
                  <a:gd name="adj1" fmla="val -41107"/>
                  <a:gd name="adj2" fmla="val 41930"/>
                </a:avLst>
              </a:prstGeom>
              <a:blipFill>
                <a:blip r:embed="rId2"/>
                <a:stretch>
                  <a:fillRect/>
                </a:stretch>
              </a:blipFill>
            </p:spPr>
            <p:txBody>
              <a:bodyPr/>
              <a:lstStyle/>
              <a:p>
                <a:r>
                  <a:rPr lang="en-CA">
                    <a:noFill/>
                  </a:rPr>
                  <a:t> </a:t>
                </a:r>
              </a:p>
            </p:txBody>
          </p:sp>
        </mc:Fallback>
      </mc:AlternateContent>
      <p:sp>
        <p:nvSpPr>
          <p:cNvPr id="5" name="Rectangle 4"/>
          <p:cNvSpPr/>
          <p:nvPr/>
        </p:nvSpPr>
        <p:spPr>
          <a:xfrm>
            <a:off x="1231900" y="3084096"/>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3</a:t>
            </a:r>
          </a:p>
        </p:txBody>
      </p:sp>
      <p:sp>
        <p:nvSpPr>
          <p:cNvPr id="36" name="Rectangular Callout 35"/>
          <p:cNvSpPr/>
          <p:nvPr/>
        </p:nvSpPr>
        <p:spPr>
          <a:xfrm>
            <a:off x="3772895" y="187067"/>
            <a:ext cx="1687285"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Iteration </a:t>
            </a:r>
            <a:r>
              <a:rPr lang="en-US" dirty="0" err="1">
                <a:solidFill>
                  <a:srgbClr val="000000"/>
                </a:solidFill>
              </a:rPr>
              <a:t>i</a:t>
            </a:r>
            <a:r>
              <a:rPr lang="en-US" dirty="0">
                <a:solidFill>
                  <a:srgbClr val="000000"/>
                </a:solidFill>
              </a:rPr>
              <a:t>=3</a:t>
            </a:r>
            <a:endParaRPr lang="en-CA" dirty="0">
              <a:solidFill>
                <a:srgbClr val="000000"/>
              </a:solidFill>
            </a:endParaRPr>
          </a:p>
        </p:txBody>
      </p:sp>
      <p:sp>
        <p:nvSpPr>
          <p:cNvPr id="37" name="Rectangle 36"/>
          <p:cNvSpPr/>
          <p:nvPr/>
        </p:nvSpPr>
        <p:spPr>
          <a:xfrm>
            <a:off x="1914979" y="2361699"/>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3</a:t>
            </a:r>
          </a:p>
        </p:txBody>
      </p:sp>
      <p:sp>
        <p:nvSpPr>
          <p:cNvPr id="38" name="Rectangular Callout 37"/>
          <p:cNvSpPr/>
          <p:nvPr/>
        </p:nvSpPr>
        <p:spPr>
          <a:xfrm>
            <a:off x="9850639" y="187067"/>
            <a:ext cx="2200475"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CA" dirty="0">
                <a:solidFill>
                  <a:srgbClr val="000000"/>
                </a:solidFill>
              </a:rPr>
              <a:t>No. New colour!</a:t>
            </a:r>
          </a:p>
        </p:txBody>
      </p:sp>
      <p:sp>
        <p:nvSpPr>
          <p:cNvPr id="40" name="Rectangle 39"/>
          <p:cNvSpPr/>
          <p:nvPr/>
        </p:nvSpPr>
        <p:spPr>
          <a:xfrm>
            <a:off x="552450" y="3779923"/>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7</a:t>
            </a:r>
          </a:p>
        </p:txBody>
      </p:sp>
      <p:sp>
        <p:nvSpPr>
          <p:cNvPr id="8" name="Slide Number Placeholder 7">
            <a:extLst>
              <a:ext uri="{FF2B5EF4-FFF2-40B4-BE49-F238E27FC236}">
                <a16:creationId xmlns:a16="http://schemas.microsoft.com/office/drawing/2014/main" id="{0BA9C8E9-28EF-92E3-0537-60A547F941DC}"/>
              </a:ext>
            </a:extLst>
          </p:cNvPr>
          <p:cNvSpPr>
            <a:spLocks noGrp="1"/>
          </p:cNvSpPr>
          <p:nvPr>
            <p:ph type="sldNum" sz="quarter" idx="12"/>
          </p:nvPr>
        </p:nvSpPr>
        <p:spPr/>
        <p:txBody>
          <a:bodyPr/>
          <a:lstStyle/>
          <a:p>
            <a:fld id="{D57F1E4F-1CFF-5643-939E-217C01CDF565}" type="slidenum">
              <a:rPr lang="en-US" smtClean="0">
                <a:solidFill>
                  <a:srgbClr val="000000"/>
                </a:solidFill>
              </a:rPr>
              <a:pPr/>
              <a:t>52</a:t>
            </a:fld>
            <a:endParaRPr lang="en-US" dirty="0">
              <a:solidFill>
                <a:srgbClr val="000000"/>
              </a:solidFill>
            </a:endParaRPr>
          </a:p>
        </p:txBody>
      </p:sp>
    </p:spTree>
    <p:extLst>
      <p:ext uri="{BB962C8B-B14F-4D97-AF65-F5344CB8AC3E}">
        <p14:creationId xmlns:p14="http://schemas.microsoft.com/office/powerpoint/2010/main" val="2575448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5" grpId="0" animBg="1"/>
      <p:bldP spid="3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79" y="122322"/>
            <a:ext cx="3632200" cy="2039351"/>
          </a:xfrm>
        </p:spPr>
        <p:txBody>
          <a:bodyPr/>
          <a:lstStyle/>
          <a:p>
            <a:pPr algn="ctr"/>
            <a:r>
              <a:rPr lang="en-US" dirty="0">
                <a:solidFill>
                  <a:srgbClr val="000000"/>
                </a:solidFill>
              </a:rPr>
              <a:t>Example: Heap-based algorithm</a:t>
            </a:r>
            <a:endParaRPr lang="en-CA" b="1" dirty="0">
              <a:solidFill>
                <a:srgbClr val="000000"/>
              </a:solidFill>
            </a:endParaRPr>
          </a:p>
        </p:txBody>
      </p:sp>
      <p:graphicFrame>
        <p:nvGraphicFramePr>
          <p:cNvPr id="4" name="Table 3"/>
          <p:cNvGraphicFramePr>
            <a:graphicFrameLocks noGrp="1"/>
          </p:cNvGraphicFramePr>
          <p:nvPr/>
        </p:nvGraphicFramePr>
        <p:xfrm>
          <a:off x="3797100" y="11419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CA" dirty="0"/>
                        <a:t>1</a:t>
                      </a:r>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CA" dirty="0"/>
                        <a:t>2</a:t>
                      </a:r>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CA" dirty="0"/>
                        <a:t>3</a:t>
                      </a:r>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797100" y="505420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1201201" y="546780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43411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9552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50650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7889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5128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72313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6791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4030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101269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8508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569274"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987856" y="516867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711756" y="517922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5391068" y="517902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6159556" y="517489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883456" y="518544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7480529" y="518524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8331256" y="516867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9055156" y="517922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734468" y="517902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10494593" y="516867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1218493" y="517922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9" name="Rectangular Callout 38"/>
          <p:cNvSpPr/>
          <p:nvPr/>
        </p:nvSpPr>
        <p:spPr>
          <a:xfrm>
            <a:off x="5576351" y="187068"/>
            <a:ext cx="1687285"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Check heap minimum</a:t>
            </a:r>
            <a:endParaRPr lang="en-CA" dirty="0">
              <a:solidFill>
                <a:srgbClr val="000000"/>
              </a:solidFill>
            </a:endParaRPr>
          </a:p>
        </p:txBody>
      </p:sp>
      <p:sp>
        <p:nvSpPr>
          <p:cNvPr id="3" name="Rectangle 2"/>
          <p:cNvSpPr/>
          <p:nvPr/>
        </p:nvSpPr>
        <p:spPr>
          <a:xfrm>
            <a:off x="374650" y="2970798"/>
            <a:ext cx="3060700" cy="1931005"/>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dirty="0">
                <a:solidFill>
                  <a:srgbClr val="000000"/>
                </a:solidFill>
              </a:rPr>
              <a:t>Heap</a:t>
            </a:r>
          </a:p>
        </p:txBody>
      </p:sp>
      <p:sp>
        <p:nvSpPr>
          <p:cNvPr id="34" name="Rectangle 33"/>
          <p:cNvSpPr/>
          <p:nvPr/>
        </p:nvSpPr>
        <p:spPr>
          <a:xfrm>
            <a:off x="372410" y="2305050"/>
            <a:ext cx="3060700" cy="665748"/>
          </a:xfrm>
          <a:prstGeom prst="rect">
            <a:avLst/>
          </a:prstGeom>
          <a:solidFill>
            <a:srgbClr val="FFFFFF"/>
          </a:solid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r>
              <a:rPr lang="en-CA" b="1" dirty="0">
                <a:solidFill>
                  <a:srgbClr val="000000"/>
                </a:solidFill>
              </a:rPr>
              <a:t>Min element: NULL</a:t>
            </a:r>
          </a:p>
        </p:txBody>
      </p:sp>
      <mc:AlternateContent xmlns:mc="http://schemas.openxmlformats.org/markup-compatibility/2006">
        <mc:Choice xmlns:a14="http://schemas.microsoft.com/office/drawing/2010/main" Requires="a14">
          <p:sp>
            <p:nvSpPr>
              <p:cNvPr id="35" name="Rectangular Callout 34"/>
              <p:cNvSpPr/>
              <p:nvPr/>
            </p:nvSpPr>
            <p:spPr>
              <a:xfrm>
                <a:off x="7379807" y="187068"/>
                <a:ext cx="2354661"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Check if finish time 3 is before </a:t>
                </a:r>
                <a14:m>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𝑠</m:t>
                        </m:r>
                      </m:e>
                      <m:sub>
                        <m:r>
                          <a:rPr lang="en-CA" b="0" i="1" smtClean="0">
                            <a:solidFill>
                              <a:srgbClr val="000000"/>
                            </a:solidFill>
                            <a:latin typeface="Cambria Math" panose="02040503050406030204" pitchFamily="18" charset="0"/>
                          </a:rPr>
                          <m:t>3</m:t>
                        </m:r>
                      </m:sub>
                    </m:sSub>
                  </m:oMath>
                </a14:m>
                <a:endParaRPr lang="en-CA" dirty="0">
                  <a:solidFill>
                    <a:srgbClr val="000000"/>
                  </a:solidFill>
                </a:endParaRPr>
              </a:p>
            </p:txBody>
          </p:sp>
        </mc:Choice>
        <mc:Fallback>
          <p:sp>
            <p:nvSpPr>
              <p:cNvPr id="35" name="Rectangular Callout 34"/>
              <p:cNvSpPr>
                <a:spLocks noRot="1" noChangeAspect="1" noMove="1" noResize="1" noEditPoints="1" noAdjustHandles="1" noChangeArrowheads="1" noChangeShapeType="1" noTextEdit="1"/>
              </p:cNvSpPr>
              <p:nvPr/>
            </p:nvSpPr>
            <p:spPr>
              <a:xfrm>
                <a:off x="7379807" y="187068"/>
                <a:ext cx="2354661" cy="771781"/>
              </a:xfrm>
              <a:prstGeom prst="wedgeRectCallout">
                <a:avLst>
                  <a:gd name="adj1" fmla="val -41107"/>
                  <a:gd name="adj2" fmla="val 41930"/>
                </a:avLst>
              </a:prstGeom>
              <a:blipFill>
                <a:blip r:embed="rId2"/>
                <a:stretch>
                  <a:fillRect/>
                </a:stretch>
              </a:blipFill>
            </p:spPr>
            <p:txBody>
              <a:bodyPr/>
              <a:lstStyle/>
              <a:p>
                <a:r>
                  <a:rPr lang="en-CA">
                    <a:noFill/>
                  </a:rPr>
                  <a:t> </a:t>
                </a:r>
              </a:p>
            </p:txBody>
          </p:sp>
        </mc:Fallback>
      </mc:AlternateContent>
      <p:sp>
        <p:nvSpPr>
          <p:cNvPr id="5" name="Rectangle 4"/>
          <p:cNvSpPr/>
          <p:nvPr/>
        </p:nvSpPr>
        <p:spPr>
          <a:xfrm>
            <a:off x="1231900" y="3084096"/>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3</a:t>
            </a:r>
          </a:p>
        </p:txBody>
      </p:sp>
      <p:sp>
        <p:nvSpPr>
          <p:cNvPr id="36" name="Rectangular Callout 35"/>
          <p:cNvSpPr/>
          <p:nvPr/>
        </p:nvSpPr>
        <p:spPr>
          <a:xfrm>
            <a:off x="3772895" y="187067"/>
            <a:ext cx="1687285"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Iteration </a:t>
            </a:r>
            <a:r>
              <a:rPr lang="en-US" dirty="0" err="1">
                <a:solidFill>
                  <a:srgbClr val="000000"/>
                </a:solidFill>
              </a:rPr>
              <a:t>i</a:t>
            </a:r>
            <a:r>
              <a:rPr lang="en-US" dirty="0">
                <a:solidFill>
                  <a:srgbClr val="000000"/>
                </a:solidFill>
              </a:rPr>
              <a:t>=3</a:t>
            </a:r>
            <a:endParaRPr lang="en-CA" dirty="0">
              <a:solidFill>
                <a:srgbClr val="000000"/>
              </a:solidFill>
            </a:endParaRPr>
          </a:p>
        </p:txBody>
      </p:sp>
      <p:sp>
        <p:nvSpPr>
          <p:cNvPr id="37" name="Rectangle 36"/>
          <p:cNvSpPr/>
          <p:nvPr/>
        </p:nvSpPr>
        <p:spPr>
          <a:xfrm>
            <a:off x="1914979" y="2361699"/>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3</a:t>
            </a:r>
          </a:p>
        </p:txBody>
      </p:sp>
      <p:sp>
        <p:nvSpPr>
          <p:cNvPr id="38" name="Rectangular Callout 37"/>
          <p:cNvSpPr/>
          <p:nvPr/>
        </p:nvSpPr>
        <p:spPr>
          <a:xfrm>
            <a:off x="9850639" y="187067"/>
            <a:ext cx="2200475"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CA" dirty="0">
                <a:solidFill>
                  <a:srgbClr val="000000"/>
                </a:solidFill>
              </a:rPr>
              <a:t>No. New colour!</a:t>
            </a:r>
          </a:p>
        </p:txBody>
      </p:sp>
      <p:sp>
        <p:nvSpPr>
          <p:cNvPr id="40" name="Rectangle 39"/>
          <p:cNvSpPr/>
          <p:nvPr/>
        </p:nvSpPr>
        <p:spPr>
          <a:xfrm>
            <a:off x="552450" y="3779923"/>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7</a:t>
            </a:r>
          </a:p>
        </p:txBody>
      </p:sp>
      <p:sp>
        <p:nvSpPr>
          <p:cNvPr id="41" name="Rectangle 40"/>
          <p:cNvSpPr/>
          <p:nvPr/>
        </p:nvSpPr>
        <p:spPr>
          <a:xfrm>
            <a:off x="1729255" y="3779923"/>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5</a:t>
            </a:r>
          </a:p>
        </p:txBody>
      </p:sp>
      <p:sp>
        <p:nvSpPr>
          <p:cNvPr id="8" name="Slide Number Placeholder 7">
            <a:extLst>
              <a:ext uri="{FF2B5EF4-FFF2-40B4-BE49-F238E27FC236}">
                <a16:creationId xmlns:a16="http://schemas.microsoft.com/office/drawing/2014/main" id="{C5A2B5B8-25BE-8A46-4520-9E03EFEFD226}"/>
              </a:ext>
            </a:extLst>
          </p:cNvPr>
          <p:cNvSpPr>
            <a:spLocks noGrp="1"/>
          </p:cNvSpPr>
          <p:nvPr>
            <p:ph type="sldNum" sz="quarter" idx="12"/>
          </p:nvPr>
        </p:nvSpPr>
        <p:spPr/>
        <p:txBody>
          <a:bodyPr/>
          <a:lstStyle/>
          <a:p>
            <a:fld id="{D57F1E4F-1CFF-5643-939E-217C01CDF565}" type="slidenum">
              <a:rPr lang="en-US" smtClean="0">
                <a:solidFill>
                  <a:srgbClr val="000000"/>
                </a:solidFill>
              </a:rPr>
              <a:pPr/>
              <a:t>53</a:t>
            </a:fld>
            <a:endParaRPr lang="en-US" dirty="0">
              <a:solidFill>
                <a:srgbClr val="000000"/>
              </a:solidFill>
            </a:endParaRPr>
          </a:p>
        </p:txBody>
      </p:sp>
    </p:spTree>
    <p:extLst>
      <p:ext uri="{BB962C8B-B14F-4D97-AF65-F5344CB8AC3E}">
        <p14:creationId xmlns:p14="http://schemas.microsoft.com/office/powerpoint/2010/main" val="126184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79" y="122322"/>
            <a:ext cx="3632200" cy="2039351"/>
          </a:xfrm>
        </p:spPr>
        <p:txBody>
          <a:bodyPr/>
          <a:lstStyle/>
          <a:p>
            <a:pPr algn="ctr"/>
            <a:r>
              <a:rPr lang="en-US" dirty="0">
                <a:solidFill>
                  <a:srgbClr val="000000"/>
                </a:solidFill>
              </a:rPr>
              <a:t>Example: Heap-based algorithm</a:t>
            </a:r>
            <a:endParaRPr lang="en-CA" b="1" dirty="0">
              <a:solidFill>
                <a:srgbClr val="000000"/>
              </a:solidFill>
            </a:endParaRPr>
          </a:p>
        </p:txBody>
      </p:sp>
      <p:graphicFrame>
        <p:nvGraphicFramePr>
          <p:cNvPr id="4" name="Table 3"/>
          <p:cNvGraphicFramePr>
            <a:graphicFrameLocks noGrp="1"/>
          </p:cNvGraphicFramePr>
          <p:nvPr/>
        </p:nvGraphicFramePr>
        <p:xfrm>
          <a:off x="3797100" y="11419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CA" dirty="0"/>
                        <a:t>1</a:t>
                      </a:r>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CA" dirty="0"/>
                        <a:t>2</a:t>
                      </a:r>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CA" dirty="0"/>
                        <a:t>3</a:t>
                      </a:r>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797100" y="505420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1201201" y="546780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43411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9552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50650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7889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5128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72313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6791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4030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101269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8508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569274"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987856" y="516867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711756" y="517922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5391068" y="517902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6159556" y="517489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883456" y="518544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7480529" y="518524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8331256" y="516867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9055156" y="517922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734468" y="517902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10494593" y="516867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1218493" y="517922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9" name="Rectangular Callout 38"/>
          <p:cNvSpPr/>
          <p:nvPr/>
        </p:nvSpPr>
        <p:spPr>
          <a:xfrm>
            <a:off x="5576351" y="187068"/>
            <a:ext cx="1687285"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Check heap minimum</a:t>
            </a:r>
            <a:endParaRPr lang="en-CA" dirty="0">
              <a:solidFill>
                <a:srgbClr val="000000"/>
              </a:solidFill>
            </a:endParaRPr>
          </a:p>
        </p:txBody>
      </p:sp>
      <p:sp>
        <p:nvSpPr>
          <p:cNvPr id="3" name="Rectangle 2"/>
          <p:cNvSpPr/>
          <p:nvPr/>
        </p:nvSpPr>
        <p:spPr>
          <a:xfrm>
            <a:off x="374650" y="2970798"/>
            <a:ext cx="3060700" cy="1931005"/>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dirty="0">
                <a:solidFill>
                  <a:srgbClr val="000000"/>
                </a:solidFill>
              </a:rPr>
              <a:t>Heap</a:t>
            </a:r>
          </a:p>
        </p:txBody>
      </p:sp>
      <p:sp>
        <p:nvSpPr>
          <p:cNvPr id="34" name="Rectangle 33"/>
          <p:cNvSpPr/>
          <p:nvPr/>
        </p:nvSpPr>
        <p:spPr>
          <a:xfrm>
            <a:off x="372410" y="2305050"/>
            <a:ext cx="3060700" cy="665748"/>
          </a:xfrm>
          <a:prstGeom prst="rect">
            <a:avLst/>
          </a:prstGeom>
          <a:solidFill>
            <a:srgbClr val="FFFFFF"/>
          </a:solid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r>
              <a:rPr lang="en-CA" b="1" dirty="0">
                <a:solidFill>
                  <a:srgbClr val="000000"/>
                </a:solidFill>
              </a:rPr>
              <a:t>Min element: NULL</a:t>
            </a:r>
          </a:p>
        </p:txBody>
      </p:sp>
      <mc:AlternateContent xmlns:mc="http://schemas.openxmlformats.org/markup-compatibility/2006">
        <mc:Choice xmlns:a14="http://schemas.microsoft.com/office/drawing/2010/main" Requires="a14">
          <p:sp>
            <p:nvSpPr>
              <p:cNvPr id="35" name="Rectangular Callout 34"/>
              <p:cNvSpPr/>
              <p:nvPr/>
            </p:nvSpPr>
            <p:spPr>
              <a:xfrm>
                <a:off x="7379807" y="187068"/>
                <a:ext cx="2354661"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Check if finish time 3 is before </a:t>
                </a:r>
                <a14:m>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𝑠</m:t>
                        </m:r>
                      </m:e>
                      <m:sub>
                        <m:r>
                          <a:rPr lang="en-CA" b="0" i="1" smtClean="0">
                            <a:solidFill>
                              <a:srgbClr val="000000"/>
                            </a:solidFill>
                            <a:latin typeface="Cambria Math" panose="02040503050406030204" pitchFamily="18" charset="0"/>
                          </a:rPr>
                          <m:t>4</m:t>
                        </m:r>
                      </m:sub>
                    </m:sSub>
                  </m:oMath>
                </a14:m>
                <a:endParaRPr lang="en-CA" dirty="0">
                  <a:solidFill>
                    <a:srgbClr val="000000"/>
                  </a:solidFill>
                </a:endParaRPr>
              </a:p>
            </p:txBody>
          </p:sp>
        </mc:Choice>
        <mc:Fallback>
          <p:sp>
            <p:nvSpPr>
              <p:cNvPr id="35" name="Rectangular Callout 34"/>
              <p:cNvSpPr>
                <a:spLocks noRot="1" noChangeAspect="1" noMove="1" noResize="1" noEditPoints="1" noAdjustHandles="1" noChangeArrowheads="1" noChangeShapeType="1" noTextEdit="1"/>
              </p:cNvSpPr>
              <p:nvPr/>
            </p:nvSpPr>
            <p:spPr>
              <a:xfrm>
                <a:off x="7379807" y="187068"/>
                <a:ext cx="2354661" cy="771781"/>
              </a:xfrm>
              <a:prstGeom prst="wedgeRectCallout">
                <a:avLst>
                  <a:gd name="adj1" fmla="val -41107"/>
                  <a:gd name="adj2" fmla="val 41930"/>
                </a:avLst>
              </a:prstGeom>
              <a:blipFill>
                <a:blip r:embed="rId2"/>
                <a:stretch>
                  <a:fillRect/>
                </a:stretch>
              </a:blipFill>
            </p:spPr>
            <p:txBody>
              <a:bodyPr/>
              <a:lstStyle/>
              <a:p>
                <a:r>
                  <a:rPr lang="en-CA">
                    <a:noFill/>
                  </a:rPr>
                  <a:t> </a:t>
                </a:r>
              </a:p>
            </p:txBody>
          </p:sp>
        </mc:Fallback>
      </mc:AlternateContent>
      <p:sp>
        <p:nvSpPr>
          <p:cNvPr id="5" name="Rectangle 4"/>
          <p:cNvSpPr/>
          <p:nvPr/>
        </p:nvSpPr>
        <p:spPr>
          <a:xfrm>
            <a:off x="1231900" y="3084096"/>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3</a:t>
            </a:r>
          </a:p>
        </p:txBody>
      </p:sp>
      <p:sp>
        <p:nvSpPr>
          <p:cNvPr id="36" name="Rectangular Callout 35"/>
          <p:cNvSpPr/>
          <p:nvPr/>
        </p:nvSpPr>
        <p:spPr>
          <a:xfrm>
            <a:off x="3772895" y="187067"/>
            <a:ext cx="1687285"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Iteration </a:t>
            </a:r>
            <a:r>
              <a:rPr lang="en-US" dirty="0" err="1">
                <a:solidFill>
                  <a:srgbClr val="000000"/>
                </a:solidFill>
              </a:rPr>
              <a:t>i</a:t>
            </a:r>
            <a:r>
              <a:rPr lang="en-US" dirty="0">
                <a:solidFill>
                  <a:srgbClr val="000000"/>
                </a:solidFill>
              </a:rPr>
              <a:t>=4</a:t>
            </a:r>
            <a:endParaRPr lang="en-CA" dirty="0">
              <a:solidFill>
                <a:srgbClr val="000000"/>
              </a:solidFill>
            </a:endParaRPr>
          </a:p>
        </p:txBody>
      </p:sp>
      <p:sp>
        <p:nvSpPr>
          <p:cNvPr id="37" name="Rectangle 36"/>
          <p:cNvSpPr/>
          <p:nvPr/>
        </p:nvSpPr>
        <p:spPr>
          <a:xfrm>
            <a:off x="1914979" y="2361699"/>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3</a:t>
            </a:r>
          </a:p>
        </p:txBody>
      </p:sp>
      <p:sp>
        <p:nvSpPr>
          <p:cNvPr id="38" name="Rectangular Callout 37"/>
          <p:cNvSpPr/>
          <p:nvPr/>
        </p:nvSpPr>
        <p:spPr>
          <a:xfrm>
            <a:off x="9850639" y="187067"/>
            <a:ext cx="2200475" cy="1292483"/>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CA" dirty="0">
                <a:solidFill>
                  <a:srgbClr val="000000"/>
                </a:solidFill>
              </a:rPr>
              <a:t>Yes. </a:t>
            </a:r>
            <a:r>
              <a:rPr lang="en-CA" b="1" dirty="0">
                <a:solidFill>
                  <a:srgbClr val="000000"/>
                </a:solidFill>
              </a:rPr>
              <a:t>Reuse</a:t>
            </a:r>
            <a:r>
              <a:rPr lang="en-CA" dirty="0">
                <a:solidFill>
                  <a:srgbClr val="000000"/>
                </a:solidFill>
              </a:rPr>
              <a:t> colour, </a:t>
            </a:r>
            <a:r>
              <a:rPr lang="en-CA" b="1" dirty="0" err="1">
                <a:solidFill>
                  <a:srgbClr val="000000"/>
                </a:solidFill>
              </a:rPr>
              <a:t>deleteMin</a:t>
            </a:r>
            <a:r>
              <a:rPr lang="en-CA" b="1" dirty="0">
                <a:solidFill>
                  <a:srgbClr val="000000"/>
                </a:solidFill>
              </a:rPr>
              <a:t> </a:t>
            </a:r>
            <a:r>
              <a:rPr lang="en-CA" dirty="0">
                <a:solidFill>
                  <a:srgbClr val="000000"/>
                </a:solidFill>
              </a:rPr>
              <a:t>and </a:t>
            </a:r>
            <a:r>
              <a:rPr lang="en-CA" b="1" dirty="0">
                <a:solidFill>
                  <a:srgbClr val="000000"/>
                </a:solidFill>
              </a:rPr>
              <a:t>insert</a:t>
            </a:r>
            <a:r>
              <a:rPr lang="en-CA" dirty="0">
                <a:solidFill>
                  <a:srgbClr val="000000"/>
                </a:solidFill>
              </a:rPr>
              <a:t> new finish time into heap!</a:t>
            </a:r>
          </a:p>
        </p:txBody>
      </p:sp>
      <p:sp>
        <p:nvSpPr>
          <p:cNvPr id="40" name="Rectangle 39"/>
          <p:cNvSpPr/>
          <p:nvPr/>
        </p:nvSpPr>
        <p:spPr>
          <a:xfrm>
            <a:off x="552450" y="3779923"/>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7</a:t>
            </a:r>
          </a:p>
        </p:txBody>
      </p:sp>
      <p:sp>
        <p:nvSpPr>
          <p:cNvPr id="41" name="Rectangle 40"/>
          <p:cNvSpPr/>
          <p:nvPr/>
        </p:nvSpPr>
        <p:spPr>
          <a:xfrm>
            <a:off x="1729255" y="3779923"/>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5</a:t>
            </a:r>
          </a:p>
        </p:txBody>
      </p:sp>
      <p:sp>
        <p:nvSpPr>
          <p:cNvPr id="8" name="Slide Number Placeholder 7">
            <a:extLst>
              <a:ext uri="{FF2B5EF4-FFF2-40B4-BE49-F238E27FC236}">
                <a16:creationId xmlns:a16="http://schemas.microsoft.com/office/drawing/2014/main" id="{F814A58E-EB60-5C0B-E367-888461ACA8F7}"/>
              </a:ext>
            </a:extLst>
          </p:cNvPr>
          <p:cNvSpPr>
            <a:spLocks noGrp="1"/>
          </p:cNvSpPr>
          <p:nvPr>
            <p:ph type="sldNum" sz="quarter" idx="12"/>
          </p:nvPr>
        </p:nvSpPr>
        <p:spPr/>
        <p:txBody>
          <a:bodyPr/>
          <a:lstStyle/>
          <a:p>
            <a:fld id="{D57F1E4F-1CFF-5643-939E-217C01CDF565}" type="slidenum">
              <a:rPr lang="en-US" smtClean="0">
                <a:solidFill>
                  <a:srgbClr val="000000"/>
                </a:solidFill>
              </a:rPr>
              <a:pPr/>
              <a:t>54</a:t>
            </a:fld>
            <a:endParaRPr lang="en-US" dirty="0">
              <a:solidFill>
                <a:srgbClr val="000000"/>
              </a:solidFill>
            </a:endParaRPr>
          </a:p>
        </p:txBody>
      </p:sp>
    </p:spTree>
    <p:extLst>
      <p:ext uri="{BB962C8B-B14F-4D97-AF65-F5344CB8AC3E}">
        <p14:creationId xmlns:p14="http://schemas.microsoft.com/office/powerpoint/2010/main" val="64759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5" grpId="0" animBg="1"/>
      <p:bldP spid="3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79" y="122322"/>
            <a:ext cx="3632200" cy="2039351"/>
          </a:xfrm>
        </p:spPr>
        <p:txBody>
          <a:bodyPr/>
          <a:lstStyle/>
          <a:p>
            <a:pPr algn="ctr"/>
            <a:r>
              <a:rPr lang="en-US" dirty="0">
                <a:solidFill>
                  <a:srgbClr val="000000"/>
                </a:solidFill>
              </a:rPr>
              <a:t>Example: Heap-based algorithm</a:t>
            </a:r>
            <a:endParaRPr lang="en-CA" b="1" dirty="0">
              <a:solidFill>
                <a:srgbClr val="000000"/>
              </a:solidFill>
            </a:endParaRPr>
          </a:p>
        </p:txBody>
      </p:sp>
      <p:graphicFrame>
        <p:nvGraphicFramePr>
          <p:cNvPr id="4" name="Table 3"/>
          <p:cNvGraphicFramePr>
            <a:graphicFrameLocks noGrp="1"/>
          </p:cNvGraphicFramePr>
          <p:nvPr/>
        </p:nvGraphicFramePr>
        <p:xfrm>
          <a:off x="3797100" y="11419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CA" dirty="0"/>
                        <a:t>1</a:t>
                      </a:r>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CA" dirty="0"/>
                        <a:t>2</a:t>
                      </a:r>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CA" dirty="0"/>
                        <a:t>3</a:t>
                      </a:r>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797100" y="505420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1201201" y="546780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43411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9552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50650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7889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5128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72313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6791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4030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101269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8508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569274"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987856" y="516867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711756" y="517922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5391068" y="517902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6159556" y="517489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883456" y="518544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7480529" y="518524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8331256" y="516867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9055156" y="517922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734468" y="517902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10494593" y="516867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1218493" y="517922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9" name="Rectangular Callout 38"/>
          <p:cNvSpPr/>
          <p:nvPr/>
        </p:nvSpPr>
        <p:spPr>
          <a:xfrm>
            <a:off x="5576351" y="187068"/>
            <a:ext cx="1687285"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Check heap minimum</a:t>
            </a:r>
            <a:endParaRPr lang="en-CA" dirty="0">
              <a:solidFill>
                <a:srgbClr val="000000"/>
              </a:solidFill>
            </a:endParaRPr>
          </a:p>
        </p:txBody>
      </p:sp>
      <p:sp>
        <p:nvSpPr>
          <p:cNvPr id="3" name="Rectangle 2"/>
          <p:cNvSpPr/>
          <p:nvPr/>
        </p:nvSpPr>
        <p:spPr>
          <a:xfrm>
            <a:off x="374650" y="2970798"/>
            <a:ext cx="3060700" cy="1931005"/>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dirty="0">
                <a:solidFill>
                  <a:srgbClr val="000000"/>
                </a:solidFill>
              </a:rPr>
              <a:t>Heap</a:t>
            </a:r>
          </a:p>
        </p:txBody>
      </p:sp>
      <p:sp>
        <p:nvSpPr>
          <p:cNvPr id="34" name="Rectangle 33"/>
          <p:cNvSpPr/>
          <p:nvPr/>
        </p:nvSpPr>
        <p:spPr>
          <a:xfrm>
            <a:off x="372410" y="2305050"/>
            <a:ext cx="3060700" cy="665748"/>
          </a:xfrm>
          <a:prstGeom prst="rect">
            <a:avLst/>
          </a:prstGeom>
          <a:solidFill>
            <a:srgbClr val="FFFFFF"/>
          </a:solid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r>
              <a:rPr lang="en-CA" b="1" dirty="0">
                <a:solidFill>
                  <a:srgbClr val="000000"/>
                </a:solidFill>
              </a:rPr>
              <a:t>Min element: NULL</a:t>
            </a:r>
          </a:p>
        </p:txBody>
      </p:sp>
      <mc:AlternateContent xmlns:mc="http://schemas.openxmlformats.org/markup-compatibility/2006">
        <mc:Choice xmlns:a14="http://schemas.microsoft.com/office/drawing/2010/main" Requires="a14">
          <p:sp>
            <p:nvSpPr>
              <p:cNvPr id="35" name="Rectangular Callout 34"/>
              <p:cNvSpPr/>
              <p:nvPr/>
            </p:nvSpPr>
            <p:spPr>
              <a:xfrm>
                <a:off x="7379807" y="187068"/>
                <a:ext cx="2354661"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Check if finish time 3 is before </a:t>
                </a:r>
                <a14:m>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𝑠</m:t>
                        </m:r>
                      </m:e>
                      <m:sub>
                        <m:r>
                          <a:rPr lang="en-CA" b="0" i="1" smtClean="0">
                            <a:solidFill>
                              <a:srgbClr val="000000"/>
                            </a:solidFill>
                            <a:latin typeface="Cambria Math" panose="02040503050406030204" pitchFamily="18" charset="0"/>
                          </a:rPr>
                          <m:t>4</m:t>
                        </m:r>
                      </m:sub>
                    </m:sSub>
                  </m:oMath>
                </a14:m>
                <a:endParaRPr lang="en-CA" dirty="0">
                  <a:solidFill>
                    <a:srgbClr val="000000"/>
                  </a:solidFill>
                </a:endParaRPr>
              </a:p>
            </p:txBody>
          </p:sp>
        </mc:Choice>
        <mc:Fallback>
          <p:sp>
            <p:nvSpPr>
              <p:cNvPr id="35" name="Rectangular Callout 34"/>
              <p:cNvSpPr>
                <a:spLocks noRot="1" noChangeAspect="1" noMove="1" noResize="1" noEditPoints="1" noAdjustHandles="1" noChangeArrowheads="1" noChangeShapeType="1" noTextEdit="1"/>
              </p:cNvSpPr>
              <p:nvPr/>
            </p:nvSpPr>
            <p:spPr>
              <a:xfrm>
                <a:off x="7379807" y="187068"/>
                <a:ext cx="2354661" cy="771781"/>
              </a:xfrm>
              <a:prstGeom prst="wedgeRectCallout">
                <a:avLst>
                  <a:gd name="adj1" fmla="val -41107"/>
                  <a:gd name="adj2" fmla="val 41930"/>
                </a:avLst>
              </a:prstGeom>
              <a:blipFill>
                <a:blip r:embed="rId2"/>
                <a:stretch>
                  <a:fillRect/>
                </a:stretch>
              </a:blipFill>
            </p:spPr>
            <p:txBody>
              <a:bodyPr/>
              <a:lstStyle/>
              <a:p>
                <a:r>
                  <a:rPr lang="en-CA">
                    <a:noFill/>
                  </a:rPr>
                  <a:t> </a:t>
                </a:r>
              </a:p>
            </p:txBody>
          </p:sp>
        </mc:Fallback>
      </mc:AlternateContent>
      <p:sp>
        <p:nvSpPr>
          <p:cNvPr id="36" name="Rectangular Callout 35"/>
          <p:cNvSpPr/>
          <p:nvPr/>
        </p:nvSpPr>
        <p:spPr>
          <a:xfrm>
            <a:off x="3772895" y="187067"/>
            <a:ext cx="1687285"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Iteration </a:t>
            </a:r>
            <a:r>
              <a:rPr lang="en-US" dirty="0" err="1">
                <a:solidFill>
                  <a:srgbClr val="000000"/>
                </a:solidFill>
              </a:rPr>
              <a:t>i</a:t>
            </a:r>
            <a:r>
              <a:rPr lang="en-US" dirty="0">
                <a:solidFill>
                  <a:srgbClr val="000000"/>
                </a:solidFill>
              </a:rPr>
              <a:t>=4</a:t>
            </a:r>
            <a:endParaRPr lang="en-CA" dirty="0">
              <a:solidFill>
                <a:srgbClr val="000000"/>
              </a:solidFill>
            </a:endParaRPr>
          </a:p>
        </p:txBody>
      </p:sp>
      <p:sp>
        <p:nvSpPr>
          <p:cNvPr id="40" name="Rectangle 39"/>
          <p:cNvSpPr/>
          <p:nvPr/>
        </p:nvSpPr>
        <p:spPr>
          <a:xfrm>
            <a:off x="552450" y="3779923"/>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7</a:t>
            </a:r>
          </a:p>
        </p:txBody>
      </p:sp>
      <p:sp>
        <p:nvSpPr>
          <p:cNvPr id="41" name="Rectangle 40"/>
          <p:cNvSpPr/>
          <p:nvPr/>
        </p:nvSpPr>
        <p:spPr>
          <a:xfrm>
            <a:off x="1729255" y="3779923"/>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5</a:t>
            </a:r>
          </a:p>
        </p:txBody>
      </p:sp>
      <p:sp>
        <p:nvSpPr>
          <p:cNvPr id="42" name="Rectangle 41"/>
          <p:cNvSpPr/>
          <p:nvPr/>
        </p:nvSpPr>
        <p:spPr>
          <a:xfrm>
            <a:off x="1914979" y="2361699"/>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5</a:t>
            </a:r>
          </a:p>
        </p:txBody>
      </p:sp>
      <p:sp>
        <p:nvSpPr>
          <p:cNvPr id="43" name="Rectangular Callout 42"/>
          <p:cNvSpPr/>
          <p:nvPr/>
        </p:nvSpPr>
        <p:spPr>
          <a:xfrm>
            <a:off x="9850639" y="187067"/>
            <a:ext cx="2200475" cy="1292483"/>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CA" dirty="0">
                <a:solidFill>
                  <a:srgbClr val="000000"/>
                </a:solidFill>
              </a:rPr>
              <a:t>Yes. </a:t>
            </a:r>
            <a:r>
              <a:rPr lang="en-CA" b="1" dirty="0">
                <a:solidFill>
                  <a:srgbClr val="000000"/>
                </a:solidFill>
              </a:rPr>
              <a:t>Reuse</a:t>
            </a:r>
            <a:r>
              <a:rPr lang="en-CA" dirty="0">
                <a:solidFill>
                  <a:srgbClr val="000000"/>
                </a:solidFill>
              </a:rPr>
              <a:t> colour, </a:t>
            </a:r>
            <a:r>
              <a:rPr lang="en-CA" b="1" dirty="0" err="1">
                <a:solidFill>
                  <a:srgbClr val="000000"/>
                </a:solidFill>
              </a:rPr>
              <a:t>deleteMin</a:t>
            </a:r>
            <a:r>
              <a:rPr lang="en-CA" b="1" dirty="0">
                <a:solidFill>
                  <a:srgbClr val="000000"/>
                </a:solidFill>
              </a:rPr>
              <a:t> </a:t>
            </a:r>
            <a:r>
              <a:rPr lang="en-CA" dirty="0">
                <a:solidFill>
                  <a:srgbClr val="000000"/>
                </a:solidFill>
              </a:rPr>
              <a:t>and insert new finish time into heap!</a:t>
            </a:r>
          </a:p>
        </p:txBody>
      </p:sp>
      <p:sp>
        <p:nvSpPr>
          <p:cNvPr id="5" name="Slide Number Placeholder 4">
            <a:extLst>
              <a:ext uri="{FF2B5EF4-FFF2-40B4-BE49-F238E27FC236}">
                <a16:creationId xmlns:a16="http://schemas.microsoft.com/office/drawing/2014/main" id="{EC6E0704-096C-F5A6-0E20-B7B39B1C99CF}"/>
              </a:ext>
            </a:extLst>
          </p:cNvPr>
          <p:cNvSpPr>
            <a:spLocks noGrp="1"/>
          </p:cNvSpPr>
          <p:nvPr>
            <p:ph type="sldNum" sz="quarter" idx="12"/>
          </p:nvPr>
        </p:nvSpPr>
        <p:spPr/>
        <p:txBody>
          <a:bodyPr/>
          <a:lstStyle/>
          <a:p>
            <a:fld id="{D57F1E4F-1CFF-5643-939E-217C01CDF565}" type="slidenum">
              <a:rPr lang="en-US" smtClean="0">
                <a:solidFill>
                  <a:srgbClr val="000000"/>
                </a:solidFill>
              </a:rPr>
              <a:pPr/>
              <a:t>55</a:t>
            </a:fld>
            <a:endParaRPr lang="en-US" dirty="0">
              <a:solidFill>
                <a:srgbClr val="000000"/>
              </a:solidFill>
            </a:endParaRPr>
          </a:p>
        </p:txBody>
      </p:sp>
    </p:spTree>
    <p:extLst>
      <p:ext uri="{BB962C8B-B14F-4D97-AF65-F5344CB8AC3E}">
        <p14:creationId xmlns:p14="http://schemas.microsoft.com/office/powerpoint/2010/main" val="343979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79" y="122322"/>
            <a:ext cx="3632200" cy="2039351"/>
          </a:xfrm>
        </p:spPr>
        <p:txBody>
          <a:bodyPr/>
          <a:lstStyle/>
          <a:p>
            <a:pPr algn="ctr"/>
            <a:r>
              <a:rPr lang="en-US" dirty="0">
                <a:solidFill>
                  <a:srgbClr val="000000"/>
                </a:solidFill>
              </a:rPr>
              <a:t>Example: Heap-based algorithm</a:t>
            </a:r>
            <a:endParaRPr lang="en-CA" b="1" dirty="0">
              <a:solidFill>
                <a:srgbClr val="000000"/>
              </a:solidFill>
            </a:endParaRPr>
          </a:p>
        </p:txBody>
      </p:sp>
      <p:graphicFrame>
        <p:nvGraphicFramePr>
          <p:cNvPr id="4" name="Table 3"/>
          <p:cNvGraphicFramePr>
            <a:graphicFrameLocks noGrp="1"/>
          </p:cNvGraphicFramePr>
          <p:nvPr/>
        </p:nvGraphicFramePr>
        <p:xfrm>
          <a:off x="3797100" y="11419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CA" dirty="0"/>
                        <a:t>1</a:t>
                      </a:r>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CA" dirty="0"/>
                        <a:t>2</a:t>
                      </a:r>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CA" dirty="0"/>
                        <a:t>3</a:t>
                      </a:r>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797100" y="505420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1201201" y="546780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43411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9552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50650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7889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5128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72313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6791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4030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101269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8508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569274"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987856" y="516867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711756" y="517922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5391068" y="517902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6159556" y="517489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883456" y="518544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7480529" y="518524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8331256" y="516867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9055156" y="517922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734468" y="517902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10494593" y="516867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1218493" y="517922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9" name="Rectangular Callout 38"/>
          <p:cNvSpPr/>
          <p:nvPr/>
        </p:nvSpPr>
        <p:spPr>
          <a:xfrm>
            <a:off x="5576351" y="187068"/>
            <a:ext cx="1687285"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Check heap minimum</a:t>
            </a:r>
            <a:endParaRPr lang="en-CA" dirty="0">
              <a:solidFill>
                <a:srgbClr val="000000"/>
              </a:solidFill>
            </a:endParaRPr>
          </a:p>
        </p:txBody>
      </p:sp>
      <p:sp>
        <p:nvSpPr>
          <p:cNvPr id="3" name="Rectangle 2"/>
          <p:cNvSpPr/>
          <p:nvPr/>
        </p:nvSpPr>
        <p:spPr>
          <a:xfrm>
            <a:off x="374650" y="2970798"/>
            <a:ext cx="3060700" cy="1931005"/>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dirty="0">
                <a:solidFill>
                  <a:srgbClr val="000000"/>
                </a:solidFill>
              </a:rPr>
              <a:t>Heap</a:t>
            </a:r>
          </a:p>
        </p:txBody>
      </p:sp>
      <p:sp>
        <p:nvSpPr>
          <p:cNvPr id="34" name="Rectangle 33"/>
          <p:cNvSpPr/>
          <p:nvPr/>
        </p:nvSpPr>
        <p:spPr>
          <a:xfrm>
            <a:off x="372410" y="2305050"/>
            <a:ext cx="3060700" cy="665748"/>
          </a:xfrm>
          <a:prstGeom prst="rect">
            <a:avLst/>
          </a:prstGeom>
          <a:solidFill>
            <a:srgbClr val="FFFFFF"/>
          </a:solid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r>
              <a:rPr lang="en-CA" b="1" dirty="0">
                <a:solidFill>
                  <a:srgbClr val="000000"/>
                </a:solidFill>
              </a:rPr>
              <a:t>Min element: NULL</a:t>
            </a:r>
          </a:p>
        </p:txBody>
      </p:sp>
      <mc:AlternateContent xmlns:mc="http://schemas.openxmlformats.org/markup-compatibility/2006">
        <mc:Choice xmlns:a14="http://schemas.microsoft.com/office/drawing/2010/main" Requires="a14">
          <p:sp>
            <p:nvSpPr>
              <p:cNvPr id="35" name="Rectangular Callout 34"/>
              <p:cNvSpPr/>
              <p:nvPr/>
            </p:nvSpPr>
            <p:spPr>
              <a:xfrm>
                <a:off x="7379807" y="187068"/>
                <a:ext cx="2354661"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Check if finish time 3 is before </a:t>
                </a:r>
                <a14:m>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𝑠</m:t>
                        </m:r>
                      </m:e>
                      <m:sub>
                        <m:r>
                          <a:rPr lang="en-CA" b="0" i="1" smtClean="0">
                            <a:solidFill>
                              <a:srgbClr val="000000"/>
                            </a:solidFill>
                            <a:latin typeface="Cambria Math" panose="02040503050406030204" pitchFamily="18" charset="0"/>
                          </a:rPr>
                          <m:t>4</m:t>
                        </m:r>
                      </m:sub>
                    </m:sSub>
                  </m:oMath>
                </a14:m>
                <a:endParaRPr lang="en-CA" dirty="0">
                  <a:solidFill>
                    <a:srgbClr val="000000"/>
                  </a:solidFill>
                </a:endParaRPr>
              </a:p>
            </p:txBody>
          </p:sp>
        </mc:Choice>
        <mc:Fallback>
          <p:sp>
            <p:nvSpPr>
              <p:cNvPr id="35" name="Rectangular Callout 34"/>
              <p:cNvSpPr>
                <a:spLocks noRot="1" noChangeAspect="1" noMove="1" noResize="1" noEditPoints="1" noAdjustHandles="1" noChangeArrowheads="1" noChangeShapeType="1" noTextEdit="1"/>
              </p:cNvSpPr>
              <p:nvPr/>
            </p:nvSpPr>
            <p:spPr>
              <a:xfrm>
                <a:off x="7379807" y="187068"/>
                <a:ext cx="2354661" cy="771781"/>
              </a:xfrm>
              <a:prstGeom prst="wedgeRectCallout">
                <a:avLst>
                  <a:gd name="adj1" fmla="val -41107"/>
                  <a:gd name="adj2" fmla="val 41930"/>
                </a:avLst>
              </a:prstGeom>
              <a:blipFill>
                <a:blip r:embed="rId2"/>
                <a:stretch>
                  <a:fillRect/>
                </a:stretch>
              </a:blipFill>
            </p:spPr>
            <p:txBody>
              <a:bodyPr/>
              <a:lstStyle/>
              <a:p>
                <a:r>
                  <a:rPr lang="en-CA">
                    <a:noFill/>
                  </a:rPr>
                  <a:t> </a:t>
                </a:r>
              </a:p>
            </p:txBody>
          </p:sp>
        </mc:Fallback>
      </mc:AlternateContent>
      <p:sp>
        <p:nvSpPr>
          <p:cNvPr id="36" name="Rectangular Callout 35"/>
          <p:cNvSpPr/>
          <p:nvPr/>
        </p:nvSpPr>
        <p:spPr>
          <a:xfrm>
            <a:off x="3772895" y="187067"/>
            <a:ext cx="1687285"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Iteration </a:t>
            </a:r>
            <a:r>
              <a:rPr lang="en-US" dirty="0" err="1">
                <a:solidFill>
                  <a:srgbClr val="000000"/>
                </a:solidFill>
              </a:rPr>
              <a:t>i</a:t>
            </a:r>
            <a:r>
              <a:rPr lang="en-US" dirty="0">
                <a:solidFill>
                  <a:srgbClr val="000000"/>
                </a:solidFill>
              </a:rPr>
              <a:t>=4</a:t>
            </a:r>
            <a:endParaRPr lang="en-CA" dirty="0">
              <a:solidFill>
                <a:srgbClr val="000000"/>
              </a:solidFill>
            </a:endParaRPr>
          </a:p>
        </p:txBody>
      </p:sp>
      <p:sp>
        <p:nvSpPr>
          <p:cNvPr id="40" name="Rectangle 39"/>
          <p:cNvSpPr/>
          <p:nvPr/>
        </p:nvSpPr>
        <p:spPr>
          <a:xfrm>
            <a:off x="552450" y="3779923"/>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7</a:t>
            </a:r>
          </a:p>
        </p:txBody>
      </p:sp>
      <p:sp>
        <p:nvSpPr>
          <p:cNvPr id="41" name="Rectangle 40"/>
          <p:cNvSpPr/>
          <p:nvPr/>
        </p:nvSpPr>
        <p:spPr>
          <a:xfrm>
            <a:off x="1729255" y="3779923"/>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5</a:t>
            </a:r>
          </a:p>
        </p:txBody>
      </p:sp>
      <p:sp>
        <p:nvSpPr>
          <p:cNvPr id="42" name="Rectangle 41"/>
          <p:cNvSpPr/>
          <p:nvPr/>
        </p:nvSpPr>
        <p:spPr>
          <a:xfrm>
            <a:off x="1914979" y="2361699"/>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5</a:t>
            </a:r>
          </a:p>
        </p:txBody>
      </p:sp>
      <p:sp>
        <p:nvSpPr>
          <p:cNvPr id="43" name="Rectangular Callout 42"/>
          <p:cNvSpPr/>
          <p:nvPr/>
        </p:nvSpPr>
        <p:spPr>
          <a:xfrm>
            <a:off x="9850639" y="187067"/>
            <a:ext cx="2200475" cy="1292483"/>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CA" dirty="0">
                <a:solidFill>
                  <a:srgbClr val="000000"/>
                </a:solidFill>
              </a:rPr>
              <a:t>Yes. </a:t>
            </a:r>
            <a:r>
              <a:rPr lang="en-CA" b="1" dirty="0">
                <a:solidFill>
                  <a:srgbClr val="000000"/>
                </a:solidFill>
              </a:rPr>
              <a:t>Reuse</a:t>
            </a:r>
            <a:r>
              <a:rPr lang="en-CA" dirty="0">
                <a:solidFill>
                  <a:srgbClr val="000000"/>
                </a:solidFill>
              </a:rPr>
              <a:t> colour, </a:t>
            </a:r>
            <a:r>
              <a:rPr lang="en-CA" b="1" dirty="0" err="1">
                <a:solidFill>
                  <a:srgbClr val="000000"/>
                </a:solidFill>
              </a:rPr>
              <a:t>deleteMin</a:t>
            </a:r>
            <a:r>
              <a:rPr lang="en-CA" b="1" dirty="0">
                <a:solidFill>
                  <a:srgbClr val="000000"/>
                </a:solidFill>
              </a:rPr>
              <a:t> </a:t>
            </a:r>
            <a:r>
              <a:rPr lang="en-CA" dirty="0">
                <a:solidFill>
                  <a:srgbClr val="000000"/>
                </a:solidFill>
              </a:rPr>
              <a:t>and insert new finish time into heap!</a:t>
            </a:r>
          </a:p>
        </p:txBody>
      </p:sp>
      <p:sp>
        <p:nvSpPr>
          <p:cNvPr id="37" name="Rectangle 36"/>
          <p:cNvSpPr/>
          <p:nvPr/>
        </p:nvSpPr>
        <p:spPr>
          <a:xfrm>
            <a:off x="1372535" y="3099135"/>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9</a:t>
            </a:r>
          </a:p>
        </p:txBody>
      </p:sp>
      <p:sp>
        <p:nvSpPr>
          <p:cNvPr id="5" name="Slide Number Placeholder 4">
            <a:extLst>
              <a:ext uri="{FF2B5EF4-FFF2-40B4-BE49-F238E27FC236}">
                <a16:creationId xmlns:a16="http://schemas.microsoft.com/office/drawing/2014/main" id="{A21AC6C7-5CCE-C8AD-DA0E-F56AFABAFC35}"/>
              </a:ext>
            </a:extLst>
          </p:cNvPr>
          <p:cNvSpPr>
            <a:spLocks noGrp="1"/>
          </p:cNvSpPr>
          <p:nvPr>
            <p:ph type="sldNum" sz="quarter" idx="12"/>
          </p:nvPr>
        </p:nvSpPr>
        <p:spPr/>
        <p:txBody>
          <a:bodyPr/>
          <a:lstStyle/>
          <a:p>
            <a:fld id="{D57F1E4F-1CFF-5643-939E-217C01CDF565}" type="slidenum">
              <a:rPr lang="en-US" smtClean="0">
                <a:solidFill>
                  <a:srgbClr val="000000"/>
                </a:solidFill>
              </a:rPr>
              <a:pPr/>
              <a:t>56</a:t>
            </a:fld>
            <a:endParaRPr lang="en-US" dirty="0">
              <a:solidFill>
                <a:srgbClr val="000000"/>
              </a:solidFill>
            </a:endParaRPr>
          </a:p>
        </p:txBody>
      </p:sp>
    </p:spTree>
    <p:extLst>
      <p:ext uri="{BB962C8B-B14F-4D97-AF65-F5344CB8AC3E}">
        <p14:creationId xmlns:p14="http://schemas.microsoft.com/office/powerpoint/2010/main" val="2971323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79" y="122322"/>
            <a:ext cx="3632200" cy="2039351"/>
          </a:xfrm>
        </p:spPr>
        <p:txBody>
          <a:bodyPr/>
          <a:lstStyle/>
          <a:p>
            <a:pPr algn="ctr"/>
            <a:r>
              <a:rPr lang="en-US" dirty="0">
                <a:solidFill>
                  <a:srgbClr val="000000"/>
                </a:solidFill>
              </a:rPr>
              <a:t>Example: Heap-based algorithm</a:t>
            </a:r>
            <a:endParaRPr lang="en-CA" b="1" dirty="0">
              <a:solidFill>
                <a:srgbClr val="000000"/>
              </a:solidFill>
            </a:endParaRPr>
          </a:p>
        </p:txBody>
      </p:sp>
      <p:graphicFrame>
        <p:nvGraphicFramePr>
          <p:cNvPr id="4" name="Table 3"/>
          <p:cNvGraphicFramePr>
            <a:graphicFrameLocks noGrp="1"/>
          </p:cNvGraphicFramePr>
          <p:nvPr/>
        </p:nvGraphicFramePr>
        <p:xfrm>
          <a:off x="3797100" y="11419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CA" dirty="0"/>
                        <a:t>1</a:t>
                      </a:r>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CA" dirty="0"/>
                        <a:t>2</a:t>
                      </a:r>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CA" dirty="0"/>
                        <a:t>3</a:t>
                      </a:r>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797100" y="505420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1201201" y="546780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43411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9552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50650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7889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5128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72313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6791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4030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101269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8508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569274"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987856" y="516867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711756" y="517922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5391068" y="517902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6159556" y="517489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883456" y="518544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7480529" y="518524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8331256" y="516867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9055156" y="517922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734468" y="517902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10494593" y="516867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1218493" y="517922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9" name="Rectangular Callout 38"/>
          <p:cNvSpPr/>
          <p:nvPr/>
        </p:nvSpPr>
        <p:spPr>
          <a:xfrm>
            <a:off x="5576351" y="187068"/>
            <a:ext cx="1687285"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Check heap minimum</a:t>
            </a:r>
            <a:endParaRPr lang="en-CA" dirty="0">
              <a:solidFill>
                <a:srgbClr val="000000"/>
              </a:solidFill>
            </a:endParaRPr>
          </a:p>
        </p:txBody>
      </p:sp>
      <p:sp>
        <p:nvSpPr>
          <p:cNvPr id="3" name="Rectangle 2"/>
          <p:cNvSpPr/>
          <p:nvPr/>
        </p:nvSpPr>
        <p:spPr>
          <a:xfrm>
            <a:off x="374650" y="2970798"/>
            <a:ext cx="3060700" cy="1931005"/>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dirty="0">
                <a:solidFill>
                  <a:srgbClr val="000000"/>
                </a:solidFill>
              </a:rPr>
              <a:t>Heap</a:t>
            </a:r>
          </a:p>
        </p:txBody>
      </p:sp>
      <p:sp>
        <p:nvSpPr>
          <p:cNvPr id="34" name="Rectangle 33"/>
          <p:cNvSpPr/>
          <p:nvPr/>
        </p:nvSpPr>
        <p:spPr>
          <a:xfrm>
            <a:off x="372410" y="2305050"/>
            <a:ext cx="3060700" cy="665748"/>
          </a:xfrm>
          <a:prstGeom prst="rect">
            <a:avLst/>
          </a:prstGeom>
          <a:solidFill>
            <a:srgbClr val="FFFFFF"/>
          </a:solid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r>
              <a:rPr lang="en-CA" b="1" dirty="0">
                <a:solidFill>
                  <a:srgbClr val="000000"/>
                </a:solidFill>
              </a:rPr>
              <a:t>Min element: NULL</a:t>
            </a:r>
          </a:p>
        </p:txBody>
      </p:sp>
      <mc:AlternateContent xmlns:mc="http://schemas.openxmlformats.org/markup-compatibility/2006">
        <mc:Choice xmlns:a14="http://schemas.microsoft.com/office/drawing/2010/main" Requires="a14">
          <p:sp>
            <p:nvSpPr>
              <p:cNvPr id="35" name="Rectangular Callout 34"/>
              <p:cNvSpPr/>
              <p:nvPr/>
            </p:nvSpPr>
            <p:spPr>
              <a:xfrm>
                <a:off x="7379807" y="187068"/>
                <a:ext cx="2354661"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Check if finish time 5 is before </a:t>
                </a:r>
                <a14:m>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𝑠</m:t>
                        </m:r>
                      </m:e>
                      <m:sub>
                        <m:r>
                          <a:rPr lang="en-CA" b="0" i="1" smtClean="0">
                            <a:solidFill>
                              <a:srgbClr val="000000"/>
                            </a:solidFill>
                            <a:latin typeface="Cambria Math" panose="02040503050406030204" pitchFamily="18" charset="0"/>
                          </a:rPr>
                          <m:t>5</m:t>
                        </m:r>
                      </m:sub>
                    </m:sSub>
                  </m:oMath>
                </a14:m>
                <a:endParaRPr lang="en-CA" dirty="0">
                  <a:solidFill>
                    <a:srgbClr val="000000"/>
                  </a:solidFill>
                </a:endParaRPr>
              </a:p>
            </p:txBody>
          </p:sp>
        </mc:Choice>
        <mc:Fallback>
          <p:sp>
            <p:nvSpPr>
              <p:cNvPr id="35" name="Rectangular Callout 34"/>
              <p:cNvSpPr>
                <a:spLocks noRot="1" noChangeAspect="1" noMove="1" noResize="1" noEditPoints="1" noAdjustHandles="1" noChangeArrowheads="1" noChangeShapeType="1" noTextEdit="1"/>
              </p:cNvSpPr>
              <p:nvPr/>
            </p:nvSpPr>
            <p:spPr>
              <a:xfrm>
                <a:off x="7379807" y="187068"/>
                <a:ext cx="2354661" cy="771781"/>
              </a:xfrm>
              <a:prstGeom prst="wedgeRectCallout">
                <a:avLst>
                  <a:gd name="adj1" fmla="val -41107"/>
                  <a:gd name="adj2" fmla="val 41930"/>
                </a:avLst>
              </a:prstGeom>
              <a:blipFill>
                <a:blip r:embed="rId2"/>
                <a:stretch>
                  <a:fillRect/>
                </a:stretch>
              </a:blipFill>
            </p:spPr>
            <p:txBody>
              <a:bodyPr/>
              <a:lstStyle/>
              <a:p>
                <a:r>
                  <a:rPr lang="en-CA">
                    <a:noFill/>
                  </a:rPr>
                  <a:t> </a:t>
                </a:r>
              </a:p>
            </p:txBody>
          </p:sp>
        </mc:Fallback>
      </mc:AlternateContent>
      <p:sp>
        <p:nvSpPr>
          <p:cNvPr id="36" name="Rectangular Callout 35"/>
          <p:cNvSpPr/>
          <p:nvPr/>
        </p:nvSpPr>
        <p:spPr>
          <a:xfrm>
            <a:off x="3772895" y="187067"/>
            <a:ext cx="1687285"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Iteration </a:t>
            </a:r>
            <a:r>
              <a:rPr lang="en-US" dirty="0" err="1">
                <a:solidFill>
                  <a:srgbClr val="000000"/>
                </a:solidFill>
              </a:rPr>
              <a:t>i</a:t>
            </a:r>
            <a:r>
              <a:rPr lang="en-US" dirty="0">
                <a:solidFill>
                  <a:srgbClr val="000000"/>
                </a:solidFill>
              </a:rPr>
              <a:t>=5</a:t>
            </a:r>
            <a:endParaRPr lang="en-CA" dirty="0">
              <a:solidFill>
                <a:srgbClr val="000000"/>
              </a:solidFill>
            </a:endParaRPr>
          </a:p>
        </p:txBody>
      </p:sp>
      <p:sp>
        <p:nvSpPr>
          <p:cNvPr id="40" name="Rectangle 39"/>
          <p:cNvSpPr/>
          <p:nvPr/>
        </p:nvSpPr>
        <p:spPr>
          <a:xfrm>
            <a:off x="552450" y="3779923"/>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7</a:t>
            </a:r>
          </a:p>
        </p:txBody>
      </p:sp>
      <p:sp>
        <p:nvSpPr>
          <p:cNvPr id="41" name="Rectangle 40"/>
          <p:cNvSpPr/>
          <p:nvPr/>
        </p:nvSpPr>
        <p:spPr>
          <a:xfrm>
            <a:off x="1729255" y="3779923"/>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5</a:t>
            </a:r>
          </a:p>
        </p:txBody>
      </p:sp>
      <p:sp>
        <p:nvSpPr>
          <p:cNvPr id="42" name="Rectangle 41"/>
          <p:cNvSpPr/>
          <p:nvPr/>
        </p:nvSpPr>
        <p:spPr>
          <a:xfrm>
            <a:off x="1914979" y="2361699"/>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5</a:t>
            </a:r>
          </a:p>
        </p:txBody>
      </p:sp>
      <p:sp>
        <p:nvSpPr>
          <p:cNvPr id="37" name="Rectangle 36"/>
          <p:cNvSpPr/>
          <p:nvPr/>
        </p:nvSpPr>
        <p:spPr>
          <a:xfrm>
            <a:off x="1372535" y="3099135"/>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9</a:t>
            </a:r>
          </a:p>
        </p:txBody>
      </p:sp>
      <p:sp>
        <p:nvSpPr>
          <p:cNvPr id="43" name="Rectangular Callout 42"/>
          <p:cNvSpPr/>
          <p:nvPr/>
        </p:nvSpPr>
        <p:spPr>
          <a:xfrm>
            <a:off x="9850639" y="187067"/>
            <a:ext cx="2200475" cy="1292483"/>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CA" dirty="0">
                <a:solidFill>
                  <a:srgbClr val="000000"/>
                </a:solidFill>
              </a:rPr>
              <a:t>Yes. </a:t>
            </a:r>
            <a:r>
              <a:rPr lang="en-CA" b="1" dirty="0">
                <a:solidFill>
                  <a:srgbClr val="000000"/>
                </a:solidFill>
              </a:rPr>
              <a:t>Reuse</a:t>
            </a:r>
            <a:r>
              <a:rPr lang="en-CA" dirty="0">
                <a:solidFill>
                  <a:srgbClr val="000000"/>
                </a:solidFill>
              </a:rPr>
              <a:t> colour, </a:t>
            </a:r>
            <a:r>
              <a:rPr lang="en-CA" b="1" dirty="0" err="1">
                <a:solidFill>
                  <a:srgbClr val="000000"/>
                </a:solidFill>
              </a:rPr>
              <a:t>deleteMin</a:t>
            </a:r>
            <a:r>
              <a:rPr lang="en-CA" b="1" dirty="0">
                <a:solidFill>
                  <a:srgbClr val="000000"/>
                </a:solidFill>
              </a:rPr>
              <a:t> </a:t>
            </a:r>
            <a:r>
              <a:rPr lang="en-CA" dirty="0">
                <a:solidFill>
                  <a:srgbClr val="000000"/>
                </a:solidFill>
              </a:rPr>
              <a:t>and insert new finish time into heap!</a:t>
            </a:r>
          </a:p>
        </p:txBody>
      </p:sp>
      <p:sp>
        <p:nvSpPr>
          <p:cNvPr id="5" name="Slide Number Placeholder 4">
            <a:extLst>
              <a:ext uri="{FF2B5EF4-FFF2-40B4-BE49-F238E27FC236}">
                <a16:creationId xmlns:a16="http://schemas.microsoft.com/office/drawing/2014/main" id="{83D7B50A-274C-EB4B-218F-C4441A0FEEC4}"/>
              </a:ext>
            </a:extLst>
          </p:cNvPr>
          <p:cNvSpPr>
            <a:spLocks noGrp="1"/>
          </p:cNvSpPr>
          <p:nvPr>
            <p:ph type="sldNum" sz="quarter" idx="12"/>
          </p:nvPr>
        </p:nvSpPr>
        <p:spPr/>
        <p:txBody>
          <a:bodyPr/>
          <a:lstStyle/>
          <a:p>
            <a:fld id="{D57F1E4F-1CFF-5643-939E-217C01CDF565}" type="slidenum">
              <a:rPr lang="en-US" smtClean="0">
                <a:solidFill>
                  <a:srgbClr val="000000"/>
                </a:solidFill>
              </a:rPr>
              <a:pPr/>
              <a:t>57</a:t>
            </a:fld>
            <a:endParaRPr lang="en-US" dirty="0">
              <a:solidFill>
                <a:srgbClr val="000000"/>
              </a:solidFill>
            </a:endParaRPr>
          </a:p>
        </p:txBody>
      </p:sp>
    </p:spTree>
    <p:extLst>
      <p:ext uri="{BB962C8B-B14F-4D97-AF65-F5344CB8AC3E}">
        <p14:creationId xmlns:p14="http://schemas.microsoft.com/office/powerpoint/2010/main" val="2811160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5" grpId="0" animBg="1"/>
      <p:bldP spid="4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79" y="122322"/>
            <a:ext cx="3632200" cy="2039351"/>
          </a:xfrm>
        </p:spPr>
        <p:txBody>
          <a:bodyPr/>
          <a:lstStyle/>
          <a:p>
            <a:pPr algn="ctr"/>
            <a:r>
              <a:rPr lang="en-US" dirty="0">
                <a:solidFill>
                  <a:srgbClr val="000000"/>
                </a:solidFill>
              </a:rPr>
              <a:t>Example: Heap-based algorithm</a:t>
            </a:r>
            <a:endParaRPr lang="en-CA" b="1" dirty="0">
              <a:solidFill>
                <a:srgbClr val="000000"/>
              </a:solidFill>
            </a:endParaRPr>
          </a:p>
        </p:txBody>
      </p:sp>
      <p:graphicFrame>
        <p:nvGraphicFramePr>
          <p:cNvPr id="4" name="Table 3"/>
          <p:cNvGraphicFramePr>
            <a:graphicFrameLocks noGrp="1"/>
          </p:cNvGraphicFramePr>
          <p:nvPr/>
        </p:nvGraphicFramePr>
        <p:xfrm>
          <a:off x="3797100" y="11419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CA" dirty="0"/>
                        <a:t>1</a:t>
                      </a:r>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CA" dirty="0"/>
                        <a:t>2</a:t>
                      </a:r>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CA" dirty="0"/>
                        <a:t>3</a:t>
                      </a:r>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797100" y="505420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1201201" y="546780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43411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9552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50650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7889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5128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72313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6791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4030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101269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8508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569274"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987856" y="516867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711756" y="517922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5391068" y="517902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6159556" y="517489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883456" y="518544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7480529" y="518524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8331256" y="516867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9055156" y="517922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734468" y="517902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10494593" y="516867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1218493" y="517922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9" name="Rectangular Callout 38"/>
          <p:cNvSpPr/>
          <p:nvPr/>
        </p:nvSpPr>
        <p:spPr>
          <a:xfrm>
            <a:off x="5576351" y="187068"/>
            <a:ext cx="1687285"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Check heap minimum</a:t>
            </a:r>
            <a:endParaRPr lang="en-CA" dirty="0">
              <a:solidFill>
                <a:srgbClr val="000000"/>
              </a:solidFill>
            </a:endParaRPr>
          </a:p>
        </p:txBody>
      </p:sp>
      <p:sp>
        <p:nvSpPr>
          <p:cNvPr id="3" name="Rectangle 2"/>
          <p:cNvSpPr/>
          <p:nvPr/>
        </p:nvSpPr>
        <p:spPr>
          <a:xfrm>
            <a:off x="374650" y="2970798"/>
            <a:ext cx="3060700" cy="1931005"/>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dirty="0">
                <a:solidFill>
                  <a:srgbClr val="000000"/>
                </a:solidFill>
              </a:rPr>
              <a:t>Heap</a:t>
            </a:r>
          </a:p>
        </p:txBody>
      </p:sp>
      <p:sp>
        <p:nvSpPr>
          <p:cNvPr id="34" name="Rectangle 33"/>
          <p:cNvSpPr/>
          <p:nvPr/>
        </p:nvSpPr>
        <p:spPr>
          <a:xfrm>
            <a:off x="372410" y="2305050"/>
            <a:ext cx="3060700" cy="665748"/>
          </a:xfrm>
          <a:prstGeom prst="rect">
            <a:avLst/>
          </a:prstGeom>
          <a:solidFill>
            <a:srgbClr val="FFFFFF"/>
          </a:solid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r>
              <a:rPr lang="en-CA" b="1" dirty="0">
                <a:solidFill>
                  <a:srgbClr val="000000"/>
                </a:solidFill>
              </a:rPr>
              <a:t>Min element: NULL</a:t>
            </a:r>
          </a:p>
        </p:txBody>
      </p:sp>
      <mc:AlternateContent xmlns:mc="http://schemas.openxmlformats.org/markup-compatibility/2006">
        <mc:Choice xmlns:a14="http://schemas.microsoft.com/office/drawing/2010/main" Requires="a14">
          <p:sp>
            <p:nvSpPr>
              <p:cNvPr id="35" name="Rectangular Callout 34"/>
              <p:cNvSpPr/>
              <p:nvPr/>
            </p:nvSpPr>
            <p:spPr>
              <a:xfrm>
                <a:off x="7379807" y="187068"/>
                <a:ext cx="2354661"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Check if finish time 5 is before </a:t>
                </a:r>
                <a14:m>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𝑠</m:t>
                        </m:r>
                      </m:e>
                      <m:sub>
                        <m:r>
                          <a:rPr lang="en-CA" b="0" i="1" smtClean="0">
                            <a:solidFill>
                              <a:srgbClr val="000000"/>
                            </a:solidFill>
                            <a:latin typeface="Cambria Math" panose="02040503050406030204" pitchFamily="18" charset="0"/>
                          </a:rPr>
                          <m:t>5</m:t>
                        </m:r>
                      </m:sub>
                    </m:sSub>
                  </m:oMath>
                </a14:m>
                <a:endParaRPr lang="en-CA" dirty="0">
                  <a:solidFill>
                    <a:srgbClr val="000000"/>
                  </a:solidFill>
                </a:endParaRPr>
              </a:p>
            </p:txBody>
          </p:sp>
        </mc:Choice>
        <mc:Fallback>
          <p:sp>
            <p:nvSpPr>
              <p:cNvPr id="35" name="Rectangular Callout 34"/>
              <p:cNvSpPr>
                <a:spLocks noRot="1" noChangeAspect="1" noMove="1" noResize="1" noEditPoints="1" noAdjustHandles="1" noChangeArrowheads="1" noChangeShapeType="1" noTextEdit="1"/>
              </p:cNvSpPr>
              <p:nvPr/>
            </p:nvSpPr>
            <p:spPr>
              <a:xfrm>
                <a:off x="7379807" y="187068"/>
                <a:ext cx="2354661" cy="771781"/>
              </a:xfrm>
              <a:prstGeom prst="wedgeRectCallout">
                <a:avLst>
                  <a:gd name="adj1" fmla="val -41107"/>
                  <a:gd name="adj2" fmla="val 41930"/>
                </a:avLst>
              </a:prstGeom>
              <a:blipFill>
                <a:blip r:embed="rId2"/>
                <a:stretch>
                  <a:fillRect/>
                </a:stretch>
              </a:blipFill>
            </p:spPr>
            <p:txBody>
              <a:bodyPr/>
              <a:lstStyle/>
              <a:p>
                <a:r>
                  <a:rPr lang="en-CA">
                    <a:noFill/>
                  </a:rPr>
                  <a:t> </a:t>
                </a:r>
              </a:p>
            </p:txBody>
          </p:sp>
        </mc:Fallback>
      </mc:AlternateContent>
      <p:sp>
        <p:nvSpPr>
          <p:cNvPr id="36" name="Rectangular Callout 35"/>
          <p:cNvSpPr/>
          <p:nvPr/>
        </p:nvSpPr>
        <p:spPr>
          <a:xfrm>
            <a:off x="3772895" y="187067"/>
            <a:ext cx="1687285"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Iteration </a:t>
            </a:r>
            <a:r>
              <a:rPr lang="en-US" dirty="0" err="1">
                <a:solidFill>
                  <a:srgbClr val="000000"/>
                </a:solidFill>
              </a:rPr>
              <a:t>i</a:t>
            </a:r>
            <a:r>
              <a:rPr lang="en-US" dirty="0">
                <a:solidFill>
                  <a:srgbClr val="000000"/>
                </a:solidFill>
              </a:rPr>
              <a:t>=5</a:t>
            </a:r>
            <a:endParaRPr lang="en-CA" dirty="0">
              <a:solidFill>
                <a:srgbClr val="000000"/>
              </a:solidFill>
            </a:endParaRPr>
          </a:p>
        </p:txBody>
      </p:sp>
      <p:sp>
        <p:nvSpPr>
          <p:cNvPr id="40" name="Rectangle 39"/>
          <p:cNvSpPr/>
          <p:nvPr/>
        </p:nvSpPr>
        <p:spPr>
          <a:xfrm>
            <a:off x="552450" y="3779923"/>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7</a:t>
            </a:r>
          </a:p>
        </p:txBody>
      </p:sp>
      <p:sp>
        <p:nvSpPr>
          <p:cNvPr id="37" name="Rectangle 36"/>
          <p:cNvSpPr/>
          <p:nvPr/>
        </p:nvSpPr>
        <p:spPr>
          <a:xfrm>
            <a:off x="1372535" y="3099135"/>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9</a:t>
            </a:r>
          </a:p>
        </p:txBody>
      </p:sp>
      <p:sp>
        <p:nvSpPr>
          <p:cNvPr id="43" name="Rectangular Callout 42"/>
          <p:cNvSpPr/>
          <p:nvPr/>
        </p:nvSpPr>
        <p:spPr>
          <a:xfrm>
            <a:off x="9850639" y="187067"/>
            <a:ext cx="2200475" cy="1292483"/>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CA" dirty="0">
                <a:solidFill>
                  <a:srgbClr val="000000"/>
                </a:solidFill>
              </a:rPr>
              <a:t>Yes. </a:t>
            </a:r>
            <a:r>
              <a:rPr lang="en-CA" b="1" dirty="0">
                <a:solidFill>
                  <a:srgbClr val="000000"/>
                </a:solidFill>
              </a:rPr>
              <a:t>Reuse</a:t>
            </a:r>
            <a:r>
              <a:rPr lang="en-CA" dirty="0">
                <a:solidFill>
                  <a:srgbClr val="000000"/>
                </a:solidFill>
              </a:rPr>
              <a:t> colour, </a:t>
            </a:r>
            <a:r>
              <a:rPr lang="en-CA" b="1" dirty="0" err="1">
                <a:solidFill>
                  <a:srgbClr val="000000"/>
                </a:solidFill>
              </a:rPr>
              <a:t>deleteMin</a:t>
            </a:r>
            <a:r>
              <a:rPr lang="en-CA" b="1" dirty="0">
                <a:solidFill>
                  <a:srgbClr val="000000"/>
                </a:solidFill>
              </a:rPr>
              <a:t> </a:t>
            </a:r>
            <a:r>
              <a:rPr lang="en-CA" dirty="0">
                <a:solidFill>
                  <a:srgbClr val="000000"/>
                </a:solidFill>
              </a:rPr>
              <a:t>and insert new finish time into heap!</a:t>
            </a:r>
          </a:p>
        </p:txBody>
      </p:sp>
      <p:sp>
        <p:nvSpPr>
          <p:cNvPr id="38" name="Rectangle 37"/>
          <p:cNvSpPr/>
          <p:nvPr/>
        </p:nvSpPr>
        <p:spPr>
          <a:xfrm>
            <a:off x="1914979" y="2354180"/>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7</a:t>
            </a:r>
          </a:p>
        </p:txBody>
      </p:sp>
      <p:sp>
        <p:nvSpPr>
          <p:cNvPr id="5" name="Slide Number Placeholder 4">
            <a:extLst>
              <a:ext uri="{FF2B5EF4-FFF2-40B4-BE49-F238E27FC236}">
                <a16:creationId xmlns:a16="http://schemas.microsoft.com/office/drawing/2014/main" id="{5A9CBF0D-D45B-05AF-1764-4F05BA0E0A22}"/>
              </a:ext>
            </a:extLst>
          </p:cNvPr>
          <p:cNvSpPr>
            <a:spLocks noGrp="1"/>
          </p:cNvSpPr>
          <p:nvPr>
            <p:ph type="sldNum" sz="quarter" idx="12"/>
          </p:nvPr>
        </p:nvSpPr>
        <p:spPr/>
        <p:txBody>
          <a:bodyPr/>
          <a:lstStyle/>
          <a:p>
            <a:fld id="{D57F1E4F-1CFF-5643-939E-217C01CDF565}" type="slidenum">
              <a:rPr lang="en-US" smtClean="0">
                <a:solidFill>
                  <a:srgbClr val="000000"/>
                </a:solidFill>
              </a:rPr>
              <a:pPr/>
              <a:t>58</a:t>
            </a:fld>
            <a:endParaRPr lang="en-US" dirty="0">
              <a:solidFill>
                <a:srgbClr val="000000"/>
              </a:solidFill>
            </a:endParaRPr>
          </a:p>
        </p:txBody>
      </p:sp>
      <p:sp>
        <p:nvSpPr>
          <p:cNvPr id="8" name="Rectangular Callout 39">
            <a:extLst>
              <a:ext uri="{FF2B5EF4-FFF2-40B4-BE49-F238E27FC236}">
                <a16:creationId xmlns:a16="http://schemas.microsoft.com/office/drawing/2014/main" id="{227680DF-7954-5736-0B68-F1209CBDF5CC}"/>
              </a:ext>
            </a:extLst>
          </p:cNvPr>
          <p:cNvSpPr/>
          <p:nvPr/>
        </p:nvSpPr>
        <p:spPr>
          <a:xfrm>
            <a:off x="4926120" y="3581633"/>
            <a:ext cx="2576191" cy="880048"/>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solidFill>
                  <a:srgbClr val="000000"/>
                </a:solidFill>
              </a:rPr>
              <a:t>And so on,</a:t>
            </a:r>
            <a:br>
              <a:rPr lang="en-US" sz="2400" b="1" dirty="0">
                <a:solidFill>
                  <a:srgbClr val="000000"/>
                </a:solidFill>
              </a:rPr>
            </a:br>
            <a:r>
              <a:rPr lang="en-US" sz="2400" b="1" dirty="0">
                <a:solidFill>
                  <a:srgbClr val="000000"/>
                </a:solidFill>
              </a:rPr>
              <a:t>and so forth…</a:t>
            </a:r>
            <a:endParaRPr lang="en-CA" sz="2400" b="1" dirty="0">
              <a:solidFill>
                <a:srgbClr val="000000"/>
              </a:solidFill>
            </a:endParaRPr>
          </a:p>
        </p:txBody>
      </p:sp>
      <p:sp>
        <p:nvSpPr>
          <p:cNvPr id="10" name="Rectangle 9">
            <a:extLst>
              <a:ext uri="{FF2B5EF4-FFF2-40B4-BE49-F238E27FC236}">
                <a16:creationId xmlns:a16="http://schemas.microsoft.com/office/drawing/2014/main" id="{E922A52A-B6EB-BA21-5D83-F158BFAF3CD7}"/>
              </a:ext>
            </a:extLst>
          </p:cNvPr>
          <p:cNvSpPr/>
          <p:nvPr/>
        </p:nvSpPr>
        <p:spPr>
          <a:xfrm>
            <a:off x="1729255" y="3779923"/>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13</a:t>
            </a:r>
          </a:p>
        </p:txBody>
      </p:sp>
    </p:spTree>
    <p:extLst>
      <p:ext uri="{BB962C8B-B14F-4D97-AF65-F5344CB8AC3E}">
        <p14:creationId xmlns:p14="http://schemas.microsoft.com/office/powerpoint/2010/main" val="808143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50BA163-C976-B535-D59D-EEE141CD4AF8}"/>
              </a:ext>
            </a:extLst>
          </p:cNvPr>
          <p:cNvPicPr>
            <a:picLocks/>
          </p:cNvPicPr>
          <p:nvPr/>
        </p:nvPicPr>
        <p:blipFill>
          <a:blip r:embed="rId2"/>
          <a:stretch>
            <a:fillRect/>
          </a:stretch>
        </p:blipFill>
        <p:spPr>
          <a:xfrm>
            <a:off x="395384" y="173935"/>
            <a:ext cx="5877441" cy="5834270"/>
          </a:xfrm>
          <a:prstGeom prst="rect">
            <a:avLst/>
          </a:prstGeom>
        </p:spPr>
      </p:pic>
      <mc:AlternateContent xmlns:mc="http://schemas.openxmlformats.org/markup-compatibility/2006">
        <mc:Choice xmlns:a14="http://schemas.microsoft.com/office/drawing/2010/main" Requires="a14">
          <p:sp>
            <p:nvSpPr>
              <p:cNvPr id="7" name="Rectangular Callout 12">
                <a:extLst>
                  <a:ext uri="{FF2B5EF4-FFF2-40B4-BE49-F238E27FC236}">
                    <a16:creationId xmlns:a16="http://schemas.microsoft.com/office/drawing/2014/main" id="{20FDF430-399B-4070-AD36-85E1A293429E}"/>
                  </a:ext>
                </a:extLst>
              </p:cNvPr>
              <p:cNvSpPr/>
              <p:nvPr/>
            </p:nvSpPr>
            <p:spPr>
              <a:xfrm>
                <a:off x="4457101" y="3091070"/>
                <a:ext cx="1078995" cy="399947"/>
              </a:xfrm>
              <a:prstGeom prst="wedgeRectCallout">
                <a:avLst>
                  <a:gd name="adj1" fmla="val -78006"/>
                  <a:gd name="adj2" fmla="val 56770"/>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i="1" dirty="0" smtClean="0">
                          <a:solidFill>
                            <a:srgbClr val="000000"/>
                          </a:solidFill>
                          <a:latin typeface="Cambria Math" panose="02040503050406030204" pitchFamily="18" charset="0"/>
                        </a:rPr>
                        <m:t>𝑂</m:t>
                      </m:r>
                      <m:r>
                        <a:rPr lang="en-CA" sz="2000" i="1" dirty="0" smtClean="0">
                          <a:solidFill>
                            <a:srgbClr val="000000"/>
                          </a:solidFill>
                          <a:latin typeface="Cambria Math" panose="02040503050406030204" pitchFamily="18" charset="0"/>
                        </a:rPr>
                        <m:t>(1)</m:t>
                      </m:r>
                    </m:oMath>
                  </m:oMathPara>
                </a14:m>
                <a:endParaRPr lang="en-CA" sz="2000" dirty="0">
                  <a:solidFill>
                    <a:srgbClr val="000000"/>
                  </a:solidFill>
                </a:endParaRPr>
              </a:p>
            </p:txBody>
          </p:sp>
        </mc:Choice>
        <mc:Fallback>
          <p:sp>
            <p:nvSpPr>
              <p:cNvPr id="7" name="Rectangular Callout 12">
                <a:extLst>
                  <a:ext uri="{FF2B5EF4-FFF2-40B4-BE49-F238E27FC236}">
                    <a16:creationId xmlns:a16="http://schemas.microsoft.com/office/drawing/2014/main" id="{20FDF430-399B-4070-AD36-85E1A293429E}"/>
                  </a:ext>
                </a:extLst>
              </p:cNvPr>
              <p:cNvSpPr>
                <a:spLocks noRot="1" noChangeAspect="1" noMove="1" noResize="1" noEditPoints="1" noAdjustHandles="1" noChangeArrowheads="1" noChangeShapeType="1" noTextEdit="1"/>
              </p:cNvSpPr>
              <p:nvPr/>
            </p:nvSpPr>
            <p:spPr>
              <a:xfrm>
                <a:off x="4457101" y="3091070"/>
                <a:ext cx="1078995" cy="399947"/>
              </a:xfrm>
              <a:prstGeom prst="wedgeRectCallout">
                <a:avLst>
                  <a:gd name="adj1" fmla="val -78006"/>
                  <a:gd name="adj2" fmla="val 56770"/>
                </a:avLst>
              </a:prstGeom>
              <a:blipFill>
                <a:blip r:embed="rId3"/>
                <a:stretch>
                  <a:fillRect b="-8219"/>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8" name="Rectangular Callout 14">
                <a:extLst>
                  <a:ext uri="{FF2B5EF4-FFF2-40B4-BE49-F238E27FC236}">
                    <a16:creationId xmlns:a16="http://schemas.microsoft.com/office/drawing/2014/main" id="{5FC554D6-F5AE-4EEA-A5E4-EF8BBC5B7A97}"/>
                  </a:ext>
                </a:extLst>
              </p:cNvPr>
              <p:cNvSpPr/>
              <p:nvPr/>
            </p:nvSpPr>
            <p:spPr>
              <a:xfrm>
                <a:off x="6096000" y="5205496"/>
                <a:ext cx="1433511" cy="399947"/>
              </a:xfrm>
              <a:prstGeom prst="wedgeRectCallout">
                <a:avLst>
                  <a:gd name="adj1" fmla="val -92363"/>
                  <a:gd name="adj2" fmla="val -11570"/>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i="1" dirty="0" smtClean="0">
                          <a:solidFill>
                            <a:srgbClr val="000000"/>
                          </a:solidFill>
                          <a:latin typeface="Cambria Math" panose="02040503050406030204" pitchFamily="18" charset="0"/>
                        </a:rPr>
                        <m:t>𝑂</m:t>
                      </m:r>
                      <m:r>
                        <a:rPr lang="en-CA" sz="2000" i="1" dirty="0" smtClean="0">
                          <a:solidFill>
                            <a:srgbClr val="000000"/>
                          </a:solidFill>
                          <a:latin typeface="Cambria Math" panose="02040503050406030204" pitchFamily="18" charset="0"/>
                        </a:rPr>
                        <m:t>(</m:t>
                      </m:r>
                      <m:r>
                        <m:rPr>
                          <m:sty m:val="p"/>
                        </m:rPr>
                        <a:rPr lang="en-CA" sz="2000" i="1" dirty="0" smtClean="0">
                          <a:solidFill>
                            <a:srgbClr val="000000"/>
                          </a:solidFill>
                          <a:latin typeface="Cambria Math" panose="02040503050406030204" pitchFamily="18" charset="0"/>
                        </a:rPr>
                        <m:t>log</m:t>
                      </m:r>
                      <m:r>
                        <a:rPr lang="en-CA" sz="2000" i="1" dirty="0" smtClean="0">
                          <a:solidFill>
                            <a:srgbClr val="000000"/>
                          </a:solidFill>
                          <a:latin typeface="Cambria Math" panose="02040503050406030204" pitchFamily="18" charset="0"/>
                        </a:rPr>
                        <m:t>⁡</m:t>
                      </m:r>
                      <m:r>
                        <a:rPr lang="en-CA" sz="2000" i="1" dirty="0" smtClean="0">
                          <a:solidFill>
                            <a:srgbClr val="000000"/>
                          </a:solidFill>
                          <a:latin typeface="Cambria Math" panose="02040503050406030204" pitchFamily="18" charset="0"/>
                        </a:rPr>
                        <m:t>𝐷</m:t>
                      </m:r>
                      <m:r>
                        <a:rPr lang="en-CA" sz="2000" i="1" dirty="0" smtClean="0">
                          <a:solidFill>
                            <a:srgbClr val="000000"/>
                          </a:solidFill>
                          <a:latin typeface="Cambria Math" panose="02040503050406030204" pitchFamily="18" charset="0"/>
                        </a:rPr>
                        <m:t>)</m:t>
                      </m:r>
                    </m:oMath>
                  </m:oMathPara>
                </a14:m>
                <a:endParaRPr lang="en-CA" sz="2000" dirty="0">
                  <a:solidFill>
                    <a:srgbClr val="000000"/>
                  </a:solidFill>
                </a:endParaRPr>
              </a:p>
            </p:txBody>
          </p:sp>
        </mc:Choice>
        <mc:Fallback>
          <p:sp>
            <p:nvSpPr>
              <p:cNvPr id="8" name="Rectangular Callout 14">
                <a:extLst>
                  <a:ext uri="{FF2B5EF4-FFF2-40B4-BE49-F238E27FC236}">
                    <a16:creationId xmlns:a16="http://schemas.microsoft.com/office/drawing/2014/main" id="{5FC554D6-F5AE-4EEA-A5E4-EF8BBC5B7A97}"/>
                  </a:ext>
                </a:extLst>
              </p:cNvPr>
              <p:cNvSpPr>
                <a:spLocks noRot="1" noChangeAspect="1" noMove="1" noResize="1" noEditPoints="1" noAdjustHandles="1" noChangeArrowheads="1" noChangeShapeType="1" noTextEdit="1"/>
              </p:cNvSpPr>
              <p:nvPr/>
            </p:nvSpPr>
            <p:spPr>
              <a:xfrm>
                <a:off x="6096000" y="5205496"/>
                <a:ext cx="1433511" cy="399947"/>
              </a:xfrm>
              <a:prstGeom prst="wedgeRectCallout">
                <a:avLst>
                  <a:gd name="adj1" fmla="val -92363"/>
                  <a:gd name="adj2" fmla="val -11570"/>
                </a:avLst>
              </a:prstGeom>
              <a:blipFill>
                <a:blip r:embed="rId4"/>
                <a:stretch>
                  <a:fillRect b="-16176"/>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9" name="Rectangular Callout 17">
                <a:extLst>
                  <a:ext uri="{FF2B5EF4-FFF2-40B4-BE49-F238E27FC236}">
                    <a16:creationId xmlns:a16="http://schemas.microsoft.com/office/drawing/2014/main" id="{F27DACD1-B1C0-4F37-8D43-A3DE9DE589CC}"/>
                  </a:ext>
                </a:extLst>
              </p:cNvPr>
              <p:cNvSpPr/>
              <p:nvPr/>
            </p:nvSpPr>
            <p:spPr>
              <a:xfrm>
                <a:off x="4763911" y="3974867"/>
                <a:ext cx="1544369" cy="436452"/>
              </a:xfrm>
              <a:prstGeom prst="wedgeRectCallout">
                <a:avLst>
                  <a:gd name="adj1" fmla="val -89025"/>
                  <a:gd name="adj2" fmla="val -18641"/>
                </a:avLst>
              </a:prstGeom>
              <a:solidFill>
                <a:srgbClr val="FFFFFF"/>
              </a:solidFill>
              <a:ln>
                <a:solidFill>
                  <a:srgbClr val="0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b="0" i="1" dirty="0" smtClean="0">
                          <a:solidFill>
                            <a:srgbClr val="000000"/>
                          </a:solidFill>
                          <a:latin typeface="Cambria Math" panose="02040503050406030204" pitchFamily="18" charset="0"/>
                        </a:rPr>
                        <m:t>𝑂</m:t>
                      </m:r>
                      <m:r>
                        <a:rPr lang="en-CA" sz="2000" b="0" i="1" dirty="0" smtClean="0">
                          <a:solidFill>
                            <a:srgbClr val="000000"/>
                          </a:solidFill>
                          <a:latin typeface="Cambria Math" panose="02040503050406030204" pitchFamily="18" charset="0"/>
                        </a:rPr>
                        <m:t>(</m:t>
                      </m:r>
                      <m:r>
                        <a:rPr lang="en-CA" sz="2000" b="0" i="1" dirty="0" smtClean="0">
                          <a:solidFill>
                            <a:srgbClr val="000000"/>
                          </a:solidFill>
                          <a:latin typeface="Cambria Math" panose="02040503050406030204" pitchFamily="18" charset="0"/>
                        </a:rPr>
                        <m:t>𝑙𝑜𝑔</m:t>
                      </m:r>
                      <m:r>
                        <a:rPr lang="en-CA" sz="2000" b="0" i="1" dirty="0" smtClean="0">
                          <a:solidFill>
                            <a:srgbClr val="000000"/>
                          </a:solidFill>
                          <a:latin typeface="Cambria Math" panose="02040503050406030204" pitchFamily="18" charset="0"/>
                        </a:rPr>
                        <m:t>⁡</m:t>
                      </m:r>
                      <m:r>
                        <a:rPr lang="en-US" sz="2000" b="0" i="1" dirty="0" smtClean="0">
                          <a:solidFill>
                            <a:srgbClr val="000000"/>
                          </a:solidFill>
                          <a:latin typeface="Cambria Math" panose="02040503050406030204" pitchFamily="18" charset="0"/>
                        </a:rPr>
                        <m:t>𝐷</m:t>
                      </m:r>
                      <m:r>
                        <a:rPr lang="en-CA" sz="2000" b="0" i="1" dirty="0" smtClean="0">
                          <a:solidFill>
                            <a:srgbClr val="000000"/>
                          </a:solidFill>
                          <a:latin typeface="Cambria Math" panose="02040503050406030204" pitchFamily="18" charset="0"/>
                        </a:rPr>
                        <m:t>)</m:t>
                      </m:r>
                    </m:oMath>
                  </m:oMathPara>
                </a14:m>
                <a:endParaRPr lang="en-CA" sz="2000" dirty="0">
                  <a:solidFill>
                    <a:srgbClr val="000000"/>
                  </a:solidFill>
                </a:endParaRPr>
              </a:p>
            </p:txBody>
          </p:sp>
        </mc:Choice>
        <mc:Fallback>
          <p:sp>
            <p:nvSpPr>
              <p:cNvPr id="9" name="Rectangular Callout 17">
                <a:extLst>
                  <a:ext uri="{FF2B5EF4-FFF2-40B4-BE49-F238E27FC236}">
                    <a16:creationId xmlns:a16="http://schemas.microsoft.com/office/drawing/2014/main" id="{F27DACD1-B1C0-4F37-8D43-A3DE9DE589CC}"/>
                  </a:ext>
                </a:extLst>
              </p:cNvPr>
              <p:cNvSpPr>
                <a:spLocks noRot="1" noChangeAspect="1" noMove="1" noResize="1" noEditPoints="1" noAdjustHandles="1" noChangeArrowheads="1" noChangeShapeType="1" noTextEdit="1"/>
              </p:cNvSpPr>
              <p:nvPr/>
            </p:nvSpPr>
            <p:spPr>
              <a:xfrm>
                <a:off x="4763911" y="3974867"/>
                <a:ext cx="1544369" cy="436452"/>
              </a:xfrm>
              <a:prstGeom prst="wedgeRectCallout">
                <a:avLst>
                  <a:gd name="adj1" fmla="val -89025"/>
                  <a:gd name="adj2" fmla="val -18641"/>
                </a:avLst>
              </a:prstGeom>
              <a:blipFill>
                <a:blip r:embed="rId5"/>
                <a:stretch>
                  <a:fillRect b="-10811"/>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2" name="Rectangular Callout 9">
                <a:extLst>
                  <a:ext uri="{FF2B5EF4-FFF2-40B4-BE49-F238E27FC236}">
                    <a16:creationId xmlns:a16="http://schemas.microsoft.com/office/drawing/2014/main" id="{D15828E2-E8DA-4892-A44D-3CC31BC017D3}"/>
                  </a:ext>
                </a:extLst>
              </p:cNvPr>
              <p:cNvSpPr/>
              <p:nvPr/>
            </p:nvSpPr>
            <p:spPr>
              <a:xfrm>
                <a:off x="5376388" y="2082489"/>
                <a:ext cx="3153560" cy="852010"/>
              </a:xfrm>
              <a:prstGeom prst="wedgeRectCallout">
                <a:avLst>
                  <a:gd name="adj1" fmla="val -67232"/>
                  <a:gd name="adj2" fmla="val 38748"/>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 xmlns:m="http://schemas.openxmlformats.org/officeDocument/2006/math">
                    <m:r>
                      <a:rPr lang="en-CA" sz="2000" i="1" dirty="0" smtClean="0">
                        <a:solidFill>
                          <a:srgbClr val="000000"/>
                        </a:solidFill>
                        <a:latin typeface="Cambria Math" panose="02040503050406030204" pitchFamily="18" charset="0"/>
                      </a:rPr>
                      <m:t>𝑂</m:t>
                    </m:r>
                    <m:r>
                      <a:rPr lang="en-CA" sz="2000" i="1" dirty="0" smtClean="0">
                        <a:solidFill>
                          <a:srgbClr val="000000"/>
                        </a:solidFill>
                        <a:latin typeface="Cambria Math" panose="02040503050406030204" pitchFamily="18" charset="0"/>
                      </a:rPr>
                      <m:t>(</m:t>
                    </m:r>
                    <m:r>
                      <m:rPr>
                        <m:sty m:val="p"/>
                      </m:rPr>
                      <a:rPr lang="en-CA" sz="2000" i="1" dirty="0" smtClean="0">
                        <a:solidFill>
                          <a:srgbClr val="000000"/>
                        </a:solidFill>
                        <a:latin typeface="Cambria Math" panose="02040503050406030204" pitchFamily="18" charset="0"/>
                      </a:rPr>
                      <m:t>log</m:t>
                    </m:r>
                    <m:r>
                      <a:rPr lang="en-CA" sz="2000" i="1" dirty="0" smtClean="0">
                        <a:solidFill>
                          <a:srgbClr val="000000"/>
                        </a:solidFill>
                        <a:latin typeface="Cambria Math" panose="02040503050406030204" pitchFamily="18" charset="0"/>
                      </a:rPr>
                      <m:t>⁡</m:t>
                    </m:r>
                    <m:r>
                      <a:rPr lang="en-US" sz="2000" b="0" i="1" dirty="0" smtClean="0">
                        <a:solidFill>
                          <a:srgbClr val="000000"/>
                        </a:solidFill>
                        <a:latin typeface="Cambria Math" panose="02040503050406030204" pitchFamily="18" charset="0"/>
                      </a:rPr>
                      <m:t>𝑆</m:t>
                    </m:r>
                    <m:r>
                      <a:rPr lang="en-CA" sz="2000" i="1" dirty="0" smtClean="0">
                        <a:solidFill>
                          <a:srgbClr val="000000"/>
                        </a:solidFill>
                        <a:latin typeface="Cambria Math" panose="02040503050406030204" pitchFamily="18" charset="0"/>
                      </a:rPr>
                      <m:t>)</m:t>
                    </m:r>
                  </m:oMath>
                </a14:m>
                <a:r>
                  <a:rPr lang="en-CA" sz="2000" dirty="0">
                    <a:solidFill>
                      <a:srgbClr val="000000"/>
                    </a:solidFill>
                  </a:rPr>
                  <a:t> where</a:t>
                </a:r>
                <a:br>
                  <a:rPr lang="en-US" sz="2000" b="0" i="1" dirty="0">
                    <a:solidFill>
                      <a:srgbClr val="000000"/>
                    </a:solidFill>
                    <a:latin typeface="Cambria Math" panose="02040503050406030204" pitchFamily="18" charset="0"/>
                  </a:rPr>
                </a:br>
                <a14:m>
                  <m:oMath xmlns:m="http://schemas.openxmlformats.org/officeDocument/2006/math">
                    <m:r>
                      <a:rPr lang="en-US" sz="2000" b="0" i="1" smtClean="0">
                        <a:solidFill>
                          <a:srgbClr val="000000"/>
                        </a:solidFill>
                        <a:latin typeface="Cambria Math" panose="02040503050406030204" pitchFamily="18" charset="0"/>
                      </a:rPr>
                      <m:t>𝑆</m:t>
                    </m:r>
                    <m:r>
                      <a:rPr lang="en-US" sz="2000" b="0" i="1" smtClean="0">
                        <a:solidFill>
                          <a:srgbClr val="000000"/>
                        </a:solidFill>
                        <a:latin typeface="Cambria Math" panose="02040503050406030204" pitchFamily="18" charset="0"/>
                      </a:rPr>
                      <m:t>=</m:t>
                    </m:r>
                  </m:oMath>
                </a14:m>
                <a:r>
                  <a:rPr lang="en-CA" sz="2000" dirty="0">
                    <a:solidFill>
                      <a:srgbClr val="000000"/>
                    </a:solidFill>
                  </a:rPr>
                  <a:t> size(priority queue)</a:t>
                </a:r>
              </a:p>
            </p:txBody>
          </p:sp>
        </mc:Choice>
        <mc:Fallback>
          <p:sp>
            <p:nvSpPr>
              <p:cNvPr id="12" name="Rectangular Callout 9">
                <a:extLst>
                  <a:ext uri="{FF2B5EF4-FFF2-40B4-BE49-F238E27FC236}">
                    <a16:creationId xmlns:a16="http://schemas.microsoft.com/office/drawing/2014/main" id="{D15828E2-E8DA-4892-A44D-3CC31BC017D3}"/>
                  </a:ext>
                </a:extLst>
              </p:cNvPr>
              <p:cNvSpPr>
                <a:spLocks noRot="1" noChangeAspect="1" noMove="1" noResize="1" noEditPoints="1" noAdjustHandles="1" noChangeArrowheads="1" noChangeShapeType="1" noTextEdit="1"/>
              </p:cNvSpPr>
              <p:nvPr/>
            </p:nvSpPr>
            <p:spPr>
              <a:xfrm>
                <a:off x="5376388" y="2082489"/>
                <a:ext cx="3153560" cy="852010"/>
              </a:xfrm>
              <a:prstGeom prst="wedgeRectCallout">
                <a:avLst>
                  <a:gd name="adj1" fmla="val -67232"/>
                  <a:gd name="adj2" fmla="val 38748"/>
                </a:avLst>
              </a:prstGeom>
              <a:blipFill>
                <a:blip r:embed="rId6"/>
                <a:stretch>
                  <a:fillRect b="-3546"/>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3" name="Rectangular Callout 12">
                <a:extLst>
                  <a:ext uri="{FF2B5EF4-FFF2-40B4-BE49-F238E27FC236}">
                    <a16:creationId xmlns:a16="http://schemas.microsoft.com/office/drawing/2014/main" id="{B93345D6-40ED-4C90-81F3-C535E0E2C17F}"/>
                  </a:ext>
                </a:extLst>
              </p:cNvPr>
              <p:cNvSpPr/>
              <p:nvPr/>
            </p:nvSpPr>
            <p:spPr>
              <a:xfrm>
                <a:off x="7586271" y="2891096"/>
                <a:ext cx="1078995" cy="399947"/>
              </a:xfrm>
              <a:prstGeom prst="wedgeRectCallout">
                <a:avLst>
                  <a:gd name="adj1" fmla="val -38857"/>
                  <a:gd name="adj2" fmla="val 18251"/>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i="1" dirty="0" smtClean="0">
                          <a:solidFill>
                            <a:srgbClr val="000000"/>
                          </a:solidFill>
                          <a:latin typeface="Cambria Math" panose="02040503050406030204" pitchFamily="18" charset="0"/>
                        </a:rPr>
                        <m:t>𝑂</m:t>
                      </m:r>
                      <m:r>
                        <a:rPr lang="en-CA" sz="2000" i="1" dirty="0" smtClean="0">
                          <a:solidFill>
                            <a:srgbClr val="000000"/>
                          </a:solidFill>
                          <a:latin typeface="Cambria Math" panose="02040503050406030204" pitchFamily="18" charset="0"/>
                        </a:rPr>
                        <m:t>(1)</m:t>
                      </m:r>
                    </m:oMath>
                  </m:oMathPara>
                </a14:m>
                <a:endParaRPr lang="en-CA" sz="2000" dirty="0">
                  <a:solidFill>
                    <a:srgbClr val="000000"/>
                  </a:solidFill>
                </a:endParaRPr>
              </a:p>
            </p:txBody>
          </p:sp>
        </mc:Choice>
        <mc:Fallback>
          <p:sp>
            <p:nvSpPr>
              <p:cNvPr id="13" name="Rectangular Callout 12">
                <a:extLst>
                  <a:ext uri="{FF2B5EF4-FFF2-40B4-BE49-F238E27FC236}">
                    <a16:creationId xmlns:a16="http://schemas.microsoft.com/office/drawing/2014/main" id="{B93345D6-40ED-4C90-81F3-C535E0E2C17F}"/>
                  </a:ext>
                </a:extLst>
              </p:cNvPr>
              <p:cNvSpPr>
                <a:spLocks noRot="1" noChangeAspect="1" noMove="1" noResize="1" noEditPoints="1" noAdjustHandles="1" noChangeArrowheads="1" noChangeShapeType="1" noTextEdit="1"/>
              </p:cNvSpPr>
              <p:nvPr/>
            </p:nvSpPr>
            <p:spPr>
              <a:xfrm>
                <a:off x="7586271" y="2891096"/>
                <a:ext cx="1078995" cy="399947"/>
              </a:xfrm>
              <a:prstGeom prst="wedgeRectCallout">
                <a:avLst>
                  <a:gd name="adj1" fmla="val -38857"/>
                  <a:gd name="adj2" fmla="val 18251"/>
                </a:avLst>
              </a:prstGeom>
              <a:blipFill>
                <a:blip r:embed="rId7"/>
                <a:stretch>
                  <a:fillRect b="-16176"/>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4" name="Rectangular Callout 9">
                <a:extLst>
                  <a:ext uri="{FF2B5EF4-FFF2-40B4-BE49-F238E27FC236}">
                    <a16:creationId xmlns:a16="http://schemas.microsoft.com/office/drawing/2014/main" id="{76397314-4F04-4E18-9A32-47584DAA4CE2}"/>
                  </a:ext>
                </a:extLst>
              </p:cNvPr>
              <p:cNvSpPr/>
              <p:nvPr/>
            </p:nvSpPr>
            <p:spPr>
              <a:xfrm>
                <a:off x="8259955" y="4193093"/>
                <a:ext cx="3726635" cy="488237"/>
              </a:xfrm>
              <a:prstGeom prst="wedgeRectCallout">
                <a:avLst>
                  <a:gd name="adj1" fmla="val -40916"/>
                  <a:gd name="adj2" fmla="val 25333"/>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sz="2000" dirty="0">
                    <a:solidFill>
                      <a:srgbClr val="000000"/>
                    </a:solidFill>
                  </a:rPr>
                  <a:t>Total </a:t>
                </a:r>
                <a14:m>
                  <m:oMath xmlns:m="http://schemas.openxmlformats.org/officeDocument/2006/math">
                    <m:r>
                      <m:rPr>
                        <m:sty m:val="p"/>
                      </m:rPr>
                      <a:rPr lang="en-CA" sz="2000" b="0" i="0" smtClean="0">
                        <a:solidFill>
                          <a:srgbClr val="000000"/>
                        </a:solidFill>
                        <a:latin typeface="Cambria Math" panose="02040503050406030204" pitchFamily="18" charset="0"/>
                      </a:rPr>
                      <m:t>Θ</m:t>
                    </m:r>
                    <m:d>
                      <m:dPr>
                        <m:ctrlPr>
                          <a:rPr lang="en-CA" sz="2000" b="0" i="1" smtClean="0">
                            <a:solidFill>
                              <a:srgbClr val="000000"/>
                            </a:solidFill>
                            <a:latin typeface="Cambria Math" panose="02040503050406030204" pitchFamily="18" charset="0"/>
                          </a:rPr>
                        </m:ctrlPr>
                      </m:dPr>
                      <m:e>
                        <m:r>
                          <a:rPr lang="en-CA" sz="2000" b="0" i="1" smtClean="0">
                            <a:solidFill>
                              <a:srgbClr val="000000"/>
                            </a:solidFill>
                            <a:latin typeface="Cambria Math" panose="02040503050406030204" pitchFamily="18" charset="0"/>
                          </a:rPr>
                          <m:t>𝑛</m:t>
                        </m:r>
                        <m:func>
                          <m:funcPr>
                            <m:ctrlPr>
                              <a:rPr lang="en-CA" sz="2000" b="0" i="1" smtClean="0">
                                <a:solidFill>
                                  <a:srgbClr val="000000"/>
                                </a:solidFill>
                                <a:latin typeface="Cambria Math" panose="02040503050406030204" pitchFamily="18" charset="0"/>
                              </a:rPr>
                            </m:ctrlPr>
                          </m:funcPr>
                          <m:fName>
                            <m:r>
                              <m:rPr>
                                <m:sty m:val="p"/>
                              </m:rPr>
                              <a:rPr lang="en-CA" sz="2000" b="0" i="0" smtClean="0">
                                <a:solidFill>
                                  <a:srgbClr val="000000"/>
                                </a:solidFill>
                                <a:latin typeface="Cambria Math" panose="02040503050406030204" pitchFamily="18" charset="0"/>
                              </a:rPr>
                              <m:t>log</m:t>
                            </m:r>
                          </m:fName>
                          <m:e>
                            <m:r>
                              <a:rPr lang="en-CA" sz="2000" b="0" i="1" smtClean="0">
                                <a:solidFill>
                                  <a:srgbClr val="000000"/>
                                </a:solidFill>
                                <a:latin typeface="Cambria Math" panose="02040503050406030204" pitchFamily="18" charset="0"/>
                              </a:rPr>
                              <m:t>𝑛</m:t>
                            </m:r>
                          </m:e>
                        </m:func>
                      </m:e>
                    </m:d>
                    <m:r>
                      <a:rPr lang="en-CA" sz="2000" b="0" i="1" smtClean="0">
                        <a:solidFill>
                          <a:srgbClr val="000000"/>
                        </a:solidFill>
                        <a:latin typeface="Cambria Math" panose="02040503050406030204" pitchFamily="18" charset="0"/>
                      </a:rPr>
                      <m:t>+</m:t>
                    </m:r>
                    <m:r>
                      <m:rPr>
                        <m:sty m:val="p"/>
                      </m:rPr>
                      <a:rPr lang="en-CA" sz="2000" b="0" i="0" smtClean="0">
                        <a:solidFill>
                          <a:srgbClr val="000000"/>
                        </a:solidFill>
                        <a:latin typeface="Cambria Math" panose="02040503050406030204" pitchFamily="18" charset="0"/>
                      </a:rPr>
                      <m:t>Θ</m:t>
                    </m:r>
                    <m:r>
                      <a:rPr lang="en-CA" sz="2000" b="0" i="1" smtClean="0">
                        <a:solidFill>
                          <a:srgbClr val="000000"/>
                        </a:solidFill>
                        <a:latin typeface="Cambria Math" panose="02040503050406030204" pitchFamily="18" charset="0"/>
                      </a:rPr>
                      <m:t>(</m:t>
                    </m:r>
                    <m:r>
                      <a:rPr lang="en-CA" sz="2000" b="0" i="1" smtClean="0">
                        <a:solidFill>
                          <a:srgbClr val="000000"/>
                        </a:solidFill>
                        <a:latin typeface="Cambria Math" panose="02040503050406030204" pitchFamily="18" charset="0"/>
                      </a:rPr>
                      <m:t>𝑛</m:t>
                    </m:r>
                    <m:func>
                      <m:funcPr>
                        <m:ctrlPr>
                          <a:rPr lang="en-CA" sz="2000" b="0" i="1" smtClean="0">
                            <a:solidFill>
                              <a:srgbClr val="000000"/>
                            </a:solidFill>
                            <a:latin typeface="Cambria Math" panose="02040503050406030204" pitchFamily="18" charset="0"/>
                          </a:rPr>
                        </m:ctrlPr>
                      </m:funcPr>
                      <m:fName>
                        <m:r>
                          <m:rPr>
                            <m:sty m:val="p"/>
                          </m:rPr>
                          <a:rPr lang="en-CA" sz="2000" b="0" i="0" smtClean="0">
                            <a:solidFill>
                              <a:srgbClr val="000000"/>
                            </a:solidFill>
                            <a:latin typeface="Cambria Math" panose="02040503050406030204" pitchFamily="18" charset="0"/>
                          </a:rPr>
                          <m:t>log</m:t>
                        </m:r>
                      </m:fName>
                      <m:e>
                        <m:r>
                          <a:rPr lang="en-CA" sz="2000" b="0" i="1" smtClean="0">
                            <a:solidFill>
                              <a:srgbClr val="000000"/>
                            </a:solidFill>
                            <a:latin typeface="Cambria Math" panose="02040503050406030204" pitchFamily="18" charset="0"/>
                          </a:rPr>
                          <m:t>𝐷</m:t>
                        </m:r>
                      </m:e>
                    </m:func>
                    <m:r>
                      <a:rPr lang="en-CA" sz="2000" b="0" i="1" smtClean="0">
                        <a:solidFill>
                          <a:srgbClr val="000000"/>
                        </a:solidFill>
                        <a:latin typeface="Cambria Math" panose="02040503050406030204" pitchFamily="18" charset="0"/>
                      </a:rPr>
                      <m:t>)</m:t>
                    </m:r>
                  </m:oMath>
                </a14:m>
                <a:endParaRPr lang="en-CA" sz="2000" dirty="0">
                  <a:solidFill>
                    <a:srgbClr val="000000"/>
                  </a:solidFill>
                </a:endParaRPr>
              </a:p>
            </p:txBody>
          </p:sp>
        </mc:Choice>
        <mc:Fallback>
          <p:sp>
            <p:nvSpPr>
              <p:cNvPr id="14" name="Rectangular Callout 9">
                <a:extLst>
                  <a:ext uri="{FF2B5EF4-FFF2-40B4-BE49-F238E27FC236}">
                    <a16:creationId xmlns:a16="http://schemas.microsoft.com/office/drawing/2014/main" id="{76397314-4F04-4E18-9A32-47584DAA4CE2}"/>
                  </a:ext>
                </a:extLst>
              </p:cNvPr>
              <p:cNvSpPr>
                <a:spLocks noRot="1" noChangeAspect="1" noMove="1" noResize="1" noEditPoints="1" noAdjustHandles="1" noChangeArrowheads="1" noChangeShapeType="1" noTextEdit="1"/>
              </p:cNvSpPr>
              <p:nvPr/>
            </p:nvSpPr>
            <p:spPr>
              <a:xfrm>
                <a:off x="8259955" y="4193093"/>
                <a:ext cx="3726635" cy="488237"/>
              </a:xfrm>
              <a:prstGeom prst="wedgeRectCallout">
                <a:avLst>
                  <a:gd name="adj1" fmla="val -40916"/>
                  <a:gd name="adj2" fmla="val 25333"/>
                </a:avLst>
              </a:prstGeom>
              <a:blipFill>
                <a:blip r:embed="rId8"/>
                <a:stretch>
                  <a:fillRect b="-10976"/>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5" name="Rectangular Callout 9">
                <a:extLst>
                  <a:ext uri="{FF2B5EF4-FFF2-40B4-BE49-F238E27FC236}">
                    <a16:creationId xmlns:a16="http://schemas.microsoft.com/office/drawing/2014/main" id="{0F012BF6-9EF4-44C9-AE28-5564B77D9C71}"/>
                  </a:ext>
                </a:extLst>
              </p:cNvPr>
              <p:cNvSpPr/>
              <p:nvPr/>
            </p:nvSpPr>
            <p:spPr>
              <a:xfrm>
                <a:off x="8259955" y="4681330"/>
                <a:ext cx="3726635" cy="488237"/>
              </a:xfrm>
              <a:prstGeom prst="wedgeRectCallout">
                <a:avLst>
                  <a:gd name="adj1" fmla="val -40916"/>
                  <a:gd name="adj2" fmla="val 25333"/>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sz="2000" dirty="0">
                    <a:solidFill>
                      <a:srgbClr val="000000"/>
                    </a:solidFill>
                  </a:rPr>
                  <a:t>Since </a:t>
                </a:r>
                <a14:m>
                  <m:oMath xmlns:m="http://schemas.openxmlformats.org/officeDocument/2006/math">
                    <m:r>
                      <a:rPr lang="en-CA" sz="2000" b="0" i="1" smtClean="0">
                        <a:solidFill>
                          <a:srgbClr val="000000"/>
                        </a:solidFill>
                        <a:latin typeface="Cambria Math" panose="02040503050406030204" pitchFamily="18" charset="0"/>
                      </a:rPr>
                      <m:t>𝑛</m:t>
                    </m:r>
                    <m:r>
                      <a:rPr lang="en-CA" sz="2000" b="0" i="1" smtClean="0">
                        <a:solidFill>
                          <a:srgbClr val="000000"/>
                        </a:solidFill>
                        <a:latin typeface="Cambria Math" panose="02040503050406030204" pitchFamily="18" charset="0"/>
                      </a:rPr>
                      <m:t>≥</m:t>
                    </m:r>
                    <m:r>
                      <a:rPr lang="en-CA" sz="2000" b="0" i="1" smtClean="0">
                        <a:solidFill>
                          <a:srgbClr val="000000"/>
                        </a:solidFill>
                        <a:latin typeface="Cambria Math" panose="02040503050406030204" pitchFamily="18" charset="0"/>
                      </a:rPr>
                      <m:t>𝐷</m:t>
                    </m:r>
                  </m:oMath>
                </a14:m>
                <a:r>
                  <a:rPr lang="en-CA" sz="2000" dirty="0">
                    <a:solidFill>
                      <a:srgbClr val="000000"/>
                    </a:solidFill>
                  </a:rPr>
                  <a:t>, </a:t>
                </a:r>
                <a14:m>
                  <m:oMath xmlns:m="http://schemas.openxmlformats.org/officeDocument/2006/math">
                    <m:r>
                      <m:rPr>
                        <m:sty m:val="p"/>
                      </m:rPr>
                      <a:rPr lang="en-CA" sz="2000" b="0" i="0" smtClean="0">
                        <a:solidFill>
                          <a:srgbClr val="000000"/>
                        </a:solidFill>
                        <a:latin typeface="Cambria Math" panose="02040503050406030204" pitchFamily="18" charset="0"/>
                      </a:rPr>
                      <m:t>Θ</m:t>
                    </m:r>
                    <m:r>
                      <a:rPr lang="en-CA" sz="2000" b="0" i="1" smtClean="0">
                        <a:solidFill>
                          <a:srgbClr val="000000"/>
                        </a:solidFill>
                        <a:latin typeface="Cambria Math" panose="02040503050406030204" pitchFamily="18" charset="0"/>
                      </a:rPr>
                      <m:t>(</m:t>
                    </m:r>
                    <m:r>
                      <a:rPr lang="en-CA" sz="2000" b="0" i="1" smtClean="0">
                        <a:solidFill>
                          <a:srgbClr val="000000"/>
                        </a:solidFill>
                        <a:latin typeface="Cambria Math" panose="02040503050406030204" pitchFamily="18" charset="0"/>
                      </a:rPr>
                      <m:t>𝑛</m:t>
                    </m:r>
                    <m:func>
                      <m:funcPr>
                        <m:ctrlPr>
                          <a:rPr lang="en-CA" sz="2000" b="0" i="1" smtClean="0">
                            <a:solidFill>
                              <a:srgbClr val="000000"/>
                            </a:solidFill>
                            <a:latin typeface="Cambria Math" panose="02040503050406030204" pitchFamily="18" charset="0"/>
                          </a:rPr>
                        </m:ctrlPr>
                      </m:funcPr>
                      <m:fName>
                        <m:r>
                          <m:rPr>
                            <m:sty m:val="p"/>
                          </m:rPr>
                          <a:rPr lang="en-CA" sz="2000" b="0" i="0" smtClean="0">
                            <a:solidFill>
                              <a:srgbClr val="000000"/>
                            </a:solidFill>
                            <a:latin typeface="Cambria Math" panose="02040503050406030204" pitchFamily="18" charset="0"/>
                          </a:rPr>
                          <m:t>log</m:t>
                        </m:r>
                      </m:fName>
                      <m:e>
                        <m:r>
                          <a:rPr lang="en-CA" sz="2000" b="0" i="1" smtClean="0">
                            <a:solidFill>
                              <a:srgbClr val="000000"/>
                            </a:solidFill>
                            <a:latin typeface="Cambria Math" panose="02040503050406030204" pitchFamily="18" charset="0"/>
                          </a:rPr>
                          <m:t>𝑛</m:t>
                        </m:r>
                      </m:e>
                    </m:func>
                    <m:r>
                      <a:rPr lang="en-CA" sz="2000" b="0" i="1" smtClean="0">
                        <a:solidFill>
                          <a:srgbClr val="000000"/>
                        </a:solidFill>
                        <a:latin typeface="Cambria Math" panose="02040503050406030204" pitchFamily="18" charset="0"/>
                      </a:rPr>
                      <m:t>)</m:t>
                    </m:r>
                  </m:oMath>
                </a14:m>
                <a:endParaRPr lang="en-CA" sz="2000" dirty="0">
                  <a:solidFill>
                    <a:srgbClr val="000000"/>
                  </a:solidFill>
                </a:endParaRPr>
              </a:p>
            </p:txBody>
          </p:sp>
        </mc:Choice>
        <mc:Fallback>
          <p:sp>
            <p:nvSpPr>
              <p:cNvPr id="15" name="Rectangular Callout 9">
                <a:extLst>
                  <a:ext uri="{FF2B5EF4-FFF2-40B4-BE49-F238E27FC236}">
                    <a16:creationId xmlns:a16="http://schemas.microsoft.com/office/drawing/2014/main" id="{0F012BF6-9EF4-44C9-AE28-5564B77D9C71}"/>
                  </a:ext>
                </a:extLst>
              </p:cNvPr>
              <p:cNvSpPr>
                <a:spLocks noRot="1" noChangeAspect="1" noMove="1" noResize="1" noEditPoints="1" noAdjustHandles="1" noChangeArrowheads="1" noChangeShapeType="1" noTextEdit="1"/>
              </p:cNvSpPr>
              <p:nvPr/>
            </p:nvSpPr>
            <p:spPr>
              <a:xfrm>
                <a:off x="8259955" y="4681330"/>
                <a:ext cx="3726635" cy="488237"/>
              </a:xfrm>
              <a:prstGeom prst="wedgeRectCallout">
                <a:avLst>
                  <a:gd name="adj1" fmla="val -40916"/>
                  <a:gd name="adj2" fmla="val 25333"/>
                </a:avLst>
              </a:prstGeom>
              <a:blipFill>
                <a:blip r:embed="rId9"/>
                <a:stretch>
                  <a:fillRect b="-10976"/>
                </a:stretch>
              </a:blipFill>
              <a:ln>
                <a:solidFill>
                  <a:srgbClr val="000000"/>
                </a:solidFill>
              </a:ln>
            </p:spPr>
            <p:txBody>
              <a:bodyPr/>
              <a:lstStyle/>
              <a:p>
                <a:r>
                  <a:rPr lang="en-CA">
                    <a:noFill/>
                  </a:rPr>
                  <a:t> </a:t>
                </a:r>
              </a:p>
            </p:txBody>
          </p:sp>
        </mc:Fallback>
      </mc:AlternateContent>
      <p:sp>
        <p:nvSpPr>
          <p:cNvPr id="2" name="Slide Number Placeholder 1">
            <a:extLst>
              <a:ext uri="{FF2B5EF4-FFF2-40B4-BE49-F238E27FC236}">
                <a16:creationId xmlns:a16="http://schemas.microsoft.com/office/drawing/2014/main" id="{5F39025C-7826-5046-EAC1-C16C00F7D945}"/>
              </a:ext>
            </a:extLst>
          </p:cNvPr>
          <p:cNvSpPr>
            <a:spLocks noGrp="1"/>
          </p:cNvSpPr>
          <p:nvPr>
            <p:ph type="sldNum" sz="quarter" idx="12"/>
          </p:nvPr>
        </p:nvSpPr>
        <p:spPr/>
        <p:txBody>
          <a:bodyPr/>
          <a:lstStyle/>
          <a:p>
            <a:fld id="{D57F1E4F-1CFF-5643-939E-217C01CDF565}" type="slidenum">
              <a:rPr lang="en-US" smtClean="0">
                <a:solidFill>
                  <a:srgbClr val="000000"/>
                </a:solidFill>
              </a:rPr>
              <a:pPr/>
              <a:t>59</a:t>
            </a:fld>
            <a:endParaRPr lang="en-US" dirty="0">
              <a:solidFill>
                <a:srgbClr val="000000"/>
              </a:solidFill>
            </a:endParaRPr>
          </a:p>
        </p:txBody>
      </p:sp>
    </p:spTree>
    <p:extLst>
      <p:ext uri="{BB962C8B-B14F-4D97-AF65-F5344CB8AC3E}">
        <p14:creationId xmlns:p14="http://schemas.microsoft.com/office/powerpoint/2010/main" val="356651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00BC0AA9-76FD-B461-4E79-F592DC293B54}"/>
              </a:ext>
            </a:extLst>
          </p:cNvPr>
          <p:cNvPicPr>
            <a:picLocks/>
          </p:cNvPicPr>
          <p:nvPr/>
        </p:nvPicPr>
        <p:blipFill>
          <a:blip r:embed="rId2"/>
          <a:stretch>
            <a:fillRect/>
          </a:stretch>
        </p:blipFill>
        <p:spPr>
          <a:xfrm>
            <a:off x="1141413" y="0"/>
            <a:ext cx="9906000" cy="4195991"/>
          </a:xfrm>
          <a:prstGeom prst="rect">
            <a:avLst/>
          </a:prstGeom>
        </p:spPr>
      </p:pic>
      <p:sp>
        <p:nvSpPr>
          <p:cNvPr id="2" name="Slide Number Placeholder 1">
            <a:extLst>
              <a:ext uri="{FF2B5EF4-FFF2-40B4-BE49-F238E27FC236}">
                <a16:creationId xmlns:a16="http://schemas.microsoft.com/office/drawing/2014/main" id="{822B8B89-301B-7967-62D7-D67BD4AD3BFB}"/>
              </a:ext>
            </a:extLst>
          </p:cNvPr>
          <p:cNvSpPr>
            <a:spLocks noGrp="1"/>
          </p:cNvSpPr>
          <p:nvPr>
            <p:ph type="sldNum" sz="quarter" idx="12"/>
          </p:nvPr>
        </p:nvSpPr>
        <p:spPr/>
        <p:txBody>
          <a:bodyPr/>
          <a:lstStyle/>
          <a:p>
            <a:fld id="{D57F1E4F-1CFF-5643-939E-217C01CDF565}" type="slidenum">
              <a:rPr lang="en-US" smtClean="0">
                <a:solidFill>
                  <a:srgbClr val="000000"/>
                </a:solidFill>
              </a:rPr>
              <a:pPr/>
              <a:t>6</a:t>
            </a:fld>
            <a:endParaRPr lang="en-US" dirty="0">
              <a:solidFill>
                <a:srgbClr val="000000"/>
              </a:solidFill>
            </a:endParaRPr>
          </a:p>
        </p:txBody>
      </p:sp>
    </p:spTree>
    <p:extLst>
      <p:ext uri="{BB962C8B-B14F-4D97-AF65-F5344CB8AC3E}">
        <p14:creationId xmlns:p14="http://schemas.microsoft.com/office/powerpoint/2010/main" val="37303003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0083D-2F2D-B32B-1E0E-0138091DACDD}"/>
              </a:ext>
            </a:extLst>
          </p:cNvPr>
          <p:cNvSpPr>
            <a:spLocks noGrp="1"/>
          </p:cNvSpPr>
          <p:nvPr>
            <p:ph type="title"/>
          </p:nvPr>
        </p:nvSpPr>
        <p:spPr/>
        <p:txBody>
          <a:bodyPr/>
          <a:lstStyle/>
          <a:p>
            <a:r>
              <a:rPr lang="en-CA" dirty="0">
                <a:solidFill>
                  <a:srgbClr val="000000"/>
                </a:solidFill>
              </a:rPr>
              <a:t>Dynamic Programming</a:t>
            </a:r>
          </a:p>
        </p:txBody>
      </p:sp>
      <p:sp>
        <p:nvSpPr>
          <p:cNvPr id="3" name="Text Placeholder 2">
            <a:extLst>
              <a:ext uri="{FF2B5EF4-FFF2-40B4-BE49-F238E27FC236}">
                <a16:creationId xmlns:a16="http://schemas.microsoft.com/office/drawing/2014/main" id="{69184DA3-4756-639F-6A99-C8112BD81362}"/>
              </a:ext>
            </a:extLst>
          </p:cNvPr>
          <p:cNvSpPr>
            <a:spLocks noGrp="1"/>
          </p:cNvSpPr>
          <p:nvPr>
            <p:ph type="body" idx="1"/>
          </p:nvPr>
        </p:nvSpPr>
        <p:spPr/>
        <p:txBody>
          <a:bodyPr/>
          <a:lstStyle/>
          <a:p>
            <a:r>
              <a:rPr lang="en-CA" dirty="0">
                <a:solidFill>
                  <a:srgbClr val="000000"/>
                </a:solidFill>
              </a:rPr>
              <a:t>What?</a:t>
            </a:r>
          </a:p>
        </p:txBody>
      </p:sp>
      <p:sp>
        <p:nvSpPr>
          <p:cNvPr id="4" name="Slide Number Placeholder 3">
            <a:extLst>
              <a:ext uri="{FF2B5EF4-FFF2-40B4-BE49-F238E27FC236}">
                <a16:creationId xmlns:a16="http://schemas.microsoft.com/office/drawing/2014/main" id="{2B2E55CF-2003-49C4-25E6-1FDBECD34D30}"/>
              </a:ext>
            </a:extLst>
          </p:cNvPr>
          <p:cNvSpPr>
            <a:spLocks noGrp="1"/>
          </p:cNvSpPr>
          <p:nvPr>
            <p:ph type="sldNum" sz="quarter" idx="12"/>
          </p:nvPr>
        </p:nvSpPr>
        <p:spPr/>
        <p:txBody>
          <a:bodyPr/>
          <a:lstStyle/>
          <a:p>
            <a:fld id="{D57F1E4F-1CFF-5643-939E-217C01CDF565}" type="slidenum">
              <a:rPr lang="en-US" smtClean="0">
                <a:solidFill>
                  <a:srgbClr val="000000"/>
                </a:solidFill>
              </a:rPr>
              <a:pPr/>
              <a:t>60</a:t>
            </a:fld>
            <a:endParaRPr lang="en-US" dirty="0">
              <a:solidFill>
                <a:srgbClr val="000000"/>
              </a:solidFill>
            </a:endParaRPr>
          </a:p>
        </p:txBody>
      </p:sp>
    </p:spTree>
    <p:extLst>
      <p:ext uri="{BB962C8B-B14F-4D97-AF65-F5344CB8AC3E}">
        <p14:creationId xmlns:p14="http://schemas.microsoft.com/office/powerpoint/2010/main" val="6557876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AEDB0AC9-D8A3-0F63-02B8-34C87624848A}"/>
              </a:ext>
            </a:extLst>
          </p:cNvPr>
          <p:cNvPicPr>
            <a:picLocks/>
          </p:cNvPicPr>
          <p:nvPr/>
        </p:nvPicPr>
        <p:blipFill>
          <a:blip r:embed="rId3"/>
          <a:stretch>
            <a:fillRect/>
          </a:stretch>
        </p:blipFill>
        <p:spPr>
          <a:xfrm>
            <a:off x="7623455" y="0"/>
            <a:ext cx="4466013" cy="6666613"/>
          </a:xfrm>
          <a:prstGeom prst="rect">
            <a:avLst/>
          </a:prstGeom>
        </p:spPr>
      </p:pic>
      <p:sp>
        <p:nvSpPr>
          <p:cNvPr id="2" name="Slide Number Placeholder 1">
            <a:extLst>
              <a:ext uri="{FF2B5EF4-FFF2-40B4-BE49-F238E27FC236}">
                <a16:creationId xmlns:a16="http://schemas.microsoft.com/office/drawing/2014/main" id="{B82247B8-8CF7-F279-7411-78D2902DDE10}"/>
              </a:ext>
            </a:extLst>
          </p:cNvPr>
          <p:cNvSpPr>
            <a:spLocks noGrp="1"/>
          </p:cNvSpPr>
          <p:nvPr>
            <p:ph type="sldNum" sz="quarter" idx="12"/>
          </p:nvPr>
        </p:nvSpPr>
        <p:spPr/>
        <p:txBody>
          <a:bodyPr/>
          <a:lstStyle/>
          <a:p>
            <a:fld id="{D57F1E4F-1CFF-5643-939E-217C01CDF565}" type="slidenum">
              <a:rPr lang="en-US" smtClean="0">
                <a:solidFill>
                  <a:srgbClr val="000000"/>
                </a:solidFill>
              </a:rPr>
              <a:pPr/>
              <a:t>61</a:t>
            </a:fld>
            <a:endParaRPr lang="en-US" dirty="0">
              <a:solidFill>
                <a:srgbClr val="000000"/>
              </a:solidFill>
            </a:endParaRPr>
          </a:p>
        </p:txBody>
      </p:sp>
      <p:sp>
        <p:nvSpPr>
          <p:cNvPr id="8" name="TextBox 7">
            <a:extLst>
              <a:ext uri="{FF2B5EF4-FFF2-40B4-BE49-F238E27FC236}">
                <a16:creationId xmlns:a16="http://schemas.microsoft.com/office/drawing/2014/main" id="{916A6AAA-180B-3472-3A32-DF78723BE9EB}"/>
              </a:ext>
            </a:extLst>
          </p:cNvPr>
          <p:cNvSpPr txBox="1"/>
          <p:nvPr/>
        </p:nvSpPr>
        <p:spPr>
          <a:xfrm>
            <a:off x="166598" y="1656593"/>
            <a:ext cx="6760446" cy="1754326"/>
          </a:xfrm>
          <a:prstGeom prst="rect">
            <a:avLst/>
          </a:prstGeom>
          <a:noFill/>
        </p:spPr>
        <p:txBody>
          <a:bodyPr wrap="square">
            <a:spAutoFit/>
          </a:bodyPr>
          <a:lstStyle/>
          <a:p>
            <a:r>
              <a:rPr lang="en-US" b="0" i="0" dirty="0">
                <a:solidFill>
                  <a:srgbClr val="000000"/>
                </a:solidFill>
                <a:effectLst/>
                <a:latin typeface="Arial" panose="020B0604020202020204" pitchFamily="34" charset="0"/>
              </a:rPr>
              <a:t>We had a very interesting gentleman in Washington named </a:t>
            </a:r>
            <a:r>
              <a:rPr lang="en-US" b="0" i="0" u="none" strike="noStrike" dirty="0">
                <a:solidFill>
                  <a:srgbClr val="000000"/>
                </a:solidFill>
                <a:effectLst/>
                <a:latin typeface="Arial" panose="020B0604020202020204" pitchFamily="34" charset="0"/>
              </a:rPr>
              <a:t>Wilson</a:t>
            </a:r>
            <a:r>
              <a:rPr lang="en-US" b="0" i="0" dirty="0">
                <a:solidFill>
                  <a:srgbClr val="000000"/>
                </a:solidFill>
                <a:effectLst/>
                <a:latin typeface="Arial" panose="020B0604020202020204" pitchFamily="34" charset="0"/>
              </a:rPr>
              <a:t>. He was Secretary of Defense, and he actually had a pathological fear and hatred of the word "research</a:t>
            </a:r>
            <a:r>
              <a:rPr lang="en-US" dirty="0">
                <a:solidFill>
                  <a:srgbClr val="000000"/>
                </a:solidFill>
                <a:latin typeface="Arial" panose="020B0604020202020204" pitchFamily="34" charset="0"/>
              </a:rPr>
              <a:t>”… He would turn red, and he would get violent if people used the term research in his presence. You can imagine how he felt, then, about the term mathematical.</a:t>
            </a:r>
            <a:endParaRPr lang="en-CA" dirty="0">
              <a:solidFill>
                <a:srgbClr val="000000"/>
              </a:solidFill>
            </a:endParaRPr>
          </a:p>
        </p:txBody>
      </p:sp>
      <p:sp>
        <p:nvSpPr>
          <p:cNvPr id="10" name="TextBox 9">
            <a:extLst>
              <a:ext uri="{FF2B5EF4-FFF2-40B4-BE49-F238E27FC236}">
                <a16:creationId xmlns:a16="http://schemas.microsoft.com/office/drawing/2014/main" id="{A383C2CF-2A3E-F7ED-716D-1883B7762E85}"/>
              </a:ext>
            </a:extLst>
          </p:cNvPr>
          <p:cNvSpPr txBox="1"/>
          <p:nvPr/>
        </p:nvSpPr>
        <p:spPr>
          <a:xfrm>
            <a:off x="166598" y="901599"/>
            <a:ext cx="6647719" cy="646331"/>
          </a:xfrm>
          <a:prstGeom prst="rect">
            <a:avLst/>
          </a:prstGeom>
          <a:noFill/>
        </p:spPr>
        <p:txBody>
          <a:bodyPr wrap="square">
            <a:spAutoFit/>
          </a:bodyPr>
          <a:lstStyle/>
          <a:p>
            <a:r>
              <a:rPr lang="en-US" b="0" i="0" dirty="0">
                <a:solidFill>
                  <a:srgbClr val="000000"/>
                </a:solidFill>
                <a:effectLst/>
                <a:latin typeface="Arial" panose="020B0604020202020204" pitchFamily="34" charset="0"/>
              </a:rPr>
              <a:t>Where did the name, dynamic programming, come from? The 1950s were not good years for mathematical research.</a:t>
            </a:r>
            <a:endParaRPr lang="en-CA" dirty="0">
              <a:solidFill>
                <a:srgbClr val="000000"/>
              </a:solidFill>
            </a:endParaRPr>
          </a:p>
        </p:txBody>
      </p:sp>
      <p:sp>
        <p:nvSpPr>
          <p:cNvPr id="12" name="TextBox 11">
            <a:extLst>
              <a:ext uri="{FF2B5EF4-FFF2-40B4-BE49-F238E27FC236}">
                <a16:creationId xmlns:a16="http://schemas.microsoft.com/office/drawing/2014/main" id="{A680C405-1214-4F93-6329-C44ADBF94E58}"/>
              </a:ext>
            </a:extLst>
          </p:cNvPr>
          <p:cNvSpPr txBox="1"/>
          <p:nvPr/>
        </p:nvSpPr>
        <p:spPr>
          <a:xfrm>
            <a:off x="166599" y="3513759"/>
            <a:ext cx="7057479" cy="2308324"/>
          </a:xfrm>
          <a:prstGeom prst="rect">
            <a:avLst/>
          </a:prstGeom>
          <a:noFill/>
        </p:spPr>
        <p:txBody>
          <a:bodyPr wrap="square">
            <a:spAutoFit/>
          </a:bodyPr>
          <a:lstStyle/>
          <a:p>
            <a:r>
              <a:rPr lang="en-US" b="0" i="0" dirty="0">
                <a:solidFill>
                  <a:srgbClr val="000000"/>
                </a:solidFill>
                <a:effectLst/>
                <a:latin typeface="Arial" panose="020B0604020202020204" pitchFamily="34" charset="0"/>
              </a:rPr>
              <a:t>I felt I had to do something to shield Wilson … from the fact that I was really doing mathematics… What title, what name, could I choose? In the first place I was interested in planning, in decision making, in thinking. But planning, is not a good word for various reasons. I decided therefore to use the word "programming." I wanted to get across the idea that this was “dynamic,” this was multistage, this was time-varying. I thought, let's kill two birds with one stone.</a:t>
            </a:r>
            <a:endParaRPr lang="en-CA" dirty="0">
              <a:solidFill>
                <a:srgbClr val="000000"/>
              </a:solidFill>
            </a:endParaRPr>
          </a:p>
        </p:txBody>
      </p:sp>
      <p:sp>
        <p:nvSpPr>
          <p:cNvPr id="14" name="TextBox 13">
            <a:extLst>
              <a:ext uri="{FF2B5EF4-FFF2-40B4-BE49-F238E27FC236}">
                <a16:creationId xmlns:a16="http://schemas.microsoft.com/office/drawing/2014/main" id="{12067911-326F-205C-DE32-18A8C142034E}"/>
              </a:ext>
            </a:extLst>
          </p:cNvPr>
          <p:cNvSpPr txBox="1"/>
          <p:nvPr/>
        </p:nvSpPr>
        <p:spPr>
          <a:xfrm>
            <a:off x="102532" y="167794"/>
            <a:ext cx="7121546" cy="646331"/>
          </a:xfrm>
          <a:prstGeom prst="rect">
            <a:avLst/>
          </a:prstGeom>
          <a:noFill/>
        </p:spPr>
        <p:txBody>
          <a:bodyPr wrap="square">
            <a:spAutoFit/>
          </a:bodyPr>
          <a:lstStyle/>
          <a:p>
            <a:pPr algn="l"/>
            <a:r>
              <a:rPr lang="en-US" b="0" i="0" dirty="0">
                <a:solidFill>
                  <a:srgbClr val="000000"/>
                </a:solidFill>
                <a:effectLst/>
                <a:latin typeface="Arial" panose="020B0604020202020204" pitchFamily="34" charset="0"/>
              </a:rPr>
              <a:t>— </a:t>
            </a:r>
            <a:r>
              <a:rPr lang="en-US" b="0" i="1" dirty="0">
                <a:solidFill>
                  <a:srgbClr val="000000"/>
                </a:solidFill>
                <a:effectLst/>
                <a:latin typeface="Arial" panose="020B0604020202020204" pitchFamily="34" charset="0"/>
              </a:rPr>
              <a:t>Richard Bellman, Eye of the Hurricane: An Autobiography</a:t>
            </a:r>
            <a:br>
              <a:rPr lang="en-US" b="0" i="1" dirty="0">
                <a:solidFill>
                  <a:srgbClr val="000000"/>
                </a:solidFill>
                <a:effectLst/>
                <a:latin typeface="Arial" panose="020B0604020202020204" pitchFamily="34" charset="0"/>
              </a:rPr>
            </a:br>
            <a:r>
              <a:rPr lang="en-US" b="0" i="1" dirty="0">
                <a:solidFill>
                  <a:srgbClr val="000000"/>
                </a:solidFill>
                <a:effectLst/>
                <a:latin typeface="Arial" panose="020B0604020202020204" pitchFamily="34" charset="0"/>
              </a:rPr>
              <a:t>(1984, excerpts from page 159)</a:t>
            </a:r>
            <a:endParaRPr lang="en-US" b="0" i="0" dirty="0">
              <a:solidFill>
                <a:srgbClr val="000000"/>
              </a:solidFill>
              <a:effectLst/>
              <a:latin typeface="Arial" panose="020B0604020202020204" pitchFamily="34" charset="0"/>
            </a:endParaRPr>
          </a:p>
        </p:txBody>
      </p:sp>
      <p:sp>
        <p:nvSpPr>
          <p:cNvPr id="7" name="Rectangle 6"/>
          <p:cNvSpPr/>
          <p:nvPr/>
        </p:nvSpPr>
        <p:spPr>
          <a:xfrm>
            <a:off x="8778767" y="97903"/>
            <a:ext cx="3246634" cy="1078787"/>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“Bottom-up recursion” might also a reasonable name, as we’ll see…</a:t>
            </a:r>
            <a:endParaRPr lang="en-CA" dirty="0">
              <a:solidFill>
                <a:srgbClr val="000000"/>
              </a:solidFill>
            </a:endParaRPr>
          </a:p>
        </p:txBody>
      </p:sp>
      <p:sp>
        <p:nvSpPr>
          <p:cNvPr id="16" name="TextBox 15">
            <a:extLst>
              <a:ext uri="{FF2B5EF4-FFF2-40B4-BE49-F238E27FC236}">
                <a16:creationId xmlns:a16="http://schemas.microsoft.com/office/drawing/2014/main" id="{6A6FB836-DD93-8E05-8D3E-4D9271359AFF}"/>
              </a:ext>
            </a:extLst>
          </p:cNvPr>
          <p:cNvSpPr txBox="1"/>
          <p:nvPr/>
        </p:nvSpPr>
        <p:spPr>
          <a:xfrm>
            <a:off x="166598" y="5979581"/>
            <a:ext cx="7057478" cy="646331"/>
          </a:xfrm>
          <a:prstGeom prst="rect">
            <a:avLst/>
          </a:prstGeom>
          <a:noFill/>
        </p:spPr>
        <p:txBody>
          <a:bodyPr wrap="square">
            <a:spAutoFit/>
          </a:bodyPr>
          <a:lstStyle/>
          <a:p>
            <a:r>
              <a:rPr lang="en-US" b="0" i="0" dirty="0">
                <a:solidFill>
                  <a:srgbClr val="000000"/>
                </a:solidFill>
                <a:effectLst/>
                <a:latin typeface="Arial" panose="020B0604020202020204" pitchFamily="34" charset="0"/>
              </a:rPr>
              <a:t>I thought dynamic programming was a good name.</a:t>
            </a:r>
            <a:br>
              <a:rPr lang="en-US" b="0" i="0" dirty="0">
                <a:solidFill>
                  <a:srgbClr val="000000"/>
                </a:solidFill>
                <a:effectLst/>
                <a:latin typeface="Arial" panose="020B0604020202020204" pitchFamily="34" charset="0"/>
              </a:rPr>
            </a:br>
            <a:r>
              <a:rPr lang="en-US" b="0" i="0" dirty="0">
                <a:solidFill>
                  <a:srgbClr val="000000"/>
                </a:solidFill>
                <a:effectLst/>
                <a:latin typeface="Arial" panose="020B0604020202020204" pitchFamily="34" charset="0"/>
              </a:rPr>
              <a:t>It was something not even a Congressman could object to.</a:t>
            </a:r>
            <a:endParaRPr lang="en-CA" dirty="0">
              <a:solidFill>
                <a:srgbClr val="000000"/>
              </a:solidFill>
            </a:endParaRPr>
          </a:p>
        </p:txBody>
      </p:sp>
    </p:spTree>
    <p:extLst>
      <p:ext uri="{BB962C8B-B14F-4D97-AF65-F5344CB8AC3E}">
        <p14:creationId xmlns:p14="http://schemas.microsoft.com/office/powerpoint/2010/main" val="5661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7" grpId="0" animBg="1"/>
      <p:bldP spid="1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475146B-2900-4EFA-9B35-24B6BB008CEE}"/>
              </a:ext>
            </a:extLst>
          </p:cNvPr>
          <p:cNvSpPr>
            <a:spLocks noGrp="1"/>
          </p:cNvSpPr>
          <p:nvPr>
            <p:ph type="title"/>
          </p:nvPr>
        </p:nvSpPr>
        <p:spPr>
          <a:xfrm>
            <a:off x="267940" y="-2"/>
            <a:ext cx="11666043" cy="1028386"/>
          </a:xfrm>
        </p:spPr>
        <p:txBody>
          <a:bodyPr>
            <a:normAutofit fontScale="90000"/>
          </a:bodyPr>
          <a:lstStyle/>
          <a:p>
            <a:r>
              <a:rPr lang="en-CA" dirty="0">
                <a:solidFill>
                  <a:srgbClr val="000000"/>
                </a:solidFill>
              </a:rPr>
              <a:t>Computing Fibonacci numbers </a:t>
            </a:r>
            <a:r>
              <a:rPr lang="en-CA" b="1" u="sng" dirty="0">
                <a:solidFill>
                  <a:srgbClr val="000000"/>
                </a:solidFill>
              </a:rPr>
              <a:t>inefficiently</a:t>
            </a:r>
            <a:br>
              <a:rPr lang="en-CA" b="1" u="sng" dirty="0">
                <a:solidFill>
                  <a:srgbClr val="000000"/>
                </a:solidFill>
              </a:rPr>
            </a:br>
            <a:r>
              <a:rPr lang="en-CA" sz="2200" b="1" dirty="0">
                <a:solidFill>
                  <a:srgbClr val="000000"/>
                </a:solidFill>
              </a:rPr>
              <a:t>A Toy example to compare D&amp;C to dynamic programming</a:t>
            </a:r>
            <a:endParaRPr lang="en-CA" b="1" u="sng" dirty="0">
              <a:solidFill>
                <a:srgbClr val="000000"/>
              </a:solidFill>
            </a:endParaRPr>
          </a:p>
        </p:txBody>
      </p:sp>
      <p:pic>
        <p:nvPicPr>
          <p:cNvPr id="4" name="Picture 2">
            <a:extLst>
              <a:ext uri="{FF2B5EF4-FFF2-40B4-BE49-F238E27FC236}">
                <a16:creationId xmlns:a16="http://schemas.microsoft.com/office/drawing/2014/main" id="{BDAFD208-8BAA-3DEE-5BBF-6991874FFDEF}"/>
              </a:ext>
            </a:extLst>
          </p:cNvPr>
          <p:cNvPicPr>
            <a:picLocks/>
          </p:cNvPicPr>
          <p:nvPr/>
        </p:nvPicPr>
        <p:blipFill>
          <a:blip r:embed="rId2"/>
          <a:stretch>
            <a:fillRect/>
          </a:stretch>
        </p:blipFill>
        <p:spPr>
          <a:xfrm>
            <a:off x="3738042" y="1742587"/>
            <a:ext cx="8005607" cy="4753329"/>
          </a:xfrm>
          <a:prstGeom prst="rect">
            <a:avLst/>
          </a:prstGeom>
        </p:spPr>
      </p:pic>
      <p:pic>
        <p:nvPicPr>
          <p:cNvPr id="9" name="Picture 6">
            <a:extLst>
              <a:ext uri="{FF2B5EF4-FFF2-40B4-BE49-F238E27FC236}">
                <a16:creationId xmlns:a16="http://schemas.microsoft.com/office/drawing/2014/main" id="{51E30FB2-A95D-8A2E-2448-4D1C18D14330}"/>
              </a:ext>
            </a:extLst>
          </p:cNvPr>
          <p:cNvPicPr>
            <a:picLocks/>
          </p:cNvPicPr>
          <p:nvPr/>
        </p:nvPicPr>
        <p:blipFill>
          <a:blip r:embed="rId3"/>
          <a:stretch>
            <a:fillRect/>
          </a:stretch>
        </p:blipFill>
        <p:spPr>
          <a:xfrm>
            <a:off x="495135" y="1556510"/>
            <a:ext cx="7105020" cy="1013854"/>
          </a:xfrm>
          <a:prstGeom prst="rect">
            <a:avLst/>
          </a:prstGeom>
        </p:spPr>
      </p:pic>
      <p:sp>
        <p:nvSpPr>
          <p:cNvPr id="2" name="Slide Number Placeholder 1">
            <a:extLst>
              <a:ext uri="{FF2B5EF4-FFF2-40B4-BE49-F238E27FC236}">
                <a16:creationId xmlns:a16="http://schemas.microsoft.com/office/drawing/2014/main" id="{7E8F68BD-043E-99B9-C9B8-88AA020D1505}"/>
              </a:ext>
            </a:extLst>
          </p:cNvPr>
          <p:cNvSpPr>
            <a:spLocks noGrp="1"/>
          </p:cNvSpPr>
          <p:nvPr>
            <p:ph type="sldNum" sz="quarter" idx="12"/>
          </p:nvPr>
        </p:nvSpPr>
        <p:spPr/>
        <p:txBody>
          <a:bodyPr/>
          <a:lstStyle/>
          <a:p>
            <a:fld id="{D57F1E4F-1CFF-5643-939E-217C01CDF565}" type="slidenum">
              <a:rPr lang="en-US" smtClean="0">
                <a:solidFill>
                  <a:srgbClr val="000000"/>
                </a:solidFill>
              </a:rPr>
              <a:pPr/>
              <a:t>62</a:t>
            </a:fld>
            <a:endParaRPr lang="en-US" dirty="0">
              <a:solidFill>
                <a:srgbClr val="000000"/>
              </a:solidFill>
            </a:endParaRPr>
          </a:p>
        </p:txBody>
      </p:sp>
    </p:spTree>
    <p:extLst>
      <p:ext uri="{BB962C8B-B14F-4D97-AF65-F5344CB8AC3E}">
        <p14:creationId xmlns:p14="http://schemas.microsoft.com/office/powerpoint/2010/main" val="14465701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6C8D5-3BCE-4FF4-803A-C3962539D8EE}"/>
              </a:ext>
            </a:extLst>
          </p:cNvPr>
          <p:cNvSpPr>
            <a:spLocks noGrp="1"/>
          </p:cNvSpPr>
          <p:nvPr>
            <p:ph type="title"/>
          </p:nvPr>
        </p:nvSpPr>
        <p:spPr/>
        <p:txBody>
          <a:bodyPr/>
          <a:lstStyle/>
          <a:p>
            <a:r>
              <a:rPr lang="en-CA" dirty="0">
                <a:solidFill>
                  <a:srgbClr val="000000"/>
                </a:solidFill>
              </a:rPr>
              <a:t>Runtime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649D95F-1941-478B-A56E-217107FDCE9B}"/>
                  </a:ext>
                </a:extLst>
              </p:cNvPr>
              <p:cNvSpPr>
                <a:spLocks noGrp="1"/>
              </p:cNvSpPr>
              <p:nvPr>
                <p:ph idx="1"/>
              </p:nvPr>
            </p:nvSpPr>
            <p:spPr>
              <a:xfrm>
                <a:off x="1141413" y="1236373"/>
                <a:ext cx="7792916" cy="4968787"/>
              </a:xfrm>
            </p:spPr>
            <p:txBody>
              <a:bodyPr>
                <a:normAutofit fontScale="92500"/>
              </a:bodyPr>
              <a:lstStyle/>
              <a:p>
                <a:r>
                  <a:rPr lang="en-CA" b="1" dirty="0">
                    <a:solidFill>
                      <a:srgbClr val="000000"/>
                    </a:solidFill>
                  </a:rPr>
                  <a:t>In unit cost model</a:t>
                </a:r>
              </a:p>
              <a:p>
                <a:pPr lvl="1"/>
                <a:r>
                  <a:rPr lang="en-CA" b="1" dirty="0">
                    <a:solidFill>
                      <a:srgbClr val="000000"/>
                    </a:solidFill>
                  </a:rPr>
                  <a:t>(UNREALISTIC!)</a:t>
                </a:r>
                <a:endParaRPr lang="en-CA" dirty="0">
                  <a:solidFill>
                    <a:srgbClr val="000000"/>
                  </a:solidFill>
                </a:endParaRPr>
              </a:p>
              <a:p>
                <a14:m>
                  <m:oMath xmlns:m="http://schemas.openxmlformats.org/officeDocument/2006/math">
                    <m:r>
                      <a:rPr lang="en-CA" b="0" i="1" smtClean="0">
                        <a:solidFill>
                          <a:srgbClr val="000000"/>
                        </a:solidFill>
                        <a:latin typeface="Cambria Math" panose="02040503050406030204" pitchFamily="18" charset="0"/>
                      </a:rPr>
                      <m:t>𝑇</m:t>
                    </m:r>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𝑛</m:t>
                        </m:r>
                      </m:e>
                    </m:d>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𝑇</m:t>
                    </m:r>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𝑛</m:t>
                        </m:r>
                        <m:r>
                          <a:rPr lang="en-CA" b="0" i="1" smtClean="0">
                            <a:solidFill>
                              <a:srgbClr val="000000"/>
                            </a:solidFill>
                            <a:latin typeface="Cambria Math" panose="02040503050406030204" pitchFamily="18" charset="0"/>
                          </a:rPr>
                          <m:t>−1</m:t>
                        </m:r>
                      </m:e>
                    </m:d>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𝑇</m:t>
                    </m:r>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𝑛</m:t>
                        </m:r>
                        <m:r>
                          <a:rPr lang="en-CA" b="0" i="1" smtClean="0">
                            <a:solidFill>
                              <a:srgbClr val="000000"/>
                            </a:solidFill>
                            <a:latin typeface="Cambria Math" panose="02040503050406030204" pitchFamily="18" charset="0"/>
                          </a:rPr>
                          <m:t>−2</m:t>
                        </m:r>
                      </m:e>
                    </m:d>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𝑂</m:t>
                    </m:r>
                    <m:r>
                      <a:rPr lang="en-CA" b="0" i="1" smtClean="0">
                        <a:solidFill>
                          <a:srgbClr val="000000"/>
                        </a:solidFill>
                        <a:latin typeface="Cambria Math" panose="02040503050406030204" pitchFamily="18" charset="0"/>
                      </a:rPr>
                      <m:t>(1)</m:t>
                    </m:r>
                  </m:oMath>
                </a14:m>
                <a:endParaRPr lang="en-CA" dirty="0">
                  <a:solidFill>
                    <a:srgbClr val="000000"/>
                  </a:solidFill>
                </a:endParaRPr>
              </a:p>
              <a:p>
                <a:pPr lvl="1"/>
                <a14:m>
                  <m:oMath xmlns:m="http://schemas.openxmlformats.org/officeDocument/2006/math">
                    <m:r>
                      <a:rPr lang="en-CA" b="0" i="1" smtClean="0">
                        <a:solidFill>
                          <a:srgbClr val="000000"/>
                        </a:solidFill>
                        <a:latin typeface="Cambria Math" panose="02040503050406030204" pitchFamily="18" charset="0"/>
                      </a:rPr>
                      <m:t>𝑇</m:t>
                    </m:r>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𝑛</m:t>
                        </m:r>
                      </m:e>
                    </m:d>
                    <m:r>
                      <a:rPr lang="en-CA" b="0" i="1" smtClean="0">
                        <a:solidFill>
                          <a:srgbClr val="000000"/>
                        </a:solidFill>
                        <a:latin typeface="Cambria Math" panose="02040503050406030204" pitchFamily="18" charset="0"/>
                      </a:rPr>
                      <m:t>≥2</m:t>
                    </m:r>
                    <m:r>
                      <a:rPr lang="en-CA" b="0" i="1" smtClean="0">
                        <a:solidFill>
                          <a:srgbClr val="000000"/>
                        </a:solidFill>
                        <a:latin typeface="Cambria Math" panose="02040503050406030204" pitchFamily="18" charset="0"/>
                      </a:rPr>
                      <m:t>𝑇</m:t>
                    </m:r>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𝑛</m:t>
                        </m:r>
                        <m:r>
                          <a:rPr lang="en-CA" b="0" i="1" smtClean="0">
                            <a:solidFill>
                              <a:srgbClr val="000000"/>
                            </a:solidFill>
                            <a:latin typeface="Cambria Math" panose="02040503050406030204" pitchFamily="18" charset="0"/>
                          </a:rPr>
                          <m:t>−2</m:t>
                        </m:r>
                      </m:e>
                    </m:d>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𝑂</m:t>
                    </m:r>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1</m:t>
                        </m:r>
                      </m:e>
                    </m:d>
                  </m:oMath>
                </a14:m>
                <a:endParaRPr lang="en-CA" b="0" dirty="0">
                  <a:solidFill>
                    <a:srgbClr val="000000"/>
                  </a:solidFill>
                </a:endParaRPr>
              </a:p>
              <a:p>
                <a:pPr lvl="1"/>
                <a14:m>
                  <m:oMath xmlns:m="http://schemas.openxmlformats.org/officeDocument/2006/math">
                    <m:r>
                      <a:rPr lang="en-CA" b="0" i="1" smtClean="0">
                        <a:solidFill>
                          <a:srgbClr val="000000"/>
                        </a:solidFill>
                        <a:latin typeface="Cambria Math" panose="02040503050406030204" pitchFamily="18" charset="0"/>
                      </a:rPr>
                      <m:t>𝑇</m:t>
                    </m:r>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𝑛</m:t>
                        </m:r>
                      </m:e>
                    </m:d>
                    <m:r>
                      <a:rPr lang="en-CA" b="0" i="1" smtClean="0">
                        <a:solidFill>
                          <a:srgbClr val="000000"/>
                        </a:solidFill>
                        <a:latin typeface="Cambria Math" panose="02040503050406030204" pitchFamily="18" charset="0"/>
                      </a:rPr>
                      <m:t>≤2</m:t>
                    </m:r>
                    <m:r>
                      <a:rPr lang="en-CA" b="0" i="1" smtClean="0">
                        <a:solidFill>
                          <a:srgbClr val="000000"/>
                        </a:solidFill>
                        <a:latin typeface="Cambria Math" panose="02040503050406030204" pitchFamily="18" charset="0"/>
                      </a:rPr>
                      <m:t>𝑇</m:t>
                    </m:r>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𝑛</m:t>
                        </m:r>
                        <m:r>
                          <a:rPr lang="en-CA" b="0" i="1" smtClean="0">
                            <a:solidFill>
                              <a:srgbClr val="000000"/>
                            </a:solidFill>
                            <a:latin typeface="Cambria Math" panose="02040503050406030204" pitchFamily="18" charset="0"/>
                          </a:rPr>
                          <m:t>−1</m:t>
                        </m:r>
                      </m:e>
                    </m:d>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𝑂</m:t>
                    </m:r>
                    <m:r>
                      <a:rPr lang="en-CA" b="0" i="1" smtClean="0">
                        <a:solidFill>
                          <a:srgbClr val="000000"/>
                        </a:solidFill>
                        <a:latin typeface="Cambria Math" panose="02040503050406030204" pitchFamily="18" charset="0"/>
                      </a:rPr>
                      <m:t>(1)</m:t>
                    </m:r>
                  </m:oMath>
                </a14:m>
                <a:endParaRPr lang="en-CA" dirty="0">
                  <a:solidFill>
                    <a:srgbClr val="000000"/>
                  </a:solidFill>
                </a:endParaRPr>
              </a:p>
              <a:p>
                <a:r>
                  <a:rPr lang="en-CA" dirty="0">
                    <a:solidFill>
                      <a:srgbClr val="000000"/>
                    </a:solidFill>
                  </a:rPr>
                  <a:t>n/2 levels of recursion for the first expression</a:t>
                </a:r>
              </a:p>
              <a:p>
                <a:r>
                  <a:rPr lang="en-CA" dirty="0">
                    <a:solidFill>
                      <a:srgbClr val="000000"/>
                    </a:solidFill>
                  </a:rPr>
                  <a:t>n levels for the second expression</a:t>
                </a:r>
              </a:p>
              <a:p>
                <a:r>
                  <a:rPr lang="en-CA" dirty="0">
                    <a:solidFill>
                      <a:srgbClr val="000000"/>
                    </a:solidFill>
                  </a:rPr>
                  <a:t>Work doubles at each level</a:t>
                </a:r>
              </a:p>
              <a:p>
                <a14:m>
                  <m:oMath xmlns:m="http://schemas.openxmlformats.org/officeDocument/2006/math">
                    <m:r>
                      <a:rPr lang="en-CA" b="0" i="1" smtClean="0">
                        <a:solidFill>
                          <a:srgbClr val="000000"/>
                        </a:solidFill>
                        <a:latin typeface="Cambria Math" panose="02040503050406030204" pitchFamily="18" charset="0"/>
                      </a:rPr>
                      <m:t>𝑇</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𝑛</m:t>
                    </m:r>
                    <m:r>
                      <a:rPr lang="en-CA" b="0" i="1" smtClean="0">
                        <a:solidFill>
                          <a:srgbClr val="000000"/>
                        </a:solidFill>
                        <a:latin typeface="Cambria Math" panose="02040503050406030204" pitchFamily="18" charset="0"/>
                      </a:rPr>
                      <m:t>)</m:t>
                    </m:r>
                  </m:oMath>
                </a14:m>
                <a:r>
                  <a:rPr lang="en-CA" dirty="0">
                    <a:solidFill>
                      <a:srgbClr val="000000"/>
                    </a:solidFill>
                  </a:rPr>
                  <a:t> is certainly in </a:t>
                </a:r>
                <a14:m>
                  <m:oMath xmlns:m="http://schemas.openxmlformats.org/officeDocument/2006/math">
                    <m:r>
                      <a:rPr lang="en-CA" b="1" i="0" smtClean="0">
                        <a:solidFill>
                          <a:srgbClr val="000000"/>
                        </a:solidFill>
                        <a:latin typeface="Cambria Math" panose="02040503050406030204" pitchFamily="18" charset="0"/>
                      </a:rPr>
                      <m:t>𝛀</m:t>
                    </m:r>
                    <m:r>
                      <a:rPr lang="en-CA" b="0" i="1" smtClean="0">
                        <a:solidFill>
                          <a:srgbClr val="000000"/>
                        </a:solidFill>
                        <a:latin typeface="Cambria Math" panose="02040503050406030204" pitchFamily="18" charset="0"/>
                      </a:rPr>
                      <m:t>(</m:t>
                    </m:r>
                    <m:sSup>
                      <m:sSupPr>
                        <m:ctrlPr>
                          <a:rPr lang="en-CA" b="1" i="1" smtClean="0">
                            <a:solidFill>
                              <a:srgbClr val="000000"/>
                            </a:solidFill>
                            <a:latin typeface="Cambria Math" panose="02040503050406030204" pitchFamily="18" charset="0"/>
                          </a:rPr>
                        </m:ctrlPr>
                      </m:sSupPr>
                      <m:e>
                        <m:r>
                          <a:rPr lang="en-CA" b="1" i="1" smtClean="0">
                            <a:solidFill>
                              <a:srgbClr val="000000"/>
                            </a:solidFill>
                            <a:latin typeface="Cambria Math" panose="02040503050406030204" pitchFamily="18" charset="0"/>
                          </a:rPr>
                          <m:t>𝟐</m:t>
                        </m:r>
                      </m:e>
                      <m:sup>
                        <m:r>
                          <a:rPr lang="en-CA" b="1" i="1" smtClean="0">
                            <a:solidFill>
                              <a:srgbClr val="000000"/>
                            </a:solidFill>
                            <a:latin typeface="Cambria Math" panose="02040503050406030204" pitchFamily="18" charset="0"/>
                          </a:rPr>
                          <m:t>𝒏</m:t>
                        </m:r>
                        <m:r>
                          <a:rPr lang="en-CA" b="1" i="1" smtClean="0">
                            <a:solidFill>
                              <a:srgbClr val="000000"/>
                            </a:solidFill>
                            <a:latin typeface="Cambria Math" panose="02040503050406030204" pitchFamily="18" charset="0"/>
                          </a:rPr>
                          <m:t>/</m:t>
                        </m:r>
                        <m:r>
                          <a:rPr lang="en-CA" b="1" i="1" smtClean="0">
                            <a:solidFill>
                              <a:srgbClr val="000000"/>
                            </a:solidFill>
                            <a:latin typeface="Cambria Math" panose="02040503050406030204" pitchFamily="18" charset="0"/>
                          </a:rPr>
                          <m:t>𝟐</m:t>
                        </m:r>
                      </m:sup>
                    </m:sSup>
                    <m:r>
                      <a:rPr lang="en-CA" b="1" i="1" smtClean="0">
                        <a:solidFill>
                          <a:srgbClr val="000000"/>
                        </a:solidFill>
                        <a:latin typeface="Cambria Math" panose="02040503050406030204" pitchFamily="18" charset="0"/>
                      </a:rPr>
                      <m:t>)</m:t>
                    </m:r>
                  </m:oMath>
                </a14:m>
                <a:r>
                  <a:rPr lang="en-CA" b="1" dirty="0">
                    <a:solidFill>
                      <a:srgbClr val="000000"/>
                    </a:solidFill>
                  </a:rPr>
                  <a:t> and </a:t>
                </a:r>
                <a14:m>
                  <m:oMath xmlns:m="http://schemas.openxmlformats.org/officeDocument/2006/math">
                    <m:r>
                      <a:rPr lang="en-CA" b="1" i="1" smtClean="0">
                        <a:solidFill>
                          <a:srgbClr val="000000"/>
                        </a:solidFill>
                        <a:latin typeface="Cambria Math" panose="02040503050406030204" pitchFamily="18" charset="0"/>
                      </a:rPr>
                      <m:t>𝑶</m:t>
                    </m:r>
                    <m:r>
                      <a:rPr lang="en-CA" b="1" i="1" smtClean="0">
                        <a:solidFill>
                          <a:srgbClr val="000000"/>
                        </a:solidFill>
                        <a:latin typeface="Cambria Math" panose="02040503050406030204" pitchFamily="18" charset="0"/>
                      </a:rPr>
                      <m:t>(</m:t>
                    </m:r>
                    <m:sSup>
                      <m:sSupPr>
                        <m:ctrlPr>
                          <a:rPr lang="en-CA" b="1" i="1" smtClean="0">
                            <a:solidFill>
                              <a:srgbClr val="000000"/>
                            </a:solidFill>
                            <a:latin typeface="Cambria Math" panose="02040503050406030204" pitchFamily="18" charset="0"/>
                          </a:rPr>
                        </m:ctrlPr>
                      </m:sSupPr>
                      <m:e>
                        <m:r>
                          <a:rPr lang="en-CA" b="1" i="1" smtClean="0">
                            <a:solidFill>
                              <a:srgbClr val="000000"/>
                            </a:solidFill>
                            <a:latin typeface="Cambria Math" panose="02040503050406030204" pitchFamily="18" charset="0"/>
                          </a:rPr>
                          <m:t>𝟐</m:t>
                        </m:r>
                      </m:e>
                      <m:sup>
                        <m:r>
                          <a:rPr lang="en-CA" b="1" i="1" smtClean="0">
                            <a:solidFill>
                              <a:srgbClr val="000000"/>
                            </a:solidFill>
                            <a:latin typeface="Cambria Math" panose="02040503050406030204" pitchFamily="18" charset="0"/>
                          </a:rPr>
                          <m:t>𝒏</m:t>
                        </m:r>
                      </m:sup>
                    </m:sSup>
                    <m:r>
                      <a:rPr lang="en-CA" b="1" i="1" smtClean="0">
                        <a:solidFill>
                          <a:srgbClr val="000000"/>
                        </a:solidFill>
                        <a:latin typeface="Cambria Math" panose="02040503050406030204" pitchFamily="18" charset="0"/>
                      </a:rPr>
                      <m:t>)</m:t>
                    </m:r>
                  </m:oMath>
                </a14:m>
                <a:endParaRPr lang="en-CA" b="1" dirty="0">
                  <a:solidFill>
                    <a:srgbClr val="000000"/>
                  </a:solidFill>
                </a:endParaRPr>
              </a:p>
            </p:txBody>
          </p:sp>
        </mc:Choice>
        <mc:Fallback>
          <p:sp>
            <p:nvSpPr>
              <p:cNvPr id="3" name="Content Placeholder 2">
                <a:extLst>
                  <a:ext uri="{FF2B5EF4-FFF2-40B4-BE49-F238E27FC236}">
                    <a16:creationId xmlns:a16="http://schemas.microsoft.com/office/drawing/2014/main" id="{6649D95F-1941-478B-A56E-217107FDCE9B}"/>
                  </a:ext>
                </a:extLst>
              </p:cNvPr>
              <p:cNvSpPr>
                <a:spLocks noGrp="1" noRot="1" noChangeAspect="1" noMove="1" noResize="1" noEditPoints="1" noAdjustHandles="1" noChangeArrowheads="1" noChangeShapeType="1" noTextEdit="1"/>
              </p:cNvSpPr>
              <p:nvPr>
                <p:ph idx="1"/>
              </p:nvPr>
            </p:nvSpPr>
            <p:spPr>
              <a:xfrm>
                <a:off x="1141413" y="1236373"/>
                <a:ext cx="7792916" cy="4968787"/>
              </a:xfrm>
              <a:blipFill>
                <a:blip r:embed="rId2"/>
                <a:stretch>
                  <a:fillRect l="-1798" t="-2209" b="-2945"/>
                </a:stretch>
              </a:blipFill>
            </p:spPr>
            <p:txBody>
              <a:bodyPr/>
              <a:lstStyle/>
              <a:p>
                <a:r>
                  <a:rPr lang="en-CA">
                    <a:noFill/>
                  </a:rPr>
                  <a:t> </a:t>
                </a:r>
              </a:p>
            </p:txBody>
          </p:sp>
        </mc:Fallback>
      </mc:AlternateContent>
      <p:pic>
        <p:nvPicPr>
          <p:cNvPr id="6" name="Picture 7">
            <a:extLst>
              <a:ext uri="{FF2B5EF4-FFF2-40B4-BE49-F238E27FC236}">
                <a16:creationId xmlns:a16="http://schemas.microsoft.com/office/drawing/2014/main" id="{6A7D7E96-1AA8-5DA8-706F-5D047399A45D}"/>
              </a:ext>
            </a:extLst>
          </p:cNvPr>
          <p:cNvPicPr>
            <a:picLocks/>
          </p:cNvPicPr>
          <p:nvPr/>
        </p:nvPicPr>
        <p:blipFill>
          <a:blip r:embed="rId3"/>
          <a:stretch>
            <a:fillRect/>
          </a:stretch>
        </p:blipFill>
        <p:spPr>
          <a:xfrm>
            <a:off x="4833218" y="1236373"/>
            <a:ext cx="7105020" cy="1013854"/>
          </a:xfrm>
          <a:prstGeom prst="rect">
            <a:avLst/>
          </a:prstGeom>
        </p:spPr>
      </p:pic>
      <p:sp>
        <p:nvSpPr>
          <p:cNvPr id="11" name="Speech Bubble: Rectangle 10">
            <a:extLst>
              <a:ext uri="{FF2B5EF4-FFF2-40B4-BE49-F238E27FC236}">
                <a16:creationId xmlns:a16="http://schemas.microsoft.com/office/drawing/2014/main" id="{95354807-CB7C-4571-B6BF-E8FBF6533334}"/>
              </a:ext>
            </a:extLst>
          </p:cNvPr>
          <p:cNvSpPr/>
          <p:nvPr/>
        </p:nvSpPr>
        <p:spPr>
          <a:xfrm>
            <a:off x="7220925" y="2385239"/>
            <a:ext cx="4019107" cy="706001"/>
          </a:xfrm>
          <a:prstGeom prst="wedgeRectCallout">
            <a:avLst>
              <a:gd name="adj1" fmla="val -64219"/>
              <a:gd name="adj2" fmla="val -17017"/>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This O(1) would change in the bit complexity model</a:t>
            </a:r>
          </a:p>
        </p:txBody>
      </p:sp>
      <p:sp>
        <p:nvSpPr>
          <p:cNvPr id="4" name="Slide Number Placeholder 3">
            <a:extLst>
              <a:ext uri="{FF2B5EF4-FFF2-40B4-BE49-F238E27FC236}">
                <a16:creationId xmlns:a16="http://schemas.microsoft.com/office/drawing/2014/main" id="{A9AFE32C-708A-6827-B636-5A84EDB3E5BD}"/>
              </a:ext>
            </a:extLst>
          </p:cNvPr>
          <p:cNvSpPr>
            <a:spLocks noGrp="1"/>
          </p:cNvSpPr>
          <p:nvPr>
            <p:ph type="sldNum" sz="quarter" idx="12"/>
          </p:nvPr>
        </p:nvSpPr>
        <p:spPr/>
        <p:txBody>
          <a:bodyPr/>
          <a:lstStyle/>
          <a:p>
            <a:fld id="{D57F1E4F-1CFF-5643-939E-217C01CDF565}" type="slidenum">
              <a:rPr lang="en-US" smtClean="0">
                <a:solidFill>
                  <a:srgbClr val="000000"/>
                </a:solidFill>
              </a:rPr>
              <a:pPr/>
              <a:t>63</a:t>
            </a:fld>
            <a:endParaRPr lang="en-US" dirty="0">
              <a:solidFill>
                <a:srgbClr val="000000"/>
              </a:solidFill>
            </a:endParaRPr>
          </a:p>
        </p:txBody>
      </p:sp>
    </p:spTree>
    <p:extLst>
      <p:ext uri="{BB962C8B-B14F-4D97-AF65-F5344CB8AC3E}">
        <p14:creationId xmlns:p14="http://schemas.microsoft.com/office/powerpoint/2010/main" val="398513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a:extLst>
              <a:ext uri="{FF2B5EF4-FFF2-40B4-BE49-F238E27FC236}">
                <a16:creationId xmlns:a16="http://schemas.microsoft.com/office/drawing/2014/main" id="{F23EA8DE-3362-7610-4E48-D463B6495C16}"/>
              </a:ext>
            </a:extLst>
          </p:cNvPr>
          <p:cNvPicPr>
            <a:picLocks/>
          </p:cNvPicPr>
          <p:nvPr/>
        </p:nvPicPr>
        <p:blipFill>
          <a:blip r:embed="rId3"/>
          <a:stretch>
            <a:fillRect/>
          </a:stretch>
        </p:blipFill>
        <p:spPr>
          <a:xfrm>
            <a:off x="4890976" y="1028384"/>
            <a:ext cx="7156137" cy="4936227"/>
          </a:xfrm>
          <a:prstGeom prst="rect">
            <a:avLst/>
          </a:prstGeom>
        </p:spPr>
      </p:pic>
      <p:sp>
        <p:nvSpPr>
          <p:cNvPr id="6" name="Title 1">
            <a:extLst>
              <a:ext uri="{FF2B5EF4-FFF2-40B4-BE49-F238E27FC236}">
                <a16:creationId xmlns:a16="http://schemas.microsoft.com/office/drawing/2014/main" id="{A475146B-2900-4EFA-9B35-24B6BB008CEE}"/>
              </a:ext>
            </a:extLst>
          </p:cNvPr>
          <p:cNvSpPr>
            <a:spLocks noGrp="1"/>
          </p:cNvSpPr>
          <p:nvPr>
            <p:ph type="title"/>
          </p:nvPr>
        </p:nvSpPr>
        <p:spPr>
          <a:xfrm>
            <a:off x="267940" y="-2"/>
            <a:ext cx="11666043" cy="1028386"/>
          </a:xfrm>
        </p:spPr>
        <p:txBody>
          <a:bodyPr>
            <a:normAutofit/>
          </a:bodyPr>
          <a:lstStyle/>
          <a:p>
            <a:r>
              <a:rPr lang="en-CA" dirty="0">
                <a:solidFill>
                  <a:srgbClr val="000000"/>
                </a:solidFill>
              </a:rPr>
              <a:t>Why is this SO slow?</a:t>
            </a:r>
            <a:endParaRPr lang="en-CA" b="1" u="sng" dirty="0">
              <a:solidFill>
                <a:srgbClr val="000000"/>
              </a:solidFill>
            </a:endParaRPr>
          </a:p>
        </p:txBody>
      </p:sp>
      <p:sp>
        <p:nvSpPr>
          <p:cNvPr id="7" name="Content Placeholder 2">
            <a:extLst>
              <a:ext uri="{FF2B5EF4-FFF2-40B4-BE49-F238E27FC236}">
                <a16:creationId xmlns:a16="http://schemas.microsoft.com/office/drawing/2014/main" id="{EDF7952A-5ACB-4DBB-8B19-069E01A8FCDD}"/>
              </a:ext>
            </a:extLst>
          </p:cNvPr>
          <p:cNvSpPr>
            <a:spLocks noGrp="1"/>
          </p:cNvSpPr>
          <p:nvPr>
            <p:ph idx="1"/>
          </p:nvPr>
        </p:nvSpPr>
        <p:spPr>
          <a:xfrm>
            <a:off x="1141413" y="1236373"/>
            <a:ext cx="3749563" cy="4968787"/>
          </a:xfrm>
        </p:spPr>
        <p:txBody>
          <a:bodyPr>
            <a:normAutofit/>
          </a:bodyPr>
          <a:lstStyle/>
          <a:p>
            <a:r>
              <a:rPr lang="en-CA" dirty="0">
                <a:solidFill>
                  <a:srgbClr val="000000"/>
                </a:solidFill>
              </a:rPr>
              <a:t>Subproblems have LOTS of overlap!</a:t>
            </a:r>
          </a:p>
          <a:p>
            <a:r>
              <a:rPr lang="en-CA" dirty="0">
                <a:solidFill>
                  <a:srgbClr val="000000"/>
                </a:solidFill>
              </a:rPr>
              <a:t>Every subtree on the right appears on the left</a:t>
            </a:r>
          </a:p>
          <a:p>
            <a:r>
              <a:rPr lang="en-CA" dirty="0">
                <a:solidFill>
                  <a:srgbClr val="000000"/>
                </a:solidFill>
              </a:rPr>
              <a:t>… recursively …</a:t>
            </a:r>
          </a:p>
          <a:p>
            <a:r>
              <a:rPr lang="en-CA" dirty="0">
                <a:solidFill>
                  <a:srgbClr val="000000"/>
                </a:solidFill>
              </a:rPr>
              <a:t>Each subtree is computed </a:t>
            </a:r>
            <a:r>
              <a:rPr lang="en-CA" b="1" dirty="0">
                <a:solidFill>
                  <a:srgbClr val="000000"/>
                </a:solidFill>
              </a:rPr>
              <a:t>exponentially</a:t>
            </a:r>
            <a:r>
              <a:rPr lang="en-CA" dirty="0">
                <a:solidFill>
                  <a:srgbClr val="000000"/>
                </a:solidFill>
              </a:rPr>
              <a:t> often in its depth</a:t>
            </a:r>
          </a:p>
        </p:txBody>
      </p:sp>
      <p:sp>
        <p:nvSpPr>
          <p:cNvPr id="2" name="Rectangle 1">
            <a:extLst>
              <a:ext uri="{FF2B5EF4-FFF2-40B4-BE49-F238E27FC236}">
                <a16:creationId xmlns:a16="http://schemas.microsoft.com/office/drawing/2014/main" id="{AD318D84-C207-48B5-812E-1341C885317E}"/>
              </a:ext>
            </a:extLst>
          </p:cNvPr>
          <p:cNvSpPr/>
          <p:nvPr/>
        </p:nvSpPr>
        <p:spPr>
          <a:xfrm>
            <a:off x="5435364" y="4610277"/>
            <a:ext cx="2241343" cy="1267401"/>
          </a:xfrm>
          <a:prstGeom prst="rect">
            <a:avLst/>
          </a:prstGeom>
          <a:noFill/>
          <a:ln>
            <a:solidFill>
              <a:srgbClr val="0000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8" name="Rectangle 7">
            <a:extLst>
              <a:ext uri="{FF2B5EF4-FFF2-40B4-BE49-F238E27FC236}">
                <a16:creationId xmlns:a16="http://schemas.microsoft.com/office/drawing/2014/main" id="{8F938226-5F95-4CD4-BF11-CA78780F6DEC}"/>
              </a:ext>
            </a:extLst>
          </p:cNvPr>
          <p:cNvSpPr/>
          <p:nvPr/>
        </p:nvSpPr>
        <p:spPr>
          <a:xfrm>
            <a:off x="9730209" y="3784482"/>
            <a:ext cx="2241343" cy="1267401"/>
          </a:xfrm>
          <a:prstGeom prst="rect">
            <a:avLst/>
          </a:prstGeom>
          <a:noFill/>
          <a:ln>
            <a:solidFill>
              <a:srgbClr val="0000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9" name="Rectangle 8">
            <a:extLst>
              <a:ext uri="{FF2B5EF4-FFF2-40B4-BE49-F238E27FC236}">
                <a16:creationId xmlns:a16="http://schemas.microsoft.com/office/drawing/2014/main" id="{8B9E0246-1C33-49B2-B641-31D7B1220D7B}"/>
              </a:ext>
            </a:extLst>
          </p:cNvPr>
          <p:cNvSpPr/>
          <p:nvPr/>
        </p:nvSpPr>
        <p:spPr>
          <a:xfrm>
            <a:off x="5613283" y="5104337"/>
            <a:ext cx="1527544" cy="773341"/>
          </a:xfrm>
          <a:prstGeom prst="rect">
            <a:avLst/>
          </a:prstGeom>
          <a:noFill/>
          <a:ln>
            <a:solidFill>
              <a:srgbClr val="0000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0" name="Rectangle 9">
            <a:extLst>
              <a:ext uri="{FF2B5EF4-FFF2-40B4-BE49-F238E27FC236}">
                <a16:creationId xmlns:a16="http://schemas.microsoft.com/office/drawing/2014/main" id="{4F6C697E-E004-4AE6-A0FC-1A3926F22706}"/>
              </a:ext>
            </a:extLst>
          </p:cNvPr>
          <p:cNvSpPr/>
          <p:nvPr/>
        </p:nvSpPr>
        <p:spPr>
          <a:xfrm>
            <a:off x="7781616" y="4665212"/>
            <a:ext cx="1527544" cy="773341"/>
          </a:xfrm>
          <a:prstGeom prst="rect">
            <a:avLst/>
          </a:prstGeom>
          <a:noFill/>
          <a:ln>
            <a:solidFill>
              <a:srgbClr val="0000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1" name="Rectangle 10">
            <a:extLst>
              <a:ext uri="{FF2B5EF4-FFF2-40B4-BE49-F238E27FC236}">
                <a16:creationId xmlns:a16="http://schemas.microsoft.com/office/drawing/2014/main" id="{BA7FA64A-8A85-44E4-A8A2-34AC3AE2E45A}"/>
              </a:ext>
            </a:extLst>
          </p:cNvPr>
          <p:cNvSpPr/>
          <p:nvPr/>
        </p:nvSpPr>
        <p:spPr>
          <a:xfrm>
            <a:off x="9966322" y="4223606"/>
            <a:ext cx="1527544" cy="773341"/>
          </a:xfrm>
          <a:prstGeom prst="rect">
            <a:avLst/>
          </a:prstGeom>
          <a:noFill/>
          <a:ln>
            <a:solidFill>
              <a:srgbClr val="0000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3" name="Flowchart: Process 12">
            <a:extLst>
              <a:ext uri="{FF2B5EF4-FFF2-40B4-BE49-F238E27FC236}">
                <a16:creationId xmlns:a16="http://schemas.microsoft.com/office/drawing/2014/main" id="{EA253EC4-4F17-4EA3-82BC-327B2630E9FB}"/>
              </a:ext>
            </a:extLst>
          </p:cNvPr>
          <p:cNvSpPr/>
          <p:nvPr/>
        </p:nvSpPr>
        <p:spPr>
          <a:xfrm>
            <a:off x="6441953" y="5987867"/>
            <a:ext cx="4506931" cy="648804"/>
          </a:xfrm>
          <a:prstGeom prst="flowChartProcess">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This </a:t>
            </a:r>
            <a:r>
              <a:rPr lang="en-US" b="1" dirty="0">
                <a:solidFill>
                  <a:srgbClr val="000000"/>
                </a:solidFill>
              </a:rPr>
              <a:t>overlap </a:t>
            </a:r>
            <a:r>
              <a:rPr lang="en-US" dirty="0">
                <a:solidFill>
                  <a:srgbClr val="000000"/>
                </a:solidFill>
              </a:rPr>
              <a:t>suggests dynamic programming may be able to help!</a:t>
            </a:r>
            <a:endParaRPr lang="en-CA" dirty="0">
              <a:solidFill>
                <a:srgbClr val="000000"/>
              </a:solidFill>
            </a:endParaRPr>
          </a:p>
        </p:txBody>
      </p:sp>
      <p:sp>
        <p:nvSpPr>
          <p:cNvPr id="3" name="Slide Number Placeholder 2">
            <a:extLst>
              <a:ext uri="{FF2B5EF4-FFF2-40B4-BE49-F238E27FC236}">
                <a16:creationId xmlns:a16="http://schemas.microsoft.com/office/drawing/2014/main" id="{5F23E9FC-8F7D-89A0-37D8-D270B58EA0C0}"/>
              </a:ext>
            </a:extLst>
          </p:cNvPr>
          <p:cNvSpPr>
            <a:spLocks noGrp="1"/>
          </p:cNvSpPr>
          <p:nvPr>
            <p:ph type="sldNum" sz="quarter" idx="12"/>
          </p:nvPr>
        </p:nvSpPr>
        <p:spPr/>
        <p:txBody>
          <a:bodyPr/>
          <a:lstStyle/>
          <a:p>
            <a:fld id="{D57F1E4F-1CFF-5643-939E-217C01CDF565}" type="slidenum">
              <a:rPr lang="en-US" smtClean="0">
                <a:solidFill>
                  <a:srgbClr val="000000"/>
                </a:solidFill>
              </a:rPr>
              <a:pPr/>
              <a:t>64</a:t>
            </a:fld>
            <a:endParaRPr lang="en-US" dirty="0">
              <a:solidFill>
                <a:srgbClr val="000000"/>
              </a:solidFill>
            </a:endParaRPr>
          </a:p>
        </p:txBody>
      </p:sp>
    </p:spTree>
    <p:extLst>
      <p:ext uri="{BB962C8B-B14F-4D97-AF65-F5344CB8AC3E}">
        <p14:creationId xmlns:p14="http://schemas.microsoft.com/office/powerpoint/2010/main" val="82124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500"/>
                                        <p:tgtEl>
                                          <p:spTgt spid="7">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fade">
                                      <p:cBhvr>
                                        <p:cTn id="37" dur="500"/>
                                        <p:tgtEl>
                                          <p:spTgt spid="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P spid="1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553E95D2-8C9F-FD28-996E-D8E1D61C9AD3}"/>
              </a:ext>
            </a:extLst>
          </p:cNvPr>
          <p:cNvPicPr>
            <a:picLocks/>
          </p:cNvPicPr>
          <p:nvPr/>
        </p:nvPicPr>
        <p:blipFill>
          <a:blip r:embed="rId2"/>
          <a:stretch>
            <a:fillRect/>
          </a:stretch>
        </p:blipFill>
        <p:spPr>
          <a:xfrm>
            <a:off x="424251" y="0"/>
            <a:ext cx="9176916" cy="5607010"/>
          </a:xfrm>
          <a:prstGeom prst="rect">
            <a:avLst/>
          </a:prstGeom>
        </p:spPr>
      </p:pic>
      <p:sp>
        <p:nvSpPr>
          <p:cNvPr id="2" name="Rectangle 1">
            <a:extLst>
              <a:ext uri="{FF2B5EF4-FFF2-40B4-BE49-F238E27FC236}">
                <a16:creationId xmlns:a16="http://schemas.microsoft.com/office/drawing/2014/main" id="{144E199D-9C34-4AD0-AEF2-2FC38D37A6D3}"/>
              </a:ext>
            </a:extLst>
          </p:cNvPr>
          <p:cNvSpPr/>
          <p:nvPr/>
        </p:nvSpPr>
        <p:spPr>
          <a:xfrm>
            <a:off x="493350" y="1701209"/>
            <a:ext cx="5269497" cy="433809"/>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400" b="1" dirty="0">
                <a:solidFill>
                  <a:srgbClr val="000000"/>
                </a:solidFill>
              </a:rPr>
              <a:t>(Optimal) Recursive Structure</a:t>
            </a:r>
          </a:p>
        </p:txBody>
      </p:sp>
      <p:sp>
        <p:nvSpPr>
          <p:cNvPr id="6" name="Slide Number Placeholder 5">
            <a:extLst>
              <a:ext uri="{FF2B5EF4-FFF2-40B4-BE49-F238E27FC236}">
                <a16:creationId xmlns:a16="http://schemas.microsoft.com/office/drawing/2014/main" id="{5FB60C64-AE87-E1CF-07DF-826A20097993}"/>
              </a:ext>
            </a:extLst>
          </p:cNvPr>
          <p:cNvSpPr>
            <a:spLocks noGrp="1"/>
          </p:cNvSpPr>
          <p:nvPr>
            <p:ph type="sldNum" sz="quarter" idx="12"/>
          </p:nvPr>
        </p:nvSpPr>
        <p:spPr/>
        <p:txBody>
          <a:bodyPr/>
          <a:lstStyle/>
          <a:p>
            <a:fld id="{D57F1E4F-1CFF-5643-939E-217C01CDF565}" type="slidenum">
              <a:rPr lang="en-US" smtClean="0">
                <a:solidFill>
                  <a:srgbClr val="000000"/>
                </a:solidFill>
              </a:rPr>
              <a:pPr/>
              <a:t>65</a:t>
            </a:fld>
            <a:endParaRPr lang="en-US" dirty="0">
              <a:solidFill>
                <a:srgbClr val="000000"/>
              </a:solidFill>
            </a:endParaRPr>
          </a:p>
        </p:txBody>
      </p:sp>
    </p:spTree>
    <p:extLst>
      <p:ext uri="{BB962C8B-B14F-4D97-AF65-F5344CB8AC3E}">
        <p14:creationId xmlns:p14="http://schemas.microsoft.com/office/powerpoint/2010/main" val="26031222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1649B272-B2DF-2023-6C2A-4C030AB46B70}"/>
              </a:ext>
            </a:extLst>
          </p:cNvPr>
          <p:cNvPicPr>
            <a:picLocks/>
          </p:cNvPicPr>
          <p:nvPr/>
        </p:nvPicPr>
        <p:blipFill>
          <a:blip r:embed="rId3"/>
          <a:stretch>
            <a:fillRect/>
          </a:stretch>
        </p:blipFill>
        <p:spPr>
          <a:xfrm>
            <a:off x="503729" y="51036"/>
            <a:ext cx="9071866" cy="5921822"/>
          </a:xfrm>
          <a:prstGeom prst="rect">
            <a:avLst/>
          </a:prstGeom>
        </p:spPr>
      </p:pic>
      <p:sp>
        <p:nvSpPr>
          <p:cNvPr id="2" name="Slide Number Placeholder 1">
            <a:extLst>
              <a:ext uri="{FF2B5EF4-FFF2-40B4-BE49-F238E27FC236}">
                <a16:creationId xmlns:a16="http://schemas.microsoft.com/office/drawing/2014/main" id="{5A2BF223-2AEF-ED34-D5AE-4234F170E06F}"/>
              </a:ext>
            </a:extLst>
          </p:cNvPr>
          <p:cNvSpPr>
            <a:spLocks noGrp="1"/>
          </p:cNvSpPr>
          <p:nvPr>
            <p:ph type="sldNum" sz="quarter" idx="12"/>
          </p:nvPr>
        </p:nvSpPr>
        <p:spPr/>
        <p:txBody>
          <a:bodyPr/>
          <a:lstStyle/>
          <a:p>
            <a:fld id="{D57F1E4F-1CFF-5643-939E-217C01CDF565}" type="slidenum">
              <a:rPr lang="en-US" smtClean="0">
                <a:solidFill>
                  <a:srgbClr val="000000"/>
                </a:solidFill>
              </a:rPr>
              <a:pPr/>
              <a:t>66</a:t>
            </a:fld>
            <a:endParaRPr lang="en-US" dirty="0">
              <a:solidFill>
                <a:srgbClr val="000000"/>
              </a:solidFill>
            </a:endParaRPr>
          </a:p>
        </p:txBody>
      </p:sp>
    </p:spTree>
    <p:extLst>
      <p:ext uri="{BB962C8B-B14F-4D97-AF65-F5344CB8AC3E}">
        <p14:creationId xmlns:p14="http://schemas.microsoft.com/office/powerpoint/2010/main" val="23844698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9474F-D4FE-422A-8D5C-380062BE1DDF}"/>
              </a:ext>
            </a:extLst>
          </p:cNvPr>
          <p:cNvSpPr>
            <a:spLocks noGrp="1"/>
          </p:cNvSpPr>
          <p:nvPr>
            <p:ph type="title"/>
          </p:nvPr>
        </p:nvSpPr>
        <p:spPr>
          <a:xfrm>
            <a:off x="1141413" y="-2"/>
            <a:ext cx="9905998" cy="688992"/>
          </a:xfrm>
        </p:spPr>
        <p:txBody>
          <a:bodyPr>
            <a:noAutofit/>
          </a:bodyPr>
          <a:lstStyle/>
          <a:p>
            <a:r>
              <a:rPr lang="en-CA" sz="3200" dirty="0">
                <a:solidFill>
                  <a:srgbClr val="000000"/>
                </a:solidFill>
              </a:rPr>
              <a:t>Solving Fib using Dynamic Programming</a:t>
            </a:r>
            <a:endParaRPr lang="en-CA" sz="2000" b="1" dirty="0">
              <a:solidFill>
                <a:srgbClr val="000000"/>
              </a:solidFill>
            </a:endParaRP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0A2B580-EED4-401C-8F32-EF89AE46EFB3}"/>
                  </a:ext>
                </a:extLst>
              </p:cNvPr>
              <p:cNvSpPr>
                <a:spLocks noGrp="1"/>
              </p:cNvSpPr>
              <p:nvPr>
                <p:ph idx="1"/>
              </p:nvPr>
            </p:nvSpPr>
            <p:spPr>
              <a:xfrm>
                <a:off x="1141413" y="727267"/>
                <a:ext cx="9905998" cy="5541689"/>
              </a:xfrm>
            </p:spPr>
            <p:txBody>
              <a:bodyPr>
                <a:normAutofit fontScale="85000" lnSpcReduction="10000"/>
              </a:bodyPr>
              <a:lstStyle/>
              <a:p>
                <a:r>
                  <a:rPr lang="en-CA" dirty="0">
                    <a:solidFill>
                      <a:srgbClr val="000000"/>
                    </a:solidFill>
                  </a:rPr>
                  <a:t>(Optimal) Recursive Structure</a:t>
                </a:r>
              </a:p>
              <a:p>
                <a:pPr lvl="1"/>
                <a:r>
                  <a:rPr lang="en-CA" dirty="0">
                    <a:solidFill>
                      <a:srgbClr val="000000"/>
                    </a:solidFill>
                  </a:rPr>
                  <a:t>Solution to </a:t>
                </a:r>
                <a14:m>
                  <m:oMath xmlns:m="http://schemas.openxmlformats.org/officeDocument/2006/math">
                    <m:r>
                      <a:rPr lang="en-CA" b="0" i="1" smtClean="0">
                        <a:solidFill>
                          <a:srgbClr val="000000"/>
                        </a:solidFill>
                        <a:latin typeface="Cambria Math" panose="02040503050406030204" pitchFamily="18" charset="0"/>
                      </a:rPr>
                      <m:t>𝑛</m:t>
                    </m:r>
                  </m:oMath>
                </a14:m>
                <a:r>
                  <a:rPr lang="en-CA" dirty="0">
                    <a:solidFill>
                      <a:srgbClr val="000000"/>
                    </a:solidFill>
                  </a:rPr>
                  <a:t>-</a:t>
                </a:r>
                <a:r>
                  <a:rPr lang="en-CA" dirty="0" err="1">
                    <a:solidFill>
                      <a:srgbClr val="000000"/>
                    </a:solidFill>
                  </a:rPr>
                  <a:t>th</a:t>
                </a:r>
                <a:r>
                  <a:rPr lang="en-CA" dirty="0">
                    <a:solidFill>
                      <a:srgbClr val="000000"/>
                    </a:solidFill>
                  </a:rPr>
                  <a:t> Fibonacci number </a:t>
                </a:r>
                <a14:m>
                  <m:oMath xmlns:m="http://schemas.openxmlformats.org/officeDocument/2006/math">
                    <m:r>
                      <a:rPr lang="en-CA" b="0" i="1" smtClean="0">
                        <a:solidFill>
                          <a:srgbClr val="000000"/>
                        </a:solidFill>
                        <a:latin typeface="Cambria Math" panose="02040503050406030204" pitchFamily="18" charset="0"/>
                      </a:rPr>
                      <m:t>𝑓</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𝑛</m:t>
                    </m:r>
                    <m:r>
                      <a:rPr lang="en-CA" b="0" i="1" smtClean="0">
                        <a:solidFill>
                          <a:srgbClr val="000000"/>
                        </a:solidFill>
                        <a:latin typeface="Cambria Math" panose="02040503050406030204" pitchFamily="18" charset="0"/>
                      </a:rPr>
                      <m:t>)</m:t>
                    </m:r>
                  </m:oMath>
                </a14:m>
                <a:r>
                  <a:rPr lang="en-CA" dirty="0">
                    <a:solidFill>
                      <a:srgbClr val="000000"/>
                    </a:solidFill>
                  </a:rPr>
                  <a:t> can be expressed</a:t>
                </a:r>
                <a:br>
                  <a:rPr lang="en-CA" dirty="0">
                    <a:solidFill>
                      <a:srgbClr val="000000"/>
                    </a:solidFill>
                  </a:rPr>
                </a:br>
                <a:r>
                  <a:rPr lang="en-CA" dirty="0">
                    <a:solidFill>
                      <a:srgbClr val="000000"/>
                    </a:solidFill>
                  </a:rPr>
                  <a:t>as the addition of smaller Fibonacci numbers</a:t>
                </a:r>
              </a:p>
              <a:p>
                <a:pPr lvl="1"/>
                <a:r>
                  <a:rPr lang="en-CA" dirty="0">
                    <a:solidFill>
                      <a:srgbClr val="000000"/>
                    </a:solidFill>
                  </a:rPr>
                  <a:t>No notion of </a:t>
                </a:r>
                <a:r>
                  <a:rPr lang="en-CA" b="1" dirty="0">
                    <a:solidFill>
                      <a:srgbClr val="000000"/>
                    </a:solidFill>
                  </a:rPr>
                  <a:t>optimality </a:t>
                </a:r>
                <a:r>
                  <a:rPr lang="en-CA" dirty="0">
                    <a:solidFill>
                      <a:srgbClr val="000000"/>
                    </a:solidFill>
                  </a:rPr>
                  <a:t>for this particular problem</a:t>
                </a:r>
              </a:p>
              <a:p>
                <a:r>
                  <a:rPr lang="en-CA" dirty="0">
                    <a:solidFill>
                      <a:srgbClr val="000000"/>
                    </a:solidFill>
                  </a:rPr>
                  <a:t>Define Subproblems</a:t>
                </a:r>
              </a:p>
              <a:p>
                <a:pPr lvl="1"/>
                <a:r>
                  <a:rPr lang="en-CA" dirty="0">
                    <a:solidFill>
                      <a:srgbClr val="000000"/>
                    </a:solidFill>
                  </a:rPr>
                  <a:t>The set subproblems that will be combined to obtain </a:t>
                </a:r>
                <a14:m>
                  <m:oMath xmlns:m="http://schemas.openxmlformats.org/officeDocument/2006/math">
                    <m:r>
                      <a:rPr lang="en-CA" b="0" i="1" smtClean="0">
                        <a:solidFill>
                          <a:srgbClr val="000000"/>
                        </a:solidFill>
                        <a:latin typeface="Cambria Math" panose="02040503050406030204" pitchFamily="18" charset="0"/>
                      </a:rPr>
                      <m:t>𝐹𝑖𝑏</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𝑛</m:t>
                    </m:r>
                    <m:r>
                      <a:rPr lang="en-CA" b="0" i="1" smtClean="0">
                        <a:solidFill>
                          <a:srgbClr val="000000"/>
                        </a:solidFill>
                        <a:latin typeface="Cambria Math" panose="02040503050406030204" pitchFamily="18" charset="0"/>
                      </a:rPr>
                      <m:t>)</m:t>
                    </m:r>
                  </m:oMath>
                </a14:m>
                <a:r>
                  <a:rPr lang="en-CA" dirty="0">
                    <a:solidFill>
                      <a:srgbClr val="000000"/>
                    </a:solidFill>
                  </a:rPr>
                  <a:t> is </a:t>
                </a:r>
                <a14:m>
                  <m:oMath xmlns:m="http://schemas.openxmlformats.org/officeDocument/2006/math">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𝐹𝑖𝑏</m:t>
                    </m:r>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𝑛</m:t>
                        </m:r>
                        <m:r>
                          <a:rPr lang="en-CA" b="0" i="1" smtClean="0">
                            <a:solidFill>
                              <a:srgbClr val="000000"/>
                            </a:solidFill>
                            <a:latin typeface="Cambria Math" panose="02040503050406030204" pitchFamily="18" charset="0"/>
                          </a:rPr>
                          <m:t>−1</m:t>
                        </m:r>
                      </m:e>
                    </m:d>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𝐹𝑖𝑏</m:t>
                    </m:r>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𝑛</m:t>
                        </m:r>
                        <m:r>
                          <a:rPr lang="en-CA" b="0" i="1" smtClean="0">
                            <a:solidFill>
                              <a:srgbClr val="000000"/>
                            </a:solidFill>
                            <a:latin typeface="Cambria Math" panose="02040503050406030204" pitchFamily="18" charset="0"/>
                          </a:rPr>
                          <m:t>−2</m:t>
                        </m:r>
                      </m:e>
                    </m:d>
                    <m:r>
                      <a:rPr lang="en-CA" b="0" i="1" smtClean="0">
                        <a:solidFill>
                          <a:srgbClr val="000000"/>
                        </a:solidFill>
                        <a:latin typeface="Cambria Math" panose="02040503050406030204" pitchFamily="18" charset="0"/>
                      </a:rPr>
                      <m:t>}</m:t>
                    </m:r>
                  </m:oMath>
                </a14:m>
                <a:endParaRPr lang="en-CA" dirty="0">
                  <a:solidFill>
                    <a:srgbClr val="000000"/>
                  </a:solidFill>
                </a:endParaRPr>
              </a:p>
              <a:p>
                <a:pPr lvl="1"/>
                <a14:m>
                  <m:oMath xmlns:m="http://schemas.openxmlformats.org/officeDocument/2006/math">
                    <m:r>
                      <a:rPr lang="en-CA" b="0" i="1" smtClean="0">
                        <a:solidFill>
                          <a:srgbClr val="000000"/>
                        </a:solidFill>
                        <a:latin typeface="Cambria Math" panose="02040503050406030204" pitchFamily="18" charset="0"/>
                      </a:rPr>
                      <m:t>𝑆</m:t>
                    </m:r>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𝐼</m:t>
                        </m:r>
                      </m:e>
                    </m:d>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𝐹𝑖𝑏</m:t>
                    </m:r>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0</m:t>
                        </m:r>
                      </m:e>
                    </m:d>
                    <m:r>
                      <a:rPr lang="en-CA" b="0" i="1" smtClean="0">
                        <a:solidFill>
                          <a:srgbClr val="000000"/>
                        </a:solidFill>
                        <a:latin typeface="Cambria Math" panose="02040503050406030204" pitchFamily="18" charset="0"/>
                      </a:rPr>
                      <m:t>, </m:t>
                    </m:r>
                    <m:r>
                      <a:rPr lang="en-CA" b="0" i="1" smtClean="0">
                        <a:solidFill>
                          <a:srgbClr val="000000"/>
                        </a:solidFill>
                        <a:latin typeface="Cambria Math" panose="02040503050406030204" pitchFamily="18" charset="0"/>
                      </a:rPr>
                      <m:t>𝐹𝑖𝑏</m:t>
                    </m:r>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1</m:t>
                        </m:r>
                      </m:e>
                    </m:d>
                    <m:r>
                      <a:rPr lang="en-CA" b="0" i="1" smtClean="0">
                        <a:solidFill>
                          <a:srgbClr val="000000"/>
                        </a:solidFill>
                        <a:latin typeface="Cambria Math" panose="02040503050406030204" pitchFamily="18" charset="0"/>
                      </a:rPr>
                      <m:t>, …, </m:t>
                    </m:r>
                    <m:r>
                      <a:rPr lang="en-CA" b="0" i="1" smtClean="0">
                        <a:solidFill>
                          <a:srgbClr val="000000"/>
                        </a:solidFill>
                        <a:latin typeface="Cambria Math" panose="02040503050406030204" pitchFamily="18" charset="0"/>
                      </a:rPr>
                      <m:t>𝐹𝑖𝑏</m:t>
                    </m:r>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𝑛</m:t>
                        </m:r>
                      </m:e>
                    </m:d>
                    <m:r>
                      <a:rPr lang="en-CA" b="0" i="1" smtClean="0">
                        <a:solidFill>
                          <a:srgbClr val="000000"/>
                        </a:solidFill>
                        <a:latin typeface="Cambria Math" panose="02040503050406030204" pitchFamily="18" charset="0"/>
                      </a:rPr>
                      <m:t>}</m:t>
                    </m:r>
                  </m:oMath>
                </a14:m>
                <a:endParaRPr lang="en-CA" dirty="0">
                  <a:solidFill>
                    <a:srgbClr val="000000"/>
                  </a:solidFill>
                </a:endParaRPr>
              </a:p>
              <a:p>
                <a:r>
                  <a:rPr lang="en-CA" dirty="0">
                    <a:solidFill>
                      <a:srgbClr val="000000"/>
                    </a:solidFill>
                  </a:rPr>
                  <a:t>Recurrence Relation</a:t>
                </a:r>
              </a:p>
              <a:p>
                <a:pPr lvl="1"/>
                <a:endParaRPr lang="en-CA" dirty="0">
                  <a:solidFill>
                    <a:srgbClr val="000000"/>
                  </a:solidFill>
                </a:endParaRPr>
              </a:p>
              <a:p>
                <a:r>
                  <a:rPr lang="en-CA" dirty="0">
                    <a:solidFill>
                      <a:srgbClr val="000000"/>
                    </a:solidFill>
                  </a:rPr>
                  <a:t>Computing (Optimal) Solutions</a:t>
                </a:r>
              </a:p>
              <a:p>
                <a:pPr lvl="1"/>
                <a:r>
                  <a:rPr lang="en-CA" dirty="0">
                    <a:solidFill>
                      <a:srgbClr val="000000"/>
                    </a:solidFill>
                  </a:rPr>
                  <a:t>Create </a:t>
                </a:r>
                <a:r>
                  <a:rPr lang="en-CA" b="1" dirty="0">
                    <a:solidFill>
                      <a:srgbClr val="000000"/>
                    </a:solidFill>
                  </a:rPr>
                  <a:t>table f[1..n]</a:t>
                </a:r>
                <a:r>
                  <a:rPr lang="en-CA" dirty="0">
                    <a:solidFill>
                      <a:srgbClr val="000000"/>
                    </a:solidFill>
                  </a:rPr>
                  <a:t> and compute its entries </a:t>
                </a:r>
                <a:r>
                  <a:rPr lang="en-CA" b="1" dirty="0">
                    <a:solidFill>
                      <a:srgbClr val="000000"/>
                    </a:solidFill>
                  </a:rPr>
                  <a:t>“bottom-up”</a:t>
                </a:r>
              </a:p>
            </p:txBody>
          </p:sp>
        </mc:Choice>
        <mc:Fallback>
          <p:sp>
            <p:nvSpPr>
              <p:cNvPr id="3" name="Content Placeholder 2">
                <a:extLst>
                  <a:ext uri="{FF2B5EF4-FFF2-40B4-BE49-F238E27FC236}">
                    <a16:creationId xmlns:a16="http://schemas.microsoft.com/office/drawing/2014/main" id="{60A2B580-EED4-401C-8F32-EF89AE46EFB3}"/>
                  </a:ext>
                </a:extLst>
              </p:cNvPr>
              <p:cNvSpPr>
                <a:spLocks noGrp="1" noRot="1" noChangeAspect="1" noMove="1" noResize="1" noEditPoints="1" noAdjustHandles="1" noChangeArrowheads="1" noChangeShapeType="1" noTextEdit="1"/>
              </p:cNvSpPr>
              <p:nvPr>
                <p:ph idx="1"/>
              </p:nvPr>
            </p:nvSpPr>
            <p:spPr>
              <a:xfrm>
                <a:off x="1141413" y="727267"/>
                <a:ext cx="9905998" cy="5541689"/>
              </a:xfrm>
              <a:blipFill>
                <a:blip r:embed="rId2"/>
                <a:stretch>
                  <a:fillRect l="-1292" t="-2420" b="-990"/>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4" name="Speech Bubble: Rectangle 3">
                <a:extLst>
                  <a:ext uri="{FF2B5EF4-FFF2-40B4-BE49-F238E27FC236}">
                    <a16:creationId xmlns:a16="http://schemas.microsoft.com/office/drawing/2014/main" id="{AD35F109-0C51-4335-A4BC-CF7A2829DD02}"/>
                  </a:ext>
                </a:extLst>
              </p:cNvPr>
              <p:cNvSpPr/>
              <p:nvPr/>
            </p:nvSpPr>
            <p:spPr>
              <a:xfrm>
                <a:off x="4682578" y="4260201"/>
                <a:ext cx="3965793" cy="924551"/>
              </a:xfrm>
              <a:prstGeom prst="wedgeRectCallout">
                <a:avLst>
                  <a:gd name="adj1" fmla="val -16076"/>
                  <a:gd name="adj2" fmla="val 40789"/>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rgbClr val="000000"/>
                          </a:solidFill>
                          <a:latin typeface="Cambria Math" panose="02040503050406030204" pitchFamily="18" charset="0"/>
                        </a:rPr>
                        <m:t>𝑓</m:t>
                      </m:r>
                      <m:d>
                        <m:dPr>
                          <m:ctrlPr>
                            <a:rPr lang="en-US" b="0" i="1" smtClean="0">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𝑛</m:t>
                          </m:r>
                        </m:e>
                      </m:d>
                      <m:r>
                        <a:rPr lang="en-US" b="0" i="1" smtClean="0">
                          <a:solidFill>
                            <a:srgbClr val="000000"/>
                          </a:solidFill>
                          <a:latin typeface="Cambria Math" panose="02040503050406030204" pitchFamily="18" charset="0"/>
                        </a:rPr>
                        <m:t>=</m:t>
                      </m:r>
                      <m:d>
                        <m:dPr>
                          <m:begChr m:val="{"/>
                          <m:endChr m:val=""/>
                          <m:ctrlPr>
                            <a:rPr lang="en-US" b="0" i="1" smtClean="0">
                              <a:solidFill>
                                <a:srgbClr val="000000"/>
                              </a:solidFill>
                              <a:latin typeface="Cambria Math" panose="02040503050406030204" pitchFamily="18" charset="0"/>
                            </a:rPr>
                          </m:ctrlPr>
                        </m:dPr>
                        <m:e>
                          <m:eqArr>
                            <m:eqArrPr>
                              <m:ctrlPr>
                                <a:rPr lang="en-US" b="0" i="1" smtClean="0">
                                  <a:solidFill>
                                    <a:srgbClr val="000000"/>
                                  </a:solidFill>
                                  <a:latin typeface="Cambria Math" panose="02040503050406030204" pitchFamily="18" charset="0"/>
                                </a:rPr>
                              </m:ctrlPr>
                            </m:eqArrPr>
                            <m:e>
                              <m:r>
                                <a:rPr lang="en-US" b="0" i="1" smtClean="0">
                                  <a:solidFill>
                                    <a:srgbClr val="000000"/>
                                  </a:solidFill>
                                  <a:latin typeface="Cambria Math" panose="02040503050406030204" pitchFamily="18" charset="0"/>
                                </a:rPr>
                                <m:t>𝑓</m:t>
                              </m:r>
                              <m:d>
                                <m:dPr>
                                  <m:ctrlPr>
                                    <a:rPr lang="en-US" b="0" i="1" smtClean="0">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𝑛</m:t>
                                  </m:r>
                                  <m:r>
                                    <a:rPr lang="en-US" b="0" i="1" smtClean="0">
                                      <a:solidFill>
                                        <a:srgbClr val="000000"/>
                                      </a:solidFill>
                                      <a:latin typeface="Cambria Math" panose="02040503050406030204" pitchFamily="18" charset="0"/>
                                    </a:rPr>
                                    <m:t>−1</m:t>
                                  </m:r>
                                </m:e>
                              </m:d>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𝑓</m:t>
                              </m:r>
                              <m:d>
                                <m:dPr>
                                  <m:ctrlPr>
                                    <a:rPr lang="en-US" b="0" i="1" smtClean="0">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𝑛</m:t>
                                  </m:r>
                                  <m:r>
                                    <a:rPr lang="en-US" b="0" i="1" smtClean="0">
                                      <a:solidFill>
                                        <a:srgbClr val="000000"/>
                                      </a:solidFill>
                                      <a:latin typeface="Cambria Math" panose="02040503050406030204" pitchFamily="18" charset="0"/>
                                    </a:rPr>
                                    <m:t>−2</m:t>
                                  </m:r>
                                </m:e>
                              </m:d>
                              <m:r>
                                <a:rPr lang="en-US" b="0" i="1" smtClean="0">
                                  <a:solidFill>
                                    <a:srgbClr val="000000"/>
                                  </a:solidFill>
                                  <a:latin typeface="Cambria Math" panose="02040503050406030204" pitchFamily="18" charset="0"/>
                                </a:rPr>
                                <m:t> :</m:t>
                              </m:r>
                              <m:r>
                                <a:rPr lang="en-US" b="0" i="1" smtClean="0">
                                  <a:solidFill>
                                    <a:srgbClr val="000000"/>
                                  </a:solidFill>
                                  <a:latin typeface="Cambria Math" panose="02040503050406030204" pitchFamily="18" charset="0"/>
                                </a:rPr>
                                <m:t>𝑖</m:t>
                              </m:r>
                              <m:r>
                                <a:rPr lang="en-US" b="0" i="1" smtClean="0">
                                  <a:solidFill>
                                    <a:srgbClr val="000000"/>
                                  </a:solidFill>
                                  <a:latin typeface="Cambria Math" panose="02040503050406030204" pitchFamily="18" charset="0"/>
                                </a:rPr>
                                <m:t>≥2</m:t>
                              </m:r>
                            </m:e>
                            <m:e>
                              <m:r>
                                <a:rPr lang="en-US" b="0" i="1" smtClean="0">
                                  <a:solidFill>
                                    <a:srgbClr val="000000"/>
                                  </a:solidFill>
                                  <a:latin typeface="Cambria Math" panose="02040503050406030204" pitchFamily="18" charset="0"/>
                                </a:rPr>
                                <m:t>1                                     :</m:t>
                              </m:r>
                              <m:r>
                                <a:rPr lang="en-US" b="0" i="1" smtClean="0">
                                  <a:solidFill>
                                    <a:srgbClr val="000000"/>
                                  </a:solidFill>
                                  <a:latin typeface="Cambria Math" panose="02040503050406030204" pitchFamily="18" charset="0"/>
                                </a:rPr>
                                <m:t>𝑖</m:t>
                              </m:r>
                              <m:r>
                                <a:rPr lang="en-US" b="0" i="1" smtClean="0">
                                  <a:solidFill>
                                    <a:srgbClr val="000000"/>
                                  </a:solidFill>
                                  <a:latin typeface="Cambria Math" panose="02040503050406030204" pitchFamily="18" charset="0"/>
                                </a:rPr>
                                <m:t>=1</m:t>
                              </m:r>
                            </m:e>
                            <m:e>
                              <m:r>
                                <a:rPr lang="en-US" b="0" i="1" smtClean="0">
                                  <a:solidFill>
                                    <a:srgbClr val="000000"/>
                                  </a:solidFill>
                                  <a:latin typeface="Cambria Math" panose="02040503050406030204" pitchFamily="18" charset="0"/>
                                </a:rPr>
                                <m:t>0                                     :</m:t>
                              </m:r>
                              <m:r>
                                <a:rPr lang="en-US" b="0" i="1" smtClean="0">
                                  <a:solidFill>
                                    <a:srgbClr val="000000"/>
                                  </a:solidFill>
                                  <a:latin typeface="Cambria Math" panose="02040503050406030204" pitchFamily="18" charset="0"/>
                                </a:rPr>
                                <m:t>𝑖</m:t>
                              </m:r>
                              <m:r>
                                <a:rPr lang="en-US" b="0" i="1" smtClean="0">
                                  <a:solidFill>
                                    <a:srgbClr val="000000"/>
                                  </a:solidFill>
                                  <a:latin typeface="Cambria Math" panose="02040503050406030204" pitchFamily="18" charset="0"/>
                                </a:rPr>
                                <m:t>=0</m:t>
                              </m:r>
                            </m:e>
                          </m:eqArr>
                        </m:e>
                      </m:d>
                    </m:oMath>
                  </m:oMathPara>
                </a14:m>
                <a:endParaRPr lang="en-US" dirty="0">
                  <a:solidFill>
                    <a:srgbClr val="000000"/>
                  </a:solidFill>
                </a:endParaRPr>
              </a:p>
            </p:txBody>
          </p:sp>
        </mc:Choice>
        <mc:Fallback>
          <p:sp>
            <p:nvSpPr>
              <p:cNvPr id="4" name="Speech Bubble: Rectangle 3">
                <a:extLst>
                  <a:ext uri="{FF2B5EF4-FFF2-40B4-BE49-F238E27FC236}">
                    <a16:creationId xmlns:a16="http://schemas.microsoft.com/office/drawing/2014/main" id="{AD35F109-0C51-4335-A4BC-CF7A2829DD02}"/>
                  </a:ext>
                </a:extLst>
              </p:cNvPr>
              <p:cNvSpPr>
                <a:spLocks noRot="1" noChangeAspect="1" noMove="1" noResize="1" noEditPoints="1" noAdjustHandles="1" noChangeArrowheads="1" noChangeShapeType="1" noTextEdit="1"/>
              </p:cNvSpPr>
              <p:nvPr/>
            </p:nvSpPr>
            <p:spPr>
              <a:xfrm>
                <a:off x="4682578" y="4260201"/>
                <a:ext cx="3965793" cy="924551"/>
              </a:xfrm>
              <a:prstGeom prst="wedgeRectCallout">
                <a:avLst>
                  <a:gd name="adj1" fmla="val -16076"/>
                  <a:gd name="adj2" fmla="val 40789"/>
                </a:avLst>
              </a:prstGeom>
              <a:blipFill>
                <a:blip r:embed="rId3"/>
                <a:stretch>
                  <a:fillRect/>
                </a:stretch>
              </a:blipFill>
              <a:ln>
                <a:solidFill>
                  <a:srgbClr val="000000"/>
                </a:solidFill>
              </a:ln>
            </p:spPr>
            <p:txBody>
              <a:bodyPr/>
              <a:lstStyle/>
              <a:p>
                <a:r>
                  <a:rPr lang="en-CA">
                    <a:noFill/>
                  </a:rPr>
                  <a:t> </a:t>
                </a:r>
              </a:p>
            </p:txBody>
          </p:sp>
        </mc:Fallback>
      </mc:AlternateContent>
      <p:sp>
        <p:nvSpPr>
          <p:cNvPr id="5" name="Slide Number Placeholder 4">
            <a:extLst>
              <a:ext uri="{FF2B5EF4-FFF2-40B4-BE49-F238E27FC236}">
                <a16:creationId xmlns:a16="http://schemas.microsoft.com/office/drawing/2014/main" id="{62783C77-E23E-A4F4-5457-9A367E4C9874}"/>
              </a:ext>
            </a:extLst>
          </p:cNvPr>
          <p:cNvSpPr>
            <a:spLocks noGrp="1"/>
          </p:cNvSpPr>
          <p:nvPr>
            <p:ph type="sldNum" sz="quarter" idx="12"/>
          </p:nvPr>
        </p:nvSpPr>
        <p:spPr/>
        <p:txBody>
          <a:bodyPr/>
          <a:lstStyle/>
          <a:p>
            <a:fld id="{D57F1E4F-1CFF-5643-939E-217C01CDF565}" type="slidenum">
              <a:rPr lang="en-US" smtClean="0">
                <a:solidFill>
                  <a:srgbClr val="000000"/>
                </a:solidFill>
              </a:rPr>
              <a:pPr/>
              <a:t>67</a:t>
            </a:fld>
            <a:endParaRPr lang="en-US" dirty="0">
              <a:solidFill>
                <a:srgbClr val="000000"/>
              </a:solidFill>
            </a:endParaRPr>
          </a:p>
        </p:txBody>
      </p:sp>
    </p:spTree>
    <p:extLst>
      <p:ext uri="{BB962C8B-B14F-4D97-AF65-F5344CB8AC3E}">
        <p14:creationId xmlns:p14="http://schemas.microsoft.com/office/powerpoint/2010/main" val="70959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62E04-0259-4AB3-A6F2-A624B26A2063}"/>
              </a:ext>
            </a:extLst>
          </p:cNvPr>
          <p:cNvSpPr>
            <a:spLocks noGrp="1"/>
          </p:cNvSpPr>
          <p:nvPr>
            <p:ph type="title"/>
          </p:nvPr>
        </p:nvSpPr>
        <p:spPr/>
        <p:txBody>
          <a:bodyPr/>
          <a:lstStyle/>
          <a:p>
            <a:r>
              <a:rPr lang="en-CA" dirty="0">
                <a:solidFill>
                  <a:srgbClr val="000000"/>
                </a:solidFill>
              </a:rPr>
              <a:t>Filling the table “Bottom-up”</a:t>
            </a:r>
          </a:p>
        </p:txBody>
      </p:sp>
      <p:sp>
        <p:nvSpPr>
          <p:cNvPr id="3" name="Content Placeholder 2">
            <a:extLst>
              <a:ext uri="{FF2B5EF4-FFF2-40B4-BE49-F238E27FC236}">
                <a16:creationId xmlns:a16="http://schemas.microsoft.com/office/drawing/2014/main" id="{0A4854C1-9C3F-4725-BAD1-4DFCBBC2EC48}"/>
              </a:ext>
            </a:extLst>
          </p:cNvPr>
          <p:cNvSpPr>
            <a:spLocks noGrp="1"/>
          </p:cNvSpPr>
          <p:nvPr>
            <p:ph idx="1"/>
          </p:nvPr>
        </p:nvSpPr>
        <p:spPr>
          <a:xfrm>
            <a:off x="1141413" y="1236374"/>
            <a:ext cx="7194513" cy="4597756"/>
          </a:xfrm>
        </p:spPr>
        <p:txBody>
          <a:bodyPr>
            <a:normAutofit fontScale="92500" lnSpcReduction="10000"/>
          </a:bodyPr>
          <a:lstStyle/>
          <a:p>
            <a:r>
              <a:rPr lang="en-CA" dirty="0">
                <a:solidFill>
                  <a:srgbClr val="000000"/>
                </a:solidFill>
              </a:rPr>
              <a:t>Key idea:</a:t>
            </a:r>
          </a:p>
          <a:p>
            <a:pPr lvl="1"/>
            <a:r>
              <a:rPr lang="en-CA" dirty="0">
                <a:solidFill>
                  <a:srgbClr val="000000"/>
                </a:solidFill>
              </a:rPr>
              <a:t>When computing a table entry</a:t>
            </a:r>
          </a:p>
          <a:p>
            <a:pPr lvl="1"/>
            <a:r>
              <a:rPr lang="en-CA" dirty="0">
                <a:solidFill>
                  <a:srgbClr val="000000"/>
                </a:solidFill>
              </a:rPr>
              <a:t>Must have </a:t>
            </a:r>
            <a:r>
              <a:rPr lang="en-CA" b="1" dirty="0">
                <a:solidFill>
                  <a:srgbClr val="000000"/>
                </a:solidFill>
              </a:rPr>
              <a:t>already computed</a:t>
            </a:r>
            <a:br>
              <a:rPr lang="en-CA" b="1" dirty="0">
                <a:solidFill>
                  <a:srgbClr val="000000"/>
                </a:solidFill>
              </a:rPr>
            </a:br>
            <a:r>
              <a:rPr lang="en-CA" dirty="0">
                <a:solidFill>
                  <a:srgbClr val="000000"/>
                </a:solidFill>
              </a:rPr>
              <a:t>the </a:t>
            </a:r>
            <a:r>
              <a:rPr lang="en-CA" b="1" dirty="0">
                <a:solidFill>
                  <a:srgbClr val="000000"/>
                </a:solidFill>
              </a:rPr>
              <a:t>entries </a:t>
            </a:r>
            <a:r>
              <a:rPr lang="en-CA" dirty="0">
                <a:solidFill>
                  <a:srgbClr val="000000"/>
                </a:solidFill>
              </a:rPr>
              <a:t>it depends on!</a:t>
            </a:r>
          </a:p>
          <a:p>
            <a:r>
              <a:rPr lang="en-CA" dirty="0">
                <a:solidFill>
                  <a:srgbClr val="000000"/>
                </a:solidFill>
              </a:rPr>
              <a:t>Dependencies</a:t>
            </a:r>
          </a:p>
          <a:p>
            <a:pPr lvl="1"/>
            <a:r>
              <a:rPr lang="en-CA" dirty="0">
                <a:solidFill>
                  <a:srgbClr val="000000"/>
                </a:solidFill>
              </a:rPr>
              <a:t>Extract directly from recurrence</a:t>
            </a:r>
          </a:p>
          <a:p>
            <a:pPr lvl="1"/>
            <a:r>
              <a:rPr lang="en-CA" dirty="0">
                <a:solidFill>
                  <a:srgbClr val="000000"/>
                </a:solidFill>
              </a:rPr>
              <a:t>Entry n depends on n-1 and n-2</a:t>
            </a:r>
          </a:p>
          <a:p>
            <a:r>
              <a:rPr lang="en-CA" b="1" dirty="0">
                <a:solidFill>
                  <a:srgbClr val="000000"/>
                </a:solidFill>
              </a:rPr>
              <a:t>Computing entries in order 1..n</a:t>
            </a:r>
            <a:br>
              <a:rPr lang="en-CA" b="1" dirty="0">
                <a:solidFill>
                  <a:srgbClr val="000000"/>
                </a:solidFill>
              </a:rPr>
            </a:br>
            <a:r>
              <a:rPr lang="en-CA" dirty="0">
                <a:solidFill>
                  <a:srgbClr val="000000"/>
                </a:solidFill>
              </a:rPr>
              <a:t>guarantees n-1 and n-2 are already computed when we compute n</a:t>
            </a:r>
          </a:p>
        </p:txBody>
      </p:sp>
      <p:pic>
        <p:nvPicPr>
          <p:cNvPr id="6" name="Picture 2">
            <a:extLst>
              <a:ext uri="{FF2B5EF4-FFF2-40B4-BE49-F238E27FC236}">
                <a16:creationId xmlns:a16="http://schemas.microsoft.com/office/drawing/2014/main" id="{4E5B1FBD-FB7B-3A50-972D-B9105A2D4AC6}"/>
              </a:ext>
            </a:extLst>
          </p:cNvPr>
          <p:cNvPicPr>
            <a:picLocks/>
          </p:cNvPicPr>
          <p:nvPr/>
        </p:nvPicPr>
        <p:blipFill>
          <a:blip r:embed="rId2"/>
          <a:stretch>
            <a:fillRect/>
          </a:stretch>
        </p:blipFill>
        <p:spPr>
          <a:xfrm>
            <a:off x="8335926" y="1346008"/>
            <a:ext cx="3266635" cy="4378487"/>
          </a:xfrm>
          <a:prstGeom prst="rect">
            <a:avLst/>
          </a:prstGeom>
        </p:spPr>
      </p:pic>
      <p:sp>
        <p:nvSpPr>
          <p:cNvPr id="4" name="Slide Number Placeholder 3">
            <a:extLst>
              <a:ext uri="{FF2B5EF4-FFF2-40B4-BE49-F238E27FC236}">
                <a16:creationId xmlns:a16="http://schemas.microsoft.com/office/drawing/2014/main" id="{449CA684-714D-043B-9DDE-C723DC26E330}"/>
              </a:ext>
            </a:extLst>
          </p:cNvPr>
          <p:cNvSpPr>
            <a:spLocks noGrp="1"/>
          </p:cNvSpPr>
          <p:nvPr>
            <p:ph type="sldNum" sz="quarter" idx="12"/>
          </p:nvPr>
        </p:nvSpPr>
        <p:spPr/>
        <p:txBody>
          <a:bodyPr/>
          <a:lstStyle/>
          <a:p>
            <a:fld id="{D57F1E4F-1CFF-5643-939E-217C01CDF565}" type="slidenum">
              <a:rPr lang="en-US" smtClean="0">
                <a:solidFill>
                  <a:srgbClr val="000000"/>
                </a:solidFill>
              </a:rPr>
              <a:pPr/>
              <a:t>68</a:t>
            </a:fld>
            <a:endParaRPr lang="en-US" dirty="0">
              <a:solidFill>
                <a:srgbClr val="000000"/>
              </a:solidFill>
            </a:endParaRPr>
          </a:p>
        </p:txBody>
      </p:sp>
    </p:spTree>
    <p:extLst>
      <p:ext uri="{BB962C8B-B14F-4D97-AF65-F5344CB8AC3E}">
        <p14:creationId xmlns:p14="http://schemas.microsoft.com/office/powerpoint/2010/main" val="204406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3">
            <a:extLst>
              <a:ext uri="{FF2B5EF4-FFF2-40B4-BE49-F238E27FC236}">
                <a16:creationId xmlns:a16="http://schemas.microsoft.com/office/drawing/2014/main" id="{F8142FA0-DD48-FAA5-B905-88046C4CAABA}"/>
              </a:ext>
            </a:extLst>
          </p:cNvPr>
          <p:cNvPicPr>
            <a:picLocks/>
          </p:cNvPicPr>
          <p:nvPr/>
        </p:nvPicPr>
        <p:blipFill>
          <a:blip r:embed="rId2"/>
          <a:stretch>
            <a:fillRect/>
          </a:stretch>
        </p:blipFill>
        <p:spPr>
          <a:xfrm>
            <a:off x="6327504" y="474440"/>
            <a:ext cx="3716672" cy="3481935"/>
          </a:xfrm>
          <a:prstGeom prst="rect">
            <a:avLst/>
          </a:prstGeom>
        </p:spPr>
      </p:pic>
      <p:sp>
        <p:nvSpPr>
          <p:cNvPr id="2" name="Title 1">
            <a:extLst>
              <a:ext uri="{FF2B5EF4-FFF2-40B4-BE49-F238E27FC236}">
                <a16:creationId xmlns:a16="http://schemas.microsoft.com/office/drawing/2014/main" id="{2914261D-2D7C-4717-A1DA-D2F31F11DD8A}"/>
              </a:ext>
            </a:extLst>
          </p:cNvPr>
          <p:cNvSpPr>
            <a:spLocks noGrp="1"/>
          </p:cNvSpPr>
          <p:nvPr>
            <p:ph type="title"/>
          </p:nvPr>
        </p:nvSpPr>
        <p:spPr/>
        <p:txBody>
          <a:bodyPr/>
          <a:lstStyle/>
          <a:p>
            <a:r>
              <a:rPr lang="en-CA" dirty="0">
                <a:solidFill>
                  <a:srgbClr val="000000"/>
                </a:solidFill>
              </a:rPr>
              <a:t>DP Solution</a:t>
            </a:r>
          </a:p>
        </p:txBody>
      </p:sp>
      <p:sp>
        <p:nvSpPr>
          <p:cNvPr id="3" name="Content Placeholder 2">
            <a:extLst>
              <a:ext uri="{FF2B5EF4-FFF2-40B4-BE49-F238E27FC236}">
                <a16:creationId xmlns:a16="http://schemas.microsoft.com/office/drawing/2014/main" id="{12690F08-EDDD-4FCD-88D4-5FE1216A68F5}"/>
              </a:ext>
            </a:extLst>
          </p:cNvPr>
          <p:cNvSpPr>
            <a:spLocks noGrp="1"/>
          </p:cNvSpPr>
          <p:nvPr>
            <p:ph idx="1"/>
          </p:nvPr>
        </p:nvSpPr>
        <p:spPr>
          <a:xfrm>
            <a:off x="1293463" y="3938300"/>
            <a:ext cx="6234388" cy="2099976"/>
          </a:xfrm>
        </p:spPr>
        <p:txBody>
          <a:bodyPr>
            <a:normAutofit fontScale="92500"/>
          </a:bodyPr>
          <a:lstStyle/>
          <a:p>
            <a:r>
              <a:rPr lang="en-CA" b="1" dirty="0">
                <a:solidFill>
                  <a:srgbClr val="000000"/>
                </a:solidFill>
              </a:rPr>
              <a:t>Space saving </a:t>
            </a:r>
            <a:r>
              <a:rPr lang="en-CA" dirty="0">
                <a:solidFill>
                  <a:srgbClr val="000000"/>
                </a:solidFill>
              </a:rPr>
              <a:t>optimization:</a:t>
            </a:r>
          </a:p>
          <a:p>
            <a:pPr lvl="1"/>
            <a:r>
              <a:rPr lang="en-CA" dirty="0">
                <a:solidFill>
                  <a:srgbClr val="000000"/>
                </a:solidFill>
              </a:rPr>
              <a:t>We never look at f[i-3] or earlier</a:t>
            </a:r>
          </a:p>
          <a:p>
            <a:pPr lvl="1"/>
            <a:r>
              <a:rPr lang="en-CA" dirty="0">
                <a:solidFill>
                  <a:srgbClr val="000000"/>
                </a:solidFill>
              </a:rPr>
              <a:t>Can make do with a few variables instead of a table</a:t>
            </a:r>
          </a:p>
        </p:txBody>
      </p:sp>
      <p:pic>
        <p:nvPicPr>
          <p:cNvPr id="12" name="Picture 4">
            <a:extLst>
              <a:ext uri="{FF2B5EF4-FFF2-40B4-BE49-F238E27FC236}">
                <a16:creationId xmlns:a16="http://schemas.microsoft.com/office/drawing/2014/main" id="{0798A6D2-4201-F2DB-1C75-321D52ADDE47}"/>
              </a:ext>
            </a:extLst>
          </p:cNvPr>
          <p:cNvPicPr>
            <a:picLocks/>
          </p:cNvPicPr>
          <p:nvPr/>
        </p:nvPicPr>
        <p:blipFill>
          <a:blip r:embed="rId3"/>
          <a:stretch>
            <a:fillRect/>
          </a:stretch>
        </p:blipFill>
        <p:spPr>
          <a:xfrm>
            <a:off x="1326991" y="1087518"/>
            <a:ext cx="4808892" cy="2695093"/>
          </a:xfrm>
          <a:prstGeom prst="rect">
            <a:avLst/>
          </a:prstGeom>
        </p:spPr>
      </p:pic>
      <p:sp>
        <p:nvSpPr>
          <p:cNvPr id="9" name="Speech Bubble: Rectangle 8">
            <a:extLst>
              <a:ext uri="{FF2B5EF4-FFF2-40B4-BE49-F238E27FC236}">
                <a16:creationId xmlns:a16="http://schemas.microsoft.com/office/drawing/2014/main" id="{9FA23FC0-6B42-4965-B1AC-AF46969FACDD}"/>
              </a:ext>
            </a:extLst>
          </p:cNvPr>
          <p:cNvSpPr/>
          <p:nvPr/>
        </p:nvSpPr>
        <p:spPr>
          <a:xfrm>
            <a:off x="8772522" y="437413"/>
            <a:ext cx="1896849" cy="391687"/>
          </a:xfrm>
          <a:prstGeom prst="wedgeRectCallout">
            <a:avLst>
              <a:gd name="adj1" fmla="val -65501"/>
              <a:gd name="adj2" fmla="val 62617"/>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represents f[i-2]</a:t>
            </a:r>
          </a:p>
        </p:txBody>
      </p:sp>
      <p:sp>
        <p:nvSpPr>
          <p:cNvPr id="10" name="Speech Bubble: Rectangle 9">
            <a:extLst>
              <a:ext uri="{FF2B5EF4-FFF2-40B4-BE49-F238E27FC236}">
                <a16:creationId xmlns:a16="http://schemas.microsoft.com/office/drawing/2014/main" id="{B46CFC72-389C-4D7D-A9B2-E2EF6D33C4A1}"/>
              </a:ext>
            </a:extLst>
          </p:cNvPr>
          <p:cNvSpPr/>
          <p:nvPr/>
        </p:nvSpPr>
        <p:spPr>
          <a:xfrm>
            <a:off x="8832065" y="938422"/>
            <a:ext cx="1896849" cy="391687"/>
          </a:xfrm>
          <a:prstGeom prst="wedgeRectCallout">
            <a:avLst>
              <a:gd name="adj1" fmla="val -68641"/>
              <a:gd name="adj2" fmla="val -1446"/>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represents f[i-1]</a:t>
            </a:r>
          </a:p>
        </p:txBody>
      </p:sp>
      <p:sp>
        <p:nvSpPr>
          <p:cNvPr id="11" name="Speech Bubble: Rectangle 10">
            <a:extLst>
              <a:ext uri="{FF2B5EF4-FFF2-40B4-BE49-F238E27FC236}">
                <a16:creationId xmlns:a16="http://schemas.microsoft.com/office/drawing/2014/main" id="{21D0CBF3-FA0F-424E-8927-D2EF42B83BAA}"/>
              </a:ext>
            </a:extLst>
          </p:cNvPr>
          <p:cNvSpPr/>
          <p:nvPr/>
        </p:nvSpPr>
        <p:spPr>
          <a:xfrm>
            <a:off x="7740502" y="4336860"/>
            <a:ext cx="1897736" cy="473309"/>
          </a:xfrm>
          <a:prstGeom prst="wedgeRectCallout">
            <a:avLst>
              <a:gd name="adj1" fmla="val -10181"/>
              <a:gd name="adj2" fmla="val -132219"/>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Contains f[n]</a:t>
            </a:r>
            <a:endParaRPr lang="en-CA" b="1" dirty="0">
              <a:solidFill>
                <a:srgbClr val="000000"/>
              </a:solidFill>
            </a:endParaRPr>
          </a:p>
        </p:txBody>
      </p:sp>
      <p:sp>
        <p:nvSpPr>
          <p:cNvPr id="15" name="Speech Bubble: Rectangle 14">
            <a:extLst>
              <a:ext uri="{FF2B5EF4-FFF2-40B4-BE49-F238E27FC236}">
                <a16:creationId xmlns:a16="http://schemas.microsoft.com/office/drawing/2014/main" id="{597E0624-F753-4225-B0D1-22255BB02105}"/>
              </a:ext>
            </a:extLst>
          </p:cNvPr>
          <p:cNvSpPr/>
          <p:nvPr/>
        </p:nvSpPr>
        <p:spPr>
          <a:xfrm>
            <a:off x="10117943" y="1464187"/>
            <a:ext cx="1994667" cy="1440628"/>
          </a:xfrm>
          <a:prstGeom prst="wedgeRectCallout">
            <a:avLst>
              <a:gd name="adj1" fmla="val -88684"/>
              <a:gd name="adj2" fmla="val -16797"/>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Save f[</a:t>
            </a:r>
            <a:r>
              <a:rPr lang="en-CA" dirty="0" err="1">
                <a:solidFill>
                  <a:srgbClr val="000000"/>
                </a:solidFill>
              </a:rPr>
              <a:t>i</a:t>
            </a:r>
            <a:r>
              <a:rPr lang="en-CA" dirty="0">
                <a:solidFill>
                  <a:srgbClr val="000000"/>
                </a:solidFill>
              </a:rPr>
              <a:t>] before overwriting it (so its value can be stored in f[i-1] later)</a:t>
            </a:r>
          </a:p>
        </p:txBody>
      </p:sp>
      <p:sp>
        <p:nvSpPr>
          <p:cNvPr id="18" name="Speech Bubble: Rectangle 17">
            <a:extLst>
              <a:ext uri="{FF2B5EF4-FFF2-40B4-BE49-F238E27FC236}">
                <a16:creationId xmlns:a16="http://schemas.microsoft.com/office/drawing/2014/main" id="{7793ACA6-F0C5-4EBE-896B-9CCE6FBB29D1}"/>
              </a:ext>
            </a:extLst>
          </p:cNvPr>
          <p:cNvSpPr/>
          <p:nvPr/>
        </p:nvSpPr>
        <p:spPr>
          <a:xfrm>
            <a:off x="7825562" y="5081899"/>
            <a:ext cx="4053131" cy="1192906"/>
          </a:xfrm>
          <a:prstGeom prst="wedgeRectCallout">
            <a:avLst>
              <a:gd name="adj1" fmla="val -19679"/>
              <a:gd name="adj2" fmla="val 42891"/>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This is still considered to be dynamic programming…</a:t>
            </a:r>
            <a:br>
              <a:rPr lang="en-CA" dirty="0">
                <a:solidFill>
                  <a:srgbClr val="000000"/>
                </a:solidFill>
              </a:rPr>
            </a:br>
            <a:r>
              <a:rPr lang="en-CA" dirty="0">
                <a:solidFill>
                  <a:srgbClr val="000000"/>
                </a:solidFill>
              </a:rPr>
              <a:t>We’ve just optimized out the table.</a:t>
            </a:r>
          </a:p>
        </p:txBody>
      </p:sp>
      <p:sp>
        <p:nvSpPr>
          <p:cNvPr id="4" name="Slide Number Placeholder 3">
            <a:extLst>
              <a:ext uri="{FF2B5EF4-FFF2-40B4-BE49-F238E27FC236}">
                <a16:creationId xmlns:a16="http://schemas.microsoft.com/office/drawing/2014/main" id="{9A092466-46A2-ECDB-CE7D-218B0F4B1705}"/>
              </a:ext>
            </a:extLst>
          </p:cNvPr>
          <p:cNvSpPr>
            <a:spLocks noGrp="1"/>
          </p:cNvSpPr>
          <p:nvPr>
            <p:ph type="sldNum" sz="quarter" idx="12"/>
          </p:nvPr>
        </p:nvSpPr>
        <p:spPr/>
        <p:txBody>
          <a:bodyPr/>
          <a:lstStyle/>
          <a:p>
            <a:fld id="{D57F1E4F-1CFF-5643-939E-217C01CDF565}" type="slidenum">
              <a:rPr lang="en-US" smtClean="0">
                <a:solidFill>
                  <a:srgbClr val="000000"/>
                </a:solidFill>
              </a:rPr>
              <a:pPr/>
              <a:t>69</a:t>
            </a:fld>
            <a:endParaRPr lang="en-US" dirty="0">
              <a:solidFill>
                <a:srgbClr val="000000"/>
              </a:solidFill>
            </a:endParaRPr>
          </a:p>
        </p:txBody>
      </p:sp>
    </p:spTree>
    <p:extLst>
      <p:ext uri="{BB962C8B-B14F-4D97-AF65-F5344CB8AC3E}">
        <p14:creationId xmlns:p14="http://schemas.microsoft.com/office/powerpoint/2010/main" val="371406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5"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a:extLst>
              <a:ext uri="{FF2B5EF4-FFF2-40B4-BE49-F238E27FC236}">
                <a16:creationId xmlns:a16="http://schemas.microsoft.com/office/drawing/2014/main" id="{F5952CAE-68E2-1C35-B482-52658C9B89D9}"/>
              </a:ext>
            </a:extLst>
          </p:cNvPr>
          <p:cNvPicPr>
            <a:picLocks/>
          </p:cNvPicPr>
          <p:nvPr/>
        </p:nvPicPr>
        <p:blipFill>
          <a:blip r:embed="rId2"/>
          <a:stretch>
            <a:fillRect/>
          </a:stretch>
        </p:blipFill>
        <p:spPr>
          <a:xfrm>
            <a:off x="2798436" y="128530"/>
            <a:ext cx="9036326" cy="1066583"/>
          </a:xfrm>
          <a:prstGeom prst="rect">
            <a:avLst/>
          </a:prstGeom>
        </p:spPr>
      </p:pic>
      <p:sp>
        <p:nvSpPr>
          <p:cNvPr id="2" name="Title 1"/>
          <p:cNvSpPr>
            <a:spLocks noGrp="1"/>
          </p:cNvSpPr>
          <p:nvPr>
            <p:ph type="title"/>
          </p:nvPr>
        </p:nvSpPr>
        <p:spPr>
          <a:xfrm>
            <a:off x="123598" y="1351039"/>
            <a:ext cx="2957059" cy="3657600"/>
          </a:xfrm>
        </p:spPr>
        <p:txBody>
          <a:bodyPr/>
          <a:lstStyle/>
          <a:p>
            <a:pPr algn="ctr"/>
            <a:r>
              <a:rPr lang="en-US" dirty="0">
                <a:solidFill>
                  <a:srgbClr val="000000"/>
                </a:solidFill>
              </a:rPr>
              <a:t>Example:</a:t>
            </a:r>
            <a:br>
              <a:rPr lang="en-US" dirty="0">
                <a:solidFill>
                  <a:srgbClr val="000000"/>
                </a:solidFill>
              </a:rPr>
            </a:br>
            <a:r>
              <a:rPr lang="en-US" dirty="0">
                <a:solidFill>
                  <a:srgbClr val="000000"/>
                </a:solidFill>
              </a:rPr>
              <a:t>order matters!</a:t>
            </a:r>
            <a:endParaRPr lang="en-CA" b="1" dirty="0">
              <a:solidFill>
                <a:srgbClr val="000000"/>
              </a:solidFill>
            </a:endParaRPr>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7529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mc:AlternateContent xmlns:mc="http://schemas.openxmlformats.org/markup-compatibility/2006">
        <mc:Choice xmlns:a14="http://schemas.microsoft.com/office/drawing/2010/main" Requires="a14">
          <p:sp>
            <p:nvSpPr>
              <p:cNvPr id="37" name="Rectangle 36"/>
              <p:cNvSpPr/>
              <p:nvPr/>
            </p:nvSpPr>
            <p:spPr>
              <a:xfrm>
                <a:off x="337457" y="4267199"/>
                <a:ext cx="2612572" cy="1409641"/>
              </a:xfrm>
              <a:prstGeom prst="rect">
                <a:avLst/>
              </a:prstGeom>
              <a:solidFill>
                <a:srgbClr val="FFFFFF"/>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solidFill>
                      <a:srgbClr val="000000"/>
                    </a:solidFill>
                  </a:rPr>
                  <a:t>Consider intervals in the order they are given in the input: </a:t>
                </a:r>
                <a14:m>
                  <m:oMath xmlns:m="http://schemas.openxmlformats.org/officeDocument/2006/math">
                    <m:r>
                      <a:rPr lang="en-US" b="1" i="1" dirty="0" smtClean="0">
                        <a:solidFill>
                          <a:srgbClr val="000000"/>
                        </a:solidFill>
                        <a:latin typeface="Cambria Math" panose="02040503050406030204" pitchFamily="18" charset="0"/>
                      </a:rPr>
                      <m:t>𝑨</m:t>
                    </m:r>
                    <m:r>
                      <a:rPr lang="en-US" b="1" i="1" baseline="-25000" dirty="0" smtClean="0">
                        <a:solidFill>
                          <a:srgbClr val="000000"/>
                        </a:solidFill>
                        <a:latin typeface="Cambria Math" panose="02040503050406030204" pitchFamily="18" charset="0"/>
                      </a:rPr>
                      <m:t>𝟏</m:t>
                    </m:r>
                    <m:r>
                      <a:rPr lang="en-US" b="1" i="1" dirty="0" smtClean="0">
                        <a:solidFill>
                          <a:srgbClr val="000000"/>
                        </a:solidFill>
                        <a:latin typeface="Cambria Math" panose="02040503050406030204" pitchFamily="18" charset="0"/>
                      </a:rPr>
                      <m:t>…</m:t>
                    </m:r>
                    <m:r>
                      <a:rPr lang="en-US" b="1" i="1" dirty="0" smtClean="0">
                        <a:solidFill>
                          <a:srgbClr val="000000"/>
                        </a:solidFill>
                        <a:latin typeface="Cambria Math" panose="02040503050406030204" pitchFamily="18" charset="0"/>
                      </a:rPr>
                      <m:t>𝑨</m:t>
                    </m:r>
                    <m:r>
                      <a:rPr lang="en-US" b="1" i="1" baseline="-25000" dirty="0" smtClean="0">
                        <a:solidFill>
                          <a:srgbClr val="000000"/>
                        </a:solidFill>
                        <a:latin typeface="Cambria Math" panose="02040503050406030204" pitchFamily="18" charset="0"/>
                      </a:rPr>
                      <m:t>𝟏𝟎</m:t>
                    </m:r>
                  </m:oMath>
                </a14:m>
                <a:endParaRPr lang="en-CA" b="1" baseline="-25000" dirty="0">
                  <a:solidFill>
                    <a:srgbClr val="000000"/>
                  </a:solidFill>
                </a:endParaRPr>
              </a:p>
            </p:txBody>
          </p:sp>
        </mc:Choice>
        <mc:Fallback>
          <p:sp>
            <p:nvSpPr>
              <p:cNvPr id="37" name="Rectangle 36"/>
              <p:cNvSpPr>
                <a:spLocks noRot="1" noChangeAspect="1" noMove="1" noResize="1" noEditPoints="1" noAdjustHandles="1" noChangeArrowheads="1" noChangeShapeType="1" noTextEdit="1"/>
              </p:cNvSpPr>
              <p:nvPr/>
            </p:nvSpPr>
            <p:spPr>
              <a:xfrm>
                <a:off x="337457" y="4267199"/>
                <a:ext cx="2612572" cy="1409641"/>
              </a:xfrm>
              <a:prstGeom prst="rect">
                <a:avLst/>
              </a:prstGeom>
              <a:blipFill>
                <a:blip r:embed="rId3"/>
                <a:stretch>
                  <a:fillRect/>
                </a:stretch>
              </a:blipFill>
            </p:spPr>
            <p:txBody>
              <a:bodyPr/>
              <a:lstStyle/>
              <a:p>
                <a:r>
                  <a:rPr lang="en-CA">
                    <a:noFill/>
                  </a:rPr>
                  <a:t> </a:t>
                </a:r>
              </a:p>
            </p:txBody>
          </p:sp>
        </mc:Fallback>
      </mc:AlternateContent>
      <p:sp>
        <p:nvSpPr>
          <p:cNvPr id="3" name="Slide Number Placeholder 2">
            <a:extLst>
              <a:ext uri="{FF2B5EF4-FFF2-40B4-BE49-F238E27FC236}">
                <a16:creationId xmlns:a16="http://schemas.microsoft.com/office/drawing/2014/main" id="{7E7789A2-0BB4-228D-1F86-6F5E73C8AC68}"/>
              </a:ext>
            </a:extLst>
          </p:cNvPr>
          <p:cNvSpPr>
            <a:spLocks noGrp="1"/>
          </p:cNvSpPr>
          <p:nvPr>
            <p:ph type="sldNum" sz="quarter" idx="12"/>
          </p:nvPr>
        </p:nvSpPr>
        <p:spPr/>
        <p:txBody>
          <a:bodyPr/>
          <a:lstStyle/>
          <a:p>
            <a:fld id="{D57F1E4F-1CFF-5643-939E-217C01CDF565}" type="slidenum">
              <a:rPr lang="en-US" smtClean="0">
                <a:solidFill>
                  <a:srgbClr val="000000"/>
                </a:solidFill>
              </a:rPr>
              <a:pPr/>
              <a:t>7</a:t>
            </a:fld>
            <a:endParaRPr lang="en-US" dirty="0">
              <a:solidFill>
                <a:srgbClr val="000000"/>
              </a:solidFill>
            </a:endParaRPr>
          </a:p>
        </p:txBody>
      </p:sp>
    </p:spTree>
    <p:extLst>
      <p:ext uri="{BB962C8B-B14F-4D97-AF65-F5344CB8AC3E}">
        <p14:creationId xmlns:p14="http://schemas.microsoft.com/office/powerpoint/2010/main" val="73618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312F5-085B-46EE-8986-36BDBF8EB261}"/>
              </a:ext>
            </a:extLst>
          </p:cNvPr>
          <p:cNvSpPr>
            <a:spLocks noGrp="1"/>
          </p:cNvSpPr>
          <p:nvPr>
            <p:ph type="title"/>
          </p:nvPr>
        </p:nvSpPr>
        <p:spPr>
          <a:xfrm>
            <a:off x="1141413" y="-2"/>
            <a:ext cx="9905998" cy="757040"/>
          </a:xfrm>
        </p:spPr>
        <p:txBody>
          <a:bodyPr/>
          <a:lstStyle/>
          <a:p>
            <a:r>
              <a:rPr lang="en-CA" dirty="0">
                <a:solidFill>
                  <a:srgbClr val="000000"/>
                </a:solidFill>
              </a:rPr>
              <a:t>Correctness</a:t>
            </a:r>
          </a:p>
        </p:txBody>
      </p:sp>
      <p:sp>
        <p:nvSpPr>
          <p:cNvPr id="3" name="Content Placeholder 2">
            <a:extLst>
              <a:ext uri="{FF2B5EF4-FFF2-40B4-BE49-F238E27FC236}">
                <a16:creationId xmlns:a16="http://schemas.microsoft.com/office/drawing/2014/main" id="{79A7F781-A178-4821-83CF-07AD9FC0AEC3}"/>
              </a:ext>
            </a:extLst>
          </p:cNvPr>
          <p:cNvSpPr>
            <a:spLocks noGrp="1"/>
          </p:cNvSpPr>
          <p:nvPr>
            <p:ph idx="1"/>
          </p:nvPr>
        </p:nvSpPr>
        <p:spPr>
          <a:xfrm>
            <a:off x="1141413" y="2687910"/>
            <a:ext cx="10418304" cy="3815784"/>
          </a:xfrm>
        </p:spPr>
        <p:txBody>
          <a:bodyPr>
            <a:normAutofit/>
          </a:bodyPr>
          <a:lstStyle/>
          <a:p>
            <a:r>
              <a:rPr lang="en-CA" b="1" dirty="0">
                <a:solidFill>
                  <a:srgbClr val="000000"/>
                </a:solidFill>
              </a:rPr>
              <a:t>Step 2 </a:t>
            </a:r>
            <a:r>
              <a:rPr lang="en-CA" dirty="0">
                <a:solidFill>
                  <a:srgbClr val="000000"/>
                </a:solidFill>
              </a:rPr>
              <a:t>(similar to D&amp;C)</a:t>
            </a:r>
            <a:endParaRPr lang="en-CA" b="1" dirty="0">
              <a:solidFill>
                <a:srgbClr val="000000"/>
              </a:solidFill>
            </a:endParaRPr>
          </a:p>
          <a:p>
            <a:pPr lvl="1"/>
            <a:r>
              <a:rPr lang="en-CA" dirty="0">
                <a:solidFill>
                  <a:srgbClr val="000000"/>
                </a:solidFill>
              </a:rPr>
              <a:t>Suppose subproblems are</a:t>
            </a:r>
            <a:br>
              <a:rPr lang="en-CA" dirty="0">
                <a:solidFill>
                  <a:srgbClr val="000000"/>
                </a:solidFill>
              </a:rPr>
            </a:br>
            <a:r>
              <a:rPr lang="en-CA" dirty="0">
                <a:solidFill>
                  <a:srgbClr val="000000"/>
                </a:solidFill>
              </a:rPr>
              <a:t>solved correctly (optimally)</a:t>
            </a:r>
          </a:p>
          <a:p>
            <a:pPr lvl="1"/>
            <a:r>
              <a:rPr lang="en-CA" dirty="0">
                <a:solidFill>
                  <a:srgbClr val="000000"/>
                </a:solidFill>
              </a:rPr>
              <a:t>Prove these (optimal)</a:t>
            </a:r>
            <a:br>
              <a:rPr lang="en-CA" dirty="0">
                <a:solidFill>
                  <a:srgbClr val="000000"/>
                </a:solidFill>
              </a:rPr>
            </a:br>
            <a:r>
              <a:rPr lang="en-CA" dirty="0" err="1">
                <a:solidFill>
                  <a:srgbClr val="000000"/>
                </a:solidFill>
              </a:rPr>
              <a:t>subsolutions</a:t>
            </a:r>
            <a:r>
              <a:rPr lang="en-CA" dirty="0">
                <a:solidFill>
                  <a:srgbClr val="000000"/>
                </a:solidFill>
              </a:rPr>
              <a:t> are combined</a:t>
            </a:r>
            <a:br>
              <a:rPr lang="en-CA" dirty="0">
                <a:solidFill>
                  <a:srgbClr val="000000"/>
                </a:solidFill>
              </a:rPr>
            </a:br>
            <a:r>
              <a:rPr lang="en-CA" dirty="0">
                <a:solidFill>
                  <a:srgbClr val="000000"/>
                </a:solidFill>
              </a:rPr>
              <a:t>into a(n optimal) solution</a:t>
            </a:r>
          </a:p>
        </p:txBody>
      </p:sp>
      <p:pic>
        <p:nvPicPr>
          <p:cNvPr id="10" name="Picture 3">
            <a:extLst>
              <a:ext uri="{FF2B5EF4-FFF2-40B4-BE49-F238E27FC236}">
                <a16:creationId xmlns:a16="http://schemas.microsoft.com/office/drawing/2014/main" id="{E5D8143C-E390-493B-6C50-1AE85857FB0A}"/>
              </a:ext>
            </a:extLst>
          </p:cNvPr>
          <p:cNvPicPr>
            <a:picLocks/>
          </p:cNvPicPr>
          <p:nvPr/>
        </p:nvPicPr>
        <p:blipFill>
          <a:blip r:embed="rId2"/>
          <a:stretch>
            <a:fillRect/>
          </a:stretch>
        </p:blipFill>
        <p:spPr>
          <a:xfrm>
            <a:off x="7021789" y="3865998"/>
            <a:ext cx="4808892" cy="2695093"/>
          </a:xfrm>
          <a:prstGeom prst="rect">
            <a:avLst/>
          </a:prstGeom>
        </p:spPr>
      </p:pic>
      <p:sp>
        <p:nvSpPr>
          <p:cNvPr id="5" name="Content Placeholder 2">
            <a:extLst>
              <a:ext uri="{FF2B5EF4-FFF2-40B4-BE49-F238E27FC236}">
                <a16:creationId xmlns:a16="http://schemas.microsoft.com/office/drawing/2014/main" id="{1515D9FB-CA13-4EE6-807A-718A09FD0443}"/>
              </a:ext>
            </a:extLst>
          </p:cNvPr>
          <p:cNvSpPr txBox="1">
            <a:spLocks/>
          </p:cNvSpPr>
          <p:nvPr/>
        </p:nvSpPr>
        <p:spPr>
          <a:xfrm>
            <a:off x="7413019" y="2483766"/>
            <a:ext cx="4417662" cy="1212111"/>
          </a:xfrm>
          <a:prstGeom prst="wedgeRectCallout">
            <a:avLst>
              <a:gd name="adj1" fmla="val -92070"/>
              <a:gd name="adj2" fmla="val -9079"/>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24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24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20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CA" sz="2000" dirty="0">
                <a:solidFill>
                  <a:srgbClr val="000000"/>
                </a:solidFill>
              </a:rPr>
              <a:t>Suppose f[i-1] and f[i-2] are the (i-1)</a:t>
            </a:r>
            <a:r>
              <a:rPr lang="en-CA" sz="2000" dirty="0" err="1">
                <a:solidFill>
                  <a:srgbClr val="000000"/>
                </a:solidFill>
              </a:rPr>
              <a:t>th</a:t>
            </a:r>
            <a:r>
              <a:rPr lang="en-CA" sz="2000" dirty="0">
                <a:solidFill>
                  <a:srgbClr val="000000"/>
                </a:solidFill>
              </a:rPr>
              <a:t> and (i-2)</a:t>
            </a:r>
            <a:r>
              <a:rPr lang="en-CA" sz="2000" dirty="0" err="1">
                <a:solidFill>
                  <a:srgbClr val="000000"/>
                </a:solidFill>
              </a:rPr>
              <a:t>th</a:t>
            </a:r>
            <a:r>
              <a:rPr lang="en-CA" sz="2000" dirty="0">
                <a:solidFill>
                  <a:srgbClr val="000000"/>
                </a:solidFill>
              </a:rPr>
              <a:t> Fib #s</a:t>
            </a:r>
          </a:p>
          <a:p>
            <a:r>
              <a:rPr lang="en-CA" sz="2000" dirty="0">
                <a:solidFill>
                  <a:srgbClr val="000000"/>
                </a:solidFill>
              </a:rPr>
              <a:t>Then prove f[</a:t>
            </a:r>
            <a:r>
              <a:rPr lang="en-CA" sz="2000" dirty="0" err="1">
                <a:solidFill>
                  <a:srgbClr val="000000"/>
                </a:solidFill>
              </a:rPr>
              <a:t>i</a:t>
            </a:r>
            <a:r>
              <a:rPr lang="en-CA" sz="2000" dirty="0">
                <a:solidFill>
                  <a:srgbClr val="000000"/>
                </a:solidFill>
              </a:rPr>
              <a:t>] = the n-</a:t>
            </a:r>
            <a:r>
              <a:rPr lang="en-CA" sz="2000" dirty="0" err="1">
                <a:solidFill>
                  <a:srgbClr val="000000"/>
                </a:solidFill>
              </a:rPr>
              <a:t>th</a:t>
            </a:r>
            <a:r>
              <a:rPr lang="en-CA" sz="2000" dirty="0">
                <a:solidFill>
                  <a:srgbClr val="000000"/>
                </a:solidFill>
              </a:rPr>
              <a:t> Fib #</a:t>
            </a:r>
          </a:p>
        </p:txBody>
      </p:sp>
      <p:sp>
        <p:nvSpPr>
          <p:cNvPr id="6" name="Content Placeholder 2">
            <a:extLst>
              <a:ext uri="{FF2B5EF4-FFF2-40B4-BE49-F238E27FC236}">
                <a16:creationId xmlns:a16="http://schemas.microsoft.com/office/drawing/2014/main" id="{A696443E-009D-4AE3-8693-A14B420E652C}"/>
              </a:ext>
            </a:extLst>
          </p:cNvPr>
          <p:cNvSpPr txBox="1">
            <a:spLocks/>
          </p:cNvSpPr>
          <p:nvPr/>
        </p:nvSpPr>
        <p:spPr>
          <a:xfrm>
            <a:off x="1141413" y="922906"/>
            <a:ext cx="10418304" cy="173098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24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24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20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CA" b="1" dirty="0">
                <a:solidFill>
                  <a:srgbClr val="000000"/>
                </a:solidFill>
              </a:rPr>
              <a:t>Step 1</a:t>
            </a:r>
          </a:p>
          <a:p>
            <a:pPr lvl="1"/>
            <a:r>
              <a:rPr lang="en-CA" dirty="0">
                <a:solidFill>
                  <a:srgbClr val="000000"/>
                </a:solidFill>
              </a:rPr>
              <a:t>Prove that when computing a table entry,</a:t>
            </a:r>
            <a:br>
              <a:rPr lang="en-CA" dirty="0">
                <a:solidFill>
                  <a:srgbClr val="000000"/>
                </a:solidFill>
              </a:rPr>
            </a:br>
            <a:r>
              <a:rPr lang="en-CA" dirty="0">
                <a:solidFill>
                  <a:srgbClr val="000000"/>
                </a:solidFill>
              </a:rPr>
              <a:t>dependent entries are </a:t>
            </a:r>
            <a:r>
              <a:rPr lang="en-CA" b="1" dirty="0">
                <a:solidFill>
                  <a:srgbClr val="000000"/>
                </a:solidFill>
              </a:rPr>
              <a:t>already computed</a:t>
            </a:r>
          </a:p>
        </p:txBody>
      </p:sp>
      <p:sp>
        <p:nvSpPr>
          <p:cNvPr id="7" name="Content Placeholder 2">
            <a:extLst>
              <a:ext uri="{FF2B5EF4-FFF2-40B4-BE49-F238E27FC236}">
                <a16:creationId xmlns:a16="http://schemas.microsoft.com/office/drawing/2014/main" id="{30DA61DD-34DF-4067-9BAC-76F81E2E18B0}"/>
              </a:ext>
            </a:extLst>
          </p:cNvPr>
          <p:cNvSpPr txBox="1">
            <a:spLocks/>
          </p:cNvSpPr>
          <p:nvPr/>
        </p:nvSpPr>
        <p:spPr>
          <a:xfrm>
            <a:off x="4601062" y="814456"/>
            <a:ext cx="5448832" cy="757040"/>
          </a:xfrm>
          <a:prstGeom prst="wedgeRectCallout">
            <a:avLst>
              <a:gd name="adj1" fmla="val -80674"/>
              <a:gd name="adj2" fmla="val 12269"/>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24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24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20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CA" sz="2000" dirty="0">
                <a:solidFill>
                  <a:srgbClr val="000000"/>
                </a:solidFill>
              </a:rPr>
              <a:t>Order 0..n means i-1 and i-2 are already computed when we compute </a:t>
            </a:r>
            <a:r>
              <a:rPr lang="en-CA" sz="2000" dirty="0" err="1">
                <a:solidFill>
                  <a:srgbClr val="000000"/>
                </a:solidFill>
              </a:rPr>
              <a:t>i</a:t>
            </a:r>
            <a:endParaRPr lang="en-CA" sz="2000" dirty="0">
              <a:solidFill>
                <a:srgbClr val="000000"/>
              </a:solidFill>
            </a:endParaRPr>
          </a:p>
        </p:txBody>
      </p:sp>
      <p:sp>
        <p:nvSpPr>
          <p:cNvPr id="8" name="Slide Number Placeholder 7">
            <a:extLst>
              <a:ext uri="{FF2B5EF4-FFF2-40B4-BE49-F238E27FC236}">
                <a16:creationId xmlns:a16="http://schemas.microsoft.com/office/drawing/2014/main" id="{17E2F713-1FEB-3C6B-0587-57A2EE5D51DC}"/>
              </a:ext>
            </a:extLst>
          </p:cNvPr>
          <p:cNvSpPr>
            <a:spLocks noGrp="1"/>
          </p:cNvSpPr>
          <p:nvPr>
            <p:ph type="sldNum" sz="quarter" idx="12"/>
          </p:nvPr>
        </p:nvSpPr>
        <p:spPr/>
        <p:txBody>
          <a:bodyPr/>
          <a:lstStyle/>
          <a:p>
            <a:fld id="{D57F1E4F-1CFF-5643-939E-217C01CDF565}" type="slidenum">
              <a:rPr lang="en-US" smtClean="0">
                <a:solidFill>
                  <a:srgbClr val="000000"/>
                </a:solidFill>
              </a:rPr>
              <a:pPr/>
              <a:t>70</a:t>
            </a:fld>
            <a:endParaRPr lang="en-US" dirty="0">
              <a:solidFill>
                <a:srgbClr val="000000"/>
              </a:solidFill>
            </a:endParaRPr>
          </a:p>
        </p:txBody>
      </p:sp>
    </p:spTree>
    <p:extLst>
      <p:ext uri="{BB962C8B-B14F-4D97-AF65-F5344CB8AC3E}">
        <p14:creationId xmlns:p14="http://schemas.microsoft.com/office/powerpoint/2010/main" val="162494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p:bldP spid="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66156-2EF9-4891-888E-A445085493D0}"/>
              </a:ext>
            </a:extLst>
          </p:cNvPr>
          <p:cNvSpPr>
            <a:spLocks noGrp="1"/>
          </p:cNvSpPr>
          <p:nvPr>
            <p:ph type="title"/>
          </p:nvPr>
        </p:nvSpPr>
        <p:spPr>
          <a:xfrm>
            <a:off x="471761" y="-2"/>
            <a:ext cx="10575650" cy="1028386"/>
          </a:xfrm>
        </p:spPr>
        <p:txBody>
          <a:bodyPr>
            <a:normAutofit/>
          </a:bodyPr>
          <a:lstStyle/>
          <a:p>
            <a:r>
              <a:rPr lang="en-CA" dirty="0">
                <a:solidFill>
                  <a:srgbClr val="000000"/>
                </a:solidFill>
              </a:rPr>
              <a:t>Model of computation for runtime</a:t>
            </a:r>
            <a:endParaRPr lang="en-CA" b="1" dirty="0">
              <a:solidFill>
                <a:srgbClr val="000000"/>
              </a:solidFill>
            </a:endParaRP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90C06F1-A6F9-4FB3-91F5-00941251CDD5}"/>
                  </a:ext>
                </a:extLst>
              </p:cNvPr>
              <p:cNvSpPr>
                <a:spLocks noGrp="1"/>
              </p:cNvSpPr>
              <p:nvPr>
                <p:ph idx="1"/>
              </p:nvPr>
            </p:nvSpPr>
            <p:spPr>
              <a:xfrm>
                <a:off x="221320" y="910219"/>
                <a:ext cx="11438735" cy="5170250"/>
              </a:xfrm>
            </p:spPr>
            <p:txBody>
              <a:bodyPr>
                <a:normAutofit/>
              </a:bodyPr>
              <a:lstStyle/>
              <a:p>
                <a:r>
                  <a:rPr lang="en-CA" dirty="0">
                    <a:solidFill>
                      <a:srgbClr val="000000"/>
                    </a:solidFill>
                  </a:rPr>
                  <a:t>Unit cost model is </a:t>
                </a:r>
                <a:r>
                  <a:rPr lang="en-CA" b="1" dirty="0">
                    <a:solidFill>
                      <a:srgbClr val="000000"/>
                    </a:solidFill>
                  </a:rPr>
                  <a:t>not very realistic </a:t>
                </a:r>
                <a:r>
                  <a:rPr lang="en-CA" dirty="0">
                    <a:solidFill>
                      <a:srgbClr val="000000"/>
                    </a:solidFill>
                  </a:rPr>
                  <a:t>for this problem,</a:t>
                </a:r>
                <a:br>
                  <a:rPr lang="en-CA" dirty="0">
                    <a:solidFill>
                      <a:srgbClr val="000000"/>
                    </a:solidFill>
                  </a:rPr>
                </a:br>
                <a:r>
                  <a:rPr lang="en-CA" dirty="0">
                    <a:solidFill>
                      <a:srgbClr val="000000"/>
                    </a:solidFill>
                  </a:rPr>
                  <a:t>because Fibonacci numbers grow quickly</a:t>
                </a:r>
              </a:p>
              <a:p>
                <a:pPr lvl="1"/>
                <a:r>
                  <a:rPr lang="en-CA" dirty="0">
                    <a:solidFill>
                      <a:srgbClr val="000000"/>
                    </a:solidFill>
                  </a:rPr>
                  <a:t>F[10]=</a:t>
                </a:r>
                <a:r>
                  <a:rPr lang="en-CA" dirty="0">
                    <a:solidFill>
                      <a:srgbClr val="000000"/>
                    </a:solidFill>
                    <a:effectLst/>
                  </a:rPr>
                  <a:t>55</a:t>
                </a:r>
              </a:p>
              <a:p>
                <a:pPr lvl="1"/>
                <a:r>
                  <a:rPr lang="en-CA" dirty="0">
                    <a:solidFill>
                      <a:srgbClr val="000000"/>
                    </a:solidFill>
                    <a:effectLst/>
                  </a:rPr>
                  <a:t>F[100]=354224848179261915075</a:t>
                </a:r>
              </a:p>
              <a:p>
                <a:pPr lvl="1"/>
                <a:r>
                  <a:rPr lang="en-CA" dirty="0">
                    <a:solidFill>
                      <a:srgbClr val="000000"/>
                    </a:solidFill>
                    <a:effectLst/>
                  </a:rPr>
                  <a:t>F[300]=</a:t>
                </a:r>
                <a:r>
                  <a:rPr lang="en-CA" sz="2000" dirty="0">
                    <a:solidFill>
                      <a:srgbClr val="000000"/>
                    </a:solidFill>
                    <a:effectLst/>
                  </a:rPr>
                  <a:t>222232244629420445529739893461909967206666939096499764990979600</a:t>
                </a:r>
                <a:endParaRPr lang="en-CA" dirty="0">
                  <a:solidFill>
                    <a:srgbClr val="000000"/>
                  </a:solidFill>
                  <a:effectLst/>
                </a:endParaRPr>
              </a:p>
              <a:p>
                <a:pPr lvl="1"/>
                <a:r>
                  <a:rPr lang="en-CA" dirty="0">
                    <a:solidFill>
                      <a:srgbClr val="000000"/>
                    </a:solidFill>
                  </a:rPr>
                  <a:t>Value of F[n] is exponential in n:  </a:t>
                </a:r>
                <a14:m>
                  <m:oMath xmlns:m="http://schemas.openxmlformats.org/officeDocument/2006/math">
                    <m:sSub>
                      <m:sSubPr>
                        <m:ctrlPr>
                          <a:rPr lang="en-CA" b="0" i="1" smtClean="0">
                            <a:solidFill>
                              <a:srgbClr val="000000"/>
                            </a:solidFill>
                            <a:effectLst/>
                            <a:latin typeface="Cambria Math" panose="02040503050406030204" pitchFamily="18" charset="0"/>
                          </a:rPr>
                        </m:ctrlPr>
                      </m:sSubPr>
                      <m:e>
                        <m:r>
                          <a:rPr lang="en-CA" b="0" i="1" smtClean="0">
                            <a:solidFill>
                              <a:srgbClr val="000000"/>
                            </a:solidFill>
                            <a:effectLst/>
                            <a:latin typeface="Cambria Math" panose="02040503050406030204" pitchFamily="18" charset="0"/>
                          </a:rPr>
                          <m:t>𝑓</m:t>
                        </m:r>
                      </m:e>
                      <m:sub>
                        <m:r>
                          <a:rPr lang="en-CA" b="0" i="1" smtClean="0">
                            <a:solidFill>
                              <a:srgbClr val="000000"/>
                            </a:solidFill>
                            <a:effectLst/>
                            <a:latin typeface="Cambria Math" panose="02040503050406030204" pitchFamily="18" charset="0"/>
                          </a:rPr>
                          <m:t>𝑛</m:t>
                        </m:r>
                      </m:sub>
                    </m:sSub>
                    <m:r>
                      <a:rPr lang="en-CA" b="0" i="1" smtClean="0">
                        <a:solidFill>
                          <a:srgbClr val="000000"/>
                        </a:solidFill>
                        <a:effectLst/>
                        <a:latin typeface="Cambria Math" panose="02040503050406030204" pitchFamily="18" charset="0"/>
                      </a:rPr>
                      <m:t>∈</m:t>
                    </m:r>
                    <m:r>
                      <m:rPr>
                        <m:sty m:val="p"/>
                      </m:rPr>
                      <a:rPr lang="en-CA" b="0" i="0" smtClean="0">
                        <a:solidFill>
                          <a:srgbClr val="000000"/>
                        </a:solidFill>
                        <a:effectLst/>
                        <a:latin typeface="Cambria Math" panose="02040503050406030204" pitchFamily="18" charset="0"/>
                      </a:rPr>
                      <m:t>Θ</m:t>
                    </m:r>
                    <m:d>
                      <m:dPr>
                        <m:ctrlPr>
                          <a:rPr lang="en-CA" b="0" i="1" smtClean="0">
                            <a:solidFill>
                              <a:srgbClr val="000000"/>
                            </a:solidFill>
                            <a:effectLst/>
                            <a:latin typeface="Cambria Math" panose="02040503050406030204" pitchFamily="18" charset="0"/>
                          </a:rPr>
                        </m:ctrlPr>
                      </m:dPr>
                      <m:e>
                        <m:sSup>
                          <m:sSupPr>
                            <m:ctrlPr>
                              <a:rPr lang="en-CA" b="0" i="1" smtClean="0">
                                <a:solidFill>
                                  <a:srgbClr val="000000"/>
                                </a:solidFill>
                                <a:effectLst/>
                                <a:latin typeface="Cambria Math" panose="02040503050406030204" pitchFamily="18" charset="0"/>
                              </a:rPr>
                            </m:ctrlPr>
                          </m:sSupPr>
                          <m:e>
                            <m:r>
                              <a:rPr lang="en-CA" b="0" i="1" smtClean="0">
                                <a:solidFill>
                                  <a:srgbClr val="000000"/>
                                </a:solidFill>
                                <a:effectLst/>
                                <a:latin typeface="Cambria Math" panose="02040503050406030204" pitchFamily="18" charset="0"/>
                              </a:rPr>
                              <m:t>𝜙</m:t>
                            </m:r>
                          </m:e>
                          <m:sup>
                            <m:r>
                              <a:rPr lang="en-CA" b="0" i="1" smtClean="0">
                                <a:solidFill>
                                  <a:srgbClr val="000000"/>
                                </a:solidFill>
                                <a:effectLst/>
                                <a:latin typeface="Cambria Math" panose="02040503050406030204" pitchFamily="18" charset="0"/>
                              </a:rPr>
                              <m:t>𝑛</m:t>
                            </m:r>
                          </m:sup>
                        </m:sSup>
                      </m:e>
                    </m:d>
                  </m:oMath>
                </a14:m>
                <a:r>
                  <a:rPr lang="en-CA" i="1" dirty="0">
                    <a:solidFill>
                      <a:srgbClr val="000000"/>
                    </a:solidFill>
                  </a:rPr>
                  <a:t> where </a:t>
                </a:r>
                <a14:m>
                  <m:oMath xmlns:m="http://schemas.openxmlformats.org/officeDocument/2006/math">
                    <m:r>
                      <a:rPr lang="en-CA" b="0" i="1" smtClean="0">
                        <a:solidFill>
                          <a:srgbClr val="000000"/>
                        </a:solidFill>
                        <a:latin typeface="Cambria Math" panose="02040503050406030204" pitchFamily="18" charset="0"/>
                      </a:rPr>
                      <m:t>𝜙</m:t>
                    </m:r>
                    <m:r>
                      <a:rPr lang="en-CA" b="0" i="0" smtClean="0">
                        <a:solidFill>
                          <a:srgbClr val="000000"/>
                        </a:solidFill>
                        <a:latin typeface="Cambria Math" panose="02040503050406030204" pitchFamily="18" charset="0"/>
                      </a:rPr>
                      <m:t>≅1.6</m:t>
                    </m:r>
                  </m:oMath>
                </a14:m>
                <a:endParaRPr lang="en-CA" dirty="0">
                  <a:solidFill>
                    <a:srgbClr val="000000"/>
                  </a:solidFill>
                </a:endParaRPr>
              </a:p>
              <a:p>
                <a:pPr lvl="1"/>
                <a14:m>
                  <m:oMath xmlns:m="http://schemas.openxmlformats.org/officeDocument/2006/math">
                    <m:sSup>
                      <m:sSupPr>
                        <m:ctrlPr>
                          <a:rPr lang="en-CA" b="0" i="1" smtClean="0">
                            <a:solidFill>
                              <a:srgbClr val="000000"/>
                            </a:solidFill>
                            <a:latin typeface="Cambria Math" panose="02040503050406030204" pitchFamily="18" charset="0"/>
                          </a:rPr>
                        </m:ctrlPr>
                      </m:sSupPr>
                      <m:e>
                        <m:r>
                          <a:rPr lang="en-CA" b="0" i="1" smtClean="0">
                            <a:solidFill>
                              <a:srgbClr val="000000"/>
                            </a:solidFill>
                            <a:latin typeface="Cambria Math" panose="02040503050406030204" pitchFamily="18" charset="0"/>
                          </a:rPr>
                          <m:t>𝜙</m:t>
                        </m:r>
                      </m:e>
                      <m:sup>
                        <m:r>
                          <a:rPr lang="en-CA" b="0" i="1" smtClean="0">
                            <a:solidFill>
                              <a:srgbClr val="000000"/>
                            </a:solidFill>
                            <a:latin typeface="Cambria Math" panose="02040503050406030204" pitchFamily="18" charset="0"/>
                          </a:rPr>
                          <m:t>𝑛</m:t>
                        </m:r>
                      </m:sup>
                    </m:sSup>
                  </m:oMath>
                </a14:m>
                <a:r>
                  <a:rPr lang="en-CA" dirty="0">
                    <a:solidFill>
                      <a:srgbClr val="000000"/>
                    </a:solidFill>
                  </a:rPr>
                  <a:t> needs </a:t>
                </a:r>
                <a14:m>
                  <m:oMath xmlns:m="http://schemas.openxmlformats.org/officeDocument/2006/math">
                    <m:func>
                      <m:funcPr>
                        <m:ctrlPr>
                          <a:rPr lang="en-CA" b="0" i="1" smtClean="0">
                            <a:solidFill>
                              <a:srgbClr val="000000"/>
                            </a:solidFill>
                            <a:latin typeface="Cambria Math" panose="02040503050406030204" pitchFamily="18" charset="0"/>
                          </a:rPr>
                        </m:ctrlPr>
                      </m:funcPr>
                      <m:fName>
                        <m:r>
                          <m:rPr>
                            <m:sty m:val="p"/>
                          </m:rPr>
                          <a:rPr lang="en-CA" b="0" i="0" smtClean="0">
                            <a:solidFill>
                              <a:srgbClr val="000000"/>
                            </a:solidFill>
                            <a:latin typeface="Cambria Math" panose="02040503050406030204" pitchFamily="18" charset="0"/>
                          </a:rPr>
                          <m:t>log</m:t>
                        </m:r>
                      </m:fName>
                      <m:e>
                        <m:d>
                          <m:dPr>
                            <m:ctrlPr>
                              <a:rPr lang="en-CA" b="0" i="1" smtClean="0">
                                <a:solidFill>
                                  <a:srgbClr val="000000"/>
                                </a:solidFill>
                                <a:latin typeface="Cambria Math" panose="02040503050406030204" pitchFamily="18" charset="0"/>
                              </a:rPr>
                            </m:ctrlPr>
                          </m:dPr>
                          <m:e>
                            <m:sSup>
                              <m:sSupPr>
                                <m:ctrlPr>
                                  <a:rPr lang="en-CA" b="0" i="1" smtClean="0">
                                    <a:solidFill>
                                      <a:srgbClr val="000000"/>
                                    </a:solidFill>
                                    <a:latin typeface="Cambria Math" panose="02040503050406030204" pitchFamily="18" charset="0"/>
                                  </a:rPr>
                                </m:ctrlPr>
                              </m:sSupPr>
                              <m:e>
                                <m:r>
                                  <a:rPr lang="en-CA" b="0" i="1" smtClean="0">
                                    <a:solidFill>
                                      <a:srgbClr val="000000"/>
                                    </a:solidFill>
                                    <a:latin typeface="Cambria Math" panose="02040503050406030204" pitchFamily="18" charset="0"/>
                                  </a:rPr>
                                  <m:t>𝜙</m:t>
                                </m:r>
                              </m:e>
                              <m:sup>
                                <m:r>
                                  <a:rPr lang="en-CA" b="0" i="1" smtClean="0">
                                    <a:solidFill>
                                      <a:srgbClr val="000000"/>
                                    </a:solidFill>
                                    <a:latin typeface="Cambria Math" panose="02040503050406030204" pitchFamily="18" charset="0"/>
                                  </a:rPr>
                                  <m:t>𝑛</m:t>
                                </m:r>
                              </m:sup>
                            </m:sSup>
                          </m:e>
                        </m:d>
                      </m:e>
                    </m:func>
                  </m:oMath>
                </a14:m>
                <a:r>
                  <a:rPr lang="en-CA" dirty="0">
                    <a:solidFill>
                      <a:srgbClr val="000000"/>
                    </a:solidFill>
                  </a:rPr>
                  <a:t> bits to store it</a:t>
                </a:r>
              </a:p>
              <a:p>
                <a:pPr lvl="1"/>
                <a:r>
                  <a:rPr lang="en-CA" dirty="0">
                    <a:solidFill>
                      <a:srgbClr val="000000"/>
                    </a:solidFill>
                  </a:rPr>
                  <a:t>So F[n] needs </a:t>
                </a:r>
                <a14:m>
                  <m:oMath xmlns:m="http://schemas.openxmlformats.org/officeDocument/2006/math">
                    <m:r>
                      <m:rPr>
                        <m:sty m:val="p"/>
                      </m:rPr>
                      <a:rPr lang="en-CA" b="0" i="0" smtClean="0">
                        <a:solidFill>
                          <a:srgbClr val="000000"/>
                        </a:solidFill>
                        <a:latin typeface="Cambria Math" panose="02040503050406030204" pitchFamily="18" charset="0"/>
                      </a:rPr>
                      <m:t>Θ</m:t>
                    </m:r>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𝑛</m:t>
                        </m:r>
                      </m:e>
                    </m:d>
                  </m:oMath>
                </a14:m>
                <a:r>
                  <a:rPr lang="en-CA" dirty="0">
                    <a:solidFill>
                      <a:srgbClr val="000000"/>
                    </a:solidFill>
                  </a:rPr>
                  <a:t> bits to store!</a:t>
                </a:r>
              </a:p>
            </p:txBody>
          </p:sp>
        </mc:Choice>
        <mc:Fallback>
          <p:sp>
            <p:nvSpPr>
              <p:cNvPr id="3" name="Content Placeholder 2">
                <a:extLst>
                  <a:ext uri="{FF2B5EF4-FFF2-40B4-BE49-F238E27FC236}">
                    <a16:creationId xmlns:a16="http://schemas.microsoft.com/office/drawing/2014/main" id="{F90C06F1-A6F9-4FB3-91F5-00941251CDD5}"/>
                  </a:ext>
                </a:extLst>
              </p:cNvPr>
              <p:cNvSpPr>
                <a:spLocks noGrp="1" noRot="1" noChangeAspect="1" noMove="1" noResize="1" noEditPoints="1" noAdjustHandles="1" noChangeArrowheads="1" noChangeShapeType="1" noTextEdit="1"/>
              </p:cNvSpPr>
              <p:nvPr>
                <p:ph idx="1"/>
              </p:nvPr>
            </p:nvSpPr>
            <p:spPr>
              <a:xfrm>
                <a:off x="221320" y="910219"/>
                <a:ext cx="11438735" cy="5170250"/>
              </a:xfrm>
              <a:blipFill>
                <a:blip r:embed="rId2"/>
                <a:stretch>
                  <a:fillRect l="-1385" t="-2241"/>
                </a:stretch>
              </a:blipFill>
            </p:spPr>
            <p:txBody>
              <a:bodyPr/>
              <a:lstStyle/>
              <a:p>
                <a:r>
                  <a:rPr lang="en-CA">
                    <a:noFill/>
                  </a:rPr>
                  <a:t> </a:t>
                </a:r>
              </a:p>
            </p:txBody>
          </p:sp>
        </mc:Fallback>
      </mc:AlternateContent>
      <p:sp>
        <p:nvSpPr>
          <p:cNvPr id="4" name="Slide Number Placeholder 3">
            <a:extLst>
              <a:ext uri="{FF2B5EF4-FFF2-40B4-BE49-F238E27FC236}">
                <a16:creationId xmlns:a16="http://schemas.microsoft.com/office/drawing/2014/main" id="{6C025F5D-A4FC-679B-D080-38B4151BC28B}"/>
              </a:ext>
            </a:extLst>
          </p:cNvPr>
          <p:cNvSpPr>
            <a:spLocks noGrp="1"/>
          </p:cNvSpPr>
          <p:nvPr>
            <p:ph type="sldNum" sz="quarter" idx="12"/>
          </p:nvPr>
        </p:nvSpPr>
        <p:spPr/>
        <p:txBody>
          <a:bodyPr/>
          <a:lstStyle/>
          <a:p>
            <a:fld id="{D57F1E4F-1CFF-5643-939E-217C01CDF565}" type="slidenum">
              <a:rPr lang="en-US" smtClean="0">
                <a:solidFill>
                  <a:srgbClr val="000000"/>
                </a:solidFill>
              </a:rPr>
              <a:pPr/>
              <a:t>71</a:t>
            </a:fld>
            <a:endParaRPr lang="en-US" dirty="0">
              <a:solidFill>
                <a:srgbClr val="000000"/>
              </a:solidFill>
            </a:endParaRPr>
          </a:p>
        </p:txBody>
      </p:sp>
      <p:sp>
        <p:nvSpPr>
          <p:cNvPr id="5" name="Speech Bubble: Rectangle 4">
            <a:extLst>
              <a:ext uri="{FF2B5EF4-FFF2-40B4-BE49-F238E27FC236}">
                <a16:creationId xmlns:a16="http://schemas.microsoft.com/office/drawing/2014/main" id="{AB08E966-E645-0C58-CA26-2579B246E555}"/>
              </a:ext>
            </a:extLst>
          </p:cNvPr>
          <p:cNvSpPr/>
          <p:nvPr/>
        </p:nvSpPr>
        <p:spPr>
          <a:xfrm>
            <a:off x="7297862" y="4402270"/>
            <a:ext cx="3453618" cy="1126243"/>
          </a:xfrm>
          <a:prstGeom prst="wedgeRectCallout">
            <a:avLst>
              <a:gd name="adj1" fmla="val -10855"/>
              <a:gd name="adj2" fmla="val -4120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rgbClr val="000000"/>
                </a:solidFill>
              </a:rPr>
              <a:t>But let’s use unit cost anyway for simplicity</a:t>
            </a:r>
            <a:endParaRPr lang="en-CA" sz="2400" b="1" dirty="0">
              <a:solidFill>
                <a:srgbClr val="000000"/>
              </a:solidFill>
            </a:endParaRPr>
          </a:p>
        </p:txBody>
      </p:sp>
    </p:spTree>
    <p:extLst>
      <p:ext uri="{BB962C8B-B14F-4D97-AF65-F5344CB8AC3E}">
        <p14:creationId xmlns:p14="http://schemas.microsoft.com/office/powerpoint/2010/main" val="135790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66156-2EF9-4891-888E-A445085493D0}"/>
              </a:ext>
            </a:extLst>
          </p:cNvPr>
          <p:cNvSpPr>
            <a:spLocks noGrp="1"/>
          </p:cNvSpPr>
          <p:nvPr>
            <p:ph type="title"/>
          </p:nvPr>
        </p:nvSpPr>
        <p:spPr>
          <a:xfrm>
            <a:off x="255490" y="27233"/>
            <a:ext cx="9905998" cy="1028386"/>
          </a:xfrm>
        </p:spPr>
        <p:txBody>
          <a:bodyPr>
            <a:normAutofit/>
          </a:bodyPr>
          <a:lstStyle/>
          <a:p>
            <a:r>
              <a:rPr lang="en-CA" dirty="0">
                <a:solidFill>
                  <a:srgbClr val="000000"/>
                </a:solidFill>
              </a:rPr>
              <a:t>Running time (unit cost)</a:t>
            </a:r>
            <a:endParaRPr lang="en-CA" sz="2200" b="1" dirty="0">
              <a:solidFill>
                <a:srgbClr val="000000"/>
              </a:solidFill>
            </a:endParaRP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90C06F1-A6F9-4FB3-91F5-00941251CDD5}"/>
                  </a:ext>
                </a:extLst>
              </p:cNvPr>
              <p:cNvSpPr>
                <a:spLocks noGrp="1"/>
              </p:cNvSpPr>
              <p:nvPr>
                <p:ph idx="1"/>
              </p:nvPr>
            </p:nvSpPr>
            <p:spPr>
              <a:xfrm>
                <a:off x="175828" y="1198623"/>
                <a:ext cx="8572125" cy="5260119"/>
              </a:xfrm>
            </p:spPr>
            <p:txBody>
              <a:bodyPr>
                <a:normAutofit/>
              </a:bodyPr>
              <a:lstStyle/>
              <a:p>
                <a14:m>
                  <m:oMath xmlns:m="http://schemas.openxmlformats.org/officeDocument/2006/math">
                    <m:r>
                      <a:rPr lang="en-CA" b="0" i="1" smtClean="0">
                        <a:solidFill>
                          <a:srgbClr val="000000"/>
                        </a:solidFill>
                        <a:latin typeface="Cambria Math" panose="02040503050406030204" pitchFamily="18" charset="0"/>
                      </a:rPr>
                      <m:t>𝑇</m:t>
                    </m:r>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𝑛</m:t>
                        </m:r>
                      </m:e>
                    </m:d>
                    <m:r>
                      <a:rPr lang="en-CA" b="0" i="1" smtClean="0">
                        <a:solidFill>
                          <a:srgbClr val="000000"/>
                        </a:solidFill>
                        <a:latin typeface="Cambria Math" panose="02040503050406030204" pitchFamily="18" charset="0"/>
                      </a:rPr>
                      <m:t>∈</m:t>
                    </m:r>
                    <m:r>
                      <a:rPr lang="en-CA" b="1" i="0" smtClean="0">
                        <a:solidFill>
                          <a:srgbClr val="000000"/>
                        </a:solidFill>
                        <a:latin typeface="Cambria Math" panose="02040503050406030204" pitchFamily="18" charset="0"/>
                      </a:rPr>
                      <m:t>𝚯</m:t>
                    </m:r>
                    <m:d>
                      <m:dPr>
                        <m:ctrlPr>
                          <a:rPr lang="en-CA" b="1" i="1" smtClean="0">
                            <a:solidFill>
                              <a:srgbClr val="000000"/>
                            </a:solidFill>
                            <a:latin typeface="Cambria Math" panose="02040503050406030204" pitchFamily="18" charset="0"/>
                          </a:rPr>
                        </m:ctrlPr>
                      </m:dPr>
                      <m:e>
                        <m:r>
                          <a:rPr lang="en-CA" b="1" i="1" smtClean="0">
                            <a:solidFill>
                              <a:srgbClr val="000000"/>
                            </a:solidFill>
                            <a:latin typeface="Cambria Math" panose="02040503050406030204" pitchFamily="18" charset="0"/>
                          </a:rPr>
                          <m:t>𝒏</m:t>
                        </m:r>
                      </m:e>
                    </m:d>
                  </m:oMath>
                </a14:m>
                <a:endParaRPr lang="en-CA" b="1" dirty="0">
                  <a:solidFill>
                    <a:srgbClr val="000000"/>
                  </a:solidFill>
                </a:endParaRPr>
              </a:p>
            </p:txBody>
          </p:sp>
        </mc:Choice>
        <mc:Fallback>
          <p:sp>
            <p:nvSpPr>
              <p:cNvPr id="3" name="Content Placeholder 2">
                <a:extLst>
                  <a:ext uri="{FF2B5EF4-FFF2-40B4-BE49-F238E27FC236}">
                    <a16:creationId xmlns:a16="http://schemas.microsoft.com/office/drawing/2014/main" id="{F90C06F1-A6F9-4FB3-91F5-00941251CDD5}"/>
                  </a:ext>
                </a:extLst>
              </p:cNvPr>
              <p:cNvSpPr>
                <a:spLocks noGrp="1" noRot="1" noChangeAspect="1" noMove="1" noResize="1" noEditPoints="1" noAdjustHandles="1" noChangeArrowheads="1" noChangeShapeType="1" noTextEdit="1"/>
              </p:cNvSpPr>
              <p:nvPr>
                <p:ph idx="1"/>
              </p:nvPr>
            </p:nvSpPr>
            <p:spPr>
              <a:xfrm>
                <a:off x="175828" y="1198623"/>
                <a:ext cx="8572125" cy="5260119"/>
              </a:xfrm>
              <a:blipFill>
                <a:blip r:embed="rId2"/>
                <a:stretch>
                  <a:fillRect/>
                </a:stretch>
              </a:blipFill>
            </p:spPr>
            <p:txBody>
              <a:bodyPr/>
              <a:lstStyle/>
              <a:p>
                <a:r>
                  <a:rPr lang="en-CA">
                    <a:noFill/>
                  </a:rPr>
                  <a:t> </a:t>
                </a:r>
              </a:p>
            </p:txBody>
          </p:sp>
        </mc:Fallback>
      </mc:AlternateContent>
      <p:pic>
        <p:nvPicPr>
          <p:cNvPr id="7" name="Picture 3">
            <a:extLst>
              <a:ext uri="{FF2B5EF4-FFF2-40B4-BE49-F238E27FC236}">
                <a16:creationId xmlns:a16="http://schemas.microsoft.com/office/drawing/2014/main" id="{FEA077B7-DB39-4897-287B-BDE164D2FC23}"/>
              </a:ext>
            </a:extLst>
          </p:cNvPr>
          <p:cNvPicPr>
            <a:picLocks/>
          </p:cNvPicPr>
          <p:nvPr/>
        </p:nvPicPr>
        <p:blipFill>
          <a:blip r:embed="rId3"/>
          <a:stretch>
            <a:fillRect/>
          </a:stretch>
        </p:blipFill>
        <p:spPr>
          <a:xfrm>
            <a:off x="3939061" y="1239303"/>
            <a:ext cx="4808892" cy="2695093"/>
          </a:xfrm>
          <a:prstGeom prst="rect">
            <a:avLst/>
          </a:prstGeom>
        </p:spPr>
      </p:pic>
      <p:sp>
        <p:nvSpPr>
          <p:cNvPr id="5" name="Slide Number Placeholder 4">
            <a:extLst>
              <a:ext uri="{FF2B5EF4-FFF2-40B4-BE49-F238E27FC236}">
                <a16:creationId xmlns:a16="http://schemas.microsoft.com/office/drawing/2014/main" id="{6A57CB45-3166-1BCC-C4D1-C80B9C359660}"/>
              </a:ext>
            </a:extLst>
          </p:cNvPr>
          <p:cNvSpPr>
            <a:spLocks noGrp="1"/>
          </p:cNvSpPr>
          <p:nvPr>
            <p:ph type="sldNum" sz="quarter" idx="12"/>
          </p:nvPr>
        </p:nvSpPr>
        <p:spPr/>
        <p:txBody>
          <a:bodyPr/>
          <a:lstStyle/>
          <a:p>
            <a:fld id="{D57F1E4F-1CFF-5643-939E-217C01CDF565}" type="slidenum">
              <a:rPr lang="en-US" smtClean="0">
                <a:solidFill>
                  <a:srgbClr val="000000"/>
                </a:solidFill>
              </a:rPr>
              <a:pPr/>
              <a:t>72</a:t>
            </a:fld>
            <a:endParaRPr lang="en-US" dirty="0">
              <a:solidFill>
                <a:srgbClr val="000000"/>
              </a:solidFill>
            </a:endParaRPr>
          </a:p>
        </p:txBody>
      </p:sp>
    </p:spTree>
    <p:extLst>
      <p:ext uri="{BB962C8B-B14F-4D97-AF65-F5344CB8AC3E}">
        <p14:creationId xmlns:p14="http://schemas.microsoft.com/office/powerpoint/2010/main" val="103624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66156-2EF9-4891-888E-A445085493D0}"/>
              </a:ext>
            </a:extLst>
          </p:cNvPr>
          <p:cNvSpPr>
            <a:spLocks noGrp="1"/>
          </p:cNvSpPr>
          <p:nvPr>
            <p:ph type="title"/>
          </p:nvPr>
        </p:nvSpPr>
        <p:spPr>
          <a:xfrm>
            <a:off x="255490" y="27233"/>
            <a:ext cx="9905998" cy="1028386"/>
          </a:xfrm>
        </p:spPr>
        <p:txBody>
          <a:bodyPr>
            <a:normAutofit/>
          </a:bodyPr>
          <a:lstStyle/>
          <a:p>
            <a:r>
              <a:rPr lang="en-CA" dirty="0">
                <a:solidFill>
                  <a:srgbClr val="000000"/>
                </a:solidFill>
              </a:rPr>
              <a:t>A brief Aside</a:t>
            </a:r>
            <a:endParaRPr lang="en-CA" sz="2200" b="1" dirty="0">
              <a:solidFill>
                <a:srgbClr val="000000"/>
              </a:solidFill>
            </a:endParaRP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90C06F1-A6F9-4FB3-91F5-00941251CDD5}"/>
                  </a:ext>
                </a:extLst>
              </p:cNvPr>
              <p:cNvSpPr>
                <a:spLocks noGrp="1"/>
              </p:cNvSpPr>
              <p:nvPr>
                <p:ph idx="1"/>
              </p:nvPr>
            </p:nvSpPr>
            <p:spPr>
              <a:xfrm>
                <a:off x="350554" y="996642"/>
                <a:ext cx="8572125" cy="5260119"/>
              </a:xfrm>
            </p:spPr>
            <p:txBody>
              <a:bodyPr>
                <a:normAutofit/>
              </a:bodyPr>
              <a:lstStyle/>
              <a:p>
                <a:r>
                  <a:rPr lang="en-CA" dirty="0">
                    <a:solidFill>
                      <a:srgbClr val="000000"/>
                    </a:solidFill>
                  </a:rPr>
                  <a:t>Is this </a:t>
                </a:r>
                <a:r>
                  <a:rPr lang="en-CA" b="1" dirty="0">
                    <a:solidFill>
                      <a:srgbClr val="000000"/>
                    </a:solidFill>
                  </a:rPr>
                  <a:t>linear runtime</a:t>
                </a:r>
                <a:r>
                  <a:rPr lang="en-CA" dirty="0">
                    <a:solidFill>
                      <a:srgbClr val="000000"/>
                    </a:solidFill>
                  </a:rPr>
                  <a:t>?</a:t>
                </a:r>
              </a:p>
              <a:p>
                <a:r>
                  <a:rPr lang="en-CA" dirty="0">
                    <a:solidFill>
                      <a:srgbClr val="000000"/>
                    </a:solidFill>
                  </a:rPr>
                  <a:t>NO! This is </a:t>
                </a:r>
                <a:r>
                  <a:rPr lang="en-CA" b="1" dirty="0">
                    <a:solidFill>
                      <a:srgbClr val="000000"/>
                    </a:solidFill>
                  </a:rPr>
                  <a:t>“a linear function of n”</a:t>
                </a:r>
              </a:p>
              <a:p>
                <a:r>
                  <a:rPr lang="en-CA" dirty="0">
                    <a:solidFill>
                      <a:srgbClr val="000000"/>
                    </a:solidFill>
                  </a:rPr>
                  <a:t>When we say </a:t>
                </a:r>
                <a:r>
                  <a:rPr lang="en-CA" b="1" dirty="0">
                    <a:solidFill>
                      <a:srgbClr val="000000"/>
                    </a:solidFill>
                  </a:rPr>
                  <a:t>“linear runtime”</a:t>
                </a:r>
                <a:r>
                  <a:rPr lang="en-CA" dirty="0">
                    <a:solidFill>
                      <a:srgbClr val="000000"/>
                    </a:solidFill>
                  </a:rPr>
                  <a:t> we mean</a:t>
                </a:r>
                <a:br>
                  <a:rPr lang="en-CA" dirty="0">
                    <a:solidFill>
                      <a:srgbClr val="000000"/>
                    </a:solidFill>
                  </a:rPr>
                </a:br>
                <a:r>
                  <a:rPr lang="en-CA" b="1" dirty="0">
                    <a:solidFill>
                      <a:srgbClr val="000000"/>
                    </a:solidFill>
                  </a:rPr>
                  <a:t>“a linear function of the input size”</a:t>
                </a:r>
              </a:p>
              <a:p>
                <a:r>
                  <a:rPr lang="en-CA" dirty="0">
                    <a:solidFill>
                      <a:srgbClr val="000000"/>
                    </a:solidFill>
                  </a:rPr>
                  <a:t>What is the input size </a:t>
                </a:r>
                <a14:m>
                  <m:oMath xmlns:m="http://schemas.openxmlformats.org/officeDocument/2006/math">
                    <m:r>
                      <a:rPr lang="en-CA" b="1" i="1" dirty="0" smtClean="0">
                        <a:solidFill>
                          <a:srgbClr val="000000"/>
                        </a:solidFill>
                        <a:latin typeface="Cambria Math" panose="02040503050406030204" pitchFamily="18" charset="0"/>
                      </a:rPr>
                      <m:t>𝑺</m:t>
                    </m:r>
                  </m:oMath>
                </a14:m>
                <a:r>
                  <a:rPr lang="en-CA" dirty="0">
                    <a:solidFill>
                      <a:srgbClr val="000000"/>
                    </a:solidFill>
                  </a:rPr>
                  <a:t>?</a:t>
                </a:r>
              </a:p>
              <a:p>
                <a:pPr lvl="1"/>
                <a:r>
                  <a:rPr lang="en-CA" b="0" dirty="0">
                    <a:solidFill>
                      <a:srgbClr val="000000"/>
                    </a:solidFill>
                  </a:rPr>
                  <a:t>The input is the number </a:t>
                </a:r>
                <a14:m>
                  <m:oMath xmlns:m="http://schemas.openxmlformats.org/officeDocument/2006/math">
                    <m:r>
                      <a:rPr lang="en-CA" b="0" i="1" smtClean="0">
                        <a:solidFill>
                          <a:srgbClr val="000000"/>
                        </a:solidFill>
                        <a:latin typeface="Cambria Math" panose="02040503050406030204" pitchFamily="18" charset="0"/>
                      </a:rPr>
                      <m:t>𝑛</m:t>
                    </m:r>
                  </m:oMath>
                </a14:m>
                <a:r>
                  <a:rPr lang="en-CA" b="0" dirty="0">
                    <a:solidFill>
                      <a:srgbClr val="000000"/>
                    </a:solidFill>
                  </a:rPr>
                  <a:t>.</a:t>
                </a:r>
              </a:p>
              <a:p>
                <a:pPr lvl="1"/>
                <a:r>
                  <a:rPr lang="en-CA" dirty="0">
                    <a:solidFill>
                      <a:srgbClr val="000000"/>
                    </a:solidFill>
                  </a:rPr>
                  <a:t>How many bits does it take to store n? </a:t>
                </a:r>
                <a14:m>
                  <m:oMath xmlns:m="http://schemas.openxmlformats.org/officeDocument/2006/math">
                    <m:r>
                      <a:rPr lang="en-CA" b="0" i="1" smtClean="0">
                        <a:solidFill>
                          <a:srgbClr val="000000"/>
                        </a:solidFill>
                        <a:latin typeface="Cambria Math" panose="02040503050406030204" pitchFamily="18" charset="0"/>
                      </a:rPr>
                      <m:t>𝑂</m:t>
                    </m:r>
                    <m:r>
                      <a:rPr lang="en-CA" b="0" i="1" smtClean="0">
                        <a:solidFill>
                          <a:srgbClr val="000000"/>
                        </a:solidFill>
                        <a:latin typeface="Cambria Math" panose="02040503050406030204" pitchFamily="18" charset="0"/>
                      </a:rPr>
                      <m:t>(</m:t>
                    </m:r>
                    <m:func>
                      <m:funcPr>
                        <m:ctrlPr>
                          <a:rPr lang="en-CA" b="0" i="1" smtClean="0">
                            <a:solidFill>
                              <a:srgbClr val="000000"/>
                            </a:solidFill>
                            <a:latin typeface="Cambria Math" panose="02040503050406030204" pitchFamily="18" charset="0"/>
                          </a:rPr>
                        </m:ctrlPr>
                      </m:funcPr>
                      <m:fName>
                        <m:r>
                          <m:rPr>
                            <m:sty m:val="p"/>
                          </m:rPr>
                          <a:rPr lang="en-CA" b="0" i="0" smtClean="0">
                            <a:solidFill>
                              <a:srgbClr val="000000"/>
                            </a:solidFill>
                            <a:latin typeface="Cambria Math" panose="02040503050406030204" pitchFamily="18" charset="0"/>
                          </a:rPr>
                          <m:t>log</m:t>
                        </m:r>
                      </m:fName>
                      <m:e>
                        <m:r>
                          <a:rPr lang="en-CA" b="0" i="1" smtClean="0">
                            <a:solidFill>
                              <a:srgbClr val="000000"/>
                            </a:solidFill>
                            <a:latin typeface="Cambria Math" panose="02040503050406030204" pitchFamily="18" charset="0"/>
                          </a:rPr>
                          <m:t>𝑛</m:t>
                        </m:r>
                        <m:r>
                          <a:rPr lang="en-CA" b="0" i="1" smtClean="0">
                            <a:solidFill>
                              <a:srgbClr val="000000"/>
                            </a:solidFill>
                            <a:latin typeface="Cambria Math" panose="02040503050406030204" pitchFamily="18" charset="0"/>
                          </a:rPr>
                          <m:t>)</m:t>
                        </m:r>
                      </m:e>
                    </m:func>
                  </m:oMath>
                </a14:m>
                <a:endParaRPr lang="en-CA" dirty="0">
                  <a:solidFill>
                    <a:srgbClr val="000000"/>
                  </a:solidFill>
                </a:endParaRPr>
              </a:p>
              <a:p>
                <a:pPr lvl="1"/>
                <a:r>
                  <a:rPr lang="en-CA" b="1" dirty="0">
                    <a:solidFill>
                      <a:srgbClr val="000000"/>
                    </a:solidFill>
                  </a:rPr>
                  <a:t>So </a:t>
                </a:r>
                <a14:m>
                  <m:oMath xmlns:m="http://schemas.openxmlformats.org/officeDocument/2006/math">
                    <m:r>
                      <a:rPr lang="en-CA" b="1" i="1" smtClean="0">
                        <a:solidFill>
                          <a:srgbClr val="000000"/>
                        </a:solidFill>
                        <a:latin typeface="Cambria Math" panose="02040503050406030204" pitchFamily="18" charset="0"/>
                      </a:rPr>
                      <m:t>𝑺</m:t>
                    </m:r>
                    <m:r>
                      <a:rPr lang="en-CA" b="1" i="1" smtClean="0">
                        <a:solidFill>
                          <a:srgbClr val="000000"/>
                        </a:solidFill>
                        <a:latin typeface="Cambria Math" panose="02040503050406030204" pitchFamily="18" charset="0"/>
                      </a:rPr>
                      <m:t>=</m:t>
                    </m:r>
                    <m:func>
                      <m:funcPr>
                        <m:ctrlPr>
                          <a:rPr lang="en-CA" b="1" i="1" smtClean="0">
                            <a:solidFill>
                              <a:srgbClr val="000000"/>
                            </a:solidFill>
                            <a:latin typeface="Cambria Math" panose="02040503050406030204" pitchFamily="18" charset="0"/>
                          </a:rPr>
                        </m:ctrlPr>
                      </m:funcPr>
                      <m:fName>
                        <m:r>
                          <a:rPr lang="en-CA" b="1" i="0" smtClean="0">
                            <a:solidFill>
                              <a:srgbClr val="000000"/>
                            </a:solidFill>
                            <a:latin typeface="Cambria Math" panose="02040503050406030204" pitchFamily="18" charset="0"/>
                          </a:rPr>
                          <m:t>𝐥𝐨𝐠</m:t>
                        </m:r>
                      </m:fName>
                      <m:e>
                        <m:r>
                          <a:rPr lang="en-CA" b="1" i="1" smtClean="0">
                            <a:solidFill>
                              <a:srgbClr val="000000"/>
                            </a:solidFill>
                            <a:latin typeface="Cambria Math" panose="02040503050406030204" pitchFamily="18" charset="0"/>
                          </a:rPr>
                          <m:t>𝒏</m:t>
                        </m:r>
                      </m:e>
                    </m:func>
                  </m:oMath>
                </a14:m>
                <a:r>
                  <a:rPr lang="en-CA" b="1" dirty="0">
                    <a:solidFill>
                      <a:srgbClr val="000000"/>
                    </a:solidFill>
                  </a:rPr>
                  <a:t> bits</a:t>
                </a:r>
              </a:p>
            </p:txBody>
          </p:sp>
        </mc:Choice>
        <mc:Fallback>
          <p:sp>
            <p:nvSpPr>
              <p:cNvPr id="3" name="Content Placeholder 2">
                <a:extLst>
                  <a:ext uri="{FF2B5EF4-FFF2-40B4-BE49-F238E27FC236}">
                    <a16:creationId xmlns:a16="http://schemas.microsoft.com/office/drawing/2014/main" id="{F90C06F1-A6F9-4FB3-91F5-00941251CDD5}"/>
                  </a:ext>
                </a:extLst>
              </p:cNvPr>
              <p:cNvSpPr>
                <a:spLocks noGrp="1" noRot="1" noChangeAspect="1" noMove="1" noResize="1" noEditPoints="1" noAdjustHandles="1" noChangeArrowheads="1" noChangeShapeType="1" noTextEdit="1"/>
              </p:cNvSpPr>
              <p:nvPr>
                <p:ph idx="1"/>
              </p:nvPr>
            </p:nvSpPr>
            <p:spPr>
              <a:xfrm>
                <a:off x="350554" y="996642"/>
                <a:ext cx="8572125" cy="5260119"/>
              </a:xfrm>
              <a:blipFill>
                <a:blip r:embed="rId2"/>
                <a:stretch>
                  <a:fillRect l="-1920" t="-2202"/>
                </a:stretch>
              </a:blipFill>
            </p:spPr>
            <p:txBody>
              <a:bodyPr/>
              <a:lstStyle/>
              <a:p>
                <a:r>
                  <a:rPr lang="en-CA">
                    <a:noFill/>
                  </a:rPr>
                  <a:t> </a:t>
                </a:r>
              </a:p>
            </p:txBody>
          </p:sp>
        </mc:Fallback>
      </mc:AlternateContent>
      <p:sp>
        <p:nvSpPr>
          <p:cNvPr id="7" name="Speech Bubble: Rectangle 6">
            <a:extLst>
              <a:ext uri="{FF2B5EF4-FFF2-40B4-BE49-F238E27FC236}">
                <a16:creationId xmlns:a16="http://schemas.microsoft.com/office/drawing/2014/main" id="{C3BDCF37-9BE0-4B1D-A632-4FB1B917DED9}"/>
              </a:ext>
            </a:extLst>
          </p:cNvPr>
          <p:cNvSpPr/>
          <p:nvPr/>
        </p:nvSpPr>
        <p:spPr>
          <a:xfrm>
            <a:off x="8280828" y="783337"/>
            <a:ext cx="3291863" cy="872100"/>
          </a:xfrm>
          <a:prstGeom prst="wedgeRectCallout">
            <a:avLst>
              <a:gd name="adj1" fmla="val -19679"/>
              <a:gd name="adj2" fmla="val 42891"/>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00000"/>
                </a:solidFill>
              </a:rPr>
              <a:t>Express T(n) as a function</a:t>
            </a:r>
            <a:br>
              <a:rPr lang="en-CA" b="1" dirty="0">
                <a:solidFill>
                  <a:srgbClr val="000000"/>
                </a:solidFill>
              </a:rPr>
            </a:br>
            <a:r>
              <a:rPr lang="en-CA" b="1" dirty="0">
                <a:solidFill>
                  <a:srgbClr val="000000"/>
                </a:solidFill>
              </a:rPr>
              <a:t>of the input size S (in bits)</a:t>
            </a:r>
          </a:p>
        </p:txBody>
      </p:sp>
      <mc:AlternateContent xmlns:mc="http://schemas.openxmlformats.org/markup-compatibility/2006">
        <mc:Choice xmlns:a14="http://schemas.microsoft.com/office/drawing/2010/main" Requires="a14">
          <p:sp>
            <p:nvSpPr>
              <p:cNvPr id="8" name="Speech Bubble: Rectangle 7">
                <a:extLst>
                  <a:ext uri="{FF2B5EF4-FFF2-40B4-BE49-F238E27FC236}">
                    <a16:creationId xmlns:a16="http://schemas.microsoft.com/office/drawing/2014/main" id="{6D9577A2-A8AA-4DB1-8469-DB4FCE3F8693}"/>
                  </a:ext>
                </a:extLst>
              </p:cNvPr>
              <p:cNvSpPr/>
              <p:nvPr/>
            </p:nvSpPr>
            <p:spPr>
              <a:xfrm>
                <a:off x="8536316" y="1831547"/>
                <a:ext cx="2780886" cy="949053"/>
              </a:xfrm>
              <a:prstGeom prst="wedgeRectCallout">
                <a:avLst>
                  <a:gd name="adj1" fmla="val -19679"/>
                  <a:gd name="adj2" fmla="val 42891"/>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b="0" i="1" smtClean="0">
                          <a:solidFill>
                            <a:srgbClr val="000000"/>
                          </a:solidFill>
                          <a:latin typeface="Cambria Math" panose="02040503050406030204" pitchFamily="18" charset="0"/>
                        </a:rPr>
                        <m:t>𝑇</m:t>
                      </m:r>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𝑛</m:t>
                          </m:r>
                        </m:e>
                      </m:d>
                      <m:r>
                        <a:rPr lang="en-CA" b="0" i="1" smtClean="0">
                          <a:solidFill>
                            <a:srgbClr val="000000"/>
                          </a:solidFill>
                          <a:latin typeface="Cambria Math" panose="02040503050406030204" pitchFamily="18" charset="0"/>
                        </a:rPr>
                        <m:t>∈</m:t>
                      </m:r>
                      <m:r>
                        <m:rPr>
                          <m:sty m:val="p"/>
                        </m:rPr>
                        <a:rPr lang="en-CA" b="0" i="0" smtClean="0">
                          <a:solidFill>
                            <a:srgbClr val="000000"/>
                          </a:solidFill>
                          <a:latin typeface="Cambria Math" panose="02040503050406030204" pitchFamily="18" charset="0"/>
                        </a:rPr>
                        <m:t>Θ</m:t>
                      </m:r>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𝑛</m:t>
                          </m:r>
                        </m:e>
                      </m:d>
                    </m:oMath>
                  </m:oMathPara>
                </a14:m>
                <a:endParaRPr lang="en-CA" b="0" dirty="0">
                  <a:solidFill>
                    <a:srgbClr val="000000"/>
                  </a:solidFill>
                </a:endParaRPr>
              </a:p>
              <a:p>
                <a:pPr algn="ctr"/>
                <a14:m>
                  <m:oMathPara xmlns:m="http://schemas.openxmlformats.org/officeDocument/2006/math">
                    <m:oMathParaPr>
                      <m:jc m:val="centerGroup"/>
                    </m:oMathParaPr>
                    <m:oMath xmlns:m="http://schemas.openxmlformats.org/officeDocument/2006/math">
                      <m:sSup>
                        <m:sSupPr>
                          <m:ctrlPr>
                            <a:rPr lang="en-CA" b="0" i="1" smtClean="0">
                              <a:solidFill>
                                <a:srgbClr val="000000"/>
                              </a:solidFill>
                              <a:latin typeface="Cambria Math" panose="02040503050406030204" pitchFamily="18" charset="0"/>
                            </a:rPr>
                          </m:ctrlPr>
                        </m:sSupPr>
                        <m:e>
                          <m:r>
                            <a:rPr lang="en-CA" b="0" i="1" smtClean="0">
                              <a:solidFill>
                                <a:srgbClr val="000000"/>
                              </a:solidFill>
                              <a:latin typeface="Cambria Math" panose="02040503050406030204" pitchFamily="18" charset="0"/>
                            </a:rPr>
                            <m:t>2</m:t>
                          </m:r>
                        </m:e>
                        <m:sup>
                          <m:r>
                            <a:rPr lang="en-CA" b="0" i="1" smtClean="0">
                              <a:solidFill>
                                <a:srgbClr val="000000"/>
                              </a:solidFill>
                              <a:latin typeface="Cambria Math" panose="02040503050406030204" pitchFamily="18" charset="0"/>
                            </a:rPr>
                            <m:t>𝑆</m:t>
                          </m:r>
                        </m:sup>
                      </m:sSup>
                      <m:r>
                        <a:rPr lang="en-CA" b="0" i="1" smtClean="0">
                          <a:solidFill>
                            <a:srgbClr val="000000"/>
                          </a:solidFill>
                          <a:latin typeface="Cambria Math" panose="02040503050406030204" pitchFamily="18" charset="0"/>
                        </a:rPr>
                        <m:t>=</m:t>
                      </m:r>
                      <m:sSup>
                        <m:sSupPr>
                          <m:ctrlPr>
                            <a:rPr lang="en-CA" b="0" i="1" smtClean="0">
                              <a:solidFill>
                                <a:srgbClr val="000000"/>
                              </a:solidFill>
                              <a:latin typeface="Cambria Math" panose="02040503050406030204" pitchFamily="18" charset="0"/>
                            </a:rPr>
                          </m:ctrlPr>
                        </m:sSupPr>
                        <m:e>
                          <m:r>
                            <a:rPr lang="en-CA" b="0" i="1" smtClean="0">
                              <a:solidFill>
                                <a:srgbClr val="000000"/>
                              </a:solidFill>
                              <a:latin typeface="Cambria Math" panose="02040503050406030204" pitchFamily="18" charset="0"/>
                            </a:rPr>
                            <m:t>2</m:t>
                          </m:r>
                        </m:e>
                        <m:sup>
                          <m:func>
                            <m:funcPr>
                              <m:ctrlPr>
                                <a:rPr lang="en-CA" b="0" i="1" smtClean="0">
                                  <a:solidFill>
                                    <a:srgbClr val="000000"/>
                                  </a:solidFill>
                                  <a:latin typeface="Cambria Math" panose="02040503050406030204" pitchFamily="18" charset="0"/>
                                </a:rPr>
                              </m:ctrlPr>
                            </m:funcPr>
                            <m:fName>
                              <m:r>
                                <m:rPr>
                                  <m:sty m:val="p"/>
                                </m:rPr>
                                <a:rPr lang="en-CA" b="0" i="0" smtClean="0">
                                  <a:solidFill>
                                    <a:srgbClr val="000000"/>
                                  </a:solidFill>
                                  <a:latin typeface="Cambria Math" panose="02040503050406030204" pitchFamily="18" charset="0"/>
                                </a:rPr>
                                <m:t>log</m:t>
                              </m:r>
                            </m:fName>
                            <m:e>
                              <m:r>
                                <a:rPr lang="en-CA" b="0" i="1" smtClean="0">
                                  <a:solidFill>
                                    <a:srgbClr val="000000"/>
                                  </a:solidFill>
                                  <a:latin typeface="Cambria Math" panose="02040503050406030204" pitchFamily="18" charset="0"/>
                                </a:rPr>
                                <m:t>𝑛</m:t>
                              </m:r>
                            </m:e>
                          </m:func>
                        </m:sup>
                      </m:sSup>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𝑛</m:t>
                      </m:r>
                    </m:oMath>
                  </m:oMathPara>
                </a14:m>
                <a:endParaRPr lang="en-CA" dirty="0">
                  <a:solidFill>
                    <a:srgbClr val="000000"/>
                  </a:solidFill>
                </a:endParaRPr>
              </a:p>
              <a:p>
                <a:pPr algn="ctr"/>
                <a:r>
                  <a:rPr lang="en-CA" dirty="0">
                    <a:solidFill>
                      <a:srgbClr val="000000"/>
                    </a:solidFill>
                  </a:rPr>
                  <a:t>So </a:t>
                </a:r>
                <a14:m>
                  <m:oMath xmlns:m="http://schemas.openxmlformats.org/officeDocument/2006/math">
                    <m:r>
                      <a:rPr lang="en-CA" b="0" i="1" smtClean="0">
                        <a:solidFill>
                          <a:srgbClr val="000000"/>
                        </a:solidFill>
                        <a:latin typeface="Cambria Math" panose="02040503050406030204" pitchFamily="18" charset="0"/>
                      </a:rPr>
                      <m:t>𝑇</m:t>
                    </m:r>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𝑛</m:t>
                        </m:r>
                      </m:e>
                    </m:d>
                    <m:r>
                      <a:rPr lang="en-CA" b="0" i="1" smtClean="0">
                        <a:solidFill>
                          <a:srgbClr val="000000"/>
                        </a:solidFill>
                        <a:latin typeface="Cambria Math" panose="02040503050406030204" pitchFamily="18" charset="0"/>
                      </a:rPr>
                      <m:t>∈</m:t>
                    </m:r>
                    <m:r>
                      <m:rPr>
                        <m:sty m:val="p"/>
                      </m:rPr>
                      <a:rPr lang="en-CA" b="0" i="0" smtClean="0">
                        <a:solidFill>
                          <a:srgbClr val="000000"/>
                        </a:solidFill>
                        <a:latin typeface="Cambria Math" panose="02040503050406030204" pitchFamily="18" charset="0"/>
                      </a:rPr>
                      <m:t>Θ</m:t>
                    </m:r>
                    <m:d>
                      <m:dPr>
                        <m:ctrlPr>
                          <a:rPr lang="en-CA" b="0" i="1" smtClean="0">
                            <a:solidFill>
                              <a:srgbClr val="000000"/>
                            </a:solidFill>
                            <a:latin typeface="Cambria Math" panose="02040503050406030204" pitchFamily="18" charset="0"/>
                          </a:rPr>
                        </m:ctrlPr>
                      </m:dPr>
                      <m:e>
                        <m:sSup>
                          <m:sSupPr>
                            <m:ctrlPr>
                              <a:rPr lang="en-CA" b="0" i="1" smtClean="0">
                                <a:solidFill>
                                  <a:srgbClr val="000000"/>
                                </a:solidFill>
                                <a:latin typeface="Cambria Math" panose="02040503050406030204" pitchFamily="18" charset="0"/>
                              </a:rPr>
                            </m:ctrlPr>
                          </m:sSupPr>
                          <m:e>
                            <m:r>
                              <a:rPr lang="en-CA" b="0" i="1" smtClean="0">
                                <a:solidFill>
                                  <a:srgbClr val="000000"/>
                                </a:solidFill>
                                <a:latin typeface="Cambria Math" panose="02040503050406030204" pitchFamily="18" charset="0"/>
                              </a:rPr>
                              <m:t>2</m:t>
                            </m:r>
                          </m:e>
                          <m:sup>
                            <m:r>
                              <a:rPr lang="en-CA" b="0" i="1" smtClean="0">
                                <a:solidFill>
                                  <a:srgbClr val="000000"/>
                                </a:solidFill>
                                <a:latin typeface="Cambria Math" panose="02040503050406030204" pitchFamily="18" charset="0"/>
                              </a:rPr>
                              <m:t>𝑆</m:t>
                            </m:r>
                          </m:sup>
                        </m:sSup>
                      </m:e>
                    </m:d>
                  </m:oMath>
                </a14:m>
                <a:endParaRPr lang="en-CA" dirty="0">
                  <a:solidFill>
                    <a:srgbClr val="000000"/>
                  </a:solidFill>
                </a:endParaRPr>
              </a:p>
            </p:txBody>
          </p:sp>
        </mc:Choice>
        <mc:Fallback>
          <p:sp>
            <p:nvSpPr>
              <p:cNvPr id="8" name="Speech Bubble: Rectangle 7">
                <a:extLst>
                  <a:ext uri="{FF2B5EF4-FFF2-40B4-BE49-F238E27FC236}">
                    <a16:creationId xmlns:a16="http://schemas.microsoft.com/office/drawing/2014/main" id="{6D9577A2-A8AA-4DB1-8469-DB4FCE3F8693}"/>
                  </a:ext>
                </a:extLst>
              </p:cNvPr>
              <p:cNvSpPr>
                <a:spLocks noRot="1" noChangeAspect="1" noMove="1" noResize="1" noEditPoints="1" noAdjustHandles="1" noChangeArrowheads="1" noChangeShapeType="1" noTextEdit="1"/>
              </p:cNvSpPr>
              <p:nvPr/>
            </p:nvSpPr>
            <p:spPr>
              <a:xfrm>
                <a:off x="8536316" y="1831547"/>
                <a:ext cx="2780886" cy="949053"/>
              </a:xfrm>
              <a:prstGeom prst="wedgeRectCallout">
                <a:avLst>
                  <a:gd name="adj1" fmla="val -19679"/>
                  <a:gd name="adj2" fmla="val 42891"/>
                </a:avLst>
              </a:prstGeom>
              <a:blipFill>
                <a:blip r:embed="rId3"/>
                <a:stretch>
                  <a:fillRect b="-7547"/>
                </a:stretch>
              </a:blipFill>
              <a:ln>
                <a:solidFill>
                  <a:srgbClr val="000000"/>
                </a:solidFill>
              </a:ln>
            </p:spPr>
            <p:txBody>
              <a:bodyPr/>
              <a:lstStyle/>
              <a:p>
                <a:r>
                  <a:rPr lang="en-CA">
                    <a:noFill/>
                  </a:rPr>
                  <a:t> </a:t>
                </a:r>
              </a:p>
            </p:txBody>
          </p:sp>
        </mc:Fallback>
      </mc:AlternateContent>
      <p:sp>
        <p:nvSpPr>
          <p:cNvPr id="9" name="Speech Bubble: Rectangle 8">
            <a:extLst>
              <a:ext uri="{FF2B5EF4-FFF2-40B4-BE49-F238E27FC236}">
                <a16:creationId xmlns:a16="http://schemas.microsoft.com/office/drawing/2014/main" id="{BDBADA45-24CB-499F-8CD5-B50C83E359CD}"/>
              </a:ext>
            </a:extLst>
          </p:cNvPr>
          <p:cNvSpPr/>
          <p:nvPr/>
        </p:nvSpPr>
        <p:spPr>
          <a:xfrm>
            <a:off x="8148058" y="2956710"/>
            <a:ext cx="3430456" cy="742677"/>
          </a:xfrm>
          <a:prstGeom prst="wedgeRectCallout">
            <a:avLst>
              <a:gd name="adj1" fmla="val -19679"/>
              <a:gd name="adj2" fmla="val 42891"/>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This algorithm is </a:t>
            </a:r>
            <a:r>
              <a:rPr lang="en-CA" b="1" u="sng" dirty="0">
                <a:solidFill>
                  <a:srgbClr val="000000"/>
                </a:solidFill>
              </a:rPr>
              <a:t>exponential</a:t>
            </a:r>
            <a:r>
              <a:rPr lang="en-CA" dirty="0">
                <a:solidFill>
                  <a:srgbClr val="000000"/>
                </a:solidFill>
              </a:rPr>
              <a:t> </a:t>
            </a:r>
            <a:r>
              <a:rPr lang="en-CA" b="1" dirty="0">
                <a:solidFill>
                  <a:srgbClr val="000000"/>
                </a:solidFill>
              </a:rPr>
              <a:t>in the input size!</a:t>
            </a:r>
          </a:p>
        </p:txBody>
      </p:sp>
      <p:sp>
        <p:nvSpPr>
          <p:cNvPr id="5" name="Slide Number Placeholder 4">
            <a:extLst>
              <a:ext uri="{FF2B5EF4-FFF2-40B4-BE49-F238E27FC236}">
                <a16:creationId xmlns:a16="http://schemas.microsoft.com/office/drawing/2014/main" id="{6A57CB45-3166-1BCC-C4D1-C80B9C359660}"/>
              </a:ext>
            </a:extLst>
          </p:cNvPr>
          <p:cNvSpPr>
            <a:spLocks noGrp="1"/>
          </p:cNvSpPr>
          <p:nvPr>
            <p:ph type="sldNum" sz="quarter" idx="12"/>
          </p:nvPr>
        </p:nvSpPr>
        <p:spPr/>
        <p:txBody>
          <a:bodyPr/>
          <a:lstStyle/>
          <a:p>
            <a:fld id="{D57F1E4F-1CFF-5643-939E-217C01CDF565}" type="slidenum">
              <a:rPr lang="en-US" smtClean="0">
                <a:solidFill>
                  <a:srgbClr val="000000"/>
                </a:solidFill>
              </a:rPr>
              <a:pPr/>
              <a:t>73</a:t>
            </a:fld>
            <a:endParaRPr lang="en-US" dirty="0">
              <a:solidFill>
                <a:srgbClr val="000000"/>
              </a:solidFill>
            </a:endParaRPr>
          </a:p>
        </p:txBody>
      </p:sp>
      <mc:AlternateContent xmlns:mc="http://schemas.openxmlformats.org/markup-compatibility/2006">
        <mc:Choice xmlns:a14="http://schemas.microsoft.com/office/drawing/2010/main" Requires="a14">
          <p:sp>
            <p:nvSpPr>
              <p:cNvPr id="10" name="Speech Bubble: Rectangle 9">
                <a:extLst>
                  <a:ext uri="{FF2B5EF4-FFF2-40B4-BE49-F238E27FC236}">
                    <a16:creationId xmlns:a16="http://schemas.microsoft.com/office/drawing/2014/main" id="{81F4BAD8-1B26-7F94-E6AE-1D603BDB43FB}"/>
                  </a:ext>
                </a:extLst>
              </p:cNvPr>
              <p:cNvSpPr/>
              <p:nvPr/>
            </p:nvSpPr>
            <p:spPr>
              <a:xfrm>
                <a:off x="8153881" y="3856059"/>
                <a:ext cx="3430456" cy="742677"/>
              </a:xfrm>
              <a:prstGeom prst="wedgeRectCallout">
                <a:avLst>
                  <a:gd name="adj1" fmla="val -19679"/>
                  <a:gd name="adj2" fmla="val 42891"/>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 but still exponentially faster than </a:t>
                </a:r>
                <a14:m>
                  <m:oMath xmlns:m="http://schemas.openxmlformats.org/officeDocument/2006/math">
                    <m:sSup>
                      <m:sSupPr>
                        <m:ctrlPr>
                          <a:rPr lang="en-CA" b="0" i="1" smtClean="0">
                            <a:solidFill>
                              <a:srgbClr val="000000"/>
                            </a:solidFill>
                            <a:latin typeface="Cambria Math" panose="02040503050406030204" pitchFamily="18" charset="0"/>
                          </a:rPr>
                        </m:ctrlPr>
                      </m:sSupPr>
                      <m:e>
                        <m:r>
                          <a:rPr lang="en-CA" b="0" i="1" smtClean="0">
                            <a:solidFill>
                              <a:srgbClr val="000000"/>
                            </a:solidFill>
                            <a:latin typeface="Cambria Math" panose="02040503050406030204" pitchFamily="18" charset="0"/>
                          </a:rPr>
                          <m:t>2</m:t>
                        </m:r>
                      </m:e>
                      <m:sup>
                        <m:r>
                          <a:rPr lang="en-CA" b="0" i="1" smtClean="0">
                            <a:solidFill>
                              <a:srgbClr val="000000"/>
                            </a:solidFill>
                            <a:latin typeface="Cambria Math" panose="02040503050406030204" pitchFamily="18" charset="0"/>
                          </a:rPr>
                          <m:t>𝑛</m:t>
                        </m:r>
                        <m:r>
                          <a:rPr lang="en-CA" b="0" i="1" smtClean="0">
                            <a:solidFill>
                              <a:srgbClr val="000000"/>
                            </a:solidFill>
                            <a:latin typeface="Cambria Math" panose="02040503050406030204" pitchFamily="18" charset="0"/>
                          </a:rPr>
                          <m:t>/2</m:t>
                        </m:r>
                      </m:sup>
                    </m:sSup>
                  </m:oMath>
                </a14:m>
                <a:endParaRPr lang="en-CA" b="1" dirty="0">
                  <a:solidFill>
                    <a:srgbClr val="000000"/>
                  </a:solidFill>
                </a:endParaRPr>
              </a:p>
            </p:txBody>
          </p:sp>
        </mc:Choice>
        <mc:Fallback>
          <p:sp>
            <p:nvSpPr>
              <p:cNvPr id="10" name="Speech Bubble: Rectangle 9">
                <a:extLst>
                  <a:ext uri="{FF2B5EF4-FFF2-40B4-BE49-F238E27FC236}">
                    <a16:creationId xmlns:a16="http://schemas.microsoft.com/office/drawing/2014/main" id="{81F4BAD8-1B26-7F94-E6AE-1D603BDB43FB}"/>
                  </a:ext>
                </a:extLst>
              </p:cNvPr>
              <p:cNvSpPr>
                <a:spLocks noRot="1" noChangeAspect="1" noMove="1" noResize="1" noEditPoints="1" noAdjustHandles="1" noChangeArrowheads="1" noChangeShapeType="1" noTextEdit="1"/>
              </p:cNvSpPr>
              <p:nvPr/>
            </p:nvSpPr>
            <p:spPr>
              <a:xfrm>
                <a:off x="8153881" y="3856059"/>
                <a:ext cx="3430456" cy="742677"/>
              </a:xfrm>
              <a:prstGeom prst="wedgeRectCallout">
                <a:avLst>
                  <a:gd name="adj1" fmla="val -19679"/>
                  <a:gd name="adj2" fmla="val 42891"/>
                </a:avLst>
              </a:prstGeom>
              <a:blipFill>
                <a:blip r:embed="rId4"/>
                <a:stretch>
                  <a:fillRect b="-4839"/>
                </a:stretch>
              </a:blipFill>
              <a:ln>
                <a:solidFill>
                  <a:srgbClr val="000000"/>
                </a:solidFill>
              </a:ln>
            </p:spPr>
            <p:txBody>
              <a:bodyPr/>
              <a:lstStyle/>
              <a:p>
                <a:r>
                  <a:rPr lang="en-CA">
                    <a:noFill/>
                  </a:rPr>
                  <a:t> </a:t>
                </a:r>
              </a:p>
            </p:txBody>
          </p:sp>
        </mc:Fallback>
      </mc:AlternateContent>
    </p:spTree>
    <p:extLst>
      <p:ext uri="{BB962C8B-B14F-4D97-AF65-F5344CB8AC3E}">
        <p14:creationId xmlns:p14="http://schemas.microsoft.com/office/powerpoint/2010/main" val="201861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11B65-BB76-4B4F-93C5-B365BC08E43D}"/>
              </a:ext>
            </a:extLst>
          </p:cNvPr>
          <p:cNvSpPr>
            <a:spLocks noGrp="1"/>
          </p:cNvSpPr>
          <p:nvPr>
            <p:ph type="title"/>
          </p:nvPr>
        </p:nvSpPr>
        <p:spPr/>
        <p:txBody>
          <a:bodyPr>
            <a:normAutofit/>
          </a:bodyPr>
          <a:lstStyle/>
          <a:p>
            <a:r>
              <a:rPr lang="en-CA" dirty="0">
                <a:solidFill>
                  <a:srgbClr val="000000"/>
                </a:solidFill>
              </a:rPr>
              <a:t>Rod cutting</a:t>
            </a:r>
            <a:br>
              <a:rPr lang="en-CA" dirty="0">
                <a:solidFill>
                  <a:srgbClr val="000000"/>
                </a:solidFill>
              </a:rPr>
            </a:br>
            <a:r>
              <a:rPr lang="en-CA" sz="2000" dirty="0">
                <a:solidFill>
                  <a:srgbClr val="000000"/>
                </a:solidFill>
              </a:rPr>
              <a:t>A “real” Dynamic Programming example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DB0BD92-17EF-4180-A0DE-FD92FA3DA082}"/>
                  </a:ext>
                </a:extLst>
              </p:cNvPr>
              <p:cNvSpPr>
                <a:spLocks noGrp="1"/>
              </p:cNvSpPr>
              <p:nvPr>
                <p:ph idx="1"/>
              </p:nvPr>
            </p:nvSpPr>
            <p:spPr/>
            <p:txBody>
              <a:bodyPr/>
              <a:lstStyle/>
              <a:p>
                <a:r>
                  <a:rPr lang="en-CA" dirty="0">
                    <a:solidFill>
                      <a:srgbClr val="000000"/>
                    </a:solidFill>
                  </a:rPr>
                  <a:t>Input:</a:t>
                </a:r>
              </a:p>
              <a:p>
                <a:pPr lvl="1"/>
                <a14:m>
                  <m:oMath xmlns:m="http://schemas.openxmlformats.org/officeDocument/2006/math">
                    <m:r>
                      <a:rPr lang="en-CA" i="1" dirty="0" smtClean="0">
                        <a:solidFill>
                          <a:srgbClr val="000000"/>
                        </a:solidFill>
                        <a:latin typeface="Cambria Math" panose="02040503050406030204" pitchFamily="18" charset="0"/>
                      </a:rPr>
                      <m:t>𝑛</m:t>
                    </m:r>
                  </m:oMath>
                </a14:m>
                <a:r>
                  <a:rPr lang="en-CA" dirty="0">
                    <a:solidFill>
                      <a:srgbClr val="000000"/>
                    </a:solidFill>
                  </a:rPr>
                  <a:t>: length of rod</a:t>
                </a:r>
              </a:p>
              <a:p>
                <a:pPr lvl="1"/>
                <a14:m>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𝑝</m:t>
                        </m:r>
                      </m:e>
                      <m:sub>
                        <m:r>
                          <a:rPr lang="en-CA" b="0" i="1" smtClean="0">
                            <a:solidFill>
                              <a:srgbClr val="000000"/>
                            </a:solidFill>
                            <a:latin typeface="Cambria Math" panose="02040503050406030204" pitchFamily="18" charset="0"/>
                          </a:rPr>
                          <m:t>1</m:t>
                        </m:r>
                      </m:sub>
                    </m:sSub>
                    <m:r>
                      <a:rPr lang="en-CA" b="0" i="1" smtClean="0">
                        <a:solidFill>
                          <a:srgbClr val="000000"/>
                        </a:solidFill>
                        <a:latin typeface="Cambria Math" panose="02040503050406030204" pitchFamily="18" charset="0"/>
                      </a:rPr>
                      <m:t>,…,</m:t>
                    </m:r>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𝑝</m:t>
                        </m:r>
                      </m:e>
                      <m:sub>
                        <m:r>
                          <a:rPr lang="en-CA" b="0" i="1" smtClean="0">
                            <a:solidFill>
                              <a:srgbClr val="000000"/>
                            </a:solidFill>
                            <a:latin typeface="Cambria Math" panose="02040503050406030204" pitchFamily="18" charset="0"/>
                          </a:rPr>
                          <m:t>𝑛</m:t>
                        </m:r>
                      </m:sub>
                    </m:sSub>
                  </m:oMath>
                </a14:m>
                <a:r>
                  <a:rPr lang="en-CA" dirty="0">
                    <a:solidFill>
                      <a:srgbClr val="000000"/>
                    </a:solidFill>
                  </a:rPr>
                  <a:t>: </a:t>
                </a:r>
                <a14:m>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𝑝</m:t>
                        </m:r>
                      </m:e>
                      <m:sub>
                        <m:r>
                          <a:rPr lang="en-CA" b="0" i="1" smtClean="0">
                            <a:solidFill>
                              <a:srgbClr val="000000"/>
                            </a:solidFill>
                            <a:latin typeface="Cambria Math" panose="02040503050406030204" pitchFamily="18" charset="0"/>
                          </a:rPr>
                          <m:t>𝑖</m:t>
                        </m:r>
                      </m:sub>
                    </m:sSub>
                    <m:r>
                      <a:rPr lang="en-CA" b="0" i="1" smtClean="0">
                        <a:solidFill>
                          <a:srgbClr val="000000"/>
                        </a:solidFill>
                        <a:latin typeface="Cambria Math" panose="02040503050406030204" pitchFamily="18" charset="0"/>
                      </a:rPr>
                      <m:t>=</m:t>
                    </m:r>
                  </m:oMath>
                </a14:m>
                <a:r>
                  <a:rPr lang="en-CA" dirty="0">
                    <a:solidFill>
                      <a:srgbClr val="000000"/>
                    </a:solidFill>
                  </a:rPr>
                  <a:t> price of a rod of length </a:t>
                </a:r>
                <a14:m>
                  <m:oMath xmlns:m="http://schemas.openxmlformats.org/officeDocument/2006/math">
                    <m:r>
                      <a:rPr lang="en-CA" b="0" i="1" smtClean="0">
                        <a:solidFill>
                          <a:srgbClr val="000000"/>
                        </a:solidFill>
                        <a:latin typeface="Cambria Math" panose="02040503050406030204" pitchFamily="18" charset="0"/>
                      </a:rPr>
                      <m:t>𝑖</m:t>
                    </m:r>
                  </m:oMath>
                </a14:m>
                <a:endParaRPr lang="en-CA" dirty="0">
                  <a:solidFill>
                    <a:srgbClr val="000000"/>
                  </a:solidFill>
                </a:endParaRPr>
              </a:p>
              <a:p>
                <a:r>
                  <a:rPr lang="en-CA" dirty="0">
                    <a:solidFill>
                      <a:srgbClr val="000000"/>
                    </a:solidFill>
                  </a:rPr>
                  <a:t>Output:</a:t>
                </a:r>
              </a:p>
              <a:p>
                <a:pPr lvl="1"/>
                <a:r>
                  <a:rPr lang="en-CA" dirty="0">
                    <a:solidFill>
                      <a:srgbClr val="000000"/>
                    </a:solidFill>
                  </a:rPr>
                  <a:t>Max </a:t>
                </a:r>
                <a:r>
                  <a:rPr lang="en-CA" b="1" dirty="0">
                    <a:solidFill>
                      <a:srgbClr val="000000"/>
                    </a:solidFill>
                  </a:rPr>
                  <a:t>income</a:t>
                </a:r>
                <a:r>
                  <a:rPr lang="en-CA" dirty="0">
                    <a:solidFill>
                      <a:srgbClr val="000000"/>
                    </a:solidFill>
                  </a:rPr>
                  <a:t> possible by cutting the rod of length </a:t>
                </a:r>
                <a14:m>
                  <m:oMath xmlns:m="http://schemas.openxmlformats.org/officeDocument/2006/math">
                    <m:r>
                      <a:rPr lang="en-CA" i="1" dirty="0" smtClean="0">
                        <a:solidFill>
                          <a:srgbClr val="000000"/>
                        </a:solidFill>
                        <a:latin typeface="Cambria Math" panose="02040503050406030204" pitchFamily="18" charset="0"/>
                      </a:rPr>
                      <m:t>𝑛</m:t>
                    </m:r>
                  </m:oMath>
                </a14:m>
                <a:br>
                  <a:rPr lang="en-CA" dirty="0">
                    <a:solidFill>
                      <a:srgbClr val="000000"/>
                    </a:solidFill>
                  </a:rPr>
                </a:br>
                <a:r>
                  <a:rPr lang="en-CA" dirty="0">
                    <a:solidFill>
                      <a:srgbClr val="000000"/>
                    </a:solidFill>
                  </a:rPr>
                  <a:t>into any number of </a:t>
                </a:r>
                <a:r>
                  <a:rPr lang="en-CA" b="1" dirty="0">
                    <a:solidFill>
                      <a:srgbClr val="000000"/>
                    </a:solidFill>
                  </a:rPr>
                  <a:t>integer</a:t>
                </a:r>
                <a:r>
                  <a:rPr lang="en-CA" dirty="0">
                    <a:solidFill>
                      <a:srgbClr val="000000"/>
                    </a:solidFill>
                  </a:rPr>
                  <a:t> pieces (maybe </a:t>
                </a:r>
                <a:r>
                  <a:rPr lang="en-CA" b="1" dirty="0">
                    <a:solidFill>
                      <a:srgbClr val="000000"/>
                    </a:solidFill>
                  </a:rPr>
                  <a:t>no </a:t>
                </a:r>
                <a:r>
                  <a:rPr lang="en-CA" dirty="0">
                    <a:solidFill>
                      <a:srgbClr val="000000"/>
                    </a:solidFill>
                  </a:rPr>
                  <a:t>cuts)</a:t>
                </a:r>
              </a:p>
            </p:txBody>
          </p:sp>
        </mc:Choice>
        <mc:Fallback>
          <p:sp>
            <p:nvSpPr>
              <p:cNvPr id="3" name="Content Placeholder 2">
                <a:extLst>
                  <a:ext uri="{FF2B5EF4-FFF2-40B4-BE49-F238E27FC236}">
                    <a16:creationId xmlns:a16="http://schemas.microsoft.com/office/drawing/2014/main" id="{BDB0BD92-17EF-4180-A0DE-FD92FA3DA082}"/>
                  </a:ext>
                </a:extLst>
              </p:cNvPr>
              <p:cNvSpPr>
                <a:spLocks noGrp="1" noRot="1" noChangeAspect="1" noMove="1" noResize="1" noEditPoints="1" noAdjustHandles="1" noChangeArrowheads="1" noChangeShapeType="1" noTextEdit="1"/>
              </p:cNvSpPr>
              <p:nvPr>
                <p:ph idx="1"/>
              </p:nvPr>
            </p:nvSpPr>
            <p:spPr>
              <a:blipFill>
                <a:blip r:embed="rId2"/>
                <a:stretch>
                  <a:fillRect l="-1600" t="-2520"/>
                </a:stretch>
              </a:blipFill>
            </p:spPr>
            <p:txBody>
              <a:bodyPr/>
              <a:lstStyle/>
              <a:p>
                <a:r>
                  <a:rPr lang="en-CA">
                    <a:noFill/>
                  </a:rPr>
                  <a:t> </a:t>
                </a:r>
              </a:p>
            </p:txBody>
          </p:sp>
        </mc:Fallback>
      </mc:AlternateContent>
      <p:pic>
        <p:nvPicPr>
          <p:cNvPr id="9" name="Picture 4">
            <a:extLst>
              <a:ext uri="{FF2B5EF4-FFF2-40B4-BE49-F238E27FC236}">
                <a16:creationId xmlns:a16="http://schemas.microsoft.com/office/drawing/2014/main" id="{0E16E508-29AD-DC83-077A-89D35E94E225}"/>
              </a:ext>
            </a:extLst>
          </p:cNvPr>
          <p:cNvPicPr>
            <a:picLocks/>
          </p:cNvPicPr>
          <p:nvPr/>
        </p:nvPicPr>
        <p:blipFill>
          <a:blip r:embed="rId3"/>
          <a:stretch>
            <a:fillRect/>
          </a:stretch>
        </p:blipFill>
        <p:spPr>
          <a:xfrm>
            <a:off x="5469389" y="1833053"/>
            <a:ext cx="2743199" cy="561399"/>
          </a:xfrm>
          <a:prstGeom prst="rect">
            <a:avLst/>
          </a:prstGeom>
        </p:spPr>
      </p:pic>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A3B718A7-ED81-4B73-8631-85D44BE0C148}"/>
                  </a:ext>
                </a:extLst>
              </p:cNvPr>
              <p:cNvSpPr/>
              <p:nvPr/>
            </p:nvSpPr>
            <p:spPr>
              <a:xfrm>
                <a:off x="5603188" y="1459195"/>
                <a:ext cx="982448" cy="331736"/>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b="0" i="1" dirty="0" smtClean="0">
                          <a:solidFill>
                            <a:srgbClr val="000000"/>
                          </a:solidFill>
                          <a:latin typeface="Cambria Math" panose="02040503050406030204" pitchFamily="18" charset="0"/>
                        </a:rPr>
                        <m:t>𝑛</m:t>
                      </m:r>
                      <m:r>
                        <a:rPr lang="en-CA" i="1" dirty="0" smtClean="0">
                          <a:solidFill>
                            <a:srgbClr val="000000"/>
                          </a:solidFill>
                          <a:latin typeface="Cambria Math" panose="02040503050406030204" pitchFamily="18" charset="0"/>
                        </a:rPr>
                        <m:t>=</m:t>
                      </m:r>
                      <m:r>
                        <a:rPr lang="en-CA" b="0" i="1" dirty="0" smtClean="0">
                          <a:solidFill>
                            <a:srgbClr val="000000"/>
                          </a:solidFill>
                          <a:latin typeface="Cambria Math" panose="02040503050406030204" pitchFamily="18" charset="0"/>
                        </a:rPr>
                        <m:t>4</m:t>
                      </m:r>
                    </m:oMath>
                  </m:oMathPara>
                </a14:m>
                <a:endParaRPr lang="en-CA" dirty="0">
                  <a:solidFill>
                    <a:srgbClr val="000000"/>
                  </a:solidFill>
                </a:endParaRPr>
              </a:p>
            </p:txBody>
          </p:sp>
        </mc:Choice>
        <mc:Fallback>
          <p:sp>
            <p:nvSpPr>
              <p:cNvPr id="6" name="Rectangle 5">
                <a:extLst>
                  <a:ext uri="{FF2B5EF4-FFF2-40B4-BE49-F238E27FC236}">
                    <a16:creationId xmlns:a16="http://schemas.microsoft.com/office/drawing/2014/main" id="{A3B718A7-ED81-4B73-8631-85D44BE0C148}"/>
                  </a:ext>
                </a:extLst>
              </p:cNvPr>
              <p:cNvSpPr>
                <a:spLocks noRot="1" noChangeAspect="1" noMove="1" noResize="1" noEditPoints="1" noAdjustHandles="1" noChangeArrowheads="1" noChangeShapeType="1" noTextEdit="1"/>
              </p:cNvSpPr>
              <p:nvPr/>
            </p:nvSpPr>
            <p:spPr>
              <a:xfrm>
                <a:off x="5603188" y="1459195"/>
                <a:ext cx="982448" cy="331736"/>
              </a:xfrm>
              <a:prstGeom prst="rect">
                <a:avLst/>
              </a:prstGeom>
              <a:blipFill>
                <a:blip r:embed="rId4"/>
                <a:stretch>
                  <a:fillRect/>
                </a:stretch>
              </a:blipFill>
              <a:ln>
                <a:solidFill>
                  <a:srgbClr val="000000"/>
                </a:solidFill>
              </a:ln>
            </p:spPr>
            <p:txBody>
              <a:bodyPr/>
              <a:lstStyle/>
              <a:p>
                <a:r>
                  <a:rPr lang="en-CA">
                    <a:noFill/>
                  </a:rPr>
                  <a:t> </a:t>
                </a:r>
              </a:p>
            </p:txBody>
          </p:sp>
        </mc:Fallback>
      </mc:AlternateContent>
      <p:pic>
        <p:nvPicPr>
          <p:cNvPr id="14" name="Picture 7">
            <a:extLst>
              <a:ext uri="{FF2B5EF4-FFF2-40B4-BE49-F238E27FC236}">
                <a16:creationId xmlns:a16="http://schemas.microsoft.com/office/drawing/2014/main" id="{108A0226-BB34-E59A-23AA-C89E08AE1CD6}"/>
              </a:ext>
            </a:extLst>
          </p:cNvPr>
          <p:cNvPicPr>
            <a:picLocks/>
          </p:cNvPicPr>
          <p:nvPr/>
        </p:nvPicPr>
        <p:blipFill>
          <a:blip r:embed="rId5"/>
          <a:stretch>
            <a:fillRect/>
          </a:stretch>
        </p:blipFill>
        <p:spPr>
          <a:xfrm>
            <a:off x="4061636" y="4696044"/>
            <a:ext cx="7892193" cy="702761"/>
          </a:xfrm>
          <a:prstGeom prst="rect">
            <a:avLst/>
          </a:prstGeom>
        </p:spPr>
      </p:pic>
      <p:pic>
        <p:nvPicPr>
          <p:cNvPr id="16" name="Picture 9">
            <a:extLst>
              <a:ext uri="{FF2B5EF4-FFF2-40B4-BE49-F238E27FC236}">
                <a16:creationId xmlns:a16="http://schemas.microsoft.com/office/drawing/2014/main" id="{6C63F4D2-1C3D-BC67-05D6-BD34B8B65576}"/>
              </a:ext>
            </a:extLst>
          </p:cNvPr>
          <p:cNvPicPr>
            <a:picLocks/>
          </p:cNvPicPr>
          <p:nvPr/>
        </p:nvPicPr>
        <p:blipFill>
          <a:blip r:embed="rId6"/>
          <a:stretch>
            <a:fillRect/>
          </a:stretch>
        </p:blipFill>
        <p:spPr>
          <a:xfrm>
            <a:off x="4061636" y="5517967"/>
            <a:ext cx="7892193" cy="659168"/>
          </a:xfrm>
          <a:prstGeom prst="rect">
            <a:avLst/>
          </a:prstGeom>
        </p:spPr>
      </p:pic>
      <p:sp>
        <p:nvSpPr>
          <p:cNvPr id="11" name="Rectangle 10">
            <a:extLst>
              <a:ext uri="{FF2B5EF4-FFF2-40B4-BE49-F238E27FC236}">
                <a16:creationId xmlns:a16="http://schemas.microsoft.com/office/drawing/2014/main" id="{FBFD7DC6-F6AF-44E4-97B1-70387D323217}"/>
              </a:ext>
            </a:extLst>
          </p:cNvPr>
          <p:cNvSpPr/>
          <p:nvPr/>
        </p:nvSpPr>
        <p:spPr>
          <a:xfrm>
            <a:off x="1633161" y="4696044"/>
            <a:ext cx="2305138" cy="702761"/>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00000"/>
                </a:solidFill>
              </a:rPr>
              <a:t>All</a:t>
            </a:r>
            <a:r>
              <a:rPr lang="en-CA" dirty="0">
                <a:solidFill>
                  <a:srgbClr val="000000"/>
                </a:solidFill>
              </a:rPr>
              <a:t> ways of cutting a rod of length 4</a:t>
            </a:r>
          </a:p>
        </p:txBody>
      </p:sp>
      <p:sp>
        <p:nvSpPr>
          <p:cNvPr id="12" name="Rectangle 11">
            <a:extLst>
              <a:ext uri="{FF2B5EF4-FFF2-40B4-BE49-F238E27FC236}">
                <a16:creationId xmlns:a16="http://schemas.microsoft.com/office/drawing/2014/main" id="{717054C9-65FF-41EA-8170-EA1362158721}"/>
              </a:ext>
            </a:extLst>
          </p:cNvPr>
          <p:cNvSpPr/>
          <p:nvPr/>
        </p:nvSpPr>
        <p:spPr>
          <a:xfrm>
            <a:off x="1633161" y="5474374"/>
            <a:ext cx="2305138" cy="702761"/>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00000"/>
                </a:solidFill>
              </a:rPr>
              <a:t>Example output: 10</a:t>
            </a:r>
          </a:p>
        </p:txBody>
      </p:sp>
      <p:sp>
        <p:nvSpPr>
          <p:cNvPr id="4" name="Slide Number Placeholder 3">
            <a:extLst>
              <a:ext uri="{FF2B5EF4-FFF2-40B4-BE49-F238E27FC236}">
                <a16:creationId xmlns:a16="http://schemas.microsoft.com/office/drawing/2014/main" id="{F2DAB710-BD7F-26E7-FD78-609A9808666A}"/>
              </a:ext>
            </a:extLst>
          </p:cNvPr>
          <p:cNvSpPr>
            <a:spLocks noGrp="1"/>
          </p:cNvSpPr>
          <p:nvPr>
            <p:ph type="sldNum" sz="quarter" idx="12"/>
          </p:nvPr>
        </p:nvSpPr>
        <p:spPr/>
        <p:txBody>
          <a:bodyPr/>
          <a:lstStyle/>
          <a:p>
            <a:fld id="{D57F1E4F-1CFF-5643-939E-217C01CDF565}" type="slidenum">
              <a:rPr lang="en-US" smtClean="0">
                <a:solidFill>
                  <a:srgbClr val="000000"/>
                </a:solidFill>
              </a:rPr>
              <a:pPr/>
              <a:t>74</a:t>
            </a:fld>
            <a:endParaRPr lang="en-US" dirty="0">
              <a:solidFill>
                <a:srgbClr val="000000"/>
              </a:solidFill>
            </a:endParaRPr>
          </a:p>
        </p:txBody>
      </p:sp>
    </p:spTree>
    <p:extLst>
      <p:ext uri="{BB962C8B-B14F-4D97-AF65-F5344CB8AC3E}">
        <p14:creationId xmlns:p14="http://schemas.microsoft.com/office/powerpoint/2010/main" val="12572929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E7540-B3A9-4E39-B23C-427DF35ABBD7}"/>
              </a:ext>
            </a:extLst>
          </p:cNvPr>
          <p:cNvSpPr>
            <a:spLocks noGrp="1"/>
          </p:cNvSpPr>
          <p:nvPr>
            <p:ph type="title"/>
          </p:nvPr>
        </p:nvSpPr>
        <p:spPr/>
        <p:txBody>
          <a:bodyPr/>
          <a:lstStyle/>
          <a:p>
            <a:r>
              <a:rPr lang="en-CA" dirty="0">
                <a:solidFill>
                  <a:srgbClr val="000000"/>
                </a:solidFill>
              </a:rPr>
              <a:t>Dynamic programming approach</a:t>
            </a:r>
          </a:p>
        </p:txBody>
      </p:sp>
      <p:sp>
        <p:nvSpPr>
          <p:cNvPr id="3" name="Content Placeholder 2">
            <a:extLst>
              <a:ext uri="{FF2B5EF4-FFF2-40B4-BE49-F238E27FC236}">
                <a16:creationId xmlns:a16="http://schemas.microsoft.com/office/drawing/2014/main" id="{C12DA47D-CFC3-48ED-A31E-47426C73324A}"/>
              </a:ext>
            </a:extLst>
          </p:cNvPr>
          <p:cNvSpPr>
            <a:spLocks noGrp="1"/>
          </p:cNvSpPr>
          <p:nvPr>
            <p:ph idx="1"/>
          </p:nvPr>
        </p:nvSpPr>
        <p:spPr>
          <a:xfrm>
            <a:off x="1141412" y="1236373"/>
            <a:ext cx="10303473" cy="5160173"/>
          </a:xfrm>
        </p:spPr>
        <p:txBody>
          <a:bodyPr>
            <a:normAutofit/>
          </a:bodyPr>
          <a:lstStyle/>
          <a:p>
            <a:r>
              <a:rPr lang="en-CA" dirty="0">
                <a:solidFill>
                  <a:srgbClr val="000000"/>
                </a:solidFill>
              </a:rPr>
              <a:t>High level idea </a:t>
            </a:r>
            <a:r>
              <a:rPr lang="en-CA" b="1" dirty="0">
                <a:solidFill>
                  <a:srgbClr val="000000"/>
                </a:solidFill>
              </a:rPr>
              <a:t>(can just think recursively to start)</a:t>
            </a:r>
          </a:p>
          <a:p>
            <a:pPr lvl="1"/>
            <a:r>
              <a:rPr lang="en-CA" dirty="0">
                <a:solidFill>
                  <a:srgbClr val="000000"/>
                </a:solidFill>
              </a:rPr>
              <a:t>Given a rod of length n</a:t>
            </a:r>
          </a:p>
          <a:p>
            <a:pPr lvl="1"/>
            <a:r>
              <a:rPr lang="en-CA" dirty="0">
                <a:solidFill>
                  <a:srgbClr val="000000"/>
                </a:solidFill>
              </a:rPr>
              <a:t>Either make no cuts,</a:t>
            </a:r>
            <a:br>
              <a:rPr lang="en-CA" dirty="0">
                <a:solidFill>
                  <a:srgbClr val="000000"/>
                </a:solidFill>
              </a:rPr>
            </a:br>
            <a:r>
              <a:rPr lang="en-CA" dirty="0">
                <a:solidFill>
                  <a:srgbClr val="000000"/>
                </a:solidFill>
              </a:rPr>
              <a:t>or make a cut and </a:t>
            </a:r>
            <a:r>
              <a:rPr lang="en-CA" b="1" dirty="0">
                <a:solidFill>
                  <a:srgbClr val="000000"/>
                </a:solidFill>
              </a:rPr>
              <a:t>recurse</a:t>
            </a:r>
            <a:r>
              <a:rPr lang="en-CA" dirty="0">
                <a:solidFill>
                  <a:srgbClr val="000000"/>
                </a:solidFill>
              </a:rPr>
              <a:t> on the remaining parts</a:t>
            </a:r>
          </a:p>
          <a:p>
            <a:pPr lvl="1"/>
            <a:endParaRPr lang="en-CA" dirty="0">
              <a:solidFill>
                <a:srgbClr val="000000"/>
              </a:solidFill>
            </a:endParaRPr>
          </a:p>
          <a:p>
            <a:pPr lvl="1"/>
            <a:endParaRPr lang="en-CA" dirty="0">
              <a:solidFill>
                <a:srgbClr val="000000"/>
              </a:solidFill>
            </a:endParaRPr>
          </a:p>
          <a:p>
            <a:pPr lvl="1"/>
            <a:endParaRPr lang="en-CA" dirty="0">
              <a:solidFill>
                <a:srgbClr val="000000"/>
              </a:solidFill>
            </a:endParaRPr>
          </a:p>
          <a:p>
            <a:pPr lvl="1"/>
            <a:endParaRPr lang="en-CA" dirty="0">
              <a:solidFill>
                <a:srgbClr val="000000"/>
              </a:solidFill>
            </a:endParaRPr>
          </a:p>
          <a:p>
            <a:pPr lvl="1"/>
            <a:r>
              <a:rPr lang="en-CA" b="1" dirty="0">
                <a:solidFill>
                  <a:srgbClr val="000000"/>
                </a:solidFill>
              </a:rPr>
              <a:t>Where</a:t>
            </a:r>
            <a:r>
              <a:rPr lang="en-CA" dirty="0">
                <a:solidFill>
                  <a:srgbClr val="000000"/>
                </a:solidFill>
              </a:rPr>
              <a:t> should we cut?</a:t>
            </a:r>
          </a:p>
        </p:txBody>
      </p:sp>
      <p:sp>
        <p:nvSpPr>
          <p:cNvPr id="10" name="Cylinder 9">
            <a:extLst>
              <a:ext uri="{FF2B5EF4-FFF2-40B4-BE49-F238E27FC236}">
                <a16:creationId xmlns:a16="http://schemas.microsoft.com/office/drawing/2014/main" id="{58D3DBBA-12F1-4A57-8952-63B29525A8AA}"/>
              </a:ext>
            </a:extLst>
          </p:cNvPr>
          <p:cNvSpPr/>
          <p:nvPr/>
        </p:nvSpPr>
        <p:spPr>
          <a:xfrm rot="16200000">
            <a:off x="7778781" y="3891517"/>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2" name="Cylinder 11">
            <a:extLst>
              <a:ext uri="{FF2B5EF4-FFF2-40B4-BE49-F238E27FC236}">
                <a16:creationId xmlns:a16="http://schemas.microsoft.com/office/drawing/2014/main" id="{AB382CF7-0F5A-4116-80CE-C2FD14754D89}"/>
              </a:ext>
            </a:extLst>
          </p:cNvPr>
          <p:cNvSpPr/>
          <p:nvPr/>
        </p:nvSpPr>
        <p:spPr>
          <a:xfrm rot="16200000">
            <a:off x="7498082" y="3891517"/>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3" name="Cylinder 12">
            <a:extLst>
              <a:ext uri="{FF2B5EF4-FFF2-40B4-BE49-F238E27FC236}">
                <a16:creationId xmlns:a16="http://schemas.microsoft.com/office/drawing/2014/main" id="{16CDC891-0756-428F-841A-D6C472938839}"/>
              </a:ext>
            </a:extLst>
          </p:cNvPr>
          <p:cNvSpPr/>
          <p:nvPr/>
        </p:nvSpPr>
        <p:spPr>
          <a:xfrm rot="16200000">
            <a:off x="7217383" y="3891517"/>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4" name="Cylinder 13">
            <a:extLst>
              <a:ext uri="{FF2B5EF4-FFF2-40B4-BE49-F238E27FC236}">
                <a16:creationId xmlns:a16="http://schemas.microsoft.com/office/drawing/2014/main" id="{D248EE7A-38DE-46AD-9513-5C46D49F5BF9}"/>
              </a:ext>
            </a:extLst>
          </p:cNvPr>
          <p:cNvSpPr/>
          <p:nvPr/>
        </p:nvSpPr>
        <p:spPr>
          <a:xfrm rot="16200000">
            <a:off x="6936684" y="3891517"/>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5" name="Cylinder 14">
            <a:extLst>
              <a:ext uri="{FF2B5EF4-FFF2-40B4-BE49-F238E27FC236}">
                <a16:creationId xmlns:a16="http://schemas.microsoft.com/office/drawing/2014/main" id="{DEA21896-00A3-4DD5-9D52-0962965F71BF}"/>
              </a:ext>
            </a:extLst>
          </p:cNvPr>
          <p:cNvSpPr/>
          <p:nvPr/>
        </p:nvSpPr>
        <p:spPr>
          <a:xfrm rot="16200000">
            <a:off x="6655986" y="3891517"/>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6" name="Cylinder 15">
            <a:extLst>
              <a:ext uri="{FF2B5EF4-FFF2-40B4-BE49-F238E27FC236}">
                <a16:creationId xmlns:a16="http://schemas.microsoft.com/office/drawing/2014/main" id="{44B728F3-5B55-4F92-9A58-72C0671A8278}"/>
              </a:ext>
            </a:extLst>
          </p:cNvPr>
          <p:cNvSpPr/>
          <p:nvPr/>
        </p:nvSpPr>
        <p:spPr>
          <a:xfrm rot="16200000">
            <a:off x="6375287" y="3891517"/>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7" name="Cylinder 16">
            <a:extLst>
              <a:ext uri="{FF2B5EF4-FFF2-40B4-BE49-F238E27FC236}">
                <a16:creationId xmlns:a16="http://schemas.microsoft.com/office/drawing/2014/main" id="{F942C4A3-7E0F-4F40-96AF-EBA678125152}"/>
              </a:ext>
            </a:extLst>
          </p:cNvPr>
          <p:cNvSpPr/>
          <p:nvPr/>
        </p:nvSpPr>
        <p:spPr>
          <a:xfrm rot="16200000">
            <a:off x="6094588" y="3891517"/>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8" name="Cylinder 17">
            <a:extLst>
              <a:ext uri="{FF2B5EF4-FFF2-40B4-BE49-F238E27FC236}">
                <a16:creationId xmlns:a16="http://schemas.microsoft.com/office/drawing/2014/main" id="{D2C76F0A-941B-4227-823F-7FD763597E07}"/>
              </a:ext>
            </a:extLst>
          </p:cNvPr>
          <p:cNvSpPr/>
          <p:nvPr/>
        </p:nvSpPr>
        <p:spPr>
          <a:xfrm rot="16200000">
            <a:off x="5813889" y="3891517"/>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9" name="Cylinder 18">
            <a:extLst>
              <a:ext uri="{FF2B5EF4-FFF2-40B4-BE49-F238E27FC236}">
                <a16:creationId xmlns:a16="http://schemas.microsoft.com/office/drawing/2014/main" id="{A1954B5D-7A16-4165-8621-6049369DE949}"/>
              </a:ext>
            </a:extLst>
          </p:cNvPr>
          <p:cNvSpPr/>
          <p:nvPr/>
        </p:nvSpPr>
        <p:spPr>
          <a:xfrm rot="16200000">
            <a:off x="5528222" y="3891517"/>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20" name="Cylinder 19">
            <a:extLst>
              <a:ext uri="{FF2B5EF4-FFF2-40B4-BE49-F238E27FC236}">
                <a16:creationId xmlns:a16="http://schemas.microsoft.com/office/drawing/2014/main" id="{9AA7800A-70E1-4BB2-8F32-B6359BF7F76E}"/>
              </a:ext>
            </a:extLst>
          </p:cNvPr>
          <p:cNvSpPr/>
          <p:nvPr/>
        </p:nvSpPr>
        <p:spPr>
          <a:xfrm rot="16200000">
            <a:off x="5247523" y="3891517"/>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21" name="Cylinder 20">
            <a:extLst>
              <a:ext uri="{FF2B5EF4-FFF2-40B4-BE49-F238E27FC236}">
                <a16:creationId xmlns:a16="http://schemas.microsoft.com/office/drawing/2014/main" id="{1D386D9C-590C-470C-BB4B-BB6F6F79984E}"/>
              </a:ext>
            </a:extLst>
          </p:cNvPr>
          <p:cNvSpPr/>
          <p:nvPr/>
        </p:nvSpPr>
        <p:spPr>
          <a:xfrm rot="16200000">
            <a:off x="4966824" y="3891517"/>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22" name="Cylinder 21">
            <a:extLst>
              <a:ext uri="{FF2B5EF4-FFF2-40B4-BE49-F238E27FC236}">
                <a16:creationId xmlns:a16="http://schemas.microsoft.com/office/drawing/2014/main" id="{F6DF1587-F094-4A84-9D02-3A6001A41A65}"/>
              </a:ext>
            </a:extLst>
          </p:cNvPr>
          <p:cNvSpPr/>
          <p:nvPr/>
        </p:nvSpPr>
        <p:spPr>
          <a:xfrm rot="16200000">
            <a:off x="4686125" y="3891517"/>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23" name="Cylinder 22">
            <a:extLst>
              <a:ext uri="{FF2B5EF4-FFF2-40B4-BE49-F238E27FC236}">
                <a16:creationId xmlns:a16="http://schemas.microsoft.com/office/drawing/2014/main" id="{5B055F73-E35E-477D-ADF9-AF6BA00063DE}"/>
              </a:ext>
            </a:extLst>
          </p:cNvPr>
          <p:cNvSpPr/>
          <p:nvPr/>
        </p:nvSpPr>
        <p:spPr>
          <a:xfrm rot="16200000">
            <a:off x="4405427" y="3891517"/>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24" name="Cylinder 23">
            <a:extLst>
              <a:ext uri="{FF2B5EF4-FFF2-40B4-BE49-F238E27FC236}">
                <a16:creationId xmlns:a16="http://schemas.microsoft.com/office/drawing/2014/main" id="{507FDBD2-8832-47D3-A241-DD5DD27C0F0B}"/>
              </a:ext>
            </a:extLst>
          </p:cNvPr>
          <p:cNvSpPr/>
          <p:nvPr/>
        </p:nvSpPr>
        <p:spPr>
          <a:xfrm rot="16200000">
            <a:off x="4124728" y="3891517"/>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25" name="Cylinder 24">
            <a:extLst>
              <a:ext uri="{FF2B5EF4-FFF2-40B4-BE49-F238E27FC236}">
                <a16:creationId xmlns:a16="http://schemas.microsoft.com/office/drawing/2014/main" id="{B2DF6468-E9A6-4FC5-AA0B-253065E91CCF}"/>
              </a:ext>
            </a:extLst>
          </p:cNvPr>
          <p:cNvSpPr/>
          <p:nvPr/>
        </p:nvSpPr>
        <p:spPr>
          <a:xfrm rot="16200000">
            <a:off x="3844029" y="3891517"/>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26" name="Cylinder 25">
            <a:extLst>
              <a:ext uri="{FF2B5EF4-FFF2-40B4-BE49-F238E27FC236}">
                <a16:creationId xmlns:a16="http://schemas.microsoft.com/office/drawing/2014/main" id="{CC10E681-0088-4006-9538-F4AC14CBDFF2}"/>
              </a:ext>
            </a:extLst>
          </p:cNvPr>
          <p:cNvSpPr/>
          <p:nvPr/>
        </p:nvSpPr>
        <p:spPr>
          <a:xfrm rot="16200000">
            <a:off x="3563330" y="3891517"/>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mc:AlternateContent xmlns:mc="http://schemas.openxmlformats.org/markup-compatibility/2006">
        <mc:Choice xmlns:a14="http://schemas.microsoft.com/office/drawing/2010/main" Requires="a14">
          <p:sp>
            <p:nvSpPr>
              <p:cNvPr id="27" name="Speech Bubble: Rectangle 26">
                <a:extLst>
                  <a:ext uri="{FF2B5EF4-FFF2-40B4-BE49-F238E27FC236}">
                    <a16:creationId xmlns:a16="http://schemas.microsoft.com/office/drawing/2014/main" id="{260F35CE-1E96-46C8-9163-A5FA0CC12A5F}"/>
                  </a:ext>
                </a:extLst>
              </p:cNvPr>
              <p:cNvSpPr/>
              <p:nvPr/>
            </p:nvSpPr>
            <p:spPr>
              <a:xfrm>
                <a:off x="8650656" y="3859834"/>
                <a:ext cx="1875582" cy="382773"/>
              </a:xfrm>
              <a:prstGeom prst="wedgeRectCallout">
                <a:avLst>
                  <a:gd name="adj1" fmla="val -69972"/>
                  <a:gd name="adj2" fmla="val 14914"/>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CA" b="0" i="0" smtClean="0">
                          <a:solidFill>
                            <a:srgbClr val="000000"/>
                          </a:solidFill>
                          <a:latin typeface="Cambria Math" panose="02040503050406030204" pitchFamily="18" charset="0"/>
                        </a:rPr>
                        <m:t>Income</m:t>
                      </m:r>
                      <m:r>
                        <a:rPr lang="en-CA" b="0" i="1" smtClean="0">
                          <a:solidFill>
                            <a:srgbClr val="000000"/>
                          </a:solidFill>
                          <a:latin typeface="Cambria Math" panose="02040503050406030204" pitchFamily="18" charset="0"/>
                        </a:rPr>
                        <m:t> </m:t>
                      </m:r>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𝑝</m:t>
                          </m:r>
                        </m:e>
                        <m:sub>
                          <m:r>
                            <a:rPr lang="en-CA" b="0" i="1" smtClean="0">
                              <a:solidFill>
                                <a:srgbClr val="000000"/>
                              </a:solidFill>
                              <a:latin typeface="Cambria Math" panose="02040503050406030204" pitchFamily="18" charset="0"/>
                            </a:rPr>
                            <m:t>𝑛</m:t>
                          </m:r>
                        </m:sub>
                      </m:sSub>
                    </m:oMath>
                  </m:oMathPara>
                </a14:m>
                <a:endParaRPr lang="en-CA" b="0" i="1" dirty="0">
                  <a:solidFill>
                    <a:srgbClr val="000000"/>
                  </a:solidFill>
                </a:endParaRPr>
              </a:p>
            </p:txBody>
          </p:sp>
        </mc:Choice>
        <mc:Fallback>
          <p:sp>
            <p:nvSpPr>
              <p:cNvPr id="27" name="Speech Bubble: Rectangle 26">
                <a:extLst>
                  <a:ext uri="{FF2B5EF4-FFF2-40B4-BE49-F238E27FC236}">
                    <a16:creationId xmlns:a16="http://schemas.microsoft.com/office/drawing/2014/main" id="{260F35CE-1E96-46C8-9163-A5FA0CC12A5F}"/>
                  </a:ext>
                </a:extLst>
              </p:cNvPr>
              <p:cNvSpPr>
                <a:spLocks noRot="1" noChangeAspect="1" noMove="1" noResize="1" noEditPoints="1" noAdjustHandles="1" noChangeArrowheads="1" noChangeShapeType="1" noTextEdit="1"/>
              </p:cNvSpPr>
              <p:nvPr/>
            </p:nvSpPr>
            <p:spPr>
              <a:xfrm>
                <a:off x="8650656" y="3859834"/>
                <a:ext cx="1875582" cy="382773"/>
              </a:xfrm>
              <a:prstGeom prst="wedgeRectCallout">
                <a:avLst>
                  <a:gd name="adj1" fmla="val -69972"/>
                  <a:gd name="adj2" fmla="val 14914"/>
                </a:avLst>
              </a:prstGeom>
              <a:blipFill>
                <a:blip r:embed="rId2"/>
                <a:stretch>
                  <a:fillRect b="-4545"/>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28" name="Speech Bubble: Rectangle 27">
                <a:extLst>
                  <a:ext uri="{FF2B5EF4-FFF2-40B4-BE49-F238E27FC236}">
                    <a16:creationId xmlns:a16="http://schemas.microsoft.com/office/drawing/2014/main" id="{C86985CE-7C1E-4911-A89B-3DB6978EC917}"/>
                  </a:ext>
                </a:extLst>
              </p:cNvPr>
              <p:cNvSpPr/>
              <p:nvPr/>
            </p:nvSpPr>
            <p:spPr>
              <a:xfrm>
                <a:off x="8762823" y="4825573"/>
                <a:ext cx="3314882" cy="443923"/>
              </a:xfrm>
              <a:prstGeom prst="wedgeRectCallout">
                <a:avLst>
                  <a:gd name="adj1" fmla="val -64761"/>
                  <a:gd name="adj2" fmla="val 18098"/>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CA" b="0" i="0" smtClean="0">
                          <a:solidFill>
                            <a:srgbClr val="000000"/>
                          </a:solidFill>
                          <a:latin typeface="Cambria Math" panose="02040503050406030204" pitchFamily="18" charset="0"/>
                        </a:rPr>
                        <m:t>Income</m:t>
                      </m:r>
                      <m:d>
                        <m:dPr>
                          <m:ctrlPr>
                            <a:rPr lang="en-CA" b="0" i="1" smtClean="0">
                              <a:solidFill>
                                <a:srgbClr val="000000"/>
                              </a:solidFill>
                              <a:latin typeface="Cambria Math" panose="02040503050406030204" pitchFamily="18" charset="0"/>
                            </a:rPr>
                          </m:ctrlPr>
                        </m:dPr>
                        <m:e>
                          <m:r>
                            <m:rPr>
                              <m:sty m:val="p"/>
                            </m:rPr>
                            <a:rPr lang="en-CA" b="0" i="0" smtClean="0">
                              <a:solidFill>
                                <a:srgbClr val="000000"/>
                              </a:solidFill>
                              <a:latin typeface="Cambria Math" panose="02040503050406030204" pitchFamily="18" charset="0"/>
                            </a:rPr>
                            <m:t>Left</m:t>
                          </m:r>
                        </m:e>
                      </m:d>
                      <m:r>
                        <a:rPr lang="en-CA" b="0" i="0" smtClean="0">
                          <a:solidFill>
                            <a:srgbClr val="000000"/>
                          </a:solidFill>
                          <a:latin typeface="Cambria Math" panose="02040503050406030204" pitchFamily="18" charset="0"/>
                        </a:rPr>
                        <m:t>+</m:t>
                      </m:r>
                      <m:r>
                        <m:rPr>
                          <m:sty m:val="p"/>
                        </m:rPr>
                        <a:rPr lang="en-CA" b="0" i="0" smtClean="0">
                          <a:solidFill>
                            <a:srgbClr val="000000"/>
                          </a:solidFill>
                          <a:latin typeface="Cambria Math" panose="02040503050406030204" pitchFamily="18" charset="0"/>
                        </a:rPr>
                        <m:t>Income</m:t>
                      </m:r>
                      <m:r>
                        <a:rPr lang="en-CA" b="0" i="0" smtClean="0">
                          <a:solidFill>
                            <a:srgbClr val="000000"/>
                          </a:solidFill>
                          <a:latin typeface="Cambria Math" panose="02040503050406030204" pitchFamily="18" charset="0"/>
                        </a:rPr>
                        <m:t>(</m:t>
                      </m:r>
                      <m:r>
                        <m:rPr>
                          <m:sty m:val="p"/>
                        </m:rPr>
                        <a:rPr lang="en-CA" b="0" i="0" smtClean="0">
                          <a:solidFill>
                            <a:srgbClr val="000000"/>
                          </a:solidFill>
                          <a:latin typeface="Cambria Math" panose="02040503050406030204" pitchFamily="18" charset="0"/>
                        </a:rPr>
                        <m:t>Right</m:t>
                      </m:r>
                      <m:r>
                        <a:rPr lang="en-CA" b="0" i="1" smtClean="0">
                          <a:solidFill>
                            <a:srgbClr val="000000"/>
                          </a:solidFill>
                          <a:latin typeface="Cambria Math" panose="02040503050406030204" pitchFamily="18" charset="0"/>
                        </a:rPr>
                        <m:t>)</m:t>
                      </m:r>
                    </m:oMath>
                  </m:oMathPara>
                </a14:m>
                <a:endParaRPr lang="en-CA" b="0" dirty="0">
                  <a:solidFill>
                    <a:srgbClr val="000000"/>
                  </a:solidFill>
                </a:endParaRPr>
              </a:p>
            </p:txBody>
          </p:sp>
        </mc:Choice>
        <mc:Fallback>
          <p:sp>
            <p:nvSpPr>
              <p:cNvPr id="28" name="Speech Bubble: Rectangle 27">
                <a:extLst>
                  <a:ext uri="{FF2B5EF4-FFF2-40B4-BE49-F238E27FC236}">
                    <a16:creationId xmlns:a16="http://schemas.microsoft.com/office/drawing/2014/main" id="{C86985CE-7C1E-4911-A89B-3DB6978EC917}"/>
                  </a:ext>
                </a:extLst>
              </p:cNvPr>
              <p:cNvSpPr>
                <a:spLocks noRot="1" noChangeAspect="1" noMove="1" noResize="1" noEditPoints="1" noAdjustHandles="1" noChangeArrowheads="1" noChangeShapeType="1" noTextEdit="1"/>
              </p:cNvSpPr>
              <p:nvPr/>
            </p:nvSpPr>
            <p:spPr>
              <a:xfrm>
                <a:off x="8762823" y="4825573"/>
                <a:ext cx="3314882" cy="443923"/>
              </a:xfrm>
              <a:prstGeom prst="wedgeRectCallout">
                <a:avLst>
                  <a:gd name="adj1" fmla="val -64761"/>
                  <a:gd name="adj2" fmla="val 18098"/>
                </a:avLst>
              </a:prstGeom>
              <a:blipFill>
                <a:blip r:embed="rId3"/>
                <a:stretch>
                  <a:fillRect b="-4000"/>
                </a:stretch>
              </a:blipFill>
              <a:ln>
                <a:solidFill>
                  <a:srgbClr val="000000"/>
                </a:solidFill>
              </a:ln>
            </p:spPr>
            <p:txBody>
              <a:bodyPr/>
              <a:lstStyle/>
              <a:p>
                <a:r>
                  <a:rPr lang="en-CA">
                    <a:noFill/>
                  </a:rPr>
                  <a:t> </a:t>
                </a:r>
              </a:p>
            </p:txBody>
          </p:sp>
        </mc:Fallback>
      </mc:AlternateContent>
      <p:sp>
        <p:nvSpPr>
          <p:cNvPr id="29" name="Cylinder 28">
            <a:extLst>
              <a:ext uri="{FF2B5EF4-FFF2-40B4-BE49-F238E27FC236}">
                <a16:creationId xmlns:a16="http://schemas.microsoft.com/office/drawing/2014/main" id="{B45B5B00-0077-4460-8897-7E846C41F790}"/>
              </a:ext>
            </a:extLst>
          </p:cNvPr>
          <p:cNvSpPr/>
          <p:nvPr/>
        </p:nvSpPr>
        <p:spPr>
          <a:xfrm rot="16200000">
            <a:off x="7784454" y="4951582"/>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30" name="Cylinder 29">
            <a:extLst>
              <a:ext uri="{FF2B5EF4-FFF2-40B4-BE49-F238E27FC236}">
                <a16:creationId xmlns:a16="http://schemas.microsoft.com/office/drawing/2014/main" id="{79938DF3-6212-4F24-8E3B-1B1BBF5B50EC}"/>
              </a:ext>
            </a:extLst>
          </p:cNvPr>
          <p:cNvSpPr/>
          <p:nvPr/>
        </p:nvSpPr>
        <p:spPr>
          <a:xfrm rot="16200000">
            <a:off x="7503755" y="4951582"/>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31" name="Cylinder 30">
            <a:extLst>
              <a:ext uri="{FF2B5EF4-FFF2-40B4-BE49-F238E27FC236}">
                <a16:creationId xmlns:a16="http://schemas.microsoft.com/office/drawing/2014/main" id="{ABB087FE-47E3-4CA8-8615-4E5DAFC478A0}"/>
              </a:ext>
            </a:extLst>
          </p:cNvPr>
          <p:cNvSpPr/>
          <p:nvPr/>
        </p:nvSpPr>
        <p:spPr>
          <a:xfrm rot="16200000">
            <a:off x="7223056" y="4951582"/>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32" name="Cylinder 31">
            <a:extLst>
              <a:ext uri="{FF2B5EF4-FFF2-40B4-BE49-F238E27FC236}">
                <a16:creationId xmlns:a16="http://schemas.microsoft.com/office/drawing/2014/main" id="{ABDB1C62-E795-41E4-9ED9-4A6F652EC772}"/>
              </a:ext>
            </a:extLst>
          </p:cNvPr>
          <p:cNvSpPr/>
          <p:nvPr/>
        </p:nvSpPr>
        <p:spPr>
          <a:xfrm rot="16200000">
            <a:off x="6942357" y="4951582"/>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33" name="Cylinder 32">
            <a:extLst>
              <a:ext uri="{FF2B5EF4-FFF2-40B4-BE49-F238E27FC236}">
                <a16:creationId xmlns:a16="http://schemas.microsoft.com/office/drawing/2014/main" id="{57E658F8-908C-4DE0-84D0-633378A04400}"/>
              </a:ext>
            </a:extLst>
          </p:cNvPr>
          <p:cNvSpPr/>
          <p:nvPr/>
        </p:nvSpPr>
        <p:spPr>
          <a:xfrm rot="16200000">
            <a:off x="6661659" y="4951582"/>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34" name="Cylinder 33">
            <a:extLst>
              <a:ext uri="{FF2B5EF4-FFF2-40B4-BE49-F238E27FC236}">
                <a16:creationId xmlns:a16="http://schemas.microsoft.com/office/drawing/2014/main" id="{2610BDC3-895A-4921-9D08-4C4D0674792B}"/>
              </a:ext>
            </a:extLst>
          </p:cNvPr>
          <p:cNvSpPr/>
          <p:nvPr/>
        </p:nvSpPr>
        <p:spPr>
          <a:xfrm rot="16200000">
            <a:off x="6380960" y="4951582"/>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35" name="Cylinder 34">
            <a:extLst>
              <a:ext uri="{FF2B5EF4-FFF2-40B4-BE49-F238E27FC236}">
                <a16:creationId xmlns:a16="http://schemas.microsoft.com/office/drawing/2014/main" id="{881CC90B-2616-454B-B0D2-02F9F9A103F7}"/>
              </a:ext>
            </a:extLst>
          </p:cNvPr>
          <p:cNvSpPr/>
          <p:nvPr/>
        </p:nvSpPr>
        <p:spPr>
          <a:xfrm rot="16200000">
            <a:off x="6100261" y="4951582"/>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36" name="Cylinder 35">
            <a:extLst>
              <a:ext uri="{FF2B5EF4-FFF2-40B4-BE49-F238E27FC236}">
                <a16:creationId xmlns:a16="http://schemas.microsoft.com/office/drawing/2014/main" id="{8045AB8D-E598-4CA6-BA84-D41288E03E56}"/>
              </a:ext>
            </a:extLst>
          </p:cNvPr>
          <p:cNvSpPr/>
          <p:nvPr/>
        </p:nvSpPr>
        <p:spPr>
          <a:xfrm rot="16200000">
            <a:off x="5819562" y="4951582"/>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37" name="Cylinder 36">
            <a:extLst>
              <a:ext uri="{FF2B5EF4-FFF2-40B4-BE49-F238E27FC236}">
                <a16:creationId xmlns:a16="http://schemas.microsoft.com/office/drawing/2014/main" id="{EEFB4B40-63FE-4C26-9629-E9FC1CA6C87F}"/>
              </a:ext>
            </a:extLst>
          </p:cNvPr>
          <p:cNvSpPr/>
          <p:nvPr/>
        </p:nvSpPr>
        <p:spPr>
          <a:xfrm rot="16200000">
            <a:off x="5533895" y="4951582"/>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38" name="Cylinder 37">
            <a:extLst>
              <a:ext uri="{FF2B5EF4-FFF2-40B4-BE49-F238E27FC236}">
                <a16:creationId xmlns:a16="http://schemas.microsoft.com/office/drawing/2014/main" id="{9DF2BDBF-5E0A-45D4-8C55-BF921FE44B9F}"/>
              </a:ext>
            </a:extLst>
          </p:cNvPr>
          <p:cNvSpPr/>
          <p:nvPr/>
        </p:nvSpPr>
        <p:spPr>
          <a:xfrm rot="16200000">
            <a:off x="5253196" y="4951582"/>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39" name="Cylinder 38">
            <a:extLst>
              <a:ext uri="{FF2B5EF4-FFF2-40B4-BE49-F238E27FC236}">
                <a16:creationId xmlns:a16="http://schemas.microsoft.com/office/drawing/2014/main" id="{4B5C9861-9D8C-4881-A8A7-FB1A3CAD0683}"/>
              </a:ext>
            </a:extLst>
          </p:cNvPr>
          <p:cNvSpPr/>
          <p:nvPr/>
        </p:nvSpPr>
        <p:spPr>
          <a:xfrm rot="16200000">
            <a:off x="4548966" y="4946264"/>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40" name="Cylinder 39">
            <a:extLst>
              <a:ext uri="{FF2B5EF4-FFF2-40B4-BE49-F238E27FC236}">
                <a16:creationId xmlns:a16="http://schemas.microsoft.com/office/drawing/2014/main" id="{7B004B2F-2532-49E1-AF75-5D977B928D6F}"/>
              </a:ext>
            </a:extLst>
          </p:cNvPr>
          <p:cNvSpPr/>
          <p:nvPr/>
        </p:nvSpPr>
        <p:spPr>
          <a:xfrm rot="16200000">
            <a:off x="4268267" y="4946264"/>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41" name="Cylinder 40">
            <a:extLst>
              <a:ext uri="{FF2B5EF4-FFF2-40B4-BE49-F238E27FC236}">
                <a16:creationId xmlns:a16="http://schemas.microsoft.com/office/drawing/2014/main" id="{06E0C682-4743-4277-9D35-C078086ACDF4}"/>
              </a:ext>
            </a:extLst>
          </p:cNvPr>
          <p:cNvSpPr/>
          <p:nvPr/>
        </p:nvSpPr>
        <p:spPr>
          <a:xfrm rot="16200000">
            <a:off x="3987569" y="4946264"/>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42" name="Cylinder 41">
            <a:extLst>
              <a:ext uri="{FF2B5EF4-FFF2-40B4-BE49-F238E27FC236}">
                <a16:creationId xmlns:a16="http://schemas.microsoft.com/office/drawing/2014/main" id="{791F1ABA-5DD2-4835-86C2-10CB42319A2A}"/>
              </a:ext>
            </a:extLst>
          </p:cNvPr>
          <p:cNvSpPr/>
          <p:nvPr/>
        </p:nvSpPr>
        <p:spPr>
          <a:xfrm rot="16200000">
            <a:off x="3706870" y="4946264"/>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43" name="Cylinder 42">
            <a:extLst>
              <a:ext uri="{FF2B5EF4-FFF2-40B4-BE49-F238E27FC236}">
                <a16:creationId xmlns:a16="http://schemas.microsoft.com/office/drawing/2014/main" id="{242B9DEA-2B51-4873-B555-4B3C9D5968E0}"/>
              </a:ext>
            </a:extLst>
          </p:cNvPr>
          <p:cNvSpPr/>
          <p:nvPr/>
        </p:nvSpPr>
        <p:spPr>
          <a:xfrm rot="16200000">
            <a:off x="3426171" y="4946264"/>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44" name="Cylinder 43">
            <a:extLst>
              <a:ext uri="{FF2B5EF4-FFF2-40B4-BE49-F238E27FC236}">
                <a16:creationId xmlns:a16="http://schemas.microsoft.com/office/drawing/2014/main" id="{573D2727-C2ED-4ACF-A1A5-0009E188A0BD}"/>
              </a:ext>
            </a:extLst>
          </p:cNvPr>
          <p:cNvSpPr/>
          <p:nvPr/>
        </p:nvSpPr>
        <p:spPr>
          <a:xfrm rot="16200000">
            <a:off x="3145472" y="4946264"/>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4" name="Slide Number Placeholder 3">
            <a:extLst>
              <a:ext uri="{FF2B5EF4-FFF2-40B4-BE49-F238E27FC236}">
                <a16:creationId xmlns:a16="http://schemas.microsoft.com/office/drawing/2014/main" id="{1FDCA423-A336-71A7-9FB9-74D678BB342E}"/>
              </a:ext>
            </a:extLst>
          </p:cNvPr>
          <p:cNvSpPr>
            <a:spLocks noGrp="1"/>
          </p:cNvSpPr>
          <p:nvPr>
            <p:ph type="sldNum" sz="quarter" idx="12"/>
          </p:nvPr>
        </p:nvSpPr>
        <p:spPr/>
        <p:txBody>
          <a:bodyPr/>
          <a:lstStyle/>
          <a:p>
            <a:fld id="{D57F1E4F-1CFF-5643-939E-217C01CDF565}" type="slidenum">
              <a:rPr lang="en-US" smtClean="0">
                <a:solidFill>
                  <a:srgbClr val="000000"/>
                </a:solidFill>
              </a:rPr>
              <a:pPr/>
              <a:t>75</a:t>
            </a:fld>
            <a:endParaRPr lang="en-US" dirty="0">
              <a:solidFill>
                <a:srgbClr val="000000"/>
              </a:solidFill>
            </a:endParaRPr>
          </a:p>
        </p:txBody>
      </p:sp>
    </p:spTree>
    <p:extLst>
      <p:ext uri="{BB962C8B-B14F-4D97-AF65-F5344CB8AC3E}">
        <p14:creationId xmlns:p14="http://schemas.microsoft.com/office/powerpoint/2010/main" val="6155813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E7540-B3A9-4E39-B23C-427DF35ABBD7}"/>
              </a:ext>
            </a:extLst>
          </p:cNvPr>
          <p:cNvSpPr>
            <a:spLocks noGrp="1"/>
          </p:cNvSpPr>
          <p:nvPr>
            <p:ph type="title"/>
          </p:nvPr>
        </p:nvSpPr>
        <p:spPr/>
        <p:txBody>
          <a:bodyPr/>
          <a:lstStyle/>
          <a:p>
            <a:r>
              <a:rPr lang="en-CA" dirty="0">
                <a:solidFill>
                  <a:srgbClr val="000000"/>
                </a:solidFill>
              </a:rPr>
              <a:t>Dynamic programming approach</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12DA47D-CFC3-48ED-A31E-47426C73324A}"/>
                  </a:ext>
                </a:extLst>
              </p:cNvPr>
              <p:cNvSpPr>
                <a:spLocks noGrp="1"/>
              </p:cNvSpPr>
              <p:nvPr>
                <p:ph idx="1"/>
              </p:nvPr>
            </p:nvSpPr>
            <p:spPr>
              <a:xfrm>
                <a:off x="1141411" y="1236373"/>
                <a:ext cx="10643715" cy="3135735"/>
              </a:xfrm>
            </p:spPr>
            <p:txBody>
              <a:bodyPr>
                <a:normAutofit/>
              </a:bodyPr>
              <a:lstStyle/>
              <a:p>
                <a:r>
                  <a:rPr lang="en-CA" dirty="0">
                    <a:solidFill>
                      <a:srgbClr val="000000"/>
                    </a:solidFill>
                  </a:rPr>
                  <a:t>Try </a:t>
                </a:r>
                <a:r>
                  <a:rPr lang="en-CA" b="1" dirty="0">
                    <a:solidFill>
                      <a:srgbClr val="000000"/>
                    </a:solidFill>
                  </a:rPr>
                  <a:t>all ways </a:t>
                </a:r>
                <a:r>
                  <a:rPr lang="en-CA" dirty="0">
                    <a:solidFill>
                      <a:srgbClr val="000000"/>
                    </a:solidFill>
                  </a:rPr>
                  <a:t>of making that cut</a:t>
                </a:r>
              </a:p>
              <a:p>
                <a:pPr lvl="1"/>
                <a:r>
                  <a:rPr lang="en-CA" dirty="0">
                    <a:solidFill>
                      <a:srgbClr val="000000"/>
                    </a:solidFill>
                  </a:rPr>
                  <a:t>I.e., try a cut at positions </a:t>
                </a:r>
                <a14:m>
                  <m:oMath xmlns:m="http://schemas.openxmlformats.org/officeDocument/2006/math">
                    <m:r>
                      <a:rPr lang="en-CA" i="1" dirty="0" smtClean="0">
                        <a:solidFill>
                          <a:srgbClr val="000000"/>
                        </a:solidFill>
                        <a:latin typeface="Cambria Math" panose="02040503050406030204" pitchFamily="18" charset="0"/>
                      </a:rPr>
                      <m:t>1, 2, …, </m:t>
                    </m:r>
                    <m:r>
                      <a:rPr lang="en-CA" i="1" dirty="0" smtClean="0">
                        <a:solidFill>
                          <a:srgbClr val="000000"/>
                        </a:solidFill>
                        <a:latin typeface="Cambria Math" panose="02040503050406030204" pitchFamily="18" charset="0"/>
                      </a:rPr>
                      <m:t>𝑛</m:t>
                    </m:r>
                    <m:r>
                      <a:rPr lang="en-CA" i="1" dirty="0" smtClean="0">
                        <a:solidFill>
                          <a:srgbClr val="000000"/>
                        </a:solidFill>
                        <a:latin typeface="Cambria Math" panose="02040503050406030204" pitchFamily="18" charset="0"/>
                      </a:rPr>
                      <m:t>−1</m:t>
                    </m:r>
                  </m:oMath>
                </a14:m>
                <a:endParaRPr lang="en-CA" dirty="0">
                  <a:solidFill>
                    <a:srgbClr val="000000"/>
                  </a:solidFill>
                </a:endParaRPr>
              </a:p>
              <a:p>
                <a:pPr lvl="1"/>
                <a:r>
                  <a:rPr lang="en-CA" dirty="0">
                    <a:solidFill>
                      <a:srgbClr val="000000"/>
                    </a:solidFill>
                  </a:rPr>
                  <a:t>In each case, recurse on two rods </a:t>
                </a:r>
                <a14:m>
                  <m:oMath xmlns:m="http://schemas.openxmlformats.org/officeDocument/2006/math">
                    <m:r>
                      <a:rPr lang="en-CA" i="1" dirty="0" smtClean="0">
                        <a:solidFill>
                          <a:srgbClr val="000000"/>
                        </a:solidFill>
                        <a:latin typeface="Cambria Math" panose="02040503050406030204" pitchFamily="18" charset="0"/>
                      </a:rPr>
                      <m:t>[0,</m:t>
                    </m:r>
                    <m:r>
                      <a:rPr lang="en-CA" i="1" dirty="0" smtClean="0">
                        <a:solidFill>
                          <a:srgbClr val="000000"/>
                        </a:solidFill>
                        <a:latin typeface="Cambria Math" panose="02040503050406030204" pitchFamily="18" charset="0"/>
                      </a:rPr>
                      <m:t>𝑖</m:t>
                    </m:r>
                    <m:r>
                      <a:rPr lang="en-CA" i="1" dirty="0" smtClean="0">
                        <a:solidFill>
                          <a:srgbClr val="000000"/>
                        </a:solidFill>
                        <a:latin typeface="Cambria Math" panose="02040503050406030204" pitchFamily="18" charset="0"/>
                      </a:rPr>
                      <m:t>]</m:t>
                    </m:r>
                  </m:oMath>
                </a14:m>
                <a:r>
                  <a:rPr lang="en-CA" dirty="0">
                    <a:solidFill>
                      <a:srgbClr val="000000"/>
                    </a:solidFill>
                  </a:rPr>
                  <a:t> and </a:t>
                </a:r>
                <a14:m>
                  <m:oMath xmlns:m="http://schemas.openxmlformats.org/officeDocument/2006/math">
                    <m:r>
                      <a:rPr lang="en-CA" i="1" dirty="0" smtClean="0">
                        <a:solidFill>
                          <a:srgbClr val="000000"/>
                        </a:solidFill>
                        <a:latin typeface="Cambria Math" panose="02040503050406030204" pitchFamily="18" charset="0"/>
                      </a:rPr>
                      <m:t>[</m:t>
                    </m:r>
                    <m:r>
                      <a:rPr lang="en-CA" i="1" dirty="0" err="1" smtClean="0">
                        <a:solidFill>
                          <a:srgbClr val="000000"/>
                        </a:solidFill>
                        <a:latin typeface="Cambria Math" panose="02040503050406030204" pitchFamily="18" charset="0"/>
                      </a:rPr>
                      <m:t>𝑖</m:t>
                    </m:r>
                    <m:r>
                      <a:rPr lang="en-CA" i="1" dirty="0" err="1" smtClean="0">
                        <a:solidFill>
                          <a:srgbClr val="000000"/>
                        </a:solidFill>
                        <a:latin typeface="Cambria Math" panose="02040503050406030204" pitchFamily="18" charset="0"/>
                      </a:rPr>
                      <m:t>,</m:t>
                    </m:r>
                    <m:r>
                      <a:rPr lang="en-CA" i="1" dirty="0" err="1" smtClean="0">
                        <a:solidFill>
                          <a:srgbClr val="000000"/>
                        </a:solidFill>
                        <a:latin typeface="Cambria Math" panose="02040503050406030204" pitchFamily="18" charset="0"/>
                      </a:rPr>
                      <m:t>𝑛</m:t>
                    </m:r>
                    <m:r>
                      <a:rPr lang="en-CA" i="1" dirty="0" smtClean="0">
                        <a:solidFill>
                          <a:srgbClr val="000000"/>
                        </a:solidFill>
                        <a:latin typeface="Cambria Math" panose="02040503050406030204" pitchFamily="18" charset="0"/>
                      </a:rPr>
                      <m:t>]</m:t>
                    </m:r>
                  </m:oMath>
                </a14:m>
                <a:endParaRPr lang="en-CA" dirty="0">
                  <a:solidFill>
                    <a:srgbClr val="000000"/>
                  </a:solidFill>
                </a:endParaRPr>
              </a:p>
              <a:p>
                <a:r>
                  <a:rPr lang="en-CA" dirty="0">
                    <a:solidFill>
                      <a:srgbClr val="000000"/>
                    </a:solidFill>
                  </a:rPr>
                  <a:t>Take the max income over </a:t>
                </a:r>
                <a:r>
                  <a:rPr lang="en-CA" b="1" dirty="0">
                    <a:solidFill>
                      <a:srgbClr val="000000"/>
                    </a:solidFill>
                  </a:rPr>
                  <a:t>all possibilities </a:t>
                </a:r>
                <a:r>
                  <a:rPr lang="en-CA" dirty="0">
                    <a:solidFill>
                      <a:srgbClr val="000000"/>
                    </a:solidFill>
                  </a:rPr>
                  <a:t>(each </a:t>
                </a:r>
                <a14:m>
                  <m:oMath xmlns:m="http://schemas.openxmlformats.org/officeDocument/2006/math">
                    <m:r>
                      <a:rPr lang="en-CA" b="0" i="1" smtClean="0">
                        <a:solidFill>
                          <a:srgbClr val="000000"/>
                        </a:solidFill>
                        <a:latin typeface="Cambria Math" panose="02040503050406030204" pitchFamily="18" charset="0"/>
                      </a:rPr>
                      <m:t>𝑖</m:t>
                    </m:r>
                  </m:oMath>
                </a14:m>
                <a:r>
                  <a:rPr lang="en-CA" dirty="0">
                    <a:solidFill>
                      <a:srgbClr val="000000"/>
                    </a:solidFill>
                  </a:rPr>
                  <a:t> / no cut)</a:t>
                </a:r>
              </a:p>
            </p:txBody>
          </p:sp>
        </mc:Choice>
        <mc:Fallback>
          <p:sp>
            <p:nvSpPr>
              <p:cNvPr id="3" name="Content Placeholder 2">
                <a:extLst>
                  <a:ext uri="{FF2B5EF4-FFF2-40B4-BE49-F238E27FC236}">
                    <a16:creationId xmlns:a16="http://schemas.microsoft.com/office/drawing/2014/main" id="{C12DA47D-CFC3-48ED-A31E-47426C73324A}"/>
                  </a:ext>
                </a:extLst>
              </p:cNvPr>
              <p:cNvSpPr>
                <a:spLocks noGrp="1" noRot="1" noChangeAspect="1" noMove="1" noResize="1" noEditPoints="1" noAdjustHandles="1" noChangeArrowheads="1" noChangeShapeType="1" noTextEdit="1"/>
              </p:cNvSpPr>
              <p:nvPr>
                <p:ph idx="1"/>
              </p:nvPr>
            </p:nvSpPr>
            <p:spPr>
              <a:xfrm>
                <a:off x="1141411" y="1236373"/>
                <a:ext cx="10643715" cy="3135735"/>
              </a:xfrm>
              <a:blipFill>
                <a:blip r:embed="rId2"/>
                <a:stretch>
                  <a:fillRect l="-1489" t="-3696" r="-916"/>
                </a:stretch>
              </a:blipFill>
            </p:spPr>
            <p:txBody>
              <a:bodyPr/>
              <a:lstStyle/>
              <a:p>
                <a:r>
                  <a:rPr lang="en-CA">
                    <a:noFill/>
                  </a:rPr>
                  <a:t> </a:t>
                </a:r>
              </a:p>
            </p:txBody>
          </p:sp>
        </mc:Fallback>
      </mc:AlternateContent>
      <p:sp>
        <p:nvSpPr>
          <p:cNvPr id="29" name="Cylinder 28">
            <a:extLst>
              <a:ext uri="{FF2B5EF4-FFF2-40B4-BE49-F238E27FC236}">
                <a16:creationId xmlns:a16="http://schemas.microsoft.com/office/drawing/2014/main" id="{B45B5B00-0077-4460-8897-7E846C41F790}"/>
              </a:ext>
            </a:extLst>
          </p:cNvPr>
          <p:cNvSpPr/>
          <p:nvPr/>
        </p:nvSpPr>
        <p:spPr>
          <a:xfrm rot="16200000">
            <a:off x="7693726" y="4168774"/>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30" name="Cylinder 29">
            <a:extLst>
              <a:ext uri="{FF2B5EF4-FFF2-40B4-BE49-F238E27FC236}">
                <a16:creationId xmlns:a16="http://schemas.microsoft.com/office/drawing/2014/main" id="{79938DF3-6212-4F24-8E3B-1B1BBF5B50EC}"/>
              </a:ext>
            </a:extLst>
          </p:cNvPr>
          <p:cNvSpPr/>
          <p:nvPr/>
        </p:nvSpPr>
        <p:spPr>
          <a:xfrm rot="16200000">
            <a:off x="7413027" y="4168774"/>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31" name="Cylinder 30">
            <a:extLst>
              <a:ext uri="{FF2B5EF4-FFF2-40B4-BE49-F238E27FC236}">
                <a16:creationId xmlns:a16="http://schemas.microsoft.com/office/drawing/2014/main" id="{ABB087FE-47E3-4CA8-8615-4E5DAFC478A0}"/>
              </a:ext>
            </a:extLst>
          </p:cNvPr>
          <p:cNvSpPr/>
          <p:nvPr/>
        </p:nvSpPr>
        <p:spPr>
          <a:xfrm rot="16200000">
            <a:off x="7132328" y="4168774"/>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32" name="Cylinder 31">
            <a:extLst>
              <a:ext uri="{FF2B5EF4-FFF2-40B4-BE49-F238E27FC236}">
                <a16:creationId xmlns:a16="http://schemas.microsoft.com/office/drawing/2014/main" id="{ABDB1C62-E795-41E4-9ED9-4A6F652EC772}"/>
              </a:ext>
            </a:extLst>
          </p:cNvPr>
          <p:cNvSpPr/>
          <p:nvPr/>
        </p:nvSpPr>
        <p:spPr>
          <a:xfrm rot="16200000">
            <a:off x="6851629" y="4168774"/>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33" name="Cylinder 32">
            <a:extLst>
              <a:ext uri="{FF2B5EF4-FFF2-40B4-BE49-F238E27FC236}">
                <a16:creationId xmlns:a16="http://schemas.microsoft.com/office/drawing/2014/main" id="{57E658F8-908C-4DE0-84D0-633378A04400}"/>
              </a:ext>
            </a:extLst>
          </p:cNvPr>
          <p:cNvSpPr/>
          <p:nvPr/>
        </p:nvSpPr>
        <p:spPr>
          <a:xfrm rot="16200000">
            <a:off x="6570931" y="4168774"/>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34" name="Cylinder 33">
            <a:extLst>
              <a:ext uri="{FF2B5EF4-FFF2-40B4-BE49-F238E27FC236}">
                <a16:creationId xmlns:a16="http://schemas.microsoft.com/office/drawing/2014/main" id="{2610BDC3-895A-4921-9D08-4C4D0674792B}"/>
              </a:ext>
            </a:extLst>
          </p:cNvPr>
          <p:cNvSpPr/>
          <p:nvPr/>
        </p:nvSpPr>
        <p:spPr>
          <a:xfrm rot="16200000">
            <a:off x="6290232" y="4168774"/>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35" name="Cylinder 34">
            <a:extLst>
              <a:ext uri="{FF2B5EF4-FFF2-40B4-BE49-F238E27FC236}">
                <a16:creationId xmlns:a16="http://schemas.microsoft.com/office/drawing/2014/main" id="{881CC90B-2616-454B-B0D2-02F9F9A103F7}"/>
              </a:ext>
            </a:extLst>
          </p:cNvPr>
          <p:cNvSpPr/>
          <p:nvPr/>
        </p:nvSpPr>
        <p:spPr>
          <a:xfrm rot="16200000">
            <a:off x="6009533" y="4168774"/>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36" name="Cylinder 35">
            <a:extLst>
              <a:ext uri="{FF2B5EF4-FFF2-40B4-BE49-F238E27FC236}">
                <a16:creationId xmlns:a16="http://schemas.microsoft.com/office/drawing/2014/main" id="{8045AB8D-E598-4CA6-BA84-D41288E03E56}"/>
              </a:ext>
            </a:extLst>
          </p:cNvPr>
          <p:cNvSpPr/>
          <p:nvPr/>
        </p:nvSpPr>
        <p:spPr>
          <a:xfrm rot="16200000">
            <a:off x="5728834" y="4168774"/>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37" name="Cylinder 36">
            <a:extLst>
              <a:ext uri="{FF2B5EF4-FFF2-40B4-BE49-F238E27FC236}">
                <a16:creationId xmlns:a16="http://schemas.microsoft.com/office/drawing/2014/main" id="{EEFB4B40-63FE-4C26-9629-E9FC1CA6C87F}"/>
              </a:ext>
            </a:extLst>
          </p:cNvPr>
          <p:cNvSpPr/>
          <p:nvPr/>
        </p:nvSpPr>
        <p:spPr>
          <a:xfrm rot="16200000">
            <a:off x="5443167" y="4168774"/>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38" name="Cylinder 37">
            <a:extLst>
              <a:ext uri="{FF2B5EF4-FFF2-40B4-BE49-F238E27FC236}">
                <a16:creationId xmlns:a16="http://schemas.microsoft.com/office/drawing/2014/main" id="{9DF2BDBF-5E0A-45D4-8C55-BF921FE44B9F}"/>
              </a:ext>
            </a:extLst>
          </p:cNvPr>
          <p:cNvSpPr/>
          <p:nvPr/>
        </p:nvSpPr>
        <p:spPr>
          <a:xfrm rot="16200000">
            <a:off x="5162468" y="4168774"/>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39" name="Cylinder 38">
            <a:extLst>
              <a:ext uri="{FF2B5EF4-FFF2-40B4-BE49-F238E27FC236}">
                <a16:creationId xmlns:a16="http://schemas.microsoft.com/office/drawing/2014/main" id="{4B5C9861-9D8C-4881-A8A7-FB1A3CAD0683}"/>
              </a:ext>
            </a:extLst>
          </p:cNvPr>
          <p:cNvSpPr/>
          <p:nvPr/>
        </p:nvSpPr>
        <p:spPr>
          <a:xfrm rot="16200000">
            <a:off x="4881770" y="4168771"/>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40" name="Cylinder 39">
            <a:extLst>
              <a:ext uri="{FF2B5EF4-FFF2-40B4-BE49-F238E27FC236}">
                <a16:creationId xmlns:a16="http://schemas.microsoft.com/office/drawing/2014/main" id="{7B004B2F-2532-49E1-AF75-5D977B928D6F}"/>
              </a:ext>
            </a:extLst>
          </p:cNvPr>
          <p:cNvSpPr/>
          <p:nvPr/>
        </p:nvSpPr>
        <p:spPr>
          <a:xfrm rot="16200000">
            <a:off x="4601071" y="4168771"/>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41" name="Cylinder 40">
            <a:extLst>
              <a:ext uri="{FF2B5EF4-FFF2-40B4-BE49-F238E27FC236}">
                <a16:creationId xmlns:a16="http://schemas.microsoft.com/office/drawing/2014/main" id="{06E0C682-4743-4277-9D35-C078086ACDF4}"/>
              </a:ext>
            </a:extLst>
          </p:cNvPr>
          <p:cNvSpPr/>
          <p:nvPr/>
        </p:nvSpPr>
        <p:spPr>
          <a:xfrm rot="16200000">
            <a:off x="4320373" y="4168771"/>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42" name="Cylinder 41">
            <a:extLst>
              <a:ext uri="{FF2B5EF4-FFF2-40B4-BE49-F238E27FC236}">
                <a16:creationId xmlns:a16="http://schemas.microsoft.com/office/drawing/2014/main" id="{791F1ABA-5DD2-4835-86C2-10CB42319A2A}"/>
              </a:ext>
            </a:extLst>
          </p:cNvPr>
          <p:cNvSpPr/>
          <p:nvPr/>
        </p:nvSpPr>
        <p:spPr>
          <a:xfrm rot="16200000">
            <a:off x="4039674" y="4168771"/>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43" name="Cylinder 42">
            <a:extLst>
              <a:ext uri="{FF2B5EF4-FFF2-40B4-BE49-F238E27FC236}">
                <a16:creationId xmlns:a16="http://schemas.microsoft.com/office/drawing/2014/main" id="{242B9DEA-2B51-4873-B555-4B3C9D5968E0}"/>
              </a:ext>
            </a:extLst>
          </p:cNvPr>
          <p:cNvSpPr/>
          <p:nvPr/>
        </p:nvSpPr>
        <p:spPr>
          <a:xfrm rot="16200000">
            <a:off x="3489974" y="4168771"/>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44" name="Cylinder 43">
            <a:extLst>
              <a:ext uri="{FF2B5EF4-FFF2-40B4-BE49-F238E27FC236}">
                <a16:creationId xmlns:a16="http://schemas.microsoft.com/office/drawing/2014/main" id="{573D2727-C2ED-4ACF-A1A5-0009E188A0BD}"/>
              </a:ext>
            </a:extLst>
          </p:cNvPr>
          <p:cNvSpPr/>
          <p:nvPr/>
        </p:nvSpPr>
        <p:spPr>
          <a:xfrm rot="16200000">
            <a:off x="3209275" y="4168771"/>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45" name="Cylinder 44">
            <a:extLst>
              <a:ext uri="{FF2B5EF4-FFF2-40B4-BE49-F238E27FC236}">
                <a16:creationId xmlns:a16="http://schemas.microsoft.com/office/drawing/2014/main" id="{80FB860E-FAA6-4854-9AF1-C7C729B24F22}"/>
              </a:ext>
            </a:extLst>
          </p:cNvPr>
          <p:cNvSpPr/>
          <p:nvPr/>
        </p:nvSpPr>
        <p:spPr>
          <a:xfrm rot="16200000">
            <a:off x="7693725" y="3719675"/>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46" name="Cylinder 45">
            <a:extLst>
              <a:ext uri="{FF2B5EF4-FFF2-40B4-BE49-F238E27FC236}">
                <a16:creationId xmlns:a16="http://schemas.microsoft.com/office/drawing/2014/main" id="{E50FCE37-0CC0-4DBA-8111-D208C9F248D9}"/>
              </a:ext>
            </a:extLst>
          </p:cNvPr>
          <p:cNvSpPr/>
          <p:nvPr/>
        </p:nvSpPr>
        <p:spPr>
          <a:xfrm rot="16200000">
            <a:off x="7413026" y="3719675"/>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47" name="Cylinder 46">
            <a:extLst>
              <a:ext uri="{FF2B5EF4-FFF2-40B4-BE49-F238E27FC236}">
                <a16:creationId xmlns:a16="http://schemas.microsoft.com/office/drawing/2014/main" id="{133340FF-1D08-45F8-8DDC-B84B2ACF33B8}"/>
              </a:ext>
            </a:extLst>
          </p:cNvPr>
          <p:cNvSpPr/>
          <p:nvPr/>
        </p:nvSpPr>
        <p:spPr>
          <a:xfrm rot="16200000">
            <a:off x="7132327" y="3719675"/>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48" name="Cylinder 47">
            <a:extLst>
              <a:ext uri="{FF2B5EF4-FFF2-40B4-BE49-F238E27FC236}">
                <a16:creationId xmlns:a16="http://schemas.microsoft.com/office/drawing/2014/main" id="{CB85D1AC-C1B2-4728-99FD-705759FCEC50}"/>
              </a:ext>
            </a:extLst>
          </p:cNvPr>
          <p:cNvSpPr/>
          <p:nvPr/>
        </p:nvSpPr>
        <p:spPr>
          <a:xfrm rot="16200000">
            <a:off x="6851628" y="3719675"/>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49" name="Cylinder 48">
            <a:extLst>
              <a:ext uri="{FF2B5EF4-FFF2-40B4-BE49-F238E27FC236}">
                <a16:creationId xmlns:a16="http://schemas.microsoft.com/office/drawing/2014/main" id="{A7DF2A13-4474-4BD1-AB17-E589E0F079C4}"/>
              </a:ext>
            </a:extLst>
          </p:cNvPr>
          <p:cNvSpPr/>
          <p:nvPr/>
        </p:nvSpPr>
        <p:spPr>
          <a:xfrm rot="16200000">
            <a:off x="6570930" y="3719675"/>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50" name="Cylinder 49">
            <a:extLst>
              <a:ext uri="{FF2B5EF4-FFF2-40B4-BE49-F238E27FC236}">
                <a16:creationId xmlns:a16="http://schemas.microsoft.com/office/drawing/2014/main" id="{D9582C04-8416-4EF3-9442-D1E59372057D}"/>
              </a:ext>
            </a:extLst>
          </p:cNvPr>
          <p:cNvSpPr/>
          <p:nvPr/>
        </p:nvSpPr>
        <p:spPr>
          <a:xfrm rot="16200000">
            <a:off x="6290231" y="3719675"/>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51" name="Cylinder 50">
            <a:extLst>
              <a:ext uri="{FF2B5EF4-FFF2-40B4-BE49-F238E27FC236}">
                <a16:creationId xmlns:a16="http://schemas.microsoft.com/office/drawing/2014/main" id="{FED26857-31CC-4BD4-A11C-41C9338D3DC2}"/>
              </a:ext>
            </a:extLst>
          </p:cNvPr>
          <p:cNvSpPr/>
          <p:nvPr/>
        </p:nvSpPr>
        <p:spPr>
          <a:xfrm rot="16200000">
            <a:off x="6009532" y="3719675"/>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52" name="Cylinder 51">
            <a:extLst>
              <a:ext uri="{FF2B5EF4-FFF2-40B4-BE49-F238E27FC236}">
                <a16:creationId xmlns:a16="http://schemas.microsoft.com/office/drawing/2014/main" id="{40690652-C4AA-41B6-A5F7-F543D2670406}"/>
              </a:ext>
            </a:extLst>
          </p:cNvPr>
          <p:cNvSpPr/>
          <p:nvPr/>
        </p:nvSpPr>
        <p:spPr>
          <a:xfrm rot="16200000">
            <a:off x="5728833" y="3719675"/>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53" name="Cylinder 52">
            <a:extLst>
              <a:ext uri="{FF2B5EF4-FFF2-40B4-BE49-F238E27FC236}">
                <a16:creationId xmlns:a16="http://schemas.microsoft.com/office/drawing/2014/main" id="{16E01364-1F71-4423-8AE7-EF6D9731CC39}"/>
              </a:ext>
            </a:extLst>
          </p:cNvPr>
          <p:cNvSpPr/>
          <p:nvPr/>
        </p:nvSpPr>
        <p:spPr>
          <a:xfrm rot="16200000">
            <a:off x="5443166" y="3719675"/>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54" name="Cylinder 53">
            <a:extLst>
              <a:ext uri="{FF2B5EF4-FFF2-40B4-BE49-F238E27FC236}">
                <a16:creationId xmlns:a16="http://schemas.microsoft.com/office/drawing/2014/main" id="{8F894984-B550-4D15-8A55-2A5BC50CF5C8}"/>
              </a:ext>
            </a:extLst>
          </p:cNvPr>
          <p:cNvSpPr/>
          <p:nvPr/>
        </p:nvSpPr>
        <p:spPr>
          <a:xfrm rot="16200000">
            <a:off x="5162467" y="3719675"/>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55" name="Cylinder 54">
            <a:extLst>
              <a:ext uri="{FF2B5EF4-FFF2-40B4-BE49-F238E27FC236}">
                <a16:creationId xmlns:a16="http://schemas.microsoft.com/office/drawing/2014/main" id="{D6314FDD-9AE8-402F-B5DF-F45C457F6073}"/>
              </a:ext>
            </a:extLst>
          </p:cNvPr>
          <p:cNvSpPr/>
          <p:nvPr/>
        </p:nvSpPr>
        <p:spPr>
          <a:xfrm rot="16200000">
            <a:off x="4881768" y="3719675"/>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56" name="Cylinder 55">
            <a:extLst>
              <a:ext uri="{FF2B5EF4-FFF2-40B4-BE49-F238E27FC236}">
                <a16:creationId xmlns:a16="http://schemas.microsoft.com/office/drawing/2014/main" id="{95C0225D-EBD8-428D-BDB8-8BB27A416F7B}"/>
              </a:ext>
            </a:extLst>
          </p:cNvPr>
          <p:cNvSpPr/>
          <p:nvPr/>
        </p:nvSpPr>
        <p:spPr>
          <a:xfrm rot="16200000">
            <a:off x="4601069" y="3719675"/>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57" name="Cylinder 56">
            <a:extLst>
              <a:ext uri="{FF2B5EF4-FFF2-40B4-BE49-F238E27FC236}">
                <a16:creationId xmlns:a16="http://schemas.microsoft.com/office/drawing/2014/main" id="{DE47C635-69CA-46BF-8BE1-F8D4FBAE3EC2}"/>
              </a:ext>
            </a:extLst>
          </p:cNvPr>
          <p:cNvSpPr/>
          <p:nvPr/>
        </p:nvSpPr>
        <p:spPr>
          <a:xfrm rot="16200000">
            <a:off x="4320371" y="3719675"/>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58" name="Cylinder 57">
            <a:extLst>
              <a:ext uri="{FF2B5EF4-FFF2-40B4-BE49-F238E27FC236}">
                <a16:creationId xmlns:a16="http://schemas.microsoft.com/office/drawing/2014/main" id="{91CD63AD-F00D-4A3E-99D5-DB1AC18E10C0}"/>
              </a:ext>
            </a:extLst>
          </p:cNvPr>
          <p:cNvSpPr/>
          <p:nvPr/>
        </p:nvSpPr>
        <p:spPr>
          <a:xfrm rot="16200000">
            <a:off x="4039672" y="3719675"/>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59" name="Cylinder 58">
            <a:extLst>
              <a:ext uri="{FF2B5EF4-FFF2-40B4-BE49-F238E27FC236}">
                <a16:creationId xmlns:a16="http://schemas.microsoft.com/office/drawing/2014/main" id="{3A9623AA-598B-4B4D-8A46-80B47879F425}"/>
              </a:ext>
            </a:extLst>
          </p:cNvPr>
          <p:cNvSpPr/>
          <p:nvPr/>
        </p:nvSpPr>
        <p:spPr>
          <a:xfrm rot="16200000">
            <a:off x="3758973" y="3719675"/>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60" name="Cylinder 59">
            <a:extLst>
              <a:ext uri="{FF2B5EF4-FFF2-40B4-BE49-F238E27FC236}">
                <a16:creationId xmlns:a16="http://schemas.microsoft.com/office/drawing/2014/main" id="{375726F6-A622-4D69-B4C0-4E0A0AEFE90D}"/>
              </a:ext>
            </a:extLst>
          </p:cNvPr>
          <p:cNvSpPr/>
          <p:nvPr/>
        </p:nvSpPr>
        <p:spPr>
          <a:xfrm rot="16200000">
            <a:off x="3213169" y="3719675"/>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61" name="Cylinder 60">
            <a:extLst>
              <a:ext uri="{FF2B5EF4-FFF2-40B4-BE49-F238E27FC236}">
                <a16:creationId xmlns:a16="http://schemas.microsoft.com/office/drawing/2014/main" id="{C94F022C-E379-48B7-9532-48FF0B37633C}"/>
              </a:ext>
            </a:extLst>
          </p:cNvPr>
          <p:cNvSpPr/>
          <p:nvPr/>
        </p:nvSpPr>
        <p:spPr>
          <a:xfrm rot="16200000">
            <a:off x="7693726" y="4617869"/>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62" name="Cylinder 61">
            <a:extLst>
              <a:ext uri="{FF2B5EF4-FFF2-40B4-BE49-F238E27FC236}">
                <a16:creationId xmlns:a16="http://schemas.microsoft.com/office/drawing/2014/main" id="{69A3FD3B-B07F-45C6-A5E4-672A70FD943C}"/>
              </a:ext>
            </a:extLst>
          </p:cNvPr>
          <p:cNvSpPr/>
          <p:nvPr/>
        </p:nvSpPr>
        <p:spPr>
          <a:xfrm rot="16200000">
            <a:off x="7413027" y="4617869"/>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63" name="Cylinder 62">
            <a:extLst>
              <a:ext uri="{FF2B5EF4-FFF2-40B4-BE49-F238E27FC236}">
                <a16:creationId xmlns:a16="http://schemas.microsoft.com/office/drawing/2014/main" id="{E01E1C15-ECA4-4DC8-8C09-6CBFEC98AD50}"/>
              </a:ext>
            </a:extLst>
          </p:cNvPr>
          <p:cNvSpPr/>
          <p:nvPr/>
        </p:nvSpPr>
        <p:spPr>
          <a:xfrm rot="16200000">
            <a:off x="7132328" y="4617869"/>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64" name="Cylinder 63">
            <a:extLst>
              <a:ext uri="{FF2B5EF4-FFF2-40B4-BE49-F238E27FC236}">
                <a16:creationId xmlns:a16="http://schemas.microsoft.com/office/drawing/2014/main" id="{EB1C918F-8BF9-4003-8E38-ABCCA48ACB72}"/>
              </a:ext>
            </a:extLst>
          </p:cNvPr>
          <p:cNvSpPr/>
          <p:nvPr/>
        </p:nvSpPr>
        <p:spPr>
          <a:xfrm rot="16200000">
            <a:off x="6851629" y="4617869"/>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65" name="Cylinder 64">
            <a:extLst>
              <a:ext uri="{FF2B5EF4-FFF2-40B4-BE49-F238E27FC236}">
                <a16:creationId xmlns:a16="http://schemas.microsoft.com/office/drawing/2014/main" id="{09FE7850-53B6-409F-B2D6-1E0BAD8036E8}"/>
              </a:ext>
            </a:extLst>
          </p:cNvPr>
          <p:cNvSpPr/>
          <p:nvPr/>
        </p:nvSpPr>
        <p:spPr>
          <a:xfrm rot="16200000">
            <a:off x="6570931" y="4617869"/>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66" name="Cylinder 65">
            <a:extLst>
              <a:ext uri="{FF2B5EF4-FFF2-40B4-BE49-F238E27FC236}">
                <a16:creationId xmlns:a16="http://schemas.microsoft.com/office/drawing/2014/main" id="{73409032-1F7C-4405-BB34-9376F72DBB11}"/>
              </a:ext>
            </a:extLst>
          </p:cNvPr>
          <p:cNvSpPr/>
          <p:nvPr/>
        </p:nvSpPr>
        <p:spPr>
          <a:xfrm rot="16200000">
            <a:off x="6290232" y="4617869"/>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67" name="Cylinder 66">
            <a:extLst>
              <a:ext uri="{FF2B5EF4-FFF2-40B4-BE49-F238E27FC236}">
                <a16:creationId xmlns:a16="http://schemas.microsoft.com/office/drawing/2014/main" id="{127ED5B8-4A1D-406F-93A6-C6AE7959078E}"/>
              </a:ext>
            </a:extLst>
          </p:cNvPr>
          <p:cNvSpPr/>
          <p:nvPr/>
        </p:nvSpPr>
        <p:spPr>
          <a:xfrm rot="16200000">
            <a:off x="6009533" y="4617869"/>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68" name="Cylinder 67">
            <a:extLst>
              <a:ext uri="{FF2B5EF4-FFF2-40B4-BE49-F238E27FC236}">
                <a16:creationId xmlns:a16="http://schemas.microsoft.com/office/drawing/2014/main" id="{ABD8B247-05C9-431B-91D2-60CFAD14EFB5}"/>
              </a:ext>
            </a:extLst>
          </p:cNvPr>
          <p:cNvSpPr/>
          <p:nvPr/>
        </p:nvSpPr>
        <p:spPr>
          <a:xfrm rot="16200000">
            <a:off x="5728834" y="4617869"/>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69" name="Cylinder 68">
            <a:extLst>
              <a:ext uri="{FF2B5EF4-FFF2-40B4-BE49-F238E27FC236}">
                <a16:creationId xmlns:a16="http://schemas.microsoft.com/office/drawing/2014/main" id="{080C0A81-5B84-45A8-9BB5-00F98B4A2CD4}"/>
              </a:ext>
            </a:extLst>
          </p:cNvPr>
          <p:cNvSpPr/>
          <p:nvPr/>
        </p:nvSpPr>
        <p:spPr>
          <a:xfrm rot="16200000">
            <a:off x="5443167" y="4617869"/>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70" name="Cylinder 69">
            <a:extLst>
              <a:ext uri="{FF2B5EF4-FFF2-40B4-BE49-F238E27FC236}">
                <a16:creationId xmlns:a16="http://schemas.microsoft.com/office/drawing/2014/main" id="{03414C17-58C0-4C16-A0A2-EED7F7BA97B1}"/>
              </a:ext>
            </a:extLst>
          </p:cNvPr>
          <p:cNvSpPr/>
          <p:nvPr/>
        </p:nvSpPr>
        <p:spPr>
          <a:xfrm rot="16200000">
            <a:off x="5162468" y="4617869"/>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71" name="Cylinder 70">
            <a:extLst>
              <a:ext uri="{FF2B5EF4-FFF2-40B4-BE49-F238E27FC236}">
                <a16:creationId xmlns:a16="http://schemas.microsoft.com/office/drawing/2014/main" id="{C1CA6E1B-B2E8-41CF-B838-163C9742DF89}"/>
              </a:ext>
            </a:extLst>
          </p:cNvPr>
          <p:cNvSpPr/>
          <p:nvPr/>
        </p:nvSpPr>
        <p:spPr>
          <a:xfrm rot="16200000">
            <a:off x="4881770" y="4617866"/>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72" name="Cylinder 71">
            <a:extLst>
              <a:ext uri="{FF2B5EF4-FFF2-40B4-BE49-F238E27FC236}">
                <a16:creationId xmlns:a16="http://schemas.microsoft.com/office/drawing/2014/main" id="{8A6A2883-9CED-4B74-A158-8E03C3FDC65C}"/>
              </a:ext>
            </a:extLst>
          </p:cNvPr>
          <p:cNvSpPr/>
          <p:nvPr/>
        </p:nvSpPr>
        <p:spPr>
          <a:xfrm rot="16200000">
            <a:off x="4601071" y="4617866"/>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73" name="Cylinder 72">
            <a:extLst>
              <a:ext uri="{FF2B5EF4-FFF2-40B4-BE49-F238E27FC236}">
                <a16:creationId xmlns:a16="http://schemas.microsoft.com/office/drawing/2014/main" id="{290F6922-D63B-4D5A-AE19-DC92226E39F8}"/>
              </a:ext>
            </a:extLst>
          </p:cNvPr>
          <p:cNvSpPr/>
          <p:nvPr/>
        </p:nvSpPr>
        <p:spPr>
          <a:xfrm rot="16200000">
            <a:off x="4320373" y="4617866"/>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74" name="Cylinder 73">
            <a:extLst>
              <a:ext uri="{FF2B5EF4-FFF2-40B4-BE49-F238E27FC236}">
                <a16:creationId xmlns:a16="http://schemas.microsoft.com/office/drawing/2014/main" id="{9DCEE683-7FCB-4B46-A547-3DA9A4581A59}"/>
              </a:ext>
            </a:extLst>
          </p:cNvPr>
          <p:cNvSpPr/>
          <p:nvPr/>
        </p:nvSpPr>
        <p:spPr>
          <a:xfrm rot="16200000">
            <a:off x="3770673" y="4617866"/>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75" name="Cylinder 74">
            <a:extLst>
              <a:ext uri="{FF2B5EF4-FFF2-40B4-BE49-F238E27FC236}">
                <a16:creationId xmlns:a16="http://schemas.microsoft.com/office/drawing/2014/main" id="{37897066-0164-425C-9B43-9ECE3AA42E6A}"/>
              </a:ext>
            </a:extLst>
          </p:cNvPr>
          <p:cNvSpPr/>
          <p:nvPr/>
        </p:nvSpPr>
        <p:spPr>
          <a:xfrm rot="16200000">
            <a:off x="3489974" y="4617866"/>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76" name="Cylinder 75">
            <a:extLst>
              <a:ext uri="{FF2B5EF4-FFF2-40B4-BE49-F238E27FC236}">
                <a16:creationId xmlns:a16="http://schemas.microsoft.com/office/drawing/2014/main" id="{CF1A3C5C-B712-4EA0-A7F1-15950002EA12}"/>
              </a:ext>
            </a:extLst>
          </p:cNvPr>
          <p:cNvSpPr/>
          <p:nvPr/>
        </p:nvSpPr>
        <p:spPr>
          <a:xfrm rot="16200000">
            <a:off x="3209275" y="4617866"/>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77" name="Cylinder 76">
            <a:extLst>
              <a:ext uri="{FF2B5EF4-FFF2-40B4-BE49-F238E27FC236}">
                <a16:creationId xmlns:a16="http://schemas.microsoft.com/office/drawing/2014/main" id="{2C286DF0-510C-4D82-B31C-CBB2299279DE}"/>
              </a:ext>
            </a:extLst>
          </p:cNvPr>
          <p:cNvSpPr/>
          <p:nvPr/>
        </p:nvSpPr>
        <p:spPr>
          <a:xfrm rot="16200000">
            <a:off x="7689831" y="5493471"/>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78" name="Cylinder 77">
            <a:extLst>
              <a:ext uri="{FF2B5EF4-FFF2-40B4-BE49-F238E27FC236}">
                <a16:creationId xmlns:a16="http://schemas.microsoft.com/office/drawing/2014/main" id="{B614B890-6CB0-4C3A-8FA2-6591E55990E6}"/>
              </a:ext>
            </a:extLst>
          </p:cNvPr>
          <p:cNvSpPr/>
          <p:nvPr/>
        </p:nvSpPr>
        <p:spPr>
          <a:xfrm rot="16200000">
            <a:off x="7144028" y="5493470"/>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79" name="Cylinder 78">
            <a:extLst>
              <a:ext uri="{FF2B5EF4-FFF2-40B4-BE49-F238E27FC236}">
                <a16:creationId xmlns:a16="http://schemas.microsoft.com/office/drawing/2014/main" id="{5F6AFA06-5B13-4C12-8F14-E7DED8540210}"/>
              </a:ext>
            </a:extLst>
          </p:cNvPr>
          <p:cNvSpPr/>
          <p:nvPr/>
        </p:nvSpPr>
        <p:spPr>
          <a:xfrm rot="16200000">
            <a:off x="6863329" y="5493470"/>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80" name="Cylinder 79">
            <a:extLst>
              <a:ext uri="{FF2B5EF4-FFF2-40B4-BE49-F238E27FC236}">
                <a16:creationId xmlns:a16="http://schemas.microsoft.com/office/drawing/2014/main" id="{AAB11A47-511E-48BE-A818-B818014429E0}"/>
              </a:ext>
            </a:extLst>
          </p:cNvPr>
          <p:cNvSpPr/>
          <p:nvPr/>
        </p:nvSpPr>
        <p:spPr>
          <a:xfrm rot="16200000">
            <a:off x="6582630" y="5493470"/>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81" name="Cylinder 80">
            <a:extLst>
              <a:ext uri="{FF2B5EF4-FFF2-40B4-BE49-F238E27FC236}">
                <a16:creationId xmlns:a16="http://schemas.microsoft.com/office/drawing/2014/main" id="{D560429B-7425-4349-A09F-7900A43BAB36}"/>
              </a:ext>
            </a:extLst>
          </p:cNvPr>
          <p:cNvSpPr/>
          <p:nvPr/>
        </p:nvSpPr>
        <p:spPr>
          <a:xfrm rot="16200000">
            <a:off x="6301932" y="5493470"/>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82" name="Cylinder 81">
            <a:extLst>
              <a:ext uri="{FF2B5EF4-FFF2-40B4-BE49-F238E27FC236}">
                <a16:creationId xmlns:a16="http://schemas.microsoft.com/office/drawing/2014/main" id="{EB4B2BCB-C382-4660-8917-10D09F46AB07}"/>
              </a:ext>
            </a:extLst>
          </p:cNvPr>
          <p:cNvSpPr/>
          <p:nvPr/>
        </p:nvSpPr>
        <p:spPr>
          <a:xfrm rot="16200000">
            <a:off x="6021233" y="5493470"/>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83" name="Cylinder 82">
            <a:extLst>
              <a:ext uri="{FF2B5EF4-FFF2-40B4-BE49-F238E27FC236}">
                <a16:creationId xmlns:a16="http://schemas.microsoft.com/office/drawing/2014/main" id="{96A5AD62-D2BA-45C1-A09B-4FA558020CA7}"/>
              </a:ext>
            </a:extLst>
          </p:cNvPr>
          <p:cNvSpPr/>
          <p:nvPr/>
        </p:nvSpPr>
        <p:spPr>
          <a:xfrm rot="16200000">
            <a:off x="5740534" y="5493470"/>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84" name="Cylinder 83">
            <a:extLst>
              <a:ext uri="{FF2B5EF4-FFF2-40B4-BE49-F238E27FC236}">
                <a16:creationId xmlns:a16="http://schemas.microsoft.com/office/drawing/2014/main" id="{758FB704-1F81-458A-8B53-5B9998F5C8E1}"/>
              </a:ext>
            </a:extLst>
          </p:cNvPr>
          <p:cNvSpPr/>
          <p:nvPr/>
        </p:nvSpPr>
        <p:spPr>
          <a:xfrm rot="16200000">
            <a:off x="5459835" y="5493470"/>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85" name="Cylinder 84">
            <a:extLst>
              <a:ext uri="{FF2B5EF4-FFF2-40B4-BE49-F238E27FC236}">
                <a16:creationId xmlns:a16="http://schemas.microsoft.com/office/drawing/2014/main" id="{D1B28098-5C16-4959-8D68-459F9B2F4993}"/>
              </a:ext>
            </a:extLst>
          </p:cNvPr>
          <p:cNvSpPr/>
          <p:nvPr/>
        </p:nvSpPr>
        <p:spPr>
          <a:xfrm rot="16200000">
            <a:off x="5174168" y="5493470"/>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86" name="Cylinder 85">
            <a:extLst>
              <a:ext uri="{FF2B5EF4-FFF2-40B4-BE49-F238E27FC236}">
                <a16:creationId xmlns:a16="http://schemas.microsoft.com/office/drawing/2014/main" id="{07FE2D5D-6DD6-419F-A40D-877242BDD550}"/>
              </a:ext>
            </a:extLst>
          </p:cNvPr>
          <p:cNvSpPr/>
          <p:nvPr/>
        </p:nvSpPr>
        <p:spPr>
          <a:xfrm rot="16200000">
            <a:off x="4893469" y="5493470"/>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87" name="Cylinder 86">
            <a:extLst>
              <a:ext uri="{FF2B5EF4-FFF2-40B4-BE49-F238E27FC236}">
                <a16:creationId xmlns:a16="http://schemas.microsoft.com/office/drawing/2014/main" id="{FDF9B021-3CE0-4BE1-9FCF-577258087E85}"/>
              </a:ext>
            </a:extLst>
          </p:cNvPr>
          <p:cNvSpPr/>
          <p:nvPr/>
        </p:nvSpPr>
        <p:spPr>
          <a:xfrm rot="16200000">
            <a:off x="4612770" y="5493470"/>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88" name="Cylinder 87">
            <a:extLst>
              <a:ext uri="{FF2B5EF4-FFF2-40B4-BE49-F238E27FC236}">
                <a16:creationId xmlns:a16="http://schemas.microsoft.com/office/drawing/2014/main" id="{270483EA-D1BE-40E4-A372-DAC81380DE0D}"/>
              </a:ext>
            </a:extLst>
          </p:cNvPr>
          <p:cNvSpPr/>
          <p:nvPr/>
        </p:nvSpPr>
        <p:spPr>
          <a:xfrm rot="16200000">
            <a:off x="4332071" y="5493470"/>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89" name="Cylinder 88">
            <a:extLst>
              <a:ext uri="{FF2B5EF4-FFF2-40B4-BE49-F238E27FC236}">
                <a16:creationId xmlns:a16="http://schemas.microsoft.com/office/drawing/2014/main" id="{240A60CA-9B57-4D8B-BE4F-5F7CC4E3F68C}"/>
              </a:ext>
            </a:extLst>
          </p:cNvPr>
          <p:cNvSpPr/>
          <p:nvPr/>
        </p:nvSpPr>
        <p:spPr>
          <a:xfrm rot="16200000">
            <a:off x="4051373" y="5493470"/>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90" name="Cylinder 89">
            <a:extLst>
              <a:ext uri="{FF2B5EF4-FFF2-40B4-BE49-F238E27FC236}">
                <a16:creationId xmlns:a16="http://schemas.microsoft.com/office/drawing/2014/main" id="{9151D2C1-9A06-46FA-BC70-1435A73F9EDD}"/>
              </a:ext>
            </a:extLst>
          </p:cNvPr>
          <p:cNvSpPr/>
          <p:nvPr/>
        </p:nvSpPr>
        <p:spPr>
          <a:xfrm rot="16200000">
            <a:off x="3770674" y="5493470"/>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91" name="Cylinder 90">
            <a:extLst>
              <a:ext uri="{FF2B5EF4-FFF2-40B4-BE49-F238E27FC236}">
                <a16:creationId xmlns:a16="http://schemas.microsoft.com/office/drawing/2014/main" id="{53F3B55B-C885-4DDF-9845-724D2C1CEC2E}"/>
              </a:ext>
            </a:extLst>
          </p:cNvPr>
          <p:cNvSpPr/>
          <p:nvPr/>
        </p:nvSpPr>
        <p:spPr>
          <a:xfrm rot="16200000">
            <a:off x="3489975" y="5493470"/>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92" name="Cylinder 91">
            <a:extLst>
              <a:ext uri="{FF2B5EF4-FFF2-40B4-BE49-F238E27FC236}">
                <a16:creationId xmlns:a16="http://schemas.microsoft.com/office/drawing/2014/main" id="{8279AD49-8173-44A7-AA11-59C7248B3838}"/>
              </a:ext>
            </a:extLst>
          </p:cNvPr>
          <p:cNvSpPr/>
          <p:nvPr/>
        </p:nvSpPr>
        <p:spPr>
          <a:xfrm rot="16200000">
            <a:off x="3209275" y="5493471"/>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4" name="TextBox 3">
            <a:extLst>
              <a:ext uri="{FF2B5EF4-FFF2-40B4-BE49-F238E27FC236}">
                <a16:creationId xmlns:a16="http://schemas.microsoft.com/office/drawing/2014/main" id="{A8EF8E26-7D7A-4968-9C94-EB5C81E2B16C}"/>
              </a:ext>
            </a:extLst>
          </p:cNvPr>
          <p:cNvSpPr txBox="1"/>
          <p:nvPr/>
        </p:nvSpPr>
        <p:spPr>
          <a:xfrm>
            <a:off x="5172039" y="4572266"/>
            <a:ext cx="877163" cy="923330"/>
          </a:xfrm>
          <a:prstGeom prst="rect">
            <a:avLst/>
          </a:prstGeom>
          <a:noFill/>
        </p:spPr>
        <p:txBody>
          <a:bodyPr wrap="none" rtlCol="0">
            <a:spAutoFit/>
          </a:bodyPr>
          <a:lstStyle/>
          <a:p>
            <a:r>
              <a:rPr lang="en-CA" sz="5400" b="1" dirty="0">
                <a:solidFill>
                  <a:srgbClr val="000000"/>
                </a:solidFill>
              </a:rPr>
              <a:t>…</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BCBAEE73-EADB-474D-BC4C-7101C48A2CBA}"/>
                  </a:ext>
                </a:extLst>
              </p:cNvPr>
              <p:cNvSpPr txBox="1"/>
              <p:nvPr/>
            </p:nvSpPr>
            <p:spPr>
              <a:xfrm>
                <a:off x="2406848" y="4619992"/>
                <a:ext cx="7729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b="1" i="1" dirty="0" smtClean="0">
                          <a:solidFill>
                            <a:srgbClr val="000000"/>
                          </a:solidFill>
                          <a:latin typeface="Cambria Math" panose="02040503050406030204" pitchFamily="18" charset="0"/>
                        </a:rPr>
                        <m:t>𝒊</m:t>
                      </m:r>
                      <m:r>
                        <a:rPr lang="en-CA" b="1" i="1" dirty="0" smtClean="0">
                          <a:solidFill>
                            <a:srgbClr val="000000"/>
                          </a:solidFill>
                          <a:latin typeface="Cambria Math" panose="02040503050406030204" pitchFamily="18" charset="0"/>
                        </a:rPr>
                        <m:t>=</m:t>
                      </m:r>
                      <m:r>
                        <a:rPr lang="en-CA" b="1" i="1" dirty="0" smtClean="0">
                          <a:solidFill>
                            <a:srgbClr val="000000"/>
                          </a:solidFill>
                          <a:latin typeface="Cambria Math" panose="02040503050406030204" pitchFamily="18" charset="0"/>
                        </a:rPr>
                        <m:t>𝟑</m:t>
                      </m:r>
                    </m:oMath>
                  </m:oMathPara>
                </a14:m>
                <a:endParaRPr lang="en-CA" b="1" dirty="0">
                  <a:solidFill>
                    <a:srgbClr val="000000"/>
                  </a:solidFill>
                </a:endParaRPr>
              </a:p>
            </p:txBody>
          </p:sp>
        </mc:Choice>
        <mc:Fallback>
          <p:sp>
            <p:nvSpPr>
              <p:cNvPr id="5" name="TextBox 4">
                <a:extLst>
                  <a:ext uri="{FF2B5EF4-FFF2-40B4-BE49-F238E27FC236}">
                    <a16:creationId xmlns:a16="http://schemas.microsoft.com/office/drawing/2014/main" id="{BCBAEE73-EADB-474D-BC4C-7101C48A2CBA}"/>
                  </a:ext>
                </a:extLst>
              </p:cNvPr>
              <p:cNvSpPr txBox="1">
                <a:spLocks noRot="1" noChangeAspect="1" noMove="1" noResize="1" noEditPoints="1" noAdjustHandles="1" noChangeArrowheads="1" noChangeShapeType="1" noTextEdit="1"/>
              </p:cNvSpPr>
              <p:nvPr/>
            </p:nvSpPr>
            <p:spPr>
              <a:xfrm>
                <a:off x="2406848" y="4619992"/>
                <a:ext cx="772969" cy="369332"/>
              </a:xfrm>
              <a:prstGeom prst="rect">
                <a:avLst/>
              </a:prstGeom>
              <a:blipFill>
                <a:blip r:embed="rId3"/>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95" name="TextBox 94">
                <a:extLst>
                  <a:ext uri="{FF2B5EF4-FFF2-40B4-BE49-F238E27FC236}">
                    <a16:creationId xmlns:a16="http://schemas.microsoft.com/office/drawing/2014/main" id="{951653B3-9A16-4F3D-9156-733A29DD2F4C}"/>
                  </a:ext>
                </a:extLst>
              </p:cNvPr>
              <p:cNvSpPr txBox="1"/>
              <p:nvPr/>
            </p:nvSpPr>
            <p:spPr>
              <a:xfrm>
                <a:off x="2406156" y="4157950"/>
                <a:ext cx="7729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b="1" i="1" dirty="0" smtClean="0">
                          <a:solidFill>
                            <a:srgbClr val="000000"/>
                          </a:solidFill>
                          <a:latin typeface="Cambria Math" panose="02040503050406030204" pitchFamily="18" charset="0"/>
                        </a:rPr>
                        <m:t>𝒊</m:t>
                      </m:r>
                      <m:r>
                        <a:rPr lang="en-CA" b="1" i="1" dirty="0" smtClean="0">
                          <a:solidFill>
                            <a:srgbClr val="000000"/>
                          </a:solidFill>
                          <a:latin typeface="Cambria Math" panose="02040503050406030204" pitchFamily="18" charset="0"/>
                        </a:rPr>
                        <m:t>=</m:t>
                      </m:r>
                      <m:r>
                        <a:rPr lang="en-CA" b="1" i="1" dirty="0" smtClean="0">
                          <a:solidFill>
                            <a:srgbClr val="000000"/>
                          </a:solidFill>
                          <a:latin typeface="Cambria Math" panose="02040503050406030204" pitchFamily="18" charset="0"/>
                        </a:rPr>
                        <m:t>𝟐</m:t>
                      </m:r>
                    </m:oMath>
                  </m:oMathPara>
                </a14:m>
                <a:endParaRPr lang="en-CA" b="1" dirty="0">
                  <a:solidFill>
                    <a:srgbClr val="000000"/>
                  </a:solidFill>
                </a:endParaRPr>
              </a:p>
            </p:txBody>
          </p:sp>
        </mc:Choice>
        <mc:Fallback>
          <p:sp>
            <p:nvSpPr>
              <p:cNvPr id="95" name="TextBox 94">
                <a:extLst>
                  <a:ext uri="{FF2B5EF4-FFF2-40B4-BE49-F238E27FC236}">
                    <a16:creationId xmlns:a16="http://schemas.microsoft.com/office/drawing/2014/main" id="{951653B3-9A16-4F3D-9156-733A29DD2F4C}"/>
                  </a:ext>
                </a:extLst>
              </p:cNvPr>
              <p:cNvSpPr txBox="1">
                <a:spLocks noRot="1" noChangeAspect="1" noMove="1" noResize="1" noEditPoints="1" noAdjustHandles="1" noChangeArrowheads="1" noChangeShapeType="1" noTextEdit="1"/>
              </p:cNvSpPr>
              <p:nvPr/>
            </p:nvSpPr>
            <p:spPr>
              <a:xfrm>
                <a:off x="2406156" y="4157950"/>
                <a:ext cx="772969" cy="369332"/>
              </a:xfrm>
              <a:prstGeom prst="rect">
                <a:avLst/>
              </a:prstGeom>
              <a:blipFill>
                <a:blip r:embed="rId4"/>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96" name="TextBox 95">
                <a:extLst>
                  <a:ext uri="{FF2B5EF4-FFF2-40B4-BE49-F238E27FC236}">
                    <a16:creationId xmlns:a16="http://schemas.microsoft.com/office/drawing/2014/main" id="{83BCD5B7-3519-4773-B10D-506AF3283621}"/>
                  </a:ext>
                </a:extLst>
              </p:cNvPr>
              <p:cNvSpPr txBox="1"/>
              <p:nvPr/>
            </p:nvSpPr>
            <p:spPr>
              <a:xfrm>
                <a:off x="2406155" y="3704655"/>
                <a:ext cx="7729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b="1" i="1" dirty="0" smtClean="0">
                          <a:solidFill>
                            <a:srgbClr val="000000"/>
                          </a:solidFill>
                          <a:latin typeface="Cambria Math" panose="02040503050406030204" pitchFamily="18" charset="0"/>
                        </a:rPr>
                        <m:t>𝒊</m:t>
                      </m:r>
                      <m:r>
                        <a:rPr lang="en-CA" b="1" i="1" dirty="0" smtClean="0">
                          <a:solidFill>
                            <a:srgbClr val="000000"/>
                          </a:solidFill>
                          <a:latin typeface="Cambria Math" panose="02040503050406030204" pitchFamily="18" charset="0"/>
                        </a:rPr>
                        <m:t>=</m:t>
                      </m:r>
                      <m:r>
                        <a:rPr lang="en-CA" b="1" i="1" dirty="0" smtClean="0">
                          <a:solidFill>
                            <a:srgbClr val="000000"/>
                          </a:solidFill>
                          <a:latin typeface="Cambria Math" panose="02040503050406030204" pitchFamily="18" charset="0"/>
                        </a:rPr>
                        <m:t>𝟏</m:t>
                      </m:r>
                    </m:oMath>
                  </m:oMathPara>
                </a14:m>
                <a:endParaRPr lang="en-CA" b="1" dirty="0">
                  <a:solidFill>
                    <a:srgbClr val="000000"/>
                  </a:solidFill>
                </a:endParaRPr>
              </a:p>
            </p:txBody>
          </p:sp>
        </mc:Choice>
        <mc:Fallback>
          <p:sp>
            <p:nvSpPr>
              <p:cNvPr id="96" name="TextBox 95">
                <a:extLst>
                  <a:ext uri="{FF2B5EF4-FFF2-40B4-BE49-F238E27FC236}">
                    <a16:creationId xmlns:a16="http://schemas.microsoft.com/office/drawing/2014/main" id="{83BCD5B7-3519-4773-B10D-506AF3283621}"/>
                  </a:ext>
                </a:extLst>
              </p:cNvPr>
              <p:cNvSpPr txBox="1">
                <a:spLocks noRot="1" noChangeAspect="1" noMove="1" noResize="1" noEditPoints="1" noAdjustHandles="1" noChangeArrowheads="1" noChangeShapeType="1" noTextEdit="1"/>
              </p:cNvSpPr>
              <p:nvPr/>
            </p:nvSpPr>
            <p:spPr>
              <a:xfrm>
                <a:off x="2406155" y="3704655"/>
                <a:ext cx="772969" cy="369332"/>
              </a:xfrm>
              <a:prstGeom prst="rect">
                <a:avLst/>
              </a:prstGeom>
              <a:blipFill>
                <a:blip r:embed="rId5"/>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98" name="TextBox 97">
                <a:extLst>
                  <a:ext uri="{FF2B5EF4-FFF2-40B4-BE49-F238E27FC236}">
                    <a16:creationId xmlns:a16="http://schemas.microsoft.com/office/drawing/2014/main" id="{85091F91-EB55-481D-8341-A11C21CE2B0C}"/>
                  </a:ext>
                </a:extLst>
              </p:cNvPr>
              <p:cNvSpPr txBox="1"/>
              <p:nvPr/>
            </p:nvSpPr>
            <p:spPr>
              <a:xfrm>
                <a:off x="2019217" y="5482156"/>
                <a:ext cx="119776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b="1" i="1" dirty="0" smtClean="0">
                          <a:solidFill>
                            <a:srgbClr val="000000"/>
                          </a:solidFill>
                          <a:latin typeface="Cambria Math" panose="02040503050406030204" pitchFamily="18" charset="0"/>
                        </a:rPr>
                        <m:t>𝒊</m:t>
                      </m:r>
                      <m:r>
                        <a:rPr lang="en-CA" b="1" i="1" dirty="0" smtClean="0">
                          <a:solidFill>
                            <a:srgbClr val="000000"/>
                          </a:solidFill>
                          <a:latin typeface="Cambria Math" panose="02040503050406030204" pitchFamily="18" charset="0"/>
                        </a:rPr>
                        <m:t>=</m:t>
                      </m:r>
                      <m:r>
                        <a:rPr lang="en-CA" b="1" i="1" dirty="0" smtClean="0">
                          <a:solidFill>
                            <a:srgbClr val="000000"/>
                          </a:solidFill>
                          <a:latin typeface="Cambria Math" panose="02040503050406030204" pitchFamily="18" charset="0"/>
                        </a:rPr>
                        <m:t>𝒏</m:t>
                      </m:r>
                      <m:r>
                        <a:rPr lang="en-CA" b="1" i="1" dirty="0" smtClean="0">
                          <a:solidFill>
                            <a:srgbClr val="000000"/>
                          </a:solidFill>
                          <a:latin typeface="Cambria Math" panose="02040503050406030204" pitchFamily="18" charset="0"/>
                        </a:rPr>
                        <m:t>−</m:t>
                      </m:r>
                      <m:r>
                        <a:rPr lang="en-CA" b="1" i="1" dirty="0" smtClean="0">
                          <a:solidFill>
                            <a:srgbClr val="000000"/>
                          </a:solidFill>
                          <a:latin typeface="Cambria Math" panose="02040503050406030204" pitchFamily="18" charset="0"/>
                        </a:rPr>
                        <m:t>𝟏</m:t>
                      </m:r>
                    </m:oMath>
                  </m:oMathPara>
                </a14:m>
                <a:endParaRPr lang="en-CA" b="1" dirty="0">
                  <a:solidFill>
                    <a:srgbClr val="000000"/>
                  </a:solidFill>
                </a:endParaRPr>
              </a:p>
            </p:txBody>
          </p:sp>
        </mc:Choice>
        <mc:Fallback>
          <p:sp>
            <p:nvSpPr>
              <p:cNvPr id="98" name="TextBox 97">
                <a:extLst>
                  <a:ext uri="{FF2B5EF4-FFF2-40B4-BE49-F238E27FC236}">
                    <a16:creationId xmlns:a16="http://schemas.microsoft.com/office/drawing/2014/main" id="{85091F91-EB55-481D-8341-A11C21CE2B0C}"/>
                  </a:ext>
                </a:extLst>
              </p:cNvPr>
              <p:cNvSpPr txBox="1">
                <a:spLocks noRot="1" noChangeAspect="1" noMove="1" noResize="1" noEditPoints="1" noAdjustHandles="1" noChangeArrowheads="1" noChangeShapeType="1" noTextEdit="1"/>
              </p:cNvSpPr>
              <p:nvPr/>
            </p:nvSpPr>
            <p:spPr>
              <a:xfrm>
                <a:off x="2019217" y="5482156"/>
                <a:ext cx="1197764" cy="369332"/>
              </a:xfrm>
              <a:prstGeom prst="rect">
                <a:avLst/>
              </a:prstGeom>
              <a:blipFill>
                <a:blip r:embed="rId6"/>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01" name="Flowchart: Process 100">
                <a:extLst>
                  <a:ext uri="{FF2B5EF4-FFF2-40B4-BE49-F238E27FC236}">
                    <a16:creationId xmlns:a16="http://schemas.microsoft.com/office/drawing/2014/main" id="{C6457A13-F7BD-484A-A022-54E0999BF52E}"/>
                  </a:ext>
                </a:extLst>
              </p:cNvPr>
              <p:cNvSpPr/>
              <p:nvPr/>
            </p:nvSpPr>
            <p:spPr>
              <a:xfrm>
                <a:off x="8739237" y="3704655"/>
                <a:ext cx="3121781" cy="956525"/>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Optimal substructure:</a:t>
                </a:r>
              </a:p>
              <a:p>
                <a:pPr algn="ctr"/>
                <a:r>
                  <a:rPr lang="en-CA" dirty="0">
                    <a:solidFill>
                      <a:srgbClr val="000000"/>
                    </a:solidFill>
                  </a:rPr>
                  <a:t>Max income from two rods w/sizes </a:t>
                </a:r>
                <a14:m>
                  <m:oMath xmlns:m="http://schemas.openxmlformats.org/officeDocument/2006/math">
                    <m:r>
                      <a:rPr lang="en-CA" b="0" i="1" smtClean="0">
                        <a:solidFill>
                          <a:srgbClr val="000000"/>
                        </a:solidFill>
                        <a:latin typeface="Cambria Math" panose="02040503050406030204" pitchFamily="18" charset="0"/>
                      </a:rPr>
                      <m:t>𝑖</m:t>
                    </m:r>
                  </m:oMath>
                </a14:m>
                <a:r>
                  <a:rPr lang="en-CA" dirty="0">
                    <a:solidFill>
                      <a:srgbClr val="000000"/>
                    </a:solidFill>
                  </a:rPr>
                  <a:t> and </a:t>
                </a:r>
                <a14:m>
                  <m:oMath xmlns:m="http://schemas.openxmlformats.org/officeDocument/2006/math">
                    <m:r>
                      <a:rPr lang="en-CA" b="0" i="1" smtClean="0">
                        <a:solidFill>
                          <a:srgbClr val="000000"/>
                        </a:solidFill>
                        <a:latin typeface="Cambria Math" panose="02040503050406030204" pitchFamily="18" charset="0"/>
                      </a:rPr>
                      <m:t>𝑛</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𝑖</m:t>
                    </m:r>
                  </m:oMath>
                </a14:m>
                <a:endParaRPr lang="en-CA" dirty="0">
                  <a:solidFill>
                    <a:srgbClr val="000000"/>
                  </a:solidFill>
                </a:endParaRPr>
              </a:p>
            </p:txBody>
          </p:sp>
        </mc:Choice>
        <mc:Fallback>
          <p:sp>
            <p:nvSpPr>
              <p:cNvPr id="101" name="Flowchart: Process 100">
                <a:extLst>
                  <a:ext uri="{FF2B5EF4-FFF2-40B4-BE49-F238E27FC236}">
                    <a16:creationId xmlns:a16="http://schemas.microsoft.com/office/drawing/2014/main" id="{C6457A13-F7BD-484A-A022-54E0999BF52E}"/>
                  </a:ext>
                </a:extLst>
              </p:cNvPr>
              <p:cNvSpPr>
                <a:spLocks noRot="1" noChangeAspect="1" noMove="1" noResize="1" noEditPoints="1" noAdjustHandles="1" noChangeArrowheads="1" noChangeShapeType="1" noTextEdit="1"/>
              </p:cNvSpPr>
              <p:nvPr/>
            </p:nvSpPr>
            <p:spPr>
              <a:xfrm>
                <a:off x="8739237" y="3704655"/>
                <a:ext cx="3121781" cy="956525"/>
              </a:xfrm>
              <a:prstGeom prst="flowChartProcess">
                <a:avLst/>
              </a:prstGeom>
              <a:blipFill>
                <a:blip r:embed="rId7"/>
                <a:stretch>
                  <a:fillRect t="-625" b="-6250"/>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02" name="Flowchart: Process 101">
                <a:extLst>
                  <a:ext uri="{FF2B5EF4-FFF2-40B4-BE49-F238E27FC236}">
                    <a16:creationId xmlns:a16="http://schemas.microsoft.com/office/drawing/2014/main" id="{2DF7C146-AA5A-49D2-A8C1-E1EEC170C0EE}"/>
                  </a:ext>
                </a:extLst>
              </p:cNvPr>
              <p:cNvSpPr/>
              <p:nvPr/>
            </p:nvSpPr>
            <p:spPr>
              <a:xfrm>
                <a:off x="8739237" y="4681188"/>
                <a:ext cx="3121781" cy="715900"/>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 is max income we can get from the rod size </a:t>
                </a:r>
                <a14:m>
                  <m:oMath xmlns:m="http://schemas.openxmlformats.org/officeDocument/2006/math">
                    <m:r>
                      <a:rPr lang="en-CA" b="0" i="1" smtClean="0">
                        <a:solidFill>
                          <a:srgbClr val="000000"/>
                        </a:solidFill>
                        <a:latin typeface="Cambria Math" panose="02040503050406030204" pitchFamily="18" charset="0"/>
                      </a:rPr>
                      <m:t>𝑖</m:t>
                    </m:r>
                  </m:oMath>
                </a14:m>
                <a:endParaRPr lang="en-CA" dirty="0">
                  <a:solidFill>
                    <a:srgbClr val="000000"/>
                  </a:solidFill>
                </a:endParaRPr>
              </a:p>
            </p:txBody>
          </p:sp>
        </mc:Choice>
        <mc:Fallback>
          <p:sp>
            <p:nvSpPr>
              <p:cNvPr id="102" name="Flowchart: Process 101">
                <a:extLst>
                  <a:ext uri="{FF2B5EF4-FFF2-40B4-BE49-F238E27FC236}">
                    <a16:creationId xmlns:a16="http://schemas.microsoft.com/office/drawing/2014/main" id="{2DF7C146-AA5A-49D2-A8C1-E1EEC170C0EE}"/>
                  </a:ext>
                </a:extLst>
              </p:cNvPr>
              <p:cNvSpPr>
                <a:spLocks noRot="1" noChangeAspect="1" noMove="1" noResize="1" noEditPoints="1" noAdjustHandles="1" noChangeArrowheads="1" noChangeShapeType="1" noTextEdit="1"/>
              </p:cNvSpPr>
              <p:nvPr/>
            </p:nvSpPr>
            <p:spPr>
              <a:xfrm>
                <a:off x="8739237" y="4681188"/>
                <a:ext cx="3121781" cy="715900"/>
              </a:xfrm>
              <a:prstGeom prst="flowChartProcess">
                <a:avLst/>
              </a:prstGeom>
              <a:blipFill>
                <a:blip r:embed="rId8"/>
                <a:stretch>
                  <a:fillRect r="-583" b="-6667"/>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03" name="Flowchart: Process 102">
                <a:extLst>
                  <a:ext uri="{FF2B5EF4-FFF2-40B4-BE49-F238E27FC236}">
                    <a16:creationId xmlns:a16="http://schemas.microsoft.com/office/drawing/2014/main" id="{E69FD970-A3CF-4158-9765-CAF86D825E76}"/>
                  </a:ext>
                </a:extLst>
              </p:cNvPr>
              <p:cNvSpPr/>
              <p:nvPr/>
            </p:nvSpPr>
            <p:spPr>
              <a:xfrm>
                <a:off x="8739237" y="5417096"/>
                <a:ext cx="3121781" cy="715900"/>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 max income we can get from the rod size </a:t>
                </a:r>
                <a14:m>
                  <m:oMath xmlns:m="http://schemas.openxmlformats.org/officeDocument/2006/math">
                    <m:r>
                      <a:rPr lang="en-CA" b="0" i="1" smtClean="0">
                        <a:solidFill>
                          <a:srgbClr val="000000"/>
                        </a:solidFill>
                        <a:latin typeface="Cambria Math" panose="02040503050406030204" pitchFamily="18" charset="0"/>
                      </a:rPr>
                      <m:t>𝑛</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𝑖</m:t>
                    </m:r>
                  </m:oMath>
                </a14:m>
                <a:endParaRPr lang="en-CA" dirty="0">
                  <a:solidFill>
                    <a:srgbClr val="000000"/>
                  </a:solidFill>
                </a:endParaRPr>
              </a:p>
            </p:txBody>
          </p:sp>
        </mc:Choice>
        <mc:Fallback>
          <p:sp>
            <p:nvSpPr>
              <p:cNvPr id="103" name="Flowchart: Process 102">
                <a:extLst>
                  <a:ext uri="{FF2B5EF4-FFF2-40B4-BE49-F238E27FC236}">
                    <a16:creationId xmlns:a16="http://schemas.microsoft.com/office/drawing/2014/main" id="{E69FD970-A3CF-4158-9765-CAF86D825E76}"/>
                  </a:ext>
                </a:extLst>
              </p:cNvPr>
              <p:cNvSpPr>
                <a:spLocks noRot="1" noChangeAspect="1" noMove="1" noResize="1" noEditPoints="1" noAdjustHandles="1" noChangeArrowheads="1" noChangeShapeType="1" noTextEdit="1"/>
              </p:cNvSpPr>
              <p:nvPr/>
            </p:nvSpPr>
            <p:spPr>
              <a:xfrm>
                <a:off x="8739237" y="5417096"/>
                <a:ext cx="3121781" cy="715900"/>
              </a:xfrm>
              <a:prstGeom prst="flowChartProcess">
                <a:avLst/>
              </a:prstGeom>
              <a:blipFill>
                <a:blip r:embed="rId9"/>
                <a:stretch>
                  <a:fillRect b="-6667"/>
                </a:stretch>
              </a:blipFill>
              <a:ln>
                <a:solidFill>
                  <a:srgbClr val="000000"/>
                </a:solidFill>
              </a:ln>
            </p:spPr>
            <p:txBody>
              <a:bodyPr/>
              <a:lstStyle/>
              <a:p>
                <a:r>
                  <a:rPr lang="en-CA">
                    <a:noFill/>
                  </a:rPr>
                  <a:t> </a:t>
                </a:r>
              </a:p>
            </p:txBody>
          </p:sp>
        </mc:Fallback>
      </mc:AlternateContent>
      <p:sp>
        <p:nvSpPr>
          <p:cNvPr id="6" name="Slide Number Placeholder 5">
            <a:extLst>
              <a:ext uri="{FF2B5EF4-FFF2-40B4-BE49-F238E27FC236}">
                <a16:creationId xmlns:a16="http://schemas.microsoft.com/office/drawing/2014/main" id="{66D6A270-8A87-496F-95A3-AABEADAFFF90}"/>
              </a:ext>
            </a:extLst>
          </p:cNvPr>
          <p:cNvSpPr>
            <a:spLocks noGrp="1"/>
          </p:cNvSpPr>
          <p:nvPr>
            <p:ph type="sldNum" sz="quarter" idx="12"/>
          </p:nvPr>
        </p:nvSpPr>
        <p:spPr/>
        <p:txBody>
          <a:bodyPr/>
          <a:lstStyle/>
          <a:p>
            <a:fld id="{D57F1E4F-1CFF-5643-939E-217C01CDF565}" type="slidenum">
              <a:rPr lang="en-US" smtClean="0">
                <a:solidFill>
                  <a:srgbClr val="000000"/>
                </a:solidFill>
              </a:rPr>
              <a:pPr/>
              <a:t>76</a:t>
            </a:fld>
            <a:endParaRPr lang="en-US" dirty="0">
              <a:solidFill>
                <a:srgbClr val="000000"/>
              </a:solidFill>
            </a:endParaRPr>
          </a:p>
        </p:txBody>
      </p:sp>
    </p:spTree>
    <p:extLst>
      <p:ext uri="{BB962C8B-B14F-4D97-AF65-F5344CB8AC3E}">
        <p14:creationId xmlns:p14="http://schemas.microsoft.com/office/powerpoint/2010/main" val="37027547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470982-B255-EE93-A85D-C5E7F37CCC71}"/>
              </a:ext>
            </a:extLst>
          </p:cNvPr>
          <p:cNvSpPr>
            <a:spLocks noGrp="1"/>
          </p:cNvSpPr>
          <p:nvPr>
            <p:ph type="title"/>
          </p:nvPr>
        </p:nvSpPr>
        <p:spPr/>
        <p:txBody>
          <a:bodyPr/>
          <a:lstStyle/>
          <a:p>
            <a:r>
              <a:rPr lang="en-CA" dirty="0">
                <a:solidFill>
                  <a:srgbClr val="000000"/>
                </a:solidFill>
              </a:rPr>
              <a:t>We stopped here</a:t>
            </a:r>
          </a:p>
        </p:txBody>
      </p:sp>
      <p:sp>
        <p:nvSpPr>
          <p:cNvPr id="4" name="Slide Number Placeholder 3">
            <a:extLst>
              <a:ext uri="{FF2B5EF4-FFF2-40B4-BE49-F238E27FC236}">
                <a16:creationId xmlns:a16="http://schemas.microsoft.com/office/drawing/2014/main" id="{6FDEAA0E-929D-BE2F-AAF1-5FD908ED5171}"/>
              </a:ext>
            </a:extLst>
          </p:cNvPr>
          <p:cNvSpPr>
            <a:spLocks noGrp="1"/>
          </p:cNvSpPr>
          <p:nvPr>
            <p:ph type="sldNum" sz="quarter" idx="12"/>
          </p:nvPr>
        </p:nvSpPr>
        <p:spPr/>
        <p:txBody>
          <a:bodyPr/>
          <a:lstStyle/>
          <a:p>
            <a:fld id="{D57F1E4F-1CFF-5643-939E-217C01CDF565}" type="slidenum">
              <a:rPr lang="en-US" smtClean="0">
                <a:solidFill>
                  <a:srgbClr val="000000"/>
                </a:solidFill>
              </a:rPr>
              <a:pPr/>
              <a:t>77</a:t>
            </a:fld>
            <a:endParaRPr lang="en-US" dirty="0">
              <a:solidFill>
                <a:srgbClr val="000000"/>
              </a:solidFill>
            </a:endParaRPr>
          </a:p>
        </p:txBody>
      </p:sp>
    </p:spTree>
    <p:extLst>
      <p:ext uri="{BB962C8B-B14F-4D97-AF65-F5344CB8AC3E}">
        <p14:creationId xmlns:p14="http://schemas.microsoft.com/office/powerpoint/2010/main" val="10488303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87052-AEC2-4FA8-B609-5EFDBE68C5BB}"/>
              </a:ext>
            </a:extLst>
          </p:cNvPr>
          <p:cNvSpPr>
            <a:spLocks noGrp="1"/>
          </p:cNvSpPr>
          <p:nvPr>
            <p:ph type="title"/>
          </p:nvPr>
        </p:nvSpPr>
        <p:spPr>
          <a:xfrm>
            <a:off x="1141413" y="-2"/>
            <a:ext cx="9905998" cy="697498"/>
          </a:xfrm>
        </p:spPr>
        <p:txBody>
          <a:bodyPr>
            <a:normAutofit fontScale="90000"/>
          </a:bodyPr>
          <a:lstStyle/>
          <a:p>
            <a:r>
              <a:rPr lang="en-CA" dirty="0">
                <a:solidFill>
                  <a:srgbClr val="000000"/>
                </a:solidFill>
              </a:rPr>
              <a:t>Recurrence relation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6A14916-B157-4F8D-BBB5-57859855209F}"/>
                  </a:ext>
                </a:extLst>
              </p:cNvPr>
              <p:cNvSpPr>
                <a:spLocks noGrp="1"/>
              </p:cNvSpPr>
              <p:nvPr>
                <p:ph idx="1"/>
              </p:nvPr>
            </p:nvSpPr>
            <p:spPr>
              <a:xfrm>
                <a:off x="1484305" y="667725"/>
                <a:ext cx="9430254" cy="5488458"/>
              </a:xfrm>
            </p:spPr>
            <p:txBody>
              <a:bodyPr>
                <a:normAutofit/>
              </a:bodyPr>
              <a:lstStyle/>
              <a:p>
                <a:r>
                  <a:rPr lang="en-CA" dirty="0">
                    <a:solidFill>
                      <a:srgbClr val="000000"/>
                    </a:solidFill>
                  </a:rPr>
                  <a:t>Define </a:t>
                </a:r>
                <a14:m>
                  <m:oMath xmlns:m="http://schemas.openxmlformats.org/officeDocument/2006/math">
                    <m:r>
                      <a:rPr lang="en-CA" b="0" i="1" dirty="0" smtClean="0">
                        <a:solidFill>
                          <a:srgbClr val="000000"/>
                        </a:solidFill>
                        <a:latin typeface="Cambria Math" panose="02040503050406030204" pitchFamily="18" charset="0"/>
                      </a:rPr>
                      <m:t>𝑀</m:t>
                    </m:r>
                    <m:r>
                      <a:rPr lang="en-CA" i="1" dirty="0" smtClean="0">
                        <a:solidFill>
                          <a:srgbClr val="000000"/>
                        </a:solidFill>
                        <a:latin typeface="Cambria Math" panose="02040503050406030204" pitchFamily="18" charset="0"/>
                      </a:rPr>
                      <m:t>(</m:t>
                    </m:r>
                    <m:r>
                      <a:rPr lang="en-CA" b="0" i="1" dirty="0" smtClean="0">
                        <a:solidFill>
                          <a:srgbClr val="000000"/>
                        </a:solidFill>
                        <a:latin typeface="Cambria Math" panose="02040503050406030204" pitchFamily="18" charset="0"/>
                      </a:rPr>
                      <m:t>𝑘</m:t>
                    </m:r>
                    <m:r>
                      <a:rPr lang="en-CA" i="1" dirty="0" smtClean="0">
                        <a:solidFill>
                          <a:srgbClr val="000000"/>
                        </a:solidFill>
                        <a:latin typeface="Cambria Math" panose="02040503050406030204" pitchFamily="18" charset="0"/>
                      </a:rPr>
                      <m:t>)=</m:t>
                    </m:r>
                  </m:oMath>
                </a14:m>
                <a:r>
                  <a:rPr lang="en-CA" dirty="0">
                    <a:solidFill>
                      <a:srgbClr val="000000"/>
                    </a:solidFill>
                  </a:rPr>
                  <a:t> maximum income for rod of length </a:t>
                </a:r>
                <a14:m>
                  <m:oMath xmlns:m="http://schemas.openxmlformats.org/officeDocument/2006/math">
                    <m:r>
                      <a:rPr lang="en-CA" b="0" i="1" smtClean="0">
                        <a:solidFill>
                          <a:srgbClr val="000000"/>
                        </a:solidFill>
                        <a:latin typeface="Cambria Math" panose="02040503050406030204" pitchFamily="18" charset="0"/>
                      </a:rPr>
                      <m:t>𝑘</m:t>
                    </m:r>
                  </m:oMath>
                </a14:m>
                <a:endParaRPr lang="en-CA" dirty="0">
                  <a:solidFill>
                    <a:srgbClr val="000000"/>
                  </a:solidFill>
                </a:endParaRPr>
              </a:p>
              <a:p>
                <a:r>
                  <a:rPr lang="en-CA" dirty="0">
                    <a:solidFill>
                      <a:srgbClr val="000000"/>
                    </a:solidFill>
                  </a:rPr>
                  <a:t>If we do </a:t>
                </a:r>
                <a:r>
                  <a:rPr lang="en-CA" b="1" dirty="0">
                    <a:solidFill>
                      <a:srgbClr val="000000"/>
                    </a:solidFill>
                  </a:rPr>
                  <a:t>not </a:t>
                </a:r>
                <a:r>
                  <a:rPr lang="en-CA" dirty="0">
                    <a:solidFill>
                      <a:srgbClr val="000000"/>
                    </a:solidFill>
                  </a:rPr>
                  <a:t>cut the rod, max income is </a:t>
                </a:r>
                <a14:m>
                  <m:oMath xmlns:m="http://schemas.openxmlformats.org/officeDocument/2006/math">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𝒑</m:t>
                        </m:r>
                      </m:e>
                      <m:sub>
                        <m:r>
                          <a:rPr lang="en-CA" b="1" i="1" smtClean="0">
                            <a:solidFill>
                              <a:srgbClr val="000000"/>
                            </a:solidFill>
                            <a:latin typeface="Cambria Math" panose="02040503050406030204" pitchFamily="18" charset="0"/>
                          </a:rPr>
                          <m:t>𝒌</m:t>
                        </m:r>
                      </m:sub>
                    </m:sSub>
                  </m:oMath>
                </a14:m>
                <a:endParaRPr lang="en-CA" b="1" dirty="0">
                  <a:solidFill>
                    <a:srgbClr val="000000"/>
                  </a:solidFill>
                </a:endParaRPr>
              </a:p>
              <a:p>
                <a:r>
                  <a:rPr lang="en-CA" dirty="0">
                    <a:solidFill>
                      <a:srgbClr val="000000"/>
                    </a:solidFill>
                  </a:rPr>
                  <a:t>If we </a:t>
                </a:r>
                <a:r>
                  <a:rPr lang="en-CA" b="1" dirty="0">
                    <a:solidFill>
                      <a:srgbClr val="000000"/>
                    </a:solidFill>
                  </a:rPr>
                  <a:t>do</a:t>
                </a:r>
                <a:r>
                  <a:rPr lang="en-CA" dirty="0">
                    <a:solidFill>
                      <a:srgbClr val="000000"/>
                    </a:solidFill>
                  </a:rPr>
                  <a:t> cut a rod </a:t>
                </a:r>
                <a:r>
                  <a:rPr lang="en-CA" b="1" dirty="0">
                    <a:solidFill>
                      <a:srgbClr val="000000"/>
                    </a:solidFill>
                  </a:rPr>
                  <a:t>at </a:t>
                </a:r>
                <a14:m>
                  <m:oMath xmlns:m="http://schemas.openxmlformats.org/officeDocument/2006/math">
                    <m:r>
                      <a:rPr lang="en-CA" b="1" i="1" smtClean="0">
                        <a:solidFill>
                          <a:srgbClr val="000000"/>
                        </a:solidFill>
                        <a:latin typeface="Cambria Math" panose="02040503050406030204" pitchFamily="18" charset="0"/>
                      </a:rPr>
                      <m:t>𝒊</m:t>
                    </m:r>
                  </m:oMath>
                </a14:m>
                <a:endParaRPr lang="en-CA" b="1" dirty="0">
                  <a:solidFill>
                    <a:srgbClr val="000000"/>
                  </a:solidFill>
                </a:endParaRPr>
              </a:p>
              <a:p>
                <a:endParaRPr lang="en-CA" dirty="0">
                  <a:solidFill>
                    <a:srgbClr val="000000"/>
                  </a:solidFill>
                </a:endParaRPr>
              </a:p>
              <a:p>
                <a:endParaRPr lang="en-CA" dirty="0">
                  <a:solidFill>
                    <a:srgbClr val="000000"/>
                  </a:solidFill>
                </a:endParaRPr>
              </a:p>
              <a:p>
                <a:pPr lvl="1"/>
                <a:r>
                  <a:rPr lang="en-CA" dirty="0">
                    <a:solidFill>
                      <a:srgbClr val="000000"/>
                    </a:solidFill>
                  </a:rPr>
                  <a:t>max income is </a:t>
                </a:r>
                <a14:m>
                  <m:oMath xmlns:m="http://schemas.openxmlformats.org/officeDocument/2006/math">
                    <m:r>
                      <a:rPr lang="en-CA" b="0" i="1" smtClean="0">
                        <a:solidFill>
                          <a:srgbClr val="000000"/>
                        </a:solidFill>
                        <a:latin typeface="Cambria Math" panose="02040503050406030204" pitchFamily="18" charset="0"/>
                      </a:rPr>
                      <m:t>𝑀</m:t>
                    </m:r>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𝑖</m:t>
                        </m:r>
                      </m:e>
                    </m:d>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𝑀</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𝑘</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𝑖</m:t>
                    </m:r>
                    <m:r>
                      <a:rPr lang="en-CA" b="0" i="1" smtClean="0">
                        <a:solidFill>
                          <a:srgbClr val="000000"/>
                        </a:solidFill>
                        <a:latin typeface="Cambria Math" panose="02040503050406030204" pitchFamily="18" charset="0"/>
                      </a:rPr>
                      <m:t>)</m:t>
                    </m:r>
                  </m:oMath>
                </a14:m>
                <a:endParaRPr lang="en-CA" dirty="0">
                  <a:solidFill>
                    <a:srgbClr val="000000"/>
                  </a:solidFill>
                </a:endParaRPr>
              </a:p>
              <a:p>
                <a:pPr lvl="1"/>
                <a:r>
                  <a:rPr lang="en-CA" dirty="0">
                    <a:solidFill>
                      <a:srgbClr val="000000"/>
                    </a:solidFill>
                  </a:rPr>
                  <a:t>Want to maximize this </a:t>
                </a:r>
                <a:r>
                  <a:rPr lang="en-CA" b="1" dirty="0">
                    <a:solidFill>
                      <a:srgbClr val="000000"/>
                    </a:solidFill>
                  </a:rPr>
                  <a:t>over all</a:t>
                </a:r>
                <a:r>
                  <a:rPr lang="en-CA" dirty="0">
                    <a:solidFill>
                      <a:srgbClr val="000000"/>
                    </a:solidFill>
                  </a:rPr>
                  <a:t> </a:t>
                </a:r>
                <a14:m>
                  <m:oMath xmlns:m="http://schemas.openxmlformats.org/officeDocument/2006/math">
                    <m:r>
                      <a:rPr lang="en-CA" b="1" i="1" dirty="0" smtClean="0">
                        <a:solidFill>
                          <a:srgbClr val="000000"/>
                        </a:solidFill>
                        <a:latin typeface="Cambria Math" panose="02040503050406030204" pitchFamily="18" charset="0"/>
                      </a:rPr>
                      <m:t>𝒊</m:t>
                    </m:r>
                  </m:oMath>
                </a14:m>
                <a:endParaRPr lang="en-CA" b="1" dirty="0">
                  <a:solidFill>
                    <a:srgbClr val="000000"/>
                  </a:solidFill>
                </a:endParaRPr>
              </a:p>
              <a:p>
                <a:pPr lvl="2"/>
                <a14:m>
                  <m:oMath xmlns:m="http://schemas.openxmlformats.org/officeDocument/2006/math">
                    <m:r>
                      <a:rPr lang="en-CA" b="1" i="1" smtClean="0">
                        <a:solidFill>
                          <a:srgbClr val="000000"/>
                        </a:solidFill>
                        <a:latin typeface="Cambria Math" panose="02040503050406030204" pitchFamily="18" charset="0"/>
                      </a:rPr>
                      <m:t>𝒎𝒂</m:t>
                    </m:r>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𝒙</m:t>
                        </m:r>
                      </m:e>
                      <m:sub>
                        <m:r>
                          <a:rPr lang="en-CA" b="1" i="1" smtClean="0">
                            <a:solidFill>
                              <a:srgbClr val="000000"/>
                            </a:solidFill>
                            <a:latin typeface="Cambria Math" panose="02040503050406030204" pitchFamily="18" charset="0"/>
                          </a:rPr>
                          <m:t>𝒊</m:t>
                        </m:r>
                      </m:sub>
                    </m:sSub>
                    <m:d>
                      <m:dPr>
                        <m:begChr m:val="{"/>
                        <m:endChr m:val="}"/>
                        <m:ctrlPr>
                          <a:rPr lang="en-CA" b="1" i="1" smtClean="0">
                            <a:solidFill>
                              <a:srgbClr val="000000"/>
                            </a:solidFill>
                            <a:latin typeface="Cambria Math" panose="02040503050406030204" pitchFamily="18" charset="0"/>
                          </a:rPr>
                        </m:ctrlPr>
                      </m:dPr>
                      <m:e>
                        <m:r>
                          <a:rPr lang="en-CA" b="1" i="1" smtClean="0">
                            <a:solidFill>
                              <a:srgbClr val="000000"/>
                            </a:solidFill>
                            <a:latin typeface="Cambria Math" panose="02040503050406030204" pitchFamily="18" charset="0"/>
                          </a:rPr>
                          <m:t>𝑴</m:t>
                        </m:r>
                        <m:d>
                          <m:dPr>
                            <m:ctrlPr>
                              <a:rPr lang="en-CA" b="1" i="1" smtClean="0">
                                <a:solidFill>
                                  <a:srgbClr val="000000"/>
                                </a:solidFill>
                                <a:latin typeface="Cambria Math" panose="02040503050406030204" pitchFamily="18" charset="0"/>
                              </a:rPr>
                            </m:ctrlPr>
                          </m:dPr>
                          <m:e>
                            <m:r>
                              <a:rPr lang="en-CA" b="1" i="1" smtClean="0">
                                <a:solidFill>
                                  <a:srgbClr val="000000"/>
                                </a:solidFill>
                                <a:latin typeface="Cambria Math" panose="02040503050406030204" pitchFamily="18" charset="0"/>
                              </a:rPr>
                              <m:t>𝒊</m:t>
                            </m:r>
                          </m:e>
                        </m:d>
                        <m:r>
                          <a:rPr lang="en-CA" b="1" i="1" smtClean="0">
                            <a:solidFill>
                              <a:srgbClr val="000000"/>
                            </a:solidFill>
                            <a:latin typeface="Cambria Math" panose="02040503050406030204" pitchFamily="18" charset="0"/>
                          </a:rPr>
                          <m:t>+</m:t>
                        </m:r>
                        <m:r>
                          <a:rPr lang="en-CA" b="1" i="1" smtClean="0">
                            <a:solidFill>
                              <a:srgbClr val="000000"/>
                            </a:solidFill>
                            <a:latin typeface="Cambria Math" panose="02040503050406030204" pitchFamily="18" charset="0"/>
                          </a:rPr>
                          <m:t>𝑴</m:t>
                        </m:r>
                        <m:d>
                          <m:dPr>
                            <m:ctrlPr>
                              <a:rPr lang="en-CA" b="1" i="1" smtClean="0">
                                <a:solidFill>
                                  <a:srgbClr val="000000"/>
                                </a:solidFill>
                                <a:latin typeface="Cambria Math" panose="02040503050406030204" pitchFamily="18" charset="0"/>
                              </a:rPr>
                            </m:ctrlPr>
                          </m:dPr>
                          <m:e>
                            <m:r>
                              <a:rPr lang="en-CA" b="1" i="1" smtClean="0">
                                <a:solidFill>
                                  <a:srgbClr val="000000"/>
                                </a:solidFill>
                                <a:latin typeface="Cambria Math" panose="02040503050406030204" pitchFamily="18" charset="0"/>
                              </a:rPr>
                              <m:t>𝒌</m:t>
                            </m:r>
                            <m:r>
                              <a:rPr lang="en-CA" b="1" i="1" smtClean="0">
                                <a:solidFill>
                                  <a:srgbClr val="000000"/>
                                </a:solidFill>
                                <a:latin typeface="Cambria Math" panose="02040503050406030204" pitchFamily="18" charset="0"/>
                              </a:rPr>
                              <m:t>−</m:t>
                            </m:r>
                            <m:r>
                              <a:rPr lang="en-CA" b="1" i="1" smtClean="0">
                                <a:solidFill>
                                  <a:srgbClr val="000000"/>
                                </a:solidFill>
                                <a:latin typeface="Cambria Math" panose="02040503050406030204" pitchFamily="18" charset="0"/>
                              </a:rPr>
                              <m:t>𝒊</m:t>
                            </m:r>
                          </m:e>
                        </m:d>
                      </m:e>
                    </m:d>
                  </m:oMath>
                </a14:m>
                <a:r>
                  <a:rPr lang="en-CA" b="1" dirty="0">
                    <a:solidFill>
                      <a:srgbClr val="000000"/>
                    </a:solidFill>
                  </a:rPr>
                  <a:t>		</a:t>
                </a:r>
                <a:r>
                  <a:rPr lang="en-CA" dirty="0">
                    <a:solidFill>
                      <a:srgbClr val="000000"/>
                    </a:solidFill>
                  </a:rPr>
                  <a:t>(for </a:t>
                </a:r>
                <a14:m>
                  <m:oMath xmlns:m="http://schemas.openxmlformats.org/officeDocument/2006/math">
                    <m:r>
                      <a:rPr lang="en-CA" b="0" i="1" smtClean="0">
                        <a:solidFill>
                          <a:srgbClr val="000000"/>
                        </a:solidFill>
                        <a:latin typeface="Cambria Math" panose="02040503050406030204" pitchFamily="18" charset="0"/>
                      </a:rPr>
                      <m:t>0&lt;</m:t>
                    </m:r>
                    <m:r>
                      <a:rPr lang="en-CA" b="0" i="1" smtClean="0">
                        <a:solidFill>
                          <a:srgbClr val="000000"/>
                        </a:solidFill>
                        <a:latin typeface="Cambria Math" panose="02040503050406030204" pitchFamily="18" charset="0"/>
                      </a:rPr>
                      <m:t>𝑖</m:t>
                    </m:r>
                    <m:r>
                      <a:rPr lang="en-CA" b="0" i="1" smtClean="0">
                        <a:solidFill>
                          <a:srgbClr val="000000"/>
                        </a:solidFill>
                        <a:latin typeface="Cambria Math" panose="02040503050406030204" pitchFamily="18" charset="0"/>
                      </a:rPr>
                      <m:t>&lt;</m:t>
                    </m:r>
                    <m:r>
                      <a:rPr lang="en-CA" b="0" i="1" smtClean="0">
                        <a:solidFill>
                          <a:srgbClr val="000000"/>
                        </a:solidFill>
                        <a:latin typeface="Cambria Math" panose="02040503050406030204" pitchFamily="18" charset="0"/>
                      </a:rPr>
                      <m:t>𝑘</m:t>
                    </m:r>
                  </m:oMath>
                </a14:m>
                <a:r>
                  <a:rPr lang="en-CA" dirty="0">
                    <a:solidFill>
                      <a:srgbClr val="000000"/>
                    </a:solidFill>
                  </a:rPr>
                  <a:t>)</a:t>
                </a:r>
              </a:p>
              <a:p>
                <a14:m>
                  <m:oMath xmlns:m="http://schemas.openxmlformats.org/officeDocument/2006/math">
                    <m:r>
                      <a:rPr lang="en-CA" b="1" i="1" smtClean="0">
                        <a:solidFill>
                          <a:srgbClr val="000000"/>
                        </a:solidFill>
                        <a:latin typeface="Cambria Math" panose="02040503050406030204" pitchFamily="18" charset="0"/>
                      </a:rPr>
                      <m:t>𝑴</m:t>
                    </m:r>
                    <m:d>
                      <m:dPr>
                        <m:ctrlPr>
                          <a:rPr lang="en-CA" b="1" i="1" smtClean="0">
                            <a:solidFill>
                              <a:srgbClr val="000000"/>
                            </a:solidFill>
                            <a:latin typeface="Cambria Math" panose="02040503050406030204" pitchFamily="18" charset="0"/>
                          </a:rPr>
                        </m:ctrlPr>
                      </m:dPr>
                      <m:e>
                        <m:r>
                          <a:rPr lang="en-CA" b="1" i="1" smtClean="0">
                            <a:solidFill>
                              <a:srgbClr val="000000"/>
                            </a:solidFill>
                            <a:latin typeface="Cambria Math" panose="02040503050406030204" pitchFamily="18" charset="0"/>
                          </a:rPr>
                          <m:t>𝒌</m:t>
                        </m:r>
                      </m:e>
                    </m:d>
                    <m:r>
                      <a:rPr lang="en-CA" b="1" i="1" smtClean="0">
                        <a:solidFill>
                          <a:srgbClr val="000000"/>
                        </a:solidFill>
                        <a:latin typeface="Cambria Math" panose="02040503050406030204" pitchFamily="18" charset="0"/>
                      </a:rPr>
                      <m:t>=</m:t>
                    </m:r>
                    <m:func>
                      <m:funcPr>
                        <m:ctrlPr>
                          <a:rPr lang="en-CA" b="1" i="1" smtClean="0">
                            <a:solidFill>
                              <a:srgbClr val="000000"/>
                            </a:solidFill>
                            <a:latin typeface="Cambria Math" panose="02040503050406030204" pitchFamily="18" charset="0"/>
                          </a:rPr>
                        </m:ctrlPr>
                      </m:funcPr>
                      <m:fName>
                        <m:r>
                          <a:rPr lang="en-CA" b="1" i="0" smtClean="0">
                            <a:solidFill>
                              <a:srgbClr val="000000"/>
                            </a:solidFill>
                            <a:latin typeface="Cambria Math" panose="02040503050406030204" pitchFamily="18" charset="0"/>
                          </a:rPr>
                          <m:t>𝐦𝐚𝐱</m:t>
                        </m:r>
                      </m:fName>
                      <m:e>
                        <m:d>
                          <m:dPr>
                            <m:begChr m:val="{"/>
                            <m:endChr m:val="}"/>
                            <m:ctrlPr>
                              <a:rPr lang="en-CA" b="1" i="1" smtClean="0">
                                <a:solidFill>
                                  <a:srgbClr val="000000"/>
                                </a:solidFill>
                                <a:latin typeface="Cambria Math" panose="02040503050406030204" pitchFamily="18" charset="0"/>
                              </a:rPr>
                            </m:ctrlPr>
                          </m:dPr>
                          <m:e>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𝒑</m:t>
                                </m:r>
                              </m:e>
                              <m:sub>
                                <m:r>
                                  <a:rPr lang="en-CA" b="1" i="1" smtClean="0">
                                    <a:solidFill>
                                      <a:srgbClr val="000000"/>
                                    </a:solidFill>
                                    <a:latin typeface="Cambria Math" panose="02040503050406030204" pitchFamily="18" charset="0"/>
                                  </a:rPr>
                                  <m:t>𝒌</m:t>
                                </m:r>
                              </m:sub>
                            </m:sSub>
                            <m:r>
                              <a:rPr lang="en-CA" b="1" i="1" smtClean="0">
                                <a:solidFill>
                                  <a:srgbClr val="000000"/>
                                </a:solidFill>
                                <a:latin typeface="Cambria Math" panose="02040503050406030204" pitchFamily="18" charset="0"/>
                              </a:rPr>
                              <m:t>, </m:t>
                            </m:r>
                            <m:r>
                              <m:rPr>
                                <m:brk m:alnAt="7"/>
                              </m:rPr>
                              <a:rPr lang="en-CA" b="1" i="1">
                                <a:solidFill>
                                  <a:srgbClr val="000000"/>
                                </a:solidFill>
                                <a:latin typeface="Cambria Math" panose="02040503050406030204" pitchFamily="18" charset="0"/>
                              </a:rPr>
                              <m:t>𝐦</m:t>
                            </m:r>
                            <m:r>
                              <a:rPr lang="en-CA" b="1" i="1">
                                <a:solidFill>
                                  <a:srgbClr val="000000"/>
                                </a:solidFill>
                                <a:latin typeface="Cambria Math" panose="02040503050406030204" pitchFamily="18" charset="0"/>
                              </a:rPr>
                              <m:t>𝐚</m:t>
                            </m:r>
                            <m:sSub>
                              <m:sSubPr>
                                <m:ctrlPr>
                                  <a:rPr lang="en-CA" b="1" i="1">
                                    <a:solidFill>
                                      <a:srgbClr val="000000"/>
                                    </a:solidFill>
                                    <a:latin typeface="Cambria Math" panose="02040503050406030204" pitchFamily="18" charset="0"/>
                                  </a:rPr>
                                </m:ctrlPr>
                              </m:sSubPr>
                              <m:e>
                                <m:r>
                                  <m:rPr>
                                    <m:brk m:alnAt="7"/>
                                  </m:rPr>
                                  <a:rPr lang="en-CA" b="1" i="1">
                                    <a:solidFill>
                                      <a:srgbClr val="000000"/>
                                    </a:solidFill>
                                    <a:latin typeface="Cambria Math" panose="02040503050406030204" pitchFamily="18" charset="0"/>
                                  </a:rPr>
                                  <m:t>𝐱</m:t>
                                </m:r>
                              </m:e>
                              <m:sub>
                                <m:r>
                                  <a:rPr lang="en-CA" b="1" i="1" smtClean="0">
                                    <a:solidFill>
                                      <a:srgbClr val="000000"/>
                                    </a:solidFill>
                                    <a:latin typeface="Cambria Math" panose="02040503050406030204" pitchFamily="18" charset="0"/>
                                  </a:rPr>
                                  <m:t>𝟏</m:t>
                                </m:r>
                                <m:r>
                                  <a:rPr lang="en-CA" b="1" i="1" smtClean="0">
                                    <a:solidFill>
                                      <a:srgbClr val="000000"/>
                                    </a:solidFill>
                                    <a:latin typeface="Cambria Math" panose="02040503050406030204" pitchFamily="18" charset="0"/>
                                  </a:rPr>
                                  <m:t>≤</m:t>
                                </m:r>
                                <m:r>
                                  <m:rPr>
                                    <m:brk m:alnAt="7"/>
                                  </m:rPr>
                                  <a:rPr lang="en-CA" b="1" i="1">
                                    <a:solidFill>
                                      <a:srgbClr val="000000"/>
                                    </a:solidFill>
                                    <a:latin typeface="Cambria Math" panose="02040503050406030204" pitchFamily="18" charset="0"/>
                                  </a:rPr>
                                  <m:t>𝒊</m:t>
                                </m:r>
                                <m:r>
                                  <a:rPr lang="en-CA" b="1" i="1" smtClean="0">
                                    <a:solidFill>
                                      <a:srgbClr val="000000"/>
                                    </a:solidFill>
                                    <a:latin typeface="Cambria Math" panose="02040503050406030204" pitchFamily="18" charset="0"/>
                                  </a:rPr>
                                  <m:t>≤</m:t>
                                </m:r>
                                <m:r>
                                  <a:rPr lang="en-CA" b="1" i="1" smtClean="0">
                                    <a:solidFill>
                                      <a:srgbClr val="000000"/>
                                    </a:solidFill>
                                    <a:latin typeface="Cambria Math" panose="02040503050406030204" pitchFamily="18" charset="0"/>
                                  </a:rPr>
                                  <m:t>𝒌</m:t>
                                </m:r>
                                <m:r>
                                  <a:rPr lang="en-CA" b="1" i="1" smtClean="0">
                                    <a:solidFill>
                                      <a:srgbClr val="000000"/>
                                    </a:solidFill>
                                    <a:latin typeface="Cambria Math" panose="02040503050406030204" pitchFamily="18" charset="0"/>
                                  </a:rPr>
                                  <m:t>−</m:t>
                                </m:r>
                                <m:r>
                                  <a:rPr lang="en-CA" b="1" i="1" smtClean="0">
                                    <a:solidFill>
                                      <a:srgbClr val="000000"/>
                                    </a:solidFill>
                                    <a:latin typeface="Cambria Math" panose="02040503050406030204" pitchFamily="18" charset="0"/>
                                  </a:rPr>
                                  <m:t>𝟏</m:t>
                                </m:r>
                              </m:sub>
                            </m:sSub>
                            <m:d>
                              <m:dPr>
                                <m:begChr m:val="{"/>
                                <m:endChr m:val="}"/>
                                <m:ctrlPr>
                                  <a:rPr lang="en-CA" b="1" i="1">
                                    <a:solidFill>
                                      <a:srgbClr val="000000"/>
                                    </a:solidFill>
                                    <a:latin typeface="Cambria Math" panose="02040503050406030204" pitchFamily="18" charset="0"/>
                                  </a:rPr>
                                </m:ctrlPr>
                              </m:dPr>
                              <m:e>
                                <m:r>
                                  <a:rPr lang="en-CA" b="1" i="1" smtClean="0">
                                    <a:solidFill>
                                      <a:srgbClr val="000000"/>
                                    </a:solidFill>
                                    <a:latin typeface="Cambria Math" panose="02040503050406030204" pitchFamily="18" charset="0"/>
                                  </a:rPr>
                                  <m:t>𝑴</m:t>
                                </m:r>
                                <m:d>
                                  <m:dPr>
                                    <m:ctrlPr>
                                      <a:rPr lang="en-CA" b="1" i="1">
                                        <a:solidFill>
                                          <a:srgbClr val="000000"/>
                                        </a:solidFill>
                                        <a:latin typeface="Cambria Math" panose="02040503050406030204" pitchFamily="18" charset="0"/>
                                      </a:rPr>
                                    </m:ctrlPr>
                                  </m:dPr>
                                  <m:e>
                                    <m:r>
                                      <m:rPr>
                                        <m:brk m:alnAt="7"/>
                                      </m:rPr>
                                      <a:rPr lang="en-CA" b="1" i="1">
                                        <a:solidFill>
                                          <a:srgbClr val="000000"/>
                                        </a:solidFill>
                                        <a:latin typeface="Cambria Math" panose="02040503050406030204" pitchFamily="18" charset="0"/>
                                      </a:rPr>
                                      <m:t>𝒊</m:t>
                                    </m:r>
                                  </m:e>
                                </m:d>
                                <m:r>
                                  <m:rPr>
                                    <m:brk m:alnAt="7"/>
                                  </m:rPr>
                                  <a:rPr lang="en-CA" b="1" i="1">
                                    <a:solidFill>
                                      <a:srgbClr val="000000"/>
                                    </a:solidFill>
                                    <a:latin typeface="Cambria Math" panose="02040503050406030204" pitchFamily="18" charset="0"/>
                                  </a:rPr>
                                  <m:t>+</m:t>
                                </m:r>
                                <m:r>
                                  <a:rPr lang="en-CA" b="1" i="1" smtClean="0">
                                    <a:solidFill>
                                      <a:srgbClr val="000000"/>
                                    </a:solidFill>
                                    <a:latin typeface="Cambria Math" panose="02040503050406030204" pitchFamily="18" charset="0"/>
                                  </a:rPr>
                                  <m:t>𝑴</m:t>
                                </m:r>
                                <m:d>
                                  <m:dPr>
                                    <m:ctrlPr>
                                      <a:rPr lang="en-CA" b="1" i="1">
                                        <a:solidFill>
                                          <a:srgbClr val="000000"/>
                                        </a:solidFill>
                                        <a:latin typeface="Cambria Math" panose="02040503050406030204" pitchFamily="18" charset="0"/>
                                      </a:rPr>
                                    </m:ctrlPr>
                                  </m:dPr>
                                  <m:e>
                                    <m:r>
                                      <a:rPr lang="en-CA" b="1" i="1" smtClean="0">
                                        <a:solidFill>
                                          <a:srgbClr val="000000"/>
                                        </a:solidFill>
                                        <a:latin typeface="Cambria Math" panose="02040503050406030204" pitchFamily="18" charset="0"/>
                                      </a:rPr>
                                      <m:t>𝒌</m:t>
                                    </m:r>
                                    <m:r>
                                      <a:rPr lang="en-CA" b="1" i="1">
                                        <a:solidFill>
                                          <a:srgbClr val="000000"/>
                                        </a:solidFill>
                                        <a:latin typeface="Cambria Math" panose="02040503050406030204" pitchFamily="18" charset="0"/>
                                      </a:rPr>
                                      <m:t>−</m:t>
                                    </m:r>
                                    <m:r>
                                      <a:rPr lang="en-CA" b="1" i="1">
                                        <a:solidFill>
                                          <a:srgbClr val="000000"/>
                                        </a:solidFill>
                                        <a:latin typeface="Cambria Math" panose="02040503050406030204" pitchFamily="18" charset="0"/>
                                      </a:rPr>
                                      <m:t>𝒊</m:t>
                                    </m:r>
                                  </m:e>
                                </m:d>
                              </m:e>
                            </m:d>
                          </m:e>
                        </m:d>
                      </m:e>
                    </m:func>
                  </m:oMath>
                </a14:m>
                <a:endParaRPr lang="en-CA" b="1" dirty="0">
                  <a:solidFill>
                    <a:srgbClr val="000000"/>
                  </a:solidFill>
                </a:endParaRPr>
              </a:p>
              <a:p>
                <a:endParaRPr lang="en-CA" b="1" dirty="0">
                  <a:solidFill>
                    <a:srgbClr val="000000"/>
                  </a:solidFill>
                </a:endParaRPr>
              </a:p>
            </p:txBody>
          </p:sp>
        </mc:Choice>
        <mc:Fallback>
          <p:sp>
            <p:nvSpPr>
              <p:cNvPr id="3" name="Content Placeholder 2">
                <a:extLst>
                  <a:ext uri="{FF2B5EF4-FFF2-40B4-BE49-F238E27FC236}">
                    <a16:creationId xmlns:a16="http://schemas.microsoft.com/office/drawing/2014/main" id="{86A14916-B157-4F8D-BBB5-57859855209F}"/>
                  </a:ext>
                </a:extLst>
              </p:cNvPr>
              <p:cNvSpPr>
                <a:spLocks noGrp="1" noRot="1" noChangeAspect="1" noMove="1" noResize="1" noEditPoints="1" noAdjustHandles="1" noChangeArrowheads="1" noChangeShapeType="1" noTextEdit="1"/>
              </p:cNvSpPr>
              <p:nvPr>
                <p:ph idx="1"/>
              </p:nvPr>
            </p:nvSpPr>
            <p:spPr>
              <a:xfrm>
                <a:off x="1484305" y="667725"/>
                <a:ext cx="9430254" cy="5488458"/>
              </a:xfrm>
              <a:blipFill>
                <a:blip r:embed="rId2"/>
                <a:stretch>
                  <a:fillRect l="-1681" t="-2222"/>
                </a:stretch>
              </a:blipFill>
            </p:spPr>
            <p:txBody>
              <a:bodyPr/>
              <a:lstStyle/>
              <a:p>
                <a:r>
                  <a:rPr lang="en-CA">
                    <a:noFill/>
                  </a:rPr>
                  <a:t> </a:t>
                </a:r>
              </a:p>
            </p:txBody>
          </p:sp>
        </mc:Fallback>
      </mc:AlternateContent>
      <p:sp>
        <p:nvSpPr>
          <p:cNvPr id="4" name="Cylinder 3">
            <a:extLst>
              <a:ext uri="{FF2B5EF4-FFF2-40B4-BE49-F238E27FC236}">
                <a16:creationId xmlns:a16="http://schemas.microsoft.com/office/drawing/2014/main" id="{9C3AAFB8-4480-431D-84F7-0BB8962E69F7}"/>
              </a:ext>
            </a:extLst>
          </p:cNvPr>
          <p:cNvSpPr/>
          <p:nvPr/>
        </p:nvSpPr>
        <p:spPr>
          <a:xfrm rot="16200000">
            <a:off x="7346399" y="2397642"/>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5" name="Cylinder 4">
            <a:extLst>
              <a:ext uri="{FF2B5EF4-FFF2-40B4-BE49-F238E27FC236}">
                <a16:creationId xmlns:a16="http://schemas.microsoft.com/office/drawing/2014/main" id="{C2D3C643-02E1-4B4C-A6FA-BE8901423094}"/>
              </a:ext>
            </a:extLst>
          </p:cNvPr>
          <p:cNvSpPr/>
          <p:nvPr/>
        </p:nvSpPr>
        <p:spPr>
          <a:xfrm rot="16200000">
            <a:off x="7065700" y="2397642"/>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6" name="Cylinder 5">
            <a:extLst>
              <a:ext uri="{FF2B5EF4-FFF2-40B4-BE49-F238E27FC236}">
                <a16:creationId xmlns:a16="http://schemas.microsoft.com/office/drawing/2014/main" id="{B40D9DA5-F247-4886-8A21-01B00E40BA21}"/>
              </a:ext>
            </a:extLst>
          </p:cNvPr>
          <p:cNvSpPr/>
          <p:nvPr/>
        </p:nvSpPr>
        <p:spPr>
          <a:xfrm rot="16200000">
            <a:off x="6785001" y="2397642"/>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7" name="Cylinder 6">
            <a:extLst>
              <a:ext uri="{FF2B5EF4-FFF2-40B4-BE49-F238E27FC236}">
                <a16:creationId xmlns:a16="http://schemas.microsoft.com/office/drawing/2014/main" id="{BE86F46A-7BB9-4EB9-B693-E7A4E93E782C}"/>
              </a:ext>
            </a:extLst>
          </p:cNvPr>
          <p:cNvSpPr/>
          <p:nvPr/>
        </p:nvSpPr>
        <p:spPr>
          <a:xfrm rot="16200000">
            <a:off x="6504302" y="2397642"/>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8" name="Cylinder 7">
            <a:extLst>
              <a:ext uri="{FF2B5EF4-FFF2-40B4-BE49-F238E27FC236}">
                <a16:creationId xmlns:a16="http://schemas.microsoft.com/office/drawing/2014/main" id="{0F262463-972D-4D41-AB6D-45C68ADF4020}"/>
              </a:ext>
            </a:extLst>
          </p:cNvPr>
          <p:cNvSpPr/>
          <p:nvPr/>
        </p:nvSpPr>
        <p:spPr>
          <a:xfrm rot="16200000">
            <a:off x="6223604" y="2397642"/>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9" name="Cylinder 8">
            <a:extLst>
              <a:ext uri="{FF2B5EF4-FFF2-40B4-BE49-F238E27FC236}">
                <a16:creationId xmlns:a16="http://schemas.microsoft.com/office/drawing/2014/main" id="{D4E31EC2-8FC2-48FF-A546-89EB7DF7442F}"/>
              </a:ext>
            </a:extLst>
          </p:cNvPr>
          <p:cNvSpPr/>
          <p:nvPr/>
        </p:nvSpPr>
        <p:spPr>
          <a:xfrm rot="16200000">
            <a:off x="5942905" y="2397642"/>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0" name="Cylinder 9">
            <a:extLst>
              <a:ext uri="{FF2B5EF4-FFF2-40B4-BE49-F238E27FC236}">
                <a16:creationId xmlns:a16="http://schemas.microsoft.com/office/drawing/2014/main" id="{681DA132-64FB-43EF-A1EA-F9E22120B060}"/>
              </a:ext>
            </a:extLst>
          </p:cNvPr>
          <p:cNvSpPr/>
          <p:nvPr/>
        </p:nvSpPr>
        <p:spPr>
          <a:xfrm rot="16200000">
            <a:off x="5662206" y="2397642"/>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1" name="Cylinder 10">
            <a:extLst>
              <a:ext uri="{FF2B5EF4-FFF2-40B4-BE49-F238E27FC236}">
                <a16:creationId xmlns:a16="http://schemas.microsoft.com/office/drawing/2014/main" id="{667FC77F-FE48-4BF3-8283-94651A86614F}"/>
              </a:ext>
            </a:extLst>
          </p:cNvPr>
          <p:cNvSpPr/>
          <p:nvPr/>
        </p:nvSpPr>
        <p:spPr>
          <a:xfrm rot="16200000">
            <a:off x="5381507" y="2397642"/>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2" name="Cylinder 11">
            <a:extLst>
              <a:ext uri="{FF2B5EF4-FFF2-40B4-BE49-F238E27FC236}">
                <a16:creationId xmlns:a16="http://schemas.microsoft.com/office/drawing/2014/main" id="{20B8F8C3-4294-44FD-A817-E991C9CF02B6}"/>
              </a:ext>
            </a:extLst>
          </p:cNvPr>
          <p:cNvSpPr/>
          <p:nvPr/>
        </p:nvSpPr>
        <p:spPr>
          <a:xfrm rot="16200000">
            <a:off x="5095840" y="2397642"/>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3" name="Cylinder 12">
            <a:extLst>
              <a:ext uri="{FF2B5EF4-FFF2-40B4-BE49-F238E27FC236}">
                <a16:creationId xmlns:a16="http://schemas.microsoft.com/office/drawing/2014/main" id="{E38BD0F8-1E37-4BE3-9D89-1FD01EA7A48F}"/>
              </a:ext>
            </a:extLst>
          </p:cNvPr>
          <p:cNvSpPr/>
          <p:nvPr/>
        </p:nvSpPr>
        <p:spPr>
          <a:xfrm rot="16200000">
            <a:off x="4815141" y="2397642"/>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4" name="Cylinder 13">
            <a:extLst>
              <a:ext uri="{FF2B5EF4-FFF2-40B4-BE49-F238E27FC236}">
                <a16:creationId xmlns:a16="http://schemas.microsoft.com/office/drawing/2014/main" id="{80D7BA43-F039-44D3-BF37-E6C02877A67C}"/>
              </a:ext>
            </a:extLst>
          </p:cNvPr>
          <p:cNvSpPr/>
          <p:nvPr/>
        </p:nvSpPr>
        <p:spPr>
          <a:xfrm rot="16200000">
            <a:off x="4110911" y="2392324"/>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5" name="Cylinder 14">
            <a:extLst>
              <a:ext uri="{FF2B5EF4-FFF2-40B4-BE49-F238E27FC236}">
                <a16:creationId xmlns:a16="http://schemas.microsoft.com/office/drawing/2014/main" id="{65F8D8B8-6F38-4894-9308-0486B157C9B1}"/>
              </a:ext>
            </a:extLst>
          </p:cNvPr>
          <p:cNvSpPr/>
          <p:nvPr/>
        </p:nvSpPr>
        <p:spPr>
          <a:xfrm rot="16200000">
            <a:off x="3830212" y="2392324"/>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6" name="Cylinder 15">
            <a:extLst>
              <a:ext uri="{FF2B5EF4-FFF2-40B4-BE49-F238E27FC236}">
                <a16:creationId xmlns:a16="http://schemas.microsoft.com/office/drawing/2014/main" id="{22A6FE39-E964-4FF7-9FB6-39244C822070}"/>
              </a:ext>
            </a:extLst>
          </p:cNvPr>
          <p:cNvSpPr/>
          <p:nvPr/>
        </p:nvSpPr>
        <p:spPr>
          <a:xfrm rot="16200000">
            <a:off x="3549514" y="2392324"/>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7" name="Cylinder 16">
            <a:extLst>
              <a:ext uri="{FF2B5EF4-FFF2-40B4-BE49-F238E27FC236}">
                <a16:creationId xmlns:a16="http://schemas.microsoft.com/office/drawing/2014/main" id="{E8380299-A2C8-4BBA-928B-C85CDD98E153}"/>
              </a:ext>
            </a:extLst>
          </p:cNvPr>
          <p:cNvSpPr/>
          <p:nvPr/>
        </p:nvSpPr>
        <p:spPr>
          <a:xfrm rot="16200000">
            <a:off x="3268815" y="2392324"/>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8" name="Cylinder 17">
            <a:extLst>
              <a:ext uri="{FF2B5EF4-FFF2-40B4-BE49-F238E27FC236}">
                <a16:creationId xmlns:a16="http://schemas.microsoft.com/office/drawing/2014/main" id="{5ED17244-8AA3-4AA3-B18E-4F2B01707F2C}"/>
              </a:ext>
            </a:extLst>
          </p:cNvPr>
          <p:cNvSpPr/>
          <p:nvPr/>
        </p:nvSpPr>
        <p:spPr>
          <a:xfrm rot="16200000">
            <a:off x="2988116" y="2392324"/>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9" name="Cylinder 18">
            <a:extLst>
              <a:ext uri="{FF2B5EF4-FFF2-40B4-BE49-F238E27FC236}">
                <a16:creationId xmlns:a16="http://schemas.microsoft.com/office/drawing/2014/main" id="{CD18C81C-764F-41B9-800E-E44495035FB2}"/>
              </a:ext>
            </a:extLst>
          </p:cNvPr>
          <p:cNvSpPr/>
          <p:nvPr/>
        </p:nvSpPr>
        <p:spPr>
          <a:xfrm rot="16200000">
            <a:off x="2707417" y="2392324"/>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0D2F50A2-DB43-482B-BE54-C1B669F3B712}"/>
                  </a:ext>
                </a:extLst>
              </p:cNvPr>
              <p:cNvSpPr txBox="1"/>
              <p:nvPr/>
            </p:nvSpPr>
            <p:spPr>
              <a:xfrm>
                <a:off x="4148232" y="2743005"/>
                <a:ext cx="33374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b="1" i="1" dirty="0" smtClean="0">
                          <a:solidFill>
                            <a:srgbClr val="000000"/>
                          </a:solidFill>
                          <a:latin typeface="Cambria Math" panose="02040503050406030204" pitchFamily="18" charset="0"/>
                        </a:rPr>
                        <m:t>𝒊</m:t>
                      </m:r>
                    </m:oMath>
                  </m:oMathPara>
                </a14:m>
                <a:endParaRPr lang="en-CA" b="1" dirty="0">
                  <a:solidFill>
                    <a:srgbClr val="000000"/>
                  </a:solidFill>
                </a:endParaRPr>
              </a:p>
            </p:txBody>
          </p:sp>
        </mc:Choice>
        <mc:Fallback>
          <p:sp>
            <p:nvSpPr>
              <p:cNvPr id="20" name="TextBox 19">
                <a:extLst>
                  <a:ext uri="{FF2B5EF4-FFF2-40B4-BE49-F238E27FC236}">
                    <a16:creationId xmlns:a16="http://schemas.microsoft.com/office/drawing/2014/main" id="{0D2F50A2-DB43-482B-BE54-C1B669F3B712}"/>
                  </a:ext>
                </a:extLst>
              </p:cNvPr>
              <p:cNvSpPr txBox="1">
                <a:spLocks noRot="1" noChangeAspect="1" noMove="1" noResize="1" noEditPoints="1" noAdjustHandles="1" noChangeArrowheads="1" noChangeShapeType="1" noTextEdit="1"/>
              </p:cNvSpPr>
              <p:nvPr/>
            </p:nvSpPr>
            <p:spPr>
              <a:xfrm>
                <a:off x="4148232" y="2743005"/>
                <a:ext cx="333745" cy="369332"/>
              </a:xfrm>
              <a:prstGeom prst="rect">
                <a:avLst/>
              </a:prstGeom>
              <a:blipFill>
                <a:blip r:embed="rId3"/>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DFEA86EF-8013-40E6-A946-7BCFB3741624}"/>
                  </a:ext>
                </a:extLst>
              </p:cNvPr>
              <p:cNvSpPr txBox="1"/>
              <p:nvPr/>
            </p:nvSpPr>
            <p:spPr>
              <a:xfrm>
                <a:off x="7393655" y="2743005"/>
                <a:ext cx="39786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b="1" i="1" dirty="0" smtClean="0">
                          <a:solidFill>
                            <a:srgbClr val="000000"/>
                          </a:solidFill>
                          <a:latin typeface="Cambria Math" panose="02040503050406030204" pitchFamily="18" charset="0"/>
                        </a:rPr>
                        <m:t>𝒌</m:t>
                      </m:r>
                    </m:oMath>
                  </m:oMathPara>
                </a14:m>
                <a:endParaRPr lang="en-CA" b="1" dirty="0">
                  <a:solidFill>
                    <a:srgbClr val="000000"/>
                  </a:solidFill>
                </a:endParaRPr>
              </a:p>
            </p:txBody>
          </p:sp>
        </mc:Choice>
        <mc:Fallback>
          <p:sp>
            <p:nvSpPr>
              <p:cNvPr id="21" name="TextBox 20">
                <a:extLst>
                  <a:ext uri="{FF2B5EF4-FFF2-40B4-BE49-F238E27FC236}">
                    <a16:creationId xmlns:a16="http://schemas.microsoft.com/office/drawing/2014/main" id="{DFEA86EF-8013-40E6-A946-7BCFB3741624}"/>
                  </a:ext>
                </a:extLst>
              </p:cNvPr>
              <p:cNvSpPr txBox="1">
                <a:spLocks noRot="1" noChangeAspect="1" noMove="1" noResize="1" noEditPoints="1" noAdjustHandles="1" noChangeArrowheads="1" noChangeShapeType="1" noTextEdit="1"/>
              </p:cNvSpPr>
              <p:nvPr/>
            </p:nvSpPr>
            <p:spPr>
              <a:xfrm>
                <a:off x="7393655" y="2743005"/>
                <a:ext cx="397865" cy="369332"/>
              </a:xfrm>
              <a:prstGeom prst="rect">
                <a:avLst/>
              </a:prstGeom>
              <a:blipFill>
                <a:blip r:embed="rId4"/>
                <a:stretch>
                  <a:fillRect/>
                </a:stretch>
              </a:blipFill>
            </p:spPr>
            <p:txBody>
              <a:bodyPr/>
              <a:lstStyle/>
              <a:p>
                <a:r>
                  <a:rPr lang="en-CA">
                    <a:noFill/>
                  </a:rPr>
                  <a:t> </a:t>
                </a:r>
              </a:p>
            </p:txBody>
          </p:sp>
        </mc:Fallback>
      </mc:AlternateContent>
      <p:sp>
        <p:nvSpPr>
          <p:cNvPr id="22" name="Left Brace 21">
            <a:extLst>
              <a:ext uri="{FF2B5EF4-FFF2-40B4-BE49-F238E27FC236}">
                <a16:creationId xmlns:a16="http://schemas.microsoft.com/office/drawing/2014/main" id="{68D6EDE0-93DA-4DFE-AF7D-652FC2C55152}"/>
              </a:ext>
            </a:extLst>
          </p:cNvPr>
          <p:cNvSpPr/>
          <p:nvPr/>
        </p:nvSpPr>
        <p:spPr>
          <a:xfrm rot="16200000">
            <a:off x="3415553" y="2200707"/>
            <a:ext cx="333745" cy="1799106"/>
          </a:xfrm>
          <a:prstGeom prst="leftBrace">
            <a:avLst/>
          </a:prstGeom>
          <a:ln w="381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rgbClr val="000000"/>
              </a:solidFill>
            </a:endParaRPr>
          </a:p>
        </p:txBody>
      </p:sp>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F195BBA5-DFCB-421A-841B-361A61DFF537}"/>
                  </a:ext>
                </a:extLst>
              </p:cNvPr>
              <p:cNvSpPr txBox="1"/>
              <p:nvPr/>
            </p:nvSpPr>
            <p:spPr>
              <a:xfrm>
                <a:off x="3069090" y="3180357"/>
                <a:ext cx="1079142" cy="369332"/>
              </a:xfrm>
              <a:prstGeom prst="rect">
                <a:avLst/>
              </a:prstGeom>
              <a:noFill/>
            </p:spPr>
            <p:txBody>
              <a:bodyPr wrap="none" rtlCol="0">
                <a:spAutoFit/>
              </a:bodyPr>
              <a:lstStyle/>
              <a:p>
                <a:r>
                  <a:rPr lang="en-CA" b="1" dirty="0">
                    <a:solidFill>
                      <a:srgbClr val="000000"/>
                    </a:solidFill>
                  </a:rPr>
                  <a:t>Length </a:t>
                </a:r>
                <a14:m>
                  <m:oMath xmlns:m="http://schemas.openxmlformats.org/officeDocument/2006/math">
                    <m:r>
                      <a:rPr lang="en-CA" b="1" i="1" dirty="0" smtClean="0">
                        <a:solidFill>
                          <a:srgbClr val="000000"/>
                        </a:solidFill>
                        <a:latin typeface="Cambria Math" panose="02040503050406030204" pitchFamily="18" charset="0"/>
                      </a:rPr>
                      <m:t>𝒊</m:t>
                    </m:r>
                  </m:oMath>
                </a14:m>
                <a:endParaRPr lang="en-CA" b="1" dirty="0">
                  <a:solidFill>
                    <a:srgbClr val="000000"/>
                  </a:solidFill>
                </a:endParaRPr>
              </a:p>
            </p:txBody>
          </p:sp>
        </mc:Choice>
        <mc:Fallback>
          <p:sp>
            <p:nvSpPr>
              <p:cNvPr id="23" name="TextBox 22">
                <a:extLst>
                  <a:ext uri="{FF2B5EF4-FFF2-40B4-BE49-F238E27FC236}">
                    <a16:creationId xmlns:a16="http://schemas.microsoft.com/office/drawing/2014/main" id="{F195BBA5-DFCB-421A-841B-361A61DFF537}"/>
                  </a:ext>
                </a:extLst>
              </p:cNvPr>
              <p:cNvSpPr txBox="1">
                <a:spLocks noRot="1" noChangeAspect="1" noMove="1" noResize="1" noEditPoints="1" noAdjustHandles="1" noChangeArrowheads="1" noChangeShapeType="1" noTextEdit="1"/>
              </p:cNvSpPr>
              <p:nvPr/>
            </p:nvSpPr>
            <p:spPr>
              <a:xfrm>
                <a:off x="3069090" y="3180357"/>
                <a:ext cx="1079142" cy="369332"/>
              </a:xfrm>
              <a:prstGeom prst="rect">
                <a:avLst/>
              </a:prstGeom>
              <a:blipFill>
                <a:blip r:embed="rId5"/>
                <a:stretch>
                  <a:fillRect l="-4520" t="-10000" b="-26667"/>
                </a:stretch>
              </a:blipFill>
            </p:spPr>
            <p:txBody>
              <a:bodyPr/>
              <a:lstStyle/>
              <a:p>
                <a:r>
                  <a:rPr lang="en-CA">
                    <a:noFill/>
                  </a:rPr>
                  <a:t> </a:t>
                </a:r>
              </a:p>
            </p:txBody>
          </p:sp>
        </mc:Fallback>
      </mc:AlternateContent>
      <p:sp>
        <p:nvSpPr>
          <p:cNvPr id="24" name="Left Brace 23">
            <a:extLst>
              <a:ext uri="{FF2B5EF4-FFF2-40B4-BE49-F238E27FC236}">
                <a16:creationId xmlns:a16="http://schemas.microsoft.com/office/drawing/2014/main" id="{E4F4F885-A19D-49EF-B6B3-C54C043D907E}"/>
              </a:ext>
            </a:extLst>
          </p:cNvPr>
          <p:cNvSpPr/>
          <p:nvPr/>
        </p:nvSpPr>
        <p:spPr>
          <a:xfrm rot="16200000">
            <a:off x="6104807" y="1640640"/>
            <a:ext cx="333745" cy="2919240"/>
          </a:xfrm>
          <a:prstGeom prst="leftBrace">
            <a:avLst/>
          </a:prstGeom>
          <a:ln w="381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rgbClr val="000000"/>
              </a:solidFill>
            </a:endParaRPr>
          </a:p>
        </p:txBody>
      </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F2CACE34-AA6E-4A44-8DDF-DA7C0B5D7CF1}"/>
                  </a:ext>
                </a:extLst>
              </p:cNvPr>
              <p:cNvSpPr txBox="1"/>
              <p:nvPr/>
            </p:nvSpPr>
            <p:spPr>
              <a:xfrm>
                <a:off x="5457552" y="3172259"/>
                <a:ext cx="1497526" cy="369332"/>
              </a:xfrm>
              <a:prstGeom prst="rect">
                <a:avLst/>
              </a:prstGeom>
              <a:noFill/>
            </p:spPr>
            <p:txBody>
              <a:bodyPr wrap="none" rtlCol="0">
                <a:spAutoFit/>
              </a:bodyPr>
              <a:lstStyle/>
              <a:p>
                <a:r>
                  <a:rPr lang="en-CA" b="1" dirty="0">
                    <a:solidFill>
                      <a:srgbClr val="000000"/>
                    </a:solidFill>
                  </a:rPr>
                  <a:t>Length </a:t>
                </a:r>
                <a14:m>
                  <m:oMath xmlns:m="http://schemas.openxmlformats.org/officeDocument/2006/math">
                    <m:r>
                      <a:rPr lang="en-CA" b="1" i="1" dirty="0" smtClean="0">
                        <a:solidFill>
                          <a:srgbClr val="000000"/>
                        </a:solidFill>
                        <a:latin typeface="Cambria Math" panose="02040503050406030204" pitchFamily="18" charset="0"/>
                      </a:rPr>
                      <m:t>𝒌</m:t>
                    </m:r>
                    <m:r>
                      <a:rPr lang="en-CA" b="1" i="1" dirty="0" smtClean="0">
                        <a:solidFill>
                          <a:srgbClr val="000000"/>
                        </a:solidFill>
                        <a:latin typeface="Cambria Math" panose="02040503050406030204" pitchFamily="18" charset="0"/>
                      </a:rPr>
                      <m:t>−</m:t>
                    </m:r>
                    <m:r>
                      <a:rPr lang="en-CA" b="1" i="1" dirty="0" smtClean="0">
                        <a:solidFill>
                          <a:srgbClr val="000000"/>
                        </a:solidFill>
                        <a:latin typeface="Cambria Math" panose="02040503050406030204" pitchFamily="18" charset="0"/>
                      </a:rPr>
                      <m:t>𝒊</m:t>
                    </m:r>
                  </m:oMath>
                </a14:m>
                <a:endParaRPr lang="en-CA" b="1" dirty="0">
                  <a:solidFill>
                    <a:srgbClr val="000000"/>
                  </a:solidFill>
                </a:endParaRPr>
              </a:p>
            </p:txBody>
          </p:sp>
        </mc:Choice>
        <mc:Fallback>
          <p:sp>
            <p:nvSpPr>
              <p:cNvPr id="25" name="TextBox 24">
                <a:extLst>
                  <a:ext uri="{FF2B5EF4-FFF2-40B4-BE49-F238E27FC236}">
                    <a16:creationId xmlns:a16="http://schemas.microsoft.com/office/drawing/2014/main" id="{F2CACE34-AA6E-4A44-8DDF-DA7C0B5D7CF1}"/>
                  </a:ext>
                </a:extLst>
              </p:cNvPr>
              <p:cNvSpPr txBox="1">
                <a:spLocks noRot="1" noChangeAspect="1" noMove="1" noResize="1" noEditPoints="1" noAdjustHandles="1" noChangeArrowheads="1" noChangeShapeType="1" noTextEdit="1"/>
              </p:cNvSpPr>
              <p:nvPr/>
            </p:nvSpPr>
            <p:spPr>
              <a:xfrm>
                <a:off x="5457552" y="3172259"/>
                <a:ext cx="1497526" cy="369332"/>
              </a:xfrm>
              <a:prstGeom prst="rect">
                <a:avLst/>
              </a:prstGeom>
              <a:blipFill>
                <a:blip r:embed="rId6"/>
                <a:stretch>
                  <a:fillRect l="-3252" t="-8197" b="-24590"/>
                </a:stretch>
              </a:blipFill>
            </p:spPr>
            <p:txBody>
              <a:bodyPr/>
              <a:lstStyle/>
              <a:p>
                <a:r>
                  <a:rPr lang="en-CA">
                    <a:noFill/>
                  </a:rPr>
                  <a:t> </a:t>
                </a:r>
              </a:p>
            </p:txBody>
          </p:sp>
        </mc:Fallback>
      </mc:AlternateContent>
      <p:sp>
        <p:nvSpPr>
          <p:cNvPr id="26" name="Slide Number Placeholder 25">
            <a:extLst>
              <a:ext uri="{FF2B5EF4-FFF2-40B4-BE49-F238E27FC236}">
                <a16:creationId xmlns:a16="http://schemas.microsoft.com/office/drawing/2014/main" id="{8E174673-DA9A-038A-A729-DD387EB965D9}"/>
              </a:ext>
            </a:extLst>
          </p:cNvPr>
          <p:cNvSpPr>
            <a:spLocks noGrp="1"/>
          </p:cNvSpPr>
          <p:nvPr>
            <p:ph type="sldNum" sz="quarter" idx="12"/>
          </p:nvPr>
        </p:nvSpPr>
        <p:spPr/>
        <p:txBody>
          <a:bodyPr/>
          <a:lstStyle/>
          <a:p>
            <a:fld id="{D57F1E4F-1CFF-5643-939E-217C01CDF565}" type="slidenum">
              <a:rPr lang="en-US" smtClean="0">
                <a:solidFill>
                  <a:srgbClr val="000000"/>
                </a:solidFill>
              </a:rPr>
              <a:pPr/>
              <a:t>78</a:t>
            </a:fld>
            <a:endParaRPr lang="en-US" dirty="0">
              <a:solidFill>
                <a:srgbClr val="000000"/>
              </a:solidFill>
            </a:endParaRPr>
          </a:p>
        </p:txBody>
      </p:sp>
      <p:sp>
        <p:nvSpPr>
          <p:cNvPr id="27" name="Speech Bubble: Rectangle 26">
            <a:extLst>
              <a:ext uri="{FF2B5EF4-FFF2-40B4-BE49-F238E27FC236}">
                <a16:creationId xmlns:a16="http://schemas.microsoft.com/office/drawing/2014/main" id="{338CC01E-4BDC-BED7-130D-E7D74E938338}"/>
              </a:ext>
            </a:extLst>
          </p:cNvPr>
          <p:cNvSpPr/>
          <p:nvPr/>
        </p:nvSpPr>
        <p:spPr>
          <a:xfrm>
            <a:off x="7495751" y="46594"/>
            <a:ext cx="4403098" cy="621131"/>
          </a:xfrm>
          <a:prstGeom prst="wedgeRectCallout">
            <a:avLst>
              <a:gd name="adj1" fmla="val -69113"/>
              <a:gd name="adj2" fmla="val 60625"/>
            </a:avLst>
          </a:prstGeom>
          <a:solidFill>
            <a:srgbClr val="FFFFFF"/>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Critical step! Must define what M(k) means, semantically!</a:t>
            </a:r>
          </a:p>
        </p:txBody>
      </p:sp>
    </p:spTree>
    <p:extLst>
      <p:ext uri="{BB962C8B-B14F-4D97-AF65-F5344CB8AC3E}">
        <p14:creationId xmlns:p14="http://schemas.microsoft.com/office/powerpoint/2010/main" val="326345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500"/>
                                        <p:tgtEl>
                                          <p:spTgt spid="1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500"/>
                                        <p:tgtEl>
                                          <p:spTgt spid="1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500"/>
                                        <p:tgtEl>
                                          <p:spTgt spid="1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500"/>
                                        <p:tgtEl>
                                          <p:spTgt spid="1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500"/>
                                        <p:tgtEl>
                                          <p:spTgt spid="16"/>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500"/>
                                        <p:tgtEl>
                                          <p:spTgt spid="17"/>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500"/>
                                        <p:tgtEl>
                                          <p:spTgt spid="18"/>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fade">
                                      <p:cBhvr>
                                        <p:cTn id="89" dur="500"/>
                                        <p:tgtEl>
                                          <p:spTgt spid="19"/>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fade">
                                      <p:cBhvr>
                                        <p:cTn id="92" dur="500"/>
                                        <p:tgtEl>
                                          <p:spTgt spid="20"/>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fade">
                                      <p:cBhvr>
                                        <p:cTn id="95" dur="500"/>
                                        <p:tgtEl>
                                          <p:spTgt spid="21"/>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500"/>
                                        <p:tgtEl>
                                          <p:spTgt spid="22"/>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3"/>
                                        </p:tgtEl>
                                        <p:attrNameLst>
                                          <p:attrName>style.visibility</p:attrName>
                                        </p:attrNameLst>
                                      </p:cBhvr>
                                      <p:to>
                                        <p:strVal val="visible"/>
                                      </p:to>
                                    </p:set>
                                    <p:animEffect transition="in" filter="fade">
                                      <p:cBhvr>
                                        <p:cTn id="101" dur="500"/>
                                        <p:tgtEl>
                                          <p:spTgt spid="23"/>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4"/>
                                        </p:tgtEl>
                                        <p:attrNameLst>
                                          <p:attrName>style.visibility</p:attrName>
                                        </p:attrNameLst>
                                      </p:cBhvr>
                                      <p:to>
                                        <p:strVal val="visible"/>
                                      </p:to>
                                    </p:set>
                                    <p:animEffect transition="in" filter="fade">
                                      <p:cBhvr>
                                        <p:cTn id="104" dur="500"/>
                                        <p:tgtEl>
                                          <p:spTgt spid="24"/>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fade">
                                      <p:cBhvr>
                                        <p:cTn id="10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p:bldP spid="21" grpId="0"/>
      <p:bldP spid="22" grpId="0" animBg="1"/>
      <p:bldP spid="23" grpId="0"/>
      <p:bldP spid="24" grpId="0" animBg="1"/>
      <p:bldP spid="25" grpId="0"/>
      <p:bldP spid="27"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80512-45C0-4DCB-9161-83E8C055EA53}"/>
              </a:ext>
            </a:extLst>
          </p:cNvPr>
          <p:cNvSpPr>
            <a:spLocks noGrp="1"/>
          </p:cNvSpPr>
          <p:nvPr>
            <p:ph type="title"/>
          </p:nvPr>
        </p:nvSpPr>
        <p:spPr/>
        <p:txBody>
          <a:bodyPr/>
          <a:lstStyle/>
          <a:p>
            <a:r>
              <a:rPr lang="en-CA" dirty="0">
                <a:solidFill>
                  <a:srgbClr val="000000"/>
                </a:solidFill>
              </a:rPr>
              <a:t>Computing solutions bottom-up</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66F1490-355B-4AFB-86C8-94A1DACAAD1B}"/>
                  </a:ext>
                </a:extLst>
              </p:cNvPr>
              <p:cNvSpPr>
                <a:spLocks noGrp="1"/>
              </p:cNvSpPr>
              <p:nvPr>
                <p:ph idx="1"/>
              </p:nvPr>
            </p:nvSpPr>
            <p:spPr>
              <a:xfrm>
                <a:off x="1394993" y="1236373"/>
                <a:ext cx="10445424" cy="5343053"/>
              </a:xfrm>
            </p:spPr>
            <p:txBody>
              <a:bodyPr/>
              <a:lstStyle/>
              <a:p>
                <a:r>
                  <a:rPr lang="en-CA" b="1" dirty="0">
                    <a:solidFill>
                      <a:srgbClr val="000000"/>
                    </a:solidFill>
                  </a:rPr>
                  <a:t>Recurrence: </a:t>
                </a:r>
                <a14:m>
                  <m:oMath xmlns:m="http://schemas.openxmlformats.org/officeDocument/2006/math">
                    <m:r>
                      <a:rPr lang="en-CA" b="1" i="1" smtClean="0">
                        <a:solidFill>
                          <a:srgbClr val="000000"/>
                        </a:solidFill>
                        <a:latin typeface="Cambria Math" panose="02040503050406030204" pitchFamily="18" charset="0"/>
                      </a:rPr>
                      <m:t>𝑴</m:t>
                    </m:r>
                    <m:d>
                      <m:dPr>
                        <m:ctrlPr>
                          <a:rPr lang="en-CA" b="1" i="1">
                            <a:solidFill>
                              <a:srgbClr val="000000"/>
                            </a:solidFill>
                            <a:latin typeface="Cambria Math" panose="02040503050406030204" pitchFamily="18" charset="0"/>
                          </a:rPr>
                        </m:ctrlPr>
                      </m:dPr>
                      <m:e>
                        <m:r>
                          <a:rPr lang="en-CA" b="1" i="1">
                            <a:solidFill>
                              <a:srgbClr val="000000"/>
                            </a:solidFill>
                            <a:latin typeface="Cambria Math" panose="02040503050406030204" pitchFamily="18" charset="0"/>
                          </a:rPr>
                          <m:t>𝒌</m:t>
                        </m:r>
                      </m:e>
                    </m:d>
                    <m:r>
                      <a:rPr lang="en-CA" b="1" i="1">
                        <a:solidFill>
                          <a:srgbClr val="000000"/>
                        </a:solidFill>
                        <a:latin typeface="Cambria Math" panose="02040503050406030204" pitchFamily="18" charset="0"/>
                      </a:rPr>
                      <m:t>=</m:t>
                    </m:r>
                    <m:func>
                      <m:funcPr>
                        <m:ctrlPr>
                          <a:rPr lang="en-CA" b="1" i="1">
                            <a:solidFill>
                              <a:srgbClr val="000000"/>
                            </a:solidFill>
                            <a:latin typeface="Cambria Math" panose="02040503050406030204" pitchFamily="18" charset="0"/>
                          </a:rPr>
                        </m:ctrlPr>
                      </m:funcPr>
                      <m:fName>
                        <m:r>
                          <a:rPr lang="en-CA" b="1" i="1">
                            <a:solidFill>
                              <a:srgbClr val="000000"/>
                            </a:solidFill>
                            <a:latin typeface="Cambria Math" panose="02040503050406030204" pitchFamily="18" charset="0"/>
                          </a:rPr>
                          <m:t>𝒎𝒂𝒙</m:t>
                        </m:r>
                      </m:fName>
                      <m:e>
                        <m:d>
                          <m:dPr>
                            <m:begChr m:val="{"/>
                            <m:endChr m:val="}"/>
                            <m:ctrlPr>
                              <a:rPr lang="en-CA" b="1" i="1">
                                <a:solidFill>
                                  <a:srgbClr val="000000"/>
                                </a:solidFill>
                                <a:latin typeface="Cambria Math" panose="02040503050406030204" pitchFamily="18" charset="0"/>
                              </a:rPr>
                            </m:ctrlPr>
                          </m:dPr>
                          <m:e>
                            <m:sSub>
                              <m:sSubPr>
                                <m:ctrlPr>
                                  <a:rPr lang="en-CA" b="1" i="1">
                                    <a:solidFill>
                                      <a:srgbClr val="000000"/>
                                    </a:solidFill>
                                    <a:latin typeface="Cambria Math" panose="02040503050406030204" pitchFamily="18" charset="0"/>
                                  </a:rPr>
                                </m:ctrlPr>
                              </m:sSubPr>
                              <m:e>
                                <m:r>
                                  <a:rPr lang="en-CA" b="1" i="1">
                                    <a:solidFill>
                                      <a:srgbClr val="000000"/>
                                    </a:solidFill>
                                    <a:latin typeface="Cambria Math" panose="02040503050406030204" pitchFamily="18" charset="0"/>
                                  </a:rPr>
                                  <m:t>𝒑</m:t>
                                </m:r>
                              </m:e>
                              <m:sub>
                                <m:r>
                                  <a:rPr lang="en-CA" b="1" i="1">
                                    <a:solidFill>
                                      <a:srgbClr val="000000"/>
                                    </a:solidFill>
                                    <a:latin typeface="Cambria Math" panose="02040503050406030204" pitchFamily="18" charset="0"/>
                                  </a:rPr>
                                  <m:t>𝒌</m:t>
                                </m:r>
                              </m:sub>
                            </m:sSub>
                            <m:r>
                              <a:rPr lang="en-CA" b="1" i="1">
                                <a:solidFill>
                                  <a:srgbClr val="000000"/>
                                </a:solidFill>
                                <a:latin typeface="Cambria Math" panose="02040503050406030204" pitchFamily="18" charset="0"/>
                              </a:rPr>
                              <m:t>, </m:t>
                            </m:r>
                            <m:r>
                              <m:rPr>
                                <m:brk m:alnAt="7"/>
                              </m:rPr>
                              <a:rPr lang="en-CA" b="1" i="1">
                                <a:solidFill>
                                  <a:srgbClr val="000000"/>
                                </a:solidFill>
                                <a:latin typeface="Cambria Math" panose="02040503050406030204" pitchFamily="18" charset="0"/>
                              </a:rPr>
                              <m:t>𝐦</m:t>
                            </m:r>
                            <m:r>
                              <a:rPr lang="en-CA" b="1" i="1">
                                <a:solidFill>
                                  <a:srgbClr val="000000"/>
                                </a:solidFill>
                                <a:latin typeface="Cambria Math" panose="02040503050406030204" pitchFamily="18" charset="0"/>
                              </a:rPr>
                              <m:t>𝐚</m:t>
                            </m:r>
                            <m:sSub>
                              <m:sSubPr>
                                <m:ctrlPr>
                                  <a:rPr lang="en-CA" b="1" i="1">
                                    <a:solidFill>
                                      <a:srgbClr val="000000"/>
                                    </a:solidFill>
                                    <a:latin typeface="Cambria Math" panose="02040503050406030204" pitchFamily="18" charset="0"/>
                                  </a:rPr>
                                </m:ctrlPr>
                              </m:sSubPr>
                              <m:e>
                                <m:r>
                                  <m:rPr>
                                    <m:brk m:alnAt="7"/>
                                  </m:rPr>
                                  <a:rPr lang="en-CA" b="1" i="1">
                                    <a:solidFill>
                                      <a:srgbClr val="000000"/>
                                    </a:solidFill>
                                    <a:latin typeface="Cambria Math" panose="02040503050406030204" pitchFamily="18" charset="0"/>
                                  </a:rPr>
                                  <m:t>𝐱</m:t>
                                </m:r>
                              </m:e>
                              <m:sub>
                                <m:r>
                                  <a:rPr lang="en-CA" b="1" i="1" smtClean="0">
                                    <a:solidFill>
                                      <a:srgbClr val="000000"/>
                                    </a:solidFill>
                                    <a:latin typeface="Cambria Math" panose="02040503050406030204" pitchFamily="18" charset="0"/>
                                  </a:rPr>
                                  <m:t>𝟏</m:t>
                                </m:r>
                                <m:r>
                                  <a:rPr lang="en-CA" b="1" i="0" smtClean="0">
                                    <a:solidFill>
                                      <a:srgbClr val="000000"/>
                                    </a:solidFill>
                                    <a:latin typeface="Cambria Math" panose="02040503050406030204" pitchFamily="18" charset="0"/>
                                  </a:rPr>
                                  <m:t>≤</m:t>
                                </m:r>
                                <m:r>
                                  <m:rPr>
                                    <m:brk m:alnAt="7"/>
                                  </m:rPr>
                                  <a:rPr lang="en-CA" b="1" i="1">
                                    <a:solidFill>
                                      <a:srgbClr val="000000"/>
                                    </a:solidFill>
                                    <a:latin typeface="Cambria Math" panose="02040503050406030204" pitchFamily="18" charset="0"/>
                                  </a:rPr>
                                  <m:t>𝒊</m:t>
                                </m:r>
                                <m:r>
                                  <a:rPr lang="en-CA" b="1" i="1" smtClean="0">
                                    <a:solidFill>
                                      <a:srgbClr val="000000"/>
                                    </a:solidFill>
                                    <a:latin typeface="Cambria Math" panose="02040503050406030204" pitchFamily="18" charset="0"/>
                                  </a:rPr>
                                  <m:t>≤</m:t>
                                </m:r>
                                <m:r>
                                  <a:rPr lang="en-CA" b="1" i="1">
                                    <a:solidFill>
                                      <a:srgbClr val="000000"/>
                                    </a:solidFill>
                                    <a:latin typeface="Cambria Math" panose="02040503050406030204" pitchFamily="18" charset="0"/>
                                  </a:rPr>
                                  <m:t>𝒌</m:t>
                                </m:r>
                                <m:r>
                                  <a:rPr lang="en-CA" b="1" i="1" smtClean="0">
                                    <a:solidFill>
                                      <a:srgbClr val="000000"/>
                                    </a:solidFill>
                                    <a:latin typeface="Cambria Math" panose="02040503050406030204" pitchFamily="18" charset="0"/>
                                  </a:rPr>
                                  <m:t>−</m:t>
                                </m:r>
                                <m:r>
                                  <a:rPr lang="en-CA" b="1" i="1" smtClean="0">
                                    <a:solidFill>
                                      <a:srgbClr val="000000"/>
                                    </a:solidFill>
                                    <a:latin typeface="Cambria Math" panose="02040503050406030204" pitchFamily="18" charset="0"/>
                                  </a:rPr>
                                  <m:t>𝟏</m:t>
                                </m:r>
                              </m:sub>
                            </m:sSub>
                            <m:d>
                              <m:dPr>
                                <m:begChr m:val="{"/>
                                <m:endChr m:val="}"/>
                                <m:ctrlPr>
                                  <a:rPr lang="en-CA" b="1" i="1">
                                    <a:solidFill>
                                      <a:srgbClr val="000000"/>
                                    </a:solidFill>
                                    <a:latin typeface="Cambria Math" panose="02040503050406030204" pitchFamily="18" charset="0"/>
                                  </a:rPr>
                                </m:ctrlPr>
                              </m:dPr>
                              <m:e>
                                <m:r>
                                  <a:rPr lang="en-CA" b="1" i="1">
                                    <a:solidFill>
                                      <a:srgbClr val="000000"/>
                                    </a:solidFill>
                                    <a:latin typeface="Cambria Math" panose="02040503050406030204" pitchFamily="18" charset="0"/>
                                  </a:rPr>
                                  <m:t>𝑴</m:t>
                                </m:r>
                                <m:d>
                                  <m:dPr>
                                    <m:ctrlPr>
                                      <a:rPr lang="en-CA" b="1" i="1">
                                        <a:solidFill>
                                          <a:srgbClr val="000000"/>
                                        </a:solidFill>
                                        <a:latin typeface="Cambria Math" panose="02040503050406030204" pitchFamily="18" charset="0"/>
                                      </a:rPr>
                                    </m:ctrlPr>
                                  </m:dPr>
                                  <m:e>
                                    <m:r>
                                      <m:rPr>
                                        <m:brk m:alnAt="7"/>
                                      </m:rPr>
                                      <a:rPr lang="en-CA" b="1" i="1">
                                        <a:solidFill>
                                          <a:srgbClr val="000000"/>
                                        </a:solidFill>
                                        <a:latin typeface="Cambria Math" panose="02040503050406030204" pitchFamily="18" charset="0"/>
                                      </a:rPr>
                                      <m:t>𝒊</m:t>
                                    </m:r>
                                  </m:e>
                                </m:d>
                                <m:r>
                                  <m:rPr>
                                    <m:brk m:alnAt="7"/>
                                  </m:rPr>
                                  <a:rPr lang="en-CA" b="1" i="1">
                                    <a:solidFill>
                                      <a:srgbClr val="000000"/>
                                    </a:solidFill>
                                    <a:latin typeface="Cambria Math" panose="02040503050406030204" pitchFamily="18" charset="0"/>
                                  </a:rPr>
                                  <m:t>+</m:t>
                                </m:r>
                                <m:r>
                                  <a:rPr lang="en-CA" b="1" i="1">
                                    <a:solidFill>
                                      <a:srgbClr val="000000"/>
                                    </a:solidFill>
                                    <a:latin typeface="Cambria Math" panose="02040503050406030204" pitchFamily="18" charset="0"/>
                                  </a:rPr>
                                  <m:t>𝑴</m:t>
                                </m:r>
                                <m:d>
                                  <m:dPr>
                                    <m:ctrlPr>
                                      <a:rPr lang="en-CA" b="1" i="1">
                                        <a:solidFill>
                                          <a:srgbClr val="000000"/>
                                        </a:solidFill>
                                        <a:latin typeface="Cambria Math" panose="02040503050406030204" pitchFamily="18" charset="0"/>
                                      </a:rPr>
                                    </m:ctrlPr>
                                  </m:dPr>
                                  <m:e>
                                    <m:r>
                                      <a:rPr lang="en-CA" b="1" i="1">
                                        <a:solidFill>
                                          <a:srgbClr val="000000"/>
                                        </a:solidFill>
                                        <a:latin typeface="Cambria Math" panose="02040503050406030204" pitchFamily="18" charset="0"/>
                                      </a:rPr>
                                      <m:t>𝒌</m:t>
                                    </m:r>
                                    <m:r>
                                      <a:rPr lang="en-CA" b="1" i="1">
                                        <a:solidFill>
                                          <a:srgbClr val="000000"/>
                                        </a:solidFill>
                                        <a:latin typeface="Cambria Math" panose="02040503050406030204" pitchFamily="18" charset="0"/>
                                      </a:rPr>
                                      <m:t>−</m:t>
                                    </m:r>
                                    <m:r>
                                      <a:rPr lang="en-CA" b="1" i="1">
                                        <a:solidFill>
                                          <a:srgbClr val="000000"/>
                                        </a:solidFill>
                                        <a:latin typeface="Cambria Math" panose="02040503050406030204" pitchFamily="18" charset="0"/>
                                      </a:rPr>
                                      <m:t>𝒊</m:t>
                                    </m:r>
                                  </m:e>
                                </m:d>
                              </m:e>
                            </m:d>
                          </m:e>
                        </m:d>
                      </m:e>
                    </m:func>
                  </m:oMath>
                </a14:m>
                <a:endParaRPr lang="en-CA" b="1" dirty="0">
                  <a:solidFill>
                    <a:srgbClr val="000000"/>
                  </a:solidFill>
                </a:endParaRPr>
              </a:p>
              <a:p>
                <a:r>
                  <a:rPr lang="en-CA" dirty="0">
                    <a:solidFill>
                      <a:srgbClr val="000000"/>
                    </a:solidFill>
                  </a:rPr>
                  <a:t>Compute </a:t>
                </a:r>
                <a:r>
                  <a:rPr lang="en-CA" b="1" dirty="0">
                    <a:solidFill>
                      <a:srgbClr val="000000"/>
                    </a:solidFill>
                  </a:rPr>
                  <a:t>table</a:t>
                </a:r>
                <a:r>
                  <a:rPr lang="en-CA" dirty="0">
                    <a:solidFill>
                      <a:srgbClr val="000000"/>
                    </a:solidFill>
                  </a:rPr>
                  <a:t> of solutions: </a:t>
                </a:r>
                <a14:m>
                  <m:oMath xmlns:m="http://schemas.openxmlformats.org/officeDocument/2006/math">
                    <m:r>
                      <m:rPr>
                        <m:sty m:val="p"/>
                      </m:rPr>
                      <a:rPr lang="en-CA" b="0" i="0" dirty="0" smtClean="0">
                        <a:solidFill>
                          <a:srgbClr val="000000"/>
                        </a:solidFill>
                        <a:latin typeface="Cambria Math" panose="02040503050406030204" pitchFamily="18" charset="0"/>
                      </a:rPr>
                      <m:t>M</m:t>
                    </m:r>
                    <m:r>
                      <a:rPr lang="en-CA" i="1" dirty="0" smtClean="0">
                        <a:solidFill>
                          <a:srgbClr val="000000"/>
                        </a:solidFill>
                        <a:latin typeface="Cambria Math" panose="02040503050406030204" pitchFamily="18" charset="0"/>
                      </a:rPr>
                      <m:t>[</m:t>
                    </m:r>
                    <m:r>
                      <a:rPr lang="en-CA" b="0" i="1" dirty="0" smtClean="0">
                        <a:solidFill>
                          <a:srgbClr val="000000"/>
                        </a:solidFill>
                        <a:latin typeface="Cambria Math" panose="02040503050406030204" pitchFamily="18" charset="0"/>
                      </a:rPr>
                      <m:t>1</m:t>
                    </m:r>
                    <m:r>
                      <a:rPr lang="en-CA" i="1" dirty="0" smtClean="0">
                        <a:solidFill>
                          <a:srgbClr val="000000"/>
                        </a:solidFill>
                        <a:latin typeface="Cambria Math" panose="02040503050406030204" pitchFamily="18" charset="0"/>
                      </a:rPr>
                      <m:t>..</m:t>
                    </m:r>
                    <m:r>
                      <a:rPr lang="en-CA" i="1" dirty="0" smtClean="0">
                        <a:solidFill>
                          <a:srgbClr val="000000"/>
                        </a:solidFill>
                        <a:latin typeface="Cambria Math" panose="02040503050406030204" pitchFamily="18" charset="0"/>
                      </a:rPr>
                      <m:t>𝑛</m:t>
                    </m:r>
                    <m:r>
                      <a:rPr lang="en-CA" i="1" dirty="0" smtClean="0">
                        <a:solidFill>
                          <a:srgbClr val="000000"/>
                        </a:solidFill>
                        <a:latin typeface="Cambria Math" panose="02040503050406030204" pitchFamily="18" charset="0"/>
                      </a:rPr>
                      <m:t>]</m:t>
                    </m:r>
                  </m:oMath>
                </a14:m>
                <a:endParaRPr lang="en-CA" dirty="0">
                  <a:solidFill>
                    <a:srgbClr val="000000"/>
                  </a:solidFill>
                </a:endParaRPr>
              </a:p>
              <a:p>
                <a:endParaRPr lang="en-CA" dirty="0">
                  <a:solidFill>
                    <a:srgbClr val="000000"/>
                  </a:solidFill>
                </a:endParaRPr>
              </a:p>
              <a:p>
                <a:r>
                  <a:rPr lang="en-CA" dirty="0">
                    <a:solidFill>
                      <a:srgbClr val="000000"/>
                    </a:solidFill>
                  </a:rPr>
                  <a:t>Dependencies: </a:t>
                </a:r>
                <a:r>
                  <a:rPr lang="en-CA" b="1" dirty="0">
                    <a:solidFill>
                      <a:srgbClr val="000000"/>
                    </a:solidFill>
                  </a:rPr>
                  <a:t>entry </a:t>
                </a:r>
                <a14:m>
                  <m:oMath xmlns:m="http://schemas.openxmlformats.org/officeDocument/2006/math">
                    <m:r>
                      <a:rPr lang="en-CA" b="1" i="1" smtClean="0">
                        <a:solidFill>
                          <a:srgbClr val="000000"/>
                        </a:solidFill>
                        <a:latin typeface="Cambria Math" panose="02040503050406030204" pitchFamily="18" charset="0"/>
                      </a:rPr>
                      <m:t>𝒌</m:t>
                    </m:r>
                  </m:oMath>
                </a14:m>
                <a:r>
                  <a:rPr lang="en-CA" dirty="0">
                    <a:solidFill>
                      <a:srgbClr val="000000"/>
                    </a:solidFill>
                  </a:rPr>
                  <a:t> depends on</a:t>
                </a:r>
              </a:p>
              <a:p>
                <a:pPr lvl="2"/>
                <a14:m>
                  <m:oMath xmlns:m="http://schemas.openxmlformats.org/officeDocument/2006/math">
                    <m:r>
                      <a:rPr lang="en-CA" b="0" i="1" smtClean="0">
                        <a:solidFill>
                          <a:srgbClr val="000000"/>
                        </a:solidFill>
                        <a:latin typeface="Cambria Math" panose="02040503050406030204" pitchFamily="18" charset="0"/>
                      </a:rPr>
                      <m:t>𝑀</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𝑖</m:t>
                    </m:r>
                    <m:r>
                      <a:rPr lang="en-CA" b="0" i="1" smtClean="0">
                        <a:solidFill>
                          <a:srgbClr val="000000"/>
                        </a:solidFill>
                        <a:latin typeface="Cambria Math" panose="02040503050406030204" pitchFamily="18" charset="0"/>
                      </a:rPr>
                      <m:t>]</m:t>
                    </m:r>
                  </m:oMath>
                </a14:m>
                <a:r>
                  <a:rPr lang="en-CA" dirty="0">
                    <a:solidFill>
                      <a:srgbClr val="000000"/>
                    </a:solidFill>
                  </a:rPr>
                  <a:t> 		</a:t>
                </a:r>
                <a:r>
                  <a:rPr lang="en-CA" dirty="0">
                    <a:solidFill>
                      <a:srgbClr val="000000"/>
                    </a:solidFill>
                    <a:sym typeface="Wingdings" panose="05000000000000000000" pitchFamily="2" charset="2"/>
                  </a:rPr>
                  <a:t> </a:t>
                </a:r>
                <a14:m>
                  <m:oMath xmlns:m="http://schemas.openxmlformats.org/officeDocument/2006/math">
                    <m:r>
                      <a:rPr lang="en-CA" b="0" i="1" smtClean="0">
                        <a:solidFill>
                          <a:srgbClr val="000000"/>
                        </a:solidFill>
                        <a:latin typeface="Cambria Math" panose="02040503050406030204" pitchFamily="18" charset="0"/>
                        <a:sym typeface="Wingdings" panose="05000000000000000000" pitchFamily="2" charset="2"/>
                      </a:rPr>
                      <m:t>𝑀</m:t>
                    </m:r>
                    <m:r>
                      <a:rPr lang="en-CA" b="0" i="1" smtClean="0">
                        <a:solidFill>
                          <a:srgbClr val="000000"/>
                        </a:solidFill>
                        <a:latin typeface="Cambria Math" panose="02040503050406030204" pitchFamily="18" charset="0"/>
                        <a:sym typeface="Wingdings" panose="05000000000000000000" pitchFamily="2" charset="2"/>
                      </a:rPr>
                      <m:t>[</m:t>
                    </m:r>
                    <m:r>
                      <a:rPr lang="en-CA" b="1" i="1" smtClean="0">
                        <a:solidFill>
                          <a:srgbClr val="000000"/>
                        </a:solidFill>
                        <a:latin typeface="Cambria Math" panose="02040503050406030204" pitchFamily="18" charset="0"/>
                        <a:sym typeface="Wingdings" panose="05000000000000000000" pitchFamily="2" charset="2"/>
                      </a:rPr>
                      <m:t>𝟏</m:t>
                    </m:r>
                    <m:r>
                      <a:rPr lang="en-CA" b="1" i="1" smtClean="0">
                        <a:solidFill>
                          <a:srgbClr val="000000"/>
                        </a:solidFill>
                        <a:latin typeface="Cambria Math" panose="02040503050406030204" pitchFamily="18" charset="0"/>
                        <a:sym typeface="Wingdings" panose="05000000000000000000" pitchFamily="2" charset="2"/>
                      </a:rPr>
                      <m:t>..</m:t>
                    </m:r>
                    <m:d>
                      <m:dPr>
                        <m:ctrlPr>
                          <a:rPr lang="en-CA" b="1" i="1" smtClean="0">
                            <a:solidFill>
                              <a:srgbClr val="000000"/>
                            </a:solidFill>
                            <a:latin typeface="Cambria Math" panose="02040503050406030204" pitchFamily="18" charset="0"/>
                            <a:sym typeface="Wingdings" panose="05000000000000000000" pitchFamily="2" charset="2"/>
                          </a:rPr>
                        </m:ctrlPr>
                      </m:dPr>
                      <m:e>
                        <m:r>
                          <a:rPr lang="en-CA" b="1" i="1" smtClean="0">
                            <a:solidFill>
                              <a:srgbClr val="000000"/>
                            </a:solidFill>
                            <a:latin typeface="Cambria Math" panose="02040503050406030204" pitchFamily="18" charset="0"/>
                            <a:sym typeface="Wingdings" panose="05000000000000000000" pitchFamily="2" charset="2"/>
                          </a:rPr>
                          <m:t>𝒌</m:t>
                        </m:r>
                        <m:r>
                          <a:rPr lang="en-CA" b="1" i="1" smtClean="0">
                            <a:solidFill>
                              <a:srgbClr val="000000"/>
                            </a:solidFill>
                            <a:latin typeface="Cambria Math" panose="02040503050406030204" pitchFamily="18" charset="0"/>
                            <a:sym typeface="Wingdings" panose="05000000000000000000" pitchFamily="2" charset="2"/>
                          </a:rPr>
                          <m:t>−</m:t>
                        </m:r>
                        <m:r>
                          <a:rPr lang="en-CA" b="1" i="1" smtClean="0">
                            <a:solidFill>
                              <a:srgbClr val="000000"/>
                            </a:solidFill>
                            <a:latin typeface="Cambria Math" panose="02040503050406030204" pitchFamily="18" charset="0"/>
                            <a:sym typeface="Wingdings" panose="05000000000000000000" pitchFamily="2" charset="2"/>
                          </a:rPr>
                          <m:t>𝟏</m:t>
                        </m:r>
                      </m:e>
                    </m:d>
                    <m:r>
                      <a:rPr lang="en-CA" b="0" i="1" smtClean="0">
                        <a:solidFill>
                          <a:srgbClr val="000000"/>
                        </a:solidFill>
                        <a:latin typeface="Cambria Math" panose="02040503050406030204" pitchFamily="18" charset="0"/>
                        <a:sym typeface="Wingdings" panose="05000000000000000000" pitchFamily="2" charset="2"/>
                      </a:rPr>
                      <m:t>]</m:t>
                    </m:r>
                  </m:oMath>
                </a14:m>
                <a:endParaRPr lang="en-CA" dirty="0">
                  <a:solidFill>
                    <a:srgbClr val="000000"/>
                  </a:solidFill>
                </a:endParaRPr>
              </a:p>
              <a:p>
                <a:pPr lvl="2"/>
                <a14:m>
                  <m:oMath xmlns:m="http://schemas.openxmlformats.org/officeDocument/2006/math">
                    <m:r>
                      <a:rPr lang="en-CA" b="0" i="1" smtClean="0">
                        <a:solidFill>
                          <a:srgbClr val="000000"/>
                        </a:solidFill>
                        <a:latin typeface="Cambria Math" panose="02040503050406030204" pitchFamily="18" charset="0"/>
                      </a:rPr>
                      <m:t>𝑀</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𝑘</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𝑖</m:t>
                    </m:r>
                    <m:r>
                      <a:rPr lang="en-CA" b="0" i="1" smtClean="0">
                        <a:solidFill>
                          <a:srgbClr val="000000"/>
                        </a:solidFill>
                        <a:latin typeface="Cambria Math" panose="02040503050406030204" pitchFamily="18" charset="0"/>
                      </a:rPr>
                      <m:t>]</m:t>
                    </m:r>
                  </m:oMath>
                </a14:m>
                <a:r>
                  <a:rPr lang="en-CA" dirty="0">
                    <a:solidFill>
                      <a:srgbClr val="000000"/>
                    </a:solidFill>
                  </a:rPr>
                  <a:t>	</a:t>
                </a:r>
                <a:r>
                  <a:rPr lang="en-CA" dirty="0">
                    <a:solidFill>
                      <a:srgbClr val="000000"/>
                    </a:solidFill>
                    <a:sym typeface="Wingdings" panose="05000000000000000000" pitchFamily="2" charset="2"/>
                  </a:rPr>
                  <a:t> </a:t>
                </a:r>
                <a14:m>
                  <m:oMath xmlns:m="http://schemas.openxmlformats.org/officeDocument/2006/math">
                    <m:r>
                      <a:rPr lang="en-CA" b="0" i="1" smtClean="0">
                        <a:solidFill>
                          <a:srgbClr val="000000"/>
                        </a:solidFill>
                        <a:latin typeface="Cambria Math" panose="02040503050406030204" pitchFamily="18" charset="0"/>
                        <a:sym typeface="Wingdings" panose="05000000000000000000" pitchFamily="2" charset="2"/>
                      </a:rPr>
                      <m:t>𝑀</m:t>
                    </m:r>
                    <m:r>
                      <a:rPr lang="en-CA" b="0" i="1" smtClean="0">
                        <a:solidFill>
                          <a:srgbClr val="000000"/>
                        </a:solidFill>
                        <a:latin typeface="Cambria Math" panose="02040503050406030204" pitchFamily="18" charset="0"/>
                        <a:sym typeface="Wingdings" panose="05000000000000000000" pitchFamily="2" charset="2"/>
                      </a:rPr>
                      <m:t>[</m:t>
                    </m:r>
                    <m:r>
                      <a:rPr lang="en-CA" b="1" i="1" smtClean="0">
                        <a:solidFill>
                          <a:srgbClr val="000000"/>
                        </a:solidFill>
                        <a:latin typeface="Cambria Math" panose="02040503050406030204" pitchFamily="18" charset="0"/>
                        <a:sym typeface="Wingdings" panose="05000000000000000000" pitchFamily="2" charset="2"/>
                      </a:rPr>
                      <m:t>𝟏</m:t>
                    </m:r>
                    <m:r>
                      <a:rPr lang="en-CA" b="1" i="1" smtClean="0">
                        <a:solidFill>
                          <a:srgbClr val="000000"/>
                        </a:solidFill>
                        <a:latin typeface="Cambria Math" panose="02040503050406030204" pitchFamily="18" charset="0"/>
                        <a:sym typeface="Wingdings" panose="05000000000000000000" pitchFamily="2" charset="2"/>
                      </a:rPr>
                      <m:t>..</m:t>
                    </m:r>
                    <m:d>
                      <m:dPr>
                        <m:ctrlPr>
                          <a:rPr lang="en-CA" b="1" i="1" smtClean="0">
                            <a:solidFill>
                              <a:srgbClr val="000000"/>
                            </a:solidFill>
                            <a:latin typeface="Cambria Math" panose="02040503050406030204" pitchFamily="18" charset="0"/>
                            <a:sym typeface="Wingdings" panose="05000000000000000000" pitchFamily="2" charset="2"/>
                          </a:rPr>
                        </m:ctrlPr>
                      </m:dPr>
                      <m:e>
                        <m:r>
                          <a:rPr lang="en-CA" b="1" i="1" smtClean="0">
                            <a:solidFill>
                              <a:srgbClr val="000000"/>
                            </a:solidFill>
                            <a:latin typeface="Cambria Math" panose="02040503050406030204" pitchFamily="18" charset="0"/>
                            <a:sym typeface="Wingdings" panose="05000000000000000000" pitchFamily="2" charset="2"/>
                          </a:rPr>
                          <m:t>𝒌</m:t>
                        </m:r>
                        <m:r>
                          <a:rPr lang="en-CA" b="1" i="1" smtClean="0">
                            <a:solidFill>
                              <a:srgbClr val="000000"/>
                            </a:solidFill>
                            <a:latin typeface="Cambria Math" panose="02040503050406030204" pitchFamily="18" charset="0"/>
                            <a:sym typeface="Wingdings" panose="05000000000000000000" pitchFamily="2" charset="2"/>
                          </a:rPr>
                          <m:t>−</m:t>
                        </m:r>
                        <m:r>
                          <a:rPr lang="en-CA" b="1" i="1" smtClean="0">
                            <a:solidFill>
                              <a:srgbClr val="000000"/>
                            </a:solidFill>
                            <a:latin typeface="Cambria Math" panose="02040503050406030204" pitchFamily="18" charset="0"/>
                            <a:sym typeface="Wingdings" panose="05000000000000000000" pitchFamily="2" charset="2"/>
                          </a:rPr>
                          <m:t>𝟏</m:t>
                        </m:r>
                      </m:e>
                    </m:d>
                    <m:r>
                      <a:rPr lang="en-CA" b="0" i="1" smtClean="0">
                        <a:solidFill>
                          <a:srgbClr val="000000"/>
                        </a:solidFill>
                        <a:latin typeface="Cambria Math" panose="02040503050406030204" pitchFamily="18" charset="0"/>
                        <a:sym typeface="Wingdings" panose="05000000000000000000" pitchFamily="2" charset="2"/>
                      </a:rPr>
                      <m:t>]</m:t>
                    </m:r>
                  </m:oMath>
                </a14:m>
                <a:endParaRPr lang="en-CA" dirty="0">
                  <a:solidFill>
                    <a:srgbClr val="000000"/>
                  </a:solidFill>
                </a:endParaRPr>
              </a:p>
              <a:p>
                <a:pPr lvl="1"/>
                <a:r>
                  <a:rPr lang="en-CA" dirty="0">
                    <a:solidFill>
                      <a:srgbClr val="000000"/>
                    </a:solidFill>
                  </a:rPr>
                  <a:t>All of these dependencies are </a:t>
                </a:r>
                <a14:m>
                  <m:oMath xmlns:m="http://schemas.openxmlformats.org/officeDocument/2006/math">
                    <m:r>
                      <a:rPr lang="en-CA" b="0" i="1" smtClean="0">
                        <a:solidFill>
                          <a:srgbClr val="000000"/>
                        </a:solidFill>
                        <a:latin typeface="Cambria Math" panose="02040503050406030204" pitchFamily="18" charset="0"/>
                      </a:rPr>
                      <m:t>&lt;</m:t>
                    </m:r>
                    <m:r>
                      <a:rPr lang="en-CA" b="0" i="1" smtClean="0">
                        <a:solidFill>
                          <a:srgbClr val="000000"/>
                        </a:solidFill>
                        <a:latin typeface="Cambria Math" panose="02040503050406030204" pitchFamily="18" charset="0"/>
                      </a:rPr>
                      <m:t>𝑘</m:t>
                    </m:r>
                  </m:oMath>
                </a14:m>
                <a:endParaRPr lang="en-CA" dirty="0">
                  <a:solidFill>
                    <a:srgbClr val="000000"/>
                  </a:solidFill>
                </a:endParaRPr>
              </a:p>
              <a:p>
                <a:r>
                  <a:rPr lang="en-CA" dirty="0">
                    <a:solidFill>
                      <a:srgbClr val="000000"/>
                    </a:solidFill>
                  </a:rPr>
                  <a:t>So we can fill in the table entries in order </a:t>
                </a:r>
                <a14:m>
                  <m:oMath xmlns:m="http://schemas.openxmlformats.org/officeDocument/2006/math">
                    <m:r>
                      <a:rPr lang="en-CA" i="1" dirty="0">
                        <a:solidFill>
                          <a:srgbClr val="000000"/>
                        </a:solidFill>
                        <a:latin typeface="Cambria Math" panose="02040503050406030204" pitchFamily="18" charset="0"/>
                      </a:rPr>
                      <m:t>1</m:t>
                    </m:r>
                    <m:r>
                      <a:rPr lang="en-CA" i="1" dirty="0" smtClean="0">
                        <a:solidFill>
                          <a:srgbClr val="000000"/>
                        </a:solidFill>
                        <a:latin typeface="Cambria Math" panose="02040503050406030204" pitchFamily="18" charset="0"/>
                      </a:rPr>
                      <m:t>..</m:t>
                    </m:r>
                    <m:r>
                      <a:rPr lang="en-CA" i="1" dirty="0" smtClean="0">
                        <a:solidFill>
                          <a:srgbClr val="000000"/>
                        </a:solidFill>
                        <a:latin typeface="Cambria Math" panose="02040503050406030204" pitchFamily="18" charset="0"/>
                      </a:rPr>
                      <m:t>𝑛</m:t>
                    </m:r>
                  </m:oMath>
                </a14:m>
                <a:endParaRPr lang="en-CA" dirty="0">
                  <a:solidFill>
                    <a:srgbClr val="000000"/>
                  </a:solidFill>
                </a:endParaRPr>
              </a:p>
              <a:p>
                <a:endParaRPr lang="en-CA" dirty="0">
                  <a:solidFill>
                    <a:srgbClr val="000000"/>
                  </a:solidFill>
                </a:endParaRPr>
              </a:p>
            </p:txBody>
          </p:sp>
        </mc:Choice>
        <mc:Fallback>
          <p:sp>
            <p:nvSpPr>
              <p:cNvPr id="3" name="Content Placeholder 2">
                <a:extLst>
                  <a:ext uri="{FF2B5EF4-FFF2-40B4-BE49-F238E27FC236}">
                    <a16:creationId xmlns:a16="http://schemas.microsoft.com/office/drawing/2014/main" id="{266F1490-355B-4AFB-86C8-94A1DACAAD1B}"/>
                  </a:ext>
                </a:extLst>
              </p:cNvPr>
              <p:cNvSpPr>
                <a:spLocks noGrp="1" noRot="1" noChangeAspect="1" noMove="1" noResize="1" noEditPoints="1" noAdjustHandles="1" noChangeArrowheads="1" noChangeShapeType="1" noTextEdit="1"/>
              </p:cNvSpPr>
              <p:nvPr>
                <p:ph idx="1"/>
              </p:nvPr>
            </p:nvSpPr>
            <p:spPr>
              <a:xfrm>
                <a:off x="1394993" y="1236373"/>
                <a:ext cx="10445424" cy="5343053"/>
              </a:xfrm>
              <a:blipFill>
                <a:blip r:embed="rId2"/>
                <a:stretch>
                  <a:fillRect l="-1576" t="-1941"/>
                </a:stretch>
              </a:blipFill>
            </p:spPr>
            <p:txBody>
              <a:bodyPr/>
              <a:lstStyle/>
              <a:p>
                <a:r>
                  <a:rPr lang="en-CA">
                    <a:noFill/>
                  </a:rPr>
                  <a:t> </a:t>
                </a:r>
              </a:p>
            </p:txBody>
          </p:sp>
        </mc:Fallback>
      </mc:AlternateContent>
      <p:graphicFrame>
        <p:nvGraphicFramePr>
          <p:cNvPr id="5" name="Table 4">
            <a:extLst>
              <a:ext uri="{FF2B5EF4-FFF2-40B4-BE49-F238E27FC236}">
                <a16:creationId xmlns:a16="http://schemas.microsoft.com/office/drawing/2014/main" id="{98112C34-2098-497F-A152-96C6D84CA726}"/>
              </a:ext>
            </a:extLst>
          </p:cNvPr>
          <p:cNvGraphicFramePr>
            <a:graphicFrameLocks noGrp="1"/>
          </p:cNvGraphicFramePr>
          <p:nvPr>
            <p:extLst>
              <p:ext uri="{D42A27DB-BD31-4B8C-83A1-F6EECF244321}">
                <p14:modId xmlns:p14="http://schemas.microsoft.com/office/powerpoint/2010/main" val="4109888276"/>
              </p:ext>
            </p:extLst>
          </p:nvPr>
        </p:nvGraphicFramePr>
        <p:xfrm>
          <a:off x="2795838" y="2493335"/>
          <a:ext cx="7580087" cy="365760"/>
        </p:xfrm>
        <a:graphic>
          <a:graphicData uri="http://schemas.openxmlformats.org/drawingml/2006/table">
            <a:tbl>
              <a:tblPr bandRow="1">
                <a:tableStyleId>{3C2FFA5D-87B4-456A-9821-1D502468CF0F}</a:tableStyleId>
              </a:tblPr>
              <a:tblGrid>
                <a:gridCol w="360957">
                  <a:extLst>
                    <a:ext uri="{9D8B030D-6E8A-4147-A177-3AD203B41FA5}">
                      <a16:colId xmlns:a16="http://schemas.microsoft.com/office/drawing/2014/main" val="1661594650"/>
                    </a:ext>
                  </a:extLst>
                </a:gridCol>
                <a:gridCol w="360956">
                  <a:extLst>
                    <a:ext uri="{9D8B030D-6E8A-4147-A177-3AD203B41FA5}">
                      <a16:colId xmlns:a16="http://schemas.microsoft.com/office/drawing/2014/main" val="1034638103"/>
                    </a:ext>
                  </a:extLst>
                </a:gridCol>
                <a:gridCol w="360957">
                  <a:extLst>
                    <a:ext uri="{9D8B030D-6E8A-4147-A177-3AD203B41FA5}">
                      <a16:colId xmlns:a16="http://schemas.microsoft.com/office/drawing/2014/main" val="415253831"/>
                    </a:ext>
                  </a:extLst>
                </a:gridCol>
                <a:gridCol w="360956">
                  <a:extLst>
                    <a:ext uri="{9D8B030D-6E8A-4147-A177-3AD203B41FA5}">
                      <a16:colId xmlns:a16="http://schemas.microsoft.com/office/drawing/2014/main" val="1795413693"/>
                    </a:ext>
                  </a:extLst>
                </a:gridCol>
                <a:gridCol w="360957">
                  <a:extLst>
                    <a:ext uri="{9D8B030D-6E8A-4147-A177-3AD203B41FA5}">
                      <a16:colId xmlns:a16="http://schemas.microsoft.com/office/drawing/2014/main" val="780437509"/>
                    </a:ext>
                  </a:extLst>
                </a:gridCol>
                <a:gridCol w="360956">
                  <a:extLst>
                    <a:ext uri="{9D8B030D-6E8A-4147-A177-3AD203B41FA5}">
                      <a16:colId xmlns:a16="http://schemas.microsoft.com/office/drawing/2014/main" val="37947158"/>
                    </a:ext>
                  </a:extLst>
                </a:gridCol>
                <a:gridCol w="360957">
                  <a:extLst>
                    <a:ext uri="{9D8B030D-6E8A-4147-A177-3AD203B41FA5}">
                      <a16:colId xmlns:a16="http://schemas.microsoft.com/office/drawing/2014/main" val="448846382"/>
                    </a:ext>
                  </a:extLst>
                </a:gridCol>
                <a:gridCol w="360956">
                  <a:extLst>
                    <a:ext uri="{9D8B030D-6E8A-4147-A177-3AD203B41FA5}">
                      <a16:colId xmlns:a16="http://schemas.microsoft.com/office/drawing/2014/main" val="1373949575"/>
                    </a:ext>
                  </a:extLst>
                </a:gridCol>
                <a:gridCol w="360957">
                  <a:extLst>
                    <a:ext uri="{9D8B030D-6E8A-4147-A177-3AD203B41FA5}">
                      <a16:colId xmlns:a16="http://schemas.microsoft.com/office/drawing/2014/main" val="1135497793"/>
                    </a:ext>
                  </a:extLst>
                </a:gridCol>
                <a:gridCol w="360956">
                  <a:extLst>
                    <a:ext uri="{9D8B030D-6E8A-4147-A177-3AD203B41FA5}">
                      <a16:colId xmlns:a16="http://schemas.microsoft.com/office/drawing/2014/main" val="2677942515"/>
                    </a:ext>
                  </a:extLst>
                </a:gridCol>
                <a:gridCol w="360957">
                  <a:extLst>
                    <a:ext uri="{9D8B030D-6E8A-4147-A177-3AD203B41FA5}">
                      <a16:colId xmlns:a16="http://schemas.microsoft.com/office/drawing/2014/main" val="3519679352"/>
                    </a:ext>
                  </a:extLst>
                </a:gridCol>
                <a:gridCol w="360956">
                  <a:extLst>
                    <a:ext uri="{9D8B030D-6E8A-4147-A177-3AD203B41FA5}">
                      <a16:colId xmlns:a16="http://schemas.microsoft.com/office/drawing/2014/main" val="222787902"/>
                    </a:ext>
                  </a:extLst>
                </a:gridCol>
                <a:gridCol w="360957">
                  <a:extLst>
                    <a:ext uri="{9D8B030D-6E8A-4147-A177-3AD203B41FA5}">
                      <a16:colId xmlns:a16="http://schemas.microsoft.com/office/drawing/2014/main" val="2168240787"/>
                    </a:ext>
                  </a:extLst>
                </a:gridCol>
                <a:gridCol w="360956">
                  <a:extLst>
                    <a:ext uri="{9D8B030D-6E8A-4147-A177-3AD203B41FA5}">
                      <a16:colId xmlns:a16="http://schemas.microsoft.com/office/drawing/2014/main" val="2822038293"/>
                    </a:ext>
                  </a:extLst>
                </a:gridCol>
                <a:gridCol w="360957">
                  <a:extLst>
                    <a:ext uri="{9D8B030D-6E8A-4147-A177-3AD203B41FA5}">
                      <a16:colId xmlns:a16="http://schemas.microsoft.com/office/drawing/2014/main" val="1560531306"/>
                    </a:ext>
                  </a:extLst>
                </a:gridCol>
                <a:gridCol w="360956">
                  <a:extLst>
                    <a:ext uri="{9D8B030D-6E8A-4147-A177-3AD203B41FA5}">
                      <a16:colId xmlns:a16="http://schemas.microsoft.com/office/drawing/2014/main" val="528228170"/>
                    </a:ext>
                  </a:extLst>
                </a:gridCol>
                <a:gridCol w="360957">
                  <a:extLst>
                    <a:ext uri="{9D8B030D-6E8A-4147-A177-3AD203B41FA5}">
                      <a16:colId xmlns:a16="http://schemas.microsoft.com/office/drawing/2014/main" val="390041111"/>
                    </a:ext>
                  </a:extLst>
                </a:gridCol>
                <a:gridCol w="360956">
                  <a:extLst>
                    <a:ext uri="{9D8B030D-6E8A-4147-A177-3AD203B41FA5}">
                      <a16:colId xmlns:a16="http://schemas.microsoft.com/office/drawing/2014/main" val="1775045768"/>
                    </a:ext>
                  </a:extLst>
                </a:gridCol>
                <a:gridCol w="360957">
                  <a:extLst>
                    <a:ext uri="{9D8B030D-6E8A-4147-A177-3AD203B41FA5}">
                      <a16:colId xmlns:a16="http://schemas.microsoft.com/office/drawing/2014/main" val="1384449518"/>
                    </a:ext>
                  </a:extLst>
                </a:gridCol>
                <a:gridCol w="360956">
                  <a:extLst>
                    <a:ext uri="{9D8B030D-6E8A-4147-A177-3AD203B41FA5}">
                      <a16:colId xmlns:a16="http://schemas.microsoft.com/office/drawing/2014/main" val="455877217"/>
                    </a:ext>
                  </a:extLst>
                </a:gridCol>
                <a:gridCol w="360957">
                  <a:extLst>
                    <a:ext uri="{9D8B030D-6E8A-4147-A177-3AD203B41FA5}">
                      <a16:colId xmlns:a16="http://schemas.microsoft.com/office/drawing/2014/main" val="3647973373"/>
                    </a:ext>
                  </a:extLst>
                </a:gridCol>
              </a:tblGrid>
              <a:tr h="0">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006741078"/>
                  </a:ext>
                </a:extLst>
              </a:tr>
            </a:tbl>
          </a:graphicData>
        </a:graphic>
      </p:graphicFrame>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6CABEF8D-CD2D-424B-AD7E-AC1165A266D9}"/>
                  </a:ext>
                </a:extLst>
              </p:cNvPr>
              <p:cNvSpPr txBox="1"/>
              <p:nvPr/>
            </p:nvSpPr>
            <p:spPr>
              <a:xfrm>
                <a:off x="2216364" y="2383827"/>
                <a:ext cx="545450"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CA" sz="3200" i="1" smtClean="0">
                          <a:solidFill>
                            <a:srgbClr val="000000"/>
                          </a:solidFill>
                          <a:latin typeface="Cambria Math" panose="02040503050406030204" pitchFamily="18" charset="0"/>
                        </a:rPr>
                        <m:t>𝑀</m:t>
                      </m:r>
                    </m:oMath>
                  </m:oMathPara>
                </a14:m>
                <a:endParaRPr lang="en-CA" sz="3200" dirty="0">
                  <a:solidFill>
                    <a:srgbClr val="000000"/>
                  </a:solidFill>
                </a:endParaRPr>
              </a:p>
            </p:txBody>
          </p:sp>
        </mc:Choice>
        <mc:Fallback>
          <p:sp>
            <p:nvSpPr>
              <p:cNvPr id="7" name="TextBox 6">
                <a:extLst>
                  <a:ext uri="{FF2B5EF4-FFF2-40B4-BE49-F238E27FC236}">
                    <a16:creationId xmlns:a16="http://schemas.microsoft.com/office/drawing/2014/main" id="{6CABEF8D-CD2D-424B-AD7E-AC1165A266D9}"/>
                  </a:ext>
                </a:extLst>
              </p:cNvPr>
              <p:cNvSpPr txBox="1">
                <a:spLocks noRot="1" noChangeAspect="1" noMove="1" noResize="1" noEditPoints="1" noAdjustHandles="1" noChangeArrowheads="1" noChangeShapeType="1" noTextEdit="1"/>
              </p:cNvSpPr>
              <p:nvPr/>
            </p:nvSpPr>
            <p:spPr>
              <a:xfrm>
                <a:off x="2216364" y="2383827"/>
                <a:ext cx="545450" cy="584775"/>
              </a:xfrm>
              <a:prstGeom prst="rect">
                <a:avLst/>
              </a:prstGeom>
              <a:blipFill>
                <a:blip r:embed="rId3"/>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BBE08C23-9B30-4244-AADE-AC8BE4049253}"/>
                  </a:ext>
                </a:extLst>
              </p:cNvPr>
              <p:cNvSpPr txBox="1"/>
              <p:nvPr/>
            </p:nvSpPr>
            <p:spPr>
              <a:xfrm>
                <a:off x="2697150" y="2783936"/>
                <a:ext cx="54545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CA" b="0" i="1" smtClean="0">
                          <a:solidFill>
                            <a:srgbClr val="000000"/>
                          </a:solidFill>
                          <a:latin typeface="Cambria Math" panose="02040503050406030204" pitchFamily="18" charset="0"/>
                        </a:rPr>
                        <m:t>1</m:t>
                      </m:r>
                    </m:oMath>
                  </m:oMathPara>
                </a14:m>
                <a:endParaRPr lang="en-CA" dirty="0">
                  <a:solidFill>
                    <a:srgbClr val="000000"/>
                  </a:solidFill>
                </a:endParaRPr>
              </a:p>
            </p:txBody>
          </p:sp>
        </mc:Choice>
        <mc:Fallback>
          <p:sp>
            <p:nvSpPr>
              <p:cNvPr id="8" name="TextBox 7">
                <a:extLst>
                  <a:ext uri="{FF2B5EF4-FFF2-40B4-BE49-F238E27FC236}">
                    <a16:creationId xmlns:a16="http://schemas.microsoft.com/office/drawing/2014/main" id="{BBE08C23-9B30-4244-AADE-AC8BE4049253}"/>
                  </a:ext>
                </a:extLst>
              </p:cNvPr>
              <p:cNvSpPr txBox="1">
                <a:spLocks noRot="1" noChangeAspect="1" noMove="1" noResize="1" noEditPoints="1" noAdjustHandles="1" noChangeArrowheads="1" noChangeShapeType="1" noTextEdit="1"/>
              </p:cNvSpPr>
              <p:nvPr/>
            </p:nvSpPr>
            <p:spPr>
              <a:xfrm>
                <a:off x="2697150" y="2783936"/>
                <a:ext cx="545450" cy="369332"/>
              </a:xfrm>
              <a:prstGeom prst="rect">
                <a:avLst/>
              </a:prstGeom>
              <a:blipFill>
                <a:blip r:embed="rId4"/>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56C19DD4-62F5-4C55-84E0-B6188D890FE8}"/>
                  </a:ext>
                </a:extLst>
              </p:cNvPr>
              <p:cNvSpPr txBox="1"/>
              <p:nvPr/>
            </p:nvSpPr>
            <p:spPr>
              <a:xfrm>
                <a:off x="9913821" y="2783936"/>
                <a:ext cx="54545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CA" b="0" i="1" smtClean="0">
                          <a:solidFill>
                            <a:srgbClr val="000000"/>
                          </a:solidFill>
                          <a:latin typeface="Cambria Math" panose="02040503050406030204" pitchFamily="18" charset="0"/>
                        </a:rPr>
                        <m:t>𝑛</m:t>
                      </m:r>
                    </m:oMath>
                  </m:oMathPara>
                </a14:m>
                <a:endParaRPr lang="en-CA" dirty="0">
                  <a:solidFill>
                    <a:srgbClr val="000000"/>
                  </a:solidFill>
                </a:endParaRPr>
              </a:p>
            </p:txBody>
          </p:sp>
        </mc:Choice>
        <mc:Fallback>
          <p:sp>
            <p:nvSpPr>
              <p:cNvPr id="9" name="TextBox 8">
                <a:extLst>
                  <a:ext uri="{FF2B5EF4-FFF2-40B4-BE49-F238E27FC236}">
                    <a16:creationId xmlns:a16="http://schemas.microsoft.com/office/drawing/2014/main" id="{56C19DD4-62F5-4C55-84E0-B6188D890FE8}"/>
                  </a:ext>
                </a:extLst>
              </p:cNvPr>
              <p:cNvSpPr txBox="1">
                <a:spLocks noRot="1" noChangeAspect="1" noMove="1" noResize="1" noEditPoints="1" noAdjustHandles="1" noChangeArrowheads="1" noChangeShapeType="1" noTextEdit="1"/>
              </p:cNvSpPr>
              <p:nvPr/>
            </p:nvSpPr>
            <p:spPr>
              <a:xfrm>
                <a:off x="9913821" y="2783936"/>
                <a:ext cx="545450" cy="369332"/>
              </a:xfrm>
              <a:prstGeom prst="rect">
                <a:avLst/>
              </a:prstGeom>
              <a:blipFill>
                <a:blip r:embed="rId5"/>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2454CE8B-740D-4F41-9731-898A2DA3118C}"/>
                  </a:ext>
                </a:extLst>
              </p:cNvPr>
              <p:cNvSpPr txBox="1"/>
              <p:nvPr/>
            </p:nvSpPr>
            <p:spPr>
              <a:xfrm>
                <a:off x="7749033" y="2821516"/>
                <a:ext cx="54545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CA" b="1" i="1" smtClean="0">
                          <a:solidFill>
                            <a:srgbClr val="000000"/>
                          </a:solidFill>
                          <a:latin typeface="Cambria Math" panose="02040503050406030204" pitchFamily="18" charset="0"/>
                        </a:rPr>
                        <m:t>𝒌</m:t>
                      </m:r>
                    </m:oMath>
                  </m:oMathPara>
                </a14:m>
                <a:endParaRPr lang="en-CA" b="1" dirty="0">
                  <a:solidFill>
                    <a:srgbClr val="000000"/>
                  </a:solidFill>
                </a:endParaRPr>
              </a:p>
            </p:txBody>
          </p:sp>
        </mc:Choice>
        <mc:Fallback>
          <p:sp>
            <p:nvSpPr>
              <p:cNvPr id="10" name="TextBox 9">
                <a:extLst>
                  <a:ext uri="{FF2B5EF4-FFF2-40B4-BE49-F238E27FC236}">
                    <a16:creationId xmlns:a16="http://schemas.microsoft.com/office/drawing/2014/main" id="{2454CE8B-740D-4F41-9731-898A2DA3118C}"/>
                  </a:ext>
                </a:extLst>
              </p:cNvPr>
              <p:cNvSpPr txBox="1">
                <a:spLocks noRot="1" noChangeAspect="1" noMove="1" noResize="1" noEditPoints="1" noAdjustHandles="1" noChangeArrowheads="1" noChangeShapeType="1" noTextEdit="1"/>
              </p:cNvSpPr>
              <p:nvPr/>
            </p:nvSpPr>
            <p:spPr>
              <a:xfrm>
                <a:off x="7749033" y="2821516"/>
                <a:ext cx="545450" cy="369332"/>
              </a:xfrm>
              <a:prstGeom prst="rect">
                <a:avLst/>
              </a:prstGeom>
              <a:blipFill>
                <a:blip r:embed="rId6"/>
                <a:stretch>
                  <a:fillRect/>
                </a:stretch>
              </a:blipFill>
            </p:spPr>
            <p:txBody>
              <a:bodyPr/>
              <a:lstStyle/>
              <a:p>
                <a:r>
                  <a:rPr lang="en-CA">
                    <a:noFill/>
                  </a:rPr>
                  <a:t> </a:t>
                </a:r>
              </a:p>
            </p:txBody>
          </p:sp>
        </mc:Fallback>
      </mc:AlternateContent>
      <p:sp>
        <p:nvSpPr>
          <p:cNvPr id="11" name="Flowchart: Process 10">
            <a:extLst>
              <a:ext uri="{FF2B5EF4-FFF2-40B4-BE49-F238E27FC236}">
                <a16:creationId xmlns:a16="http://schemas.microsoft.com/office/drawing/2014/main" id="{4D594EA0-FF13-43DF-82AB-A7E612FC73F4}"/>
              </a:ext>
            </a:extLst>
          </p:cNvPr>
          <p:cNvSpPr/>
          <p:nvPr/>
        </p:nvSpPr>
        <p:spPr>
          <a:xfrm>
            <a:off x="2832513" y="2554953"/>
            <a:ext cx="4971785" cy="228983"/>
          </a:xfrm>
          <a:prstGeom prst="flowChartProcess">
            <a:avLst/>
          </a:prstGeom>
          <a:noFill/>
          <a:ln>
            <a:solidFill>
              <a:srgbClr val="0000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2" name="Flowchart: Process 11">
            <a:extLst>
              <a:ext uri="{FF2B5EF4-FFF2-40B4-BE49-F238E27FC236}">
                <a16:creationId xmlns:a16="http://schemas.microsoft.com/office/drawing/2014/main" id="{DF615C2C-CB65-4606-8F8F-4201E6C68E79}"/>
              </a:ext>
            </a:extLst>
          </p:cNvPr>
          <p:cNvSpPr/>
          <p:nvPr/>
        </p:nvSpPr>
        <p:spPr>
          <a:xfrm>
            <a:off x="7892009" y="2554953"/>
            <a:ext cx="273796" cy="228983"/>
          </a:xfrm>
          <a:prstGeom prst="flowChartProcess">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4" name="Slide Number Placeholder 3">
            <a:extLst>
              <a:ext uri="{FF2B5EF4-FFF2-40B4-BE49-F238E27FC236}">
                <a16:creationId xmlns:a16="http://schemas.microsoft.com/office/drawing/2014/main" id="{63202C75-C1BC-C0AB-DE1C-87B742C2E4C0}"/>
              </a:ext>
            </a:extLst>
          </p:cNvPr>
          <p:cNvSpPr>
            <a:spLocks noGrp="1"/>
          </p:cNvSpPr>
          <p:nvPr>
            <p:ph type="sldNum" sz="quarter" idx="12"/>
          </p:nvPr>
        </p:nvSpPr>
        <p:spPr/>
        <p:txBody>
          <a:bodyPr/>
          <a:lstStyle/>
          <a:p>
            <a:fld id="{D57F1E4F-1CFF-5643-939E-217C01CDF565}" type="slidenum">
              <a:rPr lang="en-US" smtClean="0">
                <a:solidFill>
                  <a:srgbClr val="000000"/>
                </a:solidFill>
              </a:rPr>
              <a:pPr/>
              <a:t>79</a:t>
            </a:fld>
            <a:endParaRPr lang="en-US" dirty="0">
              <a:solidFill>
                <a:srgbClr val="000000"/>
              </a:solidFill>
            </a:endParaRPr>
          </a:p>
        </p:txBody>
      </p:sp>
    </p:spTree>
    <p:extLst>
      <p:ext uri="{BB962C8B-B14F-4D97-AF65-F5344CB8AC3E}">
        <p14:creationId xmlns:p14="http://schemas.microsoft.com/office/powerpoint/2010/main" val="15323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solidFill>
                  <a:srgbClr val="000000"/>
                </a:solidFill>
              </a:rPr>
              <a:t>Example:</a:t>
            </a:r>
            <a:br>
              <a:rPr lang="en-US" dirty="0">
                <a:solidFill>
                  <a:srgbClr val="000000"/>
                </a:solidFill>
              </a:rPr>
            </a:br>
            <a:r>
              <a:rPr lang="en-US" dirty="0">
                <a:solidFill>
                  <a:srgbClr val="000000"/>
                </a:solidFill>
              </a:rPr>
              <a:t>order matters!</a:t>
            </a:r>
            <a:endParaRPr lang="en-CA" b="1" dirty="0">
              <a:solidFill>
                <a:srgbClr val="000000"/>
              </a:solidFill>
            </a:endParaRPr>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solidFill>
                          <a:srgbClr val="FFFFFF"/>
                        </a:solidFill>
                      </a:endParaRPr>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solidFill>
                          <a:srgbClr val="FFFFFF"/>
                        </a:solidFill>
                      </a:endParaRPr>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7529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 name="Slide Number Placeholder 2">
            <a:extLst>
              <a:ext uri="{FF2B5EF4-FFF2-40B4-BE49-F238E27FC236}">
                <a16:creationId xmlns:a16="http://schemas.microsoft.com/office/drawing/2014/main" id="{CFA4F34B-3684-D301-90D3-E347E5C9467F}"/>
              </a:ext>
            </a:extLst>
          </p:cNvPr>
          <p:cNvSpPr>
            <a:spLocks noGrp="1"/>
          </p:cNvSpPr>
          <p:nvPr>
            <p:ph type="sldNum" sz="quarter" idx="12"/>
          </p:nvPr>
        </p:nvSpPr>
        <p:spPr/>
        <p:txBody>
          <a:bodyPr/>
          <a:lstStyle/>
          <a:p>
            <a:fld id="{D57F1E4F-1CFF-5643-939E-217C01CDF565}" type="slidenum">
              <a:rPr lang="en-US" smtClean="0">
                <a:solidFill>
                  <a:srgbClr val="000000"/>
                </a:solidFill>
              </a:rPr>
              <a:pPr/>
              <a:t>8</a:t>
            </a:fld>
            <a:endParaRPr lang="en-US" dirty="0">
              <a:solidFill>
                <a:srgbClr val="000000"/>
              </a:solidFill>
            </a:endParaRPr>
          </a:p>
        </p:txBody>
      </p:sp>
    </p:spTree>
    <p:extLst>
      <p:ext uri="{BB962C8B-B14F-4D97-AF65-F5344CB8AC3E}">
        <p14:creationId xmlns:p14="http://schemas.microsoft.com/office/powerpoint/2010/main" val="41794675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44796409-F076-396E-F0F1-72173CB9D8DC}"/>
              </a:ext>
            </a:extLst>
          </p:cNvPr>
          <p:cNvPicPr>
            <a:picLocks/>
          </p:cNvPicPr>
          <p:nvPr/>
        </p:nvPicPr>
        <p:blipFill>
          <a:blip r:embed="rId2"/>
          <a:stretch>
            <a:fillRect/>
          </a:stretch>
        </p:blipFill>
        <p:spPr>
          <a:xfrm>
            <a:off x="214358" y="882181"/>
            <a:ext cx="6732484" cy="3251966"/>
          </a:xfrm>
          <a:prstGeom prst="rect">
            <a:avLst/>
          </a:prstGeom>
        </p:spPr>
      </p:pic>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D32612AD-034F-4408-B633-88BD6ACB90D3}"/>
                  </a:ext>
                </a:extLst>
              </p:cNvPr>
              <p:cNvSpPr txBox="1"/>
              <p:nvPr/>
            </p:nvSpPr>
            <p:spPr>
              <a:xfrm>
                <a:off x="5118301" y="324072"/>
                <a:ext cx="8423822" cy="438262"/>
              </a:xfrm>
              <a:prstGeom prst="rect">
                <a:avLst/>
              </a:prstGeom>
              <a:noFill/>
            </p:spPr>
            <p:txBody>
              <a:bodyPr wrap="square">
                <a:spAutoFit/>
              </a:bodyPr>
              <a:lstStyle/>
              <a:p>
                <a:r>
                  <a:rPr lang="en-CA" sz="2000" b="1" dirty="0">
                    <a:solidFill>
                      <a:srgbClr val="000000"/>
                    </a:solidFill>
                  </a:rPr>
                  <a:t>Recurrence:</a:t>
                </a:r>
                <a14:m>
                  <m:oMath xmlns:m="http://schemas.openxmlformats.org/officeDocument/2006/math">
                    <m:r>
                      <a:rPr lang="en-CA" sz="2000" b="1" i="0" smtClean="0">
                        <a:solidFill>
                          <a:srgbClr val="000000"/>
                        </a:solidFill>
                        <a:latin typeface="Cambria Math" panose="02040503050406030204" pitchFamily="18" charset="0"/>
                      </a:rPr>
                      <m:t> </m:t>
                    </m:r>
                    <m:r>
                      <a:rPr lang="en-CA" sz="2000" b="1" i="1" smtClean="0">
                        <a:solidFill>
                          <a:srgbClr val="000000"/>
                        </a:solidFill>
                        <a:latin typeface="Cambria Math" panose="02040503050406030204" pitchFamily="18" charset="0"/>
                      </a:rPr>
                      <m:t>𝑴</m:t>
                    </m:r>
                    <m:d>
                      <m:dPr>
                        <m:ctrlPr>
                          <a:rPr lang="en-CA" sz="2000" b="1" i="1">
                            <a:solidFill>
                              <a:srgbClr val="000000"/>
                            </a:solidFill>
                            <a:latin typeface="Cambria Math" panose="02040503050406030204" pitchFamily="18" charset="0"/>
                          </a:rPr>
                        </m:ctrlPr>
                      </m:dPr>
                      <m:e>
                        <m:r>
                          <a:rPr lang="en-CA" sz="2000" b="1" i="1">
                            <a:solidFill>
                              <a:srgbClr val="000000"/>
                            </a:solidFill>
                            <a:latin typeface="Cambria Math" panose="02040503050406030204" pitchFamily="18" charset="0"/>
                          </a:rPr>
                          <m:t>𝒌</m:t>
                        </m:r>
                      </m:e>
                    </m:d>
                    <m:r>
                      <a:rPr lang="en-CA" sz="2000" b="1" i="1">
                        <a:solidFill>
                          <a:srgbClr val="000000"/>
                        </a:solidFill>
                        <a:latin typeface="Cambria Math" panose="02040503050406030204" pitchFamily="18" charset="0"/>
                      </a:rPr>
                      <m:t>=</m:t>
                    </m:r>
                    <m:func>
                      <m:funcPr>
                        <m:ctrlPr>
                          <a:rPr lang="en-CA" sz="2000" b="1" i="1">
                            <a:solidFill>
                              <a:srgbClr val="000000"/>
                            </a:solidFill>
                            <a:latin typeface="Cambria Math" panose="02040503050406030204" pitchFamily="18" charset="0"/>
                          </a:rPr>
                        </m:ctrlPr>
                      </m:funcPr>
                      <m:fName>
                        <m:r>
                          <a:rPr lang="en-CA" sz="2000" b="1" i="1">
                            <a:solidFill>
                              <a:srgbClr val="000000"/>
                            </a:solidFill>
                            <a:latin typeface="Cambria Math" panose="02040503050406030204" pitchFamily="18" charset="0"/>
                          </a:rPr>
                          <m:t>𝒎𝒂𝒙</m:t>
                        </m:r>
                      </m:fName>
                      <m:e>
                        <m:d>
                          <m:dPr>
                            <m:begChr m:val="{"/>
                            <m:endChr m:val="}"/>
                            <m:ctrlPr>
                              <a:rPr lang="en-CA" sz="2000" b="1" i="1">
                                <a:solidFill>
                                  <a:srgbClr val="000000"/>
                                </a:solidFill>
                                <a:latin typeface="Cambria Math" panose="02040503050406030204" pitchFamily="18" charset="0"/>
                              </a:rPr>
                            </m:ctrlPr>
                          </m:dPr>
                          <m:e>
                            <m:sSub>
                              <m:sSubPr>
                                <m:ctrlPr>
                                  <a:rPr lang="en-CA" sz="2000" b="1" i="1">
                                    <a:solidFill>
                                      <a:srgbClr val="000000"/>
                                    </a:solidFill>
                                    <a:latin typeface="Cambria Math" panose="02040503050406030204" pitchFamily="18" charset="0"/>
                                  </a:rPr>
                                </m:ctrlPr>
                              </m:sSubPr>
                              <m:e>
                                <m:r>
                                  <a:rPr lang="en-CA" sz="2000" b="1" i="1">
                                    <a:solidFill>
                                      <a:srgbClr val="000000"/>
                                    </a:solidFill>
                                    <a:latin typeface="Cambria Math" panose="02040503050406030204" pitchFamily="18" charset="0"/>
                                  </a:rPr>
                                  <m:t>𝒑</m:t>
                                </m:r>
                              </m:e>
                              <m:sub>
                                <m:r>
                                  <a:rPr lang="en-CA" sz="2000" b="1" i="1">
                                    <a:solidFill>
                                      <a:srgbClr val="000000"/>
                                    </a:solidFill>
                                    <a:latin typeface="Cambria Math" panose="02040503050406030204" pitchFamily="18" charset="0"/>
                                  </a:rPr>
                                  <m:t>𝒌</m:t>
                                </m:r>
                              </m:sub>
                            </m:sSub>
                            <m:r>
                              <a:rPr lang="en-CA" sz="2000" b="1" i="1" smtClean="0">
                                <a:solidFill>
                                  <a:srgbClr val="000000"/>
                                </a:solidFill>
                                <a:latin typeface="Cambria Math" panose="02040503050406030204" pitchFamily="18" charset="0"/>
                              </a:rPr>
                              <m:t>, </m:t>
                            </m:r>
                            <m:r>
                              <m:rPr>
                                <m:brk m:alnAt="7"/>
                              </m:rPr>
                              <a:rPr lang="en-CA" sz="2000" b="1" i="1">
                                <a:solidFill>
                                  <a:srgbClr val="000000"/>
                                </a:solidFill>
                                <a:latin typeface="Cambria Math" panose="02040503050406030204" pitchFamily="18" charset="0"/>
                              </a:rPr>
                              <m:t>𝐦</m:t>
                            </m:r>
                            <m:r>
                              <a:rPr lang="en-CA" sz="2000" b="1" i="1">
                                <a:solidFill>
                                  <a:srgbClr val="000000"/>
                                </a:solidFill>
                                <a:latin typeface="Cambria Math" panose="02040503050406030204" pitchFamily="18" charset="0"/>
                              </a:rPr>
                              <m:t>𝐚</m:t>
                            </m:r>
                            <m:sSub>
                              <m:sSubPr>
                                <m:ctrlPr>
                                  <a:rPr lang="en-CA" sz="2000" b="1" i="1">
                                    <a:solidFill>
                                      <a:srgbClr val="000000"/>
                                    </a:solidFill>
                                    <a:latin typeface="Cambria Math" panose="02040503050406030204" pitchFamily="18" charset="0"/>
                                  </a:rPr>
                                </m:ctrlPr>
                              </m:sSubPr>
                              <m:e>
                                <m:r>
                                  <m:rPr>
                                    <m:brk m:alnAt="7"/>
                                  </m:rPr>
                                  <a:rPr lang="en-CA" sz="2000" b="1" i="1">
                                    <a:solidFill>
                                      <a:srgbClr val="000000"/>
                                    </a:solidFill>
                                    <a:latin typeface="Cambria Math" panose="02040503050406030204" pitchFamily="18" charset="0"/>
                                  </a:rPr>
                                  <m:t>𝐱</m:t>
                                </m:r>
                              </m:e>
                              <m:sub>
                                <m:r>
                                  <a:rPr lang="en-CA" sz="2000" b="1" i="1" smtClean="0">
                                    <a:solidFill>
                                      <a:srgbClr val="000000"/>
                                    </a:solidFill>
                                    <a:latin typeface="Cambria Math" panose="02040503050406030204" pitchFamily="18" charset="0"/>
                                  </a:rPr>
                                  <m:t>𝟏</m:t>
                                </m:r>
                                <m:r>
                                  <a:rPr lang="en-CA" sz="2000" b="1" i="0" smtClean="0">
                                    <a:solidFill>
                                      <a:srgbClr val="000000"/>
                                    </a:solidFill>
                                    <a:latin typeface="Cambria Math" panose="02040503050406030204" pitchFamily="18" charset="0"/>
                                  </a:rPr>
                                  <m:t>≤</m:t>
                                </m:r>
                                <m:r>
                                  <m:rPr>
                                    <m:brk m:alnAt="7"/>
                                  </m:rPr>
                                  <a:rPr lang="en-CA" sz="2000" b="1" i="1">
                                    <a:solidFill>
                                      <a:srgbClr val="000000"/>
                                    </a:solidFill>
                                    <a:latin typeface="Cambria Math" panose="02040503050406030204" pitchFamily="18" charset="0"/>
                                  </a:rPr>
                                  <m:t>𝒊</m:t>
                                </m:r>
                                <m:r>
                                  <a:rPr lang="en-CA" sz="2000" b="1" i="1" smtClean="0">
                                    <a:solidFill>
                                      <a:srgbClr val="000000"/>
                                    </a:solidFill>
                                    <a:latin typeface="Cambria Math" panose="02040503050406030204" pitchFamily="18" charset="0"/>
                                  </a:rPr>
                                  <m:t>≤</m:t>
                                </m:r>
                                <m:r>
                                  <a:rPr lang="en-CA" sz="2000" b="1" i="1">
                                    <a:solidFill>
                                      <a:srgbClr val="000000"/>
                                    </a:solidFill>
                                    <a:latin typeface="Cambria Math" panose="02040503050406030204" pitchFamily="18" charset="0"/>
                                  </a:rPr>
                                  <m:t>𝒌</m:t>
                                </m:r>
                                <m:r>
                                  <a:rPr lang="en-CA" sz="2000" b="1" i="1" smtClean="0">
                                    <a:solidFill>
                                      <a:srgbClr val="000000"/>
                                    </a:solidFill>
                                    <a:latin typeface="Cambria Math" panose="02040503050406030204" pitchFamily="18" charset="0"/>
                                  </a:rPr>
                                  <m:t>−</m:t>
                                </m:r>
                                <m:r>
                                  <a:rPr lang="en-CA" sz="2000" b="1" i="1" smtClean="0">
                                    <a:solidFill>
                                      <a:srgbClr val="000000"/>
                                    </a:solidFill>
                                    <a:latin typeface="Cambria Math" panose="02040503050406030204" pitchFamily="18" charset="0"/>
                                  </a:rPr>
                                  <m:t>𝟏</m:t>
                                </m:r>
                              </m:sub>
                            </m:sSub>
                            <m:d>
                              <m:dPr>
                                <m:begChr m:val="{"/>
                                <m:endChr m:val="}"/>
                                <m:ctrlPr>
                                  <a:rPr lang="en-CA" sz="2000" b="1" i="1">
                                    <a:solidFill>
                                      <a:srgbClr val="000000"/>
                                    </a:solidFill>
                                    <a:latin typeface="Cambria Math" panose="02040503050406030204" pitchFamily="18" charset="0"/>
                                  </a:rPr>
                                </m:ctrlPr>
                              </m:dPr>
                              <m:e>
                                <m:r>
                                  <a:rPr lang="en-CA" sz="2000" b="1" i="1">
                                    <a:solidFill>
                                      <a:srgbClr val="000000"/>
                                    </a:solidFill>
                                    <a:latin typeface="Cambria Math" panose="02040503050406030204" pitchFamily="18" charset="0"/>
                                  </a:rPr>
                                  <m:t>𝑴</m:t>
                                </m:r>
                                <m:d>
                                  <m:dPr>
                                    <m:ctrlPr>
                                      <a:rPr lang="en-CA" sz="2000" b="1" i="1">
                                        <a:solidFill>
                                          <a:srgbClr val="000000"/>
                                        </a:solidFill>
                                        <a:latin typeface="Cambria Math" panose="02040503050406030204" pitchFamily="18" charset="0"/>
                                      </a:rPr>
                                    </m:ctrlPr>
                                  </m:dPr>
                                  <m:e>
                                    <m:r>
                                      <m:rPr>
                                        <m:brk m:alnAt="7"/>
                                      </m:rPr>
                                      <a:rPr lang="en-CA" sz="2000" b="1" i="1">
                                        <a:solidFill>
                                          <a:srgbClr val="000000"/>
                                        </a:solidFill>
                                        <a:latin typeface="Cambria Math" panose="02040503050406030204" pitchFamily="18" charset="0"/>
                                      </a:rPr>
                                      <m:t>𝒊</m:t>
                                    </m:r>
                                  </m:e>
                                </m:d>
                                <m:r>
                                  <a:rPr lang="en-CA" sz="2000" b="1" i="1" smtClean="0">
                                    <a:solidFill>
                                      <a:srgbClr val="000000"/>
                                    </a:solidFill>
                                    <a:latin typeface="Cambria Math" panose="02040503050406030204" pitchFamily="18" charset="0"/>
                                  </a:rPr>
                                  <m:t>+</m:t>
                                </m:r>
                                <m:r>
                                  <a:rPr lang="en-CA" sz="2000" b="1" i="1">
                                    <a:solidFill>
                                      <a:srgbClr val="000000"/>
                                    </a:solidFill>
                                    <a:latin typeface="Cambria Math" panose="02040503050406030204" pitchFamily="18" charset="0"/>
                                  </a:rPr>
                                  <m:t>𝑴</m:t>
                                </m:r>
                                <m:d>
                                  <m:dPr>
                                    <m:ctrlPr>
                                      <a:rPr lang="en-CA" sz="2000" b="1" i="1">
                                        <a:solidFill>
                                          <a:srgbClr val="000000"/>
                                        </a:solidFill>
                                        <a:latin typeface="Cambria Math" panose="02040503050406030204" pitchFamily="18" charset="0"/>
                                      </a:rPr>
                                    </m:ctrlPr>
                                  </m:dPr>
                                  <m:e>
                                    <m:r>
                                      <a:rPr lang="en-CA" sz="2000" b="1" i="1">
                                        <a:solidFill>
                                          <a:srgbClr val="000000"/>
                                        </a:solidFill>
                                        <a:latin typeface="Cambria Math" panose="02040503050406030204" pitchFamily="18" charset="0"/>
                                      </a:rPr>
                                      <m:t>𝒌</m:t>
                                    </m:r>
                                    <m:r>
                                      <a:rPr lang="en-CA" sz="2000" b="1" i="1">
                                        <a:solidFill>
                                          <a:srgbClr val="000000"/>
                                        </a:solidFill>
                                        <a:latin typeface="Cambria Math" panose="02040503050406030204" pitchFamily="18" charset="0"/>
                                      </a:rPr>
                                      <m:t>−</m:t>
                                    </m:r>
                                    <m:r>
                                      <a:rPr lang="en-CA" sz="2000" b="1" i="1">
                                        <a:solidFill>
                                          <a:srgbClr val="000000"/>
                                        </a:solidFill>
                                        <a:latin typeface="Cambria Math" panose="02040503050406030204" pitchFamily="18" charset="0"/>
                                      </a:rPr>
                                      <m:t>𝒊</m:t>
                                    </m:r>
                                  </m:e>
                                </m:d>
                              </m:e>
                            </m:d>
                          </m:e>
                        </m:d>
                      </m:e>
                    </m:func>
                  </m:oMath>
                </a14:m>
                <a:endParaRPr lang="en-CA" sz="2000" b="1" dirty="0">
                  <a:solidFill>
                    <a:srgbClr val="000000"/>
                  </a:solidFill>
                </a:endParaRPr>
              </a:p>
            </p:txBody>
          </p:sp>
        </mc:Choice>
        <mc:Fallback>
          <p:sp>
            <p:nvSpPr>
              <p:cNvPr id="11" name="TextBox 10">
                <a:extLst>
                  <a:ext uri="{FF2B5EF4-FFF2-40B4-BE49-F238E27FC236}">
                    <a16:creationId xmlns:a16="http://schemas.microsoft.com/office/drawing/2014/main" id="{D32612AD-034F-4408-B633-88BD6ACB90D3}"/>
                  </a:ext>
                </a:extLst>
              </p:cNvPr>
              <p:cNvSpPr txBox="1">
                <a:spLocks noRot="1" noChangeAspect="1" noMove="1" noResize="1" noEditPoints="1" noAdjustHandles="1" noChangeArrowheads="1" noChangeShapeType="1" noTextEdit="1"/>
              </p:cNvSpPr>
              <p:nvPr/>
            </p:nvSpPr>
            <p:spPr>
              <a:xfrm>
                <a:off x="5118301" y="324072"/>
                <a:ext cx="8423822" cy="438262"/>
              </a:xfrm>
              <a:prstGeom prst="rect">
                <a:avLst/>
              </a:prstGeom>
              <a:blipFill>
                <a:blip r:embed="rId3"/>
                <a:stretch>
                  <a:fillRect l="-797" t="-4167" b="-18056"/>
                </a:stretch>
              </a:blipFill>
            </p:spPr>
            <p:txBody>
              <a:bodyPr/>
              <a:lstStyle/>
              <a:p>
                <a:r>
                  <a:rPr lang="en-CA">
                    <a:noFill/>
                  </a:rPr>
                  <a:t> </a:t>
                </a:r>
              </a:p>
            </p:txBody>
          </p:sp>
        </mc:Fallback>
      </mc:AlternateContent>
      <p:cxnSp>
        <p:nvCxnSpPr>
          <p:cNvPr id="17" name="Connector: Curved 16">
            <a:extLst>
              <a:ext uri="{FF2B5EF4-FFF2-40B4-BE49-F238E27FC236}">
                <a16:creationId xmlns:a16="http://schemas.microsoft.com/office/drawing/2014/main" id="{FE2788C0-A852-4FB6-934F-F6ABB52E5687}"/>
              </a:ext>
            </a:extLst>
          </p:cNvPr>
          <p:cNvCxnSpPr>
            <a:cxnSpLocks/>
          </p:cNvCxnSpPr>
          <p:nvPr/>
        </p:nvCxnSpPr>
        <p:spPr>
          <a:xfrm rot="5400000">
            <a:off x="6905478" y="803698"/>
            <a:ext cx="1582169" cy="1499440"/>
          </a:xfrm>
          <a:prstGeom prst="curvedConnector3">
            <a:avLst>
              <a:gd name="adj1" fmla="val 100125"/>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Curved 21">
            <a:extLst>
              <a:ext uri="{FF2B5EF4-FFF2-40B4-BE49-F238E27FC236}">
                <a16:creationId xmlns:a16="http://schemas.microsoft.com/office/drawing/2014/main" id="{CD5A2EF0-BB2C-44F9-8567-225B652F192F}"/>
              </a:ext>
            </a:extLst>
          </p:cNvPr>
          <p:cNvCxnSpPr>
            <a:cxnSpLocks/>
          </p:cNvCxnSpPr>
          <p:nvPr/>
        </p:nvCxnSpPr>
        <p:spPr>
          <a:xfrm rot="10800000" flipV="1">
            <a:off x="4108300" y="762331"/>
            <a:ext cx="5478362" cy="2405569"/>
          </a:xfrm>
          <a:prstGeom prst="curvedConnector3">
            <a:avLst>
              <a:gd name="adj1" fmla="val -73"/>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or: Curved 24">
            <a:extLst>
              <a:ext uri="{FF2B5EF4-FFF2-40B4-BE49-F238E27FC236}">
                <a16:creationId xmlns:a16="http://schemas.microsoft.com/office/drawing/2014/main" id="{373893B8-388A-433E-8720-F13A94805A7D}"/>
              </a:ext>
            </a:extLst>
          </p:cNvPr>
          <p:cNvCxnSpPr>
            <a:cxnSpLocks/>
          </p:cNvCxnSpPr>
          <p:nvPr/>
        </p:nvCxnSpPr>
        <p:spPr>
          <a:xfrm rot="10800000" flipV="1">
            <a:off x="6712823" y="762328"/>
            <a:ext cx="4038966" cy="2666671"/>
          </a:xfrm>
          <a:prstGeom prst="curvedConnector3">
            <a:avLst>
              <a:gd name="adj1" fmla="val 0"/>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81F81377-D302-4E79-BE9C-1CA82EE740DD}"/>
                  </a:ext>
                </a:extLst>
              </p:cNvPr>
              <p:cNvSpPr txBox="1"/>
              <p:nvPr/>
            </p:nvSpPr>
            <p:spPr>
              <a:xfrm>
                <a:off x="3989580" y="0"/>
                <a:ext cx="8539889" cy="400110"/>
              </a:xfrm>
              <a:prstGeom prst="rect">
                <a:avLst/>
              </a:prstGeom>
              <a:noFill/>
            </p:spPr>
            <p:txBody>
              <a:bodyPr wrap="square">
                <a:spAutoFit/>
              </a:bodyPr>
              <a:lstStyle/>
              <a:p>
                <a:r>
                  <a:rPr lang="en-CA" sz="2000" dirty="0">
                    <a:solidFill>
                      <a:srgbClr val="000000"/>
                    </a:solidFill>
                  </a:rPr>
                  <a:t>Recall, semantically, </a:t>
                </a:r>
                <a14:m>
                  <m:oMath xmlns:m="http://schemas.openxmlformats.org/officeDocument/2006/math">
                    <m:r>
                      <a:rPr lang="en-CA" sz="2000" b="0" i="1" dirty="0" smtClean="0">
                        <a:solidFill>
                          <a:srgbClr val="000000"/>
                        </a:solidFill>
                        <a:latin typeface="Cambria Math" panose="02040503050406030204" pitchFamily="18" charset="0"/>
                      </a:rPr>
                      <m:t>𝑀</m:t>
                    </m:r>
                    <m:r>
                      <a:rPr lang="en-CA" sz="2000" i="1" dirty="0" smtClean="0">
                        <a:solidFill>
                          <a:srgbClr val="000000"/>
                        </a:solidFill>
                        <a:latin typeface="Cambria Math" panose="02040503050406030204" pitchFamily="18" charset="0"/>
                      </a:rPr>
                      <m:t>(</m:t>
                    </m:r>
                    <m:r>
                      <a:rPr lang="en-CA" sz="2000" b="0" i="1" dirty="0" smtClean="0">
                        <a:solidFill>
                          <a:srgbClr val="000000"/>
                        </a:solidFill>
                        <a:latin typeface="Cambria Math" panose="02040503050406030204" pitchFamily="18" charset="0"/>
                      </a:rPr>
                      <m:t>𝑘</m:t>
                    </m:r>
                    <m:r>
                      <a:rPr lang="en-CA" sz="2000" i="1" dirty="0" smtClean="0">
                        <a:solidFill>
                          <a:srgbClr val="000000"/>
                        </a:solidFill>
                        <a:latin typeface="Cambria Math" panose="02040503050406030204" pitchFamily="18" charset="0"/>
                      </a:rPr>
                      <m:t>)=</m:t>
                    </m:r>
                  </m:oMath>
                </a14:m>
                <a:r>
                  <a:rPr lang="en-CA" sz="2000" dirty="0">
                    <a:solidFill>
                      <a:srgbClr val="000000"/>
                    </a:solidFill>
                  </a:rPr>
                  <a:t> maximum income for rod of length </a:t>
                </a:r>
                <a14:m>
                  <m:oMath xmlns:m="http://schemas.openxmlformats.org/officeDocument/2006/math">
                    <m:r>
                      <a:rPr lang="en-CA" sz="2000" b="0" i="1" smtClean="0">
                        <a:solidFill>
                          <a:srgbClr val="000000"/>
                        </a:solidFill>
                        <a:latin typeface="Cambria Math" panose="02040503050406030204" pitchFamily="18" charset="0"/>
                      </a:rPr>
                      <m:t>𝑘</m:t>
                    </m:r>
                  </m:oMath>
                </a14:m>
                <a:endParaRPr lang="en-CA" sz="2000" dirty="0">
                  <a:solidFill>
                    <a:srgbClr val="000000"/>
                  </a:solidFill>
                </a:endParaRPr>
              </a:p>
            </p:txBody>
          </p:sp>
        </mc:Choice>
        <mc:Fallback>
          <p:sp>
            <p:nvSpPr>
              <p:cNvPr id="35" name="TextBox 34">
                <a:extLst>
                  <a:ext uri="{FF2B5EF4-FFF2-40B4-BE49-F238E27FC236}">
                    <a16:creationId xmlns:a16="http://schemas.microsoft.com/office/drawing/2014/main" id="{81F81377-D302-4E79-BE9C-1CA82EE740DD}"/>
                  </a:ext>
                </a:extLst>
              </p:cNvPr>
              <p:cNvSpPr txBox="1">
                <a:spLocks noRot="1" noChangeAspect="1" noMove="1" noResize="1" noEditPoints="1" noAdjustHandles="1" noChangeArrowheads="1" noChangeShapeType="1" noTextEdit="1"/>
              </p:cNvSpPr>
              <p:nvPr/>
            </p:nvSpPr>
            <p:spPr>
              <a:xfrm>
                <a:off x="3989580" y="0"/>
                <a:ext cx="8539889" cy="400110"/>
              </a:xfrm>
              <a:prstGeom prst="rect">
                <a:avLst/>
              </a:prstGeom>
              <a:blipFill>
                <a:blip r:embed="rId4"/>
                <a:stretch>
                  <a:fillRect l="-714" t="-7576" b="-25758"/>
                </a:stretch>
              </a:blipFill>
            </p:spPr>
            <p:txBody>
              <a:bodyPr/>
              <a:lstStyle/>
              <a:p>
                <a:r>
                  <a:rPr lang="en-CA">
                    <a:noFill/>
                  </a:rPr>
                  <a:t> </a:t>
                </a:r>
              </a:p>
            </p:txBody>
          </p:sp>
        </mc:Fallback>
      </mc:AlternateContent>
      <p:sp>
        <p:nvSpPr>
          <p:cNvPr id="36" name="Rectangle 35">
            <a:extLst>
              <a:ext uri="{FF2B5EF4-FFF2-40B4-BE49-F238E27FC236}">
                <a16:creationId xmlns:a16="http://schemas.microsoft.com/office/drawing/2014/main" id="{2AD7305A-1807-4543-88D1-8C7090362C48}"/>
              </a:ext>
            </a:extLst>
          </p:cNvPr>
          <p:cNvSpPr/>
          <p:nvPr/>
        </p:nvSpPr>
        <p:spPr>
          <a:xfrm>
            <a:off x="8133635" y="3948930"/>
            <a:ext cx="2305138" cy="702761"/>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00000"/>
                </a:solidFill>
              </a:rPr>
              <a:t>Time complexity (unit cost)?</a:t>
            </a:r>
          </a:p>
        </p:txBody>
      </p:sp>
      <mc:AlternateContent xmlns:mc="http://schemas.openxmlformats.org/markup-compatibility/2006">
        <mc:Choice xmlns:a14="http://schemas.microsoft.com/office/drawing/2010/main" Requires="a14">
          <p:sp>
            <p:nvSpPr>
              <p:cNvPr id="37" name="Rectangle 36">
                <a:extLst>
                  <a:ext uri="{FF2B5EF4-FFF2-40B4-BE49-F238E27FC236}">
                    <a16:creationId xmlns:a16="http://schemas.microsoft.com/office/drawing/2014/main" id="{7AC8F857-9BC1-4838-A140-81B5DF3B5CBE}"/>
                  </a:ext>
                </a:extLst>
              </p:cNvPr>
              <p:cNvSpPr/>
              <p:nvPr/>
            </p:nvSpPr>
            <p:spPr>
              <a:xfrm>
                <a:off x="10533588" y="3942669"/>
                <a:ext cx="1030420" cy="702761"/>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b="1" i="0" smtClean="0">
                          <a:solidFill>
                            <a:srgbClr val="000000"/>
                          </a:solidFill>
                          <a:latin typeface="Cambria Math" panose="02040503050406030204" pitchFamily="18" charset="0"/>
                        </a:rPr>
                        <m:t>𝚯</m:t>
                      </m:r>
                      <m:d>
                        <m:dPr>
                          <m:ctrlPr>
                            <a:rPr lang="en-CA" b="1" i="1" smtClean="0">
                              <a:solidFill>
                                <a:srgbClr val="000000"/>
                              </a:solidFill>
                              <a:latin typeface="Cambria Math" panose="02040503050406030204" pitchFamily="18" charset="0"/>
                            </a:rPr>
                          </m:ctrlPr>
                        </m:dPr>
                        <m:e>
                          <m:sSup>
                            <m:sSupPr>
                              <m:ctrlPr>
                                <a:rPr lang="en-CA" b="1" i="1" smtClean="0">
                                  <a:solidFill>
                                    <a:srgbClr val="000000"/>
                                  </a:solidFill>
                                  <a:latin typeface="Cambria Math" panose="02040503050406030204" pitchFamily="18" charset="0"/>
                                </a:rPr>
                              </m:ctrlPr>
                            </m:sSupPr>
                            <m:e>
                              <m:r>
                                <a:rPr lang="en-CA" b="1" i="1" smtClean="0">
                                  <a:solidFill>
                                    <a:srgbClr val="000000"/>
                                  </a:solidFill>
                                  <a:latin typeface="Cambria Math" panose="02040503050406030204" pitchFamily="18" charset="0"/>
                                </a:rPr>
                                <m:t>𝒏</m:t>
                              </m:r>
                            </m:e>
                            <m:sup>
                              <m:r>
                                <a:rPr lang="en-CA" b="1" i="1" smtClean="0">
                                  <a:solidFill>
                                    <a:srgbClr val="000000"/>
                                  </a:solidFill>
                                  <a:latin typeface="Cambria Math" panose="02040503050406030204" pitchFamily="18" charset="0"/>
                                </a:rPr>
                                <m:t>𝟐</m:t>
                              </m:r>
                            </m:sup>
                          </m:sSup>
                        </m:e>
                      </m:d>
                    </m:oMath>
                  </m:oMathPara>
                </a14:m>
                <a:endParaRPr lang="en-CA" b="1" dirty="0">
                  <a:solidFill>
                    <a:srgbClr val="000000"/>
                  </a:solidFill>
                </a:endParaRPr>
              </a:p>
            </p:txBody>
          </p:sp>
        </mc:Choice>
        <mc:Fallback>
          <p:sp>
            <p:nvSpPr>
              <p:cNvPr id="37" name="Rectangle 36">
                <a:extLst>
                  <a:ext uri="{FF2B5EF4-FFF2-40B4-BE49-F238E27FC236}">
                    <a16:creationId xmlns:a16="http://schemas.microsoft.com/office/drawing/2014/main" id="{7AC8F857-9BC1-4838-A140-81B5DF3B5CBE}"/>
                  </a:ext>
                </a:extLst>
              </p:cNvPr>
              <p:cNvSpPr>
                <a:spLocks noRot="1" noChangeAspect="1" noMove="1" noResize="1" noEditPoints="1" noAdjustHandles="1" noChangeArrowheads="1" noChangeShapeType="1" noTextEdit="1"/>
              </p:cNvSpPr>
              <p:nvPr/>
            </p:nvSpPr>
            <p:spPr>
              <a:xfrm>
                <a:off x="10533588" y="3942669"/>
                <a:ext cx="1030420" cy="702761"/>
              </a:xfrm>
              <a:prstGeom prst="rect">
                <a:avLst/>
              </a:prstGeom>
              <a:blipFill>
                <a:blip r:embed="rId5"/>
                <a:stretch>
                  <a:fillRect/>
                </a:stretch>
              </a:blipFill>
              <a:ln>
                <a:solidFill>
                  <a:srgbClr val="000000"/>
                </a:solidFill>
              </a:ln>
            </p:spPr>
            <p:txBody>
              <a:bodyPr/>
              <a:lstStyle/>
              <a:p>
                <a:r>
                  <a:rPr lang="en-CA">
                    <a:noFill/>
                  </a:rPr>
                  <a:t> </a:t>
                </a:r>
              </a:p>
            </p:txBody>
          </p:sp>
        </mc:Fallback>
      </mc:AlternateContent>
      <p:sp>
        <p:nvSpPr>
          <p:cNvPr id="38" name="Rectangle 37">
            <a:extLst>
              <a:ext uri="{FF2B5EF4-FFF2-40B4-BE49-F238E27FC236}">
                <a16:creationId xmlns:a16="http://schemas.microsoft.com/office/drawing/2014/main" id="{B841499B-8FDA-48CD-9EE8-2987F7394016}"/>
              </a:ext>
            </a:extLst>
          </p:cNvPr>
          <p:cNvSpPr/>
          <p:nvPr/>
        </p:nvSpPr>
        <p:spPr>
          <a:xfrm>
            <a:off x="7175419" y="4772570"/>
            <a:ext cx="4388589" cy="457565"/>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00000"/>
                </a:solidFill>
              </a:rPr>
              <a:t>Is this a “quadratic time” algorithm?</a:t>
            </a:r>
          </a:p>
        </p:txBody>
      </p:sp>
      <p:sp>
        <p:nvSpPr>
          <p:cNvPr id="2" name="Slide Number Placeholder 1">
            <a:extLst>
              <a:ext uri="{FF2B5EF4-FFF2-40B4-BE49-F238E27FC236}">
                <a16:creationId xmlns:a16="http://schemas.microsoft.com/office/drawing/2014/main" id="{B3E29BD5-57A4-A0B4-9B6A-C4D735B4A0CE}"/>
              </a:ext>
            </a:extLst>
          </p:cNvPr>
          <p:cNvSpPr>
            <a:spLocks noGrp="1"/>
          </p:cNvSpPr>
          <p:nvPr>
            <p:ph type="sldNum" sz="quarter" idx="12"/>
          </p:nvPr>
        </p:nvSpPr>
        <p:spPr/>
        <p:txBody>
          <a:bodyPr/>
          <a:lstStyle/>
          <a:p>
            <a:fld id="{D57F1E4F-1CFF-5643-939E-217C01CDF565}" type="slidenum">
              <a:rPr lang="en-US" smtClean="0">
                <a:solidFill>
                  <a:srgbClr val="000000"/>
                </a:solidFill>
              </a:rPr>
              <a:pPr/>
              <a:t>80</a:t>
            </a:fld>
            <a:endParaRPr lang="en-US" dirty="0">
              <a:solidFill>
                <a:srgbClr val="000000"/>
              </a:solidFill>
            </a:endParaRPr>
          </a:p>
        </p:txBody>
      </p:sp>
    </p:spTree>
    <p:extLst>
      <p:ext uri="{BB962C8B-B14F-4D97-AF65-F5344CB8AC3E}">
        <p14:creationId xmlns:p14="http://schemas.microsoft.com/office/powerpoint/2010/main" val="161286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8CBB8-6AB0-45F2-89D5-56DB1791E004}"/>
              </a:ext>
            </a:extLst>
          </p:cNvPr>
          <p:cNvSpPr>
            <a:spLocks noGrp="1"/>
          </p:cNvSpPr>
          <p:nvPr>
            <p:ph type="title"/>
          </p:nvPr>
        </p:nvSpPr>
        <p:spPr>
          <a:xfrm>
            <a:off x="471761" y="-2"/>
            <a:ext cx="10575650" cy="1028386"/>
          </a:xfrm>
        </p:spPr>
        <p:txBody>
          <a:bodyPr/>
          <a:lstStyle/>
          <a:p>
            <a:r>
              <a:rPr lang="en-CA" dirty="0">
                <a:solidFill>
                  <a:srgbClr val="000000"/>
                </a:solidFill>
              </a:rPr>
              <a:t>miscellaneous tips</a:t>
            </a:r>
          </a:p>
        </p:txBody>
      </p:sp>
      <p:sp>
        <p:nvSpPr>
          <p:cNvPr id="3" name="Content Placeholder 2">
            <a:extLst>
              <a:ext uri="{FF2B5EF4-FFF2-40B4-BE49-F238E27FC236}">
                <a16:creationId xmlns:a16="http://schemas.microsoft.com/office/drawing/2014/main" id="{C9200D5E-740A-49E2-A5EE-0539D638D241}"/>
              </a:ext>
            </a:extLst>
          </p:cNvPr>
          <p:cNvSpPr>
            <a:spLocks noGrp="1"/>
          </p:cNvSpPr>
          <p:nvPr>
            <p:ph idx="1"/>
          </p:nvPr>
        </p:nvSpPr>
        <p:spPr>
          <a:xfrm>
            <a:off x="780312" y="931847"/>
            <a:ext cx="9905998" cy="4994305"/>
          </a:xfrm>
        </p:spPr>
        <p:txBody>
          <a:bodyPr/>
          <a:lstStyle/>
          <a:p>
            <a:r>
              <a:rPr lang="en-CA" dirty="0">
                <a:solidFill>
                  <a:srgbClr val="000000"/>
                </a:solidFill>
              </a:rPr>
              <a:t>Building a table of results bottom-up</a:t>
            </a:r>
            <a:br>
              <a:rPr lang="en-CA" dirty="0">
                <a:solidFill>
                  <a:srgbClr val="000000"/>
                </a:solidFill>
              </a:rPr>
            </a:br>
            <a:r>
              <a:rPr lang="en-CA" dirty="0">
                <a:solidFill>
                  <a:srgbClr val="000000"/>
                </a:solidFill>
              </a:rPr>
              <a:t>is what makes an algorithm DP</a:t>
            </a:r>
          </a:p>
          <a:p>
            <a:r>
              <a:rPr lang="en-CA" dirty="0">
                <a:solidFill>
                  <a:srgbClr val="000000"/>
                </a:solidFill>
              </a:rPr>
              <a:t>There is a similar concept called </a:t>
            </a:r>
            <a:r>
              <a:rPr lang="en-CA" b="1" dirty="0" err="1">
                <a:solidFill>
                  <a:srgbClr val="000000"/>
                </a:solidFill>
              </a:rPr>
              <a:t>memoization</a:t>
            </a:r>
            <a:endParaRPr lang="en-CA" b="1" dirty="0">
              <a:solidFill>
                <a:srgbClr val="000000"/>
              </a:solidFill>
            </a:endParaRPr>
          </a:p>
          <a:p>
            <a:pPr lvl="1"/>
            <a:r>
              <a:rPr lang="en-CA" dirty="0">
                <a:solidFill>
                  <a:srgbClr val="000000"/>
                </a:solidFill>
              </a:rPr>
              <a:t>But, for the purposes of this course,</a:t>
            </a:r>
            <a:br>
              <a:rPr lang="en-CA" dirty="0">
                <a:solidFill>
                  <a:srgbClr val="000000"/>
                </a:solidFill>
              </a:rPr>
            </a:br>
            <a:r>
              <a:rPr lang="en-CA" dirty="0">
                <a:solidFill>
                  <a:srgbClr val="000000"/>
                </a:solidFill>
              </a:rPr>
              <a:t>we want to see bottom-up table filling!</a:t>
            </a:r>
          </a:p>
          <a:p>
            <a:r>
              <a:rPr lang="en-CA" dirty="0">
                <a:solidFill>
                  <a:srgbClr val="000000"/>
                </a:solidFill>
              </a:rPr>
              <a:t>Base cases are </a:t>
            </a:r>
            <a:r>
              <a:rPr lang="en-CA" b="1" dirty="0">
                <a:solidFill>
                  <a:srgbClr val="000000"/>
                </a:solidFill>
              </a:rPr>
              <a:t>critical</a:t>
            </a:r>
          </a:p>
          <a:p>
            <a:pPr lvl="1"/>
            <a:r>
              <a:rPr lang="en-CA" dirty="0">
                <a:solidFill>
                  <a:srgbClr val="000000"/>
                </a:solidFill>
              </a:rPr>
              <a:t>They often completely</a:t>
            </a:r>
            <a:br>
              <a:rPr lang="en-CA" dirty="0">
                <a:solidFill>
                  <a:srgbClr val="000000"/>
                </a:solidFill>
              </a:rPr>
            </a:br>
            <a:r>
              <a:rPr lang="en-CA" dirty="0">
                <a:solidFill>
                  <a:srgbClr val="000000"/>
                </a:solidFill>
              </a:rPr>
              <a:t>determine the answer</a:t>
            </a:r>
          </a:p>
          <a:p>
            <a:pPr lvl="1"/>
            <a:r>
              <a:rPr lang="en-CA" dirty="0">
                <a:solidFill>
                  <a:srgbClr val="000000"/>
                </a:solidFill>
              </a:rPr>
              <a:t>Try setting f[0]=f[1]=0 in </a:t>
            </a:r>
            <a:r>
              <a:rPr lang="en-CA" dirty="0" err="1">
                <a:solidFill>
                  <a:srgbClr val="000000"/>
                </a:solidFill>
              </a:rPr>
              <a:t>FibDP</a:t>
            </a:r>
            <a:r>
              <a:rPr lang="en-CA" dirty="0">
                <a:solidFill>
                  <a:srgbClr val="000000"/>
                </a:solidFill>
              </a:rPr>
              <a:t>…</a:t>
            </a:r>
          </a:p>
          <a:p>
            <a:endParaRPr lang="en-CA" dirty="0">
              <a:solidFill>
                <a:srgbClr val="000000"/>
              </a:solidFill>
            </a:endParaRPr>
          </a:p>
        </p:txBody>
      </p:sp>
      <p:sp>
        <p:nvSpPr>
          <p:cNvPr id="4" name="Slide Number Placeholder 3">
            <a:extLst>
              <a:ext uri="{FF2B5EF4-FFF2-40B4-BE49-F238E27FC236}">
                <a16:creationId xmlns:a16="http://schemas.microsoft.com/office/drawing/2014/main" id="{684190E5-3EC8-568C-8EAA-BB1B0529D0EA}"/>
              </a:ext>
            </a:extLst>
          </p:cNvPr>
          <p:cNvSpPr>
            <a:spLocks noGrp="1"/>
          </p:cNvSpPr>
          <p:nvPr>
            <p:ph type="sldNum" sz="quarter" idx="12"/>
          </p:nvPr>
        </p:nvSpPr>
        <p:spPr/>
        <p:txBody>
          <a:bodyPr/>
          <a:lstStyle/>
          <a:p>
            <a:fld id="{D57F1E4F-1CFF-5643-939E-217C01CDF565}" type="slidenum">
              <a:rPr lang="en-US" smtClean="0">
                <a:solidFill>
                  <a:srgbClr val="000000"/>
                </a:solidFill>
              </a:rPr>
              <a:pPr/>
              <a:t>81</a:t>
            </a:fld>
            <a:endParaRPr lang="en-US" dirty="0">
              <a:solidFill>
                <a:srgbClr val="000000"/>
              </a:solidFill>
            </a:endParaRPr>
          </a:p>
        </p:txBody>
      </p:sp>
    </p:spTree>
    <p:extLst>
      <p:ext uri="{BB962C8B-B14F-4D97-AF65-F5344CB8AC3E}">
        <p14:creationId xmlns:p14="http://schemas.microsoft.com/office/powerpoint/2010/main" val="203964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solidFill>
                  <a:srgbClr val="000000"/>
                </a:solidFill>
              </a:rPr>
              <a:t>Example:</a:t>
            </a:r>
            <a:br>
              <a:rPr lang="en-US" dirty="0">
                <a:solidFill>
                  <a:srgbClr val="000000"/>
                </a:solidFill>
              </a:rPr>
            </a:br>
            <a:r>
              <a:rPr lang="en-US" dirty="0">
                <a:solidFill>
                  <a:srgbClr val="000000"/>
                </a:solidFill>
              </a:rPr>
              <a:t>order matters!</a:t>
            </a:r>
            <a:endParaRPr lang="en-CA" b="1" dirty="0">
              <a:solidFill>
                <a:srgbClr val="000000"/>
              </a:solidFill>
            </a:endParaRPr>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solidFill>
                          <a:srgbClr val="FFFFFF"/>
                        </a:solidFill>
                      </a:endParaRPr>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solidFill>
                          <a:srgbClr val="FFFFFF"/>
                        </a:solidFill>
                      </a:endParaRPr>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7529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 name="Slide Number Placeholder 2">
            <a:extLst>
              <a:ext uri="{FF2B5EF4-FFF2-40B4-BE49-F238E27FC236}">
                <a16:creationId xmlns:a16="http://schemas.microsoft.com/office/drawing/2014/main" id="{479CACD7-AF88-A406-1DEF-21A541B12C05}"/>
              </a:ext>
            </a:extLst>
          </p:cNvPr>
          <p:cNvSpPr>
            <a:spLocks noGrp="1"/>
          </p:cNvSpPr>
          <p:nvPr>
            <p:ph type="sldNum" sz="quarter" idx="12"/>
          </p:nvPr>
        </p:nvSpPr>
        <p:spPr/>
        <p:txBody>
          <a:bodyPr/>
          <a:lstStyle/>
          <a:p>
            <a:fld id="{D57F1E4F-1CFF-5643-939E-217C01CDF565}" type="slidenum">
              <a:rPr lang="en-US" smtClean="0">
                <a:solidFill>
                  <a:srgbClr val="000000"/>
                </a:solidFill>
              </a:rPr>
              <a:pPr/>
              <a:t>9</a:t>
            </a:fld>
            <a:endParaRPr lang="en-US" dirty="0">
              <a:solidFill>
                <a:srgbClr val="000000"/>
              </a:solidFill>
            </a:endParaRPr>
          </a:p>
        </p:txBody>
      </p:sp>
    </p:spTree>
    <p:extLst>
      <p:ext uri="{BB962C8B-B14F-4D97-AF65-F5344CB8AC3E}">
        <p14:creationId xmlns:p14="http://schemas.microsoft.com/office/powerpoint/2010/main" val="19502099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9007</TotalTime>
  <Words>5000</Words>
  <Application>Microsoft Office PowerPoint</Application>
  <PresentationFormat>Widescreen</PresentationFormat>
  <Paragraphs>1753</Paragraphs>
  <Slides>81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81</vt:i4>
      </vt:variant>
    </vt:vector>
  </HeadingPairs>
  <TitlesOfParts>
    <vt:vector size="86" baseType="lpstr">
      <vt:lpstr>Arial</vt:lpstr>
      <vt:lpstr>Calibri</vt:lpstr>
      <vt:lpstr>Cambria Math</vt:lpstr>
      <vt:lpstr>Century Gothic</vt:lpstr>
      <vt:lpstr>Mesh</vt:lpstr>
      <vt:lpstr>CS 341: Algorithms</vt:lpstr>
      <vt:lpstr>Finishing up greedy</vt:lpstr>
      <vt:lpstr>Interval Colouring</vt:lpstr>
      <vt:lpstr>Problem: Interval colouring</vt:lpstr>
      <vt:lpstr>More examples</vt:lpstr>
      <vt:lpstr>PowerPoint Presentation</vt:lpstr>
      <vt:lpstr>Example: order matters!</vt:lpstr>
      <vt:lpstr>Example: order matters!</vt:lpstr>
      <vt:lpstr>Example: order matters!</vt:lpstr>
      <vt:lpstr>Example: order matters!</vt:lpstr>
      <vt:lpstr>Example: order matters!</vt:lpstr>
      <vt:lpstr>Example: order matters!</vt:lpstr>
      <vt:lpstr>Example: order matters!</vt:lpstr>
      <vt:lpstr>Example: order matters!</vt:lpstr>
      <vt:lpstr>Example: order matters!</vt:lpstr>
      <vt:lpstr>Example: order matters!</vt:lpstr>
      <vt:lpstr>Example: order matters!</vt:lpstr>
      <vt:lpstr>Example: order matters!</vt:lpstr>
      <vt:lpstr>Example: order matters!</vt:lpstr>
      <vt:lpstr>Example: order matters!</vt:lpstr>
      <vt:lpstr>Example: order matters!</vt:lpstr>
      <vt:lpstr>Example: order matters!</vt:lpstr>
      <vt:lpstr>Example: order matters!</vt:lpstr>
      <vt:lpstr>Example: order matters!</vt:lpstr>
      <vt:lpstr>Example: order matters!</vt:lpstr>
      <vt:lpstr>Example: order matters!</vt:lpstr>
      <vt:lpstr>Example: order matters!</vt:lpstr>
      <vt:lpstr>Example: order matters!</vt:lpstr>
      <vt:lpstr>Example: order matters!</vt:lpstr>
      <vt:lpstr>PowerPoint Presentation</vt:lpstr>
      <vt:lpstr>Example: running greedy</vt:lpstr>
      <vt:lpstr>Example: running greedy</vt:lpstr>
      <vt:lpstr>Example: running greedy</vt:lpstr>
      <vt:lpstr>Example: running greedy</vt:lpstr>
      <vt:lpstr>Example: running greedy</vt:lpstr>
      <vt:lpstr>Example: running greedy</vt:lpstr>
      <vt:lpstr>Example: running greedy</vt:lpstr>
      <vt:lpstr>Example: running greedy</vt:lpstr>
      <vt:lpstr>Example: running greedy</vt:lpstr>
      <vt:lpstr>Example: running greedy</vt:lpstr>
      <vt:lpstr>PowerPoint Presentation</vt:lpstr>
      <vt:lpstr>PowerPoint Presentation</vt:lpstr>
      <vt:lpstr>PowerPoint Presentation</vt:lpstr>
      <vt:lpstr>PowerPoint Presentation</vt:lpstr>
      <vt:lpstr>Time Complexity?</vt:lpstr>
      <vt:lpstr>Improving this algorithm</vt:lpstr>
      <vt:lpstr>Example: Heap-based algorithm</vt:lpstr>
      <vt:lpstr>Example: Heap-based algorithm</vt:lpstr>
      <vt:lpstr>Example: Heap-based algorithm</vt:lpstr>
      <vt:lpstr>Example: Heap-based algorithm</vt:lpstr>
      <vt:lpstr>Example: Heap-based algorithm</vt:lpstr>
      <vt:lpstr>Example: Heap-based algorithm</vt:lpstr>
      <vt:lpstr>Example: Heap-based algorithm</vt:lpstr>
      <vt:lpstr>Example: Heap-based algorithm</vt:lpstr>
      <vt:lpstr>Example: Heap-based algorithm</vt:lpstr>
      <vt:lpstr>Example: Heap-based algorithm</vt:lpstr>
      <vt:lpstr>Example: Heap-based algorithm</vt:lpstr>
      <vt:lpstr>Example: Heap-based algorithm</vt:lpstr>
      <vt:lpstr>PowerPoint Presentation</vt:lpstr>
      <vt:lpstr>Dynamic Programming</vt:lpstr>
      <vt:lpstr>PowerPoint Presentation</vt:lpstr>
      <vt:lpstr>Computing Fibonacci numbers inefficiently A Toy example to compare D&amp;C to dynamic programming</vt:lpstr>
      <vt:lpstr>Runtime</vt:lpstr>
      <vt:lpstr>Why is this SO slow?</vt:lpstr>
      <vt:lpstr>PowerPoint Presentation</vt:lpstr>
      <vt:lpstr>PowerPoint Presentation</vt:lpstr>
      <vt:lpstr>Solving Fib using Dynamic Programming</vt:lpstr>
      <vt:lpstr>Filling the table “Bottom-up”</vt:lpstr>
      <vt:lpstr>DP Solution</vt:lpstr>
      <vt:lpstr>Correctness</vt:lpstr>
      <vt:lpstr>Model of computation for runtime</vt:lpstr>
      <vt:lpstr>Running time (unit cost)</vt:lpstr>
      <vt:lpstr>A brief Aside</vt:lpstr>
      <vt:lpstr>Rod cutting A “real” Dynamic Programming example</vt:lpstr>
      <vt:lpstr>Dynamic programming approach</vt:lpstr>
      <vt:lpstr>Dynamic programming approach</vt:lpstr>
      <vt:lpstr>We stopped here</vt:lpstr>
      <vt:lpstr>Recurrence relation</vt:lpstr>
      <vt:lpstr>Computing solutions bottom-up</vt:lpstr>
      <vt:lpstr>PowerPoint Presentation</vt:lpstr>
      <vt:lpstr>miscellaneous tips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341: Algorithms</dc:title>
  <dc:creator>Trevor Brown</dc:creator>
  <cp:lastModifiedBy>Trevor Brown</cp:lastModifiedBy>
  <cp:revision>332</cp:revision>
  <dcterms:created xsi:type="dcterms:W3CDTF">2019-01-07T22:31:11Z</dcterms:created>
  <dcterms:modified xsi:type="dcterms:W3CDTF">2023-09-29T06:21:50Z</dcterms:modified>
</cp:coreProperties>
</file>