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44"/>
  </p:notesMasterIdLst>
  <p:sldIdLst>
    <p:sldId id="256" r:id="rId2"/>
    <p:sldId id="544" r:id="rId3"/>
    <p:sldId id="545" r:id="rId4"/>
    <p:sldId id="549" r:id="rId5"/>
    <p:sldId id="547" r:id="rId6"/>
    <p:sldId id="550" r:id="rId7"/>
    <p:sldId id="551" r:id="rId8"/>
    <p:sldId id="542" r:id="rId9"/>
    <p:sldId id="421" r:id="rId10"/>
    <p:sldId id="408" r:id="rId11"/>
    <p:sldId id="409" r:id="rId12"/>
    <p:sldId id="410" r:id="rId13"/>
    <p:sldId id="411" r:id="rId14"/>
    <p:sldId id="412" r:id="rId15"/>
    <p:sldId id="422" r:id="rId16"/>
    <p:sldId id="423" r:id="rId17"/>
    <p:sldId id="424" r:id="rId18"/>
    <p:sldId id="415" r:id="rId19"/>
    <p:sldId id="435" r:id="rId20"/>
    <p:sldId id="416" r:id="rId21"/>
    <p:sldId id="417" r:id="rId22"/>
    <p:sldId id="436" r:id="rId23"/>
    <p:sldId id="418" r:id="rId24"/>
    <p:sldId id="419" r:id="rId25"/>
    <p:sldId id="437" r:id="rId26"/>
    <p:sldId id="439" r:id="rId27"/>
    <p:sldId id="440" r:id="rId28"/>
    <p:sldId id="434" r:id="rId29"/>
    <p:sldId id="425" r:id="rId30"/>
    <p:sldId id="426" r:id="rId31"/>
    <p:sldId id="442" r:id="rId32"/>
    <p:sldId id="443" r:id="rId33"/>
    <p:sldId id="427" r:id="rId34"/>
    <p:sldId id="428" r:id="rId35"/>
    <p:sldId id="429" r:id="rId36"/>
    <p:sldId id="430" r:id="rId37"/>
    <p:sldId id="433" r:id="rId38"/>
    <p:sldId id="444" r:id="rId39"/>
    <p:sldId id="431" r:id="rId40"/>
    <p:sldId id="446" r:id="rId41"/>
    <p:sldId id="447" r:id="rId42"/>
    <p:sldId id="448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A849CF4-CAD3-4C68-93BC-FF60FB076C16}">
          <p14:sldIdLst>
            <p14:sldId id="256"/>
            <p14:sldId id="544"/>
            <p14:sldId id="545"/>
            <p14:sldId id="549"/>
            <p14:sldId id="547"/>
            <p14:sldId id="550"/>
            <p14:sldId id="551"/>
            <p14:sldId id="542"/>
            <p14:sldId id="421"/>
            <p14:sldId id="408"/>
            <p14:sldId id="409"/>
            <p14:sldId id="410"/>
            <p14:sldId id="411"/>
            <p14:sldId id="412"/>
            <p14:sldId id="422"/>
            <p14:sldId id="423"/>
            <p14:sldId id="424"/>
            <p14:sldId id="415"/>
            <p14:sldId id="435"/>
            <p14:sldId id="416"/>
            <p14:sldId id="417"/>
            <p14:sldId id="436"/>
            <p14:sldId id="418"/>
            <p14:sldId id="419"/>
            <p14:sldId id="437"/>
            <p14:sldId id="439"/>
            <p14:sldId id="440"/>
            <p14:sldId id="434"/>
            <p14:sldId id="425"/>
            <p14:sldId id="426"/>
            <p14:sldId id="442"/>
            <p14:sldId id="443"/>
            <p14:sldId id="427"/>
            <p14:sldId id="428"/>
            <p14:sldId id="429"/>
            <p14:sldId id="430"/>
            <p14:sldId id="433"/>
            <p14:sldId id="444"/>
            <p14:sldId id="431"/>
            <p14:sldId id="446"/>
            <p14:sldId id="447"/>
            <p14:sldId id="44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A5A5A5"/>
    <a:srgbClr val="E5E8D2"/>
    <a:srgbClr val="262626"/>
    <a:srgbClr val="C9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04" autoAdjust="0"/>
    <p:restoredTop sz="94660"/>
  </p:normalViewPr>
  <p:slideViewPr>
    <p:cSldViewPr snapToGrid="0">
      <p:cViewPr varScale="1">
        <p:scale>
          <a:sx n="94" d="100"/>
          <a:sy n="94" d="100"/>
        </p:scale>
        <p:origin x="75" y="6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9E33A-9DA9-4CC1-8FD5-60CDBF2EAC43}" type="datetimeFigureOut">
              <a:rPr lang="en-CA" smtClean="0"/>
              <a:t>2023-09-29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E2F85-FEAB-461C-B84C-896AC92C0B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7859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2261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0733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6126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/>
              <a:t>Note to self for next time: make more concrete, with numbers</a:t>
            </a:r>
            <a:r>
              <a:rPr lang="en-CA" baseline="0"/>
              <a:t> I can fill in completely</a:t>
            </a:r>
            <a:endParaRPr lang="en-CA"/>
          </a:p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9000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0350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4F8EA-D171-45AB-9FB2-F5DDD26902C4}" type="datetime1">
              <a:rPr lang="en-US" smtClean="0"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D514C-B8FE-4199-ABB4-6C9EC0DD2FC0}" type="datetime1">
              <a:rPr lang="en-US" smtClean="0"/>
              <a:t>9/29/2023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7E12-0D8C-4422-9940-7C959E2B3F88}" type="datetime1">
              <a:rPr lang="en-US" smtClean="0"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16615-0CAA-446C-9411-CD3686783ECA}" type="datetime1">
              <a:rPr lang="en-US" smtClean="0"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7466A-E804-4E09-8F8B-32B77B05AB86}" type="datetime1">
              <a:rPr lang="en-US" smtClean="0"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ACBB0-FFC6-4C07-90EC-DAECD69264D8}" type="datetime1">
              <a:rPr lang="en-US" smtClean="0"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2A9C-030E-4AE5-905C-57C51CB171D9}" type="datetime1">
              <a:rPr lang="en-US" smtClean="0"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F70E4-E827-461C-A30F-1DF67EF7436A}" type="datetime1">
              <a:rPr lang="en-US" smtClean="0"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EFC2-F752-41A3-A34B-219FCC91E7D2}" type="datetime1">
              <a:rPr lang="en-US" smtClean="0"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-2"/>
            <a:ext cx="9905998" cy="102838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236374"/>
            <a:ext cx="9905998" cy="4597756"/>
          </a:xfrm>
        </p:spPr>
        <p:txBody>
          <a:bodyPr anchor="t"/>
          <a:lstStyle>
            <a:lvl1pPr>
              <a:defRPr sz="2800" cap="none" baseline="0"/>
            </a:lvl1pPr>
            <a:lvl2pPr>
              <a:defRPr sz="2800" cap="none" baseline="0"/>
            </a:lvl2pPr>
            <a:lvl3pPr>
              <a:defRPr sz="2400" cap="none" baseline="0"/>
            </a:lvl3pPr>
            <a:lvl4pPr>
              <a:defRPr sz="2400" cap="none" baseline="0"/>
            </a:lvl4pPr>
            <a:lvl5pPr>
              <a:defRPr sz="2000" cap="none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37612" y="6256761"/>
            <a:ext cx="1600200" cy="365125"/>
          </a:xfrm>
        </p:spPr>
        <p:txBody>
          <a:bodyPr/>
          <a:lstStyle/>
          <a:p>
            <a:fld id="{DC6F611F-04C6-4BCA-9E22-EBAE41001D53}" type="datetime1">
              <a:rPr lang="en-US" smtClean="0"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2" y="6256761"/>
            <a:ext cx="7543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2" y="6256761"/>
            <a:ext cx="551167" cy="365125"/>
          </a:xfrm>
        </p:spPr>
        <p:txBody>
          <a:bodyPr/>
          <a:lstStyle>
            <a:lvl1pPr>
              <a:defRPr sz="11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51A7C-3771-4FA3-A4F8-7ADD5EC569AF}" type="datetime1">
              <a:rPr lang="en-US" smtClean="0"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5B6FD-7877-4500-BE10-33DB8D9B6B3D}" type="datetime1">
              <a:rPr lang="en-US" smtClean="0"/>
              <a:t>9/29/2023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F5985-4D47-4381-B2FD-629162C3F3FA}" type="datetime1">
              <a:rPr lang="en-US" smtClean="0"/>
              <a:t>9/29/2023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D49AA-86D8-4689-9D5E-1989E5C5604B}" type="datetime1">
              <a:rPr lang="en-US" smtClean="0"/>
              <a:t>9/29/2023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D1B7B-212B-449F-AFFC-C2556E322DF4}" type="datetime1">
              <a:rPr lang="en-US" smtClean="0"/>
              <a:t>9/29/2023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BA02-16D9-4771-BF72-F66F481FF471}" type="datetime1">
              <a:rPr lang="en-US" smtClean="0"/>
              <a:t>9/29/2023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2C0DEBB4-DD4C-43C9-A548-587A8A5AE176}" type="datetime1">
              <a:rPr lang="en-US" smtClean="0"/>
              <a:t>9/29/2023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45087"/>
            <a:ext cx="9905998" cy="1034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1171987"/>
            <a:ext cx="9905998" cy="45226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6250324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465447FD-5FC3-46BC-9CD9-4050AD8145F5}" type="datetime1">
              <a:rPr lang="en-US" smtClean="0"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6250324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55465" y="6270190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8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8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4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4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revor.brown@uwaterloo.ca" TargetMode="External"/><Relationship Id="rId2" Type="http://schemas.openxmlformats.org/officeDocument/2006/relationships/hyperlink" Target="https://student.cs.uwaterloo.ca/~cs34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2.png"/><Relationship Id="rId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58.png"/><Relationship Id="rId7" Type="http://schemas.openxmlformats.org/officeDocument/2006/relationships/image" Target="../media/image6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59.png"/><Relationship Id="rId9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58.png"/><Relationship Id="rId7" Type="http://schemas.openxmlformats.org/officeDocument/2006/relationships/image" Target="../media/image7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59.png"/><Relationship Id="rId9" Type="http://schemas.openxmlformats.org/officeDocument/2006/relationships/image" Target="../media/image7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109.png"/><Relationship Id="rId4" Type="http://schemas.openxmlformats.org/officeDocument/2006/relationships/image" Target="../media/image10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openxmlformats.org/officeDocument/2006/relationships/image" Target="../media/image115.png"/><Relationship Id="rId3" Type="http://schemas.openxmlformats.org/officeDocument/2006/relationships/image" Target="../media/image112.png"/><Relationship Id="rId7" Type="http://schemas.openxmlformats.org/officeDocument/2006/relationships/image" Target="../media/image118.png"/><Relationship Id="rId12" Type="http://schemas.openxmlformats.org/officeDocument/2006/relationships/image" Target="../media/image123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11" Type="http://schemas.openxmlformats.org/officeDocument/2006/relationships/image" Target="../media/image122.png"/><Relationship Id="rId5" Type="http://schemas.openxmlformats.org/officeDocument/2006/relationships/image" Target="../media/image116.png"/><Relationship Id="rId10" Type="http://schemas.openxmlformats.org/officeDocument/2006/relationships/image" Target="../media/image121.png"/><Relationship Id="rId4" Type="http://schemas.openxmlformats.org/officeDocument/2006/relationships/image" Target="../media/image113.png"/><Relationship Id="rId9" Type="http://schemas.openxmlformats.org/officeDocument/2006/relationships/image" Target="../media/image12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7" Type="http://schemas.openxmlformats.org/officeDocument/2006/relationships/image" Target="../media/image12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294904"/>
            <a:ext cx="8676222" cy="3200400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CS 341: Algorithms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571502"/>
            <a:ext cx="8676222" cy="257345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Lecture 8: dynamic programming II</a:t>
            </a:r>
          </a:p>
          <a:p>
            <a:r>
              <a:rPr lang="en-US" dirty="0">
                <a:solidFill>
                  <a:srgbClr val="000000"/>
                </a:solidFill>
              </a:rPr>
              <a:t>Readings: see website</a:t>
            </a:r>
            <a:br>
              <a:rPr lang="en-US" dirty="0">
                <a:solidFill>
                  <a:srgbClr val="000000"/>
                </a:solidFill>
              </a:rPr>
            </a:br>
            <a:endParaRPr lang="en-CA" dirty="0">
              <a:solidFill>
                <a:srgbClr val="000000"/>
              </a:solidFill>
            </a:endParaRPr>
          </a:p>
          <a:p>
            <a:r>
              <a:rPr lang="en-CA" dirty="0">
                <a:solidFill>
                  <a:srgbClr val="000000"/>
                </a:solidFill>
              </a:rPr>
              <a:t>Trevor Brown</a:t>
            </a:r>
          </a:p>
          <a:p>
            <a:r>
              <a:rPr lang="en-CA" dirty="0">
                <a:solidFill>
                  <a:srgbClr val="0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https://student.cs.uwaterloo.ca/~cs341</a:t>
            </a:r>
            <a:r>
              <a:rPr lang="en-CA" dirty="0">
                <a:solidFill>
                  <a:srgbClr val="000000"/>
                </a:solidFill>
              </a:rPr>
              <a:t> </a:t>
            </a:r>
          </a:p>
          <a:p>
            <a:r>
              <a:rPr lang="en-CA" dirty="0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trevor.brown@uwaterloo.ca</a:t>
            </a:r>
            <a:endParaRPr lang="en-C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364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">
            <a:extLst>
              <a:ext uri="{FF2B5EF4-FFF2-40B4-BE49-F238E27FC236}">
                <a16:creationId xmlns:a16="http://schemas.microsoft.com/office/drawing/2014/main" id="{8DDE8A95-F814-6F61-AF48-4A34EF9B601D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18012" y="485474"/>
            <a:ext cx="6560312" cy="5079584"/>
          </a:xfrm>
          <a:prstGeom prst="rect">
            <a:avLst/>
          </a:prstGeom>
        </p:spPr>
      </p:pic>
      <p:pic>
        <p:nvPicPr>
          <p:cNvPr id="21" name="Picture 1">
            <a:extLst>
              <a:ext uri="{FF2B5EF4-FFF2-40B4-BE49-F238E27FC236}">
                <a16:creationId xmlns:a16="http://schemas.microsoft.com/office/drawing/2014/main" id="{A83759CE-E5E5-DAEF-01F9-80B8F24929BA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376883" y="4106570"/>
            <a:ext cx="1656266" cy="1251403"/>
          </a:xfrm>
          <a:prstGeom prst="rect">
            <a:avLst/>
          </a:prstGeom>
        </p:spPr>
      </p:pic>
      <p:sp>
        <p:nvSpPr>
          <p:cNvPr id="5" name="Flowchart: Process 4"/>
          <p:cNvSpPr/>
          <p:nvPr/>
        </p:nvSpPr>
        <p:spPr>
          <a:xfrm>
            <a:off x="2862234" y="514191"/>
            <a:ext cx="2607934" cy="1146879"/>
          </a:xfrm>
          <a:prstGeom prst="flowChartProcess">
            <a:avLst/>
          </a:prstGeom>
          <a:noFill/>
          <a:ln>
            <a:solidFill>
              <a:srgbClr val="00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270533" y="692563"/>
            <a:ext cx="1958655" cy="1206575"/>
          </a:xfrm>
          <a:prstGeom prst="wedgeRectCallout">
            <a:avLst>
              <a:gd name="adj1" fmla="val 82482"/>
              <a:gd name="adj2" fmla="val -19114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Suppose the optimal solution </a:t>
            </a:r>
            <a:r>
              <a:rPr lang="en-CA" b="1" dirty="0">
                <a:solidFill>
                  <a:srgbClr val="000000"/>
                </a:solidFill>
              </a:rPr>
              <a:t>O</a:t>
            </a:r>
            <a:r>
              <a:rPr lang="en-CA" dirty="0">
                <a:solidFill>
                  <a:srgbClr val="000000"/>
                </a:solidFill>
              </a:rPr>
              <a:t> </a:t>
            </a:r>
            <a:r>
              <a:rPr lang="en-CA" b="1" dirty="0">
                <a:solidFill>
                  <a:srgbClr val="000000"/>
                </a:solidFill>
              </a:rPr>
              <a:t>does not include</a:t>
            </a:r>
            <a:r>
              <a:rPr lang="en-CA" dirty="0">
                <a:solidFill>
                  <a:srgbClr val="000000"/>
                </a:solidFill>
              </a:rPr>
              <a:t> </a:t>
            </a:r>
            <a:r>
              <a:rPr lang="en-CA" b="1" dirty="0">
                <a:solidFill>
                  <a:srgbClr val="000000"/>
                </a:solidFill>
              </a:rPr>
              <a:t>this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211015" y="2300428"/>
            <a:ext cx="2440204" cy="1206575"/>
          </a:xfrm>
          <a:prstGeom prst="wedgeRectCallout">
            <a:avLst>
              <a:gd name="adj1" fmla="val 15079"/>
              <a:gd name="adj2" fmla="val -83688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Then with the </a:t>
            </a:r>
            <a:r>
              <a:rPr lang="en-CA" b="1" dirty="0">
                <a:solidFill>
                  <a:srgbClr val="000000"/>
                </a:solidFill>
              </a:rPr>
              <a:t>O</a:t>
            </a:r>
            <a:r>
              <a:rPr lang="en-CA" dirty="0">
                <a:solidFill>
                  <a:srgbClr val="000000"/>
                </a:solidFill>
              </a:rPr>
              <a:t> must achieve the best possible value </a:t>
            </a:r>
            <a:r>
              <a:rPr lang="en-CA" b="1" dirty="0">
                <a:solidFill>
                  <a:srgbClr val="000000"/>
                </a:solidFill>
              </a:rPr>
              <a:t>using</a:t>
            </a:r>
            <a:r>
              <a:rPr lang="en-CA" dirty="0">
                <a:solidFill>
                  <a:srgbClr val="000000"/>
                </a:solidFill>
              </a:rPr>
              <a:t> </a:t>
            </a:r>
            <a:r>
              <a:rPr lang="en-CA" b="1" dirty="0">
                <a:solidFill>
                  <a:srgbClr val="000000"/>
                </a:solidFill>
              </a:rPr>
              <a:t>only items 1-3</a:t>
            </a:r>
            <a:r>
              <a:rPr lang="en-CA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6529283" y="1488102"/>
            <a:ext cx="3013732" cy="1206575"/>
          </a:xfrm>
          <a:prstGeom prst="wedgeRectCallout">
            <a:avLst>
              <a:gd name="adj1" fmla="val -66249"/>
              <a:gd name="adj2" fmla="val -9697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b="1" dirty="0" err="1">
                <a:solidFill>
                  <a:srgbClr val="000000"/>
                </a:solidFill>
              </a:rPr>
              <a:t>Subproblem</a:t>
            </a:r>
            <a:r>
              <a:rPr lang="en-CA" b="1" dirty="0">
                <a:solidFill>
                  <a:srgbClr val="000000"/>
                </a:solidFill>
              </a:rPr>
              <a:t>: </a:t>
            </a:r>
            <a:r>
              <a:rPr lang="en-CA" dirty="0">
                <a:solidFill>
                  <a:srgbClr val="000000"/>
                </a:solidFill>
              </a:rPr>
              <a:t>output max value for </a:t>
            </a:r>
            <a:r>
              <a:rPr lang="en-CA" b="1" dirty="0">
                <a:solidFill>
                  <a:srgbClr val="000000"/>
                </a:solidFill>
              </a:rPr>
              <a:t>≤ 7kg </a:t>
            </a:r>
            <a:r>
              <a:rPr lang="en-CA" dirty="0">
                <a:solidFill>
                  <a:srgbClr val="000000"/>
                </a:solidFill>
              </a:rPr>
              <a:t>out of these </a:t>
            </a:r>
            <a:r>
              <a:rPr lang="en-CA" b="1" dirty="0">
                <a:solidFill>
                  <a:srgbClr val="000000"/>
                </a:solidFill>
              </a:rPr>
              <a:t>three items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7344288" y="138152"/>
            <a:ext cx="4126292" cy="1206575"/>
          </a:xfrm>
          <a:prstGeom prst="wedgeRectCallout">
            <a:avLst>
              <a:gd name="adj1" fmla="val 41874"/>
              <a:gd name="adj2" fmla="val -341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Problem: output maximum value one can get from taking </a:t>
            </a:r>
            <a:r>
              <a:rPr lang="en-CA" b="1" dirty="0">
                <a:solidFill>
                  <a:srgbClr val="000000"/>
                </a:solidFill>
              </a:rPr>
              <a:t>≤ 7kg</a:t>
            </a:r>
            <a:r>
              <a:rPr lang="en-CA" dirty="0">
                <a:solidFill>
                  <a:srgbClr val="000000"/>
                </a:solidFill>
              </a:rPr>
              <a:t>,</a:t>
            </a:r>
            <a:br>
              <a:rPr lang="en-CA" dirty="0">
                <a:solidFill>
                  <a:srgbClr val="000000"/>
                </a:solidFill>
              </a:rPr>
            </a:br>
            <a:r>
              <a:rPr lang="en-CA" dirty="0">
                <a:solidFill>
                  <a:srgbClr val="000000"/>
                </a:solidFill>
              </a:rPr>
              <a:t>out of these </a:t>
            </a:r>
            <a:r>
              <a:rPr lang="en-CA" b="1" dirty="0">
                <a:solidFill>
                  <a:srgbClr val="000000"/>
                </a:solidFill>
              </a:rPr>
              <a:t>four items</a:t>
            </a:r>
            <a:r>
              <a:rPr lang="en-CA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0" name="Flowchart: Process 9"/>
          <p:cNvSpPr/>
          <p:nvPr/>
        </p:nvSpPr>
        <p:spPr>
          <a:xfrm>
            <a:off x="2917242" y="1705344"/>
            <a:ext cx="3137276" cy="3710718"/>
          </a:xfrm>
          <a:prstGeom prst="flowChartProcess">
            <a:avLst/>
          </a:prstGeom>
          <a:noFill/>
          <a:ln>
            <a:solidFill>
              <a:srgbClr val="00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9809905" y="1488102"/>
            <a:ext cx="2200920" cy="1206575"/>
          </a:xfrm>
          <a:prstGeom prst="wedgeRectCallout">
            <a:avLst>
              <a:gd name="adj1" fmla="val -63542"/>
              <a:gd name="adj2" fmla="val -15527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This is a </a:t>
            </a:r>
            <a:r>
              <a:rPr lang="en-CA" b="1" dirty="0">
                <a:solidFill>
                  <a:srgbClr val="000000"/>
                </a:solidFill>
              </a:rPr>
              <a:t>smaller </a:t>
            </a:r>
            <a:r>
              <a:rPr lang="en-CA" b="1" dirty="0" err="1">
                <a:solidFill>
                  <a:srgbClr val="000000"/>
                </a:solidFill>
              </a:rPr>
              <a:t>subproblem</a:t>
            </a:r>
            <a:r>
              <a:rPr lang="en-CA" b="1" dirty="0">
                <a:solidFill>
                  <a:srgbClr val="000000"/>
                </a:solidFill>
              </a:rPr>
              <a:t>: </a:t>
            </a:r>
            <a:r>
              <a:rPr lang="en-CA" dirty="0">
                <a:solidFill>
                  <a:srgbClr val="000000"/>
                </a:solidFill>
              </a:rPr>
              <a:t>reduced</a:t>
            </a:r>
            <a:br>
              <a:rPr lang="en-CA" dirty="0">
                <a:solidFill>
                  <a:srgbClr val="000000"/>
                </a:solidFill>
              </a:rPr>
            </a:br>
            <a:r>
              <a:rPr lang="en-CA" dirty="0">
                <a:solidFill>
                  <a:srgbClr val="000000"/>
                </a:solidFill>
              </a:rPr>
              <a:t># of items</a:t>
            </a:r>
          </a:p>
        </p:txBody>
      </p:sp>
      <p:sp>
        <p:nvSpPr>
          <p:cNvPr id="13" name="Flowchart: Process 12"/>
          <p:cNvSpPr/>
          <p:nvPr/>
        </p:nvSpPr>
        <p:spPr>
          <a:xfrm>
            <a:off x="6460317" y="3387059"/>
            <a:ext cx="5662758" cy="649278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Let P[</a:t>
            </a:r>
            <a:r>
              <a:rPr lang="en-CA" dirty="0" err="1">
                <a:solidFill>
                  <a:srgbClr val="000000"/>
                </a:solidFill>
              </a:rPr>
              <a:t>i</a:t>
            </a:r>
            <a:r>
              <a:rPr lang="en-CA" dirty="0">
                <a:solidFill>
                  <a:srgbClr val="000000"/>
                </a:solidFill>
              </a:rPr>
              <a:t>, m] = maximum profit using</a:t>
            </a:r>
            <a:br>
              <a:rPr lang="en-CA" dirty="0">
                <a:solidFill>
                  <a:srgbClr val="000000"/>
                </a:solidFill>
              </a:rPr>
            </a:br>
            <a:r>
              <a:rPr lang="en-CA" dirty="0">
                <a:solidFill>
                  <a:srgbClr val="000000"/>
                </a:solidFill>
              </a:rPr>
              <a:t>any subset of the items </a:t>
            </a:r>
            <a:r>
              <a:rPr lang="en-CA" b="1" dirty="0">
                <a:solidFill>
                  <a:srgbClr val="000000"/>
                </a:solidFill>
              </a:rPr>
              <a:t>1..i</a:t>
            </a:r>
            <a:r>
              <a:rPr lang="en-CA" dirty="0">
                <a:solidFill>
                  <a:srgbClr val="000000"/>
                </a:solidFill>
              </a:rPr>
              <a:t>, with weight limit </a:t>
            </a:r>
            <a:r>
              <a:rPr lang="en-CA" b="1" dirty="0">
                <a:solidFill>
                  <a:srgbClr val="000000"/>
                </a:solidFill>
              </a:rPr>
              <a:t>m</a:t>
            </a:r>
          </a:p>
        </p:txBody>
      </p:sp>
      <p:sp>
        <p:nvSpPr>
          <p:cNvPr id="15" name="Flowchart: Process 14"/>
          <p:cNvSpPr/>
          <p:nvPr/>
        </p:nvSpPr>
        <p:spPr>
          <a:xfrm>
            <a:off x="6460318" y="4557670"/>
            <a:ext cx="5662758" cy="89880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If </a:t>
            </a:r>
            <a:r>
              <a:rPr lang="en-CA" b="1" dirty="0">
                <a:solidFill>
                  <a:srgbClr val="000000"/>
                </a:solidFill>
              </a:rPr>
              <a:t>O</a:t>
            </a:r>
            <a:r>
              <a:rPr lang="en-CA" dirty="0">
                <a:solidFill>
                  <a:srgbClr val="000000"/>
                </a:solidFill>
              </a:rPr>
              <a:t> </a:t>
            </a:r>
            <a:r>
              <a:rPr lang="en-CA" b="1" dirty="0">
                <a:solidFill>
                  <a:srgbClr val="000000"/>
                </a:solidFill>
              </a:rPr>
              <a:t>does not include</a:t>
            </a:r>
            <a:r>
              <a:rPr lang="en-CA" dirty="0">
                <a:solidFill>
                  <a:srgbClr val="000000"/>
                </a:solidFill>
              </a:rPr>
              <a:t> the camera, then </a:t>
            </a:r>
            <a:br>
              <a:rPr lang="en-CA" dirty="0">
                <a:solidFill>
                  <a:srgbClr val="000000"/>
                </a:solidFill>
              </a:rPr>
            </a:br>
            <a:r>
              <a:rPr lang="en-CA" dirty="0">
                <a:solidFill>
                  <a:srgbClr val="000000"/>
                </a:solidFill>
              </a:rPr>
              <a:t>P[4, 7] = best we can do with the</a:t>
            </a:r>
            <a:br>
              <a:rPr lang="en-CA" dirty="0">
                <a:solidFill>
                  <a:srgbClr val="000000"/>
                </a:solidFill>
              </a:rPr>
            </a:br>
            <a:r>
              <a:rPr lang="en-CA" b="1" dirty="0">
                <a:solidFill>
                  <a:srgbClr val="000000"/>
                </a:solidFill>
              </a:rPr>
              <a:t>first three </a:t>
            </a:r>
            <a:r>
              <a:rPr lang="en-CA" dirty="0">
                <a:solidFill>
                  <a:srgbClr val="000000"/>
                </a:solidFill>
              </a:rPr>
              <a:t>items and weight limit </a:t>
            </a:r>
            <a:r>
              <a:rPr lang="en-CA" b="1" dirty="0">
                <a:solidFill>
                  <a:srgbClr val="000000"/>
                </a:solidFill>
              </a:rPr>
              <a:t>7kg</a:t>
            </a:r>
            <a:endParaRPr lang="en-CA" b="1" baseline="-2500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66201" y="507897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Item 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01662" y="1648763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Item 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85880" y="2764949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Item 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99250" y="4209847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Item 1</a:t>
            </a:r>
          </a:p>
        </p:txBody>
      </p:sp>
      <p:sp>
        <p:nvSpPr>
          <p:cNvPr id="20" name="Flowchart: Process 19"/>
          <p:cNvSpPr/>
          <p:nvPr/>
        </p:nvSpPr>
        <p:spPr>
          <a:xfrm>
            <a:off x="6460317" y="5456474"/>
            <a:ext cx="5662758" cy="372520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That is, P[4, 7] = P[3, 7]</a:t>
            </a:r>
            <a:endParaRPr lang="en-CA" baseline="-25000" dirty="0">
              <a:solidFill>
                <a:srgbClr val="000000"/>
              </a:solidFill>
            </a:endParaRPr>
          </a:p>
        </p:txBody>
      </p:sp>
      <p:sp>
        <p:nvSpPr>
          <p:cNvPr id="23" name="Rectangular Callout 22"/>
          <p:cNvSpPr/>
          <p:nvPr/>
        </p:nvSpPr>
        <p:spPr>
          <a:xfrm>
            <a:off x="1311145" y="5010028"/>
            <a:ext cx="3013732" cy="888885"/>
          </a:xfrm>
          <a:prstGeom prst="wedgeRectCallout">
            <a:avLst>
              <a:gd name="adj1" fmla="val -43628"/>
              <a:gd name="adj2" fmla="val -9697"/>
            </a:avLst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What if the camera </a:t>
            </a:r>
            <a:r>
              <a:rPr lang="en-CA" b="1" u="sng" dirty="0">
                <a:solidFill>
                  <a:srgbClr val="000000"/>
                </a:solidFill>
              </a:rPr>
              <a:t>IS </a:t>
            </a:r>
            <a:r>
              <a:rPr lang="en-CA" b="1" dirty="0">
                <a:solidFill>
                  <a:srgbClr val="000000"/>
                </a:solidFill>
              </a:rPr>
              <a:t>included in O?</a:t>
            </a:r>
          </a:p>
        </p:txBody>
      </p:sp>
      <p:sp>
        <p:nvSpPr>
          <p:cNvPr id="24" name="Flowchart: Process 23"/>
          <p:cNvSpPr/>
          <p:nvPr/>
        </p:nvSpPr>
        <p:spPr>
          <a:xfrm>
            <a:off x="6460317" y="2833203"/>
            <a:ext cx="5662758" cy="553856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Goal: create </a:t>
            </a:r>
            <a:r>
              <a:rPr lang="en-CA" b="1" dirty="0">
                <a:solidFill>
                  <a:srgbClr val="000000"/>
                </a:solidFill>
              </a:rPr>
              <a:t>recurrence relation </a:t>
            </a:r>
            <a:r>
              <a:rPr lang="en-CA" dirty="0">
                <a:solidFill>
                  <a:srgbClr val="000000"/>
                </a:solidFill>
              </a:rPr>
              <a:t>to describe optimal solution in terms of </a:t>
            </a:r>
            <a:r>
              <a:rPr lang="en-CA" dirty="0" err="1">
                <a:solidFill>
                  <a:srgbClr val="000000"/>
                </a:solidFill>
              </a:rPr>
              <a:t>subproblems</a:t>
            </a:r>
            <a:endParaRPr lang="en-CA" baseline="-25000" dirty="0">
              <a:solidFill>
                <a:srgbClr val="000000"/>
              </a:solidFill>
            </a:endParaRPr>
          </a:p>
        </p:txBody>
      </p:sp>
      <p:sp>
        <p:nvSpPr>
          <p:cNvPr id="25" name="Flowchart: Process 24"/>
          <p:cNvSpPr/>
          <p:nvPr/>
        </p:nvSpPr>
        <p:spPr>
          <a:xfrm>
            <a:off x="6460317" y="4022869"/>
            <a:ext cx="5662758" cy="390925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Note: P[n, M] (= P[4, 7]) is the </a:t>
            </a:r>
            <a:r>
              <a:rPr lang="en-CA" b="1" dirty="0">
                <a:solidFill>
                  <a:srgbClr val="000000"/>
                </a:solidFill>
              </a:rPr>
              <a:t>optimal profit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0947A73-D538-4C18-9EE7-9A8337A95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08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5" grpId="0" animBg="1"/>
      <p:bldP spid="20" grpId="0" animBg="1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>
            <a:extLst>
              <a:ext uri="{FF2B5EF4-FFF2-40B4-BE49-F238E27FC236}">
                <a16:creationId xmlns:a16="http://schemas.microsoft.com/office/drawing/2014/main" id="{C8D5EC3E-A72F-14D6-4B10-C7A519F9ECC5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18012" y="485474"/>
            <a:ext cx="6560312" cy="5079584"/>
          </a:xfrm>
          <a:prstGeom prst="rect">
            <a:avLst/>
          </a:prstGeom>
        </p:spPr>
      </p:pic>
      <p:pic>
        <p:nvPicPr>
          <p:cNvPr id="14" name="Picture 22">
            <a:extLst>
              <a:ext uri="{FF2B5EF4-FFF2-40B4-BE49-F238E27FC236}">
                <a16:creationId xmlns:a16="http://schemas.microsoft.com/office/drawing/2014/main" id="{53D2515B-0108-8F44-F898-E76F969E9214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376883" y="4106570"/>
            <a:ext cx="1656266" cy="1251403"/>
          </a:xfrm>
          <a:prstGeom prst="rect">
            <a:avLst/>
          </a:prstGeom>
        </p:spPr>
      </p:pic>
      <p:sp>
        <p:nvSpPr>
          <p:cNvPr id="5" name="Flowchart: Process 4"/>
          <p:cNvSpPr/>
          <p:nvPr/>
        </p:nvSpPr>
        <p:spPr>
          <a:xfrm>
            <a:off x="2862234" y="514191"/>
            <a:ext cx="2607934" cy="1146879"/>
          </a:xfrm>
          <a:prstGeom prst="flowChartProcess">
            <a:avLst/>
          </a:prstGeom>
          <a:noFill/>
          <a:ln>
            <a:solidFill>
              <a:srgbClr val="00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270533" y="692563"/>
            <a:ext cx="1958655" cy="1206575"/>
          </a:xfrm>
          <a:prstGeom prst="wedgeRectCallout">
            <a:avLst>
              <a:gd name="adj1" fmla="val 82482"/>
              <a:gd name="adj2" fmla="val -19114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Suppose the optimal solution </a:t>
            </a:r>
            <a:r>
              <a:rPr lang="en-CA" b="1" dirty="0">
                <a:solidFill>
                  <a:srgbClr val="000000"/>
                </a:solidFill>
              </a:rPr>
              <a:t>O</a:t>
            </a:r>
            <a:r>
              <a:rPr lang="en-CA" dirty="0">
                <a:solidFill>
                  <a:srgbClr val="000000"/>
                </a:solidFill>
              </a:rPr>
              <a:t> </a:t>
            </a:r>
            <a:r>
              <a:rPr lang="en-CA" b="1" dirty="0">
                <a:solidFill>
                  <a:srgbClr val="000000"/>
                </a:solidFill>
              </a:rPr>
              <a:t>includes this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6529283" y="1720766"/>
            <a:ext cx="3013732" cy="1206575"/>
          </a:xfrm>
          <a:prstGeom prst="wedgeRectCallout">
            <a:avLst>
              <a:gd name="adj1" fmla="val -66249"/>
              <a:gd name="adj2" fmla="val -9697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b="1" dirty="0" err="1">
                <a:solidFill>
                  <a:srgbClr val="000000"/>
                </a:solidFill>
              </a:rPr>
              <a:t>Subproblem</a:t>
            </a:r>
            <a:r>
              <a:rPr lang="en-CA" b="1" dirty="0">
                <a:solidFill>
                  <a:srgbClr val="000000"/>
                </a:solidFill>
              </a:rPr>
              <a:t>: </a:t>
            </a:r>
            <a:r>
              <a:rPr lang="en-CA" dirty="0">
                <a:solidFill>
                  <a:srgbClr val="000000"/>
                </a:solidFill>
              </a:rPr>
              <a:t>output max value for </a:t>
            </a:r>
            <a:r>
              <a:rPr lang="en-CA" b="1" dirty="0">
                <a:solidFill>
                  <a:srgbClr val="000000"/>
                </a:solidFill>
              </a:rPr>
              <a:t>≤ 6kg </a:t>
            </a:r>
            <a:r>
              <a:rPr lang="en-CA" dirty="0">
                <a:solidFill>
                  <a:srgbClr val="000000"/>
                </a:solidFill>
              </a:rPr>
              <a:t>out of these </a:t>
            </a:r>
            <a:r>
              <a:rPr lang="en-CA" b="1" dirty="0">
                <a:solidFill>
                  <a:srgbClr val="000000"/>
                </a:solidFill>
              </a:rPr>
              <a:t>three items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7344288" y="138152"/>
            <a:ext cx="4126292" cy="1206575"/>
          </a:xfrm>
          <a:prstGeom prst="wedgeRectCallout">
            <a:avLst>
              <a:gd name="adj1" fmla="val 41874"/>
              <a:gd name="adj2" fmla="val -341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Problem: output maximum value one can get from taking </a:t>
            </a:r>
            <a:r>
              <a:rPr lang="en-CA" b="1" dirty="0">
                <a:solidFill>
                  <a:srgbClr val="000000"/>
                </a:solidFill>
              </a:rPr>
              <a:t>≤ 7kg</a:t>
            </a:r>
            <a:r>
              <a:rPr lang="en-CA" dirty="0">
                <a:solidFill>
                  <a:srgbClr val="000000"/>
                </a:solidFill>
              </a:rPr>
              <a:t>,</a:t>
            </a:r>
            <a:br>
              <a:rPr lang="en-CA" dirty="0">
                <a:solidFill>
                  <a:srgbClr val="000000"/>
                </a:solidFill>
              </a:rPr>
            </a:br>
            <a:r>
              <a:rPr lang="en-CA" dirty="0">
                <a:solidFill>
                  <a:srgbClr val="000000"/>
                </a:solidFill>
              </a:rPr>
              <a:t>out of these </a:t>
            </a:r>
            <a:r>
              <a:rPr lang="en-CA" b="1" dirty="0">
                <a:solidFill>
                  <a:srgbClr val="000000"/>
                </a:solidFill>
              </a:rPr>
              <a:t>four items</a:t>
            </a:r>
            <a:r>
              <a:rPr lang="en-CA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0" name="Flowchart: Process 9"/>
          <p:cNvSpPr/>
          <p:nvPr/>
        </p:nvSpPr>
        <p:spPr>
          <a:xfrm>
            <a:off x="2917242" y="1705344"/>
            <a:ext cx="3137276" cy="3710718"/>
          </a:xfrm>
          <a:prstGeom prst="flowChartProcess">
            <a:avLst/>
          </a:prstGeom>
          <a:noFill/>
          <a:ln>
            <a:solidFill>
              <a:srgbClr val="00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9809905" y="1720766"/>
            <a:ext cx="2200920" cy="1206575"/>
          </a:xfrm>
          <a:prstGeom prst="wedgeRectCallout">
            <a:avLst>
              <a:gd name="adj1" fmla="val -63542"/>
              <a:gd name="adj2" fmla="val -15527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This is a </a:t>
            </a:r>
            <a:r>
              <a:rPr lang="en-CA" b="1" dirty="0">
                <a:solidFill>
                  <a:srgbClr val="000000"/>
                </a:solidFill>
              </a:rPr>
              <a:t>smaller </a:t>
            </a:r>
            <a:r>
              <a:rPr lang="en-CA" b="1" dirty="0" err="1">
                <a:solidFill>
                  <a:srgbClr val="000000"/>
                </a:solidFill>
              </a:rPr>
              <a:t>subproblem</a:t>
            </a:r>
            <a:r>
              <a:rPr lang="en-CA" b="1" dirty="0">
                <a:solidFill>
                  <a:srgbClr val="000000"/>
                </a:solidFill>
              </a:rPr>
              <a:t>: </a:t>
            </a:r>
            <a:r>
              <a:rPr lang="en-CA" dirty="0">
                <a:solidFill>
                  <a:srgbClr val="000000"/>
                </a:solidFill>
              </a:rPr>
              <a:t>reduced weight</a:t>
            </a:r>
          </a:p>
          <a:p>
            <a:pPr algn="ctr"/>
            <a:r>
              <a:rPr lang="en-CA" b="1" dirty="0">
                <a:solidFill>
                  <a:srgbClr val="000000"/>
                </a:solidFill>
              </a:rPr>
              <a:t>and </a:t>
            </a:r>
            <a:r>
              <a:rPr lang="en-CA" dirty="0">
                <a:solidFill>
                  <a:srgbClr val="000000"/>
                </a:solidFill>
              </a:rPr>
              <a:t># of items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Flowchart: Process 12"/>
              <p:cNvSpPr/>
              <p:nvPr/>
            </p:nvSpPr>
            <p:spPr>
              <a:xfrm>
                <a:off x="6529283" y="3074151"/>
                <a:ext cx="5481542" cy="649278"/>
              </a:xfrm>
              <a:prstGeom prst="flowChartProcess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Recall: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CA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CA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maximum profit using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any subset of the items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..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 with weight limit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3" name="Flowchart: Process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9283" y="3074151"/>
                <a:ext cx="5481542" cy="649278"/>
              </a:xfrm>
              <a:prstGeom prst="flowChartProcess">
                <a:avLst/>
              </a:prstGeom>
              <a:blipFill>
                <a:blip r:embed="rId4"/>
                <a:stretch>
                  <a:fillRect t="-2727" b="-11818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Flowchart: Process 14"/>
              <p:cNvSpPr/>
              <p:nvPr/>
            </p:nvSpPr>
            <p:spPr>
              <a:xfrm>
                <a:off x="6529282" y="3884207"/>
                <a:ext cx="5481542" cy="898804"/>
              </a:xfrm>
              <a:prstGeom prst="flowChartProcess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If </a:t>
                </a:r>
                <a:r>
                  <a:rPr lang="en-CA" b="1" dirty="0">
                    <a:solidFill>
                      <a:srgbClr val="000000"/>
                    </a:solidFill>
                  </a:rPr>
                  <a:t>O</a:t>
                </a:r>
                <a:r>
                  <a:rPr lang="en-CA" dirty="0">
                    <a:solidFill>
                      <a:srgbClr val="000000"/>
                    </a:solidFill>
                  </a:rPr>
                  <a:t> includes the camera, then 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[4, 7]=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CA" i="1" baseline="-250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+ best we can do with the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first </a:t>
                </a:r>
                <a:r>
                  <a:rPr lang="en-CA" b="1" dirty="0">
                    <a:solidFill>
                      <a:srgbClr val="000000"/>
                    </a:solidFill>
                  </a:rPr>
                  <a:t>three items</a:t>
                </a:r>
                <a:r>
                  <a:rPr lang="en-CA" dirty="0">
                    <a:solidFill>
                      <a:srgbClr val="000000"/>
                    </a:solidFill>
                  </a:rPr>
                  <a:t> and weight limit </a:t>
                </a:r>
                <a:r>
                  <a:rPr lang="en-CA" b="1" dirty="0">
                    <a:solidFill>
                      <a:srgbClr val="000000"/>
                    </a:solidFill>
                  </a:rPr>
                  <a:t>7kg – w</a:t>
                </a:r>
                <a:r>
                  <a:rPr lang="en-CA" b="1" baseline="-25000" dirty="0">
                    <a:solidFill>
                      <a:srgbClr val="000000"/>
                    </a:solidFill>
                  </a:rPr>
                  <a:t>4</a:t>
                </a:r>
                <a:r>
                  <a:rPr lang="en-CA" b="1" dirty="0">
                    <a:solidFill>
                      <a:srgbClr val="000000"/>
                    </a:solidFill>
                  </a:rPr>
                  <a:t> </a:t>
                </a:r>
                <a:r>
                  <a:rPr lang="en-CA" dirty="0">
                    <a:solidFill>
                      <a:srgbClr val="000000"/>
                    </a:solidFill>
                  </a:rPr>
                  <a:t>= 6kg</a:t>
                </a:r>
              </a:p>
            </p:txBody>
          </p:sp>
        </mc:Choice>
        <mc:Fallback>
          <p:sp>
            <p:nvSpPr>
              <p:cNvPr id="15" name="Flowchart: Process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9282" y="3884207"/>
                <a:ext cx="5481542" cy="898804"/>
              </a:xfrm>
              <a:prstGeom prst="flowChartProcess">
                <a:avLst/>
              </a:prstGeom>
              <a:blipFill>
                <a:blip r:embed="rId5"/>
                <a:stretch>
                  <a:fillRect t="-3974" b="-9934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4166201" y="507897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Item 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01662" y="1648763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Item 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85880" y="2764949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Item 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99250" y="4209847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Item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Flowchart: Process 19"/>
              <p:cNvSpPr/>
              <p:nvPr/>
            </p:nvSpPr>
            <p:spPr>
              <a:xfrm>
                <a:off x="6529281" y="4783011"/>
                <a:ext cx="5481542" cy="372520"/>
              </a:xfrm>
              <a:prstGeom prst="flowChartProcess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That is,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[4, 7]=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CA" i="1" baseline="-250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[3, 6]</m:t>
                    </m:r>
                  </m:oMath>
                </a14:m>
                <a:endParaRPr lang="en-CA" baseline="-25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0" name="Flowchart: Process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9281" y="4783011"/>
                <a:ext cx="5481542" cy="372520"/>
              </a:xfrm>
              <a:prstGeom prst="flowChartProcess">
                <a:avLst/>
              </a:prstGeom>
              <a:blipFill>
                <a:blip r:embed="rId6"/>
                <a:stretch>
                  <a:fillRect t="-6250" b="-20313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ular Callout 6"/>
          <p:cNvSpPr/>
          <p:nvPr/>
        </p:nvSpPr>
        <p:spPr>
          <a:xfrm>
            <a:off x="129856" y="2448247"/>
            <a:ext cx="3241332" cy="1206575"/>
          </a:xfrm>
          <a:prstGeom prst="wedgeRectCallout">
            <a:avLst>
              <a:gd name="adj1" fmla="val -16700"/>
              <a:gd name="adj2" fmla="val -98935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Then with the </a:t>
            </a:r>
            <a:r>
              <a:rPr lang="en-CA" b="1" dirty="0">
                <a:solidFill>
                  <a:srgbClr val="000000"/>
                </a:solidFill>
              </a:rPr>
              <a:t>remaining 7kg – w</a:t>
            </a:r>
            <a:r>
              <a:rPr lang="en-CA" b="1" baseline="-25000" dirty="0">
                <a:solidFill>
                  <a:srgbClr val="000000"/>
                </a:solidFill>
              </a:rPr>
              <a:t>4</a:t>
            </a:r>
            <a:r>
              <a:rPr lang="en-CA" b="1" dirty="0">
                <a:solidFill>
                  <a:srgbClr val="000000"/>
                </a:solidFill>
              </a:rPr>
              <a:t> = 6kg, and</a:t>
            </a:r>
            <a:br>
              <a:rPr lang="en-CA" b="1" dirty="0">
                <a:solidFill>
                  <a:srgbClr val="000000"/>
                </a:solidFill>
              </a:rPr>
            </a:br>
            <a:r>
              <a:rPr lang="en-CA" b="1" dirty="0">
                <a:solidFill>
                  <a:srgbClr val="000000"/>
                </a:solidFill>
              </a:rPr>
              <a:t>items 1-3,</a:t>
            </a:r>
            <a:r>
              <a:rPr lang="en-CA" dirty="0">
                <a:solidFill>
                  <a:srgbClr val="000000"/>
                </a:solidFill>
              </a:rPr>
              <a:t> </a:t>
            </a:r>
            <a:r>
              <a:rPr lang="en-CA" b="1" dirty="0">
                <a:solidFill>
                  <a:srgbClr val="000000"/>
                </a:solidFill>
              </a:rPr>
              <a:t>O</a:t>
            </a:r>
            <a:r>
              <a:rPr lang="en-CA" dirty="0">
                <a:solidFill>
                  <a:srgbClr val="000000"/>
                </a:solidFill>
              </a:rPr>
              <a:t> must achieve the best possible value.</a:t>
            </a:r>
          </a:p>
        </p:txBody>
      </p:sp>
      <p:sp>
        <p:nvSpPr>
          <p:cNvPr id="21" name="Rectangular Callout 20"/>
          <p:cNvSpPr/>
          <p:nvPr/>
        </p:nvSpPr>
        <p:spPr>
          <a:xfrm>
            <a:off x="3118616" y="4747652"/>
            <a:ext cx="3202790" cy="888885"/>
          </a:xfrm>
          <a:prstGeom prst="wedgeRectCallout">
            <a:avLst>
              <a:gd name="adj1" fmla="val 73782"/>
              <a:gd name="adj2" fmla="val -124742"/>
            </a:avLst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How to evaluate </a:t>
            </a:r>
            <a:r>
              <a:rPr lang="en-CA" b="1" dirty="0">
                <a:solidFill>
                  <a:srgbClr val="000000"/>
                </a:solidFill>
              </a:rPr>
              <a:t>both possibilities: </a:t>
            </a:r>
            <a:r>
              <a:rPr lang="en-CA" dirty="0">
                <a:solidFill>
                  <a:srgbClr val="000000"/>
                </a:solidFill>
              </a:rPr>
              <a:t>in &amp; not in </a:t>
            </a:r>
            <a:r>
              <a:rPr lang="en-CA" b="1" dirty="0">
                <a:solidFill>
                  <a:srgbClr val="000000"/>
                </a:solidFill>
              </a:rPr>
              <a:t>O</a:t>
            </a:r>
            <a:r>
              <a:rPr lang="en-CA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F13C85-CF7C-41E6-95E9-841853BDA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19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12" grpId="0" animBg="1"/>
      <p:bldP spid="13" grpId="0" animBg="1"/>
      <p:bldP spid="15" grpId="0" animBg="1"/>
      <p:bldP spid="20" grpId="0" animBg="1"/>
      <p:bldP spid="7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Flowchart: Process 3"/>
              <p:cNvSpPr/>
              <p:nvPr/>
            </p:nvSpPr>
            <p:spPr>
              <a:xfrm>
                <a:off x="285387" y="2183123"/>
                <a:ext cx="5357916" cy="898804"/>
              </a:xfrm>
              <a:prstGeom prst="flowChartProcess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If</a:t>
                </a:r>
                <a:r>
                  <a:rPr lang="en-CA" b="1" dirty="0">
                    <a:solidFill>
                      <a:srgbClr val="000000"/>
                    </a:solidFill>
                  </a:rPr>
                  <a:t> O includes </a:t>
                </a:r>
                <a:r>
                  <a:rPr lang="en-CA" dirty="0">
                    <a:solidFill>
                      <a:srgbClr val="000000"/>
                    </a:solidFill>
                  </a:rPr>
                  <a:t>the camera, then 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[4, 7]=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CA" b="1" i="1" baseline="-250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best we can do with the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b="1" dirty="0">
                    <a:solidFill>
                      <a:srgbClr val="000000"/>
                    </a:solidFill>
                  </a:rPr>
                  <a:t>first three</a:t>
                </a:r>
                <a:r>
                  <a:rPr lang="en-CA" dirty="0">
                    <a:solidFill>
                      <a:srgbClr val="000000"/>
                    </a:solidFill>
                  </a:rPr>
                  <a:t> items and weight limit </a:t>
                </a:r>
                <a:r>
                  <a:rPr lang="en-CA" b="1" dirty="0">
                    <a:solidFill>
                      <a:srgbClr val="000000"/>
                    </a:solidFill>
                  </a:rPr>
                  <a:t>7kg – w</a:t>
                </a:r>
                <a:r>
                  <a:rPr lang="en-CA" b="1" baseline="-25000" dirty="0">
                    <a:solidFill>
                      <a:srgbClr val="000000"/>
                    </a:solidFill>
                  </a:rPr>
                  <a:t>4</a:t>
                </a:r>
                <a:r>
                  <a:rPr lang="en-CA" dirty="0">
                    <a:solidFill>
                      <a:srgbClr val="000000"/>
                    </a:solidFill>
                  </a:rPr>
                  <a:t> = 6kg</a:t>
                </a:r>
                <a:endParaRPr lang="en-CA" b="1" baseline="-25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" name="Flowchart: Process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387" y="2183123"/>
                <a:ext cx="5357916" cy="898804"/>
              </a:xfrm>
              <a:prstGeom prst="flowChartProcess">
                <a:avLst/>
              </a:prstGeom>
              <a:blipFill>
                <a:blip r:embed="rId2"/>
                <a:stretch>
                  <a:fillRect l="-340" t="-3974" r="-113" b="-9934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Flowchart: Process 4"/>
              <p:cNvSpPr/>
              <p:nvPr/>
            </p:nvSpPr>
            <p:spPr>
              <a:xfrm>
                <a:off x="5643301" y="2181507"/>
                <a:ext cx="3019147" cy="900419"/>
              </a:xfrm>
              <a:prstGeom prst="flowChartProcess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CA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CA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[4, 7]=</m:t>
                      </m:r>
                      <m:r>
                        <a:rPr lang="en-CA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CA" i="1" baseline="-2500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CA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CA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CA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[3, 7−</m:t>
                      </m:r>
                      <m:r>
                        <a:rPr lang="en-CA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CA" i="1" baseline="-2500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CA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" name="Flowchart: Process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301" y="2181507"/>
                <a:ext cx="3019147" cy="900419"/>
              </a:xfrm>
              <a:prstGeom prst="flowChartProcess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Flowchart: Process 5"/>
              <p:cNvSpPr/>
              <p:nvPr/>
            </p:nvSpPr>
            <p:spPr>
              <a:xfrm>
                <a:off x="285388" y="1121757"/>
                <a:ext cx="5357916" cy="898804"/>
              </a:xfrm>
              <a:prstGeom prst="flowChartProcess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If </a:t>
                </a:r>
                <a:r>
                  <a:rPr lang="en-CA" b="1" dirty="0">
                    <a:solidFill>
                      <a:srgbClr val="000000"/>
                    </a:solidFill>
                  </a:rPr>
                  <a:t>O</a:t>
                </a:r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:r>
                  <a:rPr lang="en-CA" b="1" dirty="0">
                    <a:solidFill>
                      <a:srgbClr val="000000"/>
                    </a:solidFill>
                  </a:rPr>
                  <a:t>does not include</a:t>
                </a:r>
                <a:r>
                  <a:rPr lang="en-CA" dirty="0">
                    <a:solidFill>
                      <a:srgbClr val="000000"/>
                    </a:solidFill>
                  </a:rPr>
                  <a:t> the camera, then 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[4, 7]=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best we can do with the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b="1" dirty="0">
                    <a:solidFill>
                      <a:srgbClr val="000000"/>
                    </a:solidFill>
                  </a:rPr>
                  <a:t>first three </a:t>
                </a:r>
                <a:r>
                  <a:rPr lang="en-CA" dirty="0">
                    <a:solidFill>
                      <a:srgbClr val="000000"/>
                    </a:solidFill>
                  </a:rPr>
                  <a:t>items and weight limit </a:t>
                </a:r>
                <a:r>
                  <a:rPr lang="en-CA" b="1" dirty="0">
                    <a:solidFill>
                      <a:srgbClr val="000000"/>
                    </a:solidFill>
                  </a:rPr>
                  <a:t>7kg</a:t>
                </a:r>
                <a:endParaRPr lang="en-CA" b="1" baseline="-25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" name="Flowchart: Process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388" y="1121757"/>
                <a:ext cx="5357916" cy="898804"/>
              </a:xfrm>
              <a:prstGeom prst="flowChartProcess">
                <a:avLst/>
              </a:prstGeom>
              <a:blipFill>
                <a:blip r:embed="rId4"/>
                <a:stretch>
                  <a:fillRect t="-4000" b="-10667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Flowchart: Process 6"/>
              <p:cNvSpPr/>
              <p:nvPr/>
            </p:nvSpPr>
            <p:spPr>
              <a:xfrm>
                <a:off x="5643303" y="1121757"/>
                <a:ext cx="3019147" cy="898804"/>
              </a:xfrm>
              <a:prstGeom prst="flowChartProcess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CA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CA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[4, 7]=</m:t>
                      </m:r>
                      <m:r>
                        <a:rPr lang="en-CA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CA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[3, 7]</m:t>
                      </m:r>
                    </m:oMath>
                  </m:oMathPara>
                </a14:m>
                <a:endParaRPr lang="en-CA" baseline="-25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7" name="Flowchart: Process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303" y="1121757"/>
                <a:ext cx="3019147" cy="898804"/>
              </a:xfrm>
              <a:prstGeom prst="flowChartProcess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Flowchart: Process 7"/>
              <p:cNvSpPr/>
              <p:nvPr/>
            </p:nvSpPr>
            <p:spPr>
              <a:xfrm>
                <a:off x="285390" y="310744"/>
                <a:ext cx="5357917" cy="649278"/>
              </a:xfrm>
              <a:prstGeom prst="flowChartProcess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Recall: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]= 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maximum profit using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any subset of the items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..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 with weight limit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8" name="Flowchart: Process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390" y="310744"/>
                <a:ext cx="5357917" cy="649278"/>
              </a:xfrm>
              <a:prstGeom prst="flowChartProcess">
                <a:avLst/>
              </a:prstGeom>
              <a:blipFill>
                <a:blip r:embed="rId6"/>
                <a:stretch>
                  <a:fillRect l="-794" t="-3670" b="-12844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ular Callout 8"/>
          <p:cNvSpPr/>
          <p:nvPr/>
        </p:nvSpPr>
        <p:spPr>
          <a:xfrm>
            <a:off x="285390" y="3252792"/>
            <a:ext cx="5357914" cy="888885"/>
          </a:xfrm>
          <a:prstGeom prst="wedgeRectCallout">
            <a:avLst>
              <a:gd name="adj1" fmla="val 2829"/>
              <a:gd name="adj2" fmla="val -45002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Try both </a:t>
            </a:r>
            <a:r>
              <a:rPr lang="en-CA" dirty="0">
                <a:solidFill>
                  <a:srgbClr val="000000"/>
                </a:solidFill>
              </a:rPr>
              <a:t>and take the better result! </a:t>
            </a:r>
            <a:r>
              <a:rPr lang="en-CA" b="1" dirty="0">
                <a:solidFill>
                  <a:srgbClr val="000000"/>
                </a:solidFill>
              </a:rPr>
              <a:t>(How?)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Flowchart: Process 9"/>
              <p:cNvSpPr/>
              <p:nvPr/>
            </p:nvSpPr>
            <p:spPr>
              <a:xfrm>
                <a:off x="5643304" y="3241258"/>
                <a:ext cx="3019148" cy="900419"/>
              </a:xfrm>
              <a:prstGeom prst="flowChartProcess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CA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en-CA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4, 7</m:t>
                          </m:r>
                        </m:e>
                      </m:d>
                      <m:r>
                        <a:rPr lang="en-CA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b="1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𝐦𝐚𝐱</m:t>
                      </m:r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⁡{</m:t>
                      </m:r>
                    </m:oMath>
                  </m:oMathPara>
                </a14:m>
                <a:endParaRPr lang="en-CA" b="1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CA" b="0" dirty="0">
                    <a:solidFill>
                      <a:srgbClr val="00000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CA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3, 7</m:t>
                        </m:r>
                      </m:e>
                    </m:d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CA" b="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CA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CA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[3, 7−</m:t>
                    </m:r>
                    <m:sSub>
                      <m:sSubPr>
                        <m:ctrlPr>
                          <a:rPr lang="en-CA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CA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CA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CA" b="1" baseline="-25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0" name="Flowchart: Process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304" y="3241258"/>
                <a:ext cx="3019148" cy="900419"/>
              </a:xfrm>
              <a:prstGeom prst="flowChartProcess">
                <a:avLst/>
              </a:prstGeom>
              <a:blipFill>
                <a:blip r:embed="rId7"/>
                <a:stretch>
                  <a:fillRect b="-872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ular Callout 10"/>
              <p:cNvSpPr/>
              <p:nvPr/>
            </p:nvSpPr>
            <p:spPr>
              <a:xfrm>
                <a:off x="8672894" y="3241258"/>
                <a:ext cx="3371622" cy="900419"/>
              </a:xfrm>
              <a:prstGeom prst="wedgeRectCallout">
                <a:avLst>
                  <a:gd name="adj1" fmla="val 2829"/>
                  <a:gd name="adj2" fmla="val -45002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CA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CA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CA" i="1" dirty="0" err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CA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CA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CA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]=</m:t>
                      </m:r>
                      <m:r>
                        <a:rPr lang="en-CA" b="1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𝐦𝐚𝐱</m:t>
                      </m:r>
                      <m:r>
                        <a:rPr lang="en-CA" b="1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⁡{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−1, 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],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CA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CA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CA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−1, </m:t>
                    </m:r>
                    <m:r>
                      <a:rPr lang="en-CA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CA" b="1" i="1" baseline="-25000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CA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1" name="Rectangular Callout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2894" y="3241258"/>
                <a:ext cx="3371622" cy="900419"/>
              </a:xfrm>
              <a:prstGeom prst="wedgeRectCallout">
                <a:avLst>
                  <a:gd name="adj1" fmla="val 2829"/>
                  <a:gd name="adj2" fmla="val -45002"/>
                </a:avLst>
              </a:prstGeom>
              <a:blipFill>
                <a:blip r:embed="rId8"/>
                <a:stretch>
                  <a:fillRect b="-872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lowchart: Process 11"/>
          <p:cNvSpPr/>
          <p:nvPr/>
        </p:nvSpPr>
        <p:spPr>
          <a:xfrm>
            <a:off x="8662452" y="630058"/>
            <a:ext cx="3383322" cy="463704"/>
          </a:xfrm>
          <a:prstGeom prst="flowChartProcess">
            <a:avLst/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In general:</a:t>
            </a:r>
            <a:endParaRPr lang="en-CA" b="1" baseline="-250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Flowchart: Process 12"/>
              <p:cNvSpPr/>
              <p:nvPr/>
            </p:nvSpPr>
            <p:spPr>
              <a:xfrm>
                <a:off x="8662446" y="2181507"/>
                <a:ext cx="3383322" cy="900419"/>
              </a:xfrm>
              <a:prstGeom prst="flowChartProcess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CA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CA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CA" i="1" dirty="0" err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CA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CA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CA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CA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CA" b="1" i="1" baseline="-2500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CA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CA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CA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CA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CA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−1, </m:t>
                      </m:r>
                      <m:r>
                        <a:rPr lang="en-CA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CA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CA" i="1" dirty="0" err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CA" b="1" i="1" baseline="-25000" dirty="0" err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CA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CA" baseline="-25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3" name="Flowchart: Process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2446" y="2181507"/>
                <a:ext cx="3383322" cy="900419"/>
              </a:xfrm>
              <a:prstGeom prst="flowChartProcess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Flowchart: Process 13"/>
              <p:cNvSpPr/>
              <p:nvPr/>
            </p:nvSpPr>
            <p:spPr>
              <a:xfrm>
                <a:off x="8662450" y="1121757"/>
                <a:ext cx="3383322" cy="900419"/>
              </a:xfrm>
              <a:prstGeom prst="flowChartProcess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CA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CA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CA" i="1" dirty="0" err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CA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CA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CA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]=</m:t>
                      </m:r>
                      <m:r>
                        <a:rPr lang="en-CA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CA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CA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CA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−1, </m:t>
                      </m:r>
                      <m:r>
                        <a:rPr lang="en-CA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CA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CA" baseline="-25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4" name="Flowchart: Process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2450" y="1121757"/>
                <a:ext cx="3383322" cy="900419"/>
              </a:xfrm>
              <a:prstGeom prst="flowChartProcess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ular Callout 14"/>
              <p:cNvSpPr/>
              <p:nvPr/>
            </p:nvSpPr>
            <p:spPr>
              <a:xfrm>
                <a:off x="1850444" y="4282194"/>
                <a:ext cx="8955208" cy="470473"/>
              </a:xfrm>
              <a:prstGeom prst="wedgeRectCallout">
                <a:avLst>
                  <a:gd name="adj1" fmla="val 2829"/>
                  <a:gd name="adj2" fmla="val -45002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Note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max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⁡{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−1, </m:t>
                    </m:r>
                    <m:r>
                      <a:rPr lang="en-CA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], 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CA" b="1" i="1" baseline="-250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 </m:t>
                    </m:r>
                    <m:r>
                      <a:rPr lang="en-CA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−1, </m:t>
                    </m:r>
                    <m:r>
                      <a:rPr lang="en-CA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CA" b="1" i="1" baseline="-25000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]}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is only valid if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CA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5" name="Rectangular Callout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0444" y="4282194"/>
                <a:ext cx="8955208" cy="470473"/>
              </a:xfrm>
              <a:prstGeom prst="wedgeRectCallout">
                <a:avLst>
                  <a:gd name="adj1" fmla="val 2829"/>
                  <a:gd name="adj2" fmla="val -45002"/>
                </a:avLst>
              </a:prstGeom>
              <a:blipFill>
                <a:blip r:embed="rId11"/>
                <a:stretch>
                  <a:fillRect b="-7500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ular Callout 15"/>
              <p:cNvSpPr/>
              <p:nvPr/>
            </p:nvSpPr>
            <p:spPr>
              <a:xfrm>
                <a:off x="1850444" y="4752667"/>
                <a:ext cx="8955208" cy="470473"/>
              </a:xfrm>
              <a:prstGeom prst="wedgeRectCallout">
                <a:avLst>
                  <a:gd name="adj1" fmla="val 2829"/>
                  <a:gd name="adj2" fmla="val -45002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What to do when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CA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? These are </a:t>
                </a:r>
                <a:r>
                  <a:rPr lang="en-CA" b="1" dirty="0">
                    <a:solidFill>
                      <a:srgbClr val="000000"/>
                    </a:solidFill>
                  </a:rPr>
                  <a:t>special cases</a:t>
                </a:r>
                <a:r>
                  <a:rPr lang="en-CA" dirty="0">
                    <a:solidFill>
                      <a:srgbClr val="000000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16" name="Rectangular Callout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0444" y="4752667"/>
                <a:ext cx="8955208" cy="470473"/>
              </a:xfrm>
              <a:prstGeom prst="wedgeRectCallout">
                <a:avLst>
                  <a:gd name="adj1" fmla="val 2829"/>
                  <a:gd name="adj2" fmla="val -45002"/>
                </a:avLst>
              </a:prstGeom>
              <a:blipFill>
                <a:blip r:embed="rId12"/>
                <a:stretch>
                  <a:fillRect b="-759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A300F1-61AA-4173-85D1-077DCA1A1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21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ular Callout 8"/>
              <p:cNvSpPr/>
              <p:nvPr/>
            </p:nvSpPr>
            <p:spPr>
              <a:xfrm>
                <a:off x="6118657" y="1446448"/>
                <a:ext cx="5428647" cy="470473"/>
              </a:xfrm>
              <a:prstGeom prst="wedgeRectCallout">
                <a:avLst>
                  <a:gd name="adj1" fmla="val 2829"/>
                  <a:gd name="adj2" fmla="val -45002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b="1" dirty="0">
                    <a:solidFill>
                      <a:srgbClr val="000000"/>
                    </a:solidFill>
                  </a:rPr>
                  <a:t>Special case 3:</a:t>
                </a:r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CA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" name="Rectangular Callou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8657" y="1446448"/>
                <a:ext cx="5428647" cy="470473"/>
              </a:xfrm>
              <a:prstGeom prst="wedgeRectCallout">
                <a:avLst>
                  <a:gd name="adj1" fmla="val 2829"/>
                  <a:gd name="adj2" fmla="val -45002"/>
                </a:avLst>
              </a:prstGeom>
              <a:blipFill>
                <a:blip r:embed="rId2"/>
                <a:stretch>
                  <a:fillRect b="-8861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Flowchart: Process 9"/>
              <p:cNvSpPr/>
              <p:nvPr/>
            </p:nvSpPr>
            <p:spPr>
              <a:xfrm>
                <a:off x="6118658" y="1916920"/>
                <a:ext cx="5421536" cy="980975"/>
              </a:xfrm>
              <a:prstGeom prst="flowChartProcess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Since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 we </a:t>
                </a:r>
                <a:r>
                  <a:rPr lang="en-CA" b="1" dirty="0">
                    <a:solidFill>
                      <a:srgbClr val="000000"/>
                    </a:solidFill>
                  </a:rPr>
                  <a:t>can only use item 1.</a:t>
                </a:r>
                <a:endParaRPr lang="en-CA" dirty="0">
                  <a:solidFill>
                    <a:srgbClr val="000000"/>
                  </a:solidFill>
                </a:endParaRPr>
              </a:p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Since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 we </a:t>
                </a:r>
                <a:r>
                  <a:rPr lang="en-CA" b="1" dirty="0">
                    <a:solidFill>
                      <a:srgbClr val="000000"/>
                    </a:solidFill>
                  </a:rPr>
                  <a:t>cannot carry item 1.</a:t>
                </a:r>
              </a:p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So,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=0.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0" name="Flowchart: Process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8658" y="1916920"/>
                <a:ext cx="5421536" cy="980975"/>
              </a:xfrm>
              <a:prstGeom prst="flowChartProcess">
                <a:avLst/>
              </a:prstGeom>
              <a:blipFill>
                <a:blip r:embed="rId3"/>
                <a:stretch>
                  <a:fillRect b="-5488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ular Callout 10"/>
              <p:cNvSpPr/>
              <p:nvPr/>
            </p:nvSpPr>
            <p:spPr>
              <a:xfrm>
                <a:off x="583383" y="1446449"/>
                <a:ext cx="5428647" cy="470473"/>
              </a:xfrm>
              <a:prstGeom prst="wedgeRectCallout">
                <a:avLst>
                  <a:gd name="adj1" fmla="val 2829"/>
                  <a:gd name="adj2" fmla="val -45002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b="1" dirty="0">
                    <a:solidFill>
                      <a:srgbClr val="000000"/>
                    </a:solidFill>
                  </a:rPr>
                  <a:t>Special case 2:</a:t>
                </a:r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CA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1" name="Rectangular Callout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383" y="1446449"/>
                <a:ext cx="5428647" cy="470473"/>
              </a:xfrm>
              <a:prstGeom prst="wedgeRectCallout">
                <a:avLst>
                  <a:gd name="adj1" fmla="val 2829"/>
                  <a:gd name="adj2" fmla="val -45002"/>
                </a:avLst>
              </a:prstGeom>
              <a:blipFill>
                <a:blip r:embed="rId4"/>
                <a:stretch>
                  <a:fillRect b="-8861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Flowchart: Process 11"/>
              <p:cNvSpPr/>
              <p:nvPr/>
            </p:nvSpPr>
            <p:spPr>
              <a:xfrm>
                <a:off x="583384" y="1916921"/>
                <a:ext cx="5421536" cy="980975"/>
              </a:xfrm>
              <a:prstGeom prst="flowChartProcess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Since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 we </a:t>
                </a:r>
                <a:r>
                  <a:rPr lang="en-CA" b="1" dirty="0">
                    <a:solidFill>
                      <a:srgbClr val="000000"/>
                    </a:solidFill>
                  </a:rPr>
                  <a:t>can only use item 1.</a:t>
                </a:r>
                <a:endParaRPr lang="en-CA" dirty="0">
                  <a:solidFill>
                    <a:srgbClr val="000000"/>
                  </a:solidFill>
                </a:endParaRPr>
              </a:p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Since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 we </a:t>
                </a:r>
                <a:r>
                  <a:rPr lang="en-CA" b="1" dirty="0">
                    <a:solidFill>
                      <a:srgbClr val="000000"/>
                    </a:solidFill>
                  </a:rPr>
                  <a:t>can carry item 1.</a:t>
                </a:r>
              </a:p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So,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2" name="Flowchart: Process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384" y="1916921"/>
                <a:ext cx="5421536" cy="980975"/>
              </a:xfrm>
              <a:prstGeom prst="flowChartProcess">
                <a:avLst/>
              </a:prstGeom>
              <a:blipFill>
                <a:blip r:embed="rId5"/>
                <a:stretch>
                  <a:fillRect b="-5488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ular Callout 14"/>
              <p:cNvSpPr/>
              <p:nvPr/>
            </p:nvSpPr>
            <p:spPr>
              <a:xfrm>
                <a:off x="6125767" y="141956"/>
                <a:ext cx="5428647" cy="470473"/>
              </a:xfrm>
              <a:prstGeom prst="wedgeRectCallout">
                <a:avLst>
                  <a:gd name="adj1" fmla="val 2829"/>
                  <a:gd name="adj2" fmla="val -45002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b="1" dirty="0">
                    <a:solidFill>
                      <a:srgbClr val="000000"/>
                    </a:solidFill>
                  </a:rPr>
                  <a:t>Special case 1:</a:t>
                </a:r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CA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5" name="Rectangular Callout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5767" y="141956"/>
                <a:ext cx="5428647" cy="470473"/>
              </a:xfrm>
              <a:prstGeom prst="wedgeRectCallout">
                <a:avLst>
                  <a:gd name="adj1" fmla="val 2829"/>
                  <a:gd name="adj2" fmla="val -45002"/>
                </a:avLst>
              </a:prstGeom>
              <a:blipFill>
                <a:blip r:embed="rId6"/>
                <a:stretch>
                  <a:fillRect b="-8861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Flowchart: Process 15"/>
              <p:cNvSpPr/>
              <p:nvPr/>
            </p:nvSpPr>
            <p:spPr>
              <a:xfrm>
                <a:off x="6125768" y="612428"/>
                <a:ext cx="5421536" cy="718425"/>
              </a:xfrm>
              <a:prstGeom prst="flowChartProcess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Since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 we </a:t>
                </a:r>
                <a:r>
                  <a:rPr lang="en-CA" b="1" dirty="0">
                    <a:solidFill>
                      <a:srgbClr val="000000"/>
                    </a:solidFill>
                  </a:rPr>
                  <a:t>cannot carry item </a:t>
                </a:r>
                <a:r>
                  <a:rPr lang="en-CA" b="1" dirty="0" err="1">
                    <a:solidFill>
                      <a:srgbClr val="000000"/>
                    </a:solidFill>
                  </a:rPr>
                  <a:t>i</a:t>
                </a:r>
                <a:r>
                  <a:rPr lang="en-CA" b="1" dirty="0">
                    <a:solidFill>
                      <a:srgbClr val="000000"/>
                    </a:solidFill>
                  </a:rPr>
                  <a:t>.</a:t>
                </a:r>
              </a:p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So,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−1,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CA" b="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6" name="Flowchart: Process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5768" y="612428"/>
                <a:ext cx="5421536" cy="718425"/>
              </a:xfrm>
              <a:prstGeom prst="flowChartProcess">
                <a:avLst/>
              </a:prstGeom>
              <a:blipFill>
                <a:blip r:embed="rId7"/>
                <a:stretch>
                  <a:fillRect b="-6612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ular Callout 17"/>
              <p:cNvSpPr/>
              <p:nvPr/>
            </p:nvSpPr>
            <p:spPr>
              <a:xfrm>
                <a:off x="583383" y="141956"/>
                <a:ext cx="5428647" cy="470473"/>
              </a:xfrm>
              <a:prstGeom prst="wedgeRectCallout">
                <a:avLst>
                  <a:gd name="adj1" fmla="val 2829"/>
                  <a:gd name="adj2" fmla="val -45002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b="1" dirty="0">
                    <a:solidFill>
                      <a:srgbClr val="000000"/>
                    </a:solidFill>
                  </a:rPr>
                  <a:t>General case:</a:t>
                </a:r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CA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8" name="Rectangular Callout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383" y="141956"/>
                <a:ext cx="5428647" cy="470473"/>
              </a:xfrm>
              <a:prstGeom prst="wedgeRectCallout">
                <a:avLst>
                  <a:gd name="adj1" fmla="val 2829"/>
                  <a:gd name="adj2" fmla="val -45002"/>
                </a:avLst>
              </a:prstGeom>
              <a:blipFill>
                <a:blip r:embed="rId8"/>
                <a:stretch>
                  <a:fillRect b="-8861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Flowchart: Process 18"/>
              <p:cNvSpPr/>
              <p:nvPr/>
            </p:nvSpPr>
            <p:spPr>
              <a:xfrm>
                <a:off x="583384" y="612428"/>
                <a:ext cx="5421536" cy="718425"/>
              </a:xfrm>
              <a:prstGeom prst="flowChartProcess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Since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 we </a:t>
                </a:r>
                <a:r>
                  <a:rPr lang="en-CA" b="1" dirty="0">
                    <a:solidFill>
                      <a:srgbClr val="000000"/>
                    </a:solidFill>
                  </a:rPr>
                  <a:t>can carry item </a:t>
                </a:r>
                <a:r>
                  <a:rPr lang="en-CA" b="1" dirty="0" err="1">
                    <a:solidFill>
                      <a:srgbClr val="000000"/>
                    </a:solidFill>
                  </a:rPr>
                  <a:t>i</a:t>
                </a:r>
                <a:r>
                  <a:rPr lang="en-CA" b="1" dirty="0">
                    <a:solidFill>
                      <a:srgbClr val="000000"/>
                    </a:solidFill>
                  </a:rPr>
                  <a:t>.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CA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CA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CA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CA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CA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CA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CA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CA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CA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CA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CA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CA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CA" b="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9" name="Flowchart: Process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384" y="612428"/>
                <a:ext cx="5421536" cy="718425"/>
              </a:xfrm>
              <a:prstGeom prst="flowChartProcess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0">
            <a:extLst>
              <a:ext uri="{FF2B5EF4-FFF2-40B4-BE49-F238E27FC236}">
                <a16:creationId xmlns:a16="http://schemas.microsoft.com/office/drawing/2014/main" id="{B2341FD6-42DB-564C-2C2D-2E8F1DE30D4E}"/>
              </a:ext>
            </a:extLst>
          </p:cNvPr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583383" y="3015363"/>
            <a:ext cx="8594053" cy="230330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D0CC77-1EFE-41BB-B6BA-BA0F75D5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35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/>
              <p:cNvSpPr txBox="1"/>
              <p:nvPr/>
            </p:nvSpPr>
            <p:spPr>
              <a:xfrm>
                <a:off x="4642128" y="5724360"/>
                <a:ext cx="4871847" cy="6937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-axis (remaining weight limit)</a:t>
                </a:r>
                <a:endParaRPr lang="en-CA" sz="24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128" y="5724360"/>
                <a:ext cx="4871847" cy="693716"/>
              </a:xfrm>
              <a:prstGeom prst="rect">
                <a:avLst/>
              </a:prstGeom>
              <a:blipFill>
                <a:blip r:embed="rId2"/>
                <a:stretch>
                  <a:fillRect r="-626" b="-1228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/>
              <p:cNvSpPr txBox="1"/>
              <p:nvPr/>
            </p:nvSpPr>
            <p:spPr>
              <a:xfrm>
                <a:off x="343549" y="2543529"/>
                <a:ext cx="1996187" cy="14323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CA" sz="4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-axis</a:t>
                </a:r>
              </a:p>
              <a:p>
                <a:pPr algn="ctr"/>
                <a:r>
                  <a:rPr lang="en-US" sz="2400" dirty="0">
                    <a:solidFill>
                      <a:srgbClr val="000000"/>
                    </a:solidFill>
                  </a:rPr>
                  <a:t>(can use</a:t>
                </a:r>
              </a:p>
              <a:p>
                <a:pPr algn="ctr"/>
                <a:r>
                  <a:rPr lang="en-US" sz="2400" dirty="0">
                    <a:solidFill>
                      <a:srgbClr val="000000"/>
                    </a:solidFill>
                  </a:rPr>
                  <a:t>items in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1..</m:t>
                    </m:r>
                    <m:r>
                      <a:rPr lang="en-US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)</a:t>
                </a:r>
                <a:endParaRPr lang="en-CA" sz="24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49" y="2543529"/>
                <a:ext cx="1996187" cy="1432380"/>
              </a:xfrm>
              <a:prstGeom prst="rect">
                <a:avLst/>
              </a:prstGeom>
              <a:blipFill>
                <a:blip r:embed="rId3"/>
                <a:stretch>
                  <a:fillRect l="-3963" r="-3963" b="-893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685" y="136243"/>
            <a:ext cx="4574924" cy="1028386"/>
          </a:xfrm>
        </p:spPr>
        <p:txBody>
          <a:bodyPr>
            <a:normAutofit fontScale="90000"/>
          </a:bodyPr>
          <a:lstStyle/>
          <a:p>
            <a:r>
              <a:rPr lang="en-CA" dirty="0">
                <a:solidFill>
                  <a:srgbClr val="000000"/>
                </a:solidFill>
              </a:rPr>
              <a:t>Filling the array: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208868" y="1502611"/>
          <a:ext cx="7580087" cy="365760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360957">
                  <a:extLst>
                    <a:ext uri="{9D8B030D-6E8A-4147-A177-3AD203B41FA5}">
                      <a16:colId xmlns:a16="http://schemas.microsoft.com/office/drawing/2014/main" val="2329335680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29571052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789442178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4042001023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62864191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930267176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944458779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4578330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2987541312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09416639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56263027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250303405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4143672869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4179156310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34935831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484391356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53052817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125737805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65802609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1069978459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5578891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510833"/>
                  </a:ext>
                </a:extLst>
              </a:tr>
              <a:tr h="328676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6735372"/>
                  </a:ext>
                </a:extLst>
              </a:tr>
              <a:tr h="291592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7280634"/>
                  </a:ext>
                </a:extLst>
              </a:tr>
              <a:tr h="254508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9072031"/>
                  </a:ext>
                </a:extLst>
              </a:tr>
              <a:tr h="217424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727993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2566176"/>
                  </a:ext>
                </a:extLst>
              </a:tr>
              <a:tr h="143256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47469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13689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81579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711712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3272589" y="5384316"/>
            <a:ext cx="7774822" cy="0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376008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990065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099908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23808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547708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266165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713965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437865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161765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885665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604122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022704" y="5498782"/>
            <a:ext cx="70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0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46604" y="5509335"/>
            <a:ext cx="70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2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25916" y="5509138"/>
            <a:ext cx="795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4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94404" y="5307152"/>
            <a:ext cx="706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…</a:t>
            </a:r>
            <a:endParaRPr lang="en-CA" sz="2800" b="1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253341" y="5509335"/>
            <a:ext cx="70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M</a:t>
            </a:r>
            <a:endParaRPr lang="en-CA" b="1" dirty="0">
              <a:solidFill>
                <a:srgbClr val="000000"/>
              </a:solidFill>
            </a:endParaRPr>
          </a:p>
        </p:txBody>
      </p:sp>
      <p:grpSp>
        <p:nvGrpSpPr>
          <p:cNvPr id="54" name="Group 53"/>
          <p:cNvGrpSpPr/>
          <p:nvPr/>
        </p:nvGrpSpPr>
        <p:grpSpPr>
          <a:xfrm rot="5400000">
            <a:off x="704931" y="3076806"/>
            <a:ext cx="4121406" cy="652974"/>
            <a:chOff x="306904" y="5707516"/>
            <a:chExt cx="4121406" cy="652974"/>
          </a:xfrm>
        </p:grpSpPr>
        <p:cxnSp>
          <p:nvCxnSpPr>
            <p:cNvPr id="29" name="Straight Arrow Connector 28"/>
            <p:cNvCxnSpPr/>
            <p:nvPr/>
          </p:nvCxnSpPr>
          <p:spPr>
            <a:xfrm rot="16200000">
              <a:off x="2438111" y="3949398"/>
              <a:ext cx="0" cy="3821038"/>
            </a:xfrm>
            <a:prstGeom prst="straightConnector1">
              <a:avLst/>
            </a:prstGeom>
            <a:ln w="76200">
              <a:solidFill>
                <a:srgbClr val="000000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0208" y="5707516"/>
              <a:ext cx="0" cy="3207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942736" y="5707516"/>
              <a:ext cx="0" cy="3207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384108" y="5707516"/>
              <a:ext cx="0" cy="3207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108008" y="5707516"/>
              <a:ext cx="0" cy="3207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2831908" y="5707516"/>
              <a:ext cx="0" cy="3207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550365" y="5707516"/>
              <a:ext cx="0" cy="3207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306904" y="5974383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</a:rPr>
                <a:t>1</a:t>
              </a:r>
              <a:endParaRPr lang="en-CA" b="1" dirty="0">
                <a:solidFill>
                  <a:srgbClr val="00000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30804" y="5984936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</a:rPr>
                <a:t>3</a:t>
              </a:r>
              <a:endParaRPr lang="en-CA" b="1" dirty="0">
                <a:solidFill>
                  <a:srgbClr val="00000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710116" y="5984739"/>
              <a:ext cx="7957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</a:rPr>
                <a:t>5</a:t>
              </a:r>
              <a:endParaRPr lang="en-CA" b="1" dirty="0">
                <a:solidFill>
                  <a:srgbClr val="00000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478616" y="5812758"/>
              <a:ext cx="7066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0000"/>
                  </a:solidFill>
                </a:rPr>
                <a:t>…</a:t>
              </a:r>
              <a:endParaRPr lang="en-CA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202504" y="5991158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CA" dirty="0">
                <a:solidFill>
                  <a:srgbClr val="000000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468048" y="5990961"/>
              <a:ext cx="9602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</a:rPr>
                <a:t>n</a:t>
              </a:r>
              <a:endParaRPr lang="en-CA" b="1" dirty="0">
                <a:solidFill>
                  <a:srgbClr val="000000"/>
                </a:solidFill>
              </a:endParaRPr>
            </a:p>
          </p:txBody>
        </p:sp>
      </p:grpSp>
      <p:pic>
        <p:nvPicPr>
          <p:cNvPr id="23" name="Picture 59">
            <a:extLst>
              <a:ext uri="{FF2B5EF4-FFF2-40B4-BE49-F238E27FC236}">
                <a16:creationId xmlns:a16="http://schemas.microsoft.com/office/drawing/2014/main" id="{A70F6CA7-B8E0-8635-E1CD-990A369982F3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879125" y="9357"/>
            <a:ext cx="7312875" cy="1417054"/>
          </a:xfrm>
          <a:prstGeom prst="rect">
            <a:avLst/>
          </a:prstGeom>
        </p:spPr>
      </p:pic>
      <p:sp>
        <p:nvSpPr>
          <p:cNvPr id="62" name="Rectangle 61"/>
          <p:cNvSpPr/>
          <p:nvPr/>
        </p:nvSpPr>
        <p:spPr>
          <a:xfrm>
            <a:off x="6058722" y="710469"/>
            <a:ext cx="6065301" cy="715942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148554" y="1441357"/>
            <a:ext cx="7686100" cy="492257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64" name="Rectangular Callout 63"/>
          <p:cNvSpPr/>
          <p:nvPr/>
        </p:nvSpPr>
        <p:spPr>
          <a:xfrm>
            <a:off x="284298" y="1256171"/>
            <a:ext cx="2065623" cy="1259939"/>
          </a:xfrm>
          <a:prstGeom prst="wedgeRectCallout">
            <a:avLst>
              <a:gd name="adj1" fmla="val 99549"/>
              <a:gd name="adj2" fmla="val -17597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No data dependencies on any other array cells.</a:t>
            </a:r>
            <a:endParaRPr lang="en-CA" b="1" baseline="-250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Rectangular Callout 48"/>
              <p:cNvSpPr/>
              <p:nvPr/>
            </p:nvSpPr>
            <p:spPr>
              <a:xfrm>
                <a:off x="4625056" y="2502151"/>
                <a:ext cx="2375304" cy="973241"/>
              </a:xfrm>
              <a:prstGeom prst="wedgeRectCallout">
                <a:avLst>
                  <a:gd name="adj1" fmla="val 35170"/>
                  <a:gd name="adj2" fmla="val -133730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Suppose </a:t>
                </a:r>
                <a:r>
                  <a:rPr lang="en-CA" b="1" dirty="0">
                    <a:solidFill>
                      <a:srgbClr val="000000"/>
                    </a:solidFill>
                  </a:rPr>
                  <a:t>item 1 </a:t>
                </a:r>
                <a:r>
                  <a:rPr lang="en-CA" dirty="0">
                    <a:solidFill>
                      <a:srgbClr val="000000"/>
                    </a:solidFill>
                  </a:rPr>
                  <a:t>does not fit until </a:t>
                </a:r>
                <a:r>
                  <a:rPr lang="en-CA" b="1" dirty="0">
                    <a:solidFill>
                      <a:srgbClr val="000000"/>
                    </a:solidFill>
                  </a:rPr>
                  <a:t>this</a:t>
                </a:r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value </a:t>
                </a:r>
                <a14:m>
                  <m:oMath xmlns:m="http://schemas.openxmlformats.org/officeDocument/2006/math">
                    <m: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b="1" baseline="-25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9" name="Rectangular Callout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056" y="2502151"/>
                <a:ext cx="2375304" cy="973241"/>
              </a:xfrm>
              <a:prstGeom prst="wedgeRectCallout">
                <a:avLst>
                  <a:gd name="adj1" fmla="val 35170"/>
                  <a:gd name="adj2" fmla="val -133730"/>
                </a:avLst>
              </a:prstGeom>
              <a:blipFill>
                <a:blip r:embed="rId5"/>
                <a:stretch>
                  <a:fillRect l="-1790" r="-1535" b="-3378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A6DDB535-7BD7-49D4-9451-FAEF95DE5ABD}"/>
                  </a:ext>
                </a:extLst>
              </p:cNvPr>
              <p:cNvSpPr/>
              <p:nvPr/>
            </p:nvSpPr>
            <p:spPr>
              <a:xfrm>
                <a:off x="6565790" y="4616104"/>
                <a:ext cx="412262" cy="386175"/>
              </a:xfrm>
              <a:prstGeom prst="wedgeRectCallout">
                <a:avLst>
                  <a:gd name="adj1" fmla="val -31566"/>
                  <a:gd name="adj2" fmla="val 133790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A6DDB535-7BD7-49D4-9451-FAEF95DE5A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5790" y="4616104"/>
                <a:ext cx="412262" cy="386175"/>
              </a:xfrm>
              <a:prstGeom prst="wedgeRectCallout">
                <a:avLst>
                  <a:gd name="adj1" fmla="val -31566"/>
                  <a:gd name="adj2" fmla="val 133790"/>
                </a:avLst>
              </a:prstGeom>
              <a:blipFill>
                <a:blip r:embed="rId6"/>
                <a:stretch>
                  <a:fillRect r="-4286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89971846-8CB8-4C01-B0E5-3D35CFC21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93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  <p:bldP spid="49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/>
              <p:cNvSpPr txBox="1"/>
              <p:nvPr/>
            </p:nvSpPr>
            <p:spPr>
              <a:xfrm>
                <a:off x="4642128" y="5724360"/>
                <a:ext cx="4871847" cy="6937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-axis (remaining weight limit)</a:t>
                </a:r>
                <a:endParaRPr lang="en-CA" sz="24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128" y="5724360"/>
                <a:ext cx="4871847" cy="693716"/>
              </a:xfrm>
              <a:prstGeom prst="rect">
                <a:avLst/>
              </a:prstGeom>
              <a:blipFill>
                <a:blip r:embed="rId2"/>
                <a:stretch>
                  <a:fillRect r="-626" b="-1228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/>
              <p:cNvSpPr txBox="1"/>
              <p:nvPr/>
            </p:nvSpPr>
            <p:spPr>
              <a:xfrm>
                <a:off x="343549" y="2543529"/>
                <a:ext cx="1996187" cy="14323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CA" sz="4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-axis</a:t>
                </a:r>
              </a:p>
              <a:p>
                <a:pPr algn="ctr"/>
                <a:r>
                  <a:rPr lang="en-US" sz="2400" dirty="0">
                    <a:solidFill>
                      <a:srgbClr val="000000"/>
                    </a:solidFill>
                  </a:rPr>
                  <a:t>(can use</a:t>
                </a:r>
              </a:p>
              <a:p>
                <a:pPr algn="ctr"/>
                <a:r>
                  <a:rPr lang="en-US" sz="2400" dirty="0">
                    <a:solidFill>
                      <a:srgbClr val="000000"/>
                    </a:solidFill>
                  </a:rPr>
                  <a:t>items in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1..</m:t>
                    </m:r>
                    <m:r>
                      <a:rPr lang="en-US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)</a:t>
                </a:r>
                <a:endParaRPr lang="en-CA" sz="24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49" y="2543529"/>
                <a:ext cx="1996187" cy="1432380"/>
              </a:xfrm>
              <a:prstGeom prst="rect">
                <a:avLst/>
              </a:prstGeom>
              <a:blipFill>
                <a:blip r:embed="rId3"/>
                <a:stretch>
                  <a:fillRect l="-3963" r="-3963" b="-893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684" y="136243"/>
            <a:ext cx="4779911" cy="685832"/>
          </a:xfrm>
        </p:spPr>
        <p:txBody>
          <a:bodyPr>
            <a:normAutofit fontScale="90000"/>
          </a:bodyPr>
          <a:lstStyle/>
          <a:p>
            <a:r>
              <a:rPr lang="en-CA" dirty="0">
                <a:solidFill>
                  <a:srgbClr val="000000"/>
                </a:solidFill>
              </a:rPr>
              <a:t>Filling the array: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208868" y="1502611"/>
          <a:ext cx="7580087" cy="365760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360957">
                  <a:extLst>
                    <a:ext uri="{9D8B030D-6E8A-4147-A177-3AD203B41FA5}">
                      <a16:colId xmlns:a16="http://schemas.microsoft.com/office/drawing/2014/main" val="2329335680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29571052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789442178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4042001023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62864191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930267176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944458779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4578330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2987541312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09416639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56263027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250303405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4143672869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4179156310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34935831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484391356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53052817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125737805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65802609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1069978459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5578891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0</a:t>
                      </a:r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0</a:t>
                      </a:r>
                      <a:endParaRPr lang="en-CA" baseline="-25000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/>
                        <a:t>0</a:t>
                      </a:r>
                      <a:endParaRPr lang="en-CA" baseline="-25000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0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0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..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..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..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0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p</a:t>
                      </a:r>
                      <a:r>
                        <a:rPr lang="en-CA" baseline="-25000" dirty="0"/>
                        <a:t>1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p</a:t>
                      </a:r>
                      <a:r>
                        <a:rPr lang="en-CA" baseline="-25000" dirty="0"/>
                        <a:t>1</a:t>
                      </a:r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p</a:t>
                      </a:r>
                      <a:r>
                        <a:rPr lang="en-CA" baseline="-25000" dirty="0"/>
                        <a:t>1</a:t>
                      </a:r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p</a:t>
                      </a:r>
                      <a:r>
                        <a:rPr lang="en-CA" baseline="-25000" dirty="0"/>
                        <a:t>1</a:t>
                      </a:r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p</a:t>
                      </a:r>
                      <a:r>
                        <a:rPr lang="en-CA" baseline="-25000" dirty="0"/>
                        <a:t>1</a:t>
                      </a:r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p</a:t>
                      </a:r>
                      <a:r>
                        <a:rPr lang="en-CA" baseline="-25000" dirty="0"/>
                        <a:t>1</a:t>
                      </a:r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p</a:t>
                      </a:r>
                      <a:r>
                        <a:rPr lang="en-CA" baseline="-25000" dirty="0"/>
                        <a:t>1</a:t>
                      </a:r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p</a:t>
                      </a:r>
                      <a:r>
                        <a:rPr lang="en-CA" baseline="-25000" dirty="0"/>
                        <a:t>1</a:t>
                      </a:r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p</a:t>
                      </a:r>
                      <a:r>
                        <a:rPr lang="en-CA" baseline="-25000" dirty="0"/>
                        <a:t>1</a:t>
                      </a:r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p</a:t>
                      </a:r>
                      <a:r>
                        <a:rPr lang="en-CA" baseline="-25000" dirty="0"/>
                        <a:t>1</a:t>
                      </a:r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p</a:t>
                      </a:r>
                      <a:r>
                        <a:rPr lang="en-CA" baseline="-25000" dirty="0"/>
                        <a:t>1</a:t>
                      </a:r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p</a:t>
                      </a:r>
                      <a:r>
                        <a:rPr lang="en-CA" baseline="-25000" dirty="0"/>
                        <a:t>1</a:t>
                      </a:r>
                      <a:endParaRPr lang="en-CA" dirty="0"/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895510833"/>
                  </a:ext>
                </a:extLst>
              </a:tr>
              <a:tr h="328676"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656735372"/>
                  </a:ext>
                </a:extLst>
              </a:tr>
              <a:tr h="291592"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617280634"/>
                  </a:ext>
                </a:extLst>
              </a:tr>
              <a:tr h="254508"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529072031"/>
                  </a:ext>
                </a:extLst>
              </a:tr>
              <a:tr h="217424"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077727993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4172566176"/>
                  </a:ext>
                </a:extLst>
              </a:tr>
              <a:tr h="143256"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21544746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27831368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44081579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2276711712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3272589" y="5384316"/>
            <a:ext cx="7774822" cy="0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376008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990065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099908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23808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547708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266165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713965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437865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161765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885665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604122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194404" y="5307152"/>
            <a:ext cx="706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…</a:t>
            </a:r>
            <a:endParaRPr lang="en-CA" sz="2800" b="1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253341" y="5509335"/>
            <a:ext cx="70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M</a:t>
            </a:r>
            <a:endParaRPr lang="en-CA" b="1" dirty="0">
              <a:solidFill>
                <a:srgbClr val="000000"/>
              </a:solidFill>
            </a:endParaRPr>
          </a:p>
        </p:txBody>
      </p:sp>
      <p:grpSp>
        <p:nvGrpSpPr>
          <p:cNvPr id="54" name="Group 53"/>
          <p:cNvGrpSpPr/>
          <p:nvPr/>
        </p:nvGrpSpPr>
        <p:grpSpPr>
          <a:xfrm rot="5400000">
            <a:off x="704931" y="3076806"/>
            <a:ext cx="4121406" cy="652974"/>
            <a:chOff x="306904" y="5707516"/>
            <a:chExt cx="4121406" cy="652974"/>
          </a:xfrm>
        </p:grpSpPr>
        <p:cxnSp>
          <p:nvCxnSpPr>
            <p:cNvPr id="29" name="Straight Arrow Connector 28"/>
            <p:cNvCxnSpPr/>
            <p:nvPr/>
          </p:nvCxnSpPr>
          <p:spPr>
            <a:xfrm rot="16200000">
              <a:off x="2438111" y="3949398"/>
              <a:ext cx="0" cy="3821038"/>
            </a:xfrm>
            <a:prstGeom prst="straightConnector1">
              <a:avLst/>
            </a:prstGeom>
            <a:ln w="76200">
              <a:solidFill>
                <a:srgbClr val="000000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0208" y="5707516"/>
              <a:ext cx="0" cy="3207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942736" y="5707516"/>
              <a:ext cx="0" cy="3207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384108" y="5707516"/>
              <a:ext cx="0" cy="3207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108008" y="5707516"/>
              <a:ext cx="0" cy="3207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2831908" y="5707516"/>
              <a:ext cx="0" cy="3207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550365" y="5707516"/>
              <a:ext cx="0" cy="3207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306904" y="5974383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</a:rPr>
                <a:t>1</a:t>
              </a:r>
              <a:endParaRPr lang="en-CA" b="1" dirty="0">
                <a:solidFill>
                  <a:srgbClr val="00000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30804" y="5984936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</a:rPr>
                <a:t>3</a:t>
              </a:r>
              <a:endParaRPr lang="en-CA" b="1" dirty="0">
                <a:solidFill>
                  <a:srgbClr val="00000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710116" y="5984739"/>
              <a:ext cx="7957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</a:rPr>
                <a:t>5</a:t>
              </a:r>
              <a:endParaRPr lang="en-CA" b="1" dirty="0">
                <a:solidFill>
                  <a:srgbClr val="00000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478616" y="5812758"/>
              <a:ext cx="7066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0000"/>
                  </a:solidFill>
                </a:rPr>
                <a:t>…</a:t>
              </a:r>
              <a:endParaRPr lang="en-CA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202504" y="5991158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CA" dirty="0">
                <a:solidFill>
                  <a:srgbClr val="000000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468048" y="5990961"/>
              <a:ext cx="9602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</a:rPr>
                <a:t>n</a:t>
              </a:r>
              <a:endParaRPr lang="en-CA" b="1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8" name="Picture 59">
            <a:extLst>
              <a:ext uri="{FF2B5EF4-FFF2-40B4-BE49-F238E27FC236}">
                <a16:creationId xmlns:a16="http://schemas.microsoft.com/office/drawing/2014/main" id="{A5FE8904-BBC3-CE75-0E20-62E38363C2CC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879125" y="9357"/>
            <a:ext cx="7312875" cy="1417054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6071879" y="352498"/>
            <a:ext cx="6065301" cy="423755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 rot="16200000">
            <a:off x="3211295" y="1838385"/>
            <a:ext cx="366998" cy="217828"/>
          </a:xfrm>
          <a:prstGeom prst="rightArrow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Rectangular Callout 48"/>
              <p:cNvSpPr/>
              <p:nvPr/>
            </p:nvSpPr>
            <p:spPr>
              <a:xfrm>
                <a:off x="557916" y="859535"/>
                <a:ext cx="2196926" cy="716122"/>
              </a:xfrm>
              <a:prstGeom prst="wedgeRectCallout">
                <a:avLst>
                  <a:gd name="adj1" fmla="val 76500"/>
                  <a:gd name="adj2" fmla="val 112501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Suppose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&lt; </m:t>
                    </m:r>
                    <m:sSub>
                      <m:sSubPr>
                        <m:ctrlPr>
                          <a:rPr lang="en-US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CA" b="1" baseline="-25000" dirty="0">
                    <a:solidFill>
                      <a:srgbClr val="000000"/>
                    </a:solidFill>
                  </a:rPr>
                  <a:t> </a:t>
                </a:r>
                <a:r>
                  <a:rPr lang="en-CA" dirty="0">
                    <a:solidFill>
                      <a:srgbClr val="000000"/>
                    </a:solidFill>
                  </a:rPr>
                  <a:t>from here</a:t>
                </a:r>
              </a:p>
            </p:txBody>
          </p:sp>
        </mc:Choice>
        <mc:Fallback>
          <p:sp>
            <p:nvSpPr>
              <p:cNvPr id="49" name="Rectangular Callout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916" y="859535"/>
                <a:ext cx="2196926" cy="716122"/>
              </a:xfrm>
              <a:prstGeom prst="wedgeRectCallout">
                <a:avLst>
                  <a:gd name="adj1" fmla="val 76500"/>
                  <a:gd name="adj2" fmla="val 112501"/>
                </a:avLst>
              </a:prstGeom>
              <a:blipFill>
                <a:blip r:embed="rId5"/>
                <a:stretch>
                  <a:fillRect l="-218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ular Callout 49"/>
          <p:cNvSpPr/>
          <p:nvPr/>
        </p:nvSpPr>
        <p:spPr>
          <a:xfrm>
            <a:off x="7548740" y="911349"/>
            <a:ext cx="1883481" cy="427100"/>
          </a:xfrm>
          <a:prstGeom prst="wedgeRectCallout">
            <a:avLst>
              <a:gd name="adj1" fmla="val -38303"/>
              <a:gd name="adj2" fmla="val 19317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… to here</a:t>
            </a:r>
            <a:endParaRPr lang="en-CA" b="1" baseline="-25000" dirty="0">
              <a:solidFill>
                <a:srgbClr val="000000"/>
              </a:solidFill>
            </a:endParaRPr>
          </a:p>
        </p:txBody>
      </p:sp>
      <p:sp>
        <p:nvSpPr>
          <p:cNvPr id="52" name="Right Arrow 51"/>
          <p:cNvSpPr/>
          <p:nvPr/>
        </p:nvSpPr>
        <p:spPr>
          <a:xfrm rot="16200000">
            <a:off x="3573245" y="1843646"/>
            <a:ext cx="366998" cy="217828"/>
          </a:xfrm>
          <a:prstGeom prst="rightArrow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53" name="Right Arrow 52"/>
          <p:cNvSpPr/>
          <p:nvPr/>
        </p:nvSpPr>
        <p:spPr>
          <a:xfrm rot="16200000">
            <a:off x="3916409" y="1838384"/>
            <a:ext cx="366998" cy="217828"/>
          </a:xfrm>
          <a:prstGeom prst="rightArrow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55" name="Right Arrow 54"/>
          <p:cNvSpPr/>
          <p:nvPr/>
        </p:nvSpPr>
        <p:spPr>
          <a:xfrm rot="16200000">
            <a:off x="4304977" y="1838384"/>
            <a:ext cx="366998" cy="217828"/>
          </a:xfrm>
          <a:prstGeom prst="rightArrow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56" name="Right Arrow 55"/>
          <p:cNvSpPr/>
          <p:nvPr/>
        </p:nvSpPr>
        <p:spPr>
          <a:xfrm rot="16200000">
            <a:off x="6082666" y="1835663"/>
            <a:ext cx="366998" cy="217828"/>
          </a:xfrm>
          <a:prstGeom prst="rightArrow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58" name="Right Arrow 57"/>
          <p:cNvSpPr/>
          <p:nvPr/>
        </p:nvSpPr>
        <p:spPr>
          <a:xfrm rot="16200000">
            <a:off x="6460727" y="1843646"/>
            <a:ext cx="366998" cy="217828"/>
          </a:xfrm>
          <a:prstGeom prst="rightArrow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59" name="Right Arrow 58"/>
          <p:cNvSpPr/>
          <p:nvPr/>
        </p:nvSpPr>
        <p:spPr>
          <a:xfrm rot="16200000">
            <a:off x="6807229" y="1853988"/>
            <a:ext cx="366998" cy="217828"/>
          </a:xfrm>
          <a:prstGeom prst="rightArrow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61" name="Right Arrow 60"/>
          <p:cNvSpPr/>
          <p:nvPr/>
        </p:nvSpPr>
        <p:spPr>
          <a:xfrm rot="16200000">
            <a:off x="7160564" y="1859243"/>
            <a:ext cx="366998" cy="217828"/>
          </a:xfrm>
          <a:prstGeom prst="rightArrow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62" name="Right Arrow 61"/>
          <p:cNvSpPr/>
          <p:nvPr/>
        </p:nvSpPr>
        <p:spPr>
          <a:xfrm rot="16200000">
            <a:off x="7530466" y="1861864"/>
            <a:ext cx="366998" cy="217828"/>
          </a:xfrm>
          <a:prstGeom prst="rightArrow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63" name="Rectangular Callout 62"/>
          <p:cNvSpPr/>
          <p:nvPr/>
        </p:nvSpPr>
        <p:spPr>
          <a:xfrm>
            <a:off x="3160723" y="2527922"/>
            <a:ext cx="2801455" cy="931139"/>
          </a:xfrm>
          <a:prstGeom prst="wedgeRectCallout">
            <a:avLst>
              <a:gd name="adj1" fmla="val -42245"/>
              <a:gd name="adj2" fmla="val -94855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Data dependency: need cell </a:t>
            </a:r>
            <a:r>
              <a:rPr lang="en-CA" b="1" dirty="0">
                <a:solidFill>
                  <a:srgbClr val="000000"/>
                </a:solidFill>
              </a:rPr>
              <a:t>above</a:t>
            </a:r>
            <a:r>
              <a:rPr lang="en-CA" dirty="0">
                <a:solidFill>
                  <a:srgbClr val="000000"/>
                </a:solidFill>
              </a:rPr>
              <a:t> to be computed</a:t>
            </a:r>
            <a:r>
              <a:rPr lang="en-CA" b="1" dirty="0">
                <a:solidFill>
                  <a:srgbClr val="000000"/>
                </a:solidFill>
              </a:rPr>
              <a:t> already</a:t>
            </a:r>
            <a:endParaRPr lang="en-CA" b="1" baseline="-250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7" name="Speech Bubble: Rectangle 56">
                <a:extLst>
                  <a:ext uri="{FF2B5EF4-FFF2-40B4-BE49-F238E27FC236}">
                    <a16:creationId xmlns:a16="http://schemas.microsoft.com/office/drawing/2014/main" id="{7B35F0EC-2D18-40BB-9E82-B9E47556A0BE}"/>
                  </a:ext>
                </a:extLst>
              </p:cNvPr>
              <p:cNvSpPr/>
              <p:nvPr/>
            </p:nvSpPr>
            <p:spPr>
              <a:xfrm>
                <a:off x="6565790" y="4616104"/>
                <a:ext cx="412262" cy="386175"/>
              </a:xfrm>
              <a:prstGeom prst="wedgeRectCallout">
                <a:avLst>
                  <a:gd name="adj1" fmla="val -31566"/>
                  <a:gd name="adj2" fmla="val 133790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7" name="Speech Bubble: Rectangle 56">
                <a:extLst>
                  <a:ext uri="{FF2B5EF4-FFF2-40B4-BE49-F238E27FC236}">
                    <a16:creationId xmlns:a16="http://schemas.microsoft.com/office/drawing/2014/main" id="{7B35F0EC-2D18-40BB-9E82-B9E47556A0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5790" y="4616104"/>
                <a:ext cx="412262" cy="386175"/>
              </a:xfrm>
              <a:prstGeom prst="wedgeRectCallout">
                <a:avLst>
                  <a:gd name="adj1" fmla="val -31566"/>
                  <a:gd name="adj2" fmla="val 133790"/>
                </a:avLst>
              </a:prstGeom>
              <a:blipFill>
                <a:blip r:embed="rId6"/>
                <a:stretch>
                  <a:fillRect r="-4286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Speech Bubble: Rectangle 65">
                <a:extLst>
                  <a:ext uri="{FF2B5EF4-FFF2-40B4-BE49-F238E27FC236}">
                    <a16:creationId xmlns:a16="http://schemas.microsoft.com/office/drawing/2014/main" id="{CAACFFA2-E169-4747-B1DE-EC926888B5C2}"/>
                  </a:ext>
                </a:extLst>
              </p:cNvPr>
              <p:cNvSpPr/>
              <p:nvPr/>
            </p:nvSpPr>
            <p:spPr>
              <a:xfrm>
                <a:off x="8025603" y="4635032"/>
                <a:ext cx="412262" cy="386175"/>
              </a:xfrm>
              <a:prstGeom prst="wedgeRectCallout">
                <a:avLst>
                  <a:gd name="adj1" fmla="val -31566"/>
                  <a:gd name="adj2" fmla="val 133790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6" name="Speech Bubble: Rectangle 65">
                <a:extLst>
                  <a:ext uri="{FF2B5EF4-FFF2-40B4-BE49-F238E27FC236}">
                    <a16:creationId xmlns:a16="http://schemas.microsoft.com/office/drawing/2014/main" id="{CAACFFA2-E169-4747-B1DE-EC926888B5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5603" y="4635032"/>
                <a:ext cx="412262" cy="386175"/>
              </a:xfrm>
              <a:prstGeom prst="wedgeRectCallout">
                <a:avLst>
                  <a:gd name="adj1" fmla="val -31566"/>
                  <a:gd name="adj2" fmla="val 133790"/>
                </a:avLst>
              </a:prstGeom>
              <a:blipFill>
                <a:blip r:embed="rId7"/>
                <a:stretch>
                  <a:fillRect r="-5797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7340704B-1A61-4DA3-8B2B-EE3C76BA6BEC}"/>
              </a:ext>
            </a:extLst>
          </p:cNvPr>
          <p:cNvSpPr txBox="1"/>
          <p:nvPr/>
        </p:nvSpPr>
        <p:spPr>
          <a:xfrm>
            <a:off x="3022704" y="5498782"/>
            <a:ext cx="70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0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A0D2475-B03A-4058-BF91-335026548FA3}"/>
              </a:ext>
            </a:extLst>
          </p:cNvPr>
          <p:cNvSpPr txBox="1"/>
          <p:nvPr/>
        </p:nvSpPr>
        <p:spPr>
          <a:xfrm>
            <a:off x="3746604" y="5509335"/>
            <a:ext cx="70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2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B96EB5F-8053-41B5-AC25-5E71E3EEB901}"/>
              </a:ext>
            </a:extLst>
          </p:cNvPr>
          <p:cNvSpPr txBox="1"/>
          <p:nvPr/>
        </p:nvSpPr>
        <p:spPr>
          <a:xfrm>
            <a:off x="4425916" y="5509138"/>
            <a:ext cx="795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4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808B1C-6402-4151-8039-B594C4D04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26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2" grpId="0" animBg="1"/>
      <p:bldP spid="49" grpId="0" animBg="1"/>
      <p:bldP spid="50" grpId="0" animBg="1"/>
      <p:bldP spid="52" grpId="0" animBg="1"/>
      <p:bldP spid="53" grpId="0" animBg="1"/>
      <p:bldP spid="55" grpId="0" animBg="1"/>
      <p:bldP spid="56" grpId="0" animBg="1"/>
      <p:bldP spid="58" grpId="0" animBg="1"/>
      <p:bldP spid="59" grpId="0" animBg="1"/>
      <p:bldP spid="61" grpId="0" animBg="1"/>
      <p:bldP spid="62" grpId="0" animBg="1"/>
      <p:bldP spid="63" grpId="0" animBg="1"/>
      <p:bldP spid="6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684" y="136243"/>
            <a:ext cx="4779911" cy="685832"/>
          </a:xfrm>
        </p:spPr>
        <p:txBody>
          <a:bodyPr>
            <a:normAutofit fontScale="90000"/>
          </a:bodyPr>
          <a:lstStyle/>
          <a:p>
            <a:r>
              <a:rPr lang="en-CA" dirty="0">
                <a:solidFill>
                  <a:srgbClr val="000000"/>
                </a:solidFill>
              </a:rPr>
              <a:t>Filling the array: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452698"/>
              </p:ext>
            </p:extLst>
          </p:nvPr>
        </p:nvGraphicFramePr>
        <p:xfrm>
          <a:off x="3208868" y="1502611"/>
          <a:ext cx="7580087" cy="365760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360957">
                  <a:extLst>
                    <a:ext uri="{9D8B030D-6E8A-4147-A177-3AD203B41FA5}">
                      <a16:colId xmlns:a16="http://schemas.microsoft.com/office/drawing/2014/main" val="2329335680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29571052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789442178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4042001023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62864191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930267176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944458779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4578330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2987541312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09416639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56263027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250303405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4143672869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4179156310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34935831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484391356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53052817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125737805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65802609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1069978459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5578891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0</a:t>
                      </a:r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0</a:t>
                      </a:r>
                      <a:endParaRPr lang="en-CA" baseline="-25000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/>
                        <a:t>0</a:t>
                      </a:r>
                      <a:endParaRPr lang="en-CA" baseline="-25000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0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0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..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..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..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0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p</a:t>
                      </a:r>
                      <a:r>
                        <a:rPr lang="en-CA" baseline="-25000" dirty="0"/>
                        <a:t>1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p</a:t>
                      </a:r>
                      <a:r>
                        <a:rPr lang="en-CA" baseline="-25000" dirty="0"/>
                        <a:t>1</a:t>
                      </a:r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p</a:t>
                      </a:r>
                      <a:r>
                        <a:rPr lang="en-CA" baseline="-25000" dirty="0"/>
                        <a:t>1</a:t>
                      </a:r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p</a:t>
                      </a:r>
                      <a:r>
                        <a:rPr lang="en-CA" baseline="-25000" dirty="0"/>
                        <a:t>1</a:t>
                      </a:r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p</a:t>
                      </a:r>
                      <a:r>
                        <a:rPr lang="en-CA" baseline="-25000" dirty="0"/>
                        <a:t>1</a:t>
                      </a:r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p</a:t>
                      </a:r>
                      <a:r>
                        <a:rPr lang="en-CA" baseline="-25000" dirty="0"/>
                        <a:t>1</a:t>
                      </a:r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p</a:t>
                      </a:r>
                      <a:r>
                        <a:rPr lang="en-CA" baseline="-25000" dirty="0"/>
                        <a:t>1</a:t>
                      </a:r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p</a:t>
                      </a:r>
                      <a:r>
                        <a:rPr lang="en-CA" baseline="-25000" dirty="0"/>
                        <a:t>1</a:t>
                      </a:r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p</a:t>
                      </a:r>
                      <a:r>
                        <a:rPr lang="en-CA" baseline="-25000" dirty="0"/>
                        <a:t>1</a:t>
                      </a:r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p</a:t>
                      </a:r>
                      <a:r>
                        <a:rPr lang="en-CA" baseline="-25000" dirty="0"/>
                        <a:t>1</a:t>
                      </a:r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p</a:t>
                      </a:r>
                      <a:r>
                        <a:rPr lang="en-CA" baseline="-25000" dirty="0"/>
                        <a:t>1</a:t>
                      </a:r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p</a:t>
                      </a:r>
                      <a:r>
                        <a:rPr lang="en-CA" baseline="-25000" dirty="0"/>
                        <a:t>1</a:t>
                      </a:r>
                      <a:endParaRPr lang="en-CA" dirty="0"/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895510833"/>
                  </a:ext>
                </a:extLst>
              </a:tr>
              <a:tr h="32867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..</a:t>
                      </a:r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..</a:t>
                      </a:r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..</a:t>
                      </a:r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/>
                        <a:t>p</a:t>
                      </a:r>
                      <a:r>
                        <a:rPr lang="en-CA" baseline="-25000" dirty="0"/>
                        <a:t>1</a:t>
                      </a:r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p</a:t>
                      </a:r>
                      <a:r>
                        <a:rPr lang="en-CA" baseline="-25000" dirty="0"/>
                        <a:t>1</a:t>
                      </a:r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p</a:t>
                      </a:r>
                      <a:r>
                        <a:rPr lang="en-CA" baseline="-25000" dirty="0"/>
                        <a:t>1</a:t>
                      </a:r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p</a:t>
                      </a:r>
                      <a:r>
                        <a:rPr lang="en-CA" baseline="-25000" dirty="0"/>
                        <a:t>1</a:t>
                      </a:r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656735372"/>
                  </a:ext>
                </a:extLst>
              </a:tr>
              <a:tr h="291592"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617280634"/>
                  </a:ext>
                </a:extLst>
              </a:tr>
              <a:tr h="254508"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529072031"/>
                  </a:ext>
                </a:extLst>
              </a:tr>
              <a:tr h="217424"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077727993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4172566176"/>
                  </a:ext>
                </a:extLst>
              </a:tr>
              <a:tr h="143256"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21544746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27831368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44081579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2276711712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3272589" y="5384316"/>
            <a:ext cx="7774822" cy="0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642128" y="5724360"/>
                <a:ext cx="4871847" cy="6937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-axis (remaining weight limit)</a:t>
                </a:r>
                <a:endParaRPr lang="en-CA" sz="24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128" y="5724360"/>
                <a:ext cx="4871847" cy="693716"/>
              </a:xfrm>
              <a:prstGeom prst="rect">
                <a:avLst/>
              </a:prstGeom>
              <a:blipFill>
                <a:blip r:embed="rId2"/>
                <a:stretch>
                  <a:fillRect r="-626" b="-1228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3376008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990065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099908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23808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547708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266165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713965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437865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161765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885665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604122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194404" y="5307152"/>
            <a:ext cx="706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…</a:t>
            </a:r>
            <a:endParaRPr lang="en-CA" sz="2800" b="1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253341" y="5509335"/>
            <a:ext cx="70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M</a:t>
            </a:r>
            <a:endParaRPr lang="en-CA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343549" y="2543529"/>
                <a:ext cx="1996187" cy="14323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CA" sz="4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-axis</a:t>
                </a:r>
              </a:p>
              <a:p>
                <a:pPr algn="ctr"/>
                <a:r>
                  <a:rPr lang="en-US" sz="2400" dirty="0">
                    <a:solidFill>
                      <a:srgbClr val="000000"/>
                    </a:solidFill>
                  </a:rPr>
                  <a:t>(can use</a:t>
                </a:r>
              </a:p>
              <a:p>
                <a:pPr algn="ctr"/>
                <a:r>
                  <a:rPr lang="en-US" sz="2400" dirty="0">
                    <a:solidFill>
                      <a:srgbClr val="000000"/>
                    </a:solidFill>
                  </a:rPr>
                  <a:t>items in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1..</m:t>
                    </m:r>
                    <m:r>
                      <a:rPr lang="en-US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)</a:t>
                </a:r>
                <a:endParaRPr lang="en-CA" sz="24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49" y="2543529"/>
                <a:ext cx="1996187" cy="1432380"/>
              </a:xfrm>
              <a:prstGeom prst="rect">
                <a:avLst/>
              </a:prstGeom>
              <a:blipFill>
                <a:blip r:embed="rId3"/>
                <a:stretch>
                  <a:fillRect l="-3963" r="-3963" b="-893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/>
          <p:cNvGrpSpPr/>
          <p:nvPr/>
        </p:nvGrpSpPr>
        <p:grpSpPr>
          <a:xfrm rot="5400000">
            <a:off x="704931" y="3076806"/>
            <a:ext cx="4121406" cy="652974"/>
            <a:chOff x="306904" y="5707516"/>
            <a:chExt cx="4121406" cy="652974"/>
          </a:xfrm>
        </p:grpSpPr>
        <p:cxnSp>
          <p:nvCxnSpPr>
            <p:cNvPr id="29" name="Straight Arrow Connector 28"/>
            <p:cNvCxnSpPr/>
            <p:nvPr/>
          </p:nvCxnSpPr>
          <p:spPr>
            <a:xfrm rot="16200000">
              <a:off x="2438111" y="3949398"/>
              <a:ext cx="0" cy="3821038"/>
            </a:xfrm>
            <a:prstGeom prst="straightConnector1">
              <a:avLst/>
            </a:prstGeom>
            <a:ln w="76200">
              <a:solidFill>
                <a:srgbClr val="000000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0208" y="5707516"/>
              <a:ext cx="0" cy="3207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942736" y="5707516"/>
              <a:ext cx="0" cy="3207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384108" y="5707516"/>
              <a:ext cx="0" cy="3207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108008" y="5707516"/>
              <a:ext cx="0" cy="3207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2831908" y="5707516"/>
              <a:ext cx="0" cy="3207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550365" y="5707516"/>
              <a:ext cx="0" cy="3207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306904" y="5974383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</a:rPr>
                <a:t>1</a:t>
              </a:r>
              <a:endParaRPr lang="en-CA" b="1" dirty="0">
                <a:solidFill>
                  <a:srgbClr val="00000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30804" y="5984936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</a:rPr>
                <a:t>3</a:t>
              </a:r>
              <a:endParaRPr lang="en-CA" b="1" dirty="0">
                <a:solidFill>
                  <a:srgbClr val="00000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710116" y="5984739"/>
              <a:ext cx="7957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</a:rPr>
                <a:t>5</a:t>
              </a:r>
              <a:endParaRPr lang="en-CA" b="1" dirty="0">
                <a:solidFill>
                  <a:srgbClr val="00000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478616" y="5812758"/>
              <a:ext cx="7066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0000"/>
                  </a:solidFill>
                </a:rPr>
                <a:t>…</a:t>
              </a:r>
              <a:endParaRPr lang="en-CA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202504" y="5991158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CA" dirty="0">
                <a:solidFill>
                  <a:srgbClr val="000000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468048" y="5990961"/>
              <a:ext cx="9602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</a:rPr>
                <a:t>n</a:t>
              </a:r>
              <a:endParaRPr lang="en-CA" b="1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59">
            <a:extLst>
              <a:ext uri="{FF2B5EF4-FFF2-40B4-BE49-F238E27FC236}">
                <a16:creationId xmlns:a16="http://schemas.microsoft.com/office/drawing/2014/main" id="{092E4180-027E-EE21-04E8-4F3884482175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879125" y="9357"/>
            <a:ext cx="7312875" cy="1417054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6066624" y="17086"/>
            <a:ext cx="6065301" cy="423755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ular Callout 50"/>
              <p:cNvSpPr/>
              <p:nvPr/>
            </p:nvSpPr>
            <p:spPr>
              <a:xfrm>
                <a:off x="8670433" y="1855499"/>
                <a:ext cx="2584906" cy="661084"/>
              </a:xfrm>
              <a:prstGeom prst="wedgeRectCallout">
                <a:avLst>
                  <a:gd name="adj1" fmla="val -69855"/>
                  <a:gd name="adj2" fmla="val -21205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Consider this entry</a:t>
                </a:r>
              </a:p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1" name="Rectangular Callout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0433" y="1855499"/>
                <a:ext cx="2584906" cy="661084"/>
              </a:xfrm>
              <a:prstGeom prst="wedgeRectCallout">
                <a:avLst>
                  <a:gd name="adj1" fmla="val -69855"/>
                  <a:gd name="adj2" fmla="val -21205"/>
                </a:avLst>
              </a:prstGeom>
              <a:blipFill>
                <a:blip r:embed="rId5"/>
                <a:stretch>
                  <a:fillRect t="-1786" b="-10714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ight Arrow 47"/>
          <p:cNvSpPr/>
          <p:nvPr/>
        </p:nvSpPr>
        <p:spPr>
          <a:xfrm rot="16200000">
            <a:off x="7905177" y="1807629"/>
            <a:ext cx="366998" cy="217828"/>
          </a:xfrm>
          <a:prstGeom prst="rightArrow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Rectangular Callout 51"/>
              <p:cNvSpPr/>
              <p:nvPr/>
            </p:nvSpPr>
            <p:spPr>
              <a:xfrm>
                <a:off x="7037798" y="869929"/>
                <a:ext cx="1920270" cy="427100"/>
              </a:xfrm>
              <a:prstGeom prst="wedgeRectCallout">
                <a:avLst>
                  <a:gd name="adj1" fmla="val 4015"/>
                  <a:gd name="adj2" fmla="val 119354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Entry</a:t>
                </a:r>
                <a:r>
                  <a:rPr lang="en-CA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CA" b="1" i="1" baseline="-25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2" name="Rectangular Callout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798" y="869929"/>
                <a:ext cx="1920270" cy="427100"/>
              </a:xfrm>
              <a:prstGeom prst="wedgeRectCallout">
                <a:avLst>
                  <a:gd name="adj1" fmla="val 4015"/>
                  <a:gd name="adj2" fmla="val 119354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ular Callout 52"/>
              <p:cNvSpPr/>
              <p:nvPr/>
            </p:nvSpPr>
            <p:spPr>
              <a:xfrm>
                <a:off x="3647857" y="2919177"/>
                <a:ext cx="2158002" cy="675486"/>
              </a:xfrm>
              <a:prstGeom prst="wedgeRectCallout">
                <a:avLst>
                  <a:gd name="adj1" fmla="val 15411"/>
                  <a:gd name="adj2" fmla="val -37882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rgbClr val="000000"/>
                    </a:solidFill>
                  </a:rPr>
                  <a:t>Where is slot</a:t>
                </a:r>
                <a:br>
                  <a:rPr lang="en-US" b="1" dirty="0">
                    <a:solidFill>
                      <a:srgbClr val="000000"/>
                    </a:solidFill>
                  </a:rPr>
                </a:b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b="1" i="1" dirty="0">
                    <a:solidFill>
                      <a:srgbClr val="000000"/>
                    </a:solidFill>
                  </a:rPr>
                  <a:t>?</a:t>
                </a:r>
              </a:p>
            </p:txBody>
          </p:sp>
        </mc:Choice>
        <mc:Fallback>
          <p:sp>
            <p:nvSpPr>
              <p:cNvPr id="53" name="Rectangular Callout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857" y="2919177"/>
                <a:ext cx="2158002" cy="675486"/>
              </a:xfrm>
              <a:prstGeom prst="wedgeRectCallout">
                <a:avLst>
                  <a:gd name="adj1" fmla="val 15411"/>
                  <a:gd name="adj2" fmla="val -37882"/>
                </a:avLst>
              </a:prstGeom>
              <a:blipFill>
                <a:blip r:embed="rId7"/>
                <a:stretch>
                  <a:fillRect t="-1754" b="-9649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ight Arrow 21"/>
          <p:cNvSpPr/>
          <p:nvPr/>
        </p:nvSpPr>
        <p:spPr>
          <a:xfrm rot="11140637">
            <a:off x="3438074" y="1786178"/>
            <a:ext cx="4652997" cy="182288"/>
          </a:xfrm>
          <a:prstGeom prst="rightArrow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56" name="Rectangular Callout 55"/>
          <p:cNvSpPr/>
          <p:nvPr/>
        </p:nvSpPr>
        <p:spPr>
          <a:xfrm>
            <a:off x="7997933" y="2663524"/>
            <a:ext cx="2540046" cy="931139"/>
          </a:xfrm>
          <a:prstGeom prst="wedgeRectCallout">
            <a:avLst>
              <a:gd name="adj1" fmla="val -47008"/>
              <a:gd name="adj2" fmla="val -111927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Data dependency:</a:t>
            </a:r>
            <a:br>
              <a:rPr lang="en-CA" dirty="0">
                <a:solidFill>
                  <a:srgbClr val="000000"/>
                </a:solidFill>
              </a:rPr>
            </a:br>
            <a:r>
              <a:rPr lang="en-CA" dirty="0">
                <a:solidFill>
                  <a:srgbClr val="000000"/>
                </a:solidFill>
              </a:rPr>
              <a:t>need this to be</a:t>
            </a:r>
            <a:br>
              <a:rPr lang="en-CA" dirty="0">
                <a:solidFill>
                  <a:srgbClr val="000000"/>
                </a:solidFill>
              </a:rPr>
            </a:br>
            <a:r>
              <a:rPr lang="en-CA" b="1" dirty="0">
                <a:solidFill>
                  <a:srgbClr val="000000"/>
                </a:solidFill>
              </a:rPr>
              <a:t>computed already</a:t>
            </a:r>
            <a:endParaRPr lang="en-CA" b="1" baseline="-25000" dirty="0">
              <a:solidFill>
                <a:srgbClr val="000000"/>
              </a:solidFill>
            </a:endParaRPr>
          </a:p>
        </p:txBody>
      </p:sp>
      <p:sp>
        <p:nvSpPr>
          <p:cNvPr id="58" name="Rectangular Callout 57"/>
          <p:cNvSpPr/>
          <p:nvPr/>
        </p:nvSpPr>
        <p:spPr>
          <a:xfrm>
            <a:off x="8692129" y="3754009"/>
            <a:ext cx="3156322" cy="679324"/>
          </a:xfrm>
          <a:prstGeom prst="wedgeRectCallout">
            <a:avLst>
              <a:gd name="adj1" fmla="val -48147"/>
              <a:gd name="adj2" fmla="val -22204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So, what value should be stored in this entry?</a:t>
            </a:r>
            <a:endParaRPr lang="en-CA" i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9" name="Rectangular Callout 58"/>
              <p:cNvSpPr/>
              <p:nvPr/>
            </p:nvSpPr>
            <p:spPr>
              <a:xfrm>
                <a:off x="9551860" y="4414638"/>
                <a:ext cx="2068533" cy="384570"/>
              </a:xfrm>
              <a:prstGeom prst="wedgeRectCallout">
                <a:avLst>
                  <a:gd name="adj1" fmla="val -48147"/>
                  <a:gd name="adj2" fmla="val -22204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⁡{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+0}</m:t>
                      </m:r>
                    </m:oMath>
                  </m:oMathPara>
                </a14:m>
                <a:endParaRPr lang="en-CA" i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9" name="Rectangular Callout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1860" y="4414638"/>
                <a:ext cx="2068533" cy="384570"/>
              </a:xfrm>
              <a:prstGeom prst="wedgeRectCallout">
                <a:avLst>
                  <a:gd name="adj1" fmla="val -48147"/>
                  <a:gd name="adj2" fmla="val -22204"/>
                </a:avLst>
              </a:prstGeom>
              <a:blipFill>
                <a:blip r:embed="rId8"/>
                <a:stretch>
                  <a:fillRect b="-13636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Speech Bubble: Rectangle 48">
                <a:extLst>
                  <a:ext uri="{FF2B5EF4-FFF2-40B4-BE49-F238E27FC236}">
                    <a16:creationId xmlns:a16="http://schemas.microsoft.com/office/drawing/2014/main" id="{A3C47807-B741-47F6-91C5-105C53E45199}"/>
                  </a:ext>
                </a:extLst>
              </p:cNvPr>
              <p:cNvSpPr/>
              <p:nvPr/>
            </p:nvSpPr>
            <p:spPr>
              <a:xfrm>
                <a:off x="8025603" y="4635032"/>
                <a:ext cx="412262" cy="386175"/>
              </a:xfrm>
              <a:prstGeom prst="wedgeRectCallout">
                <a:avLst>
                  <a:gd name="adj1" fmla="val -31566"/>
                  <a:gd name="adj2" fmla="val 133790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t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9" name="Speech Bubble: Rectangle 48">
                <a:extLst>
                  <a:ext uri="{FF2B5EF4-FFF2-40B4-BE49-F238E27FC236}">
                    <a16:creationId xmlns:a16="http://schemas.microsoft.com/office/drawing/2014/main" id="{A3C47807-B741-47F6-91C5-105C53E451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5603" y="4635032"/>
                <a:ext cx="412262" cy="386175"/>
              </a:xfrm>
              <a:prstGeom prst="wedgeRectCallout">
                <a:avLst>
                  <a:gd name="adj1" fmla="val -31566"/>
                  <a:gd name="adj2" fmla="val 133790"/>
                </a:avLst>
              </a:prstGeom>
              <a:blipFill>
                <a:blip r:embed="rId9"/>
                <a:stretch>
                  <a:fillRect r="-5797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>
            <a:extLst>
              <a:ext uri="{FF2B5EF4-FFF2-40B4-BE49-F238E27FC236}">
                <a16:creationId xmlns:a16="http://schemas.microsoft.com/office/drawing/2014/main" id="{A69714A4-CD0F-445F-B88F-3F6A45C7C046}"/>
              </a:ext>
            </a:extLst>
          </p:cNvPr>
          <p:cNvSpPr txBox="1"/>
          <p:nvPr/>
        </p:nvSpPr>
        <p:spPr>
          <a:xfrm>
            <a:off x="3022704" y="5498782"/>
            <a:ext cx="70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0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B3741D9-AC0D-46A2-B5CB-E5D2B696080A}"/>
              </a:ext>
            </a:extLst>
          </p:cNvPr>
          <p:cNvSpPr txBox="1"/>
          <p:nvPr/>
        </p:nvSpPr>
        <p:spPr>
          <a:xfrm>
            <a:off x="3746604" y="5509335"/>
            <a:ext cx="70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2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A5EF1DB-97A5-4594-9DB4-AA3A59754180}"/>
              </a:ext>
            </a:extLst>
          </p:cNvPr>
          <p:cNvSpPr txBox="1"/>
          <p:nvPr/>
        </p:nvSpPr>
        <p:spPr>
          <a:xfrm>
            <a:off x="4425916" y="5509138"/>
            <a:ext cx="795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4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4D354B1-172C-4F21-9AC8-85DA70BDD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9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51" grpId="0" animBg="1"/>
      <p:bldP spid="48" grpId="0" animBg="1"/>
      <p:bldP spid="52" grpId="0" animBg="1"/>
      <p:bldP spid="53" grpId="0" animBg="1"/>
      <p:bldP spid="22" grpId="0" animBg="1"/>
      <p:bldP spid="56" grpId="0" animBg="1"/>
      <p:bldP spid="58" grpId="0" animBg="1"/>
      <p:bldP spid="5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684" y="136243"/>
            <a:ext cx="4779911" cy="685832"/>
          </a:xfrm>
        </p:spPr>
        <p:txBody>
          <a:bodyPr>
            <a:normAutofit fontScale="90000"/>
          </a:bodyPr>
          <a:lstStyle/>
          <a:p>
            <a:r>
              <a:rPr lang="en-CA" dirty="0">
                <a:solidFill>
                  <a:srgbClr val="000000"/>
                </a:solidFill>
              </a:rPr>
              <a:t>Filling the array: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208868" y="1502611"/>
          <a:ext cx="7580087" cy="365760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360957">
                  <a:extLst>
                    <a:ext uri="{9D8B030D-6E8A-4147-A177-3AD203B41FA5}">
                      <a16:colId xmlns:a16="http://schemas.microsoft.com/office/drawing/2014/main" val="2329335680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29571052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789442178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4042001023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62864191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930267176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944458779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4578330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2987541312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09416639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56263027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250303405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4143672869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4179156310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34935831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484391356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53052817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125737805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65802609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1069978459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5578891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0</a:t>
                      </a:r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0</a:t>
                      </a:r>
                      <a:endParaRPr lang="en-CA" baseline="-25000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/>
                        <a:t>0</a:t>
                      </a:r>
                      <a:endParaRPr lang="en-CA" baseline="-25000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0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0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..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..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..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0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p</a:t>
                      </a:r>
                      <a:r>
                        <a:rPr lang="en-CA" baseline="-25000" dirty="0"/>
                        <a:t>1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p</a:t>
                      </a:r>
                      <a:r>
                        <a:rPr lang="en-CA" baseline="-25000" dirty="0"/>
                        <a:t>1</a:t>
                      </a:r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p</a:t>
                      </a:r>
                      <a:r>
                        <a:rPr lang="en-CA" baseline="-25000" dirty="0"/>
                        <a:t>1</a:t>
                      </a:r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p</a:t>
                      </a:r>
                      <a:r>
                        <a:rPr lang="en-CA" baseline="-25000" dirty="0"/>
                        <a:t>1</a:t>
                      </a:r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p</a:t>
                      </a:r>
                      <a:r>
                        <a:rPr lang="en-CA" baseline="-25000" dirty="0"/>
                        <a:t>1</a:t>
                      </a:r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p</a:t>
                      </a:r>
                      <a:r>
                        <a:rPr lang="en-CA" baseline="-25000" dirty="0"/>
                        <a:t>1</a:t>
                      </a:r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p</a:t>
                      </a:r>
                      <a:r>
                        <a:rPr lang="en-CA" baseline="-25000" dirty="0"/>
                        <a:t>1</a:t>
                      </a:r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p</a:t>
                      </a:r>
                      <a:r>
                        <a:rPr lang="en-CA" baseline="-25000" dirty="0"/>
                        <a:t>1</a:t>
                      </a:r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p</a:t>
                      </a:r>
                      <a:r>
                        <a:rPr lang="en-CA" baseline="-25000" dirty="0"/>
                        <a:t>1</a:t>
                      </a:r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p</a:t>
                      </a:r>
                      <a:r>
                        <a:rPr lang="en-CA" baseline="-25000" dirty="0"/>
                        <a:t>1</a:t>
                      </a:r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p</a:t>
                      </a:r>
                      <a:r>
                        <a:rPr lang="en-CA" baseline="-25000" dirty="0"/>
                        <a:t>1</a:t>
                      </a:r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p</a:t>
                      </a:r>
                      <a:r>
                        <a:rPr lang="en-CA" baseline="-25000" dirty="0"/>
                        <a:t>1</a:t>
                      </a:r>
                      <a:endParaRPr lang="en-CA" dirty="0"/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895510833"/>
                  </a:ext>
                </a:extLst>
              </a:tr>
              <a:tr h="32867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..</a:t>
                      </a:r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..</a:t>
                      </a:r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..</a:t>
                      </a:r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/>
                        <a:t>p</a:t>
                      </a:r>
                      <a:r>
                        <a:rPr lang="en-CA" baseline="-25000" dirty="0"/>
                        <a:t>1</a:t>
                      </a:r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p</a:t>
                      </a:r>
                      <a:r>
                        <a:rPr lang="en-CA" baseline="-25000" dirty="0"/>
                        <a:t>1</a:t>
                      </a:r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p</a:t>
                      </a:r>
                      <a:r>
                        <a:rPr lang="en-CA" baseline="-25000" dirty="0"/>
                        <a:t>1</a:t>
                      </a:r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p</a:t>
                      </a:r>
                      <a:r>
                        <a:rPr lang="en-CA" baseline="-25000" dirty="0"/>
                        <a:t>1</a:t>
                      </a:r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656735372"/>
                  </a:ext>
                </a:extLst>
              </a:tr>
              <a:tr h="291592"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617280634"/>
                  </a:ext>
                </a:extLst>
              </a:tr>
              <a:tr h="254508"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529072031"/>
                  </a:ext>
                </a:extLst>
              </a:tr>
              <a:tr h="217424"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077727993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4172566176"/>
                  </a:ext>
                </a:extLst>
              </a:tr>
              <a:tr h="143256"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21544746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27831368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44081579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2276711712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3272589" y="5384316"/>
            <a:ext cx="7774822" cy="0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642128" y="5724360"/>
                <a:ext cx="4871847" cy="6937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-axis (remaining weight limit)</a:t>
                </a:r>
                <a:endParaRPr lang="en-CA" sz="24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128" y="5724360"/>
                <a:ext cx="4871847" cy="693716"/>
              </a:xfrm>
              <a:prstGeom prst="rect">
                <a:avLst/>
              </a:prstGeom>
              <a:blipFill>
                <a:blip r:embed="rId2"/>
                <a:stretch>
                  <a:fillRect r="-626" b="-1228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3376008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990065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099908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23808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547708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266165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713965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437865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161765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885665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604122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194404" y="5307152"/>
            <a:ext cx="706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…</a:t>
            </a:r>
            <a:endParaRPr lang="en-CA" sz="2800" b="1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253341" y="5509335"/>
            <a:ext cx="70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M</a:t>
            </a:r>
            <a:endParaRPr lang="en-CA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343549" y="2543529"/>
                <a:ext cx="1996187" cy="14323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CA" sz="4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-axis</a:t>
                </a:r>
              </a:p>
              <a:p>
                <a:pPr algn="ctr"/>
                <a:r>
                  <a:rPr lang="en-US" sz="2400" dirty="0">
                    <a:solidFill>
                      <a:srgbClr val="000000"/>
                    </a:solidFill>
                  </a:rPr>
                  <a:t>(can use</a:t>
                </a:r>
              </a:p>
              <a:p>
                <a:pPr algn="ctr"/>
                <a:r>
                  <a:rPr lang="en-US" sz="2400" dirty="0">
                    <a:solidFill>
                      <a:srgbClr val="000000"/>
                    </a:solidFill>
                  </a:rPr>
                  <a:t>items in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1..</m:t>
                    </m:r>
                    <m:r>
                      <a:rPr lang="en-US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)</a:t>
                </a:r>
                <a:endParaRPr lang="en-CA" sz="24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49" y="2543529"/>
                <a:ext cx="1996187" cy="1432380"/>
              </a:xfrm>
              <a:prstGeom prst="rect">
                <a:avLst/>
              </a:prstGeom>
              <a:blipFill>
                <a:blip r:embed="rId3"/>
                <a:stretch>
                  <a:fillRect l="-3963" r="-3963" b="-893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/>
          <p:cNvGrpSpPr/>
          <p:nvPr/>
        </p:nvGrpSpPr>
        <p:grpSpPr>
          <a:xfrm rot="5400000">
            <a:off x="704931" y="3076806"/>
            <a:ext cx="4121406" cy="652974"/>
            <a:chOff x="306904" y="5707516"/>
            <a:chExt cx="4121406" cy="652974"/>
          </a:xfrm>
        </p:grpSpPr>
        <p:cxnSp>
          <p:nvCxnSpPr>
            <p:cNvPr id="29" name="Straight Arrow Connector 28"/>
            <p:cNvCxnSpPr/>
            <p:nvPr/>
          </p:nvCxnSpPr>
          <p:spPr>
            <a:xfrm rot="16200000">
              <a:off x="2438111" y="3949398"/>
              <a:ext cx="0" cy="3821038"/>
            </a:xfrm>
            <a:prstGeom prst="straightConnector1">
              <a:avLst/>
            </a:prstGeom>
            <a:ln w="76200">
              <a:solidFill>
                <a:srgbClr val="000000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0208" y="5707516"/>
              <a:ext cx="0" cy="3207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942736" y="5707516"/>
              <a:ext cx="0" cy="3207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384108" y="5707516"/>
              <a:ext cx="0" cy="3207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108008" y="5707516"/>
              <a:ext cx="0" cy="3207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2831908" y="5707516"/>
              <a:ext cx="0" cy="3207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550365" y="5707516"/>
              <a:ext cx="0" cy="3207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306904" y="5974383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</a:rPr>
                <a:t>1</a:t>
              </a:r>
              <a:endParaRPr lang="en-CA" b="1" dirty="0">
                <a:solidFill>
                  <a:srgbClr val="00000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30804" y="5984936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</a:rPr>
                <a:t>3</a:t>
              </a:r>
              <a:endParaRPr lang="en-CA" b="1" dirty="0">
                <a:solidFill>
                  <a:srgbClr val="00000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710116" y="5984739"/>
              <a:ext cx="7957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</a:rPr>
                <a:t>5</a:t>
              </a:r>
              <a:endParaRPr lang="en-CA" b="1" dirty="0">
                <a:solidFill>
                  <a:srgbClr val="00000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478616" y="5812758"/>
              <a:ext cx="7066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0000"/>
                  </a:solidFill>
                </a:rPr>
                <a:t>…</a:t>
              </a:r>
              <a:endParaRPr lang="en-CA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202504" y="5991158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CA" dirty="0">
                <a:solidFill>
                  <a:srgbClr val="000000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468048" y="5990961"/>
              <a:ext cx="9602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</a:rPr>
                <a:t>n</a:t>
              </a:r>
              <a:endParaRPr lang="en-CA" b="1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59">
            <a:extLst>
              <a:ext uri="{FF2B5EF4-FFF2-40B4-BE49-F238E27FC236}">
                <a16:creationId xmlns:a16="http://schemas.microsoft.com/office/drawing/2014/main" id="{DBBB864F-5A3F-ADA3-F285-2972898F3A22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879125" y="9357"/>
            <a:ext cx="7312875" cy="1417054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6066624" y="17086"/>
            <a:ext cx="6065301" cy="423755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48" name="Right Arrow 47"/>
          <p:cNvSpPr/>
          <p:nvPr/>
        </p:nvSpPr>
        <p:spPr>
          <a:xfrm rot="16200000">
            <a:off x="7905177" y="1807629"/>
            <a:ext cx="366998" cy="217828"/>
          </a:xfrm>
          <a:prstGeom prst="rightArrow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 rot="11140637">
            <a:off x="3435720" y="1833631"/>
            <a:ext cx="4652997" cy="134718"/>
          </a:xfrm>
          <a:prstGeom prst="rightArrow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50" name="Right Arrow 49"/>
          <p:cNvSpPr/>
          <p:nvPr/>
        </p:nvSpPr>
        <p:spPr>
          <a:xfrm rot="16200000">
            <a:off x="8254366" y="1793126"/>
            <a:ext cx="366998" cy="217828"/>
          </a:xfrm>
          <a:prstGeom prst="rightArrow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55" name="Right Arrow 54"/>
          <p:cNvSpPr/>
          <p:nvPr/>
        </p:nvSpPr>
        <p:spPr>
          <a:xfrm rot="11140637">
            <a:off x="3790128" y="1771817"/>
            <a:ext cx="4652997" cy="124348"/>
          </a:xfrm>
          <a:prstGeom prst="rightArrow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57" name="Right Arrow 56"/>
          <p:cNvSpPr/>
          <p:nvPr/>
        </p:nvSpPr>
        <p:spPr>
          <a:xfrm rot="16200000">
            <a:off x="8609287" y="1793225"/>
            <a:ext cx="366998" cy="217828"/>
          </a:xfrm>
          <a:prstGeom prst="rightArrow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61" name="Right Arrow 60"/>
          <p:cNvSpPr/>
          <p:nvPr/>
        </p:nvSpPr>
        <p:spPr>
          <a:xfrm rot="11140637">
            <a:off x="4145049" y="1771916"/>
            <a:ext cx="4652997" cy="124348"/>
          </a:xfrm>
          <a:prstGeom prst="rightArrow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62" name="Right Arrow 61"/>
          <p:cNvSpPr/>
          <p:nvPr/>
        </p:nvSpPr>
        <p:spPr>
          <a:xfrm rot="16200000">
            <a:off x="8964208" y="1802385"/>
            <a:ext cx="366998" cy="217828"/>
          </a:xfrm>
          <a:prstGeom prst="rightArrow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63" name="Right Arrow 62"/>
          <p:cNvSpPr/>
          <p:nvPr/>
        </p:nvSpPr>
        <p:spPr>
          <a:xfrm rot="11140637">
            <a:off x="4499970" y="1781076"/>
            <a:ext cx="4652997" cy="124348"/>
          </a:xfrm>
          <a:prstGeom prst="rightArrow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6" name="Rectangular Callout 65"/>
              <p:cNvSpPr/>
              <p:nvPr/>
            </p:nvSpPr>
            <p:spPr>
              <a:xfrm>
                <a:off x="6176683" y="2367172"/>
                <a:ext cx="1802736" cy="384570"/>
              </a:xfrm>
              <a:prstGeom prst="wedgeRectCallout">
                <a:avLst>
                  <a:gd name="adj1" fmla="val 52929"/>
                  <a:gd name="adj2" fmla="val -102352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⁡{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+0}</m:t>
                      </m:r>
                    </m:oMath>
                  </m:oMathPara>
                </a14:m>
                <a:endParaRPr lang="en-CA" i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6" name="Rectangular Callout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683" y="2367172"/>
                <a:ext cx="1802736" cy="384570"/>
              </a:xfrm>
              <a:prstGeom prst="wedgeRectCallout">
                <a:avLst>
                  <a:gd name="adj1" fmla="val 52929"/>
                  <a:gd name="adj2" fmla="val -102352"/>
                </a:avLst>
              </a:prstGeom>
              <a:blipFill>
                <a:blip r:embed="rId5"/>
                <a:stretch>
                  <a:fillRect b="-9091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Rectangular Callout 66"/>
              <p:cNvSpPr/>
              <p:nvPr/>
            </p:nvSpPr>
            <p:spPr>
              <a:xfrm>
                <a:off x="6998911" y="2825547"/>
                <a:ext cx="1802736" cy="384570"/>
              </a:xfrm>
              <a:prstGeom prst="wedgeRectCallout">
                <a:avLst>
                  <a:gd name="adj1" fmla="val 28708"/>
                  <a:gd name="adj2" fmla="val -235931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⁡{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+0}</m:t>
                      </m:r>
                    </m:oMath>
                  </m:oMathPara>
                </a14:m>
                <a:endParaRPr lang="en-CA" i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7" name="Rectangular Callout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8911" y="2825547"/>
                <a:ext cx="1802736" cy="384570"/>
              </a:xfrm>
              <a:prstGeom prst="wedgeRectCallout">
                <a:avLst>
                  <a:gd name="adj1" fmla="val 28708"/>
                  <a:gd name="adj2" fmla="val -235931"/>
                </a:avLst>
              </a:prstGeom>
              <a:blipFill>
                <a:blip r:embed="rId6"/>
                <a:stretch>
                  <a:fillRect b="-4348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Rectangular Callout 67"/>
              <p:cNvSpPr/>
              <p:nvPr/>
            </p:nvSpPr>
            <p:spPr>
              <a:xfrm>
                <a:off x="8840092" y="2868393"/>
                <a:ext cx="1802736" cy="384570"/>
              </a:xfrm>
              <a:prstGeom prst="wedgeRectCallout">
                <a:avLst>
                  <a:gd name="adj1" fmla="val -55355"/>
                  <a:gd name="adj2" fmla="val -234595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⁡{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+0}</m:t>
                      </m:r>
                    </m:oMath>
                  </m:oMathPara>
                </a14:m>
                <a:endParaRPr lang="en-CA" i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8" name="Rectangular Callout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0092" y="2868393"/>
                <a:ext cx="1802736" cy="384570"/>
              </a:xfrm>
              <a:prstGeom prst="wedgeRectCallout">
                <a:avLst>
                  <a:gd name="adj1" fmla="val -55355"/>
                  <a:gd name="adj2" fmla="val -234595"/>
                </a:avLst>
              </a:prstGeom>
              <a:blipFill>
                <a:blip r:embed="rId7"/>
                <a:stretch>
                  <a:fillRect b="-4372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9" name="Rectangular Callout 68"/>
              <p:cNvSpPr/>
              <p:nvPr/>
            </p:nvSpPr>
            <p:spPr>
              <a:xfrm>
                <a:off x="9369833" y="2439956"/>
                <a:ext cx="1802736" cy="384570"/>
              </a:xfrm>
              <a:prstGeom prst="wedgeRectCallout">
                <a:avLst>
                  <a:gd name="adj1" fmla="val -60199"/>
                  <a:gd name="adj2" fmla="val -134410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⁡{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+0}</m:t>
                      </m:r>
                    </m:oMath>
                  </m:oMathPara>
                </a14:m>
                <a:endParaRPr lang="en-CA" i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9" name="Rectangular Callout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9833" y="2439956"/>
                <a:ext cx="1802736" cy="384570"/>
              </a:xfrm>
              <a:prstGeom prst="wedgeRectCallout">
                <a:avLst>
                  <a:gd name="adj1" fmla="val -60199"/>
                  <a:gd name="adj2" fmla="val -134410"/>
                </a:avLst>
              </a:prstGeom>
              <a:blipFill>
                <a:blip r:embed="rId8"/>
                <a:stretch>
                  <a:fillRect b="-7500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Rectangular Callout 69"/>
              <p:cNvSpPr/>
              <p:nvPr/>
            </p:nvSpPr>
            <p:spPr>
              <a:xfrm>
                <a:off x="7371708" y="3514301"/>
                <a:ext cx="4371654" cy="1391600"/>
              </a:xfrm>
              <a:prstGeom prst="wedgeRectCallout">
                <a:avLst>
                  <a:gd name="adj1" fmla="val -16241"/>
                  <a:gd name="adj2" fmla="val -46707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Depending how many zeros </a:t>
                </a:r>
                <a:r>
                  <a:rPr lang="en-CA" dirty="0">
                    <a:solidFill>
                      <a:srgbClr val="000000"/>
                    </a:solidFill>
                  </a:rPr>
                  <a:t>we have in the top row, and how far back we’re looking, might start to get cells containing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⁡{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70" name="Rectangular Callout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1708" y="3514301"/>
                <a:ext cx="4371654" cy="1391600"/>
              </a:xfrm>
              <a:prstGeom prst="wedgeRectCallout">
                <a:avLst>
                  <a:gd name="adj1" fmla="val -16241"/>
                  <a:gd name="adj2" fmla="val -46707"/>
                </a:avLst>
              </a:prstGeom>
              <a:blipFill>
                <a:blip r:embed="rId9"/>
                <a:stretch>
                  <a:fillRect l="-694" r="-1944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Rectangular Callout 70"/>
          <p:cNvSpPr/>
          <p:nvPr/>
        </p:nvSpPr>
        <p:spPr>
          <a:xfrm>
            <a:off x="2920334" y="2775054"/>
            <a:ext cx="2631544" cy="858779"/>
          </a:xfrm>
          <a:prstGeom prst="wedgeRectCallout">
            <a:avLst>
              <a:gd name="adj1" fmla="val -39623"/>
              <a:gd name="adj2" fmla="val -14101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We only ever look at the </a:t>
            </a:r>
            <a:r>
              <a:rPr lang="en-CA" b="1" dirty="0">
                <a:solidFill>
                  <a:srgbClr val="000000"/>
                </a:solidFill>
              </a:rPr>
              <a:t>previous row!</a:t>
            </a:r>
            <a:endParaRPr lang="en-CA" b="1" baseline="-250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2" name="Rectangular Callout 71"/>
              <p:cNvSpPr/>
              <p:nvPr/>
            </p:nvSpPr>
            <p:spPr>
              <a:xfrm>
                <a:off x="3140517" y="3907978"/>
                <a:ext cx="3962043" cy="1017969"/>
              </a:xfrm>
              <a:prstGeom prst="wedgeRectCallout">
                <a:avLst>
                  <a:gd name="adj1" fmla="val -26083"/>
                  <a:gd name="adj2" fmla="val -83804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To </a:t>
                </a:r>
                <a:r>
                  <a:rPr lang="en-CA" b="1" dirty="0">
                    <a:solidFill>
                      <a:srgbClr val="000000"/>
                    </a:solidFill>
                  </a:rPr>
                  <a:t>satisfy data dependencies</a:t>
                </a:r>
                <a:r>
                  <a:rPr lang="en-CA" dirty="0">
                    <a:solidFill>
                      <a:srgbClr val="000000"/>
                    </a:solidFill>
                  </a:rPr>
                  <a:t>,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we can fill entries in the order: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b="1" dirty="0">
                    <a:solidFill>
                      <a:srgbClr val="000000"/>
                    </a:solidFill>
                  </a:rPr>
                  <a:t>for (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..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), for (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..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)</a:t>
                </a:r>
              </a:p>
            </p:txBody>
          </p:sp>
        </mc:Choice>
        <mc:Fallback>
          <p:sp>
            <p:nvSpPr>
              <p:cNvPr id="72" name="Rectangular Callout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0517" y="3907978"/>
                <a:ext cx="3962043" cy="1017969"/>
              </a:xfrm>
              <a:prstGeom prst="wedgeRectCallout">
                <a:avLst>
                  <a:gd name="adj1" fmla="val -26083"/>
                  <a:gd name="adj2" fmla="val -83804"/>
                </a:avLst>
              </a:prstGeom>
              <a:blipFill>
                <a:blip r:embed="rId10"/>
                <a:stretch>
                  <a:fillRect b="-2643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70AAE11F-707B-4ACA-A532-A4468A3E36AA}"/>
              </a:ext>
            </a:extLst>
          </p:cNvPr>
          <p:cNvSpPr txBox="1"/>
          <p:nvPr/>
        </p:nvSpPr>
        <p:spPr>
          <a:xfrm>
            <a:off x="3022704" y="5498782"/>
            <a:ext cx="70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0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73C6411-1408-46E8-A461-509A6DF8C1E9}"/>
              </a:ext>
            </a:extLst>
          </p:cNvPr>
          <p:cNvSpPr txBox="1"/>
          <p:nvPr/>
        </p:nvSpPr>
        <p:spPr>
          <a:xfrm>
            <a:off x="3746604" y="5509335"/>
            <a:ext cx="70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2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A7BF2EE-A867-4E37-B701-571D42512AA4}"/>
              </a:ext>
            </a:extLst>
          </p:cNvPr>
          <p:cNvSpPr txBox="1"/>
          <p:nvPr/>
        </p:nvSpPr>
        <p:spPr>
          <a:xfrm>
            <a:off x="4425916" y="5509138"/>
            <a:ext cx="795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4</a:t>
            </a:r>
            <a:endParaRPr lang="en-CA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3" name="Rectangular Callout 72"/>
              <p:cNvSpPr/>
              <p:nvPr/>
            </p:nvSpPr>
            <p:spPr>
              <a:xfrm>
                <a:off x="200057" y="5614580"/>
                <a:ext cx="4256350" cy="858779"/>
              </a:xfrm>
              <a:prstGeom prst="wedgeRectCallout">
                <a:avLst>
                  <a:gd name="adj1" fmla="val 13857"/>
                  <a:gd name="adj2" fmla="val 36456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b="1" dirty="0">
                    <a:solidFill>
                      <a:srgbClr val="000000"/>
                    </a:solidFill>
                  </a:rPr>
                  <a:t>Would the following fill-order work?</a:t>
                </a:r>
              </a:p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for (</a:t>
                </a:r>
                <a14:m>
                  <m:oMath xmlns:m="http://schemas.openxmlformats.org/officeDocument/2006/math">
                    <m:r>
                      <a:rPr lang="en-CA" b="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b="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=1..</m:t>
                    </m:r>
                    <m:r>
                      <a:rPr lang="en-CA" b="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), for (</a:t>
                </a:r>
                <a14:m>
                  <m:oMath xmlns:m="http://schemas.openxmlformats.org/officeDocument/2006/math">
                    <m:r>
                      <a:rPr lang="en-CA" b="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b="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CA" b="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..</m:t>
                    </m:r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)</a:t>
                </a:r>
              </a:p>
            </p:txBody>
          </p:sp>
        </mc:Choice>
        <mc:Fallback>
          <p:sp>
            <p:nvSpPr>
              <p:cNvPr id="73" name="Rectangular Callout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57" y="5614580"/>
                <a:ext cx="4256350" cy="858779"/>
              </a:xfrm>
              <a:prstGeom prst="wedgeRectCallout">
                <a:avLst>
                  <a:gd name="adj1" fmla="val 13857"/>
                  <a:gd name="adj2" fmla="val 36456"/>
                </a:avLst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6D4D955C-EA7D-40DA-92CF-29E5DD14F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37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5" grpId="0" animBg="1"/>
      <p:bldP spid="57" grpId="0" animBg="1"/>
      <p:bldP spid="61" grpId="0" animBg="1"/>
      <p:bldP spid="62" grpId="0" animBg="1"/>
      <p:bldP spid="63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>
            <a:extLst>
              <a:ext uri="{FF2B5EF4-FFF2-40B4-BE49-F238E27FC236}">
                <a16:creationId xmlns:a16="http://schemas.microsoft.com/office/drawing/2014/main" id="{2CC337EB-12D7-9E21-5111-2113310C663F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15891" y="1033839"/>
            <a:ext cx="10409535" cy="44089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-2"/>
            <a:ext cx="9905998" cy="753748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exercise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3515522" y="4936226"/>
            <a:ext cx="7604650" cy="539430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? What do you think ?</a:t>
            </a:r>
          </a:p>
        </p:txBody>
      </p:sp>
      <p:sp>
        <p:nvSpPr>
          <p:cNvPr id="7" name="Flowchart: Process 6"/>
          <p:cNvSpPr/>
          <p:nvPr/>
        </p:nvSpPr>
        <p:spPr>
          <a:xfrm>
            <a:off x="2281577" y="3865038"/>
            <a:ext cx="8884644" cy="644580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6758681" y="3161043"/>
            <a:ext cx="4407540" cy="703995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6423181" y="3595217"/>
            <a:ext cx="335499" cy="263995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9481582" y="1787587"/>
                <a:ext cx="1638590" cy="11246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CA" sz="40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CA" sz="2800" dirty="0">
                    <a:solidFill>
                      <a:srgbClr val="000000"/>
                    </a:solidFill>
                  </a:rPr>
                  <a:t>-axis</a:t>
                </a:r>
              </a:p>
              <a:p>
                <a:pPr algn="ctr"/>
                <a:r>
                  <a:rPr lang="en-CA" sz="2800" dirty="0">
                    <a:solidFill>
                      <a:srgbClr val="000000"/>
                    </a:solidFill>
                  </a:rPr>
                  <a:t>(weight)</a:t>
                </a: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1582" y="1787587"/>
                <a:ext cx="1638590" cy="1124603"/>
              </a:xfrm>
              <a:prstGeom prst="rect">
                <a:avLst/>
              </a:prstGeom>
              <a:blipFill>
                <a:blip r:embed="rId3"/>
                <a:stretch>
                  <a:fillRect l="-6320" r="-6320" b="-1405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403091" y="3345993"/>
                <a:ext cx="1354858" cy="1124603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CA" sz="40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CA" sz="2800" dirty="0">
                    <a:solidFill>
                      <a:srgbClr val="000000"/>
                    </a:solidFill>
                  </a:rPr>
                  <a:t>-axis</a:t>
                </a:r>
              </a:p>
              <a:p>
                <a:pPr algn="ctr"/>
                <a:r>
                  <a:rPr lang="en-CA" sz="2800" dirty="0">
                    <a:solidFill>
                      <a:srgbClr val="000000"/>
                    </a:solidFill>
                  </a:rPr>
                  <a:t>(items)</a:t>
                </a: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091" y="3345993"/>
                <a:ext cx="1354858" cy="1124603"/>
              </a:xfrm>
              <a:prstGeom prst="rect">
                <a:avLst/>
              </a:prstGeom>
              <a:blipFill>
                <a:blip r:embed="rId4"/>
                <a:stretch>
                  <a:fillRect l="-8108" r="-8108" b="-1467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3EAF56-3B86-4A15-855A-D1F88B5CF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3" name="Picture 19">
            <a:extLst>
              <a:ext uri="{FF2B5EF4-FFF2-40B4-BE49-F238E27FC236}">
                <a16:creationId xmlns:a16="http://schemas.microsoft.com/office/drawing/2014/main" id="{68C881F3-BE48-14B5-42EB-1C8E364E48A1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252452" y="27132"/>
            <a:ext cx="7939548" cy="87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8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>
            <a:extLst>
              <a:ext uri="{FF2B5EF4-FFF2-40B4-BE49-F238E27FC236}">
                <a16:creationId xmlns:a16="http://schemas.microsoft.com/office/drawing/2014/main" id="{0763CF9C-1214-FDC1-4818-A0A5158A33D8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15891" y="1033839"/>
            <a:ext cx="10409535" cy="44089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-2"/>
            <a:ext cx="9905998" cy="753748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exercise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9481582" y="1787587"/>
                <a:ext cx="1638590" cy="11246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CA" sz="40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CA" sz="2800" dirty="0">
                    <a:solidFill>
                      <a:srgbClr val="000000"/>
                    </a:solidFill>
                  </a:rPr>
                  <a:t>-axis</a:t>
                </a:r>
              </a:p>
              <a:p>
                <a:pPr algn="ctr"/>
                <a:r>
                  <a:rPr lang="en-CA" sz="2800" dirty="0">
                    <a:solidFill>
                      <a:srgbClr val="000000"/>
                    </a:solidFill>
                  </a:rPr>
                  <a:t>(weight)</a:t>
                </a: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1582" y="1787587"/>
                <a:ext cx="1638590" cy="1124603"/>
              </a:xfrm>
              <a:prstGeom prst="rect">
                <a:avLst/>
              </a:prstGeom>
              <a:blipFill>
                <a:blip r:embed="rId3"/>
                <a:stretch>
                  <a:fillRect l="-6320" r="-6320" b="-1405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403091" y="3345993"/>
                <a:ext cx="1354858" cy="1124603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CA" sz="40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CA" sz="2800" dirty="0">
                    <a:solidFill>
                      <a:srgbClr val="000000"/>
                    </a:solidFill>
                  </a:rPr>
                  <a:t>-axis</a:t>
                </a:r>
              </a:p>
              <a:p>
                <a:pPr algn="ctr"/>
                <a:r>
                  <a:rPr lang="en-CA" sz="2800" dirty="0">
                    <a:solidFill>
                      <a:srgbClr val="000000"/>
                    </a:solidFill>
                  </a:rPr>
                  <a:t>(items)</a:t>
                </a: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091" y="3345993"/>
                <a:ext cx="1354858" cy="1124603"/>
              </a:xfrm>
              <a:prstGeom prst="rect">
                <a:avLst/>
              </a:prstGeom>
              <a:blipFill>
                <a:blip r:embed="rId4"/>
                <a:stretch>
                  <a:fillRect l="-8108" r="-8108" b="-1467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858C87-C9AB-46E6-B634-CBC364AA2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14">
            <a:extLst>
              <a:ext uri="{FF2B5EF4-FFF2-40B4-BE49-F238E27FC236}">
                <a16:creationId xmlns:a16="http://schemas.microsoft.com/office/drawing/2014/main" id="{23BF7699-6772-79EF-AF08-FD99AA1DAE1A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252452" y="27132"/>
            <a:ext cx="7939548" cy="87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747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11B65-BB76-4B4F-93C5-B365BC08E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Rod cutting</a:t>
            </a:r>
            <a:br>
              <a:rPr lang="en-CA" dirty="0">
                <a:solidFill>
                  <a:srgbClr val="000000"/>
                </a:solidFill>
              </a:rPr>
            </a:br>
            <a:r>
              <a:rPr lang="en-CA" sz="2000" dirty="0">
                <a:solidFill>
                  <a:srgbClr val="000000"/>
                </a:solidFill>
              </a:rPr>
              <a:t>A “real” Dynamic Programming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B0BD92-17EF-4180-A0DE-FD92FA3DA0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Input: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: length of rod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price of a rod of length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Output: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Max </a:t>
                </a:r>
                <a:r>
                  <a:rPr lang="en-CA" b="1" dirty="0">
                    <a:solidFill>
                      <a:srgbClr val="000000"/>
                    </a:solidFill>
                  </a:rPr>
                  <a:t>income</a:t>
                </a:r>
                <a:r>
                  <a:rPr lang="en-CA" dirty="0">
                    <a:solidFill>
                      <a:srgbClr val="000000"/>
                    </a:solidFill>
                  </a:rPr>
                  <a:t> possible by cutting the rod of length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into any number of </a:t>
                </a:r>
                <a:r>
                  <a:rPr lang="en-CA" b="1" dirty="0">
                    <a:solidFill>
                      <a:srgbClr val="000000"/>
                    </a:solidFill>
                  </a:rPr>
                  <a:t>integer</a:t>
                </a:r>
                <a:r>
                  <a:rPr lang="en-CA" dirty="0">
                    <a:solidFill>
                      <a:srgbClr val="000000"/>
                    </a:solidFill>
                  </a:rPr>
                  <a:t> pieces (maybe </a:t>
                </a:r>
                <a:r>
                  <a:rPr lang="en-CA" b="1" dirty="0">
                    <a:solidFill>
                      <a:srgbClr val="000000"/>
                    </a:solidFill>
                  </a:rPr>
                  <a:t>no </a:t>
                </a:r>
                <a:r>
                  <a:rPr lang="en-CA" dirty="0">
                    <a:solidFill>
                      <a:srgbClr val="000000"/>
                    </a:solidFill>
                  </a:rPr>
                  <a:t>cuts)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B0BD92-17EF-4180-A0DE-FD92FA3DA0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00" t="-252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4">
            <a:extLst>
              <a:ext uri="{FF2B5EF4-FFF2-40B4-BE49-F238E27FC236}">
                <a16:creationId xmlns:a16="http://schemas.microsoft.com/office/drawing/2014/main" id="{CA1D7262-8D81-AF22-B449-32C16812E5FE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469389" y="1833053"/>
            <a:ext cx="2743199" cy="56139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3B718A7-ED81-4B73-8631-85D44BE0C148}"/>
                  </a:ext>
                </a:extLst>
              </p:cNvPr>
              <p:cNvSpPr/>
              <p:nvPr/>
            </p:nvSpPr>
            <p:spPr>
              <a:xfrm>
                <a:off x="5603188" y="1459195"/>
                <a:ext cx="982448" cy="331736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3B718A7-ED81-4B73-8631-85D44BE0C1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3188" y="1459195"/>
                <a:ext cx="982448" cy="3317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7">
            <a:extLst>
              <a:ext uri="{FF2B5EF4-FFF2-40B4-BE49-F238E27FC236}">
                <a16:creationId xmlns:a16="http://schemas.microsoft.com/office/drawing/2014/main" id="{9F3726AA-D779-A321-6F6A-23B98E8F2A5E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061636" y="4696044"/>
            <a:ext cx="7892193" cy="702761"/>
          </a:xfrm>
          <a:prstGeom prst="rect">
            <a:avLst/>
          </a:prstGeom>
        </p:spPr>
      </p:pic>
      <p:pic>
        <p:nvPicPr>
          <p:cNvPr id="16" name="Picture 9">
            <a:extLst>
              <a:ext uri="{FF2B5EF4-FFF2-40B4-BE49-F238E27FC236}">
                <a16:creationId xmlns:a16="http://schemas.microsoft.com/office/drawing/2014/main" id="{A5E39138-F699-10CD-8FDD-FC7D6D94C6B1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4061636" y="5517967"/>
            <a:ext cx="7892193" cy="65916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BFD7DC6-F6AF-44E4-97B1-70387D323217}"/>
              </a:ext>
            </a:extLst>
          </p:cNvPr>
          <p:cNvSpPr/>
          <p:nvPr/>
        </p:nvSpPr>
        <p:spPr>
          <a:xfrm>
            <a:off x="1633161" y="4696044"/>
            <a:ext cx="2305138" cy="70276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All</a:t>
            </a:r>
            <a:r>
              <a:rPr lang="en-CA" dirty="0">
                <a:solidFill>
                  <a:srgbClr val="000000"/>
                </a:solidFill>
              </a:rPr>
              <a:t> ways of cutting a rod of length 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7054C9-65FF-41EA-8170-EA1362158721}"/>
              </a:ext>
            </a:extLst>
          </p:cNvPr>
          <p:cNvSpPr/>
          <p:nvPr/>
        </p:nvSpPr>
        <p:spPr>
          <a:xfrm>
            <a:off x="1633161" y="5474374"/>
            <a:ext cx="2305138" cy="70276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Example output: 10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DAB710-BD7F-26E7-FD78-609A98086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2929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D7137FCC-DF2E-1FEB-F123-AE566FE82150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76669" y="1281053"/>
            <a:ext cx="7179553" cy="4940832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8AB0F8DD-C14F-6F72-568F-E474527AD6C8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852813" y="26310"/>
            <a:ext cx="7312875" cy="1417054"/>
          </a:xfrm>
          <a:prstGeom prst="rect">
            <a:avLst/>
          </a:prstGeom>
        </p:spPr>
      </p:pic>
      <p:sp>
        <p:nvSpPr>
          <p:cNvPr id="10" name="Rectangular Callout 9"/>
          <p:cNvSpPr/>
          <p:nvPr/>
        </p:nvSpPr>
        <p:spPr>
          <a:xfrm>
            <a:off x="4073270" y="5884394"/>
            <a:ext cx="4978632" cy="526273"/>
          </a:xfrm>
          <a:prstGeom prst="wedgeRectCallout">
            <a:avLst>
              <a:gd name="adj1" fmla="val -67715"/>
              <a:gd name="adj2" fmla="val -1465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>
                <a:solidFill>
                  <a:srgbClr val="000000"/>
                </a:solidFill>
              </a:rPr>
              <a:t>Read &amp; return optimal </a:t>
            </a:r>
            <a:r>
              <a:rPr lang="en-CA" sz="2400" b="1" dirty="0">
                <a:solidFill>
                  <a:srgbClr val="000000"/>
                </a:solidFill>
              </a:rPr>
              <a:t>profit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9369642" y="5780162"/>
            <a:ext cx="2685860" cy="818064"/>
          </a:xfrm>
          <a:prstGeom prst="wedgeRectCallout">
            <a:avLst>
              <a:gd name="adj1" fmla="val -64528"/>
              <a:gd name="adj2" fmla="val -21941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>
                <a:solidFill>
                  <a:srgbClr val="000000"/>
                </a:solidFill>
              </a:rPr>
              <a:t>How about the optimal </a:t>
            </a:r>
            <a:r>
              <a:rPr lang="en-CA" sz="2400" b="1" dirty="0">
                <a:solidFill>
                  <a:srgbClr val="000000"/>
                </a:solidFill>
              </a:rPr>
              <a:t>items?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ular Callout 11"/>
              <p:cNvSpPr/>
              <p:nvPr/>
            </p:nvSpPr>
            <p:spPr>
              <a:xfrm>
                <a:off x="201439" y="127130"/>
                <a:ext cx="4467726" cy="1017969"/>
              </a:xfrm>
              <a:prstGeom prst="wedgeRectCallout">
                <a:avLst>
                  <a:gd name="adj1" fmla="val -25656"/>
                  <a:gd name="adj2" fmla="val -40405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b="1" dirty="0">
                    <a:solidFill>
                      <a:srgbClr val="000000"/>
                    </a:solidFill>
                  </a:rPr>
                  <a:t>Recall:</a:t>
                </a:r>
                <a:r>
                  <a:rPr lang="en-CA" dirty="0">
                    <a:solidFill>
                      <a:srgbClr val="000000"/>
                    </a:solidFill>
                  </a:rPr>
                  <a:t> To satisfy data dependencies,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we can fill entries in the order: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b="1" dirty="0">
                    <a:solidFill>
                      <a:srgbClr val="000000"/>
                    </a:solidFill>
                  </a:rPr>
                  <a:t>for (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..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), for (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..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)</a:t>
                </a:r>
              </a:p>
            </p:txBody>
          </p:sp>
        </mc:Choice>
        <mc:Fallback>
          <p:sp>
            <p:nvSpPr>
              <p:cNvPr id="12" name="Rectangular Callout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439" y="127130"/>
                <a:ext cx="4467726" cy="1017969"/>
              </a:xfrm>
              <a:prstGeom prst="wedgeRectCallout">
                <a:avLst>
                  <a:gd name="adj1" fmla="val -25656"/>
                  <a:gd name="adj2" fmla="val -40405"/>
                </a:avLst>
              </a:prstGeom>
              <a:blipFill>
                <a:blip r:embed="rId4"/>
                <a:stretch>
                  <a:fillRect b="-2941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2698A1-5EC7-40F2-BE59-F504050D6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9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79" y="-52626"/>
            <a:ext cx="12154313" cy="651265"/>
          </a:xfrm>
        </p:spPr>
        <p:txBody>
          <a:bodyPr>
            <a:normAutofit fontScale="90000"/>
          </a:bodyPr>
          <a:lstStyle/>
          <a:p>
            <a:r>
              <a:rPr lang="en-CA" dirty="0">
                <a:solidFill>
                  <a:srgbClr val="000000"/>
                </a:solidFill>
              </a:rPr>
              <a:t>outputting </a:t>
            </a:r>
            <a:r>
              <a:rPr lang="en-CA" b="1" dirty="0">
                <a:solidFill>
                  <a:srgbClr val="000000"/>
                </a:solidFill>
              </a:rPr>
              <a:t>contents of</a:t>
            </a:r>
            <a:r>
              <a:rPr lang="en-CA" dirty="0">
                <a:solidFill>
                  <a:srgbClr val="000000"/>
                </a:solidFill>
              </a:rPr>
              <a:t> the optimal knapsack </a:t>
            </a:r>
            <a:r>
              <a:rPr lang="en-CA" b="1" dirty="0">
                <a:solidFill>
                  <a:srgbClr val="000000"/>
                </a:solidFill>
              </a:rPr>
              <a:t>O</a:t>
            </a:r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AECE8045-8D18-BC02-D61A-0A2A179914E0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432" y="569035"/>
            <a:ext cx="12165960" cy="4035858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10883030" y="4643405"/>
            <a:ext cx="1240993" cy="1008045"/>
          </a:xfrm>
          <a:prstGeom prst="wedgeRectCallout">
            <a:avLst>
              <a:gd name="adj1" fmla="val 1559"/>
              <a:gd name="adj2" fmla="val -67384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>
                <a:solidFill>
                  <a:srgbClr val="000000"/>
                </a:solidFill>
              </a:rPr>
              <a:t>Start at optimal profit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7858327" y="4547164"/>
            <a:ext cx="2518571" cy="938722"/>
          </a:xfrm>
          <a:prstGeom prst="wedgeRectCallout">
            <a:avLst>
              <a:gd name="adj1" fmla="val 83017"/>
              <a:gd name="adj2" fmla="val -89312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>
                <a:solidFill>
                  <a:srgbClr val="000000"/>
                </a:solidFill>
              </a:rPr>
              <a:t>18 &gt; 17, so </a:t>
            </a:r>
            <a:r>
              <a:rPr lang="en-CA" sz="2000" b="1" dirty="0">
                <a:solidFill>
                  <a:srgbClr val="000000"/>
                </a:solidFill>
              </a:rPr>
              <a:t>any </a:t>
            </a:r>
            <a:r>
              <a:rPr lang="en-CA" sz="2000" dirty="0">
                <a:solidFill>
                  <a:srgbClr val="000000"/>
                </a:solidFill>
              </a:rPr>
              <a:t>optimal</a:t>
            </a:r>
            <a:r>
              <a:rPr lang="en-CA" sz="2000" b="1" dirty="0">
                <a:solidFill>
                  <a:srgbClr val="000000"/>
                </a:solidFill>
              </a:rPr>
              <a:t> </a:t>
            </a:r>
            <a:r>
              <a:rPr lang="en-CA" sz="2000" dirty="0">
                <a:solidFill>
                  <a:srgbClr val="000000"/>
                </a:solidFill>
              </a:rPr>
              <a:t>solution </a:t>
            </a:r>
            <a:r>
              <a:rPr lang="en-CA" sz="2000" b="1" dirty="0">
                <a:solidFill>
                  <a:srgbClr val="000000"/>
                </a:solidFill>
              </a:rPr>
              <a:t>must</a:t>
            </a:r>
            <a:r>
              <a:rPr lang="en-CA" sz="2000" dirty="0">
                <a:solidFill>
                  <a:srgbClr val="000000"/>
                </a:solidFill>
              </a:rPr>
              <a:t> take item 6</a:t>
            </a:r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7858328" y="5572493"/>
            <a:ext cx="3201802" cy="385795"/>
          </a:xfrm>
          <a:prstGeom prst="wedgeRectCallout">
            <a:avLst>
              <a:gd name="adj1" fmla="val -19945"/>
              <a:gd name="adj2" fmla="val -8170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>
                <a:solidFill>
                  <a:srgbClr val="000000"/>
                </a:solidFill>
              </a:rPr>
              <a:t>remaining weight = 14</a:t>
            </a:r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5729062" y="4542944"/>
            <a:ext cx="2021388" cy="1013075"/>
          </a:xfrm>
          <a:prstGeom prst="wedgeRectCallout">
            <a:avLst>
              <a:gd name="adj1" fmla="val -41900"/>
              <a:gd name="adj2" fmla="val -85452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>
                <a:solidFill>
                  <a:srgbClr val="000000"/>
                </a:solidFill>
              </a:rPr>
              <a:t>Best profit for remaining items + weight</a:t>
            </a:r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3073009" y="4542944"/>
            <a:ext cx="2589088" cy="1850881"/>
          </a:xfrm>
          <a:prstGeom prst="wedgeRectCallout">
            <a:avLst>
              <a:gd name="adj1" fmla="val 53145"/>
              <a:gd name="adj2" fmla="val -84715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Same profit </a:t>
            </a:r>
            <a:r>
              <a:rPr lang="en-CA" sz="2000" dirty="0">
                <a:solidFill>
                  <a:srgbClr val="000000"/>
                </a:solidFill>
              </a:rPr>
              <a:t>using items 1..4 or 1..5. So, </a:t>
            </a:r>
            <a:r>
              <a:rPr lang="en-CA" sz="2000" b="1" dirty="0">
                <a:solidFill>
                  <a:srgbClr val="000000"/>
                </a:solidFill>
              </a:rPr>
              <a:t>there exists </a:t>
            </a:r>
            <a:r>
              <a:rPr lang="en-CA" sz="2000" dirty="0">
                <a:solidFill>
                  <a:srgbClr val="000000"/>
                </a:solidFill>
              </a:rPr>
              <a:t>an optimal solution O that does </a:t>
            </a:r>
            <a:r>
              <a:rPr lang="en-CA" sz="2000" b="1" dirty="0">
                <a:solidFill>
                  <a:srgbClr val="000000"/>
                </a:solidFill>
              </a:rPr>
              <a:t>not</a:t>
            </a:r>
            <a:r>
              <a:rPr lang="en-CA" sz="2000" dirty="0">
                <a:solidFill>
                  <a:srgbClr val="000000"/>
                </a:solidFill>
              </a:rPr>
              <a:t> use </a:t>
            </a:r>
            <a:r>
              <a:rPr lang="en-CA" sz="2000" b="1" dirty="0">
                <a:solidFill>
                  <a:srgbClr val="000000"/>
                </a:solidFill>
              </a:rPr>
              <a:t>item 5! </a:t>
            </a:r>
            <a:r>
              <a:rPr lang="en-CA" sz="2000" dirty="0">
                <a:solidFill>
                  <a:srgbClr val="000000"/>
                </a:solidFill>
              </a:rPr>
              <a:t>Consider O.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7424123" y="6028421"/>
            <a:ext cx="4631115" cy="730807"/>
          </a:xfrm>
          <a:prstGeom prst="wedgeRectCallout">
            <a:avLst>
              <a:gd name="adj1" fmla="val -3289"/>
              <a:gd name="adj2" fmla="val 32935"/>
            </a:avLst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Exercise:</a:t>
            </a:r>
            <a:r>
              <a:rPr lang="en-CA" sz="2000" dirty="0">
                <a:solidFill>
                  <a:srgbClr val="000000"/>
                </a:solidFill>
              </a:rPr>
              <a:t> continue, and determine which other items </a:t>
            </a:r>
            <a:r>
              <a:rPr lang="en-CA" sz="2000" b="1" dirty="0">
                <a:solidFill>
                  <a:srgbClr val="000000"/>
                </a:solidFill>
              </a:rPr>
              <a:t>are in O</a:t>
            </a:r>
          </a:p>
        </p:txBody>
      </p:sp>
      <p:sp>
        <p:nvSpPr>
          <p:cNvPr id="15" name="Flowchart: Process 14"/>
          <p:cNvSpPr/>
          <p:nvPr/>
        </p:nvSpPr>
        <p:spPr>
          <a:xfrm>
            <a:off x="9565020" y="1749857"/>
            <a:ext cx="2559003" cy="572324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>
                <a:solidFill>
                  <a:srgbClr val="000000"/>
                </a:solidFill>
              </a:rPr>
              <a:t>? ? 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193" y="3050182"/>
            <a:ext cx="11558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Items you can take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50086" y="2321247"/>
            <a:ext cx="3423007" cy="366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weight limit remaining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701342" y="4482381"/>
            <a:ext cx="2263790" cy="677985"/>
          </a:xfrm>
          <a:prstGeom prst="wedgeRectCallout">
            <a:avLst>
              <a:gd name="adj1" fmla="val 172347"/>
              <a:gd name="adj2" fmla="val -171192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>
                <a:solidFill>
                  <a:srgbClr val="000000"/>
                </a:solidFill>
              </a:rPr>
              <a:t>8 &gt; 6 so O </a:t>
            </a:r>
            <a:r>
              <a:rPr lang="en-CA" sz="2000" b="1" dirty="0">
                <a:solidFill>
                  <a:srgbClr val="000000"/>
                </a:solidFill>
              </a:rPr>
              <a:t>must </a:t>
            </a:r>
            <a:r>
              <a:rPr lang="en-CA" sz="2000" dirty="0">
                <a:solidFill>
                  <a:srgbClr val="000000"/>
                </a:solidFill>
              </a:rPr>
              <a:t>take item 4</a:t>
            </a:r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EF426B-FBEC-4734-9F08-CF45D752743C}"/>
              </a:ext>
            </a:extLst>
          </p:cNvPr>
          <p:cNvSpPr/>
          <p:nvPr/>
        </p:nvSpPr>
        <p:spPr>
          <a:xfrm>
            <a:off x="1272515" y="4236106"/>
            <a:ext cx="260555" cy="246275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139C94C-5EC8-4953-A43E-D04973928759}"/>
              </a:ext>
            </a:extLst>
          </p:cNvPr>
          <p:cNvSpPr/>
          <p:nvPr/>
        </p:nvSpPr>
        <p:spPr>
          <a:xfrm>
            <a:off x="1272515" y="3727237"/>
            <a:ext cx="260555" cy="246275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14D0D33E-3C55-4393-92C6-0F432FD4A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8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1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79" y="-52626"/>
            <a:ext cx="12154313" cy="651265"/>
          </a:xfrm>
        </p:spPr>
        <p:txBody>
          <a:bodyPr>
            <a:normAutofit fontScale="90000"/>
          </a:bodyPr>
          <a:lstStyle/>
          <a:p>
            <a:r>
              <a:rPr lang="en-CA" dirty="0">
                <a:solidFill>
                  <a:srgbClr val="000000"/>
                </a:solidFill>
              </a:rPr>
              <a:t>outputting </a:t>
            </a:r>
            <a:r>
              <a:rPr lang="en-CA" b="1" dirty="0">
                <a:solidFill>
                  <a:srgbClr val="000000"/>
                </a:solidFill>
              </a:rPr>
              <a:t>contents of</a:t>
            </a:r>
            <a:r>
              <a:rPr lang="en-CA" dirty="0">
                <a:solidFill>
                  <a:srgbClr val="000000"/>
                </a:solidFill>
              </a:rPr>
              <a:t> the optimal knapsack </a:t>
            </a:r>
            <a:r>
              <a:rPr lang="en-CA" b="1" dirty="0">
                <a:solidFill>
                  <a:srgbClr val="000000"/>
                </a:solidFill>
              </a:rPr>
              <a:t>O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F4C6592D-B14D-1175-E6A2-9957871A84F2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432" y="569035"/>
            <a:ext cx="12165960" cy="40358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193" y="3050182"/>
            <a:ext cx="11558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Items you can take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50086" y="2321247"/>
            <a:ext cx="3423007" cy="366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weight limit remaining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7E060-2AD7-4253-A624-526775D92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5120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>
            <a:extLst>
              <a:ext uri="{FF2B5EF4-FFF2-40B4-BE49-F238E27FC236}">
                <a16:creationId xmlns:a16="http://schemas.microsoft.com/office/drawing/2014/main" id="{91AD6283-33DF-DD18-705E-E4EF776486D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56644" y="206267"/>
            <a:ext cx="7175999" cy="505999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9FA5100-3A05-463D-9DD7-77BC0BEC29AD}"/>
                  </a:ext>
                </a:extLst>
              </p:cNvPr>
              <p:cNvSpPr/>
              <p:nvPr/>
            </p:nvSpPr>
            <p:spPr>
              <a:xfrm>
                <a:off x="8105422" y="1365956"/>
                <a:ext cx="2483556" cy="666044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Runtime given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9FA5100-3A05-463D-9DD7-77BC0BEC29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5422" y="1365956"/>
                <a:ext cx="2483556" cy="6660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CACE86F-1D09-4B4E-B732-E8D4B1F4761E}"/>
                  </a:ext>
                </a:extLst>
              </p:cNvPr>
              <p:cNvSpPr/>
              <p:nvPr/>
            </p:nvSpPr>
            <p:spPr>
              <a:xfrm>
                <a:off x="8105422" y="2121023"/>
                <a:ext cx="2483556" cy="526221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CA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CACE86F-1D09-4B4E-B732-E8D4B1F476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5422" y="2121023"/>
                <a:ext cx="2483556" cy="5262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F4389AB6-35D7-4FAA-94AC-B68AD0C45E11}"/>
              </a:ext>
            </a:extLst>
          </p:cNvPr>
          <p:cNvSpPr/>
          <p:nvPr/>
        </p:nvSpPr>
        <p:spPr>
          <a:xfrm>
            <a:off x="8105422" y="2736267"/>
            <a:ext cx="2483556" cy="52622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Is this linear time?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6A85F63-AA98-4903-9213-C127FD242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436147-5B88-463F-B512-BD321B93FB02}"/>
              </a:ext>
            </a:extLst>
          </p:cNvPr>
          <p:cNvSpPr/>
          <p:nvPr/>
        </p:nvSpPr>
        <p:spPr>
          <a:xfrm>
            <a:off x="8306039" y="3165889"/>
            <a:ext cx="2483556" cy="52622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More on this soon…</a:t>
            </a:r>
          </a:p>
        </p:txBody>
      </p:sp>
    </p:spTree>
    <p:extLst>
      <p:ext uri="{BB962C8B-B14F-4D97-AF65-F5344CB8AC3E}">
        <p14:creationId xmlns:p14="http://schemas.microsoft.com/office/powerpoint/2010/main" val="113696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>
            <a:extLst>
              <a:ext uri="{FF2B5EF4-FFF2-40B4-BE49-F238E27FC236}">
                <a16:creationId xmlns:a16="http://schemas.microsoft.com/office/drawing/2014/main" id="{59431857-903B-47C5-6093-A3A03AEE898E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3232" y="0"/>
            <a:ext cx="8429148" cy="54931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ular Callout 4"/>
              <p:cNvSpPr/>
              <p:nvPr/>
            </p:nvSpPr>
            <p:spPr>
              <a:xfrm>
                <a:off x="6782084" y="4855697"/>
                <a:ext cx="3224946" cy="807918"/>
              </a:xfrm>
              <a:prstGeom prst="wedgeRectCallout">
                <a:avLst>
                  <a:gd name="adj1" fmla="val -3289"/>
                  <a:gd name="adj2" fmla="val 32935"/>
                </a:avLst>
              </a:prstGeom>
              <a:solidFill>
                <a:srgbClr val="FFFFFF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>
                    <a:solidFill>
                      <a:srgbClr val="000000"/>
                    </a:solidFill>
                  </a:rPr>
                  <a:t>A recursive algorithm would take </a:t>
                </a:r>
                <a14:m>
                  <m:oMath xmlns:m="http://schemas.openxmlformats.org/officeDocument/2006/math">
                    <m:r>
                      <a:rPr lang="en-US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en-CA" sz="20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d>
                      <m:dPr>
                        <m:ctrlP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CA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</m:e>
                    </m:d>
                  </m:oMath>
                </a14:m>
                <a:r>
                  <a:rPr lang="en-CA" sz="2000" b="1" dirty="0">
                    <a:solidFill>
                      <a:srgbClr val="000000"/>
                    </a:solidFill>
                  </a:rPr>
                  <a:t> time</a:t>
                </a:r>
              </a:p>
            </p:txBody>
          </p:sp>
        </mc:Choice>
        <mc:Fallback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2084" y="4855697"/>
                <a:ext cx="3224946" cy="807918"/>
              </a:xfrm>
              <a:prstGeom prst="wedgeRectCallout">
                <a:avLst>
                  <a:gd name="adj1" fmla="val -3289"/>
                  <a:gd name="adj2" fmla="val 32935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ular Callout 5"/>
              <p:cNvSpPr/>
              <p:nvPr/>
            </p:nvSpPr>
            <p:spPr>
              <a:xfrm>
                <a:off x="7130103" y="2587742"/>
                <a:ext cx="2982966" cy="1069858"/>
              </a:xfrm>
              <a:prstGeom prst="wedgeRectCallout">
                <a:avLst>
                  <a:gd name="adj1" fmla="val -3289"/>
                  <a:gd name="adj2" fmla="val 32935"/>
                </a:avLst>
              </a:prstGeom>
              <a:solidFill>
                <a:srgbClr val="FFFFFF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>
                    <a:solidFill>
                      <a:srgbClr val="000000"/>
                    </a:solidFill>
                  </a:rPr>
                  <a:t>DP takes </a:t>
                </a:r>
                <a14:m>
                  <m:oMath xmlns:m="http://schemas.openxmlformats.org/officeDocument/2006/math">
                    <m:r>
                      <a:rPr lang="en-CA" sz="20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d>
                      <m:dPr>
                        <m:ctrlP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𝒏𝑴</m:t>
                        </m:r>
                      </m:e>
                    </m:d>
                  </m:oMath>
                </a14:m>
                <a:r>
                  <a:rPr lang="en-CA" sz="2000" b="1" dirty="0">
                    <a:solidFill>
                      <a:srgbClr val="000000"/>
                    </a:solidFill>
                  </a:rPr>
                  <a:t> time</a:t>
                </a:r>
                <a:r>
                  <a:rPr lang="en-CA" sz="2000" dirty="0">
                    <a:solidFill>
                      <a:srgbClr val="000000"/>
                    </a:solidFill>
                  </a:rPr>
                  <a:t>, which </a:t>
                </a:r>
                <a:r>
                  <a:rPr lang="en-CA" sz="2000" i="1" dirty="0">
                    <a:solidFill>
                      <a:srgbClr val="000000"/>
                    </a:solidFill>
                  </a:rPr>
                  <a:t>could be </a:t>
                </a:r>
                <a14:m>
                  <m:oMath xmlns:m="http://schemas.openxmlformats.org/officeDocument/2006/math">
                    <m:r>
                      <a:rPr lang="en-CA" sz="2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d>
                      <m:dPr>
                        <m:ctrlPr>
                          <a:rPr lang="en-CA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sSup>
                          <m:sSupPr>
                            <m:ctrlPr>
                              <a:rPr lang="en-CA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CA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</m:e>
                    </m:d>
                  </m:oMath>
                </a14:m>
                <a:r>
                  <a:rPr lang="en-CA" sz="2000" b="1" dirty="0">
                    <a:solidFill>
                      <a:srgbClr val="000000"/>
                    </a:solidFill>
                  </a:rPr>
                  <a:t> for huge M</a:t>
                </a:r>
              </a:p>
            </p:txBody>
          </p:sp>
        </mc:Choice>
        <mc:Fallback>
          <p:sp>
            <p:nvSpPr>
              <p:cNvPr id="6" name="Rectangular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0103" y="2587742"/>
                <a:ext cx="2982966" cy="1069858"/>
              </a:xfrm>
              <a:prstGeom prst="wedgeRectCallout">
                <a:avLst>
                  <a:gd name="adj1" fmla="val -3289"/>
                  <a:gd name="adj2" fmla="val 32935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ular Callout 6"/>
          <p:cNvSpPr/>
          <p:nvPr/>
        </p:nvSpPr>
        <p:spPr>
          <a:xfrm>
            <a:off x="8621586" y="3865590"/>
            <a:ext cx="1591371" cy="739302"/>
          </a:xfrm>
          <a:prstGeom prst="wedgeRectCallout">
            <a:avLst>
              <a:gd name="adj1" fmla="val -34061"/>
              <a:gd name="adj2" fmla="val 99872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n</a:t>
            </a:r>
            <a:r>
              <a:rPr lang="en-CA" dirty="0">
                <a:solidFill>
                  <a:srgbClr val="000000"/>
                </a:solidFill>
              </a:rPr>
              <a:t> must be </a:t>
            </a:r>
            <a:r>
              <a:rPr lang="en-CA" b="1" dirty="0">
                <a:solidFill>
                  <a:srgbClr val="000000"/>
                </a:solidFill>
              </a:rPr>
              <a:t>very small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7815087" y="1472211"/>
            <a:ext cx="3270729" cy="901969"/>
          </a:xfrm>
          <a:prstGeom prst="wedgeRectCallout">
            <a:avLst>
              <a:gd name="adj1" fmla="val -20938"/>
              <a:gd name="adj2" fmla="val 74312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Huge </a:t>
            </a:r>
            <a:r>
              <a:rPr lang="en-CA" b="1" dirty="0">
                <a:solidFill>
                  <a:srgbClr val="000000"/>
                </a:solidFill>
              </a:rPr>
              <a:t>n</a:t>
            </a:r>
            <a:r>
              <a:rPr lang="en-CA" dirty="0">
                <a:solidFill>
                  <a:srgbClr val="000000"/>
                </a:solidFill>
              </a:rPr>
              <a:t> is fine, but </a:t>
            </a:r>
            <a:r>
              <a:rPr lang="en-CA" b="1" dirty="0">
                <a:solidFill>
                  <a:srgbClr val="000000"/>
                </a:solidFill>
              </a:rPr>
              <a:t>M </a:t>
            </a:r>
            <a:r>
              <a:rPr lang="en-CA" dirty="0">
                <a:solidFill>
                  <a:srgbClr val="000000"/>
                </a:solidFill>
              </a:rPr>
              <a:t>should be in </a:t>
            </a:r>
            <a:r>
              <a:rPr lang="en-CA" b="1" dirty="0">
                <a:solidFill>
                  <a:srgbClr val="000000"/>
                </a:solidFill>
              </a:rPr>
              <a:t>poly(n) </a:t>
            </a:r>
            <a:r>
              <a:rPr lang="en-CA" dirty="0">
                <a:solidFill>
                  <a:srgbClr val="000000"/>
                </a:solidFill>
              </a:rPr>
              <a:t>to get an asymptotic improvement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8562380" y="338329"/>
            <a:ext cx="3394020" cy="920320"/>
          </a:xfrm>
          <a:prstGeom prst="wedgeRectCallout">
            <a:avLst>
              <a:gd name="adj1" fmla="val -20938"/>
              <a:gd name="adj2" fmla="val 74312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So the DP </a:t>
            </a:r>
            <a:r>
              <a:rPr lang="en-CA" dirty="0" err="1">
                <a:solidFill>
                  <a:srgbClr val="000000"/>
                </a:solidFill>
              </a:rPr>
              <a:t>alg</a:t>
            </a:r>
            <a:r>
              <a:rPr lang="en-CA" dirty="0">
                <a:solidFill>
                  <a:srgbClr val="000000"/>
                </a:solidFill>
              </a:rPr>
              <a:t> is faster when there are </a:t>
            </a:r>
            <a:r>
              <a:rPr lang="en-CA" b="1" dirty="0">
                <a:solidFill>
                  <a:srgbClr val="000000"/>
                </a:solidFill>
              </a:rPr>
              <a:t>many item types</a:t>
            </a:r>
            <a:r>
              <a:rPr lang="en-CA" dirty="0">
                <a:solidFill>
                  <a:srgbClr val="000000"/>
                </a:solidFill>
              </a:rPr>
              <a:t>, but </a:t>
            </a:r>
            <a:r>
              <a:rPr lang="en-CA" b="1" dirty="0">
                <a:solidFill>
                  <a:srgbClr val="000000"/>
                </a:solidFill>
              </a:rPr>
              <a:t>small weight limit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CEF361-140F-4465-9DDB-3D587A7D6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41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2FF62-9597-4151-9E25-FD0A8A639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53" y="118032"/>
            <a:ext cx="5813199" cy="701517"/>
          </a:xfrm>
        </p:spPr>
        <p:txBody>
          <a:bodyPr>
            <a:normAutofit/>
          </a:bodyPr>
          <a:lstStyle/>
          <a:p>
            <a:r>
              <a:rPr lang="en-CA" sz="3200" b="1" dirty="0">
                <a:solidFill>
                  <a:srgbClr val="000000"/>
                </a:solidFill>
              </a:rPr>
              <a:t>Simplifying</a:t>
            </a:r>
            <a:r>
              <a:rPr lang="en-CA" sz="3200" dirty="0">
                <a:solidFill>
                  <a:srgbClr val="000000"/>
                </a:solidFill>
              </a:rPr>
              <a:t> base cases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738A7B2-38F2-4EC4-ABB0-7D4D105040A4}"/>
                  </a:ext>
                </a:extLst>
              </p:cNvPr>
              <p:cNvSpPr txBox="1"/>
              <p:nvPr/>
            </p:nvSpPr>
            <p:spPr>
              <a:xfrm>
                <a:off x="2105759" y="5984022"/>
                <a:ext cx="4871847" cy="6937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-axis (remaining weight limit)</a:t>
                </a:r>
                <a:endParaRPr lang="en-CA" sz="24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738A7B2-38F2-4EC4-ABB0-7D4D105040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759" y="5984022"/>
                <a:ext cx="4871847" cy="693716"/>
              </a:xfrm>
              <a:prstGeom prst="rect">
                <a:avLst/>
              </a:prstGeom>
              <a:blipFill>
                <a:blip r:embed="rId2"/>
                <a:stretch>
                  <a:fillRect r="-625" b="-1327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531F88C-9D08-4F00-B602-46F814B4069D}"/>
                  </a:ext>
                </a:extLst>
              </p:cNvPr>
              <p:cNvSpPr txBox="1"/>
              <p:nvPr/>
            </p:nvSpPr>
            <p:spPr>
              <a:xfrm>
                <a:off x="158717" y="3612417"/>
                <a:ext cx="1996187" cy="14323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CA" sz="4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-axis</a:t>
                </a:r>
              </a:p>
              <a:p>
                <a:pPr algn="ctr"/>
                <a:r>
                  <a:rPr lang="en-US" sz="2400" dirty="0">
                    <a:solidFill>
                      <a:srgbClr val="000000"/>
                    </a:solidFill>
                  </a:rPr>
                  <a:t>(can use</a:t>
                </a:r>
              </a:p>
              <a:p>
                <a:pPr algn="ctr"/>
                <a:r>
                  <a:rPr lang="en-US" sz="2400" dirty="0">
                    <a:solidFill>
                      <a:srgbClr val="000000"/>
                    </a:solidFill>
                  </a:rPr>
                  <a:t>items in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1..</m:t>
                    </m:r>
                    <m:r>
                      <a:rPr lang="en-US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)</a:t>
                </a:r>
                <a:endParaRPr lang="en-CA" sz="24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531F88C-9D08-4F00-B602-46F814B406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17" y="3612417"/>
                <a:ext cx="1996187" cy="1432380"/>
              </a:xfrm>
              <a:prstGeom prst="rect">
                <a:avLst/>
              </a:prstGeom>
              <a:blipFill>
                <a:blip r:embed="rId3"/>
                <a:stretch>
                  <a:fillRect l="-3976" r="-4281" b="-893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CB1AE12-B488-4F45-840D-88B522C426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79006"/>
              </p:ext>
            </p:extLst>
          </p:nvPr>
        </p:nvGraphicFramePr>
        <p:xfrm>
          <a:off x="3024036" y="2571499"/>
          <a:ext cx="3248609" cy="292608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360957">
                  <a:extLst>
                    <a:ext uri="{9D8B030D-6E8A-4147-A177-3AD203B41FA5}">
                      <a16:colId xmlns:a16="http://schemas.microsoft.com/office/drawing/2014/main" val="2329335680"/>
                    </a:ext>
                  </a:extLst>
                </a:gridCol>
                <a:gridCol w="343414">
                  <a:extLst>
                    <a:ext uri="{9D8B030D-6E8A-4147-A177-3AD203B41FA5}">
                      <a16:colId xmlns:a16="http://schemas.microsoft.com/office/drawing/2014/main" val="629571052"/>
                    </a:ext>
                  </a:extLst>
                </a:gridCol>
                <a:gridCol w="378499">
                  <a:extLst>
                    <a:ext uri="{9D8B030D-6E8A-4147-A177-3AD203B41FA5}">
                      <a16:colId xmlns:a16="http://schemas.microsoft.com/office/drawing/2014/main" val="789442178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4042001023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62864191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930267176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944458779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4578330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29875413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510833"/>
                  </a:ext>
                </a:extLst>
              </a:tr>
              <a:tr h="328676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6735372"/>
                  </a:ext>
                </a:extLst>
              </a:tr>
              <a:tr h="291592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7280634"/>
                  </a:ext>
                </a:extLst>
              </a:tr>
              <a:tr h="254508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9072031"/>
                  </a:ext>
                </a:extLst>
              </a:tr>
              <a:tr h="217424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727993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2566176"/>
                  </a:ext>
                </a:extLst>
              </a:tr>
              <a:tr h="143256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47469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136892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D1D9E3F-0AF3-4B62-B95A-7381D04F6009}"/>
              </a:ext>
            </a:extLst>
          </p:cNvPr>
          <p:cNvCxnSpPr>
            <a:cxnSpLocks/>
          </p:cNvCxnSpPr>
          <p:nvPr/>
        </p:nvCxnSpPr>
        <p:spPr>
          <a:xfrm>
            <a:off x="3100878" y="5752023"/>
            <a:ext cx="3403514" cy="0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FC94C49-A7A4-49B5-9E46-C227DA088EE2}"/>
              </a:ext>
            </a:extLst>
          </p:cNvPr>
          <p:cNvCxnSpPr>
            <a:cxnSpLocks/>
          </p:cNvCxnSpPr>
          <p:nvPr/>
        </p:nvCxnSpPr>
        <p:spPr>
          <a:xfrm>
            <a:off x="3204297" y="5599622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DBBC4FF-6BB6-4DCD-ACC5-F9F007801F59}"/>
              </a:ext>
            </a:extLst>
          </p:cNvPr>
          <p:cNvCxnSpPr/>
          <p:nvPr/>
        </p:nvCxnSpPr>
        <p:spPr>
          <a:xfrm>
            <a:off x="3928197" y="5599622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D2DC3F5-599E-4FF0-9052-1A20377268F1}"/>
              </a:ext>
            </a:extLst>
          </p:cNvPr>
          <p:cNvCxnSpPr/>
          <p:nvPr/>
        </p:nvCxnSpPr>
        <p:spPr>
          <a:xfrm>
            <a:off x="4652097" y="5599622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B17B192-E9BB-46E7-82ED-C7C9DE2FF5F1}"/>
              </a:ext>
            </a:extLst>
          </p:cNvPr>
          <p:cNvCxnSpPr/>
          <p:nvPr/>
        </p:nvCxnSpPr>
        <p:spPr>
          <a:xfrm>
            <a:off x="5375997" y="5599622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2EE200A-6889-44A7-96C3-9A713301408D}"/>
              </a:ext>
            </a:extLst>
          </p:cNvPr>
          <p:cNvCxnSpPr/>
          <p:nvPr/>
        </p:nvCxnSpPr>
        <p:spPr>
          <a:xfrm>
            <a:off x="6094454" y="5599622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24DF95D-6222-4145-BE41-260690D9C25E}"/>
              </a:ext>
            </a:extLst>
          </p:cNvPr>
          <p:cNvSpPr txBox="1"/>
          <p:nvPr/>
        </p:nvSpPr>
        <p:spPr>
          <a:xfrm>
            <a:off x="2850993" y="5866489"/>
            <a:ext cx="70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0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9889FF-BCD8-4D43-A5F6-B1D7C0529659}"/>
              </a:ext>
            </a:extLst>
          </p:cNvPr>
          <p:cNvSpPr txBox="1"/>
          <p:nvPr/>
        </p:nvSpPr>
        <p:spPr>
          <a:xfrm>
            <a:off x="3574893" y="5877042"/>
            <a:ext cx="70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2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27FE87-9F3A-4360-A2E5-963D8A2EAC2A}"/>
              </a:ext>
            </a:extLst>
          </p:cNvPr>
          <p:cNvSpPr txBox="1"/>
          <p:nvPr/>
        </p:nvSpPr>
        <p:spPr>
          <a:xfrm>
            <a:off x="4254205" y="5876845"/>
            <a:ext cx="795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4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914609-4A88-4233-B83F-3D582774695B}"/>
              </a:ext>
            </a:extLst>
          </p:cNvPr>
          <p:cNvSpPr txBox="1"/>
          <p:nvPr/>
        </p:nvSpPr>
        <p:spPr>
          <a:xfrm>
            <a:off x="5022693" y="5674859"/>
            <a:ext cx="706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…</a:t>
            </a:r>
            <a:endParaRPr lang="en-CA" sz="2800" b="1" dirty="0">
              <a:solidFill>
                <a:srgbClr val="00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561D85E-483A-42A7-905F-3B73DFB700C5}"/>
              </a:ext>
            </a:extLst>
          </p:cNvPr>
          <p:cNvSpPr txBox="1"/>
          <p:nvPr/>
        </p:nvSpPr>
        <p:spPr>
          <a:xfrm>
            <a:off x="5741150" y="5876845"/>
            <a:ext cx="70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M</a:t>
            </a:r>
            <a:endParaRPr lang="en-CA" b="1" dirty="0">
              <a:solidFill>
                <a:srgbClr val="000000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2205691-FA8E-4168-8867-066252B587F1}"/>
              </a:ext>
            </a:extLst>
          </p:cNvPr>
          <p:cNvGrpSpPr/>
          <p:nvPr/>
        </p:nvGrpSpPr>
        <p:grpSpPr>
          <a:xfrm rot="5400000">
            <a:off x="778097" y="3884494"/>
            <a:ext cx="3602208" cy="656177"/>
            <a:chOff x="306904" y="5707516"/>
            <a:chExt cx="3602208" cy="656177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12D8FBAC-8650-48FA-953A-E3EEABB4019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105115" y="4282395"/>
              <a:ext cx="0" cy="3155044"/>
            </a:xfrm>
            <a:prstGeom prst="straightConnector1">
              <a:avLst/>
            </a:prstGeom>
            <a:ln w="76200">
              <a:solidFill>
                <a:srgbClr val="000000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C2E09FC-27BC-40F8-908C-698189B34C08}"/>
                </a:ext>
              </a:extLst>
            </p:cNvPr>
            <p:cNvCxnSpPr/>
            <p:nvPr/>
          </p:nvCxnSpPr>
          <p:spPr>
            <a:xfrm>
              <a:off x="660208" y="5707516"/>
              <a:ext cx="0" cy="3207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09338B2-E285-4185-9789-49391031632D}"/>
                </a:ext>
              </a:extLst>
            </p:cNvPr>
            <p:cNvCxnSpPr/>
            <p:nvPr/>
          </p:nvCxnSpPr>
          <p:spPr>
            <a:xfrm>
              <a:off x="1384108" y="5707516"/>
              <a:ext cx="0" cy="3207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6E11968-E925-403A-8444-17E10FABC406}"/>
                </a:ext>
              </a:extLst>
            </p:cNvPr>
            <p:cNvCxnSpPr/>
            <p:nvPr/>
          </p:nvCxnSpPr>
          <p:spPr>
            <a:xfrm>
              <a:off x="2108008" y="5707516"/>
              <a:ext cx="0" cy="3207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177DFE3-E01B-433A-8D91-74828E85FB27}"/>
                </a:ext>
              </a:extLst>
            </p:cNvPr>
            <p:cNvCxnSpPr/>
            <p:nvPr/>
          </p:nvCxnSpPr>
          <p:spPr>
            <a:xfrm>
              <a:off x="2831908" y="5707516"/>
              <a:ext cx="0" cy="3207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FA2D61E-3ECA-45D9-A869-B7C7BE65AC1B}"/>
                </a:ext>
              </a:extLst>
            </p:cNvPr>
            <p:cNvSpPr txBox="1"/>
            <p:nvPr/>
          </p:nvSpPr>
          <p:spPr>
            <a:xfrm>
              <a:off x="306904" y="5974383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</a:rPr>
                <a:t>1</a:t>
              </a:r>
              <a:endParaRPr lang="en-CA" b="1" dirty="0">
                <a:solidFill>
                  <a:srgbClr val="000000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2075342-7F10-4F8F-A20C-484A0B4A7695}"/>
                </a:ext>
              </a:extLst>
            </p:cNvPr>
            <p:cNvSpPr txBox="1"/>
            <p:nvPr/>
          </p:nvSpPr>
          <p:spPr>
            <a:xfrm>
              <a:off x="1030804" y="5984936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</a:rPr>
                <a:t>3</a:t>
              </a:r>
              <a:endParaRPr lang="en-CA" b="1" dirty="0">
                <a:solidFill>
                  <a:srgbClr val="000000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96BE412-5C8D-4A24-AE1C-7884D7688A6A}"/>
                </a:ext>
              </a:extLst>
            </p:cNvPr>
            <p:cNvSpPr txBox="1"/>
            <p:nvPr/>
          </p:nvSpPr>
          <p:spPr>
            <a:xfrm>
              <a:off x="1772595" y="5835752"/>
              <a:ext cx="7066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0000"/>
                  </a:solidFill>
                </a:rPr>
                <a:t>…</a:t>
              </a:r>
              <a:endParaRPr lang="en-CA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7EEEA57-0DC9-4B37-86F4-75F306AFD6FE}"/>
                </a:ext>
              </a:extLst>
            </p:cNvPr>
            <p:cNvSpPr txBox="1"/>
            <p:nvPr/>
          </p:nvSpPr>
          <p:spPr>
            <a:xfrm>
              <a:off x="3202504" y="5991158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CA" dirty="0">
                <a:solidFill>
                  <a:srgbClr val="000000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6DDDA6D-EA27-48EA-8571-562123AF3F50}"/>
                </a:ext>
              </a:extLst>
            </p:cNvPr>
            <p:cNvSpPr txBox="1"/>
            <p:nvPr/>
          </p:nvSpPr>
          <p:spPr>
            <a:xfrm>
              <a:off x="2722374" y="5994361"/>
              <a:ext cx="9602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</a:rPr>
                <a:t>n</a:t>
              </a:r>
              <a:endParaRPr lang="en-CA" b="1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4" name="Picture 37">
            <a:extLst>
              <a:ext uri="{FF2B5EF4-FFF2-40B4-BE49-F238E27FC236}">
                <a16:creationId xmlns:a16="http://schemas.microsoft.com/office/drawing/2014/main" id="{5CF539D7-D259-03C4-7205-7D38F21D846B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15653" y="1215589"/>
            <a:ext cx="6517377" cy="1262906"/>
          </a:xfrm>
          <a:prstGeom prst="rect">
            <a:avLst/>
          </a:prstGeom>
        </p:spPr>
      </p:pic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2223E1B9-3DD3-4599-8D27-22BC1A9659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692716"/>
              </p:ext>
            </p:extLst>
          </p:nvPr>
        </p:nvGraphicFramePr>
        <p:xfrm>
          <a:off x="8328859" y="2231956"/>
          <a:ext cx="3248609" cy="329184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360957">
                  <a:extLst>
                    <a:ext uri="{9D8B030D-6E8A-4147-A177-3AD203B41FA5}">
                      <a16:colId xmlns:a16="http://schemas.microsoft.com/office/drawing/2014/main" val="2329335680"/>
                    </a:ext>
                  </a:extLst>
                </a:gridCol>
                <a:gridCol w="343414">
                  <a:extLst>
                    <a:ext uri="{9D8B030D-6E8A-4147-A177-3AD203B41FA5}">
                      <a16:colId xmlns:a16="http://schemas.microsoft.com/office/drawing/2014/main" val="629571052"/>
                    </a:ext>
                  </a:extLst>
                </a:gridCol>
                <a:gridCol w="378499">
                  <a:extLst>
                    <a:ext uri="{9D8B030D-6E8A-4147-A177-3AD203B41FA5}">
                      <a16:colId xmlns:a16="http://schemas.microsoft.com/office/drawing/2014/main" val="789442178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4042001023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62864191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930267176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944458779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4578330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29875413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CA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1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510833"/>
                  </a:ext>
                </a:extLst>
              </a:tr>
              <a:tr h="328676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6735372"/>
                  </a:ext>
                </a:extLst>
              </a:tr>
              <a:tr h="291592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7280634"/>
                  </a:ext>
                </a:extLst>
              </a:tr>
              <a:tr h="254508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9072031"/>
                  </a:ext>
                </a:extLst>
              </a:tr>
              <a:tr h="217424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727993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2566176"/>
                  </a:ext>
                </a:extLst>
              </a:tr>
              <a:tr h="143256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47469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13689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815795"/>
                  </a:ext>
                </a:extLst>
              </a:tr>
            </a:tbl>
          </a:graphicData>
        </a:graphic>
      </p:graphicFrame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320C205-A8BA-4012-9242-0332A45E23D2}"/>
              </a:ext>
            </a:extLst>
          </p:cNvPr>
          <p:cNvCxnSpPr>
            <a:cxnSpLocks/>
          </p:cNvCxnSpPr>
          <p:nvPr/>
        </p:nvCxnSpPr>
        <p:spPr>
          <a:xfrm>
            <a:off x="8067560" y="2267845"/>
            <a:ext cx="0" cy="3505199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1C92F7E-E77F-42F2-8509-D22EBE9D71DD}"/>
              </a:ext>
            </a:extLst>
          </p:cNvPr>
          <p:cNvCxnSpPr/>
          <p:nvPr/>
        </p:nvCxnSpPr>
        <p:spPr>
          <a:xfrm rot="5400000">
            <a:off x="8061339" y="2267579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B2ADD58-C773-4935-8C34-608435EA887A}"/>
              </a:ext>
            </a:extLst>
          </p:cNvPr>
          <p:cNvCxnSpPr/>
          <p:nvPr/>
        </p:nvCxnSpPr>
        <p:spPr>
          <a:xfrm rot="5400000">
            <a:off x="8061339" y="2991479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2D54A4E-E7F8-464D-BB35-9C8A4E1638C9}"/>
              </a:ext>
            </a:extLst>
          </p:cNvPr>
          <p:cNvCxnSpPr/>
          <p:nvPr/>
        </p:nvCxnSpPr>
        <p:spPr>
          <a:xfrm rot="5400000">
            <a:off x="8061339" y="3715379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14157C0-20E2-479E-A635-F752210D843B}"/>
              </a:ext>
            </a:extLst>
          </p:cNvPr>
          <p:cNvCxnSpPr/>
          <p:nvPr/>
        </p:nvCxnSpPr>
        <p:spPr>
          <a:xfrm rot="5400000">
            <a:off x="8061339" y="4439279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4D96BB8-53F6-4685-8ECF-CB13BF961BAA}"/>
              </a:ext>
            </a:extLst>
          </p:cNvPr>
          <p:cNvCxnSpPr/>
          <p:nvPr/>
        </p:nvCxnSpPr>
        <p:spPr>
          <a:xfrm rot="5400000">
            <a:off x="8061339" y="5157736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C72D44E0-2D77-4058-BF3F-A470FD5686C9}"/>
              </a:ext>
            </a:extLst>
          </p:cNvPr>
          <p:cNvSpPr txBox="1"/>
          <p:nvPr/>
        </p:nvSpPr>
        <p:spPr>
          <a:xfrm rot="5400000">
            <a:off x="7406318" y="2253091"/>
            <a:ext cx="70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0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33879C7-0D4E-4E75-9841-E59E39BD0364}"/>
              </a:ext>
            </a:extLst>
          </p:cNvPr>
          <p:cNvSpPr txBox="1"/>
          <p:nvPr/>
        </p:nvSpPr>
        <p:spPr>
          <a:xfrm rot="5400000">
            <a:off x="7406318" y="2967182"/>
            <a:ext cx="70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2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95CF29C-5E45-4863-AE44-8CC3AF3468F2}"/>
              </a:ext>
            </a:extLst>
          </p:cNvPr>
          <p:cNvSpPr txBox="1"/>
          <p:nvPr/>
        </p:nvSpPr>
        <p:spPr>
          <a:xfrm rot="5400000">
            <a:off x="7495451" y="3603799"/>
            <a:ext cx="706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…</a:t>
            </a:r>
            <a:endParaRPr lang="en-CA" sz="2800" b="1" dirty="0">
              <a:solidFill>
                <a:srgbClr val="000000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2911A9B-4A53-47D5-8CFF-5BF588A16FEF}"/>
              </a:ext>
            </a:extLst>
          </p:cNvPr>
          <p:cNvSpPr txBox="1"/>
          <p:nvPr/>
        </p:nvSpPr>
        <p:spPr>
          <a:xfrm rot="5400000">
            <a:off x="7406318" y="5492848"/>
            <a:ext cx="70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53DD649-4EB0-427C-BAEB-EBEA23F6C30F}"/>
              </a:ext>
            </a:extLst>
          </p:cNvPr>
          <p:cNvSpPr txBox="1"/>
          <p:nvPr/>
        </p:nvSpPr>
        <p:spPr>
          <a:xfrm rot="5400000">
            <a:off x="7273587" y="5150968"/>
            <a:ext cx="960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n</a:t>
            </a:r>
            <a:endParaRPr lang="en-CA" b="1" dirty="0">
              <a:solidFill>
                <a:srgbClr val="000000"/>
              </a:solidFill>
            </a:endParaRP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FB84DB23-501C-49DA-A5DF-FDFA2AF978A0}"/>
              </a:ext>
            </a:extLst>
          </p:cNvPr>
          <p:cNvCxnSpPr>
            <a:cxnSpLocks/>
          </p:cNvCxnSpPr>
          <p:nvPr/>
        </p:nvCxnSpPr>
        <p:spPr>
          <a:xfrm>
            <a:off x="8414006" y="5763843"/>
            <a:ext cx="3403514" cy="0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CC0A23F-B1A6-4F19-A79D-27120CA74D1F}"/>
              </a:ext>
            </a:extLst>
          </p:cNvPr>
          <p:cNvCxnSpPr>
            <a:cxnSpLocks/>
          </p:cNvCxnSpPr>
          <p:nvPr/>
        </p:nvCxnSpPr>
        <p:spPr>
          <a:xfrm>
            <a:off x="8517425" y="5611442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BE1C56C-4375-47B1-9635-ACB9D52747F6}"/>
              </a:ext>
            </a:extLst>
          </p:cNvPr>
          <p:cNvCxnSpPr>
            <a:cxnSpLocks/>
          </p:cNvCxnSpPr>
          <p:nvPr/>
        </p:nvCxnSpPr>
        <p:spPr>
          <a:xfrm>
            <a:off x="9241325" y="5611442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2737E7C7-8B41-4F43-AF54-683FD8506876}"/>
              </a:ext>
            </a:extLst>
          </p:cNvPr>
          <p:cNvCxnSpPr>
            <a:cxnSpLocks/>
          </p:cNvCxnSpPr>
          <p:nvPr/>
        </p:nvCxnSpPr>
        <p:spPr>
          <a:xfrm>
            <a:off x="9965225" y="5611442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E63ED3B5-FCBF-454A-82FF-B12543E374B0}"/>
              </a:ext>
            </a:extLst>
          </p:cNvPr>
          <p:cNvCxnSpPr>
            <a:cxnSpLocks/>
          </p:cNvCxnSpPr>
          <p:nvPr/>
        </p:nvCxnSpPr>
        <p:spPr>
          <a:xfrm>
            <a:off x="10689125" y="5611442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F3B6FF51-416F-48DD-8062-F236E629931B}"/>
              </a:ext>
            </a:extLst>
          </p:cNvPr>
          <p:cNvCxnSpPr>
            <a:cxnSpLocks/>
          </p:cNvCxnSpPr>
          <p:nvPr/>
        </p:nvCxnSpPr>
        <p:spPr>
          <a:xfrm>
            <a:off x="11407582" y="5611442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9C9B6460-B4F1-4EF2-9195-238BBB50F1E8}"/>
              </a:ext>
            </a:extLst>
          </p:cNvPr>
          <p:cNvSpPr txBox="1"/>
          <p:nvPr/>
        </p:nvSpPr>
        <p:spPr>
          <a:xfrm>
            <a:off x="8164121" y="5878309"/>
            <a:ext cx="70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0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55540A4-EA82-45FF-9D52-8F48E21502EE}"/>
              </a:ext>
            </a:extLst>
          </p:cNvPr>
          <p:cNvSpPr txBox="1"/>
          <p:nvPr/>
        </p:nvSpPr>
        <p:spPr>
          <a:xfrm>
            <a:off x="8888021" y="5888862"/>
            <a:ext cx="70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2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FE9B9CD-1CB0-4665-815F-624D041D86DA}"/>
              </a:ext>
            </a:extLst>
          </p:cNvPr>
          <p:cNvSpPr txBox="1"/>
          <p:nvPr/>
        </p:nvSpPr>
        <p:spPr>
          <a:xfrm>
            <a:off x="9567333" y="5888665"/>
            <a:ext cx="795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4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3472D70-E5C5-4D5F-BFB4-2FEB900F4C98}"/>
              </a:ext>
            </a:extLst>
          </p:cNvPr>
          <p:cNvSpPr txBox="1"/>
          <p:nvPr/>
        </p:nvSpPr>
        <p:spPr>
          <a:xfrm>
            <a:off x="10335821" y="5686679"/>
            <a:ext cx="706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…</a:t>
            </a:r>
            <a:endParaRPr lang="en-CA" sz="2800" b="1" dirty="0">
              <a:solidFill>
                <a:srgbClr val="000000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D1A81FFB-4BF0-4EDD-B921-725535222559}"/>
              </a:ext>
            </a:extLst>
          </p:cNvPr>
          <p:cNvSpPr txBox="1"/>
          <p:nvPr/>
        </p:nvSpPr>
        <p:spPr>
          <a:xfrm>
            <a:off x="11054278" y="5888665"/>
            <a:ext cx="70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M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87" name="Arrow: Right 86">
            <a:extLst>
              <a:ext uri="{FF2B5EF4-FFF2-40B4-BE49-F238E27FC236}">
                <a16:creationId xmlns:a16="http://schemas.microsoft.com/office/drawing/2014/main" id="{06CCFC40-BED2-4B5E-A205-2E15039E9B8B}"/>
              </a:ext>
            </a:extLst>
          </p:cNvPr>
          <p:cNvSpPr/>
          <p:nvPr/>
        </p:nvSpPr>
        <p:spPr>
          <a:xfrm>
            <a:off x="6395884" y="3602868"/>
            <a:ext cx="1077048" cy="609715"/>
          </a:xfrm>
          <a:prstGeom prst="rightArrow">
            <a:avLst/>
          </a:prstGeom>
          <a:solidFill>
            <a:srgbClr val="FFFFF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757C81AB-E5C8-4B0C-943B-7C338CBDB16B}"/>
                  </a:ext>
                </a:extLst>
              </p:cNvPr>
              <p:cNvSpPr/>
              <p:nvPr/>
            </p:nvSpPr>
            <p:spPr>
              <a:xfrm>
                <a:off x="5432328" y="154939"/>
                <a:ext cx="6690844" cy="960262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CA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en-CA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CA" b="0" i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CA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CA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CA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CA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CA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CA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</m:d>
                                      <m:r>
                                        <a:rPr lang="en-CA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CA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CA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CA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CA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CA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CA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CA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CA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CA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en-CA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CA" b="0" i="1" smtClean="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CA" b="0" i="1" smtClean="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en-CA" b="0" i="1" smtClean="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CA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≥1,</m:t>
                              </m:r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lang="en-CA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CA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CA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CA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CA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CA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≥1,</m:t>
                              </m:r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CA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CA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0                                                                          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CA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=0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757C81AB-E5C8-4B0C-943B-7C338CBDB1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328" y="154939"/>
                <a:ext cx="6690844" cy="9602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21FFAA65-E7A3-4E13-BE27-50595259D14E}"/>
              </a:ext>
            </a:extLst>
          </p:cNvPr>
          <p:cNvCxnSpPr>
            <a:cxnSpLocks/>
            <a:stCxn id="91" idx="2"/>
          </p:cNvCxnSpPr>
          <p:nvPr/>
        </p:nvCxnSpPr>
        <p:spPr>
          <a:xfrm>
            <a:off x="8777750" y="1115201"/>
            <a:ext cx="385915" cy="1028231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6" name="Speech Bubble: Rectangle 95">
                <a:extLst>
                  <a:ext uri="{FF2B5EF4-FFF2-40B4-BE49-F238E27FC236}">
                    <a16:creationId xmlns:a16="http://schemas.microsoft.com/office/drawing/2014/main" id="{32280C54-A776-4651-A4D7-A795E1E58CC5}"/>
                  </a:ext>
                </a:extLst>
              </p:cNvPr>
              <p:cNvSpPr/>
              <p:nvPr/>
            </p:nvSpPr>
            <p:spPr>
              <a:xfrm>
                <a:off x="8452133" y="3512105"/>
                <a:ext cx="2355188" cy="863250"/>
              </a:xfrm>
              <a:prstGeom prst="wedgeRectCallout">
                <a:avLst>
                  <a:gd name="adj1" fmla="val -32486"/>
                  <a:gd name="adj2" fmla="val -131741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we have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−1,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CA" b="0" dirty="0">
                  <a:solidFill>
                    <a:srgbClr val="000000"/>
                  </a:solidFill>
                </a:endParaRPr>
              </a:p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which is 0</a:t>
                </a:r>
              </a:p>
            </p:txBody>
          </p:sp>
        </mc:Choice>
        <mc:Fallback>
          <p:sp>
            <p:nvSpPr>
              <p:cNvPr id="96" name="Speech Bubble: Rectangle 95">
                <a:extLst>
                  <a:ext uri="{FF2B5EF4-FFF2-40B4-BE49-F238E27FC236}">
                    <a16:creationId xmlns:a16="http://schemas.microsoft.com/office/drawing/2014/main" id="{32280C54-A776-4651-A4D7-A795E1E58C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133" y="3512105"/>
                <a:ext cx="2355188" cy="863250"/>
              </a:xfrm>
              <a:prstGeom prst="wedgeRectCallout">
                <a:avLst>
                  <a:gd name="adj1" fmla="val -32486"/>
                  <a:gd name="adj2" fmla="val -131741"/>
                </a:avLst>
              </a:prstGeom>
              <a:blipFill>
                <a:blip r:embed="rId6"/>
                <a:stretch>
                  <a:fillRect l="-771" b="-6870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7" name="Speech Bubble: Rectangle 96">
                <a:extLst>
                  <a:ext uri="{FF2B5EF4-FFF2-40B4-BE49-F238E27FC236}">
                    <a16:creationId xmlns:a16="http://schemas.microsoft.com/office/drawing/2014/main" id="{6C47DEA8-DDE0-43D5-9DCE-10619B23E542}"/>
                  </a:ext>
                </a:extLst>
              </p:cNvPr>
              <p:cNvSpPr/>
              <p:nvPr/>
            </p:nvSpPr>
            <p:spPr>
              <a:xfrm>
                <a:off x="8465699" y="4553136"/>
                <a:ext cx="3567234" cy="874305"/>
              </a:xfrm>
              <a:prstGeom prst="wedgeRectCallout">
                <a:avLst>
                  <a:gd name="adj1" fmla="val 31459"/>
                  <a:gd name="adj2" fmla="val -245886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−1,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CA" b="0" dirty="0">
                  <a:solidFill>
                    <a:srgbClr val="000000"/>
                  </a:solidFill>
                </a:endParaRPr>
              </a:p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which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+0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7" name="Speech Bubble: Rectangle 96">
                <a:extLst>
                  <a:ext uri="{FF2B5EF4-FFF2-40B4-BE49-F238E27FC236}">
                    <a16:creationId xmlns:a16="http://schemas.microsoft.com/office/drawing/2014/main" id="{6C47DEA8-DDE0-43D5-9DCE-10619B23E5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5699" y="4553136"/>
                <a:ext cx="3567234" cy="874305"/>
              </a:xfrm>
              <a:prstGeom prst="wedgeRectCallout">
                <a:avLst>
                  <a:gd name="adj1" fmla="val 31459"/>
                  <a:gd name="adj2" fmla="val -245886"/>
                </a:avLst>
              </a:prstGeom>
              <a:blipFill>
                <a:blip r:embed="rId7"/>
                <a:stretch>
                  <a:fillRect b="-421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DED5D7-CAF5-4C94-B718-C6D87C167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26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5" grpId="0"/>
      <p:bldP spid="56" grpId="0"/>
      <p:bldP spid="57" grpId="0"/>
      <p:bldP spid="81" grpId="0"/>
      <p:bldP spid="82" grpId="0"/>
      <p:bldP spid="83" grpId="0"/>
      <p:bldP spid="84" grpId="0"/>
      <p:bldP spid="85" grpId="0"/>
      <p:bldP spid="87" grpId="0" animBg="1"/>
      <p:bldP spid="91" grpId="0" animBg="1"/>
      <p:bldP spid="96" grpId="0" animBg="1"/>
      <p:bldP spid="9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72CA4DE4-993E-27BD-B43B-9CF525AED31F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73012" y="198772"/>
            <a:ext cx="7383078" cy="3061276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7C81C11B-227A-C580-801B-9A3CA4D482FD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079226" y="3216763"/>
            <a:ext cx="4766525" cy="3280232"/>
          </a:xfrm>
          <a:prstGeom prst="rect">
            <a:avLst/>
          </a:prstGeom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8737359F-52F9-4B89-96D5-19C9B6D88C28}"/>
              </a:ext>
            </a:extLst>
          </p:cNvPr>
          <p:cNvSpPr/>
          <p:nvPr/>
        </p:nvSpPr>
        <p:spPr>
          <a:xfrm>
            <a:off x="6382885" y="1576987"/>
            <a:ext cx="3434623" cy="490812"/>
          </a:xfrm>
          <a:prstGeom prst="wedgeRectCallout">
            <a:avLst>
              <a:gd name="adj1" fmla="val -69737"/>
              <a:gd name="adj2" fmla="val 3957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We get much simpler code!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B3739A03-C52A-4E2E-8525-A13927DCE5B3}"/>
              </a:ext>
            </a:extLst>
          </p:cNvPr>
          <p:cNvSpPr/>
          <p:nvPr/>
        </p:nvSpPr>
        <p:spPr>
          <a:xfrm>
            <a:off x="9817508" y="2567021"/>
            <a:ext cx="1713977" cy="490812"/>
          </a:xfrm>
          <a:prstGeom prst="wedgeRectCallout">
            <a:avLst>
              <a:gd name="adj1" fmla="val -30955"/>
              <a:gd name="adj2" fmla="val 116704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Compare: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2C511C7-C95A-44C9-9EDA-5701E3FE0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13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7E5016FF-78BC-EC5B-5F79-FEEE524224F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215465" y="144005"/>
            <a:ext cx="6763795" cy="2804500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5164C3F6-BCC2-29A0-1678-0336D7F79F04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00177" y="2591567"/>
            <a:ext cx="9021708" cy="36906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F4C1D8-7CD6-4CE3-8A72-620CAD2EC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147" y="53713"/>
            <a:ext cx="9905998" cy="1028386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Saving space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B55DF17A-5225-4527-818E-87C10127B7F8}"/>
              </a:ext>
            </a:extLst>
          </p:cNvPr>
          <p:cNvSpPr/>
          <p:nvPr/>
        </p:nvSpPr>
        <p:spPr>
          <a:xfrm>
            <a:off x="7800620" y="2724896"/>
            <a:ext cx="4047067" cy="1255069"/>
          </a:xfrm>
          <a:prstGeom prst="wedgeRectCallout">
            <a:avLst>
              <a:gd name="adj1" fmla="val -44264"/>
              <a:gd name="adj2" fmla="val 31918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>
                <a:solidFill>
                  <a:srgbClr val="000000"/>
                </a:solidFill>
              </a:rPr>
              <a:t>We never look at P[i-2][…].</a:t>
            </a:r>
          </a:p>
          <a:p>
            <a:pPr algn="ctr"/>
            <a:r>
              <a:rPr lang="en-CA" sz="2000" dirty="0">
                <a:solidFill>
                  <a:srgbClr val="000000"/>
                </a:solidFill>
              </a:rPr>
              <a:t>Just keep two arrays representing P[</a:t>
            </a:r>
            <a:r>
              <a:rPr lang="en-CA" sz="2000" dirty="0" err="1">
                <a:solidFill>
                  <a:srgbClr val="000000"/>
                </a:solidFill>
              </a:rPr>
              <a:t>i</a:t>
            </a:r>
            <a:r>
              <a:rPr lang="en-CA" sz="2000" dirty="0">
                <a:solidFill>
                  <a:srgbClr val="000000"/>
                </a:solidFill>
              </a:rPr>
              <a:t>] and P[i-1]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2435C50B-2D7C-4950-886F-6F7DA2721FB8}"/>
                  </a:ext>
                </a:extLst>
              </p:cNvPr>
              <p:cNvSpPr/>
              <p:nvPr/>
            </p:nvSpPr>
            <p:spPr>
              <a:xfrm>
                <a:off x="7800620" y="3979965"/>
                <a:ext cx="4047067" cy="1255069"/>
              </a:xfrm>
              <a:prstGeom prst="wedgeRectCallout">
                <a:avLst>
                  <a:gd name="adj1" fmla="val -44264"/>
                  <a:gd name="adj2" fmla="val 31918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>
                    <a:solidFill>
                      <a:srgbClr val="000000"/>
                    </a:solidFill>
                  </a:rPr>
                  <a:t>Space complexity changes from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𝑚𝑛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2435C50B-2D7C-4950-886F-6F7DA2721F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0620" y="3979965"/>
                <a:ext cx="4047067" cy="1255069"/>
              </a:xfrm>
              <a:prstGeom prst="wedgeRectCallout">
                <a:avLst>
                  <a:gd name="adj1" fmla="val -44264"/>
                  <a:gd name="adj2" fmla="val 31918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6CFFA24-12DE-453E-AD11-F002A04E6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38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672A8EE8-F3BF-2F8E-FF0A-AC3F70A4154E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595919" y="192640"/>
            <a:ext cx="4572000" cy="4572000"/>
          </a:xfrm>
          <a:prstGeom prst="rect">
            <a:avLst/>
          </a:prstGeom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595919" y="4859678"/>
            <a:ext cx="9815406" cy="80128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Coin changing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167C71-487F-4AA4-AD41-137244249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6822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:a16="http://schemas.microsoft.com/office/drawing/2014/main" id="{7E863700-57EB-B6C2-54A6-25657760C1BE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513145" y="-5839"/>
            <a:ext cx="9165710" cy="758007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32344C89-00E9-DE34-3672-170D41BFB5BB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513145" y="752168"/>
            <a:ext cx="9165710" cy="2320413"/>
          </a:xfrm>
          <a:prstGeom prst="rect">
            <a:avLst/>
          </a:prstGeom>
        </p:spPr>
      </p:pic>
      <p:pic>
        <p:nvPicPr>
          <p:cNvPr id="12" name="Picture 13">
            <a:extLst>
              <a:ext uri="{FF2B5EF4-FFF2-40B4-BE49-F238E27FC236}">
                <a16:creationId xmlns:a16="http://schemas.microsoft.com/office/drawing/2014/main" id="{97654077-CF15-BEE6-1FC2-8BF09634861C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513145" y="3072580"/>
            <a:ext cx="9165710" cy="1203093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6703407" y="92099"/>
            <a:ext cx="1966947" cy="936286"/>
          </a:xfrm>
          <a:prstGeom prst="wedgeRectCallout">
            <a:avLst>
              <a:gd name="adj1" fmla="val -25181"/>
              <a:gd name="adj2" fmla="val 11449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There </a:t>
            </a:r>
            <a:r>
              <a:rPr lang="en-CA" b="1" dirty="0">
                <a:solidFill>
                  <a:srgbClr val="000000"/>
                </a:solidFill>
              </a:rPr>
              <a:t>is</a:t>
            </a:r>
            <a:r>
              <a:rPr lang="en-CA" dirty="0">
                <a:solidFill>
                  <a:srgbClr val="000000"/>
                </a:solidFill>
              </a:rPr>
              <a:t> a denomination with </a:t>
            </a:r>
            <a:r>
              <a:rPr lang="en-CA" b="1" dirty="0">
                <a:solidFill>
                  <a:srgbClr val="000000"/>
                </a:solidFill>
              </a:rPr>
              <a:t>unit value</a:t>
            </a:r>
            <a:r>
              <a:rPr lang="en-CA" dirty="0">
                <a:solidFill>
                  <a:srgbClr val="000000"/>
                </a:solidFill>
              </a:rPr>
              <a:t>!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7353112" y="3169509"/>
            <a:ext cx="4448530" cy="915880"/>
          </a:xfrm>
          <a:prstGeom prst="wedgeRectCallout">
            <a:avLst>
              <a:gd name="adj1" fmla="val -67253"/>
              <a:gd name="adj2" fmla="val 1808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In 0-1 knapsack, we only considered </a:t>
            </a:r>
            <a:r>
              <a:rPr lang="en-CA" b="1" dirty="0">
                <a:solidFill>
                  <a:srgbClr val="000000"/>
                </a:solidFill>
              </a:rPr>
              <a:t>two </a:t>
            </a:r>
            <a:r>
              <a:rPr lang="en-CA" b="1" dirty="0" err="1">
                <a:solidFill>
                  <a:srgbClr val="000000"/>
                </a:solidFill>
              </a:rPr>
              <a:t>subproblems</a:t>
            </a:r>
            <a:r>
              <a:rPr lang="en-CA" b="1" dirty="0">
                <a:solidFill>
                  <a:srgbClr val="000000"/>
                </a:solidFill>
              </a:rPr>
              <a:t> </a:t>
            </a:r>
            <a:r>
              <a:rPr lang="en-CA" dirty="0">
                <a:solidFill>
                  <a:srgbClr val="000000"/>
                </a:solidFill>
              </a:rPr>
              <a:t>in our recurrence: </a:t>
            </a:r>
            <a:r>
              <a:rPr lang="en-CA" b="1" dirty="0">
                <a:solidFill>
                  <a:srgbClr val="000000"/>
                </a:solidFill>
              </a:rPr>
              <a:t>taking an item, or not.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7353112" y="4085389"/>
            <a:ext cx="4448530" cy="601578"/>
          </a:xfrm>
          <a:prstGeom prst="wedgeRectCallout">
            <a:avLst>
              <a:gd name="adj1" fmla="val -44534"/>
              <a:gd name="adj2" fmla="val -85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Here we can do </a:t>
            </a:r>
            <a:r>
              <a:rPr lang="en-CA" b="1" dirty="0">
                <a:solidFill>
                  <a:srgbClr val="000000"/>
                </a:solidFill>
              </a:rPr>
              <a:t>more than</a:t>
            </a:r>
            <a:br>
              <a:rPr lang="en-CA" dirty="0">
                <a:solidFill>
                  <a:srgbClr val="000000"/>
                </a:solidFill>
              </a:rPr>
            </a:br>
            <a:r>
              <a:rPr lang="en-CA" i="1" dirty="0">
                <a:solidFill>
                  <a:srgbClr val="000000"/>
                </a:solidFill>
              </a:rPr>
              <a:t>use a coin denomination or not</a:t>
            </a:r>
            <a:r>
              <a:rPr lang="en-CA" dirty="0">
                <a:solidFill>
                  <a:srgbClr val="000000"/>
                </a:solidFill>
              </a:rPr>
              <a:t>.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39E422-28D0-4427-B475-4124F9E5D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73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E7540-B3A9-4E39-B23C-427DF35AB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Dynamic programming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DA47D-CFC3-48ED-A31E-47426C733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236373"/>
            <a:ext cx="10303473" cy="5160173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High level idea </a:t>
            </a:r>
            <a:r>
              <a:rPr lang="en-CA" b="1" dirty="0">
                <a:solidFill>
                  <a:srgbClr val="000000"/>
                </a:solidFill>
              </a:rPr>
              <a:t>(can just think recursively to start)</a:t>
            </a:r>
          </a:p>
          <a:p>
            <a:pPr lvl="1"/>
            <a:r>
              <a:rPr lang="en-CA" dirty="0">
                <a:solidFill>
                  <a:srgbClr val="000000"/>
                </a:solidFill>
              </a:rPr>
              <a:t>Given a rod of length n</a:t>
            </a:r>
          </a:p>
          <a:p>
            <a:pPr lvl="1"/>
            <a:r>
              <a:rPr lang="en-CA" dirty="0">
                <a:solidFill>
                  <a:srgbClr val="000000"/>
                </a:solidFill>
              </a:rPr>
              <a:t>Either make no cuts,</a:t>
            </a:r>
            <a:br>
              <a:rPr lang="en-CA" dirty="0">
                <a:solidFill>
                  <a:srgbClr val="000000"/>
                </a:solidFill>
              </a:rPr>
            </a:br>
            <a:r>
              <a:rPr lang="en-CA" dirty="0">
                <a:solidFill>
                  <a:srgbClr val="000000"/>
                </a:solidFill>
              </a:rPr>
              <a:t>or make a cut and </a:t>
            </a:r>
            <a:r>
              <a:rPr lang="en-CA" b="1" dirty="0">
                <a:solidFill>
                  <a:srgbClr val="000000"/>
                </a:solidFill>
              </a:rPr>
              <a:t>recurse</a:t>
            </a:r>
            <a:r>
              <a:rPr lang="en-CA" dirty="0">
                <a:solidFill>
                  <a:srgbClr val="000000"/>
                </a:solidFill>
              </a:rPr>
              <a:t> on the remaining parts</a:t>
            </a:r>
          </a:p>
          <a:p>
            <a:pPr lvl="1"/>
            <a:endParaRPr lang="en-CA" dirty="0">
              <a:solidFill>
                <a:srgbClr val="000000"/>
              </a:solidFill>
            </a:endParaRPr>
          </a:p>
          <a:p>
            <a:pPr lvl="1"/>
            <a:endParaRPr lang="en-CA" dirty="0">
              <a:solidFill>
                <a:srgbClr val="000000"/>
              </a:solidFill>
            </a:endParaRPr>
          </a:p>
          <a:p>
            <a:pPr lvl="1"/>
            <a:endParaRPr lang="en-CA" dirty="0">
              <a:solidFill>
                <a:srgbClr val="000000"/>
              </a:solidFill>
            </a:endParaRPr>
          </a:p>
          <a:p>
            <a:pPr lvl="1"/>
            <a:endParaRPr lang="en-CA" dirty="0">
              <a:solidFill>
                <a:srgbClr val="000000"/>
              </a:solidFill>
            </a:endParaRPr>
          </a:p>
          <a:p>
            <a:pPr lvl="1"/>
            <a:r>
              <a:rPr lang="en-CA" b="1" dirty="0">
                <a:solidFill>
                  <a:srgbClr val="000000"/>
                </a:solidFill>
              </a:rPr>
              <a:t>Where</a:t>
            </a:r>
            <a:r>
              <a:rPr lang="en-CA" dirty="0">
                <a:solidFill>
                  <a:srgbClr val="000000"/>
                </a:solidFill>
              </a:rPr>
              <a:t> should we cut?</a:t>
            </a:r>
          </a:p>
        </p:txBody>
      </p:sp>
      <p:sp>
        <p:nvSpPr>
          <p:cNvPr id="10" name="Cylinder 9">
            <a:extLst>
              <a:ext uri="{FF2B5EF4-FFF2-40B4-BE49-F238E27FC236}">
                <a16:creationId xmlns:a16="http://schemas.microsoft.com/office/drawing/2014/main" id="{58D3DBBA-12F1-4A57-8952-63B29525A8AA}"/>
              </a:ext>
            </a:extLst>
          </p:cNvPr>
          <p:cNvSpPr/>
          <p:nvPr/>
        </p:nvSpPr>
        <p:spPr>
          <a:xfrm rot="16200000">
            <a:off x="7778781" y="3891517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2" name="Cylinder 11">
            <a:extLst>
              <a:ext uri="{FF2B5EF4-FFF2-40B4-BE49-F238E27FC236}">
                <a16:creationId xmlns:a16="http://schemas.microsoft.com/office/drawing/2014/main" id="{AB382CF7-0F5A-4116-80CE-C2FD14754D89}"/>
              </a:ext>
            </a:extLst>
          </p:cNvPr>
          <p:cNvSpPr/>
          <p:nvPr/>
        </p:nvSpPr>
        <p:spPr>
          <a:xfrm rot="16200000">
            <a:off x="7498082" y="3891517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3" name="Cylinder 12">
            <a:extLst>
              <a:ext uri="{FF2B5EF4-FFF2-40B4-BE49-F238E27FC236}">
                <a16:creationId xmlns:a16="http://schemas.microsoft.com/office/drawing/2014/main" id="{16CDC891-0756-428F-841A-D6C472938839}"/>
              </a:ext>
            </a:extLst>
          </p:cNvPr>
          <p:cNvSpPr/>
          <p:nvPr/>
        </p:nvSpPr>
        <p:spPr>
          <a:xfrm rot="16200000">
            <a:off x="7217383" y="3891517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4" name="Cylinder 13">
            <a:extLst>
              <a:ext uri="{FF2B5EF4-FFF2-40B4-BE49-F238E27FC236}">
                <a16:creationId xmlns:a16="http://schemas.microsoft.com/office/drawing/2014/main" id="{D248EE7A-38DE-46AD-9513-5C46D49F5BF9}"/>
              </a:ext>
            </a:extLst>
          </p:cNvPr>
          <p:cNvSpPr/>
          <p:nvPr/>
        </p:nvSpPr>
        <p:spPr>
          <a:xfrm rot="16200000">
            <a:off x="6936684" y="3891517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5" name="Cylinder 14">
            <a:extLst>
              <a:ext uri="{FF2B5EF4-FFF2-40B4-BE49-F238E27FC236}">
                <a16:creationId xmlns:a16="http://schemas.microsoft.com/office/drawing/2014/main" id="{DEA21896-00A3-4DD5-9D52-0962965F71BF}"/>
              </a:ext>
            </a:extLst>
          </p:cNvPr>
          <p:cNvSpPr/>
          <p:nvPr/>
        </p:nvSpPr>
        <p:spPr>
          <a:xfrm rot="16200000">
            <a:off x="6655986" y="3891517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6" name="Cylinder 15">
            <a:extLst>
              <a:ext uri="{FF2B5EF4-FFF2-40B4-BE49-F238E27FC236}">
                <a16:creationId xmlns:a16="http://schemas.microsoft.com/office/drawing/2014/main" id="{44B728F3-5B55-4F92-9A58-72C0671A8278}"/>
              </a:ext>
            </a:extLst>
          </p:cNvPr>
          <p:cNvSpPr/>
          <p:nvPr/>
        </p:nvSpPr>
        <p:spPr>
          <a:xfrm rot="16200000">
            <a:off x="6375287" y="3891517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7" name="Cylinder 16">
            <a:extLst>
              <a:ext uri="{FF2B5EF4-FFF2-40B4-BE49-F238E27FC236}">
                <a16:creationId xmlns:a16="http://schemas.microsoft.com/office/drawing/2014/main" id="{F942C4A3-7E0F-4F40-96AF-EBA678125152}"/>
              </a:ext>
            </a:extLst>
          </p:cNvPr>
          <p:cNvSpPr/>
          <p:nvPr/>
        </p:nvSpPr>
        <p:spPr>
          <a:xfrm rot="16200000">
            <a:off x="6094588" y="3891517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8" name="Cylinder 17">
            <a:extLst>
              <a:ext uri="{FF2B5EF4-FFF2-40B4-BE49-F238E27FC236}">
                <a16:creationId xmlns:a16="http://schemas.microsoft.com/office/drawing/2014/main" id="{D2C76F0A-941B-4227-823F-7FD763597E07}"/>
              </a:ext>
            </a:extLst>
          </p:cNvPr>
          <p:cNvSpPr/>
          <p:nvPr/>
        </p:nvSpPr>
        <p:spPr>
          <a:xfrm rot="16200000">
            <a:off x="5813889" y="3891517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9" name="Cylinder 18">
            <a:extLst>
              <a:ext uri="{FF2B5EF4-FFF2-40B4-BE49-F238E27FC236}">
                <a16:creationId xmlns:a16="http://schemas.microsoft.com/office/drawing/2014/main" id="{A1954B5D-7A16-4165-8621-6049369DE949}"/>
              </a:ext>
            </a:extLst>
          </p:cNvPr>
          <p:cNvSpPr/>
          <p:nvPr/>
        </p:nvSpPr>
        <p:spPr>
          <a:xfrm rot="16200000">
            <a:off x="5528222" y="3891517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20" name="Cylinder 19">
            <a:extLst>
              <a:ext uri="{FF2B5EF4-FFF2-40B4-BE49-F238E27FC236}">
                <a16:creationId xmlns:a16="http://schemas.microsoft.com/office/drawing/2014/main" id="{9AA7800A-70E1-4BB2-8F32-B6359BF7F76E}"/>
              </a:ext>
            </a:extLst>
          </p:cNvPr>
          <p:cNvSpPr/>
          <p:nvPr/>
        </p:nvSpPr>
        <p:spPr>
          <a:xfrm rot="16200000">
            <a:off x="5247523" y="3891517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21" name="Cylinder 20">
            <a:extLst>
              <a:ext uri="{FF2B5EF4-FFF2-40B4-BE49-F238E27FC236}">
                <a16:creationId xmlns:a16="http://schemas.microsoft.com/office/drawing/2014/main" id="{1D386D9C-590C-470C-BB4B-BB6F6F79984E}"/>
              </a:ext>
            </a:extLst>
          </p:cNvPr>
          <p:cNvSpPr/>
          <p:nvPr/>
        </p:nvSpPr>
        <p:spPr>
          <a:xfrm rot="16200000">
            <a:off x="4966824" y="3891517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22" name="Cylinder 21">
            <a:extLst>
              <a:ext uri="{FF2B5EF4-FFF2-40B4-BE49-F238E27FC236}">
                <a16:creationId xmlns:a16="http://schemas.microsoft.com/office/drawing/2014/main" id="{F6DF1587-F094-4A84-9D02-3A6001A41A65}"/>
              </a:ext>
            </a:extLst>
          </p:cNvPr>
          <p:cNvSpPr/>
          <p:nvPr/>
        </p:nvSpPr>
        <p:spPr>
          <a:xfrm rot="16200000">
            <a:off x="4686125" y="3891517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23" name="Cylinder 22">
            <a:extLst>
              <a:ext uri="{FF2B5EF4-FFF2-40B4-BE49-F238E27FC236}">
                <a16:creationId xmlns:a16="http://schemas.microsoft.com/office/drawing/2014/main" id="{5B055F73-E35E-477D-ADF9-AF6BA00063DE}"/>
              </a:ext>
            </a:extLst>
          </p:cNvPr>
          <p:cNvSpPr/>
          <p:nvPr/>
        </p:nvSpPr>
        <p:spPr>
          <a:xfrm rot="16200000">
            <a:off x="4405427" y="3891517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24" name="Cylinder 23">
            <a:extLst>
              <a:ext uri="{FF2B5EF4-FFF2-40B4-BE49-F238E27FC236}">
                <a16:creationId xmlns:a16="http://schemas.microsoft.com/office/drawing/2014/main" id="{507FDBD2-8832-47D3-A241-DD5DD27C0F0B}"/>
              </a:ext>
            </a:extLst>
          </p:cNvPr>
          <p:cNvSpPr/>
          <p:nvPr/>
        </p:nvSpPr>
        <p:spPr>
          <a:xfrm rot="16200000">
            <a:off x="4124728" y="3891517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25" name="Cylinder 24">
            <a:extLst>
              <a:ext uri="{FF2B5EF4-FFF2-40B4-BE49-F238E27FC236}">
                <a16:creationId xmlns:a16="http://schemas.microsoft.com/office/drawing/2014/main" id="{B2DF6468-E9A6-4FC5-AA0B-253065E91CCF}"/>
              </a:ext>
            </a:extLst>
          </p:cNvPr>
          <p:cNvSpPr/>
          <p:nvPr/>
        </p:nvSpPr>
        <p:spPr>
          <a:xfrm rot="16200000">
            <a:off x="3844029" y="3891517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26" name="Cylinder 25">
            <a:extLst>
              <a:ext uri="{FF2B5EF4-FFF2-40B4-BE49-F238E27FC236}">
                <a16:creationId xmlns:a16="http://schemas.microsoft.com/office/drawing/2014/main" id="{CC10E681-0088-4006-9538-F4AC14CBDFF2}"/>
              </a:ext>
            </a:extLst>
          </p:cNvPr>
          <p:cNvSpPr/>
          <p:nvPr/>
        </p:nvSpPr>
        <p:spPr>
          <a:xfrm rot="16200000">
            <a:off x="3563330" y="3891517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Speech Bubble: Rectangle 26">
                <a:extLst>
                  <a:ext uri="{FF2B5EF4-FFF2-40B4-BE49-F238E27FC236}">
                    <a16:creationId xmlns:a16="http://schemas.microsoft.com/office/drawing/2014/main" id="{260F35CE-1E96-46C8-9163-A5FA0CC12A5F}"/>
                  </a:ext>
                </a:extLst>
              </p:cNvPr>
              <p:cNvSpPr/>
              <p:nvPr/>
            </p:nvSpPr>
            <p:spPr>
              <a:xfrm>
                <a:off x="8650656" y="3859834"/>
                <a:ext cx="1875582" cy="382773"/>
              </a:xfrm>
              <a:prstGeom prst="wedgeRectCallout">
                <a:avLst>
                  <a:gd name="adj1" fmla="val -69972"/>
                  <a:gd name="adj2" fmla="val 14914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Income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CA" b="0" i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7" name="Speech Bubble: Rectangle 26">
                <a:extLst>
                  <a:ext uri="{FF2B5EF4-FFF2-40B4-BE49-F238E27FC236}">
                    <a16:creationId xmlns:a16="http://schemas.microsoft.com/office/drawing/2014/main" id="{260F35CE-1E96-46C8-9163-A5FA0CC12A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0656" y="3859834"/>
                <a:ext cx="1875582" cy="382773"/>
              </a:xfrm>
              <a:prstGeom prst="wedgeRectCallout">
                <a:avLst>
                  <a:gd name="adj1" fmla="val -69972"/>
                  <a:gd name="adj2" fmla="val 14914"/>
                </a:avLst>
              </a:prstGeom>
              <a:blipFill>
                <a:blip r:embed="rId2"/>
                <a:stretch>
                  <a:fillRect b="-454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Speech Bubble: Rectangle 27">
                <a:extLst>
                  <a:ext uri="{FF2B5EF4-FFF2-40B4-BE49-F238E27FC236}">
                    <a16:creationId xmlns:a16="http://schemas.microsoft.com/office/drawing/2014/main" id="{C86985CE-7C1E-4911-A89B-3DB6978EC917}"/>
                  </a:ext>
                </a:extLst>
              </p:cNvPr>
              <p:cNvSpPr/>
              <p:nvPr/>
            </p:nvSpPr>
            <p:spPr>
              <a:xfrm>
                <a:off x="8762823" y="4825573"/>
                <a:ext cx="3314882" cy="443923"/>
              </a:xfrm>
              <a:prstGeom prst="wedgeRectCallout">
                <a:avLst>
                  <a:gd name="adj1" fmla="val -64761"/>
                  <a:gd name="adj2" fmla="val 18098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Income</m:t>
                      </m:r>
                      <m:d>
                        <m:d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CA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Left</m:t>
                          </m:r>
                        </m:e>
                      </m:d>
                      <m:r>
                        <a:rPr lang="en-CA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CA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Income</m:t>
                      </m:r>
                      <m:r>
                        <a:rPr lang="en-CA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CA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Right</m:t>
                      </m:r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b="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8" name="Speech Bubble: Rectangle 27">
                <a:extLst>
                  <a:ext uri="{FF2B5EF4-FFF2-40B4-BE49-F238E27FC236}">
                    <a16:creationId xmlns:a16="http://schemas.microsoft.com/office/drawing/2014/main" id="{C86985CE-7C1E-4911-A89B-3DB6978EC9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2823" y="4825573"/>
                <a:ext cx="3314882" cy="443923"/>
              </a:xfrm>
              <a:prstGeom prst="wedgeRectCallout">
                <a:avLst>
                  <a:gd name="adj1" fmla="val -64761"/>
                  <a:gd name="adj2" fmla="val 18098"/>
                </a:avLst>
              </a:prstGeom>
              <a:blipFill>
                <a:blip r:embed="rId3"/>
                <a:stretch>
                  <a:fillRect b="-4000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Cylinder 28">
            <a:extLst>
              <a:ext uri="{FF2B5EF4-FFF2-40B4-BE49-F238E27FC236}">
                <a16:creationId xmlns:a16="http://schemas.microsoft.com/office/drawing/2014/main" id="{B45B5B00-0077-4460-8897-7E846C41F790}"/>
              </a:ext>
            </a:extLst>
          </p:cNvPr>
          <p:cNvSpPr/>
          <p:nvPr/>
        </p:nvSpPr>
        <p:spPr>
          <a:xfrm rot="16200000">
            <a:off x="7784454" y="4951582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30" name="Cylinder 29">
            <a:extLst>
              <a:ext uri="{FF2B5EF4-FFF2-40B4-BE49-F238E27FC236}">
                <a16:creationId xmlns:a16="http://schemas.microsoft.com/office/drawing/2014/main" id="{79938DF3-6212-4F24-8E3B-1B1BBF5B50EC}"/>
              </a:ext>
            </a:extLst>
          </p:cNvPr>
          <p:cNvSpPr/>
          <p:nvPr/>
        </p:nvSpPr>
        <p:spPr>
          <a:xfrm rot="16200000">
            <a:off x="7503755" y="4951582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31" name="Cylinder 30">
            <a:extLst>
              <a:ext uri="{FF2B5EF4-FFF2-40B4-BE49-F238E27FC236}">
                <a16:creationId xmlns:a16="http://schemas.microsoft.com/office/drawing/2014/main" id="{ABB087FE-47E3-4CA8-8615-4E5DAFC478A0}"/>
              </a:ext>
            </a:extLst>
          </p:cNvPr>
          <p:cNvSpPr/>
          <p:nvPr/>
        </p:nvSpPr>
        <p:spPr>
          <a:xfrm rot="16200000">
            <a:off x="7223056" y="4951582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32" name="Cylinder 31">
            <a:extLst>
              <a:ext uri="{FF2B5EF4-FFF2-40B4-BE49-F238E27FC236}">
                <a16:creationId xmlns:a16="http://schemas.microsoft.com/office/drawing/2014/main" id="{ABDB1C62-E795-41E4-9ED9-4A6F652EC772}"/>
              </a:ext>
            </a:extLst>
          </p:cNvPr>
          <p:cNvSpPr/>
          <p:nvPr/>
        </p:nvSpPr>
        <p:spPr>
          <a:xfrm rot="16200000">
            <a:off x="6942357" y="4951582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33" name="Cylinder 32">
            <a:extLst>
              <a:ext uri="{FF2B5EF4-FFF2-40B4-BE49-F238E27FC236}">
                <a16:creationId xmlns:a16="http://schemas.microsoft.com/office/drawing/2014/main" id="{57E658F8-908C-4DE0-84D0-633378A04400}"/>
              </a:ext>
            </a:extLst>
          </p:cNvPr>
          <p:cNvSpPr/>
          <p:nvPr/>
        </p:nvSpPr>
        <p:spPr>
          <a:xfrm rot="16200000">
            <a:off x="6661659" y="4951582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34" name="Cylinder 33">
            <a:extLst>
              <a:ext uri="{FF2B5EF4-FFF2-40B4-BE49-F238E27FC236}">
                <a16:creationId xmlns:a16="http://schemas.microsoft.com/office/drawing/2014/main" id="{2610BDC3-895A-4921-9D08-4C4D0674792B}"/>
              </a:ext>
            </a:extLst>
          </p:cNvPr>
          <p:cNvSpPr/>
          <p:nvPr/>
        </p:nvSpPr>
        <p:spPr>
          <a:xfrm rot="16200000">
            <a:off x="6380960" y="4951582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35" name="Cylinder 34">
            <a:extLst>
              <a:ext uri="{FF2B5EF4-FFF2-40B4-BE49-F238E27FC236}">
                <a16:creationId xmlns:a16="http://schemas.microsoft.com/office/drawing/2014/main" id="{881CC90B-2616-454B-B0D2-02F9F9A103F7}"/>
              </a:ext>
            </a:extLst>
          </p:cNvPr>
          <p:cNvSpPr/>
          <p:nvPr/>
        </p:nvSpPr>
        <p:spPr>
          <a:xfrm rot="16200000">
            <a:off x="6100261" y="4951582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36" name="Cylinder 35">
            <a:extLst>
              <a:ext uri="{FF2B5EF4-FFF2-40B4-BE49-F238E27FC236}">
                <a16:creationId xmlns:a16="http://schemas.microsoft.com/office/drawing/2014/main" id="{8045AB8D-E598-4CA6-BA84-D41288E03E56}"/>
              </a:ext>
            </a:extLst>
          </p:cNvPr>
          <p:cNvSpPr/>
          <p:nvPr/>
        </p:nvSpPr>
        <p:spPr>
          <a:xfrm rot="16200000">
            <a:off x="5819562" y="4951582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37" name="Cylinder 36">
            <a:extLst>
              <a:ext uri="{FF2B5EF4-FFF2-40B4-BE49-F238E27FC236}">
                <a16:creationId xmlns:a16="http://schemas.microsoft.com/office/drawing/2014/main" id="{EEFB4B40-63FE-4C26-9629-E9FC1CA6C87F}"/>
              </a:ext>
            </a:extLst>
          </p:cNvPr>
          <p:cNvSpPr/>
          <p:nvPr/>
        </p:nvSpPr>
        <p:spPr>
          <a:xfrm rot="16200000">
            <a:off x="5533895" y="4951582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38" name="Cylinder 37">
            <a:extLst>
              <a:ext uri="{FF2B5EF4-FFF2-40B4-BE49-F238E27FC236}">
                <a16:creationId xmlns:a16="http://schemas.microsoft.com/office/drawing/2014/main" id="{9DF2BDBF-5E0A-45D4-8C55-BF921FE44B9F}"/>
              </a:ext>
            </a:extLst>
          </p:cNvPr>
          <p:cNvSpPr/>
          <p:nvPr/>
        </p:nvSpPr>
        <p:spPr>
          <a:xfrm rot="16200000">
            <a:off x="5253196" y="4951582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39" name="Cylinder 38">
            <a:extLst>
              <a:ext uri="{FF2B5EF4-FFF2-40B4-BE49-F238E27FC236}">
                <a16:creationId xmlns:a16="http://schemas.microsoft.com/office/drawing/2014/main" id="{4B5C9861-9D8C-4881-A8A7-FB1A3CAD0683}"/>
              </a:ext>
            </a:extLst>
          </p:cNvPr>
          <p:cNvSpPr/>
          <p:nvPr/>
        </p:nvSpPr>
        <p:spPr>
          <a:xfrm rot="16200000">
            <a:off x="4548966" y="4946264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40" name="Cylinder 39">
            <a:extLst>
              <a:ext uri="{FF2B5EF4-FFF2-40B4-BE49-F238E27FC236}">
                <a16:creationId xmlns:a16="http://schemas.microsoft.com/office/drawing/2014/main" id="{7B004B2F-2532-49E1-AF75-5D977B928D6F}"/>
              </a:ext>
            </a:extLst>
          </p:cNvPr>
          <p:cNvSpPr/>
          <p:nvPr/>
        </p:nvSpPr>
        <p:spPr>
          <a:xfrm rot="16200000">
            <a:off x="4268267" y="4946264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41" name="Cylinder 40">
            <a:extLst>
              <a:ext uri="{FF2B5EF4-FFF2-40B4-BE49-F238E27FC236}">
                <a16:creationId xmlns:a16="http://schemas.microsoft.com/office/drawing/2014/main" id="{06E0C682-4743-4277-9D35-C078086ACDF4}"/>
              </a:ext>
            </a:extLst>
          </p:cNvPr>
          <p:cNvSpPr/>
          <p:nvPr/>
        </p:nvSpPr>
        <p:spPr>
          <a:xfrm rot="16200000">
            <a:off x="3987569" y="4946264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42" name="Cylinder 41">
            <a:extLst>
              <a:ext uri="{FF2B5EF4-FFF2-40B4-BE49-F238E27FC236}">
                <a16:creationId xmlns:a16="http://schemas.microsoft.com/office/drawing/2014/main" id="{791F1ABA-5DD2-4835-86C2-10CB42319A2A}"/>
              </a:ext>
            </a:extLst>
          </p:cNvPr>
          <p:cNvSpPr/>
          <p:nvPr/>
        </p:nvSpPr>
        <p:spPr>
          <a:xfrm rot="16200000">
            <a:off x="3706870" y="4946264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43" name="Cylinder 42">
            <a:extLst>
              <a:ext uri="{FF2B5EF4-FFF2-40B4-BE49-F238E27FC236}">
                <a16:creationId xmlns:a16="http://schemas.microsoft.com/office/drawing/2014/main" id="{242B9DEA-2B51-4873-B555-4B3C9D5968E0}"/>
              </a:ext>
            </a:extLst>
          </p:cNvPr>
          <p:cNvSpPr/>
          <p:nvPr/>
        </p:nvSpPr>
        <p:spPr>
          <a:xfrm rot="16200000">
            <a:off x="3426171" y="4946264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44" name="Cylinder 43">
            <a:extLst>
              <a:ext uri="{FF2B5EF4-FFF2-40B4-BE49-F238E27FC236}">
                <a16:creationId xmlns:a16="http://schemas.microsoft.com/office/drawing/2014/main" id="{573D2727-C2ED-4ACF-A1A5-0009E188A0BD}"/>
              </a:ext>
            </a:extLst>
          </p:cNvPr>
          <p:cNvSpPr/>
          <p:nvPr/>
        </p:nvSpPr>
        <p:spPr>
          <a:xfrm rot="16200000">
            <a:off x="3145472" y="4946264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DCA423-A336-71A7-9FB9-74D678BB3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5813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9B767CC5-78F5-F871-3858-0D332F54DEF9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23" y="49160"/>
            <a:ext cx="9825678" cy="5031698"/>
          </a:xfrm>
          <a:prstGeom prst="rect">
            <a:avLst/>
          </a:prstGeom>
        </p:spPr>
      </p:pic>
      <p:sp>
        <p:nvSpPr>
          <p:cNvPr id="6" name="Flowchart: Process 5"/>
          <p:cNvSpPr/>
          <p:nvPr/>
        </p:nvSpPr>
        <p:spPr>
          <a:xfrm>
            <a:off x="1141413" y="956025"/>
            <a:ext cx="9881240" cy="537279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>
                <a:solidFill>
                  <a:srgbClr val="000000"/>
                </a:solidFill>
              </a:rPr>
              <a:t>Exploring: some sensible base case(s)?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Flowchart: Process 6"/>
              <p:cNvSpPr/>
              <p:nvPr/>
            </p:nvSpPr>
            <p:spPr>
              <a:xfrm>
                <a:off x="1141413" y="1493304"/>
                <a:ext cx="9881240" cy="1730124"/>
              </a:xfrm>
              <a:prstGeom prst="flowChartProcess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400" dirty="0">
                    <a:solidFill>
                      <a:srgbClr val="000000"/>
                    </a:solidFill>
                  </a:rPr>
                  <a:t>General case:</a:t>
                </a:r>
              </a:p>
              <a:p>
                <a:pPr algn="ctr"/>
                <a:r>
                  <a:rPr lang="en-CA" sz="2400" dirty="0">
                    <a:solidFill>
                      <a:srgbClr val="000000"/>
                    </a:solidFill>
                  </a:rPr>
                  <a:t>What are the different ways we could use coin denomination </a:t>
                </a:r>
                <a14:m>
                  <m:oMath xmlns:m="http://schemas.openxmlformats.org/officeDocument/2006/math">
                    <m:r>
                      <a:rPr lang="en-CA" sz="24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CA" sz="2400" b="1" i="1" baseline="-250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?</a:t>
                </a:r>
              </a:p>
              <a:p>
                <a:pPr algn="ctr"/>
                <a:r>
                  <a:rPr lang="en-CA" sz="2400" dirty="0">
                    <a:solidFill>
                      <a:srgbClr val="000000"/>
                    </a:solidFill>
                  </a:rPr>
                  <a:t>What </a:t>
                </a:r>
                <a:r>
                  <a:rPr lang="en-CA" sz="2400" dirty="0" err="1">
                    <a:solidFill>
                      <a:srgbClr val="000000"/>
                    </a:solidFill>
                  </a:rPr>
                  <a:t>subproblems</a:t>
                </a:r>
                <a:r>
                  <a:rPr lang="en-CA" sz="2400" dirty="0">
                    <a:solidFill>
                      <a:srgbClr val="000000"/>
                    </a:solidFill>
                  </a:rPr>
                  <a:t> / solutions should we use?</a:t>
                </a:r>
              </a:p>
            </p:txBody>
          </p:sp>
        </mc:Choice>
        <mc:Fallback>
          <p:sp>
            <p:nvSpPr>
              <p:cNvPr id="7" name="Flowchart: Process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413" y="1493304"/>
                <a:ext cx="9881240" cy="1730124"/>
              </a:xfrm>
              <a:prstGeom prst="flowChartProcess">
                <a:avLst/>
              </a:prstGeom>
              <a:blipFill>
                <a:blip r:embed="rId4"/>
                <a:stretch>
                  <a:fillRect l="-308" r="-308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ular Callout 8"/>
              <p:cNvSpPr/>
              <p:nvPr/>
            </p:nvSpPr>
            <p:spPr>
              <a:xfrm>
                <a:off x="10296015" y="4438784"/>
                <a:ext cx="1174563" cy="523790"/>
              </a:xfrm>
              <a:prstGeom prst="wedgeRectCallout">
                <a:avLst>
                  <a:gd name="adj1" fmla="val -35648"/>
                  <a:gd name="adj2" fmla="val 32544"/>
                </a:avLst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OR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" name="Rectangular Callou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6015" y="4438784"/>
                <a:ext cx="1174563" cy="523790"/>
              </a:xfrm>
              <a:prstGeom prst="wedgeRectCallout">
                <a:avLst>
                  <a:gd name="adj1" fmla="val -35648"/>
                  <a:gd name="adj2" fmla="val 32544"/>
                </a:avLst>
              </a:prstGeom>
              <a:blipFill>
                <a:blip r:embed="rId5"/>
                <a:stretch>
                  <a:fillRect l="-1554" b="-34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lowchart: Process 7"/>
          <p:cNvSpPr/>
          <p:nvPr/>
        </p:nvSpPr>
        <p:spPr>
          <a:xfrm>
            <a:off x="1141412" y="3223427"/>
            <a:ext cx="10329165" cy="1926483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>
                <a:solidFill>
                  <a:srgbClr val="000000"/>
                </a:solidFill>
              </a:rPr>
              <a:t>Final recurrence relation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450133-F80B-467E-88C5-D31470C79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9428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>
            <a:extLst>
              <a:ext uri="{FF2B5EF4-FFF2-40B4-BE49-F238E27FC236}">
                <a16:creationId xmlns:a16="http://schemas.microsoft.com/office/drawing/2014/main" id="{5DF79423-12E0-67EB-FDF9-8947AA85623C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23" y="49160"/>
            <a:ext cx="9825678" cy="503169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Flowchart: Process 6"/>
              <p:cNvSpPr/>
              <p:nvPr/>
            </p:nvSpPr>
            <p:spPr>
              <a:xfrm>
                <a:off x="1141413" y="1493304"/>
                <a:ext cx="9881240" cy="1730124"/>
              </a:xfrm>
              <a:prstGeom prst="flowChartProcess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400" dirty="0">
                    <a:solidFill>
                      <a:srgbClr val="000000"/>
                    </a:solidFill>
                  </a:rPr>
                  <a:t>General case:</a:t>
                </a:r>
              </a:p>
              <a:p>
                <a:pPr algn="ctr"/>
                <a:r>
                  <a:rPr lang="en-CA" sz="2400" dirty="0">
                    <a:solidFill>
                      <a:srgbClr val="000000"/>
                    </a:solidFill>
                  </a:rPr>
                  <a:t>What are the different ways we could use coin denomination </a:t>
                </a:r>
                <a14:m>
                  <m:oMath xmlns:m="http://schemas.openxmlformats.org/officeDocument/2006/math">
                    <m:r>
                      <a:rPr lang="en-CA" sz="24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CA" sz="2400" b="1" i="1" baseline="-250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?</a:t>
                </a:r>
              </a:p>
              <a:p>
                <a:pPr algn="ctr"/>
                <a:r>
                  <a:rPr lang="en-CA" sz="2400" dirty="0">
                    <a:solidFill>
                      <a:srgbClr val="000000"/>
                    </a:solidFill>
                  </a:rPr>
                  <a:t>What </a:t>
                </a:r>
                <a:r>
                  <a:rPr lang="en-CA" sz="2400" dirty="0" err="1">
                    <a:solidFill>
                      <a:srgbClr val="000000"/>
                    </a:solidFill>
                  </a:rPr>
                  <a:t>subproblems</a:t>
                </a:r>
                <a:r>
                  <a:rPr lang="en-CA" sz="2400" dirty="0">
                    <a:solidFill>
                      <a:srgbClr val="000000"/>
                    </a:solidFill>
                  </a:rPr>
                  <a:t> / solutions should we use?</a:t>
                </a:r>
              </a:p>
            </p:txBody>
          </p:sp>
        </mc:Choice>
        <mc:Fallback>
          <p:sp>
            <p:nvSpPr>
              <p:cNvPr id="7" name="Flowchart: Process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413" y="1493304"/>
                <a:ext cx="9881240" cy="1730124"/>
              </a:xfrm>
              <a:prstGeom prst="flowChartProcess">
                <a:avLst/>
              </a:prstGeom>
              <a:blipFill>
                <a:blip r:embed="rId4"/>
                <a:stretch>
                  <a:fillRect l="-308" r="-308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ular Callout 2"/>
              <p:cNvSpPr/>
              <p:nvPr/>
            </p:nvSpPr>
            <p:spPr>
              <a:xfrm>
                <a:off x="9122357" y="644911"/>
                <a:ext cx="2775663" cy="523790"/>
              </a:xfrm>
              <a:prstGeom prst="wedgeRectCallout">
                <a:avLst>
                  <a:gd name="adj1" fmla="val -57285"/>
                  <a:gd name="adj2" fmla="val 77995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Also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]=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Rectangular Callout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2357" y="644911"/>
                <a:ext cx="2775663" cy="523790"/>
              </a:xfrm>
              <a:prstGeom prst="wedgeRectCallout">
                <a:avLst>
                  <a:gd name="adj1" fmla="val -57285"/>
                  <a:gd name="adj2" fmla="val 77995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ular Callout 8"/>
              <p:cNvSpPr/>
              <p:nvPr/>
            </p:nvSpPr>
            <p:spPr>
              <a:xfrm>
                <a:off x="10296015" y="4438784"/>
                <a:ext cx="1174563" cy="523790"/>
              </a:xfrm>
              <a:prstGeom prst="wedgeRectCallout">
                <a:avLst>
                  <a:gd name="adj1" fmla="val -35648"/>
                  <a:gd name="adj2" fmla="val 32544"/>
                </a:avLst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OR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" name="Rectangular Callou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6015" y="4438784"/>
                <a:ext cx="1174563" cy="523790"/>
              </a:xfrm>
              <a:prstGeom prst="wedgeRectCallout">
                <a:avLst>
                  <a:gd name="adj1" fmla="val -35648"/>
                  <a:gd name="adj2" fmla="val 32544"/>
                </a:avLst>
              </a:prstGeom>
              <a:blipFill>
                <a:blip r:embed="rId6"/>
                <a:stretch>
                  <a:fillRect l="-1554" b="-34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lowchart: Process 7"/>
          <p:cNvSpPr/>
          <p:nvPr/>
        </p:nvSpPr>
        <p:spPr>
          <a:xfrm>
            <a:off x="1141412" y="3223427"/>
            <a:ext cx="10329165" cy="1926483"/>
          </a:xfrm>
          <a:prstGeom prst="flowChartProcess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>
                <a:solidFill>
                  <a:srgbClr val="000000"/>
                </a:solidFill>
              </a:rPr>
              <a:t>Final recurrence relation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B9162F-D414-4893-91EF-95D1FD6F8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44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9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C42A7CE1-CDC5-99ED-4E37-B317A15DAA8E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23" y="49160"/>
            <a:ext cx="9825678" cy="503169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ular Callout 2"/>
              <p:cNvSpPr/>
              <p:nvPr/>
            </p:nvSpPr>
            <p:spPr>
              <a:xfrm>
                <a:off x="9122357" y="644911"/>
                <a:ext cx="2775663" cy="523790"/>
              </a:xfrm>
              <a:prstGeom prst="wedgeRectCallout">
                <a:avLst>
                  <a:gd name="adj1" fmla="val -57285"/>
                  <a:gd name="adj2" fmla="val 77995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Also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]=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Rectangular Callout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2357" y="644911"/>
                <a:ext cx="2775663" cy="523790"/>
              </a:xfrm>
              <a:prstGeom prst="wedgeRectCallout">
                <a:avLst>
                  <a:gd name="adj1" fmla="val -57285"/>
                  <a:gd name="adj2" fmla="val 77995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ular Callout 8"/>
              <p:cNvSpPr/>
              <p:nvPr/>
            </p:nvSpPr>
            <p:spPr>
              <a:xfrm>
                <a:off x="10368244" y="4438784"/>
                <a:ext cx="1174563" cy="523790"/>
              </a:xfrm>
              <a:prstGeom prst="wedgeRectCallout">
                <a:avLst>
                  <a:gd name="adj1" fmla="val -35648"/>
                  <a:gd name="adj2" fmla="val 32544"/>
                </a:avLst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OR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" name="Rectangular Callou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8244" y="4438784"/>
                <a:ext cx="1174563" cy="523790"/>
              </a:xfrm>
              <a:prstGeom prst="wedgeRectCallout">
                <a:avLst>
                  <a:gd name="adj1" fmla="val -35648"/>
                  <a:gd name="adj2" fmla="val 32544"/>
                </a:avLst>
              </a:prstGeom>
              <a:blipFill>
                <a:blip r:embed="rId5"/>
                <a:stretch>
                  <a:fillRect l="-2073" b="-34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2AC06B-2700-48AF-8A48-4DCF57F89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0565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51685" y="136243"/>
                <a:ext cx="4574924" cy="1028386"/>
              </a:xfrm>
            </p:spPr>
            <p:txBody>
              <a:bodyPr>
                <a:normAutofit fontScale="90000"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Filling the array</a:t>
                </a:r>
                <a:br>
                  <a:rPr lang="en-CA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[1…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,0…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: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1685" y="136243"/>
                <a:ext cx="4574924" cy="1028386"/>
              </a:xfrm>
              <a:blipFill>
                <a:blip r:embed="rId3"/>
                <a:stretch>
                  <a:fillRect l="-5333" t="-23077" b="-3254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208868" y="1502611"/>
          <a:ext cx="7580087" cy="365760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360957">
                  <a:extLst>
                    <a:ext uri="{9D8B030D-6E8A-4147-A177-3AD203B41FA5}">
                      <a16:colId xmlns:a16="http://schemas.microsoft.com/office/drawing/2014/main" val="2329335680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29571052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789442178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4042001023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62864191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930267176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944458779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4578330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2987541312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09416639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56263027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250303405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4143672869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4179156310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34935831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484391356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53052817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125737805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65802609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1069978459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5578891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510833"/>
                  </a:ext>
                </a:extLst>
              </a:tr>
              <a:tr h="328676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6735372"/>
                  </a:ext>
                </a:extLst>
              </a:tr>
              <a:tr h="291592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7280634"/>
                  </a:ext>
                </a:extLst>
              </a:tr>
              <a:tr h="254508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9072031"/>
                  </a:ext>
                </a:extLst>
              </a:tr>
              <a:tr h="217424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727993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2566176"/>
                  </a:ext>
                </a:extLst>
              </a:tr>
              <a:tr h="143256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47469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13689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81579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711712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3272589" y="5384316"/>
            <a:ext cx="7774822" cy="0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642128" y="5724360"/>
                <a:ext cx="45255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sz="24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2400" b="1" dirty="0">
                    <a:solidFill>
                      <a:srgbClr val="000000"/>
                    </a:solidFill>
                  </a:rPr>
                  <a:t>-axis (target sum remaining)</a:t>
                </a:r>
                <a:endParaRPr lang="en-CA" sz="24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128" y="5724360"/>
                <a:ext cx="4525598" cy="461665"/>
              </a:xfrm>
              <a:prstGeom prst="rect">
                <a:avLst/>
              </a:prstGeom>
              <a:blipFill>
                <a:blip r:embed="rId4"/>
                <a:stretch>
                  <a:fillRect l="-135" t="-10526" r="-1078" b="-2894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3376008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990065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099908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23808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547708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266165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713965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437865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161765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885665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604122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022704" y="5498782"/>
            <a:ext cx="70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0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46604" y="5509335"/>
            <a:ext cx="70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2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25916" y="5509138"/>
            <a:ext cx="795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4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94404" y="5307152"/>
            <a:ext cx="706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…</a:t>
            </a:r>
            <a:endParaRPr lang="en-CA" sz="2800" b="1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253341" y="5509335"/>
            <a:ext cx="70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T</a:t>
            </a:r>
            <a:endParaRPr lang="en-CA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295975" y="2543529"/>
                <a:ext cx="2091342" cy="2308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C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2400" b="1" dirty="0">
                    <a:solidFill>
                      <a:srgbClr val="000000"/>
                    </a:solidFill>
                  </a:rPr>
                  <a:t>-axis</a:t>
                </a:r>
              </a:p>
              <a:p>
                <a:pPr algn="ctr"/>
                <a:r>
                  <a:rPr lang="en-US" sz="2400" b="1" dirty="0">
                    <a:solidFill>
                      <a:srgbClr val="000000"/>
                    </a:solidFill>
                  </a:rPr>
                  <a:t>(coin type)</a:t>
                </a:r>
              </a:p>
              <a:p>
                <a:pPr algn="ctr"/>
                <a:endParaRPr lang="en-US" sz="2400" b="1" dirty="0">
                  <a:solidFill>
                    <a:srgbClr val="000000"/>
                  </a:solidFill>
                </a:endParaRPr>
              </a:p>
              <a:p>
                <a:pPr algn="ctr"/>
                <a:r>
                  <a:rPr lang="en-US" sz="2400" dirty="0">
                    <a:solidFill>
                      <a:srgbClr val="000000"/>
                    </a:solidFill>
                  </a:rPr>
                  <a:t>(recall: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br>
                  <a:rPr lang="en-US" sz="2400" dirty="0">
                    <a:solidFill>
                      <a:srgbClr val="000000"/>
                    </a:solidFill>
                  </a:rPr>
                </a:br>
                <a:r>
                  <a:rPr lang="en-US" sz="2400" dirty="0">
                    <a:solidFill>
                      <a:srgbClr val="000000"/>
                    </a:solidFill>
                  </a:rPr>
                  <a:t>uses coin</a:t>
                </a:r>
                <a:br>
                  <a:rPr lang="en-US" sz="2400" dirty="0">
                    <a:solidFill>
                      <a:srgbClr val="000000"/>
                    </a:solidFill>
                  </a:rPr>
                </a:br>
                <a:r>
                  <a:rPr lang="en-US" sz="2400" dirty="0">
                    <a:solidFill>
                      <a:srgbClr val="000000"/>
                    </a:solidFill>
                  </a:rPr>
                  <a:t>types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1..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)</a:t>
                </a:r>
                <a:endParaRPr lang="en-CA" sz="24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75" y="2543529"/>
                <a:ext cx="2091342" cy="2308324"/>
              </a:xfrm>
              <a:prstGeom prst="rect">
                <a:avLst/>
              </a:prstGeom>
              <a:blipFill>
                <a:blip r:embed="rId5"/>
                <a:stretch>
                  <a:fillRect l="-4373" t="-2111" r="-1749" b="-501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/>
          <p:cNvGrpSpPr/>
          <p:nvPr/>
        </p:nvGrpSpPr>
        <p:grpSpPr>
          <a:xfrm rot="5400000">
            <a:off x="704931" y="3076806"/>
            <a:ext cx="4121406" cy="652974"/>
            <a:chOff x="306904" y="5707516"/>
            <a:chExt cx="4121406" cy="652974"/>
          </a:xfrm>
        </p:grpSpPr>
        <p:cxnSp>
          <p:nvCxnSpPr>
            <p:cNvPr id="29" name="Straight Arrow Connector 28"/>
            <p:cNvCxnSpPr/>
            <p:nvPr/>
          </p:nvCxnSpPr>
          <p:spPr>
            <a:xfrm rot="16200000">
              <a:off x="2438111" y="3949398"/>
              <a:ext cx="0" cy="3821038"/>
            </a:xfrm>
            <a:prstGeom prst="straightConnector1">
              <a:avLst/>
            </a:prstGeom>
            <a:ln w="76200">
              <a:solidFill>
                <a:srgbClr val="000000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0208" y="5707516"/>
              <a:ext cx="0" cy="3207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942736" y="5707516"/>
              <a:ext cx="0" cy="3207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384108" y="5707516"/>
              <a:ext cx="0" cy="3207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108008" y="5707516"/>
              <a:ext cx="0" cy="3207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2831908" y="5707516"/>
              <a:ext cx="0" cy="3207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550365" y="5707516"/>
              <a:ext cx="0" cy="3207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306904" y="5974383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</a:rPr>
                <a:t>1</a:t>
              </a:r>
              <a:endParaRPr lang="en-CA" b="1" dirty="0">
                <a:solidFill>
                  <a:srgbClr val="00000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30804" y="5984936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</a:rPr>
                <a:t>3</a:t>
              </a:r>
              <a:endParaRPr lang="en-CA" b="1" dirty="0">
                <a:solidFill>
                  <a:srgbClr val="00000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710116" y="5984739"/>
              <a:ext cx="7957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</a:rPr>
                <a:t>5</a:t>
              </a:r>
              <a:endParaRPr lang="en-CA" b="1" dirty="0">
                <a:solidFill>
                  <a:srgbClr val="00000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478616" y="5812758"/>
              <a:ext cx="7066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0000"/>
                  </a:solidFill>
                </a:rPr>
                <a:t>…</a:t>
              </a:r>
              <a:endParaRPr lang="en-CA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202504" y="5991158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CA" dirty="0">
                <a:solidFill>
                  <a:srgbClr val="000000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468048" y="5990961"/>
              <a:ext cx="9602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</a:rPr>
                <a:t>n</a:t>
              </a:r>
              <a:endParaRPr lang="en-CA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63" name="Rectangle 62"/>
          <p:cNvSpPr/>
          <p:nvPr/>
        </p:nvSpPr>
        <p:spPr>
          <a:xfrm>
            <a:off x="3148554" y="1441357"/>
            <a:ext cx="7686100" cy="492257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64" name="Rectangular Callout 63"/>
          <p:cNvSpPr/>
          <p:nvPr/>
        </p:nvSpPr>
        <p:spPr>
          <a:xfrm>
            <a:off x="284298" y="1256171"/>
            <a:ext cx="2065623" cy="1259939"/>
          </a:xfrm>
          <a:prstGeom prst="wedgeRectCallout">
            <a:avLst>
              <a:gd name="adj1" fmla="val 99549"/>
              <a:gd name="adj2" fmla="val -17597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No data dependencies on any other array cells.</a:t>
            </a:r>
            <a:endParaRPr lang="en-CA" b="1" baseline="-25000" dirty="0">
              <a:solidFill>
                <a:srgbClr val="000000"/>
              </a:solidFill>
            </a:endParaRP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82C79BA8-88AE-135B-D83A-7DD587B4ECD9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4783246" y="236760"/>
            <a:ext cx="7304328" cy="91752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1" name="Rectangular Callout 40"/>
              <p:cNvSpPr/>
              <p:nvPr/>
            </p:nvSpPr>
            <p:spPr>
              <a:xfrm>
                <a:off x="10959949" y="1009394"/>
                <a:ext cx="1174563" cy="342995"/>
              </a:xfrm>
              <a:prstGeom prst="wedgeRectCallout">
                <a:avLst>
                  <a:gd name="adj1" fmla="val -35648"/>
                  <a:gd name="adj2" fmla="val 32544"/>
                </a:avLst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OR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1" name="Rectangular Callout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9949" y="1009394"/>
                <a:ext cx="1174563" cy="342995"/>
              </a:xfrm>
              <a:prstGeom prst="wedgeRectCallout">
                <a:avLst>
                  <a:gd name="adj1" fmla="val -35648"/>
                  <a:gd name="adj2" fmla="val 32544"/>
                </a:avLst>
              </a:prstGeom>
              <a:blipFill>
                <a:blip r:embed="rId7"/>
                <a:stretch>
                  <a:fillRect l="-2073" t="-14286" b="-321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/>
          <p:cNvSpPr/>
          <p:nvPr/>
        </p:nvSpPr>
        <p:spPr>
          <a:xfrm>
            <a:off x="6078458" y="652173"/>
            <a:ext cx="6060854" cy="735973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140715" y="1438859"/>
            <a:ext cx="503809" cy="3830992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21BA6658-49A5-4B93-9565-DB31E87F0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19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48" grpId="0" animBg="1"/>
      <p:bldP spid="4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51685" y="136243"/>
                <a:ext cx="4574924" cy="1028386"/>
              </a:xfrm>
            </p:spPr>
            <p:txBody>
              <a:bodyPr>
                <a:normAutofit fontScale="90000"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Filling the array</a:t>
                </a:r>
                <a:br>
                  <a:rPr lang="en-CA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[1…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,0…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: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1685" y="136243"/>
                <a:ext cx="4574924" cy="1028386"/>
              </a:xfrm>
              <a:blipFill>
                <a:blip r:embed="rId3"/>
                <a:stretch>
                  <a:fillRect l="-5333" t="-23077" b="-3254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208868" y="1502611"/>
          <a:ext cx="7580087" cy="365760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360957">
                  <a:extLst>
                    <a:ext uri="{9D8B030D-6E8A-4147-A177-3AD203B41FA5}">
                      <a16:colId xmlns:a16="http://schemas.microsoft.com/office/drawing/2014/main" val="2329335680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29571052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789442178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4042001023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62864191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930267176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944458779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4578330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2987541312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09416639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56263027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250303405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4143672869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4179156310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34935831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484391356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53052817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125737805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65802609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1069978459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5578891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CA" dirty="0"/>
                        <a:t>0</a:t>
                      </a:r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1</a:t>
                      </a:r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2</a:t>
                      </a:r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510833"/>
                  </a:ext>
                </a:extLst>
              </a:tr>
              <a:tr h="328676">
                <a:tc>
                  <a:txBody>
                    <a:bodyPr/>
                    <a:lstStyle/>
                    <a:p>
                      <a:r>
                        <a:rPr lang="en-C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6735372"/>
                  </a:ext>
                </a:extLst>
              </a:tr>
              <a:tr h="291592">
                <a:tc>
                  <a:txBody>
                    <a:bodyPr/>
                    <a:lstStyle/>
                    <a:p>
                      <a:r>
                        <a:rPr lang="en-C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7280634"/>
                  </a:ext>
                </a:extLst>
              </a:tr>
              <a:tr h="254508">
                <a:tc>
                  <a:txBody>
                    <a:bodyPr/>
                    <a:lstStyle/>
                    <a:p>
                      <a:r>
                        <a:rPr lang="en-C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9072031"/>
                  </a:ext>
                </a:extLst>
              </a:tr>
              <a:tr h="217424">
                <a:tc>
                  <a:txBody>
                    <a:bodyPr/>
                    <a:lstStyle/>
                    <a:p>
                      <a:r>
                        <a:rPr lang="en-C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727993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r>
                        <a:rPr lang="en-CA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2566176"/>
                  </a:ext>
                </a:extLst>
              </a:tr>
              <a:tr h="143256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47469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13689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81579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CA" dirty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711712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3272589" y="5384316"/>
            <a:ext cx="7774822" cy="0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642128" y="5724360"/>
                <a:ext cx="45255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sz="24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2400" b="1" dirty="0">
                    <a:solidFill>
                      <a:srgbClr val="000000"/>
                    </a:solidFill>
                  </a:rPr>
                  <a:t>-axis (target sum remaining)</a:t>
                </a:r>
                <a:endParaRPr lang="en-CA" sz="24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128" y="5724360"/>
                <a:ext cx="4525598" cy="461665"/>
              </a:xfrm>
              <a:prstGeom prst="rect">
                <a:avLst/>
              </a:prstGeom>
              <a:blipFill>
                <a:blip r:embed="rId4"/>
                <a:stretch>
                  <a:fillRect l="-135" t="-10526" r="-1078" b="-2894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3376008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990065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099908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23808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547708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266165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713965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437865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161765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885665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604122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022704" y="5498782"/>
            <a:ext cx="70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0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46604" y="5509335"/>
            <a:ext cx="70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2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25916" y="5509138"/>
            <a:ext cx="795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4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94404" y="5307152"/>
            <a:ext cx="706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…</a:t>
            </a:r>
            <a:endParaRPr lang="en-CA" sz="2800" b="1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253341" y="5509335"/>
            <a:ext cx="70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T</a:t>
            </a:r>
            <a:endParaRPr lang="en-CA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295975" y="2543529"/>
                <a:ext cx="2091342" cy="2308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C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2400" b="1" dirty="0">
                    <a:solidFill>
                      <a:srgbClr val="000000"/>
                    </a:solidFill>
                  </a:rPr>
                  <a:t>-axis</a:t>
                </a:r>
              </a:p>
              <a:p>
                <a:pPr algn="ctr"/>
                <a:r>
                  <a:rPr lang="en-US" sz="2400" b="1" dirty="0">
                    <a:solidFill>
                      <a:srgbClr val="000000"/>
                    </a:solidFill>
                  </a:rPr>
                  <a:t>(coin type)</a:t>
                </a:r>
              </a:p>
              <a:p>
                <a:pPr algn="ctr"/>
                <a:endParaRPr lang="en-US" sz="2400" b="1" dirty="0">
                  <a:solidFill>
                    <a:srgbClr val="000000"/>
                  </a:solidFill>
                </a:endParaRPr>
              </a:p>
              <a:p>
                <a:pPr algn="ctr"/>
                <a:r>
                  <a:rPr lang="en-US" sz="2400" dirty="0">
                    <a:solidFill>
                      <a:srgbClr val="000000"/>
                    </a:solidFill>
                  </a:rPr>
                  <a:t>(recall: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br>
                  <a:rPr lang="en-US" sz="2400" dirty="0">
                    <a:solidFill>
                      <a:srgbClr val="000000"/>
                    </a:solidFill>
                  </a:rPr>
                </a:br>
                <a:r>
                  <a:rPr lang="en-US" sz="2400" dirty="0">
                    <a:solidFill>
                      <a:srgbClr val="000000"/>
                    </a:solidFill>
                  </a:rPr>
                  <a:t>uses coin</a:t>
                </a:r>
                <a:br>
                  <a:rPr lang="en-US" sz="2400" dirty="0">
                    <a:solidFill>
                      <a:srgbClr val="000000"/>
                    </a:solidFill>
                  </a:rPr>
                </a:br>
                <a:r>
                  <a:rPr lang="en-US" sz="2400" dirty="0">
                    <a:solidFill>
                      <a:srgbClr val="000000"/>
                    </a:solidFill>
                  </a:rPr>
                  <a:t>types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1..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)</a:t>
                </a:r>
                <a:endParaRPr lang="en-CA" sz="24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75" y="2543529"/>
                <a:ext cx="2091342" cy="2308324"/>
              </a:xfrm>
              <a:prstGeom prst="rect">
                <a:avLst/>
              </a:prstGeom>
              <a:blipFill>
                <a:blip r:embed="rId5"/>
                <a:stretch>
                  <a:fillRect l="-4373" t="-2111" r="-1749" b="-501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/>
          <p:cNvGrpSpPr/>
          <p:nvPr/>
        </p:nvGrpSpPr>
        <p:grpSpPr>
          <a:xfrm rot="5400000">
            <a:off x="704931" y="3076806"/>
            <a:ext cx="4121406" cy="652974"/>
            <a:chOff x="306904" y="5707516"/>
            <a:chExt cx="4121406" cy="652974"/>
          </a:xfrm>
        </p:grpSpPr>
        <p:cxnSp>
          <p:nvCxnSpPr>
            <p:cNvPr id="29" name="Straight Arrow Connector 28"/>
            <p:cNvCxnSpPr/>
            <p:nvPr/>
          </p:nvCxnSpPr>
          <p:spPr>
            <a:xfrm rot="16200000">
              <a:off x="2438111" y="3949398"/>
              <a:ext cx="0" cy="3821038"/>
            </a:xfrm>
            <a:prstGeom prst="straightConnector1">
              <a:avLst/>
            </a:prstGeom>
            <a:ln w="76200">
              <a:solidFill>
                <a:srgbClr val="000000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0208" y="5707516"/>
              <a:ext cx="0" cy="3207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942736" y="5707516"/>
              <a:ext cx="0" cy="3207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384108" y="5707516"/>
              <a:ext cx="0" cy="3207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108008" y="5707516"/>
              <a:ext cx="0" cy="3207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2831908" y="5707516"/>
              <a:ext cx="0" cy="3207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550365" y="5707516"/>
              <a:ext cx="0" cy="3207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306904" y="5974383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</a:rPr>
                <a:t>1</a:t>
              </a:r>
              <a:endParaRPr lang="en-CA" b="1" dirty="0">
                <a:solidFill>
                  <a:srgbClr val="00000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30804" y="5984936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</a:rPr>
                <a:t>3</a:t>
              </a:r>
              <a:endParaRPr lang="en-CA" b="1" dirty="0">
                <a:solidFill>
                  <a:srgbClr val="00000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710116" y="5984739"/>
              <a:ext cx="7957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</a:rPr>
                <a:t>5</a:t>
              </a:r>
              <a:endParaRPr lang="en-CA" b="1" dirty="0">
                <a:solidFill>
                  <a:srgbClr val="00000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478616" y="5812758"/>
              <a:ext cx="7066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0000"/>
                  </a:solidFill>
                </a:rPr>
                <a:t>…</a:t>
              </a:r>
              <a:endParaRPr lang="en-CA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202504" y="5991158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CA" dirty="0">
                <a:solidFill>
                  <a:srgbClr val="000000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468048" y="5990961"/>
              <a:ext cx="9602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</a:rPr>
                <a:t>n</a:t>
              </a:r>
              <a:endParaRPr lang="en-CA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64" name="Rectangular Callout 63"/>
          <p:cNvSpPr/>
          <p:nvPr/>
        </p:nvSpPr>
        <p:spPr>
          <a:xfrm>
            <a:off x="284298" y="1256171"/>
            <a:ext cx="2065623" cy="1259939"/>
          </a:xfrm>
          <a:prstGeom prst="wedgeRectCallout">
            <a:avLst>
              <a:gd name="adj1" fmla="val 99549"/>
              <a:gd name="adj2" fmla="val -17597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No data dependencies on any other array cells.</a:t>
            </a:r>
            <a:endParaRPr lang="en-CA" b="1" baseline="-25000" dirty="0">
              <a:solidFill>
                <a:srgbClr val="000000"/>
              </a:solidFill>
            </a:endParaRP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814647D9-7287-2F29-EC82-BF0F564DF270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4783246" y="236760"/>
            <a:ext cx="7304328" cy="91752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ular Callout 38"/>
              <p:cNvSpPr/>
              <p:nvPr/>
            </p:nvSpPr>
            <p:spPr>
              <a:xfrm>
                <a:off x="10959949" y="1009394"/>
                <a:ext cx="1174563" cy="342995"/>
              </a:xfrm>
              <a:prstGeom prst="wedgeRectCallout">
                <a:avLst>
                  <a:gd name="adj1" fmla="val -35648"/>
                  <a:gd name="adj2" fmla="val 32544"/>
                </a:avLst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OR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9" name="Rectangular Callout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9949" y="1009394"/>
                <a:ext cx="1174563" cy="342995"/>
              </a:xfrm>
              <a:prstGeom prst="wedgeRectCallout">
                <a:avLst>
                  <a:gd name="adj1" fmla="val -35648"/>
                  <a:gd name="adj2" fmla="val 32544"/>
                </a:avLst>
              </a:prstGeom>
              <a:blipFill>
                <a:blip r:embed="rId7"/>
                <a:stretch>
                  <a:fillRect l="-2073" t="-14286" b="-321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E53DBF4C-BAB1-474D-831A-C03184DBB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89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51685" y="136243"/>
                <a:ext cx="4574924" cy="1028386"/>
              </a:xfrm>
            </p:spPr>
            <p:txBody>
              <a:bodyPr>
                <a:normAutofit fontScale="90000"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Filling the array</a:t>
                </a:r>
                <a:br>
                  <a:rPr lang="en-CA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[1…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0…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: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1685" y="136243"/>
                <a:ext cx="4574924" cy="1028386"/>
              </a:xfrm>
              <a:blipFill>
                <a:blip r:embed="rId2"/>
                <a:stretch>
                  <a:fillRect l="-5333" t="-23077" b="-3254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208868" y="1502611"/>
          <a:ext cx="7580087" cy="365760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360957">
                  <a:extLst>
                    <a:ext uri="{9D8B030D-6E8A-4147-A177-3AD203B41FA5}">
                      <a16:colId xmlns:a16="http://schemas.microsoft.com/office/drawing/2014/main" val="2329335680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29571052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789442178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4042001023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62864191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930267176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944458779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64578330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2987541312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09416639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56263027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250303405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4143672869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4179156310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34935831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484391356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53052817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125737805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65802609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1069978459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5578891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CA" dirty="0"/>
                        <a:t>0</a:t>
                      </a:r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1</a:t>
                      </a:r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2</a:t>
                      </a:r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510833"/>
                  </a:ext>
                </a:extLst>
              </a:tr>
              <a:tr h="328676">
                <a:tc>
                  <a:txBody>
                    <a:bodyPr/>
                    <a:lstStyle/>
                    <a:p>
                      <a:r>
                        <a:rPr lang="en-C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6735372"/>
                  </a:ext>
                </a:extLst>
              </a:tr>
              <a:tr h="291592">
                <a:tc>
                  <a:txBody>
                    <a:bodyPr/>
                    <a:lstStyle/>
                    <a:p>
                      <a:r>
                        <a:rPr lang="en-C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7280634"/>
                  </a:ext>
                </a:extLst>
              </a:tr>
              <a:tr h="254508">
                <a:tc>
                  <a:txBody>
                    <a:bodyPr/>
                    <a:lstStyle/>
                    <a:p>
                      <a:r>
                        <a:rPr lang="en-C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9072031"/>
                  </a:ext>
                </a:extLst>
              </a:tr>
              <a:tr h="217424">
                <a:tc>
                  <a:txBody>
                    <a:bodyPr/>
                    <a:lstStyle/>
                    <a:p>
                      <a:r>
                        <a:rPr lang="en-C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727993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r>
                        <a:rPr lang="en-CA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2566176"/>
                  </a:ext>
                </a:extLst>
              </a:tr>
              <a:tr h="143256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47469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13689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81579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CA" dirty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711712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3272589" y="5384316"/>
            <a:ext cx="7774822" cy="0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642128" y="5724360"/>
                <a:ext cx="45255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sz="24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2400" b="1" dirty="0">
                    <a:solidFill>
                      <a:srgbClr val="000000"/>
                    </a:solidFill>
                  </a:rPr>
                  <a:t>-axis (target sum remaining)</a:t>
                </a:r>
                <a:endParaRPr lang="en-CA" sz="24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128" y="5724360"/>
                <a:ext cx="4525598" cy="461665"/>
              </a:xfrm>
              <a:prstGeom prst="rect">
                <a:avLst/>
              </a:prstGeom>
              <a:blipFill>
                <a:blip r:embed="rId3"/>
                <a:stretch>
                  <a:fillRect l="-135" t="-10526" r="-1078" b="-2894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3376008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990065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099908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23808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547708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266165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713965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437865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161765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885665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604122" y="5231915"/>
            <a:ext cx="0" cy="3207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022704" y="5498782"/>
            <a:ext cx="70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0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46604" y="5509335"/>
            <a:ext cx="70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2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25916" y="5509138"/>
            <a:ext cx="795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4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94404" y="5307152"/>
            <a:ext cx="706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…</a:t>
            </a:r>
            <a:endParaRPr lang="en-CA" sz="2800" b="1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253341" y="5509335"/>
            <a:ext cx="70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T</a:t>
            </a:r>
            <a:endParaRPr lang="en-CA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295975" y="2543529"/>
                <a:ext cx="2091342" cy="2308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CA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2400" b="1" dirty="0">
                    <a:solidFill>
                      <a:srgbClr val="000000"/>
                    </a:solidFill>
                  </a:rPr>
                  <a:t>-axis</a:t>
                </a:r>
              </a:p>
              <a:p>
                <a:pPr algn="ctr"/>
                <a:r>
                  <a:rPr lang="en-US" sz="2400" b="1" dirty="0">
                    <a:solidFill>
                      <a:srgbClr val="000000"/>
                    </a:solidFill>
                  </a:rPr>
                  <a:t>(coin type)</a:t>
                </a:r>
              </a:p>
              <a:p>
                <a:pPr algn="ctr"/>
                <a:endParaRPr lang="en-US" sz="2400" b="1" dirty="0">
                  <a:solidFill>
                    <a:srgbClr val="000000"/>
                  </a:solidFill>
                </a:endParaRPr>
              </a:p>
              <a:p>
                <a:pPr algn="ctr"/>
                <a:r>
                  <a:rPr lang="en-US" sz="2400" dirty="0">
                    <a:solidFill>
                      <a:srgbClr val="000000"/>
                    </a:solidFill>
                  </a:rPr>
                  <a:t>(recall: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br>
                  <a:rPr lang="en-US" sz="2400" dirty="0">
                    <a:solidFill>
                      <a:srgbClr val="000000"/>
                    </a:solidFill>
                  </a:rPr>
                </a:br>
                <a:r>
                  <a:rPr lang="en-US" sz="2400" dirty="0">
                    <a:solidFill>
                      <a:srgbClr val="000000"/>
                    </a:solidFill>
                  </a:rPr>
                  <a:t>uses coin</a:t>
                </a:r>
                <a:br>
                  <a:rPr lang="en-US" sz="2400" dirty="0">
                    <a:solidFill>
                      <a:srgbClr val="000000"/>
                    </a:solidFill>
                  </a:rPr>
                </a:br>
                <a:r>
                  <a:rPr lang="en-US" sz="2400" dirty="0">
                    <a:solidFill>
                      <a:srgbClr val="000000"/>
                    </a:solidFill>
                  </a:rPr>
                  <a:t>types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1..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)</a:t>
                </a:r>
                <a:endParaRPr lang="en-CA" sz="24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75" y="2543529"/>
                <a:ext cx="2091342" cy="2308324"/>
              </a:xfrm>
              <a:prstGeom prst="rect">
                <a:avLst/>
              </a:prstGeom>
              <a:blipFill>
                <a:blip r:embed="rId4"/>
                <a:stretch>
                  <a:fillRect l="-4373" t="-2111" r="-1749" b="-501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/>
          <p:cNvGrpSpPr/>
          <p:nvPr/>
        </p:nvGrpSpPr>
        <p:grpSpPr>
          <a:xfrm rot="5400000">
            <a:off x="704931" y="3076806"/>
            <a:ext cx="4121406" cy="652974"/>
            <a:chOff x="306904" y="5707516"/>
            <a:chExt cx="4121406" cy="652974"/>
          </a:xfrm>
        </p:grpSpPr>
        <p:cxnSp>
          <p:nvCxnSpPr>
            <p:cNvPr id="29" name="Straight Arrow Connector 28"/>
            <p:cNvCxnSpPr/>
            <p:nvPr/>
          </p:nvCxnSpPr>
          <p:spPr>
            <a:xfrm rot="16200000">
              <a:off x="2438111" y="3949398"/>
              <a:ext cx="0" cy="3821038"/>
            </a:xfrm>
            <a:prstGeom prst="straightConnector1">
              <a:avLst/>
            </a:prstGeom>
            <a:ln w="76200">
              <a:solidFill>
                <a:srgbClr val="000000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0208" y="5707516"/>
              <a:ext cx="0" cy="3207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942736" y="5707516"/>
              <a:ext cx="0" cy="3207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384108" y="5707516"/>
              <a:ext cx="0" cy="3207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108008" y="5707516"/>
              <a:ext cx="0" cy="3207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2831908" y="5707516"/>
              <a:ext cx="0" cy="3207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550365" y="5707516"/>
              <a:ext cx="0" cy="3207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306904" y="5974383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</a:rPr>
                <a:t>1</a:t>
              </a:r>
              <a:endParaRPr lang="en-CA" b="1" dirty="0">
                <a:solidFill>
                  <a:srgbClr val="00000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30804" y="5984936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</a:rPr>
                <a:t>3</a:t>
              </a:r>
              <a:endParaRPr lang="en-CA" b="1" dirty="0">
                <a:solidFill>
                  <a:srgbClr val="00000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710116" y="5984739"/>
              <a:ext cx="7957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</a:rPr>
                <a:t>5</a:t>
              </a:r>
              <a:endParaRPr lang="en-CA" b="1" dirty="0">
                <a:solidFill>
                  <a:srgbClr val="00000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478616" y="5812758"/>
              <a:ext cx="7066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0000"/>
                  </a:solidFill>
                </a:rPr>
                <a:t>…</a:t>
              </a:r>
              <a:endParaRPr lang="en-CA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202504" y="5991158"/>
              <a:ext cx="706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CA" dirty="0">
                <a:solidFill>
                  <a:srgbClr val="000000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468048" y="5990961"/>
              <a:ext cx="9602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</a:rPr>
                <a:t>n</a:t>
              </a:r>
              <a:endParaRPr lang="en-CA" b="1" dirty="0">
                <a:solidFill>
                  <a:srgbClr val="000000"/>
                </a:solidFill>
              </a:endParaRPr>
            </a:p>
          </p:txBody>
        </p:sp>
      </p:grpSp>
      <p:pic>
        <p:nvPicPr>
          <p:cNvPr id="26" name="Picture 2">
            <a:extLst>
              <a:ext uri="{FF2B5EF4-FFF2-40B4-BE49-F238E27FC236}">
                <a16:creationId xmlns:a16="http://schemas.microsoft.com/office/drawing/2014/main" id="{DF6CE461-AE45-1787-7937-B447820A4E1A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783246" y="236760"/>
            <a:ext cx="7304328" cy="917526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6026720" y="283782"/>
            <a:ext cx="6060854" cy="492257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ular Callout 39"/>
              <p:cNvSpPr/>
              <p:nvPr/>
            </p:nvSpPr>
            <p:spPr>
              <a:xfrm>
                <a:off x="7985831" y="3480406"/>
                <a:ext cx="2618291" cy="493154"/>
              </a:xfrm>
              <a:prstGeom prst="wedgeRectCallout">
                <a:avLst>
                  <a:gd name="adj1" fmla="val -83572"/>
                  <a:gd name="adj2" fmla="val -36316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Consider cell</a:t>
                </a:r>
                <a14:m>
                  <m:oMath xmlns:m="http://schemas.openxmlformats.org/officeDocument/2006/math">
                    <m:r>
                      <a:rPr lang="en-CA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CA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CA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CA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0" name="Rectangular Callout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5831" y="3480406"/>
                <a:ext cx="2618291" cy="493154"/>
              </a:xfrm>
              <a:prstGeom prst="wedgeRectCallout">
                <a:avLst>
                  <a:gd name="adj1" fmla="val -83572"/>
                  <a:gd name="adj2" fmla="val -36316"/>
                </a:avLst>
              </a:prstGeom>
              <a:blipFill>
                <a:blip r:embed="rId6"/>
                <a:stretch>
                  <a:fillRect b="-3571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ight Arrow 40"/>
          <p:cNvSpPr/>
          <p:nvPr/>
        </p:nvSpPr>
        <p:spPr>
          <a:xfrm rot="16200000">
            <a:off x="6815412" y="3218278"/>
            <a:ext cx="366998" cy="217828"/>
          </a:xfrm>
          <a:prstGeom prst="rightArrow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48" name="Right Arrow 47"/>
          <p:cNvSpPr/>
          <p:nvPr/>
        </p:nvSpPr>
        <p:spPr>
          <a:xfrm rot="11955366">
            <a:off x="5829562" y="3200866"/>
            <a:ext cx="1180790" cy="232990"/>
          </a:xfrm>
          <a:prstGeom prst="rightArrow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49" name="Left Brace 48"/>
          <p:cNvSpPr/>
          <p:nvPr/>
        </p:nvSpPr>
        <p:spPr>
          <a:xfrm rot="16200000">
            <a:off x="6269753" y="3166639"/>
            <a:ext cx="365652" cy="1103133"/>
          </a:xfrm>
          <a:prstGeom prst="leftBrace">
            <a:avLst/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ular Callout 49"/>
              <p:cNvSpPr/>
              <p:nvPr/>
            </p:nvSpPr>
            <p:spPr>
              <a:xfrm>
                <a:off x="5501708" y="4146462"/>
                <a:ext cx="918249" cy="554545"/>
              </a:xfrm>
              <a:prstGeom prst="wedgeRectCallout">
                <a:avLst>
                  <a:gd name="adj1" fmla="val 50396"/>
                  <a:gd name="adj2" fmla="val -88512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CA" sz="2400" b="1" i="1" baseline="-25000" dirty="0" err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CA" sz="2400" b="1" baseline="-25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0" name="Rectangular Callout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1708" y="4146462"/>
                <a:ext cx="918249" cy="554545"/>
              </a:xfrm>
              <a:prstGeom prst="wedgeRectCallout">
                <a:avLst>
                  <a:gd name="adj1" fmla="val 50396"/>
                  <a:gd name="adj2" fmla="val -88512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ular Callout 22"/>
              <p:cNvSpPr/>
              <p:nvPr/>
            </p:nvSpPr>
            <p:spPr>
              <a:xfrm>
                <a:off x="6697374" y="2286104"/>
                <a:ext cx="2252611" cy="612744"/>
              </a:xfrm>
              <a:prstGeom prst="wedgeRectCallout">
                <a:avLst>
                  <a:gd name="adj1" fmla="val -35727"/>
                  <a:gd name="adj2" fmla="val 88266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CA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CA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CA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3" name="Rectangular Callout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7374" y="2286104"/>
                <a:ext cx="2252611" cy="612744"/>
              </a:xfrm>
              <a:prstGeom prst="wedgeRectCallout">
                <a:avLst>
                  <a:gd name="adj1" fmla="val -35727"/>
                  <a:gd name="adj2" fmla="val 88266"/>
                </a:avLst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ular Callout 50"/>
              <p:cNvSpPr/>
              <p:nvPr/>
            </p:nvSpPr>
            <p:spPr>
              <a:xfrm>
                <a:off x="4328016" y="2160354"/>
                <a:ext cx="2252611" cy="612744"/>
              </a:xfrm>
              <a:prstGeom prst="wedgeRectCallout">
                <a:avLst>
                  <a:gd name="adj1" fmla="val 22972"/>
                  <a:gd name="adj2" fmla="val 92561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CA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CA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CA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1" name="Rectangular Callout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8016" y="2160354"/>
                <a:ext cx="2252611" cy="612744"/>
              </a:xfrm>
              <a:prstGeom prst="wedgeRectCallout">
                <a:avLst>
                  <a:gd name="adj1" fmla="val 22972"/>
                  <a:gd name="adj2" fmla="val 92561"/>
                </a:avLst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Rectangular Callout 51"/>
              <p:cNvSpPr/>
              <p:nvPr/>
            </p:nvSpPr>
            <p:spPr>
              <a:xfrm>
                <a:off x="1958658" y="2094476"/>
                <a:ext cx="2252611" cy="612744"/>
              </a:xfrm>
              <a:prstGeom prst="wedgeRectCallout">
                <a:avLst>
                  <a:gd name="adj1" fmla="val 75830"/>
                  <a:gd name="adj2" fmla="val 117254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CA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CA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CA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2" name="Rectangular Callout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8658" y="2094476"/>
                <a:ext cx="2252611" cy="612744"/>
              </a:xfrm>
              <a:prstGeom prst="wedgeRectCallout">
                <a:avLst>
                  <a:gd name="adj1" fmla="val 75830"/>
                  <a:gd name="adj2" fmla="val 117254"/>
                </a:avLst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ight Arrow 52"/>
          <p:cNvSpPr/>
          <p:nvPr/>
        </p:nvSpPr>
        <p:spPr>
          <a:xfrm rot="11316509">
            <a:off x="4782148" y="3266538"/>
            <a:ext cx="2267693" cy="195570"/>
          </a:xfrm>
          <a:prstGeom prst="rightArrow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38295" y="2997203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>
                <a:solidFill>
                  <a:srgbClr val="000000"/>
                </a:solidFill>
              </a:rPr>
              <a:t>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ular Callout 54"/>
              <p:cNvSpPr/>
              <p:nvPr/>
            </p:nvSpPr>
            <p:spPr>
              <a:xfrm>
                <a:off x="5786765" y="4865581"/>
                <a:ext cx="2348332" cy="858779"/>
              </a:xfrm>
              <a:prstGeom prst="wedgeRectCallout">
                <a:avLst>
                  <a:gd name="adj1" fmla="val -39623"/>
                  <a:gd name="adj2" fmla="val -14101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We only look at the </a:t>
                </a:r>
                <a:r>
                  <a:rPr lang="en-CA" b="1" dirty="0">
                    <a:solidFill>
                      <a:srgbClr val="000000"/>
                    </a:solidFill>
                  </a:rPr>
                  <a:t>previous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-row!</a:t>
                </a:r>
                <a:endParaRPr lang="en-CA" b="1" baseline="-25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5" name="Rectangular Callout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765" y="4865581"/>
                <a:ext cx="2348332" cy="858779"/>
              </a:xfrm>
              <a:prstGeom prst="wedgeRectCallout">
                <a:avLst>
                  <a:gd name="adj1" fmla="val -39623"/>
                  <a:gd name="adj2" fmla="val -14101"/>
                </a:avLst>
              </a:prstGeom>
              <a:blipFill>
                <a:blip r:embed="rId11"/>
                <a:stretch>
                  <a:fillRect l="-1550" r="-3876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Rectangular Callout 56"/>
              <p:cNvSpPr/>
              <p:nvPr/>
            </p:nvSpPr>
            <p:spPr>
              <a:xfrm>
                <a:off x="8532043" y="4363842"/>
                <a:ext cx="3396254" cy="858779"/>
              </a:xfrm>
              <a:prstGeom prst="wedgeRectCallout">
                <a:avLst>
                  <a:gd name="adj1" fmla="val -63389"/>
                  <a:gd name="adj2" fmla="val 41053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b="1" dirty="0">
                    <a:solidFill>
                      <a:srgbClr val="000000"/>
                    </a:solidFill>
                  </a:rPr>
                  <a:t>It is sufficient to fill:</a:t>
                </a:r>
              </a:p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row </a:t>
                </a:r>
                <a:r>
                  <a:rPr lang="en-CA" dirty="0" err="1">
                    <a:solidFill>
                      <a:srgbClr val="000000"/>
                    </a:solidFill>
                  </a:rPr>
                  <a:t>i</a:t>
                </a:r>
                <a:r>
                  <a:rPr lang="en-CA" dirty="0">
                    <a:solidFill>
                      <a:srgbClr val="000000"/>
                    </a:solidFill>
                  </a:rPr>
                  <a:t>=1 (base case), then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b="1" dirty="0">
                    <a:solidFill>
                      <a:srgbClr val="000000"/>
                    </a:solidFill>
                  </a:rPr>
                  <a:t>for (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), for (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)</a:t>
                </a:r>
              </a:p>
            </p:txBody>
          </p:sp>
        </mc:Choice>
        <mc:Fallback>
          <p:sp>
            <p:nvSpPr>
              <p:cNvPr id="57" name="Rectangular Callout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2043" y="4363842"/>
                <a:ext cx="3396254" cy="858779"/>
              </a:xfrm>
              <a:prstGeom prst="wedgeRectCallout">
                <a:avLst>
                  <a:gd name="adj1" fmla="val -63389"/>
                  <a:gd name="adj2" fmla="val 41053"/>
                </a:avLst>
              </a:prstGeom>
              <a:blipFill>
                <a:blip r:embed="rId12"/>
                <a:stretch>
                  <a:fillRect t="-6294" b="-13287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ular Callout 55"/>
              <p:cNvSpPr/>
              <p:nvPr/>
            </p:nvSpPr>
            <p:spPr>
              <a:xfrm>
                <a:off x="10959949" y="1009394"/>
                <a:ext cx="1174563" cy="342995"/>
              </a:xfrm>
              <a:prstGeom prst="wedgeRectCallout">
                <a:avLst>
                  <a:gd name="adj1" fmla="val -35648"/>
                  <a:gd name="adj2" fmla="val 32544"/>
                </a:avLst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OR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6" name="Rectangular Callout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9949" y="1009394"/>
                <a:ext cx="1174563" cy="342995"/>
              </a:xfrm>
              <a:prstGeom prst="wedgeRectCallout">
                <a:avLst>
                  <a:gd name="adj1" fmla="val -35648"/>
                  <a:gd name="adj2" fmla="val 32544"/>
                </a:avLst>
              </a:prstGeom>
              <a:blipFill>
                <a:blip r:embed="rId13"/>
                <a:stretch>
                  <a:fillRect l="-2073" t="-14286" b="-321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A9DD8C92-CA0E-4942-B1AB-280557A9A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72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8" grpId="0" animBg="1"/>
      <p:bldP spid="49" grpId="0" animBg="1"/>
      <p:bldP spid="50" grpId="0" animBg="1"/>
      <p:bldP spid="23" grpId="0" animBg="1"/>
      <p:bldP spid="51" grpId="0" animBg="1"/>
      <p:bldP spid="52" grpId="0" animBg="1"/>
      <p:bldP spid="53" grpId="0" animBg="1"/>
      <p:bldP spid="24" grpId="0"/>
      <p:bldP spid="55" grpId="0" animBg="1"/>
      <p:bldP spid="5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>
            <a:extLst>
              <a:ext uri="{FF2B5EF4-FFF2-40B4-BE49-F238E27FC236}">
                <a16:creationId xmlns:a16="http://schemas.microsoft.com/office/drawing/2014/main" id="{84B2D16D-E528-76ED-935E-8AA0FD67D3D0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28738" y="339543"/>
            <a:ext cx="7708976" cy="5726488"/>
          </a:xfrm>
          <a:prstGeom prst="rect">
            <a:avLst/>
          </a:prstGeom>
        </p:spPr>
      </p:pic>
      <p:sp>
        <p:nvSpPr>
          <p:cNvPr id="6" name="Rectangular Callout 5"/>
          <p:cNvSpPr/>
          <p:nvPr/>
        </p:nvSpPr>
        <p:spPr>
          <a:xfrm>
            <a:off x="5297684" y="2360985"/>
            <a:ext cx="3109441" cy="416585"/>
          </a:xfrm>
          <a:prstGeom prst="wedgeRectCallout">
            <a:avLst>
              <a:gd name="adj1" fmla="val -62667"/>
              <a:gd name="adj2" fmla="val 29596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dirty="0">
                <a:solidFill>
                  <a:srgbClr val="000000"/>
                </a:solidFill>
              </a:rPr>
              <a:t>using </a:t>
            </a:r>
            <a:r>
              <a:rPr lang="en-CA" sz="2000" i="1" dirty="0">
                <a:solidFill>
                  <a:srgbClr val="000000"/>
                </a:solidFill>
              </a:rPr>
              <a:t>other </a:t>
            </a:r>
            <a:r>
              <a:rPr lang="en-CA" sz="2000" dirty="0">
                <a:solidFill>
                  <a:srgbClr val="000000"/>
                </a:solidFill>
              </a:rPr>
              <a:t>coin types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ular Callout 6"/>
              <p:cNvSpPr/>
              <p:nvPr/>
            </p:nvSpPr>
            <p:spPr>
              <a:xfrm>
                <a:off x="3554624" y="1819949"/>
                <a:ext cx="5333076" cy="407025"/>
              </a:xfrm>
              <a:prstGeom prst="wedgeRectCallout">
                <a:avLst>
                  <a:gd name="adj1" fmla="val -59156"/>
                  <a:gd name="adj2" fmla="val 22693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sz="20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𝑱</m:t>
                    </m:r>
                    <m:d>
                      <m:dPr>
                        <m:begChr m:val="["/>
                        <m:endChr m:val="]"/>
                        <m:ctrlPr>
                          <a:rPr lang="en-CA" sz="20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1" i="1" dirty="0" err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CA" sz="2000" b="1" i="1" dirty="0" err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b="1" i="1" dirty="0" err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en-CA" sz="20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CA" sz="2000" b="1" dirty="0">
                    <a:solidFill>
                      <a:srgbClr val="000000"/>
                    </a:solidFill>
                  </a:rPr>
                  <a:t> # of coins </a:t>
                </a:r>
                <a:r>
                  <a:rPr lang="en-CA" sz="2000" dirty="0">
                    <a:solidFill>
                      <a:srgbClr val="000000"/>
                    </a:solidFill>
                  </a:rPr>
                  <a:t>of type </a:t>
                </a:r>
                <a14:m>
                  <m:oMath xmlns:m="http://schemas.openxmlformats.org/officeDocument/2006/math">
                    <m:r>
                      <a:rPr lang="en-CA" sz="20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CA" sz="2000" b="1" i="1" baseline="-250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CA" sz="2000" b="1" dirty="0">
                    <a:solidFill>
                      <a:srgbClr val="000000"/>
                    </a:solidFill>
                  </a:rPr>
                  <a:t> </a:t>
                </a:r>
                <a:r>
                  <a:rPr lang="en-CA" sz="2000" dirty="0">
                    <a:solidFill>
                      <a:srgbClr val="000000"/>
                    </a:solidFill>
                  </a:rPr>
                  <a:t>used in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CA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sz="20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sz="2000" i="1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i="1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7" name="Rectangular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4624" y="1819949"/>
                <a:ext cx="5333076" cy="407025"/>
              </a:xfrm>
              <a:prstGeom prst="wedgeRectCallout">
                <a:avLst>
                  <a:gd name="adj1" fmla="val -59156"/>
                  <a:gd name="adj2" fmla="val 22693"/>
                </a:avLst>
              </a:prstGeom>
              <a:blipFill>
                <a:blip r:embed="rId3"/>
                <a:stretch>
                  <a:fillRect t="-5882" b="-23529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7">
            <a:extLst>
              <a:ext uri="{FF2B5EF4-FFF2-40B4-BE49-F238E27FC236}">
                <a16:creationId xmlns:a16="http://schemas.microsoft.com/office/drawing/2014/main" id="{AFC64265-9DB8-47BE-C537-7D3767FA648B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857393" y="34515"/>
            <a:ext cx="7304328" cy="91752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ular Callout 4"/>
              <p:cNvSpPr/>
              <p:nvPr/>
            </p:nvSpPr>
            <p:spPr>
              <a:xfrm>
                <a:off x="5734145" y="1301311"/>
                <a:ext cx="2815096" cy="407025"/>
              </a:xfrm>
              <a:prstGeom prst="wedgeRectCallout">
                <a:avLst>
                  <a:gd name="adj1" fmla="val -21747"/>
                  <a:gd name="adj2" fmla="val 34083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>
                    <a:solidFill>
                      <a:srgbClr val="000000"/>
                    </a:solidFill>
                  </a:rPr>
                  <a:t>i.e., using coin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145" y="1301311"/>
                <a:ext cx="2815096" cy="407025"/>
              </a:xfrm>
              <a:prstGeom prst="wedgeRectCallout">
                <a:avLst>
                  <a:gd name="adj1" fmla="val -21747"/>
                  <a:gd name="adj2" fmla="val 34083"/>
                </a:avLst>
              </a:prstGeom>
              <a:blipFill>
                <a:blip r:embed="rId5"/>
                <a:stretch>
                  <a:fillRect l="-432" t="-4348" b="-23188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Brace 8"/>
          <p:cNvSpPr/>
          <p:nvPr/>
        </p:nvSpPr>
        <p:spPr>
          <a:xfrm rot="19762369">
            <a:off x="7065166" y="2763506"/>
            <a:ext cx="510987" cy="2826282"/>
          </a:xfrm>
          <a:prstGeom prst="rightBrac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ular Callout 9"/>
              <p:cNvSpPr/>
              <p:nvPr/>
            </p:nvSpPr>
            <p:spPr>
              <a:xfrm>
                <a:off x="7552330" y="3103078"/>
                <a:ext cx="3109441" cy="977131"/>
              </a:xfrm>
              <a:prstGeom prst="wedgeRectCallout">
                <a:avLst>
                  <a:gd name="adj1" fmla="val -48535"/>
                  <a:gd name="adj2" fmla="val 28587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b="1" dirty="0">
                    <a:solidFill>
                      <a:srgbClr val="000000"/>
                    </a:solidFill>
                  </a:rPr>
                  <a:t>Compute min{…} over </a:t>
                </a:r>
                <a14:m>
                  <m:oMath xmlns:m="http://schemas.openxmlformats.org/officeDocument/2006/math">
                    <m:r>
                      <a:rPr lang="en-CA" sz="20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CA" sz="20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CA" sz="20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CA" sz="20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…</m:t>
                    </m:r>
                    <m:d>
                      <m:dPr>
                        <m:begChr m:val="⌊"/>
                        <m:endChr m:val="⌋"/>
                        <m:ctrlPr>
                          <a:rPr lang="en-CA" sz="20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CA" sz="20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CA" sz="2000" b="1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1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CA" sz="2000" b="1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</m:oMath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0" name="Rectangular Callout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2330" y="3103078"/>
                <a:ext cx="3109441" cy="977131"/>
              </a:xfrm>
              <a:prstGeom prst="wedgeRectCallout">
                <a:avLst>
                  <a:gd name="adj1" fmla="val -48535"/>
                  <a:gd name="adj2" fmla="val 28587"/>
                </a:avLst>
              </a:prstGeom>
              <a:blipFill>
                <a:blip r:embed="rId6"/>
                <a:stretch>
                  <a:fillRect r="-781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7E0C4E-DC80-4CAF-96EC-994603067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00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" grpId="0" animBg="1"/>
      <p:bldP spid="9" grpId="0" animBg="1"/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883C00D8-C71B-7A3F-C154-324205E9C3BF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21226" y="1017076"/>
            <a:ext cx="7685203" cy="247885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ular Callout 4"/>
              <p:cNvSpPr/>
              <p:nvPr/>
            </p:nvSpPr>
            <p:spPr>
              <a:xfrm>
                <a:off x="7448625" y="3786852"/>
                <a:ext cx="3919622" cy="1360335"/>
              </a:xfrm>
              <a:prstGeom prst="wedgeRectCallout">
                <a:avLst>
                  <a:gd name="adj1" fmla="val -44196"/>
                  <a:gd name="adj2" fmla="val 19417"/>
                </a:avLst>
              </a:prstGeom>
              <a:solidFill>
                <a:srgbClr val="FFFFFF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b="1" dirty="0">
                    <a:solidFill>
                      <a:srgbClr val="000000"/>
                    </a:solidFill>
                  </a:rPr>
                  <a:t>Exercise for later:</a:t>
                </a:r>
              </a:p>
              <a:p>
                <a:pPr algn="ctr"/>
                <a:r>
                  <a:rPr lang="en-CA" sz="2000" dirty="0">
                    <a:solidFill>
                      <a:srgbClr val="000000"/>
                    </a:solidFill>
                  </a:rPr>
                  <a:t>compute the correct output </a:t>
                </a:r>
                <a:r>
                  <a:rPr lang="en-CA" sz="2000" b="1" dirty="0">
                    <a:solidFill>
                      <a:srgbClr val="000000"/>
                    </a:solidFill>
                  </a:rPr>
                  <a:t>without </a:t>
                </a:r>
                <a:r>
                  <a:rPr lang="en-CA" sz="2000" dirty="0">
                    <a:solidFill>
                      <a:srgbClr val="000000"/>
                    </a:solidFill>
                  </a:rPr>
                  <a:t>using </a:t>
                </a:r>
                <a14:m>
                  <m:oMath xmlns:m="http://schemas.openxmlformats.org/officeDocument/2006/math">
                    <m:r>
                      <a:rPr lang="en-CA" sz="20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begChr m:val="["/>
                        <m:endChr m:val="]"/>
                        <m:ctrlPr>
                          <a:rPr lang="en-CA" sz="20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i="1" dirty="0" err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000" i="1" dirty="0" err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i="1" dirty="0" err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br>
                  <a:rPr lang="en-CA" sz="2000" dirty="0">
                    <a:solidFill>
                      <a:srgbClr val="000000"/>
                    </a:solidFill>
                  </a:rPr>
                </a:br>
                <a:r>
                  <a:rPr lang="en-CA" sz="2000" dirty="0">
                    <a:solidFill>
                      <a:srgbClr val="000000"/>
                    </a:solidFill>
                  </a:rPr>
                  <a:t>(i.e., using only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)</a:t>
                </a:r>
              </a:p>
            </p:txBody>
          </p:sp>
        </mc:Choice>
        <mc:Fallback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8625" y="3786852"/>
                <a:ext cx="3919622" cy="1360335"/>
              </a:xfrm>
              <a:prstGeom prst="wedgeRectCallout">
                <a:avLst>
                  <a:gd name="adj1" fmla="val -44196"/>
                  <a:gd name="adj2" fmla="val 19417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id="{7F7F7F88-C776-421A-A22E-7333FFD53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0109"/>
            <a:ext cx="12154313" cy="651265"/>
          </a:xfrm>
        </p:spPr>
        <p:txBody>
          <a:bodyPr>
            <a:normAutofit fontScale="90000"/>
          </a:bodyPr>
          <a:lstStyle/>
          <a:p>
            <a:r>
              <a:rPr lang="en-CA" dirty="0">
                <a:solidFill>
                  <a:srgbClr val="000000"/>
                </a:solidFill>
              </a:rPr>
              <a:t>outputting </a:t>
            </a:r>
            <a:r>
              <a:rPr lang="en-CA" b="1" dirty="0">
                <a:solidFill>
                  <a:srgbClr val="000000"/>
                </a:solidFill>
              </a:rPr>
              <a:t>Optimal Set of Coins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ular Callout 6">
                <a:extLst>
                  <a:ext uri="{FF2B5EF4-FFF2-40B4-BE49-F238E27FC236}">
                    <a16:creationId xmlns:a16="http://schemas.microsoft.com/office/drawing/2014/main" id="{4F22959A-C0CB-4997-A1FB-283C13DDD950}"/>
                  </a:ext>
                </a:extLst>
              </p:cNvPr>
              <p:cNvSpPr/>
              <p:nvPr/>
            </p:nvSpPr>
            <p:spPr>
              <a:xfrm>
                <a:off x="5805947" y="2011365"/>
                <a:ext cx="6258233" cy="490276"/>
              </a:xfrm>
              <a:prstGeom prst="wedgeRectCallout">
                <a:avLst>
                  <a:gd name="adj1" fmla="val -59521"/>
                  <a:gd name="adj2" fmla="val 34726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b="1" dirty="0">
                    <a:solidFill>
                      <a:srgbClr val="000000"/>
                    </a:solidFill>
                  </a:rPr>
                  <a:t>Recall </a:t>
                </a:r>
                <a14:m>
                  <m:oMath xmlns:m="http://schemas.openxmlformats.org/officeDocument/2006/math">
                    <m:r>
                      <a:rPr lang="en-CA" sz="20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𝑱</m:t>
                    </m:r>
                    <m:d>
                      <m:dPr>
                        <m:begChr m:val="["/>
                        <m:endChr m:val="]"/>
                        <m:ctrlPr>
                          <a:rPr lang="en-CA" sz="20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1" i="1" dirty="0" err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CA" sz="2000" b="1" i="1" dirty="0" err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b="1" i="1" dirty="0" err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en-CA" sz="20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CA" sz="2000" b="1" dirty="0">
                    <a:solidFill>
                      <a:srgbClr val="000000"/>
                    </a:solidFill>
                  </a:rPr>
                  <a:t> # of coins </a:t>
                </a:r>
                <a:r>
                  <a:rPr lang="en-CA" sz="2000" dirty="0">
                    <a:solidFill>
                      <a:srgbClr val="000000"/>
                    </a:solidFill>
                  </a:rPr>
                  <a:t>of type </a:t>
                </a:r>
                <a14:m>
                  <m:oMath xmlns:m="http://schemas.openxmlformats.org/officeDocument/2006/math">
                    <m:r>
                      <a:rPr lang="en-CA" sz="20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CA" sz="2000" b="1" i="1" baseline="-250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CA" sz="2000" b="1" dirty="0">
                    <a:solidFill>
                      <a:srgbClr val="000000"/>
                    </a:solidFill>
                  </a:rPr>
                  <a:t> </a:t>
                </a:r>
                <a:r>
                  <a:rPr lang="en-CA" sz="2000" dirty="0">
                    <a:solidFill>
                      <a:srgbClr val="000000"/>
                    </a:solidFill>
                  </a:rPr>
                  <a:t>used in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CA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sz="20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sz="2000" i="1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i="1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7" name="Rectangular Callout 6">
                <a:extLst>
                  <a:ext uri="{FF2B5EF4-FFF2-40B4-BE49-F238E27FC236}">
                    <a16:creationId xmlns:a16="http://schemas.microsoft.com/office/drawing/2014/main" id="{4F22959A-C0CB-4997-A1FB-283C13DDD9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947" y="2011365"/>
                <a:ext cx="6258233" cy="490276"/>
              </a:xfrm>
              <a:prstGeom prst="wedgeRectCallout">
                <a:avLst>
                  <a:gd name="adj1" fmla="val -59521"/>
                  <a:gd name="adj2" fmla="val 34726"/>
                </a:avLst>
              </a:prstGeom>
              <a:blipFill>
                <a:blip r:embed="rId4"/>
                <a:stretch>
                  <a:fillRect b="-1219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ular Callout 6">
                <a:extLst>
                  <a:ext uri="{FF2B5EF4-FFF2-40B4-BE49-F238E27FC236}">
                    <a16:creationId xmlns:a16="http://schemas.microsoft.com/office/drawing/2014/main" id="{1CB1310A-E8A9-48C7-AD5D-28DD1D570217}"/>
                  </a:ext>
                </a:extLst>
              </p:cNvPr>
              <p:cNvSpPr/>
              <p:nvPr/>
            </p:nvSpPr>
            <p:spPr>
              <a:xfrm>
                <a:off x="7359445" y="2501641"/>
                <a:ext cx="4704734" cy="797082"/>
              </a:xfrm>
              <a:prstGeom prst="wedgeRectCallout">
                <a:avLst>
                  <a:gd name="adj1" fmla="val -48041"/>
                  <a:gd name="adj2" fmla="val 25475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>
                    <a:solidFill>
                      <a:srgbClr val="000000"/>
                    </a:solidFill>
                  </a:rPr>
                  <a:t>We start at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begChr m:val="["/>
                        <m:endChr m:val="]"/>
                        <m:ctrlPr>
                          <a:rPr lang="en-CA" sz="20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CA" sz="20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CA" sz="20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# of coins of type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used in the </a:t>
                </a:r>
                <a:r>
                  <a:rPr lang="en-CA" sz="2000" b="1" dirty="0">
                    <a:solidFill>
                      <a:srgbClr val="000000"/>
                    </a:solidFill>
                  </a:rPr>
                  <a:t>optimal solution</a:t>
                </a:r>
              </a:p>
            </p:txBody>
          </p:sp>
        </mc:Choice>
        <mc:Fallback>
          <p:sp>
            <p:nvSpPr>
              <p:cNvPr id="8" name="Rectangular Callout 6">
                <a:extLst>
                  <a:ext uri="{FF2B5EF4-FFF2-40B4-BE49-F238E27FC236}">
                    <a16:creationId xmlns:a16="http://schemas.microsoft.com/office/drawing/2014/main" id="{1CB1310A-E8A9-48C7-AD5D-28DD1D5702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9445" y="2501641"/>
                <a:ext cx="4704734" cy="797082"/>
              </a:xfrm>
              <a:prstGeom prst="wedgeRectCallout">
                <a:avLst>
                  <a:gd name="adj1" fmla="val -48041"/>
                  <a:gd name="adj2" fmla="val 25475"/>
                </a:avLst>
              </a:prstGeom>
              <a:blipFill>
                <a:blip r:embed="rId5"/>
                <a:stretch>
                  <a:fillRect b="-6767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26C71D-926E-43E7-9C33-51F944B06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02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ular Callout 13"/>
          <p:cNvSpPr/>
          <p:nvPr/>
        </p:nvSpPr>
        <p:spPr>
          <a:xfrm>
            <a:off x="8825726" y="89457"/>
            <a:ext cx="2913479" cy="565115"/>
          </a:xfrm>
          <a:prstGeom prst="wedgeRectCallout">
            <a:avLst>
              <a:gd name="adj1" fmla="val -44196"/>
              <a:gd name="adj2" fmla="val 19417"/>
            </a:avLst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Time complexity?</a:t>
            </a:r>
            <a:endParaRPr lang="en-CA" sz="2000" dirty="0">
              <a:solidFill>
                <a:srgbClr val="00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E0A356-6ED6-43F2-877B-8283B9D5E181}"/>
              </a:ext>
            </a:extLst>
          </p:cNvPr>
          <p:cNvSpPr/>
          <p:nvPr/>
        </p:nvSpPr>
        <p:spPr>
          <a:xfrm>
            <a:off x="8332049" y="758443"/>
            <a:ext cx="3677508" cy="86114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Unit cost </a:t>
            </a:r>
            <a:r>
              <a:rPr lang="en-CA" sz="2000" dirty="0">
                <a:solidFill>
                  <a:srgbClr val="000000"/>
                </a:solidFill>
              </a:rPr>
              <a:t>computational model is reasonable here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ular Callout 8">
                <a:extLst>
                  <a:ext uri="{FF2B5EF4-FFF2-40B4-BE49-F238E27FC236}">
                    <a16:creationId xmlns:a16="http://schemas.microsoft.com/office/drawing/2014/main" id="{6D4853DE-1B70-4BB3-B236-DC12786ADA97}"/>
                  </a:ext>
                </a:extLst>
              </p:cNvPr>
              <p:cNvSpPr/>
              <p:nvPr/>
            </p:nvSpPr>
            <p:spPr>
              <a:xfrm>
                <a:off x="8332052" y="2089131"/>
                <a:ext cx="3677507" cy="628085"/>
              </a:xfrm>
              <a:prstGeom prst="wedgeRectCallout">
                <a:avLst>
                  <a:gd name="adj1" fmla="val -11505"/>
                  <a:gd name="adj2" fmla="val 44826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Runtime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CA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=2</m:t>
                            </m:r>
                          </m:sub>
                          <m:sup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nary>
                              <m:naryPr>
                                <m:chr m:val="∑"/>
                                <m:ctrlPr>
                                  <a:rPr lang="en-CA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CA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CA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sub>
                              <m:sup>
                                <m:r>
                                  <a:rPr lang="en-CA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  <m:e>
                                <m:d>
                                  <m:dPr>
                                    <m:begChr m:val="⌊"/>
                                    <m:endChr m:val="⌋"/>
                                    <m:ctrlPr>
                                      <a:rPr lang="en-CA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CA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m:rPr>
                                            <m:brk m:alnAt="23"/>
                                          </m:rPr>
                                          <a:rPr lang="en-CA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CA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23"/>
                                              </m:rPr>
                                              <a:rPr lang="en-CA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brk m:alnAt="23"/>
                                              </m:rPr>
                                              <a:rPr lang="en-CA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</m:nary>
                          </m:e>
                        </m:nary>
                      </m:e>
                    </m:d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5" name="Rectangular Callout 8">
                <a:extLst>
                  <a:ext uri="{FF2B5EF4-FFF2-40B4-BE49-F238E27FC236}">
                    <a16:creationId xmlns:a16="http://schemas.microsoft.com/office/drawing/2014/main" id="{6D4853DE-1B70-4BB3-B236-DC12786ADA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2052" y="2089131"/>
                <a:ext cx="3677507" cy="628085"/>
              </a:xfrm>
              <a:prstGeom prst="wedgeRectCallout">
                <a:avLst>
                  <a:gd name="adj1" fmla="val -11505"/>
                  <a:gd name="adj2" fmla="val 44826"/>
                </a:avLst>
              </a:prstGeom>
              <a:blipFill>
                <a:blip r:embed="rId2"/>
                <a:stretch>
                  <a:fillRect l="-49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ular Callout 8">
                <a:extLst>
                  <a:ext uri="{FF2B5EF4-FFF2-40B4-BE49-F238E27FC236}">
                    <a16:creationId xmlns:a16="http://schemas.microsoft.com/office/drawing/2014/main" id="{7054C514-E401-40FA-A8B6-D6E3730CF54F}"/>
                  </a:ext>
                </a:extLst>
              </p:cNvPr>
              <p:cNvSpPr/>
              <p:nvPr/>
            </p:nvSpPr>
            <p:spPr>
              <a:xfrm>
                <a:off x="8332054" y="1619592"/>
                <a:ext cx="3677508" cy="465478"/>
              </a:xfrm>
              <a:prstGeom prst="wedgeRectCallout">
                <a:avLst>
                  <a:gd name="adj1" fmla="val -11505"/>
                  <a:gd name="adj2" fmla="val 44826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Consider instance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6" name="Rectangular Callout 8">
                <a:extLst>
                  <a:ext uri="{FF2B5EF4-FFF2-40B4-BE49-F238E27FC236}">
                    <a16:creationId xmlns:a16="http://schemas.microsoft.com/office/drawing/2014/main" id="{7054C514-E401-40FA-A8B6-D6E3730CF5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2054" y="1619592"/>
                <a:ext cx="3677508" cy="465478"/>
              </a:xfrm>
              <a:prstGeom prst="wedgeRectCallout">
                <a:avLst>
                  <a:gd name="adj1" fmla="val -11505"/>
                  <a:gd name="adj2" fmla="val 44826"/>
                </a:avLst>
              </a:prstGeom>
              <a:blipFill>
                <a:blip r:embed="rId3"/>
                <a:stretch>
                  <a:fillRect b="-759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ular Callout 8">
                <a:extLst>
                  <a:ext uri="{FF2B5EF4-FFF2-40B4-BE49-F238E27FC236}">
                    <a16:creationId xmlns:a16="http://schemas.microsoft.com/office/drawing/2014/main" id="{95CACCD5-01C3-4ABC-A353-A346958BAF1C}"/>
                  </a:ext>
                </a:extLst>
              </p:cNvPr>
              <p:cNvSpPr/>
              <p:nvPr/>
            </p:nvSpPr>
            <p:spPr>
              <a:xfrm>
                <a:off x="8332049" y="2717216"/>
                <a:ext cx="3677510" cy="1111526"/>
              </a:xfrm>
              <a:prstGeom prst="wedgeRectCallout">
                <a:avLst>
                  <a:gd name="adj1" fmla="val -11505"/>
                  <a:gd name="adj2" fmla="val 44826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CA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CA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CA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CA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CA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CA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sub>
                            <m:sup>
                              <m:r>
                                <a:rPr lang="en-CA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CA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CA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CA" i="1" dirty="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CA" b="0" i="1" dirty="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CA" b="0" i="1" dirty="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  <m:nary>
                            <m:naryPr>
                              <m:chr m:val="∑"/>
                              <m:ctrlPr>
                                <a:rPr lang="en-CA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CA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CA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CA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r>
                                <a:rPr lang="en-CA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7" name="Rectangular Callout 8">
                <a:extLst>
                  <a:ext uri="{FF2B5EF4-FFF2-40B4-BE49-F238E27FC236}">
                    <a16:creationId xmlns:a16="http://schemas.microsoft.com/office/drawing/2014/main" id="{95CACCD5-01C3-4ABC-A353-A346958BAF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2049" y="2717216"/>
                <a:ext cx="3677510" cy="1111526"/>
              </a:xfrm>
              <a:prstGeom prst="wedgeRectCallout">
                <a:avLst>
                  <a:gd name="adj1" fmla="val -11505"/>
                  <a:gd name="adj2" fmla="val 44826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ular Callout 8">
                <a:extLst>
                  <a:ext uri="{FF2B5EF4-FFF2-40B4-BE49-F238E27FC236}">
                    <a16:creationId xmlns:a16="http://schemas.microsoft.com/office/drawing/2014/main" id="{237CF313-FFB9-4AB1-8117-BA07BD9ADE0E}"/>
                  </a:ext>
                </a:extLst>
              </p:cNvPr>
              <p:cNvSpPr/>
              <p:nvPr/>
            </p:nvSpPr>
            <p:spPr>
              <a:xfrm>
                <a:off x="8332049" y="3814840"/>
                <a:ext cx="3677510" cy="989978"/>
              </a:xfrm>
              <a:prstGeom prst="wedgeRectCallout">
                <a:avLst>
                  <a:gd name="adj1" fmla="val -11505"/>
                  <a:gd name="adj2" fmla="val 44826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CA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CA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CA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CA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CA" b="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CA" b="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sub>
                            <m:sup>
                              <m:r>
                                <a:rPr lang="en-CA" b="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CA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CA" b="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CA" i="1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CA" b="0" i="1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CA" b="0" i="1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  <m:d>
                            <m:dPr>
                              <m:ctrlPr>
                                <a:rPr lang="en-CA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CA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CA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d>
                                    <m:dPr>
                                      <m:ctrlPr>
                                        <a:rPr lang="en-CA" i="1" dirty="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CA" b="0" i="1" dirty="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  <m:r>
                                        <a:rPr lang="en-CA" b="0" i="1" dirty="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CA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8" name="Rectangular Callout 8">
                <a:extLst>
                  <a:ext uri="{FF2B5EF4-FFF2-40B4-BE49-F238E27FC236}">
                    <a16:creationId xmlns:a16="http://schemas.microsoft.com/office/drawing/2014/main" id="{237CF313-FFB9-4AB1-8117-BA07BD9ADE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2049" y="3814840"/>
                <a:ext cx="3677510" cy="989978"/>
              </a:xfrm>
              <a:prstGeom prst="wedgeRectCallout">
                <a:avLst>
                  <a:gd name="adj1" fmla="val -11505"/>
                  <a:gd name="adj2" fmla="val 44826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ular Callout 8">
                <a:extLst>
                  <a:ext uri="{FF2B5EF4-FFF2-40B4-BE49-F238E27FC236}">
                    <a16:creationId xmlns:a16="http://schemas.microsoft.com/office/drawing/2014/main" id="{F2EDBC9A-ABC3-449D-9E66-03119C74DC67}"/>
                  </a:ext>
                </a:extLst>
              </p:cNvPr>
              <p:cNvSpPr/>
              <p:nvPr/>
            </p:nvSpPr>
            <p:spPr>
              <a:xfrm>
                <a:off x="8332047" y="4811070"/>
                <a:ext cx="3677510" cy="881081"/>
              </a:xfrm>
              <a:prstGeom prst="wedgeRectCallout">
                <a:avLst>
                  <a:gd name="adj1" fmla="val -11505"/>
                  <a:gd name="adj2" fmla="val 44826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d>
                        <m:dPr>
                          <m:ctrlP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</m:d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d>
                        <m:dPr>
                          <m:ctrlPr>
                            <a:rPr lang="en-CA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  <m:sSup>
                            <m:sSupPr>
                              <m:ctrlPr>
                                <a:rPr lang="en-CA" b="1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b="1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p>
                              <m:r>
                                <a:rPr lang="en-CA" b="1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CA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CA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CA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19" name="Rectangular Callout 8">
                <a:extLst>
                  <a:ext uri="{FF2B5EF4-FFF2-40B4-BE49-F238E27FC236}">
                    <a16:creationId xmlns:a16="http://schemas.microsoft.com/office/drawing/2014/main" id="{F2EDBC9A-ABC3-449D-9E66-03119C74D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2047" y="4811070"/>
                <a:ext cx="3677510" cy="881081"/>
              </a:xfrm>
              <a:prstGeom prst="wedgeRectCallout">
                <a:avLst>
                  <a:gd name="adj1" fmla="val -11505"/>
                  <a:gd name="adj2" fmla="val 44826"/>
                </a:avLst>
              </a:prstGeom>
              <a:blipFill>
                <a:blip r:embed="rId6"/>
                <a:stretch>
                  <a:fillRect t="-4730" b="-61486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B9A732-43AB-4548-90B5-8ACCB270B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80880" y="6399017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12">
            <a:extLst>
              <a:ext uri="{FF2B5EF4-FFF2-40B4-BE49-F238E27FC236}">
                <a16:creationId xmlns:a16="http://schemas.microsoft.com/office/drawing/2014/main" id="{96DF92B1-4EE8-A21A-1A15-167844CFFD0A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28738" y="339543"/>
            <a:ext cx="7708976" cy="572648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7F77BB1-4BFD-CBE6-74F2-35C536721124}"/>
              </a:ext>
            </a:extLst>
          </p:cNvPr>
          <p:cNvSpPr/>
          <p:nvPr/>
        </p:nvSpPr>
        <p:spPr>
          <a:xfrm>
            <a:off x="8332049" y="5720431"/>
            <a:ext cx="3677508" cy="86114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000000"/>
                </a:solidFill>
              </a:rPr>
              <a:t>If T is small, this is much better than brute force</a:t>
            </a:r>
            <a:endParaRPr lang="en-CA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38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Polynomial time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An algorithm runs in (worst case) </a:t>
                </a:r>
                <a:r>
                  <a:rPr lang="en-CA" b="1" dirty="0">
                    <a:solidFill>
                      <a:srgbClr val="000000"/>
                    </a:solidFill>
                  </a:rPr>
                  <a:t>polynomial time </a:t>
                </a:r>
                <a:r>
                  <a:rPr lang="en-CA" dirty="0">
                    <a:solidFill>
                      <a:srgbClr val="000000"/>
                    </a:solidFill>
                  </a:rPr>
                  <a:t>IFF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its runtime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on every input is upper bounded by a polynomial in the input size S</a:t>
                </a: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I.e.,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p>
                          <m:sSup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p>
                          <m:sSup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p>
                          <m:sSup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for </a:t>
                </a:r>
                <a:r>
                  <a:rPr lang="en-CA" b="1" dirty="0">
                    <a:solidFill>
                      <a:srgbClr val="000000"/>
                    </a:solidFill>
                  </a:rPr>
                  <a:t>constants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… so is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polynomial in our input size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?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00" t="-252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26FD7A-A210-469E-8D8D-B81633934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34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E7540-B3A9-4E39-B23C-427DF35AB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Dynamic programming approach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2DA47D-CFC3-48ED-A31E-47426C7332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1411" y="1236373"/>
                <a:ext cx="10643715" cy="3135735"/>
              </a:xfrm>
            </p:spPr>
            <p:txBody>
              <a:bodyPr>
                <a:normAutofit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Try </a:t>
                </a:r>
                <a:r>
                  <a:rPr lang="en-CA" b="1" dirty="0">
                    <a:solidFill>
                      <a:srgbClr val="000000"/>
                    </a:solidFill>
                  </a:rPr>
                  <a:t>all ways </a:t>
                </a:r>
                <a:r>
                  <a:rPr lang="en-CA" dirty="0">
                    <a:solidFill>
                      <a:srgbClr val="000000"/>
                    </a:solidFill>
                  </a:rPr>
                  <a:t>of making that cut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I.e., try a cut at positions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1, 2, …, 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In each case, recurse on two rods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[0,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i="1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i="1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i="1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Take the max income over </a:t>
                </a:r>
                <a:r>
                  <a:rPr lang="en-CA" b="1" dirty="0">
                    <a:solidFill>
                      <a:srgbClr val="000000"/>
                    </a:solidFill>
                  </a:rPr>
                  <a:t>all possibilities </a:t>
                </a:r>
                <a:r>
                  <a:rPr lang="en-CA" dirty="0">
                    <a:solidFill>
                      <a:srgbClr val="000000"/>
                    </a:solidFill>
                  </a:rPr>
                  <a:t>(each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/ no cut)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2DA47D-CFC3-48ED-A31E-47426C7332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1" y="1236373"/>
                <a:ext cx="10643715" cy="3135735"/>
              </a:xfrm>
              <a:blipFill>
                <a:blip r:embed="rId2"/>
                <a:stretch>
                  <a:fillRect l="-1489" t="-3696" r="-91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Cylinder 28">
            <a:extLst>
              <a:ext uri="{FF2B5EF4-FFF2-40B4-BE49-F238E27FC236}">
                <a16:creationId xmlns:a16="http://schemas.microsoft.com/office/drawing/2014/main" id="{B45B5B00-0077-4460-8897-7E846C41F790}"/>
              </a:ext>
            </a:extLst>
          </p:cNvPr>
          <p:cNvSpPr/>
          <p:nvPr/>
        </p:nvSpPr>
        <p:spPr>
          <a:xfrm rot="16200000">
            <a:off x="7693726" y="4168774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30" name="Cylinder 29">
            <a:extLst>
              <a:ext uri="{FF2B5EF4-FFF2-40B4-BE49-F238E27FC236}">
                <a16:creationId xmlns:a16="http://schemas.microsoft.com/office/drawing/2014/main" id="{79938DF3-6212-4F24-8E3B-1B1BBF5B50EC}"/>
              </a:ext>
            </a:extLst>
          </p:cNvPr>
          <p:cNvSpPr/>
          <p:nvPr/>
        </p:nvSpPr>
        <p:spPr>
          <a:xfrm rot="16200000">
            <a:off x="7413027" y="4168774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31" name="Cylinder 30">
            <a:extLst>
              <a:ext uri="{FF2B5EF4-FFF2-40B4-BE49-F238E27FC236}">
                <a16:creationId xmlns:a16="http://schemas.microsoft.com/office/drawing/2014/main" id="{ABB087FE-47E3-4CA8-8615-4E5DAFC478A0}"/>
              </a:ext>
            </a:extLst>
          </p:cNvPr>
          <p:cNvSpPr/>
          <p:nvPr/>
        </p:nvSpPr>
        <p:spPr>
          <a:xfrm rot="16200000">
            <a:off x="7132328" y="4168774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32" name="Cylinder 31">
            <a:extLst>
              <a:ext uri="{FF2B5EF4-FFF2-40B4-BE49-F238E27FC236}">
                <a16:creationId xmlns:a16="http://schemas.microsoft.com/office/drawing/2014/main" id="{ABDB1C62-E795-41E4-9ED9-4A6F652EC772}"/>
              </a:ext>
            </a:extLst>
          </p:cNvPr>
          <p:cNvSpPr/>
          <p:nvPr/>
        </p:nvSpPr>
        <p:spPr>
          <a:xfrm rot="16200000">
            <a:off x="6851629" y="4168774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33" name="Cylinder 32">
            <a:extLst>
              <a:ext uri="{FF2B5EF4-FFF2-40B4-BE49-F238E27FC236}">
                <a16:creationId xmlns:a16="http://schemas.microsoft.com/office/drawing/2014/main" id="{57E658F8-908C-4DE0-84D0-633378A04400}"/>
              </a:ext>
            </a:extLst>
          </p:cNvPr>
          <p:cNvSpPr/>
          <p:nvPr/>
        </p:nvSpPr>
        <p:spPr>
          <a:xfrm rot="16200000">
            <a:off x="6570931" y="4168774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34" name="Cylinder 33">
            <a:extLst>
              <a:ext uri="{FF2B5EF4-FFF2-40B4-BE49-F238E27FC236}">
                <a16:creationId xmlns:a16="http://schemas.microsoft.com/office/drawing/2014/main" id="{2610BDC3-895A-4921-9D08-4C4D0674792B}"/>
              </a:ext>
            </a:extLst>
          </p:cNvPr>
          <p:cNvSpPr/>
          <p:nvPr/>
        </p:nvSpPr>
        <p:spPr>
          <a:xfrm rot="16200000">
            <a:off x="6290232" y="4168774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35" name="Cylinder 34">
            <a:extLst>
              <a:ext uri="{FF2B5EF4-FFF2-40B4-BE49-F238E27FC236}">
                <a16:creationId xmlns:a16="http://schemas.microsoft.com/office/drawing/2014/main" id="{881CC90B-2616-454B-B0D2-02F9F9A103F7}"/>
              </a:ext>
            </a:extLst>
          </p:cNvPr>
          <p:cNvSpPr/>
          <p:nvPr/>
        </p:nvSpPr>
        <p:spPr>
          <a:xfrm rot="16200000">
            <a:off x="6009533" y="4168774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36" name="Cylinder 35">
            <a:extLst>
              <a:ext uri="{FF2B5EF4-FFF2-40B4-BE49-F238E27FC236}">
                <a16:creationId xmlns:a16="http://schemas.microsoft.com/office/drawing/2014/main" id="{8045AB8D-E598-4CA6-BA84-D41288E03E56}"/>
              </a:ext>
            </a:extLst>
          </p:cNvPr>
          <p:cNvSpPr/>
          <p:nvPr/>
        </p:nvSpPr>
        <p:spPr>
          <a:xfrm rot="16200000">
            <a:off x="5728834" y="4168774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37" name="Cylinder 36">
            <a:extLst>
              <a:ext uri="{FF2B5EF4-FFF2-40B4-BE49-F238E27FC236}">
                <a16:creationId xmlns:a16="http://schemas.microsoft.com/office/drawing/2014/main" id="{EEFB4B40-63FE-4C26-9629-E9FC1CA6C87F}"/>
              </a:ext>
            </a:extLst>
          </p:cNvPr>
          <p:cNvSpPr/>
          <p:nvPr/>
        </p:nvSpPr>
        <p:spPr>
          <a:xfrm rot="16200000">
            <a:off x="5443167" y="4168774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38" name="Cylinder 37">
            <a:extLst>
              <a:ext uri="{FF2B5EF4-FFF2-40B4-BE49-F238E27FC236}">
                <a16:creationId xmlns:a16="http://schemas.microsoft.com/office/drawing/2014/main" id="{9DF2BDBF-5E0A-45D4-8C55-BF921FE44B9F}"/>
              </a:ext>
            </a:extLst>
          </p:cNvPr>
          <p:cNvSpPr/>
          <p:nvPr/>
        </p:nvSpPr>
        <p:spPr>
          <a:xfrm rot="16200000">
            <a:off x="5162468" y="4168774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39" name="Cylinder 38">
            <a:extLst>
              <a:ext uri="{FF2B5EF4-FFF2-40B4-BE49-F238E27FC236}">
                <a16:creationId xmlns:a16="http://schemas.microsoft.com/office/drawing/2014/main" id="{4B5C9861-9D8C-4881-A8A7-FB1A3CAD0683}"/>
              </a:ext>
            </a:extLst>
          </p:cNvPr>
          <p:cNvSpPr/>
          <p:nvPr/>
        </p:nvSpPr>
        <p:spPr>
          <a:xfrm rot="16200000">
            <a:off x="4881770" y="4168771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40" name="Cylinder 39">
            <a:extLst>
              <a:ext uri="{FF2B5EF4-FFF2-40B4-BE49-F238E27FC236}">
                <a16:creationId xmlns:a16="http://schemas.microsoft.com/office/drawing/2014/main" id="{7B004B2F-2532-49E1-AF75-5D977B928D6F}"/>
              </a:ext>
            </a:extLst>
          </p:cNvPr>
          <p:cNvSpPr/>
          <p:nvPr/>
        </p:nvSpPr>
        <p:spPr>
          <a:xfrm rot="16200000">
            <a:off x="4601071" y="4168771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41" name="Cylinder 40">
            <a:extLst>
              <a:ext uri="{FF2B5EF4-FFF2-40B4-BE49-F238E27FC236}">
                <a16:creationId xmlns:a16="http://schemas.microsoft.com/office/drawing/2014/main" id="{06E0C682-4743-4277-9D35-C078086ACDF4}"/>
              </a:ext>
            </a:extLst>
          </p:cNvPr>
          <p:cNvSpPr/>
          <p:nvPr/>
        </p:nvSpPr>
        <p:spPr>
          <a:xfrm rot="16200000">
            <a:off x="4320373" y="4168771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42" name="Cylinder 41">
            <a:extLst>
              <a:ext uri="{FF2B5EF4-FFF2-40B4-BE49-F238E27FC236}">
                <a16:creationId xmlns:a16="http://schemas.microsoft.com/office/drawing/2014/main" id="{791F1ABA-5DD2-4835-86C2-10CB42319A2A}"/>
              </a:ext>
            </a:extLst>
          </p:cNvPr>
          <p:cNvSpPr/>
          <p:nvPr/>
        </p:nvSpPr>
        <p:spPr>
          <a:xfrm rot="16200000">
            <a:off x="4039674" y="4168771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43" name="Cylinder 42">
            <a:extLst>
              <a:ext uri="{FF2B5EF4-FFF2-40B4-BE49-F238E27FC236}">
                <a16:creationId xmlns:a16="http://schemas.microsoft.com/office/drawing/2014/main" id="{242B9DEA-2B51-4873-B555-4B3C9D5968E0}"/>
              </a:ext>
            </a:extLst>
          </p:cNvPr>
          <p:cNvSpPr/>
          <p:nvPr/>
        </p:nvSpPr>
        <p:spPr>
          <a:xfrm rot="16200000">
            <a:off x="3489974" y="4168771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44" name="Cylinder 43">
            <a:extLst>
              <a:ext uri="{FF2B5EF4-FFF2-40B4-BE49-F238E27FC236}">
                <a16:creationId xmlns:a16="http://schemas.microsoft.com/office/drawing/2014/main" id="{573D2727-C2ED-4ACF-A1A5-0009E188A0BD}"/>
              </a:ext>
            </a:extLst>
          </p:cNvPr>
          <p:cNvSpPr/>
          <p:nvPr/>
        </p:nvSpPr>
        <p:spPr>
          <a:xfrm rot="16200000">
            <a:off x="3209275" y="4168771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45" name="Cylinder 44">
            <a:extLst>
              <a:ext uri="{FF2B5EF4-FFF2-40B4-BE49-F238E27FC236}">
                <a16:creationId xmlns:a16="http://schemas.microsoft.com/office/drawing/2014/main" id="{80FB860E-FAA6-4854-9AF1-C7C729B24F22}"/>
              </a:ext>
            </a:extLst>
          </p:cNvPr>
          <p:cNvSpPr/>
          <p:nvPr/>
        </p:nvSpPr>
        <p:spPr>
          <a:xfrm rot="16200000">
            <a:off x="7693725" y="3719675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46" name="Cylinder 45">
            <a:extLst>
              <a:ext uri="{FF2B5EF4-FFF2-40B4-BE49-F238E27FC236}">
                <a16:creationId xmlns:a16="http://schemas.microsoft.com/office/drawing/2014/main" id="{E50FCE37-0CC0-4DBA-8111-D208C9F248D9}"/>
              </a:ext>
            </a:extLst>
          </p:cNvPr>
          <p:cNvSpPr/>
          <p:nvPr/>
        </p:nvSpPr>
        <p:spPr>
          <a:xfrm rot="16200000">
            <a:off x="7413026" y="3719675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47" name="Cylinder 46">
            <a:extLst>
              <a:ext uri="{FF2B5EF4-FFF2-40B4-BE49-F238E27FC236}">
                <a16:creationId xmlns:a16="http://schemas.microsoft.com/office/drawing/2014/main" id="{133340FF-1D08-45F8-8DDC-B84B2ACF33B8}"/>
              </a:ext>
            </a:extLst>
          </p:cNvPr>
          <p:cNvSpPr/>
          <p:nvPr/>
        </p:nvSpPr>
        <p:spPr>
          <a:xfrm rot="16200000">
            <a:off x="7132327" y="3719675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48" name="Cylinder 47">
            <a:extLst>
              <a:ext uri="{FF2B5EF4-FFF2-40B4-BE49-F238E27FC236}">
                <a16:creationId xmlns:a16="http://schemas.microsoft.com/office/drawing/2014/main" id="{CB85D1AC-C1B2-4728-99FD-705759FCEC50}"/>
              </a:ext>
            </a:extLst>
          </p:cNvPr>
          <p:cNvSpPr/>
          <p:nvPr/>
        </p:nvSpPr>
        <p:spPr>
          <a:xfrm rot="16200000">
            <a:off x="6851628" y="3719675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49" name="Cylinder 48">
            <a:extLst>
              <a:ext uri="{FF2B5EF4-FFF2-40B4-BE49-F238E27FC236}">
                <a16:creationId xmlns:a16="http://schemas.microsoft.com/office/drawing/2014/main" id="{A7DF2A13-4474-4BD1-AB17-E589E0F079C4}"/>
              </a:ext>
            </a:extLst>
          </p:cNvPr>
          <p:cNvSpPr/>
          <p:nvPr/>
        </p:nvSpPr>
        <p:spPr>
          <a:xfrm rot="16200000">
            <a:off x="6570930" y="3719675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50" name="Cylinder 49">
            <a:extLst>
              <a:ext uri="{FF2B5EF4-FFF2-40B4-BE49-F238E27FC236}">
                <a16:creationId xmlns:a16="http://schemas.microsoft.com/office/drawing/2014/main" id="{D9582C04-8416-4EF3-9442-D1E59372057D}"/>
              </a:ext>
            </a:extLst>
          </p:cNvPr>
          <p:cNvSpPr/>
          <p:nvPr/>
        </p:nvSpPr>
        <p:spPr>
          <a:xfrm rot="16200000">
            <a:off x="6290231" y="3719675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51" name="Cylinder 50">
            <a:extLst>
              <a:ext uri="{FF2B5EF4-FFF2-40B4-BE49-F238E27FC236}">
                <a16:creationId xmlns:a16="http://schemas.microsoft.com/office/drawing/2014/main" id="{FED26857-31CC-4BD4-A11C-41C9338D3DC2}"/>
              </a:ext>
            </a:extLst>
          </p:cNvPr>
          <p:cNvSpPr/>
          <p:nvPr/>
        </p:nvSpPr>
        <p:spPr>
          <a:xfrm rot="16200000">
            <a:off x="6009532" y="3719675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52" name="Cylinder 51">
            <a:extLst>
              <a:ext uri="{FF2B5EF4-FFF2-40B4-BE49-F238E27FC236}">
                <a16:creationId xmlns:a16="http://schemas.microsoft.com/office/drawing/2014/main" id="{40690652-C4AA-41B6-A5F7-F543D2670406}"/>
              </a:ext>
            </a:extLst>
          </p:cNvPr>
          <p:cNvSpPr/>
          <p:nvPr/>
        </p:nvSpPr>
        <p:spPr>
          <a:xfrm rot="16200000">
            <a:off x="5728833" y="3719675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53" name="Cylinder 52">
            <a:extLst>
              <a:ext uri="{FF2B5EF4-FFF2-40B4-BE49-F238E27FC236}">
                <a16:creationId xmlns:a16="http://schemas.microsoft.com/office/drawing/2014/main" id="{16E01364-1F71-4423-8AE7-EF6D9731CC39}"/>
              </a:ext>
            </a:extLst>
          </p:cNvPr>
          <p:cNvSpPr/>
          <p:nvPr/>
        </p:nvSpPr>
        <p:spPr>
          <a:xfrm rot="16200000">
            <a:off x="5443166" y="3719675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54" name="Cylinder 53">
            <a:extLst>
              <a:ext uri="{FF2B5EF4-FFF2-40B4-BE49-F238E27FC236}">
                <a16:creationId xmlns:a16="http://schemas.microsoft.com/office/drawing/2014/main" id="{8F894984-B550-4D15-8A55-2A5BC50CF5C8}"/>
              </a:ext>
            </a:extLst>
          </p:cNvPr>
          <p:cNvSpPr/>
          <p:nvPr/>
        </p:nvSpPr>
        <p:spPr>
          <a:xfrm rot="16200000">
            <a:off x="5162467" y="3719675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55" name="Cylinder 54">
            <a:extLst>
              <a:ext uri="{FF2B5EF4-FFF2-40B4-BE49-F238E27FC236}">
                <a16:creationId xmlns:a16="http://schemas.microsoft.com/office/drawing/2014/main" id="{D6314FDD-9AE8-402F-B5DF-F45C457F6073}"/>
              </a:ext>
            </a:extLst>
          </p:cNvPr>
          <p:cNvSpPr/>
          <p:nvPr/>
        </p:nvSpPr>
        <p:spPr>
          <a:xfrm rot="16200000">
            <a:off x="4881768" y="3719675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56" name="Cylinder 55">
            <a:extLst>
              <a:ext uri="{FF2B5EF4-FFF2-40B4-BE49-F238E27FC236}">
                <a16:creationId xmlns:a16="http://schemas.microsoft.com/office/drawing/2014/main" id="{95C0225D-EBD8-428D-BDB8-8BB27A416F7B}"/>
              </a:ext>
            </a:extLst>
          </p:cNvPr>
          <p:cNvSpPr/>
          <p:nvPr/>
        </p:nvSpPr>
        <p:spPr>
          <a:xfrm rot="16200000">
            <a:off x="4601069" y="3719675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57" name="Cylinder 56">
            <a:extLst>
              <a:ext uri="{FF2B5EF4-FFF2-40B4-BE49-F238E27FC236}">
                <a16:creationId xmlns:a16="http://schemas.microsoft.com/office/drawing/2014/main" id="{DE47C635-69CA-46BF-8BE1-F8D4FBAE3EC2}"/>
              </a:ext>
            </a:extLst>
          </p:cNvPr>
          <p:cNvSpPr/>
          <p:nvPr/>
        </p:nvSpPr>
        <p:spPr>
          <a:xfrm rot="16200000">
            <a:off x="4320371" y="3719675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58" name="Cylinder 57">
            <a:extLst>
              <a:ext uri="{FF2B5EF4-FFF2-40B4-BE49-F238E27FC236}">
                <a16:creationId xmlns:a16="http://schemas.microsoft.com/office/drawing/2014/main" id="{91CD63AD-F00D-4A3E-99D5-DB1AC18E10C0}"/>
              </a:ext>
            </a:extLst>
          </p:cNvPr>
          <p:cNvSpPr/>
          <p:nvPr/>
        </p:nvSpPr>
        <p:spPr>
          <a:xfrm rot="16200000">
            <a:off x="4039672" y="3719675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59" name="Cylinder 58">
            <a:extLst>
              <a:ext uri="{FF2B5EF4-FFF2-40B4-BE49-F238E27FC236}">
                <a16:creationId xmlns:a16="http://schemas.microsoft.com/office/drawing/2014/main" id="{3A9623AA-598B-4B4D-8A46-80B47879F425}"/>
              </a:ext>
            </a:extLst>
          </p:cNvPr>
          <p:cNvSpPr/>
          <p:nvPr/>
        </p:nvSpPr>
        <p:spPr>
          <a:xfrm rot="16200000">
            <a:off x="3758973" y="3719675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60" name="Cylinder 59">
            <a:extLst>
              <a:ext uri="{FF2B5EF4-FFF2-40B4-BE49-F238E27FC236}">
                <a16:creationId xmlns:a16="http://schemas.microsoft.com/office/drawing/2014/main" id="{375726F6-A622-4D69-B4C0-4E0A0AEFE90D}"/>
              </a:ext>
            </a:extLst>
          </p:cNvPr>
          <p:cNvSpPr/>
          <p:nvPr/>
        </p:nvSpPr>
        <p:spPr>
          <a:xfrm rot="16200000">
            <a:off x="3213169" y="3719675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61" name="Cylinder 60">
            <a:extLst>
              <a:ext uri="{FF2B5EF4-FFF2-40B4-BE49-F238E27FC236}">
                <a16:creationId xmlns:a16="http://schemas.microsoft.com/office/drawing/2014/main" id="{C94F022C-E379-48B7-9532-48FF0B37633C}"/>
              </a:ext>
            </a:extLst>
          </p:cNvPr>
          <p:cNvSpPr/>
          <p:nvPr/>
        </p:nvSpPr>
        <p:spPr>
          <a:xfrm rot="16200000">
            <a:off x="7693726" y="4617869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62" name="Cylinder 61">
            <a:extLst>
              <a:ext uri="{FF2B5EF4-FFF2-40B4-BE49-F238E27FC236}">
                <a16:creationId xmlns:a16="http://schemas.microsoft.com/office/drawing/2014/main" id="{69A3FD3B-B07F-45C6-A5E4-672A70FD943C}"/>
              </a:ext>
            </a:extLst>
          </p:cNvPr>
          <p:cNvSpPr/>
          <p:nvPr/>
        </p:nvSpPr>
        <p:spPr>
          <a:xfrm rot="16200000">
            <a:off x="7413027" y="4617869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63" name="Cylinder 62">
            <a:extLst>
              <a:ext uri="{FF2B5EF4-FFF2-40B4-BE49-F238E27FC236}">
                <a16:creationId xmlns:a16="http://schemas.microsoft.com/office/drawing/2014/main" id="{E01E1C15-ECA4-4DC8-8C09-6CBFEC98AD50}"/>
              </a:ext>
            </a:extLst>
          </p:cNvPr>
          <p:cNvSpPr/>
          <p:nvPr/>
        </p:nvSpPr>
        <p:spPr>
          <a:xfrm rot="16200000">
            <a:off x="7132328" y="4617869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64" name="Cylinder 63">
            <a:extLst>
              <a:ext uri="{FF2B5EF4-FFF2-40B4-BE49-F238E27FC236}">
                <a16:creationId xmlns:a16="http://schemas.microsoft.com/office/drawing/2014/main" id="{EB1C918F-8BF9-4003-8E38-ABCCA48ACB72}"/>
              </a:ext>
            </a:extLst>
          </p:cNvPr>
          <p:cNvSpPr/>
          <p:nvPr/>
        </p:nvSpPr>
        <p:spPr>
          <a:xfrm rot="16200000">
            <a:off x="6851629" y="4617869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65" name="Cylinder 64">
            <a:extLst>
              <a:ext uri="{FF2B5EF4-FFF2-40B4-BE49-F238E27FC236}">
                <a16:creationId xmlns:a16="http://schemas.microsoft.com/office/drawing/2014/main" id="{09FE7850-53B6-409F-B2D6-1E0BAD8036E8}"/>
              </a:ext>
            </a:extLst>
          </p:cNvPr>
          <p:cNvSpPr/>
          <p:nvPr/>
        </p:nvSpPr>
        <p:spPr>
          <a:xfrm rot="16200000">
            <a:off x="6570931" y="4617869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66" name="Cylinder 65">
            <a:extLst>
              <a:ext uri="{FF2B5EF4-FFF2-40B4-BE49-F238E27FC236}">
                <a16:creationId xmlns:a16="http://schemas.microsoft.com/office/drawing/2014/main" id="{73409032-1F7C-4405-BB34-9376F72DBB11}"/>
              </a:ext>
            </a:extLst>
          </p:cNvPr>
          <p:cNvSpPr/>
          <p:nvPr/>
        </p:nvSpPr>
        <p:spPr>
          <a:xfrm rot="16200000">
            <a:off x="6290232" y="4617869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67" name="Cylinder 66">
            <a:extLst>
              <a:ext uri="{FF2B5EF4-FFF2-40B4-BE49-F238E27FC236}">
                <a16:creationId xmlns:a16="http://schemas.microsoft.com/office/drawing/2014/main" id="{127ED5B8-4A1D-406F-93A6-C6AE7959078E}"/>
              </a:ext>
            </a:extLst>
          </p:cNvPr>
          <p:cNvSpPr/>
          <p:nvPr/>
        </p:nvSpPr>
        <p:spPr>
          <a:xfrm rot="16200000">
            <a:off x="6009533" y="4617869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68" name="Cylinder 67">
            <a:extLst>
              <a:ext uri="{FF2B5EF4-FFF2-40B4-BE49-F238E27FC236}">
                <a16:creationId xmlns:a16="http://schemas.microsoft.com/office/drawing/2014/main" id="{ABD8B247-05C9-431B-91D2-60CFAD14EFB5}"/>
              </a:ext>
            </a:extLst>
          </p:cNvPr>
          <p:cNvSpPr/>
          <p:nvPr/>
        </p:nvSpPr>
        <p:spPr>
          <a:xfrm rot="16200000">
            <a:off x="5728834" y="4617869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69" name="Cylinder 68">
            <a:extLst>
              <a:ext uri="{FF2B5EF4-FFF2-40B4-BE49-F238E27FC236}">
                <a16:creationId xmlns:a16="http://schemas.microsoft.com/office/drawing/2014/main" id="{080C0A81-5B84-45A8-9BB5-00F98B4A2CD4}"/>
              </a:ext>
            </a:extLst>
          </p:cNvPr>
          <p:cNvSpPr/>
          <p:nvPr/>
        </p:nvSpPr>
        <p:spPr>
          <a:xfrm rot="16200000">
            <a:off x="5443167" y="4617869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70" name="Cylinder 69">
            <a:extLst>
              <a:ext uri="{FF2B5EF4-FFF2-40B4-BE49-F238E27FC236}">
                <a16:creationId xmlns:a16="http://schemas.microsoft.com/office/drawing/2014/main" id="{03414C17-58C0-4C16-A0A2-EED7F7BA97B1}"/>
              </a:ext>
            </a:extLst>
          </p:cNvPr>
          <p:cNvSpPr/>
          <p:nvPr/>
        </p:nvSpPr>
        <p:spPr>
          <a:xfrm rot="16200000">
            <a:off x="5162468" y="4617869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71" name="Cylinder 70">
            <a:extLst>
              <a:ext uri="{FF2B5EF4-FFF2-40B4-BE49-F238E27FC236}">
                <a16:creationId xmlns:a16="http://schemas.microsoft.com/office/drawing/2014/main" id="{C1CA6E1B-B2E8-41CF-B838-163C9742DF89}"/>
              </a:ext>
            </a:extLst>
          </p:cNvPr>
          <p:cNvSpPr/>
          <p:nvPr/>
        </p:nvSpPr>
        <p:spPr>
          <a:xfrm rot="16200000">
            <a:off x="4881770" y="4617866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72" name="Cylinder 71">
            <a:extLst>
              <a:ext uri="{FF2B5EF4-FFF2-40B4-BE49-F238E27FC236}">
                <a16:creationId xmlns:a16="http://schemas.microsoft.com/office/drawing/2014/main" id="{8A6A2883-9CED-4B74-A158-8E03C3FDC65C}"/>
              </a:ext>
            </a:extLst>
          </p:cNvPr>
          <p:cNvSpPr/>
          <p:nvPr/>
        </p:nvSpPr>
        <p:spPr>
          <a:xfrm rot="16200000">
            <a:off x="4601071" y="4617866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73" name="Cylinder 72">
            <a:extLst>
              <a:ext uri="{FF2B5EF4-FFF2-40B4-BE49-F238E27FC236}">
                <a16:creationId xmlns:a16="http://schemas.microsoft.com/office/drawing/2014/main" id="{290F6922-D63B-4D5A-AE19-DC92226E39F8}"/>
              </a:ext>
            </a:extLst>
          </p:cNvPr>
          <p:cNvSpPr/>
          <p:nvPr/>
        </p:nvSpPr>
        <p:spPr>
          <a:xfrm rot="16200000">
            <a:off x="4320373" y="4617866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74" name="Cylinder 73">
            <a:extLst>
              <a:ext uri="{FF2B5EF4-FFF2-40B4-BE49-F238E27FC236}">
                <a16:creationId xmlns:a16="http://schemas.microsoft.com/office/drawing/2014/main" id="{9DCEE683-7FCB-4B46-A547-3DA9A4581A59}"/>
              </a:ext>
            </a:extLst>
          </p:cNvPr>
          <p:cNvSpPr/>
          <p:nvPr/>
        </p:nvSpPr>
        <p:spPr>
          <a:xfrm rot="16200000">
            <a:off x="3770673" y="4617866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75" name="Cylinder 74">
            <a:extLst>
              <a:ext uri="{FF2B5EF4-FFF2-40B4-BE49-F238E27FC236}">
                <a16:creationId xmlns:a16="http://schemas.microsoft.com/office/drawing/2014/main" id="{37897066-0164-425C-9B43-9ECE3AA42E6A}"/>
              </a:ext>
            </a:extLst>
          </p:cNvPr>
          <p:cNvSpPr/>
          <p:nvPr/>
        </p:nvSpPr>
        <p:spPr>
          <a:xfrm rot="16200000">
            <a:off x="3489974" y="4617866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76" name="Cylinder 75">
            <a:extLst>
              <a:ext uri="{FF2B5EF4-FFF2-40B4-BE49-F238E27FC236}">
                <a16:creationId xmlns:a16="http://schemas.microsoft.com/office/drawing/2014/main" id="{CF1A3C5C-B712-4EA0-A7F1-15950002EA12}"/>
              </a:ext>
            </a:extLst>
          </p:cNvPr>
          <p:cNvSpPr/>
          <p:nvPr/>
        </p:nvSpPr>
        <p:spPr>
          <a:xfrm rot="16200000">
            <a:off x="3209275" y="4617866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77" name="Cylinder 76">
            <a:extLst>
              <a:ext uri="{FF2B5EF4-FFF2-40B4-BE49-F238E27FC236}">
                <a16:creationId xmlns:a16="http://schemas.microsoft.com/office/drawing/2014/main" id="{2C286DF0-510C-4D82-B31C-CBB2299279DE}"/>
              </a:ext>
            </a:extLst>
          </p:cNvPr>
          <p:cNvSpPr/>
          <p:nvPr/>
        </p:nvSpPr>
        <p:spPr>
          <a:xfrm rot="16200000">
            <a:off x="7689831" y="5493471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78" name="Cylinder 77">
            <a:extLst>
              <a:ext uri="{FF2B5EF4-FFF2-40B4-BE49-F238E27FC236}">
                <a16:creationId xmlns:a16="http://schemas.microsoft.com/office/drawing/2014/main" id="{B614B890-6CB0-4C3A-8FA2-6591E55990E6}"/>
              </a:ext>
            </a:extLst>
          </p:cNvPr>
          <p:cNvSpPr/>
          <p:nvPr/>
        </p:nvSpPr>
        <p:spPr>
          <a:xfrm rot="16200000">
            <a:off x="7144028" y="5493470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79" name="Cylinder 78">
            <a:extLst>
              <a:ext uri="{FF2B5EF4-FFF2-40B4-BE49-F238E27FC236}">
                <a16:creationId xmlns:a16="http://schemas.microsoft.com/office/drawing/2014/main" id="{5F6AFA06-5B13-4C12-8F14-E7DED8540210}"/>
              </a:ext>
            </a:extLst>
          </p:cNvPr>
          <p:cNvSpPr/>
          <p:nvPr/>
        </p:nvSpPr>
        <p:spPr>
          <a:xfrm rot="16200000">
            <a:off x="6863329" y="5493470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80" name="Cylinder 79">
            <a:extLst>
              <a:ext uri="{FF2B5EF4-FFF2-40B4-BE49-F238E27FC236}">
                <a16:creationId xmlns:a16="http://schemas.microsoft.com/office/drawing/2014/main" id="{AAB11A47-511E-48BE-A818-B818014429E0}"/>
              </a:ext>
            </a:extLst>
          </p:cNvPr>
          <p:cNvSpPr/>
          <p:nvPr/>
        </p:nvSpPr>
        <p:spPr>
          <a:xfrm rot="16200000">
            <a:off x="6582630" y="5493470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81" name="Cylinder 80">
            <a:extLst>
              <a:ext uri="{FF2B5EF4-FFF2-40B4-BE49-F238E27FC236}">
                <a16:creationId xmlns:a16="http://schemas.microsoft.com/office/drawing/2014/main" id="{D560429B-7425-4349-A09F-7900A43BAB36}"/>
              </a:ext>
            </a:extLst>
          </p:cNvPr>
          <p:cNvSpPr/>
          <p:nvPr/>
        </p:nvSpPr>
        <p:spPr>
          <a:xfrm rot="16200000">
            <a:off x="6301932" y="5493470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82" name="Cylinder 81">
            <a:extLst>
              <a:ext uri="{FF2B5EF4-FFF2-40B4-BE49-F238E27FC236}">
                <a16:creationId xmlns:a16="http://schemas.microsoft.com/office/drawing/2014/main" id="{EB4B2BCB-C382-4660-8917-10D09F46AB07}"/>
              </a:ext>
            </a:extLst>
          </p:cNvPr>
          <p:cNvSpPr/>
          <p:nvPr/>
        </p:nvSpPr>
        <p:spPr>
          <a:xfrm rot="16200000">
            <a:off x="6021233" y="5493470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83" name="Cylinder 82">
            <a:extLst>
              <a:ext uri="{FF2B5EF4-FFF2-40B4-BE49-F238E27FC236}">
                <a16:creationId xmlns:a16="http://schemas.microsoft.com/office/drawing/2014/main" id="{96A5AD62-D2BA-45C1-A09B-4FA558020CA7}"/>
              </a:ext>
            </a:extLst>
          </p:cNvPr>
          <p:cNvSpPr/>
          <p:nvPr/>
        </p:nvSpPr>
        <p:spPr>
          <a:xfrm rot="16200000">
            <a:off x="5740534" y="5493470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84" name="Cylinder 83">
            <a:extLst>
              <a:ext uri="{FF2B5EF4-FFF2-40B4-BE49-F238E27FC236}">
                <a16:creationId xmlns:a16="http://schemas.microsoft.com/office/drawing/2014/main" id="{758FB704-1F81-458A-8B53-5B9998F5C8E1}"/>
              </a:ext>
            </a:extLst>
          </p:cNvPr>
          <p:cNvSpPr/>
          <p:nvPr/>
        </p:nvSpPr>
        <p:spPr>
          <a:xfrm rot="16200000">
            <a:off x="5459835" y="5493470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85" name="Cylinder 84">
            <a:extLst>
              <a:ext uri="{FF2B5EF4-FFF2-40B4-BE49-F238E27FC236}">
                <a16:creationId xmlns:a16="http://schemas.microsoft.com/office/drawing/2014/main" id="{D1B28098-5C16-4959-8D68-459F9B2F4993}"/>
              </a:ext>
            </a:extLst>
          </p:cNvPr>
          <p:cNvSpPr/>
          <p:nvPr/>
        </p:nvSpPr>
        <p:spPr>
          <a:xfrm rot="16200000">
            <a:off x="5174168" y="5493470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86" name="Cylinder 85">
            <a:extLst>
              <a:ext uri="{FF2B5EF4-FFF2-40B4-BE49-F238E27FC236}">
                <a16:creationId xmlns:a16="http://schemas.microsoft.com/office/drawing/2014/main" id="{07FE2D5D-6DD6-419F-A40D-877242BDD550}"/>
              </a:ext>
            </a:extLst>
          </p:cNvPr>
          <p:cNvSpPr/>
          <p:nvPr/>
        </p:nvSpPr>
        <p:spPr>
          <a:xfrm rot="16200000">
            <a:off x="4893469" y="5493470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87" name="Cylinder 86">
            <a:extLst>
              <a:ext uri="{FF2B5EF4-FFF2-40B4-BE49-F238E27FC236}">
                <a16:creationId xmlns:a16="http://schemas.microsoft.com/office/drawing/2014/main" id="{FDF9B021-3CE0-4BE1-9FCF-577258087E85}"/>
              </a:ext>
            </a:extLst>
          </p:cNvPr>
          <p:cNvSpPr/>
          <p:nvPr/>
        </p:nvSpPr>
        <p:spPr>
          <a:xfrm rot="16200000">
            <a:off x="4612770" y="5493470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88" name="Cylinder 87">
            <a:extLst>
              <a:ext uri="{FF2B5EF4-FFF2-40B4-BE49-F238E27FC236}">
                <a16:creationId xmlns:a16="http://schemas.microsoft.com/office/drawing/2014/main" id="{270483EA-D1BE-40E4-A372-DAC81380DE0D}"/>
              </a:ext>
            </a:extLst>
          </p:cNvPr>
          <p:cNvSpPr/>
          <p:nvPr/>
        </p:nvSpPr>
        <p:spPr>
          <a:xfrm rot="16200000">
            <a:off x="4332071" y="5493470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89" name="Cylinder 88">
            <a:extLst>
              <a:ext uri="{FF2B5EF4-FFF2-40B4-BE49-F238E27FC236}">
                <a16:creationId xmlns:a16="http://schemas.microsoft.com/office/drawing/2014/main" id="{240A60CA-9B57-4D8B-BE4F-5F7CC4E3F68C}"/>
              </a:ext>
            </a:extLst>
          </p:cNvPr>
          <p:cNvSpPr/>
          <p:nvPr/>
        </p:nvSpPr>
        <p:spPr>
          <a:xfrm rot="16200000">
            <a:off x="4051373" y="5493470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90" name="Cylinder 89">
            <a:extLst>
              <a:ext uri="{FF2B5EF4-FFF2-40B4-BE49-F238E27FC236}">
                <a16:creationId xmlns:a16="http://schemas.microsoft.com/office/drawing/2014/main" id="{9151D2C1-9A06-46FA-BC70-1435A73F9EDD}"/>
              </a:ext>
            </a:extLst>
          </p:cNvPr>
          <p:cNvSpPr/>
          <p:nvPr/>
        </p:nvSpPr>
        <p:spPr>
          <a:xfrm rot="16200000">
            <a:off x="3770674" y="5493470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91" name="Cylinder 90">
            <a:extLst>
              <a:ext uri="{FF2B5EF4-FFF2-40B4-BE49-F238E27FC236}">
                <a16:creationId xmlns:a16="http://schemas.microsoft.com/office/drawing/2014/main" id="{53F3B55B-C885-4DDF-9845-724D2C1CEC2E}"/>
              </a:ext>
            </a:extLst>
          </p:cNvPr>
          <p:cNvSpPr/>
          <p:nvPr/>
        </p:nvSpPr>
        <p:spPr>
          <a:xfrm rot="16200000">
            <a:off x="3489975" y="5493470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92" name="Cylinder 91">
            <a:extLst>
              <a:ext uri="{FF2B5EF4-FFF2-40B4-BE49-F238E27FC236}">
                <a16:creationId xmlns:a16="http://schemas.microsoft.com/office/drawing/2014/main" id="{8279AD49-8173-44A7-AA11-59C7248B3838}"/>
              </a:ext>
            </a:extLst>
          </p:cNvPr>
          <p:cNvSpPr/>
          <p:nvPr/>
        </p:nvSpPr>
        <p:spPr>
          <a:xfrm rot="16200000">
            <a:off x="3209275" y="5493471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EF8E26-7D7A-4968-9C94-EB5C81E2B16C}"/>
              </a:ext>
            </a:extLst>
          </p:cNvPr>
          <p:cNvSpPr txBox="1"/>
          <p:nvPr/>
        </p:nvSpPr>
        <p:spPr>
          <a:xfrm>
            <a:off x="5172039" y="4572266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5400" b="1" dirty="0">
                <a:solidFill>
                  <a:srgbClr val="000000"/>
                </a:solidFill>
              </a:rPr>
              <a:t>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CBAEE73-EADB-474D-BC4C-7101C48A2CBA}"/>
                  </a:ext>
                </a:extLst>
              </p:cNvPr>
              <p:cNvSpPr txBox="1"/>
              <p:nvPr/>
            </p:nvSpPr>
            <p:spPr>
              <a:xfrm>
                <a:off x="2406848" y="4619992"/>
                <a:ext cx="7729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CBAEE73-EADB-474D-BC4C-7101C48A2C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848" y="4619992"/>
                <a:ext cx="77296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951653B3-9A16-4F3D-9156-733A29DD2F4C}"/>
                  </a:ext>
                </a:extLst>
              </p:cNvPr>
              <p:cNvSpPr txBox="1"/>
              <p:nvPr/>
            </p:nvSpPr>
            <p:spPr>
              <a:xfrm>
                <a:off x="2406156" y="4157950"/>
                <a:ext cx="7729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951653B3-9A16-4F3D-9156-733A29DD2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156" y="4157950"/>
                <a:ext cx="77296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83BCD5B7-3519-4773-B10D-506AF3283621}"/>
                  </a:ext>
                </a:extLst>
              </p:cNvPr>
              <p:cNvSpPr txBox="1"/>
              <p:nvPr/>
            </p:nvSpPr>
            <p:spPr>
              <a:xfrm>
                <a:off x="2406155" y="3704655"/>
                <a:ext cx="7729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83BCD5B7-3519-4773-B10D-506AF32836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155" y="3704655"/>
                <a:ext cx="77296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85091F91-EB55-481D-8341-A11C21CE2B0C}"/>
                  </a:ext>
                </a:extLst>
              </p:cNvPr>
              <p:cNvSpPr txBox="1"/>
              <p:nvPr/>
            </p:nvSpPr>
            <p:spPr>
              <a:xfrm>
                <a:off x="2019217" y="5482156"/>
                <a:ext cx="11977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85091F91-EB55-481D-8341-A11C21CE2B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217" y="5482156"/>
                <a:ext cx="119776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Flowchart: Process 100">
                <a:extLst>
                  <a:ext uri="{FF2B5EF4-FFF2-40B4-BE49-F238E27FC236}">
                    <a16:creationId xmlns:a16="http://schemas.microsoft.com/office/drawing/2014/main" id="{C6457A13-F7BD-484A-A022-54E0999BF52E}"/>
                  </a:ext>
                </a:extLst>
              </p:cNvPr>
              <p:cNvSpPr/>
              <p:nvPr/>
            </p:nvSpPr>
            <p:spPr>
              <a:xfrm>
                <a:off x="8739237" y="3704655"/>
                <a:ext cx="3121781" cy="956525"/>
              </a:xfrm>
              <a:prstGeom prst="flowChartProcess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Optimal substructure:</a:t>
                </a:r>
              </a:p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Max income from two rods w/sizes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01" name="Flowchart: Process 100">
                <a:extLst>
                  <a:ext uri="{FF2B5EF4-FFF2-40B4-BE49-F238E27FC236}">
                    <a16:creationId xmlns:a16="http://schemas.microsoft.com/office/drawing/2014/main" id="{C6457A13-F7BD-484A-A022-54E0999BF5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9237" y="3704655"/>
                <a:ext cx="3121781" cy="956525"/>
              </a:xfrm>
              <a:prstGeom prst="flowChartProcess">
                <a:avLst/>
              </a:prstGeom>
              <a:blipFill>
                <a:blip r:embed="rId7"/>
                <a:stretch>
                  <a:fillRect t="-625" b="-6250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Flowchart: Process 101">
                <a:extLst>
                  <a:ext uri="{FF2B5EF4-FFF2-40B4-BE49-F238E27FC236}">
                    <a16:creationId xmlns:a16="http://schemas.microsoft.com/office/drawing/2014/main" id="{2DF7C146-AA5A-49D2-A8C1-E1EEC170C0EE}"/>
                  </a:ext>
                </a:extLst>
              </p:cNvPr>
              <p:cNvSpPr/>
              <p:nvPr/>
            </p:nvSpPr>
            <p:spPr>
              <a:xfrm>
                <a:off x="8739237" y="4681188"/>
                <a:ext cx="3121781" cy="715900"/>
              </a:xfrm>
              <a:prstGeom prst="flowChartProcess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… is max income we can get from the rod size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02" name="Flowchart: Process 101">
                <a:extLst>
                  <a:ext uri="{FF2B5EF4-FFF2-40B4-BE49-F238E27FC236}">
                    <a16:creationId xmlns:a16="http://schemas.microsoft.com/office/drawing/2014/main" id="{2DF7C146-AA5A-49D2-A8C1-E1EEC170C0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9237" y="4681188"/>
                <a:ext cx="3121781" cy="715900"/>
              </a:xfrm>
              <a:prstGeom prst="flowChartProcess">
                <a:avLst/>
              </a:prstGeom>
              <a:blipFill>
                <a:blip r:embed="rId8"/>
                <a:stretch>
                  <a:fillRect r="-583" b="-6667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3" name="Flowchart: Process 102">
                <a:extLst>
                  <a:ext uri="{FF2B5EF4-FFF2-40B4-BE49-F238E27FC236}">
                    <a16:creationId xmlns:a16="http://schemas.microsoft.com/office/drawing/2014/main" id="{E69FD970-A3CF-4158-9765-CAF86D825E76}"/>
                  </a:ext>
                </a:extLst>
              </p:cNvPr>
              <p:cNvSpPr/>
              <p:nvPr/>
            </p:nvSpPr>
            <p:spPr>
              <a:xfrm>
                <a:off x="8739237" y="5417096"/>
                <a:ext cx="3121781" cy="715900"/>
              </a:xfrm>
              <a:prstGeom prst="flowChartProcess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+ max income we can get from the rod size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03" name="Flowchart: Process 102">
                <a:extLst>
                  <a:ext uri="{FF2B5EF4-FFF2-40B4-BE49-F238E27FC236}">
                    <a16:creationId xmlns:a16="http://schemas.microsoft.com/office/drawing/2014/main" id="{E69FD970-A3CF-4158-9765-CAF86D825E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9237" y="5417096"/>
                <a:ext cx="3121781" cy="715900"/>
              </a:xfrm>
              <a:prstGeom prst="flowChartProcess">
                <a:avLst/>
              </a:prstGeom>
              <a:blipFill>
                <a:blip r:embed="rId9"/>
                <a:stretch>
                  <a:fillRect b="-6667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6A270-8A87-496F-95A3-AABEADAFF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7547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98101-0A5D-47D0-8005-E36EE360F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Input size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83907A-3F7A-47BF-9F7D-BDE761B2CE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𝑏𝑖𝑡𝑠</m:t>
                    </m:r>
                    <m:d>
                      <m:d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𝑏𝑖𝑡𝑠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+…+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𝑏𝑖𝑡𝑠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CA" b="0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It takes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⌈</m:t>
                    </m:r>
                    <m:func>
                      <m:func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func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⌉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bits </a:t>
                </a:r>
                <a:r>
                  <a:rPr lang="en-CA" b="0" dirty="0">
                    <a:solidFill>
                      <a:srgbClr val="000000"/>
                    </a:solidFill>
                  </a:rPr>
                  <a:t>to store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CA" b="0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It takes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CA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b="1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</m:e>
                              <m:sub>
                                <m:r>
                                  <a:rPr lang="en-CA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fName>
                          <m:e>
                            <m:sSub>
                              <m:sSubPr>
                                <m:ctrlPr>
                                  <a:rPr lang="en-CA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</m:e>
                              <m:sub>
                                <m:r>
                                  <a:rPr lang="en-CA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bits</a:t>
                </a:r>
                <a:r>
                  <a:rPr lang="en-CA" dirty="0">
                    <a:solidFill>
                      <a:srgbClr val="000000"/>
                    </a:solidFill>
                  </a:rPr>
                  <a:t> to store </a:t>
                </a:r>
                <a:r>
                  <a:rPr lang="en-CA" b="1" dirty="0">
                    <a:solidFill>
                      <a:srgbClr val="000000"/>
                    </a:solidFill>
                  </a:rPr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b="1" dirty="0">
                    <a:solidFill>
                      <a:srgbClr val="000000"/>
                    </a:solidFill>
                  </a:rPr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(otherwise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cannot be used at all, and should be omitted from the input)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Then we have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CA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CA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CA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CA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CA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sSub>
                              <m:sSubPr>
                                <m:ctrlPr>
                                  <a:rPr lang="en-CA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CA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func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So,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func>
                      <m:func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CA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func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83907A-3F7A-47BF-9F7D-BDE761B2CE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BA52ED-C8C3-4B33-B101-27E7E938B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40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9371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5B911F3-65A2-4062-A403-A44619B6D35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Comparing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5B911F3-65A2-4062-A403-A44619B6D3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769" t="-1775" b="-1124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ECAB7F-7985-48FE-B5AF-1933938106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93812" y="975818"/>
                <a:ext cx="10519645" cy="4943201"/>
              </a:xfrm>
            </p:spPr>
            <p:txBody>
              <a:bodyPr>
                <a:normAutofit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Recall</a:t>
                </a:r>
                <a:r>
                  <a:rPr lang="en-CA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</m:d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sSup>
                      <m:sSup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p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CA" b="1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b="1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</m:func>
                      </m:e>
                    </m:d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As an example, if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is fixed at 10 and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is allowed to vary,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then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1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𝐎</m:t>
                    </m:r>
                    <m:d>
                      <m:dPr>
                        <m:ctrlPr>
                          <a:rPr lang="en-CA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CA" b="1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CA" b="1" i="0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CA" b="1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</m:func>
                      </m:e>
                    </m:d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</m:d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p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In this case,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is</a:t>
                </a:r>
                <a:r>
                  <a:rPr lang="en-CA" b="1" dirty="0">
                    <a:solidFill>
                      <a:srgbClr val="000000"/>
                    </a:solidFill>
                  </a:rPr>
                  <a:t> exponential in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  <a:latin typeface="+mj-lt"/>
                  </a:rPr>
                  <a:t>However, if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  <a:latin typeface="+mj-lt"/>
                  </a:rPr>
                  <a:t> is fixed at 10 and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  <a:latin typeface="+mj-lt"/>
                  </a:rPr>
                  <a:t> is allowed to vary,</a:t>
                </a:r>
                <a:br>
                  <a:rPr lang="en-CA" dirty="0">
                    <a:solidFill>
                      <a:srgbClr val="000000"/>
                    </a:solidFill>
                    <a:latin typeface="+mj-lt"/>
                  </a:rPr>
                </a:br>
                <a:r>
                  <a:rPr lang="en-CA" dirty="0">
                    <a:solidFill>
                      <a:srgbClr val="000000"/>
                    </a:solidFill>
                    <a:latin typeface="+mj-lt"/>
                  </a:rPr>
                  <a:t>then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  <a:latin typeface="+mj-lt"/>
                  </a:rPr>
                  <a:t> </a:t>
                </a:r>
                <a:r>
                  <a:rPr lang="en-CA" dirty="0">
                    <a:solidFill>
                      <a:srgbClr val="000000"/>
                    </a:solidFill>
                    <a:latin typeface="+mj-lt"/>
                  </a:rPr>
                  <a:t>and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</m:d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b="1" dirty="0">
                  <a:solidFill>
                    <a:srgbClr val="000000"/>
                  </a:solidFill>
                  <a:latin typeface="+mj-lt"/>
                </a:endParaRP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  <a:latin typeface="+mj-lt"/>
                  </a:rPr>
                  <a:t>In this case,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  <a:latin typeface="+mj-lt"/>
                  </a:rPr>
                  <a:t> is </a:t>
                </a:r>
                <a:r>
                  <a:rPr lang="en-CA" b="1" dirty="0">
                    <a:solidFill>
                      <a:srgbClr val="000000"/>
                    </a:solidFill>
                    <a:latin typeface="+mj-lt"/>
                  </a:rPr>
                  <a:t>linear in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endParaRPr lang="en-CA" b="1" dirty="0">
                  <a:solidFill>
                    <a:srgbClr val="000000"/>
                  </a:solidFill>
                  <a:latin typeface="+mj-lt"/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  <a:latin typeface="+mj-lt"/>
                  </a:rPr>
                  <a:t>So, </a:t>
                </a:r>
                <a:r>
                  <a:rPr lang="en-CA" b="1" dirty="0">
                    <a:solidFill>
                      <a:srgbClr val="000000"/>
                    </a:solidFill>
                    <a:latin typeface="+mj-lt"/>
                  </a:rPr>
                  <a:t>large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  <a:latin typeface="+mj-lt"/>
                  </a:rPr>
                  <a:t> and </a:t>
                </a:r>
                <a:r>
                  <a:rPr lang="en-CA" b="1" dirty="0">
                    <a:solidFill>
                      <a:srgbClr val="000000"/>
                    </a:solidFill>
                    <a:latin typeface="+mj-lt"/>
                  </a:rPr>
                  <a:t>small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  <a:latin typeface="+mj-lt"/>
                  </a:rPr>
                  <a:t> is where this DP solution shines!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ECAB7F-7985-48FE-B5AF-1933938106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3812" y="975818"/>
                <a:ext cx="10519645" cy="4943201"/>
              </a:xfrm>
              <a:blipFill>
                <a:blip r:embed="rId3"/>
                <a:stretch>
                  <a:fillRect l="-1506" t="-209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247A18-1496-4667-87B6-AD6E2E4E6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41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0645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5ABEB-26A0-4CAB-A17D-654D43F28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A bit more analysis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3DC187-92D1-4B5B-9799-DAAC18AF9E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12724" y="1236373"/>
                <a:ext cx="11017044" cy="527749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Recall</a:t>
                </a:r>
                <a:r>
                  <a:rPr lang="en-CA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d>
                      <m:dPr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</m:d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sSup>
                      <m:sSupPr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p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CA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</m:func>
                      </m:e>
                    </m:d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b="1" u="sng" dirty="0">
                    <a:solidFill>
                      <a:srgbClr val="000000"/>
                    </a:solidFill>
                    <a:latin typeface="+mj-lt"/>
                  </a:rPr>
                  <a:t>If</a:t>
                </a:r>
                <a:r>
                  <a:rPr lang="en-CA" b="1" dirty="0">
                    <a:solidFill>
                      <a:srgbClr val="000000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  <a:latin typeface="+mj-lt"/>
                  </a:rPr>
                  <a:t>, then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>
                  <a:solidFill>
                    <a:srgbClr val="000000"/>
                  </a:solidFill>
                  <a:latin typeface="+mj-lt"/>
                </a:endParaRPr>
              </a:p>
              <a:p>
                <a:pPr lvl="1"/>
                <a:r>
                  <a:rPr lang="en-CA" b="0" dirty="0">
                    <a:solidFill>
                      <a:srgbClr val="000000"/>
                    </a:solidFill>
                    <a:latin typeface="+mj-lt"/>
                  </a:rPr>
                  <a:t>Note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  <a:latin typeface="+mj-lt"/>
                  </a:rPr>
                  <a:t> is a </a:t>
                </a:r>
                <a:r>
                  <a:rPr lang="en-CA" b="1" dirty="0">
                    <a:solidFill>
                      <a:srgbClr val="000000"/>
                    </a:solidFill>
                    <a:latin typeface="+mj-lt"/>
                  </a:rPr>
                  <a:t>smaller</a:t>
                </a:r>
                <a:r>
                  <a:rPr lang="en-CA" dirty="0">
                    <a:solidFill>
                      <a:srgbClr val="000000"/>
                    </a:solidFill>
                    <a:latin typeface="+mj-lt"/>
                  </a:rPr>
                  <a:t> runtime than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p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func>
                      <m:func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b="0" dirty="0">
                  <a:solidFill>
                    <a:srgbClr val="000000"/>
                  </a:solidFill>
                  <a:latin typeface="+mj-lt"/>
                </a:endParaRP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  <a:latin typeface="+mj-lt"/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CA" b="0" dirty="0">
                    <a:solidFill>
                      <a:srgbClr val="000000"/>
                    </a:solidFill>
                    <a:latin typeface="+mj-lt"/>
                  </a:rPr>
                  <a:t> is polynomial in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  <a:latin typeface="+mj-lt"/>
                  </a:rPr>
                  <a:t>, so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CA" dirty="0">
                    <a:solidFill>
                      <a:srgbClr val="000000"/>
                    </a:solidFill>
                    <a:latin typeface="+mj-lt"/>
                  </a:rPr>
                  <a:t> is a </a:t>
                </a:r>
                <a:r>
                  <a:rPr lang="en-CA" b="1" dirty="0">
                    <a:solidFill>
                      <a:srgbClr val="000000"/>
                    </a:solidFill>
                    <a:latin typeface="+mj-lt"/>
                  </a:rPr>
                  <a:t>polynomial runtime</a:t>
                </a:r>
              </a:p>
              <a:p>
                <a:r>
                  <a:rPr lang="en-CA" dirty="0">
                    <a:solidFill>
                      <a:srgbClr val="000000"/>
                    </a:solidFill>
                    <a:latin typeface="+mj-lt"/>
                  </a:rPr>
                  <a:t>So, </a:t>
                </a:r>
                <a:r>
                  <a:rPr lang="en-CA" b="1" dirty="0">
                    <a:solidFill>
                      <a:srgbClr val="000000"/>
                    </a:solidFill>
                    <a:latin typeface="+mj-lt"/>
                  </a:rPr>
                  <a:t>for some inputs </a:t>
                </a:r>
                <a:r>
                  <a:rPr lang="en-CA" dirty="0">
                    <a:solidFill>
                      <a:srgbClr val="000000"/>
                    </a:solidFill>
                    <a:latin typeface="+mj-lt"/>
                  </a:rPr>
                  <a:t>with </a:t>
                </a:r>
                <a:r>
                  <a:rPr lang="en-CA" i="1" dirty="0">
                    <a:solidFill>
                      <a:srgbClr val="000000"/>
                    </a:solidFill>
                    <a:latin typeface="+mj-lt"/>
                  </a:rPr>
                  <a:t>relatively</a:t>
                </a:r>
                <a:r>
                  <a:rPr lang="en-CA" b="1" i="1" dirty="0">
                    <a:solidFill>
                      <a:srgbClr val="000000"/>
                    </a:solidFill>
                    <a:latin typeface="+mj-lt"/>
                  </a:rPr>
                  <a:t> </a:t>
                </a:r>
                <a:r>
                  <a:rPr lang="en-CA" i="1" dirty="0">
                    <a:solidFill>
                      <a:srgbClr val="000000"/>
                    </a:solidFill>
                    <a:latin typeface="+mj-lt"/>
                  </a:rPr>
                  <a:t>small </a:t>
                </a:r>
                <a:r>
                  <a:rPr lang="en-CA" dirty="0">
                    <a:solidFill>
                      <a:srgbClr val="000000"/>
                    </a:solidFill>
                    <a:latin typeface="+mj-lt"/>
                  </a:rPr>
                  <a:t>T,</a:t>
                </a:r>
                <a:br>
                  <a:rPr lang="en-CA" dirty="0">
                    <a:solidFill>
                      <a:srgbClr val="000000"/>
                    </a:solidFill>
                    <a:latin typeface="+mj-lt"/>
                  </a:rPr>
                </a:br>
                <a:r>
                  <a:rPr lang="en-CA" dirty="0">
                    <a:solidFill>
                      <a:srgbClr val="000000"/>
                    </a:solidFill>
                    <a:latin typeface="+mj-lt"/>
                  </a:rPr>
                  <a:t>we can get polynomial runtimes!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In particular, for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</a:t>
                </a:r>
                <a:r>
                  <a:rPr lang="en-CA" dirty="0">
                    <a:solidFill>
                      <a:srgbClr val="000000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is constant,</a:t>
                </a:r>
                <a:br>
                  <a:rPr lang="en-CA" b="1" dirty="0">
                    <a:solidFill>
                      <a:srgbClr val="000000"/>
                    </a:solidFill>
                  </a:rPr>
                </a:b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sSup>
                          <m:sSup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CA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CA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CA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sSup>
                              <m:sSupPr>
                                <m:ctrlPr>
                                  <a:rPr lang="en-CA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CA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CA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e>
                        </m:func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CA" b="0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CA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func>
                                  <m:funcPr>
                                    <m:ctrlPr>
                                      <a:rPr lang="en-CA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CA" b="0" i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CA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e>
                            </m:d>
                          </m:e>
                          <m:sup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3DC187-92D1-4B5B-9799-DAAC18AF9E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12724" y="1236373"/>
                <a:ext cx="11017044" cy="5277497"/>
              </a:xfrm>
              <a:blipFill>
                <a:blip r:embed="rId2"/>
                <a:stretch>
                  <a:fillRect l="-1439" t="-288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63F88A-B020-400F-AF15-1C4350AA0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42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766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87052-AEC2-4FA8-B609-5EFDBE68C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2"/>
            <a:ext cx="9905998" cy="697498"/>
          </a:xfrm>
        </p:spPr>
        <p:txBody>
          <a:bodyPr>
            <a:normAutofit fontScale="90000"/>
          </a:bodyPr>
          <a:lstStyle/>
          <a:p>
            <a:r>
              <a:rPr lang="en-CA" dirty="0">
                <a:solidFill>
                  <a:srgbClr val="000000"/>
                </a:solidFill>
              </a:rPr>
              <a:t>Recurrence relation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A14916-B157-4F8D-BBB5-5785985520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84305" y="667725"/>
                <a:ext cx="9430254" cy="5488458"/>
              </a:xfrm>
            </p:spPr>
            <p:txBody>
              <a:bodyPr>
                <a:normAutofit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Define 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maximum income for rod of length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If we do </a:t>
                </a:r>
                <a:r>
                  <a:rPr lang="en-CA" b="1" dirty="0">
                    <a:solidFill>
                      <a:srgbClr val="000000"/>
                    </a:solidFill>
                  </a:rPr>
                  <a:t>not </a:t>
                </a:r>
                <a:r>
                  <a:rPr lang="en-CA" dirty="0">
                    <a:solidFill>
                      <a:srgbClr val="000000"/>
                    </a:solidFill>
                  </a:rPr>
                  <a:t>cut the rod, max income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If we </a:t>
                </a:r>
                <a:r>
                  <a:rPr lang="en-CA" b="1" dirty="0">
                    <a:solidFill>
                      <a:srgbClr val="000000"/>
                    </a:solidFill>
                  </a:rPr>
                  <a:t>do</a:t>
                </a:r>
                <a:r>
                  <a:rPr lang="en-CA" dirty="0">
                    <a:solidFill>
                      <a:srgbClr val="000000"/>
                    </a:solidFill>
                  </a:rPr>
                  <a:t> cut a rod </a:t>
                </a:r>
                <a:r>
                  <a:rPr lang="en-CA" b="1" dirty="0">
                    <a:solidFill>
                      <a:srgbClr val="000000"/>
                    </a:solidFill>
                  </a:rPr>
                  <a:t>at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  <a:p>
                <a:endParaRPr lang="en-CA" dirty="0">
                  <a:solidFill>
                    <a:srgbClr val="000000"/>
                  </a:solidFill>
                </a:endParaRPr>
              </a:p>
              <a:p>
                <a:endParaRPr lang="en-CA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max income is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Want to maximize this </a:t>
                </a:r>
                <a:r>
                  <a:rPr lang="en-CA" b="1" dirty="0">
                    <a:solidFill>
                      <a:srgbClr val="000000"/>
                    </a:solidFill>
                  </a:rPr>
                  <a:t>over all</a:t>
                </a:r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𝒎𝒂</m:t>
                    </m:r>
                    <m:sSub>
                      <m:sSub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  <m:d>
                          <m:dPr>
                            <m:ctrlP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</m:d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  <m:d>
                          <m:dPr>
                            <m:ctrlP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</m:d>
                      </m:e>
                    </m:d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		</a:t>
                </a:r>
                <a:r>
                  <a:rPr lang="en-CA" dirty="0">
                    <a:solidFill>
                      <a:srgbClr val="000000"/>
                    </a:solidFill>
                  </a:rPr>
                  <a:t>(for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CA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𝐦𝐚𝐱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CA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en-CA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sub>
                            </m:sSub>
                            <m:r>
                              <a:rPr lang="en-CA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m:rPr>
                                <m:brk m:alnAt="7"/>
                              </m:rP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𝐦</m:t>
                            </m:r>
                            <m: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𝐚</m:t>
                            </m:r>
                            <m:sSub>
                              <m:sSubPr>
                                <m:ctrlPr>
                                  <a:rPr lang="en-CA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CA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en-CA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CA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m:rPr>
                                    <m:brk m:alnAt="7"/>
                                  </m:rPr>
                                  <a:rPr lang="en-CA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  <m:r>
                                  <a:rPr lang="en-CA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CA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lang="en-CA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CA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d>
                              <m:dPr>
                                <m:begChr m:val="{"/>
                                <m:endChr m:val="}"/>
                                <m:ctrlPr>
                                  <a:rPr lang="en-CA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𝑴</m:t>
                                </m:r>
                                <m:d>
                                  <m:dPr>
                                    <m:ctrlPr>
                                      <a:rPr lang="en-CA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CA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en-CA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CA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𝑴</m:t>
                                </m:r>
                                <m:d>
                                  <m:dPr>
                                    <m:ctrlPr>
                                      <a:rPr lang="en-CA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CA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  <m:r>
                                      <a:rPr lang="en-CA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CA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  <a:p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A14916-B157-4F8D-BBB5-5785985520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4305" y="667725"/>
                <a:ext cx="9430254" cy="5488458"/>
              </a:xfrm>
              <a:blipFill>
                <a:blip r:embed="rId2"/>
                <a:stretch>
                  <a:fillRect l="-1681" t="-222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ylinder 3">
            <a:extLst>
              <a:ext uri="{FF2B5EF4-FFF2-40B4-BE49-F238E27FC236}">
                <a16:creationId xmlns:a16="http://schemas.microsoft.com/office/drawing/2014/main" id="{9C3AAFB8-4480-431D-84F7-0BB8962E69F7}"/>
              </a:ext>
            </a:extLst>
          </p:cNvPr>
          <p:cNvSpPr/>
          <p:nvPr/>
        </p:nvSpPr>
        <p:spPr>
          <a:xfrm rot="16200000">
            <a:off x="7346399" y="2397642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Cylinder 4">
            <a:extLst>
              <a:ext uri="{FF2B5EF4-FFF2-40B4-BE49-F238E27FC236}">
                <a16:creationId xmlns:a16="http://schemas.microsoft.com/office/drawing/2014/main" id="{C2D3C643-02E1-4B4C-A6FA-BE8901423094}"/>
              </a:ext>
            </a:extLst>
          </p:cNvPr>
          <p:cNvSpPr/>
          <p:nvPr/>
        </p:nvSpPr>
        <p:spPr>
          <a:xfrm rot="16200000">
            <a:off x="7065700" y="2397642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Cylinder 5">
            <a:extLst>
              <a:ext uri="{FF2B5EF4-FFF2-40B4-BE49-F238E27FC236}">
                <a16:creationId xmlns:a16="http://schemas.microsoft.com/office/drawing/2014/main" id="{B40D9DA5-F247-4886-8A21-01B00E40BA21}"/>
              </a:ext>
            </a:extLst>
          </p:cNvPr>
          <p:cNvSpPr/>
          <p:nvPr/>
        </p:nvSpPr>
        <p:spPr>
          <a:xfrm rot="16200000">
            <a:off x="6785001" y="2397642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Cylinder 6">
            <a:extLst>
              <a:ext uri="{FF2B5EF4-FFF2-40B4-BE49-F238E27FC236}">
                <a16:creationId xmlns:a16="http://schemas.microsoft.com/office/drawing/2014/main" id="{BE86F46A-7BB9-4EB9-B693-E7A4E93E782C}"/>
              </a:ext>
            </a:extLst>
          </p:cNvPr>
          <p:cNvSpPr/>
          <p:nvPr/>
        </p:nvSpPr>
        <p:spPr>
          <a:xfrm rot="16200000">
            <a:off x="6504302" y="2397642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8" name="Cylinder 7">
            <a:extLst>
              <a:ext uri="{FF2B5EF4-FFF2-40B4-BE49-F238E27FC236}">
                <a16:creationId xmlns:a16="http://schemas.microsoft.com/office/drawing/2014/main" id="{0F262463-972D-4D41-AB6D-45C68ADF4020}"/>
              </a:ext>
            </a:extLst>
          </p:cNvPr>
          <p:cNvSpPr/>
          <p:nvPr/>
        </p:nvSpPr>
        <p:spPr>
          <a:xfrm rot="16200000">
            <a:off x="6223604" y="2397642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9" name="Cylinder 8">
            <a:extLst>
              <a:ext uri="{FF2B5EF4-FFF2-40B4-BE49-F238E27FC236}">
                <a16:creationId xmlns:a16="http://schemas.microsoft.com/office/drawing/2014/main" id="{D4E31EC2-8FC2-48FF-A546-89EB7DF7442F}"/>
              </a:ext>
            </a:extLst>
          </p:cNvPr>
          <p:cNvSpPr/>
          <p:nvPr/>
        </p:nvSpPr>
        <p:spPr>
          <a:xfrm rot="16200000">
            <a:off x="5942905" y="2397642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0" name="Cylinder 9">
            <a:extLst>
              <a:ext uri="{FF2B5EF4-FFF2-40B4-BE49-F238E27FC236}">
                <a16:creationId xmlns:a16="http://schemas.microsoft.com/office/drawing/2014/main" id="{681DA132-64FB-43EF-A1EA-F9E22120B060}"/>
              </a:ext>
            </a:extLst>
          </p:cNvPr>
          <p:cNvSpPr/>
          <p:nvPr/>
        </p:nvSpPr>
        <p:spPr>
          <a:xfrm rot="16200000">
            <a:off x="5662206" y="2397642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1" name="Cylinder 10">
            <a:extLst>
              <a:ext uri="{FF2B5EF4-FFF2-40B4-BE49-F238E27FC236}">
                <a16:creationId xmlns:a16="http://schemas.microsoft.com/office/drawing/2014/main" id="{667FC77F-FE48-4BF3-8283-94651A86614F}"/>
              </a:ext>
            </a:extLst>
          </p:cNvPr>
          <p:cNvSpPr/>
          <p:nvPr/>
        </p:nvSpPr>
        <p:spPr>
          <a:xfrm rot="16200000">
            <a:off x="5381507" y="2397642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2" name="Cylinder 11">
            <a:extLst>
              <a:ext uri="{FF2B5EF4-FFF2-40B4-BE49-F238E27FC236}">
                <a16:creationId xmlns:a16="http://schemas.microsoft.com/office/drawing/2014/main" id="{20B8F8C3-4294-44FD-A817-E991C9CF02B6}"/>
              </a:ext>
            </a:extLst>
          </p:cNvPr>
          <p:cNvSpPr/>
          <p:nvPr/>
        </p:nvSpPr>
        <p:spPr>
          <a:xfrm rot="16200000">
            <a:off x="5095840" y="2397642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3" name="Cylinder 12">
            <a:extLst>
              <a:ext uri="{FF2B5EF4-FFF2-40B4-BE49-F238E27FC236}">
                <a16:creationId xmlns:a16="http://schemas.microsoft.com/office/drawing/2014/main" id="{E38BD0F8-1E37-4BE3-9D89-1FD01EA7A48F}"/>
              </a:ext>
            </a:extLst>
          </p:cNvPr>
          <p:cNvSpPr/>
          <p:nvPr/>
        </p:nvSpPr>
        <p:spPr>
          <a:xfrm rot="16200000">
            <a:off x="4815141" y="2397642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4" name="Cylinder 13">
            <a:extLst>
              <a:ext uri="{FF2B5EF4-FFF2-40B4-BE49-F238E27FC236}">
                <a16:creationId xmlns:a16="http://schemas.microsoft.com/office/drawing/2014/main" id="{80D7BA43-F039-44D3-BF37-E6C02877A67C}"/>
              </a:ext>
            </a:extLst>
          </p:cNvPr>
          <p:cNvSpPr/>
          <p:nvPr/>
        </p:nvSpPr>
        <p:spPr>
          <a:xfrm rot="16200000">
            <a:off x="4110911" y="2392324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5" name="Cylinder 14">
            <a:extLst>
              <a:ext uri="{FF2B5EF4-FFF2-40B4-BE49-F238E27FC236}">
                <a16:creationId xmlns:a16="http://schemas.microsoft.com/office/drawing/2014/main" id="{65F8D8B8-6F38-4894-9308-0486B157C9B1}"/>
              </a:ext>
            </a:extLst>
          </p:cNvPr>
          <p:cNvSpPr/>
          <p:nvPr/>
        </p:nvSpPr>
        <p:spPr>
          <a:xfrm rot="16200000">
            <a:off x="3830212" y="2392324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6" name="Cylinder 15">
            <a:extLst>
              <a:ext uri="{FF2B5EF4-FFF2-40B4-BE49-F238E27FC236}">
                <a16:creationId xmlns:a16="http://schemas.microsoft.com/office/drawing/2014/main" id="{22A6FE39-E964-4FF7-9FB6-39244C822070}"/>
              </a:ext>
            </a:extLst>
          </p:cNvPr>
          <p:cNvSpPr/>
          <p:nvPr/>
        </p:nvSpPr>
        <p:spPr>
          <a:xfrm rot="16200000">
            <a:off x="3549514" y="2392324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7" name="Cylinder 16">
            <a:extLst>
              <a:ext uri="{FF2B5EF4-FFF2-40B4-BE49-F238E27FC236}">
                <a16:creationId xmlns:a16="http://schemas.microsoft.com/office/drawing/2014/main" id="{E8380299-A2C8-4BBA-928B-C85CDD98E153}"/>
              </a:ext>
            </a:extLst>
          </p:cNvPr>
          <p:cNvSpPr/>
          <p:nvPr/>
        </p:nvSpPr>
        <p:spPr>
          <a:xfrm rot="16200000">
            <a:off x="3268815" y="2392324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8" name="Cylinder 17">
            <a:extLst>
              <a:ext uri="{FF2B5EF4-FFF2-40B4-BE49-F238E27FC236}">
                <a16:creationId xmlns:a16="http://schemas.microsoft.com/office/drawing/2014/main" id="{5ED17244-8AA3-4AA3-B18E-4F2B01707F2C}"/>
              </a:ext>
            </a:extLst>
          </p:cNvPr>
          <p:cNvSpPr/>
          <p:nvPr/>
        </p:nvSpPr>
        <p:spPr>
          <a:xfrm rot="16200000">
            <a:off x="2988116" y="2392324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9" name="Cylinder 18">
            <a:extLst>
              <a:ext uri="{FF2B5EF4-FFF2-40B4-BE49-F238E27FC236}">
                <a16:creationId xmlns:a16="http://schemas.microsoft.com/office/drawing/2014/main" id="{CD18C81C-764F-41B9-800E-E44495035FB2}"/>
              </a:ext>
            </a:extLst>
          </p:cNvPr>
          <p:cNvSpPr/>
          <p:nvPr/>
        </p:nvSpPr>
        <p:spPr>
          <a:xfrm rot="16200000">
            <a:off x="2707417" y="2392324"/>
            <a:ext cx="382772" cy="387025"/>
          </a:xfrm>
          <a:prstGeom prst="can">
            <a:avLst>
              <a:gd name="adj" fmla="val 283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D2F50A2-DB43-482B-BE54-C1B669F3B712}"/>
                  </a:ext>
                </a:extLst>
              </p:cNvPr>
              <p:cNvSpPr txBox="1"/>
              <p:nvPr/>
            </p:nvSpPr>
            <p:spPr>
              <a:xfrm>
                <a:off x="4148232" y="2743005"/>
                <a:ext cx="3337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D2F50A2-DB43-482B-BE54-C1B669F3B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232" y="2743005"/>
                <a:ext cx="33374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FEA86EF-8013-40E6-A946-7BCFB3741624}"/>
                  </a:ext>
                </a:extLst>
              </p:cNvPr>
              <p:cNvSpPr txBox="1"/>
              <p:nvPr/>
            </p:nvSpPr>
            <p:spPr>
              <a:xfrm>
                <a:off x="7393655" y="2743005"/>
                <a:ext cx="3978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FEA86EF-8013-40E6-A946-7BCFB37416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3655" y="2743005"/>
                <a:ext cx="39786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Left Brace 21">
            <a:extLst>
              <a:ext uri="{FF2B5EF4-FFF2-40B4-BE49-F238E27FC236}">
                <a16:creationId xmlns:a16="http://schemas.microsoft.com/office/drawing/2014/main" id="{68D6EDE0-93DA-4DFE-AF7D-652FC2C55152}"/>
              </a:ext>
            </a:extLst>
          </p:cNvPr>
          <p:cNvSpPr/>
          <p:nvPr/>
        </p:nvSpPr>
        <p:spPr>
          <a:xfrm rot="16200000">
            <a:off x="3415553" y="2200707"/>
            <a:ext cx="333745" cy="1799106"/>
          </a:xfrm>
          <a:prstGeom prst="leftBrac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195BBA5-DFCB-421A-841B-361A61DFF537}"/>
                  </a:ext>
                </a:extLst>
              </p:cNvPr>
              <p:cNvSpPr txBox="1"/>
              <p:nvPr/>
            </p:nvSpPr>
            <p:spPr>
              <a:xfrm>
                <a:off x="3069090" y="3180357"/>
                <a:ext cx="1079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b="1" dirty="0">
                    <a:solidFill>
                      <a:srgbClr val="000000"/>
                    </a:solidFill>
                  </a:rPr>
                  <a:t>Length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195BBA5-DFCB-421A-841B-361A61DFF5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090" y="3180357"/>
                <a:ext cx="1079142" cy="369332"/>
              </a:xfrm>
              <a:prstGeom prst="rect">
                <a:avLst/>
              </a:prstGeom>
              <a:blipFill>
                <a:blip r:embed="rId5"/>
                <a:stretch>
                  <a:fillRect l="-4520" t="-10000" b="-26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Left Brace 23">
            <a:extLst>
              <a:ext uri="{FF2B5EF4-FFF2-40B4-BE49-F238E27FC236}">
                <a16:creationId xmlns:a16="http://schemas.microsoft.com/office/drawing/2014/main" id="{E4F4F885-A19D-49EF-B6B3-C54C043D907E}"/>
              </a:ext>
            </a:extLst>
          </p:cNvPr>
          <p:cNvSpPr/>
          <p:nvPr/>
        </p:nvSpPr>
        <p:spPr>
          <a:xfrm rot="16200000">
            <a:off x="6104807" y="1640640"/>
            <a:ext cx="333745" cy="2919240"/>
          </a:xfrm>
          <a:prstGeom prst="leftBrac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2CACE34-AA6E-4A44-8DDF-DA7C0B5D7CF1}"/>
                  </a:ext>
                </a:extLst>
              </p:cNvPr>
              <p:cNvSpPr txBox="1"/>
              <p:nvPr/>
            </p:nvSpPr>
            <p:spPr>
              <a:xfrm>
                <a:off x="5457552" y="3172259"/>
                <a:ext cx="14975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b="1" dirty="0">
                    <a:solidFill>
                      <a:srgbClr val="000000"/>
                    </a:solidFill>
                  </a:rPr>
                  <a:t>Length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2CACE34-AA6E-4A44-8DDF-DA7C0B5D7C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7552" y="3172259"/>
                <a:ext cx="1497526" cy="369332"/>
              </a:xfrm>
              <a:prstGeom prst="rect">
                <a:avLst/>
              </a:prstGeom>
              <a:blipFill>
                <a:blip r:embed="rId6"/>
                <a:stretch>
                  <a:fillRect l="-3252" t="-8197" b="-2459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8E174673-DA9A-038A-A729-DD387EB96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7" name="Speech Bubble: Rectangle 26">
            <a:extLst>
              <a:ext uri="{FF2B5EF4-FFF2-40B4-BE49-F238E27FC236}">
                <a16:creationId xmlns:a16="http://schemas.microsoft.com/office/drawing/2014/main" id="{338CC01E-4BDC-BED7-130D-E7D74E938338}"/>
              </a:ext>
            </a:extLst>
          </p:cNvPr>
          <p:cNvSpPr/>
          <p:nvPr/>
        </p:nvSpPr>
        <p:spPr>
          <a:xfrm>
            <a:off x="7495751" y="46594"/>
            <a:ext cx="4403098" cy="621131"/>
          </a:xfrm>
          <a:prstGeom prst="wedgeRectCallout">
            <a:avLst>
              <a:gd name="adj1" fmla="val -69113"/>
              <a:gd name="adj2" fmla="val 60625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Critical step! Must define what M(k) means, semantically!</a:t>
            </a:r>
          </a:p>
        </p:txBody>
      </p:sp>
    </p:spTree>
    <p:extLst>
      <p:ext uri="{BB962C8B-B14F-4D97-AF65-F5344CB8AC3E}">
        <p14:creationId xmlns:p14="http://schemas.microsoft.com/office/powerpoint/2010/main" val="326345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 animBg="1"/>
      <p:bldP spid="23" grpId="0"/>
      <p:bldP spid="24" grpId="0" animBg="1"/>
      <p:bldP spid="25" grpId="0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80512-45C0-4DCB-9161-83E8C055E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Computing solutions bottom-up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6F1490-355B-4AFB-86C8-94A1DACAAD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94993" y="1236373"/>
                <a:ext cx="10445424" cy="5343053"/>
              </a:xfrm>
            </p:spPr>
            <p:txBody>
              <a:bodyPr/>
              <a:lstStyle/>
              <a:p>
                <a:r>
                  <a:rPr lang="en-CA" b="1" dirty="0">
                    <a:solidFill>
                      <a:srgbClr val="000000"/>
                    </a:solidFill>
                  </a:rPr>
                  <a:t>Recurrence: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𝒎𝒂𝒙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CA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en-CA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sub>
                            </m:sSub>
                            <m: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m:rPr>
                                <m:brk m:alnAt="7"/>
                              </m:rP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𝐦</m:t>
                            </m:r>
                            <m: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𝐚</m:t>
                            </m:r>
                            <m:sSub>
                              <m:sSubPr>
                                <m:ctrlPr>
                                  <a:rPr lang="en-CA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CA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en-CA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CA" b="1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m:rPr>
                                    <m:brk m:alnAt="7"/>
                                  </m:rPr>
                                  <a:rPr lang="en-CA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  <m:r>
                                  <a:rPr lang="en-CA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CA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lang="en-CA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CA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d>
                              <m:dPr>
                                <m:begChr m:val="{"/>
                                <m:endChr m:val="}"/>
                                <m:ctrlPr>
                                  <a:rPr lang="en-CA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𝑴</m:t>
                                </m:r>
                                <m:d>
                                  <m:dPr>
                                    <m:ctrlPr>
                                      <a:rPr lang="en-CA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CA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en-CA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CA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𝑴</m:t>
                                </m:r>
                                <m:d>
                                  <m:dPr>
                                    <m:ctrlPr>
                                      <a:rPr lang="en-CA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CA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  <m:r>
                                      <a:rPr lang="en-CA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CA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Compute </a:t>
                </a:r>
                <a:r>
                  <a:rPr lang="en-CA" b="1" dirty="0">
                    <a:solidFill>
                      <a:srgbClr val="000000"/>
                    </a:solidFill>
                  </a:rPr>
                  <a:t>table</a:t>
                </a:r>
                <a:r>
                  <a:rPr lang="en-CA" dirty="0">
                    <a:solidFill>
                      <a:srgbClr val="000000"/>
                    </a:solidFill>
                  </a:rPr>
                  <a:t> of solutions: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..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Dependencies: </a:t>
                </a:r>
                <a:r>
                  <a:rPr lang="en-CA" b="1" dirty="0">
                    <a:solidFill>
                      <a:srgbClr val="000000"/>
                    </a:solidFill>
                  </a:rPr>
                  <a:t>entry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depends on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		</a:t>
                </a:r>
                <a:r>
                  <a:rPr lang="en-CA" dirty="0">
                    <a:solidFill>
                      <a:srgbClr val="000000"/>
                    </a:solidFill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𝑀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[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𝟏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..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𝒌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𝟏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]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	</a:t>
                </a:r>
                <a:r>
                  <a:rPr lang="en-CA" dirty="0">
                    <a:solidFill>
                      <a:srgbClr val="000000"/>
                    </a:solidFill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𝑀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[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𝟏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..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𝒌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𝟏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]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All of these dependencies are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So we can fill in the table entries in order </a:t>
                </a:r>
                <a14:m>
                  <m:oMath xmlns:m="http://schemas.openxmlformats.org/officeDocument/2006/math">
                    <m:r>
                      <a:rPr lang="en-CA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..</m:t>
                    </m:r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6F1490-355B-4AFB-86C8-94A1DACAAD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94993" y="1236373"/>
                <a:ext cx="10445424" cy="5343053"/>
              </a:xfrm>
              <a:blipFill>
                <a:blip r:embed="rId2"/>
                <a:stretch>
                  <a:fillRect l="-1576" t="-194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8112C34-2098-497F-A152-96C6D84CA726}"/>
              </a:ext>
            </a:extLst>
          </p:cNvPr>
          <p:cNvGraphicFramePr>
            <a:graphicFrameLocks noGrp="1"/>
          </p:cNvGraphicFramePr>
          <p:nvPr/>
        </p:nvGraphicFramePr>
        <p:xfrm>
          <a:off x="2795838" y="2493335"/>
          <a:ext cx="7580087" cy="36576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360957">
                  <a:extLst>
                    <a:ext uri="{9D8B030D-6E8A-4147-A177-3AD203B41FA5}">
                      <a16:colId xmlns:a16="http://schemas.microsoft.com/office/drawing/2014/main" val="1661594650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1034638103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415253831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1795413693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780437509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37947158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448846382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1373949575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135497793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2677942515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3519679352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222787902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2168240787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2822038293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560531306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528228170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390041111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1775045768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1384449518"/>
                    </a:ext>
                  </a:extLst>
                </a:gridCol>
                <a:gridCol w="360956">
                  <a:extLst>
                    <a:ext uri="{9D8B030D-6E8A-4147-A177-3AD203B41FA5}">
                      <a16:colId xmlns:a16="http://schemas.microsoft.com/office/drawing/2014/main" val="455877217"/>
                    </a:ext>
                  </a:extLst>
                </a:gridCol>
                <a:gridCol w="360957">
                  <a:extLst>
                    <a:ext uri="{9D8B030D-6E8A-4147-A177-3AD203B41FA5}">
                      <a16:colId xmlns:a16="http://schemas.microsoft.com/office/drawing/2014/main" val="36479733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6F6F6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741078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ABEF8D-CD2D-424B-AD7E-AC1165A266D9}"/>
                  </a:ext>
                </a:extLst>
              </p:cNvPr>
              <p:cNvSpPr txBox="1"/>
              <p:nvPr/>
            </p:nvSpPr>
            <p:spPr>
              <a:xfrm>
                <a:off x="2216364" y="2383827"/>
                <a:ext cx="54545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CA" sz="32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ABEF8D-CD2D-424B-AD7E-AC1165A26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364" y="2383827"/>
                <a:ext cx="545450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BE08C23-9B30-4244-AADE-AC8BE4049253}"/>
                  </a:ext>
                </a:extLst>
              </p:cNvPr>
              <p:cNvSpPr txBox="1"/>
              <p:nvPr/>
            </p:nvSpPr>
            <p:spPr>
              <a:xfrm>
                <a:off x="2697150" y="2783936"/>
                <a:ext cx="5454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BE08C23-9B30-4244-AADE-AC8BE40492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7150" y="2783936"/>
                <a:ext cx="54545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6C19DD4-62F5-4C55-84E0-B6188D890FE8}"/>
                  </a:ext>
                </a:extLst>
              </p:cNvPr>
              <p:cNvSpPr txBox="1"/>
              <p:nvPr/>
            </p:nvSpPr>
            <p:spPr>
              <a:xfrm>
                <a:off x="9913821" y="2783936"/>
                <a:ext cx="5454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6C19DD4-62F5-4C55-84E0-B6188D890F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3821" y="2783936"/>
                <a:ext cx="54545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454CE8B-740D-4F41-9731-898A2DA3118C}"/>
                  </a:ext>
                </a:extLst>
              </p:cNvPr>
              <p:cNvSpPr txBox="1"/>
              <p:nvPr/>
            </p:nvSpPr>
            <p:spPr>
              <a:xfrm>
                <a:off x="7749033" y="2821516"/>
                <a:ext cx="5454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454CE8B-740D-4F41-9731-898A2DA311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9033" y="2821516"/>
                <a:ext cx="54545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4D594EA0-FF13-43DF-82AB-A7E612FC73F4}"/>
              </a:ext>
            </a:extLst>
          </p:cNvPr>
          <p:cNvSpPr/>
          <p:nvPr/>
        </p:nvSpPr>
        <p:spPr>
          <a:xfrm>
            <a:off x="2832513" y="2554953"/>
            <a:ext cx="4971785" cy="228983"/>
          </a:xfrm>
          <a:prstGeom prst="flowChartProcess">
            <a:avLst/>
          </a:prstGeom>
          <a:noFill/>
          <a:ln>
            <a:solidFill>
              <a:srgbClr val="00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2" name="Flowchart: Process 11">
            <a:extLst>
              <a:ext uri="{FF2B5EF4-FFF2-40B4-BE49-F238E27FC236}">
                <a16:creationId xmlns:a16="http://schemas.microsoft.com/office/drawing/2014/main" id="{DF615C2C-CB65-4606-8F8F-4201E6C68E79}"/>
              </a:ext>
            </a:extLst>
          </p:cNvPr>
          <p:cNvSpPr/>
          <p:nvPr/>
        </p:nvSpPr>
        <p:spPr>
          <a:xfrm>
            <a:off x="7892009" y="2554953"/>
            <a:ext cx="273796" cy="228983"/>
          </a:xfrm>
          <a:prstGeom prst="flowChartProcess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202C75-C1BC-C0AB-DE1C-87B742C2E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3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F0770B15-BCF4-D584-D656-69EBA7E032E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14358" y="882181"/>
            <a:ext cx="6732484" cy="325196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32612AD-034F-4408-B633-88BD6ACB90D3}"/>
                  </a:ext>
                </a:extLst>
              </p:cNvPr>
              <p:cNvSpPr txBox="1"/>
              <p:nvPr/>
            </p:nvSpPr>
            <p:spPr>
              <a:xfrm>
                <a:off x="5118301" y="324072"/>
                <a:ext cx="8423822" cy="4382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CA" sz="2000" b="1" dirty="0">
                    <a:solidFill>
                      <a:srgbClr val="000000"/>
                    </a:solidFill>
                  </a:rPr>
                  <a:t>Recurrence:</a:t>
                </a:r>
                <a14:m>
                  <m:oMath xmlns:m="http://schemas.openxmlformats.org/officeDocument/2006/math">
                    <m:r>
                      <a:rPr lang="en-CA" sz="20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CA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en-CA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CA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CA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𝒎𝒂𝒙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CA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CA" sz="20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0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en-CA" sz="20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sub>
                            </m:sSub>
                            <m:r>
                              <a:rPr lang="en-CA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m:rPr>
                                <m:brk m:alnAt="7"/>
                              </m:rPr>
                              <a:rPr lang="en-CA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𝐦</m:t>
                            </m:r>
                            <m:r>
                              <a:rPr lang="en-CA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𝐚</m:t>
                            </m:r>
                            <m:sSub>
                              <m:sSubPr>
                                <m:ctrlPr>
                                  <a:rPr lang="en-CA" sz="20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CA" sz="20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en-CA" sz="20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CA" sz="2000" b="1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m:rPr>
                                    <m:brk m:alnAt="7"/>
                                  </m:rPr>
                                  <a:rPr lang="en-CA" sz="20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  <m:r>
                                  <a:rPr lang="en-CA" sz="20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CA" sz="20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lang="en-CA" sz="20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CA" sz="20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d>
                              <m:dPr>
                                <m:begChr m:val="{"/>
                                <m:endChr m:val="}"/>
                                <m:ctrlPr>
                                  <a:rPr lang="en-CA" sz="20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sz="20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𝑴</m:t>
                                </m:r>
                                <m:d>
                                  <m:dPr>
                                    <m:ctrlPr>
                                      <a:rPr lang="en-CA" sz="20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CA" sz="20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e>
                                </m:d>
                                <m:r>
                                  <a:rPr lang="en-CA" sz="20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CA" sz="20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𝑴</m:t>
                                </m:r>
                                <m:d>
                                  <m:dPr>
                                    <m:ctrlPr>
                                      <a:rPr lang="en-CA" sz="20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CA" sz="20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  <m:r>
                                      <a:rPr lang="en-CA" sz="20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CA" sz="20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32612AD-034F-4408-B633-88BD6ACB90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301" y="324072"/>
                <a:ext cx="8423822" cy="438262"/>
              </a:xfrm>
              <a:prstGeom prst="rect">
                <a:avLst/>
              </a:prstGeom>
              <a:blipFill>
                <a:blip r:embed="rId3"/>
                <a:stretch>
                  <a:fillRect l="-797" t="-4167" b="-1805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FE2788C0-A852-4FB6-934F-F6ABB52E5687}"/>
              </a:ext>
            </a:extLst>
          </p:cNvPr>
          <p:cNvCxnSpPr>
            <a:cxnSpLocks/>
          </p:cNvCxnSpPr>
          <p:nvPr/>
        </p:nvCxnSpPr>
        <p:spPr>
          <a:xfrm rot="5400000">
            <a:off x="6905478" y="803698"/>
            <a:ext cx="1582169" cy="1499440"/>
          </a:xfrm>
          <a:prstGeom prst="curvedConnector3">
            <a:avLst>
              <a:gd name="adj1" fmla="val 100125"/>
            </a:avLst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Curved 21">
            <a:extLst>
              <a:ext uri="{FF2B5EF4-FFF2-40B4-BE49-F238E27FC236}">
                <a16:creationId xmlns:a16="http://schemas.microsoft.com/office/drawing/2014/main" id="{CD5A2EF0-BB2C-44F9-8567-225B652F192F}"/>
              </a:ext>
            </a:extLst>
          </p:cNvPr>
          <p:cNvCxnSpPr>
            <a:cxnSpLocks/>
          </p:cNvCxnSpPr>
          <p:nvPr/>
        </p:nvCxnSpPr>
        <p:spPr>
          <a:xfrm rot="10800000" flipV="1">
            <a:off x="4108300" y="762331"/>
            <a:ext cx="5478362" cy="2405569"/>
          </a:xfrm>
          <a:prstGeom prst="curvedConnector3">
            <a:avLst>
              <a:gd name="adj1" fmla="val -73"/>
            </a:avLst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373893B8-388A-433E-8720-F13A94805A7D}"/>
              </a:ext>
            </a:extLst>
          </p:cNvPr>
          <p:cNvCxnSpPr>
            <a:cxnSpLocks/>
          </p:cNvCxnSpPr>
          <p:nvPr/>
        </p:nvCxnSpPr>
        <p:spPr>
          <a:xfrm rot="10800000" flipV="1">
            <a:off x="6712823" y="762328"/>
            <a:ext cx="4038966" cy="2666671"/>
          </a:xfrm>
          <a:prstGeom prst="curvedConnector3">
            <a:avLst>
              <a:gd name="adj1" fmla="val 0"/>
            </a:avLst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1F81377-D302-4E79-BE9C-1CA82EE740DD}"/>
                  </a:ext>
                </a:extLst>
              </p:cNvPr>
              <p:cNvSpPr txBox="1"/>
              <p:nvPr/>
            </p:nvSpPr>
            <p:spPr>
              <a:xfrm>
                <a:off x="3989580" y="0"/>
                <a:ext cx="853988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CA" sz="2000" dirty="0">
                    <a:solidFill>
                      <a:srgbClr val="000000"/>
                    </a:solidFill>
                  </a:rPr>
                  <a:t>Recall, semantically, </a:t>
                </a:r>
                <a14:m>
                  <m:oMath xmlns:m="http://schemas.openxmlformats.org/officeDocument/2006/math">
                    <m:r>
                      <a:rPr lang="en-CA" sz="20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CA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maximum income for rod of length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1F81377-D302-4E79-BE9C-1CA82EE740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9580" y="0"/>
                <a:ext cx="8539889" cy="400110"/>
              </a:xfrm>
              <a:prstGeom prst="rect">
                <a:avLst/>
              </a:prstGeom>
              <a:blipFill>
                <a:blip r:embed="rId4"/>
                <a:stretch>
                  <a:fillRect l="-714" t="-7576" b="-2575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>
            <a:extLst>
              <a:ext uri="{FF2B5EF4-FFF2-40B4-BE49-F238E27FC236}">
                <a16:creationId xmlns:a16="http://schemas.microsoft.com/office/drawing/2014/main" id="{2AD7305A-1807-4543-88D1-8C7090362C48}"/>
              </a:ext>
            </a:extLst>
          </p:cNvPr>
          <p:cNvSpPr/>
          <p:nvPr/>
        </p:nvSpPr>
        <p:spPr>
          <a:xfrm>
            <a:off x="8133635" y="3948930"/>
            <a:ext cx="2305138" cy="70276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Time complexity (unit cost)?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AC8F857-9BC1-4838-A140-81B5DF3B5CBE}"/>
                  </a:ext>
                </a:extLst>
              </p:cNvPr>
              <p:cNvSpPr/>
              <p:nvPr/>
            </p:nvSpPr>
            <p:spPr>
              <a:xfrm>
                <a:off x="10533588" y="3942669"/>
                <a:ext cx="1030420" cy="702761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𝚯</m:t>
                      </m:r>
                      <m:d>
                        <m:dPr>
                          <m:ctrlPr>
                            <a:rPr lang="en-CA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CA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CA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AC8F857-9BC1-4838-A140-81B5DF3B5C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3588" y="3942669"/>
                <a:ext cx="1030420" cy="7027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E29BD5-57A4-A0B4-9B6A-C4D735B4A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86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8CBB8-6AB0-45F2-89D5-56DB1791E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761" y="-2"/>
            <a:ext cx="10575650" cy="1028386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miscellaneous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00D5E-740A-49E2-A5EE-0539D638D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312" y="931847"/>
            <a:ext cx="9905998" cy="4994305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Building a table of results bottom-up</a:t>
            </a:r>
            <a:br>
              <a:rPr lang="en-CA" dirty="0">
                <a:solidFill>
                  <a:srgbClr val="000000"/>
                </a:solidFill>
              </a:rPr>
            </a:br>
            <a:r>
              <a:rPr lang="en-CA" dirty="0">
                <a:solidFill>
                  <a:srgbClr val="000000"/>
                </a:solidFill>
              </a:rPr>
              <a:t>is what makes an algorithm DP</a:t>
            </a:r>
          </a:p>
          <a:p>
            <a:r>
              <a:rPr lang="en-CA" dirty="0">
                <a:solidFill>
                  <a:srgbClr val="000000"/>
                </a:solidFill>
              </a:rPr>
              <a:t>There is a similar concept called </a:t>
            </a:r>
            <a:r>
              <a:rPr lang="en-CA" b="1" dirty="0" err="1">
                <a:solidFill>
                  <a:srgbClr val="000000"/>
                </a:solidFill>
              </a:rPr>
              <a:t>memoization</a:t>
            </a:r>
            <a:endParaRPr lang="en-CA" b="1" dirty="0">
              <a:solidFill>
                <a:srgbClr val="000000"/>
              </a:solidFill>
            </a:endParaRPr>
          </a:p>
          <a:p>
            <a:pPr lvl="1"/>
            <a:r>
              <a:rPr lang="en-CA" dirty="0">
                <a:solidFill>
                  <a:srgbClr val="000000"/>
                </a:solidFill>
              </a:rPr>
              <a:t>But, for the purposes of this course,</a:t>
            </a:r>
            <a:br>
              <a:rPr lang="en-CA" dirty="0">
                <a:solidFill>
                  <a:srgbClr val="000000"/>
                </a:solidFill>
              </a:rPr>
            </a:br>
            <a:r>
              <a:rPr lang="en-CA" dirty="0">
                <a:solidFill>
                  <a:srgbClr val="000000"/>
                </a:solidFill>
              </a:rPr>
              <a:t>we want to see bottom-up table filling!</a:t>
            </a:r>
          </a:p>
          <a:p>
            <a:r>
              <a:rPr lang="en-CA" dirty="0">
                <a:solidFill>
                  <a:srgbClr val="000000"/>
                </a:solidFill>
              </a:rPr>
              <a:t>Base cases are </a:t>
            </a:r>
            <a:r>
              <a:rPr lang="en-CA" b="1" dirty="0">
                <a:solidFill>
                  <a:srgbClr val="000000"/>
                </a:solidFill>
              </a:rPr>
              <a:t>critical</a:t>
            </a:r>
          </a:p>
          <a:p>
            <a:pPr lvl="1"/>
            <a:r>
              <a:rPr lang="en-CA" dirty="0">
                <a:solidFill>
                  <a:srgbClr val="000000"/>
                </a:solidFill>
              </a:rPr>
              <a:t>They often completely</a:t>
            </a:r>
            <a:br>
              <a:rPr lang="en-CA" dirty="0">
                <a:solidFill>
                  <a:srgbClr val="000000"/>
                </a:solidFill>
              </a:rPr>
            </a:br>
            <a:r>
              <a:rPr lang="en-CA" dirty="0">
                <a:solidFill>
                  <a:srgbClr val="000000"/>
                </a:solidFill>
              </a:rPr>
              <a:t>determine the answer</a:t>
            </a:r>
          </a:p>
          <a:p>
            <a:pPr lvl="1"/>
            <a:r>
              <a:rPr lang="en-CA" dirty="0">
                <a:solidFill>
                  <a:srgbClr val="000000"/>
                </a:solidFill>
              </a:rPr>
              <a:t>Try setting f[0]=f[1]=0 in </a:t>
            </a:r>
            <a:r>
              <a:rPr lang="en-CA" dirty="0" err="1">
                <a:solidFill>
                  <a:srgbClr val="000000"/>
                </a:solidFill>
              </a:rPr>
              <a:t>FibDP</a:t>
            </a:r>
            <a:r>
              <a:rPr lang="en-CA" dirty="0">
                <a:solidFill>
                  <a:srgbClr val="000000"/>
                </a:solidFill>
              </a:rPr>
              <a:t>…</a:t>
            </a:r>
          </a:p>
          <a:p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4190E5-3EC8-568C-8EAA-BB1B0529D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64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46568" y="3329129"/>
            <a:ext cx="4547046" cy="1468800"/>
          </a:xfrm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</a:rPr>
              <a:t>DP</a:t>
            </a:r>
            <a:r>
              <a:rPr lang="en-US" dirty="0">
                <a:solidFill>
                  <a:srgbClr val="000000"/>
                </a:solidFill>
              </a:rPr>
              <a:t> solution to  </a:t>
            </a:r>
            <a:r>
              <a:rPr lang="en-US" b="1" dirty="0">
                <a:solidFill>
                  <a:srgbClr val="000000"/>
                </a:solidFill>
              </a:rPr>
              <a:t>0-1 Knapsack</a:t>
            </a:r>
            <a:endParaRPr lang="en-CA" dirty="0">
              <a:solidFill>
                <a:srgbClr val="000000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D61C05D-82BC-A1D3-7161-57C297024FC7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812408" y="1078786"/>
            <a:ext cx="4762500" cy="433569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F677B1-4CE4-476D-8842-5C4E07223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7427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7417</TotalTime>
  <Words>3251</Words>
  <Application>Microsoft Office PowerPoint</Application>
  <PresentationFormat>Widescreen</PresentationFormat>
  <Paragraphs>599</Paragraphs>
  <Slides>42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Cambria Math</vt:lpstr>
      <vt:lpstr>Century Gothic</vt:lpstr>
      <vt:lpstr>Mesh</vt:lpstr>
      <vt:lpstr>CS 341: Algorithms</vt:lpstr>
      <vt:lpstr>Rod cutting A “real” Dynamic Programming example</vt:lpstr>
      <vt:lpstr>Dynamic programming approach</vt:lpstr>
      <vt:lpstr>Dynamic programming approach</vt:lpstr>
      <vt:lpstr>Recurrence relation</vt:lpstr>
      <vt:lpstr>Computing solutions bottom-up</vt:lpstr>
      <vt:lpstr>PowerPoint Presentation</vt:lpstr>
      <vt:lpstr>miscellaneous tips</vt:lpstr>
      <vt:lpstr>DP solution to  0-1 Knapsack</vt:lpstr>
      <vt:lpstr>PowerPoint Presentation</vt:lpstr>
      <vt:lpstr>PowerPoint Presentation</vt:lpstr>
      <vt:lpstr>PowerPoint Presentation</vt:lpstr>
      <vt:lpstr>PowerPoint Presentation</vt:lpstr>
      <vt:lpstr>Filling the array:</vt:lpstr>
      <vt:lpstr>Filling the array:</vt:lpstr>
      <vt:lpstr>Filling the array:</vt:lpstr>
      <vt:lpstr>Filling the array:</vt:lpstr>
      <vt:lpstr>exercise</vt:lpstr>
      <vt:lpstr>exercise</vt:lpstr>
      <vt:lpstr>PowerPoint Presentation</vt:lpstr>
      <vt:lpstr>outputting contents of the optimal knapsack O</vt:lpstr>
      <vt:lpstr>outputting contents of the optimal knapsack O</vt:lpstr>
      <vt:lpstr>PowerPoint Presentation</vt:lpstr>
      <vt:lpstr>PowerPoint Presentation</vt:lpstr>
      <vt:lpstr>Simplifying base cases</vt:lpstr>
      <vt:lpstr>PowerPoint Presentation</vt:lpstr>
      <vt:lpstr>Saving space</vt:lpstr>
      <vt:lpstr>Coin changing</vt:lpstr>
      <vt:lpstr>PowerPoint Presentation</vt:lpstr>
      <vt:lpstr>PowerPoint Presentation</vt:lpstr>
      <vt:lpstr>PowerPoint Presentation</vt:lpstr>
      <vt:lpstr>PowerPoint Presentation</vt:lpstr>
      <vt:lpstr>Filling the array N[1…n,0…T]:</vt:lpstr>
      <vt:lpstr>Filling the array N[1…n,0…T]:</vt:lpstr>
      <vt:lpstr>Filling the array N[1…n,0…T]:</vt:lpstr>
      <vt:lpstr>PowerPoint Presentation</vt:lpstr>
      <vt:lpstr>outputting Optimal Set of Coins</vt:lpstr>
      <vt:lpstr>PowerPoint Presentation</vt:lpstr>
      <vt:lpstr>Polynomial time</vt:lpstr>
      <vt:lpstr>Input size</vt:lpstr>
      <vt:lpstr>Comparing T(I) to S</vt:lpstr>
      <vt:lpstr>A bit more analysis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341: Algorithms</dc:title>
  <dc:creator>Trevor Brown</dc:creator>
  <cp:lastModifiedBy>Trevor Brown</cp:lastModifiedBy>
  <cp:revision>321</cp:revision>
  <dcterms:created xsi:type="dcterms:W3CDTF">2019-01-07T22:31:11Z</dcterms:created>
  <dcterms:modified xsi:type="dcterms:W3CDTF">2023-09-29T06:26:29Z</dcterms:modified>
</cp:coreProperties>
</file>