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412" r:id="rId3"/>
    <p:sldId id="413" r:id="rId4"/>
    <p:sldId id="416" r:id="rId5"/>
    <p:sldId id="417" r:id="rId6"/>
    <p:sldId id="418" r:id="rId7"/>
    <p:sldId id="414" r:id="rId8"/>
    <p:sldId id="469" r:id="rId9"/>
    <p:sldId id="470" r:id="rId10"/>
    <p:sldId id="471" r:id="rId11"/>
    <p:sldId id="472" r:id="rId12"/>
    <p:sldId id="474" r:id="rId13"/>
    <p:sldId id="475" r:id="rId14"/>
    <p:sldId id="476" r:id="rId15"/>
    <p:sldId id="479" r:id="rId16"/>
    <p:sldId id="481" r:id="rId17"/>
    <p:sldId id="485" r:id="rId18"/>
    <p:sldId id="422" r:id="rId19"/>
    <p:sldId id="486" r:id="rId20"/>
    <p:sldId id="487" r:id="rId21"/>
    <p:sldId id="488" r:id="rId22"/>
    <p:sldId id="456" r:id="rId23"/>
    <p:sldId id="460" r:id="rId24"/>
    <p:sldId id="455" r:id="rId25"/>
    <p:sldId id="461" r:id="rId26"/>
    <p:sldId id="452" r:id="rId27"/>
    <p:sldId id="454" r:id="rId28"/>
    <p:sldId id="468" r:id="rId29"/>
    <p:sldId id="483" r:id="rId30"/>
    <p:sldId id="482" r:id="rId31"/>
    <p:sldId id="484" r:id="rId32"/>
    <p:sldId id="459" r:id="rId33"/>
    <p:sldId id="462" r:id="rId34"/>
    <p:sldId id="464" r:id="rId35"/>
    <p:sldId id="465" r:id="rId36"/>
    <p:sldId id="466" r:id="rId37"/>
    <p:sldId id="467" r:id="rId38"/>
    <p:sldId id="425" r:id="rId39"/>
    <p:sldId id="427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12"/>
            <p14:sldId id="413"/>
            <p14:sldId id="416"/>
            <p14:sldId id="417"/>
            <p14:sldId id="418"/>
            <p14:sldId id="414"/>
            <p14:sldId id="469"/>
            <p14:sldId id="470"/>
            <p14:sldId id="471"/>
            <p14:sldId id="472"/>
            <p14:sldId id="474"/>
            <p14:sldId id="475"/>
            <p14:sldId id="476"/>
            <p14:sldId id="479"/>
            <p14:sldId id="481"/>
            <p14:sldId id="485"/>
            <p14:sldId id="422"/>
            <p14:sldId id="486"/>
            <p14:sldId id="487"/>
            <p14:sldId id="488"/>
            <p14:sldId id="456"/>
            <p14:sldId id="460"/>
            <p14:sldId id="455"/>
            <p14:sldId id="461"/>
            <p14:sldId id="452"/>
            <p14:sldId id="454"/>
            <p14:sldId id="468"/>
            <p14:sldId id="483"/>
            <p14:sldId id="482"/>
            <p14:sldId id="484"/>
            <p14:sldId id="459"/>
            <p14:sldId id="462"/>
            <p14:sldId id="464"/>
            <p14:sldId id="465"/>
            <p14:sldId id="466"/>
            <p14:sldId id="467"/>
            <p14:sldId id="425"/>
            <p14:sldId id="4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F7133"/>
    <a:srgbClr val="5BD4FF"/>
    <a:srgbClr val="DCD084"/>
    <a:srgbClr val="1D1F22"/>
    <a:srgbClr val="000000"/>
    <a:srgbClr val="4B4B4B"/>
    <a:srgbClr val="A5A5A5"/>
    <a:srgbClr val="E5E8D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4" autoAdjust="0"/>
    <p:restoredTop sz="96426" autoAdjust="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Also works for planning highways, water pipes, electrical grid,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82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Last bullet point</a:t>
            </a:r>
            <a:r>
              <a:rPr lang="en-CA" baseline="0" dirty="0"/>
              <a:t> means: if you add edge e to a tree and create a cycle C, then removing any other edge e’ in C will break the cycle and produce a tree.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35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96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59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2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41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D243-008E-45F0-BC06-10DBCAD4E016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E7-7A86-40BB-A880-8724B5B226B7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77DC-06B9-401B-8401-0526EDE4F2E9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1CD1-469A-4575-90DA-23AAC42B63C8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25C6-A2FA-4595-9B68-CF700AA40781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59D-16E2-49FA-93B8-ED69BF0CF3A5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98D-9E53-480C-A02F-6F82E1B8126E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10-CF4D-41BB-8A3A-4951BF313F56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0C-A9D9-4924-9D52-A55184F1B0AC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81CE98CB-EE02-4C39-A264-2E5851A8BE3C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A60-FEAE-4475-BB76-08C82E7E41A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5B6A-7FAA-4125-A6E4-169FCF4BD6B0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536-E942-4157-B9CC-6082204433F3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50D1-43B8-48E6-A50B-1D71AF41C6C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95A5-117C-432D-B9F4-B343F74539F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89F5-AB35-4626-B731-6109D67528C0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709705-80A0-4039-8ED8-A6F51FE9EC35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42C863-B2C4-4F95-8171-3B4A96EB59D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5465" y="624854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72.png"/><Relationship Id="rId5" Type="http://schemas.openxmlformats.org/officeDocument/2006/relationships/image" Target="../media/image22.png"/><Relationship Id="rId10" Type="http://schemas.openxmlformats.org/officeDocument/2006/relationships/image" Target="../media/image261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1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4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421.png"/><Relationship Id="rId5" Type="http://schemas.openxmlformats.org/officeDocument/2006/relationships/image" Target="../media/image50.png"/><Relationship Id="rId10" Type="http://schemas.openxmlformats.org/officeDocument/2006/relationships/image" Target="../media/image412.png"/><Relationship Id="rId4" Type="http://schemas.openxmlformats.org/officeDocument/2006/relationships/image" Target="../media/image21.png"/><Relationship Id="rId9" Type="http://schemas.openxmlformats.org/officeDocument/2006/relationships/image" Target="../media/image40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napse.io/papers/196568083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6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image" Target="../media/image150.png"/><Relationship Id="rId16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1.png"/><Relationship Id="rId15" Type="http://schemas.openxmlformats.org/officeDocument/2006/relationships/image" Target="../media/image281.png"/><Relationship Id="rId10" Type="http://schemas.openxmlformats.org/officeDocument/2006/relationships/image" Target="../media/image231.png"/><Relationship Id="rId4" Type="http://schemas.openxmlformats.org/officeDocument/2006/relationships/image" Target="../media/image170.png"/><Relationship Id="rId9" Type="http://schemas.openxmlformats.org/officeDocument/2006/relationships/image" Target="../media/image221.png"/><Relationship Id="rId14" Type="http://schemas.openxmlformats.org/officeDocument/2006/relationships/image" Target="../media/image2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3" Type="http://schemas.openxmlformats.org/officeDocument/2006/relationships/image" Target="../media/image320.png"/><Relationship Id="rId7" Type="http://schemas.openxmlformats.org/officeDocument/2006/relationships/image" Target="../media/image36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5" Type="http://schemas.openxmlformats.org/officeDocument/2006/relationships/image" Target="../media/image341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sfca.edu/~galles/visualization/Prim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sfca.edu/~galles/visualization/Kruskal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370.png"/><Relationship Id="rId18" Type="http://schemas.openxmlformats.org/officeDocument/2006/relationships/image" Target="../media/image420.png"/><Relationship Id="rId3" Type="http://schemas.openxmlformats.org/officeDocument/2006/relationships/image" Target="../media/image220.png"/><Relationship Id="rId21" Type="http://schemas.openxmlformats.org/officeDocument/2006/relationships/image" Target="../media/image450.png"/><Relationship Id="rId7" Type="http://schemas.openxmlformats.org/officeDocument/2006/relationships/image" Target="../media/image290.png"/><Relationship Id="rId12" Type="http://schemas.openxmlformats.org/officeDocument/2006/relationships/image" Target="../media/image360.png"/><Relationship Id="rId17" Type="http://schemas.openxmlformats.org/officeDocument/2006/relationships/image" Target="../media/image411.png"/><Relationship Id="rId2" Type="http://schemas.openxmlformats.org/officeDocument/2006/relationships/image" Target="../media/image210.png"/><Relationship Id="rId16" Type="http://schemas.openxmlformats.org/officeDocument/2006/relationships/image" Target="../media/image400.png"/><Relationship Id="rId20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50.png"/><Relationship Id="rId5" Type="http://schemas.openxmlformats.org/officeDocument/2006/relationships/image" Target="../media/image270.png"/><Relationship Id="rId15" Type="http://schemas.openxmlformats.org/officeDocument/2006/relationships/image" Target="../media/image390.png"/><Relationship Id="rId10" Type="http://schemas.openxmlformats.org/officeDocument/2006/relationships/image" Target="../media/image340.png"/><Relationship Id="rId19" Type="http://schemas.openxmlformats.org/officeDocument/2006/relationships/image" Target="../media/image430.png"/><Relationship Id="rId4" Type="http://schemas.openxmlformats.org/officeDocument/2006/relationships/image" Target="../media/image230.png"/><Relationship Id="rId9" Type="http://schemas.openxmlformats.org/officeDocument/2006/relationships/image" Target="../media/image310.png"/><Relationship Id="rId14" Type="http://schemas.openxmlformats.org/officeDocument/2006/relationships/image" Target="../media/image380.png"/><Relationship Id="rId22" Type="http://schemas.openxmlformats.org/officeDocument/2006/relationships/image" Target="../media/image4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10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iteseerx.ist.psu.edu/viewdoc/download?doi=10.1.1.437.8198&amp;rep=rep1&amp;type=pdf" TargetMode="Externa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emanticscholar.org/paper/Geodesic-distance-and-MST-based-image-segmentation-Economou-Pothos/0b4c960785676939debee54f9983d1b5797ef5c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www.sciencedirect.com/science/article/pii/0734189X84902214" TargetMode="External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/>
              <a:t>Lecture 13: </a:t>
            </a:r>
            <a:r>
              <a:rPr lang="en-US" b="1" dirty="0"/>
              <a:t>graph algorithms IV – minimum spanning trees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1A2C4-DD50-6582-A4EE-DB9E43BC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CF4EA46-0740-30AD-CB3A-7CA8F25E4C79}"/>
              </a:ext>
            </a:extLst>
          </p:cNvPr>
          <p:cNvCxnSpPr>
            <a:cxnSpLocks/>
          </p:cNvCxnSpPr>
          <p:nvPr/>
        </p:nvCxnSpPr>
        <p:spPr>
          <a:xfrm>
            <a:off x="5711528" y="3906942"/>
            <a:ext cx="602438" cy="80547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577223-1697-9BDB-9C9E-D05D79C5127A}"/>
              </a:ext>
            </a:extLst>
          </p:cNvPr>
          <p:cNvCxnSpPr>
            <a:cxnSpLocks/>
          </p:cNvCxnSpPr>
          <p:nvPr/>
        </p:nvCxnSpPr>
        <p:spPr>
          <a:xfrm flipV="1">
            <a:off x="4870361" y="3906942"/>
            <a:ext cx="370929" cy="55719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B5216-190E-8A34-254C-FDAD4D3BA6B4}"/>
              </a:ext>
            </a:extLst>
          </p:cNvPr>
          <p:cNvCxnSpPr>
            <a:cxnSpLocks/>
          </p:cNvCxnSpPr>
          <p:nvPr/>
        </p:nvCxnSpPr>
        <p:spPr>
          <a:xfrm>
            <a:off x="3705730" y="3906944"/>
            <a:ext cx="929512" cy="64676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B988D2-1612-7C09-609B-CEDEE4CBA4FE}"/>
              </a:ext>
            </a:extLst>
          </p:cNvPr>
          <p:cNvCxnSpPr>
            <a:cxnSpLocks/>
          </p:cNvCxnSpPr>
          <p:nvPr/>
        </p:nvCxnSpPr>
        <p:spPr>
          <a:xfrm flipH="1">
            <a:off x="5808918" y="3537822"/>
            <a:ext cx="1835472" cy="15289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6C2F0-2C03-CA55-9569-163158DF8940}"/>
              </a:ext>
            </a:extLst>
          </p:cNvPr>
          <p:cNvCxnSpPr>
            <a:cxnSpLocks/>
          </p:cNvCxnSpPr>
          <p:nvPr/>
        </p:nvCxnSpPr>
        <p:spPr>
          <a:xfrm flipH="1">
            <a:off x="5711528" y="2699211"/>
            <a:ext cx="3635927" cy="775280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B34794-FB6C-639B-67AB-5CEA1A34C555}"/>
              </a:ext>
            </a:extLst>
          </p:cNvPr>
          <p:cNvCxnSpPr>
            <a:cxnSpLocks/>
          </p:cNvCxnSpPr>
          <p:nvPr/>
        </p:nvCxnSpPr>
        <p:spPr>
          <a:xfrm flipH="1" flipV="1">
            <a:off x="2531334" y="4249476"/>
            <a:ext cx="2006518" cy="52045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8ED017-F855-C4D4-D7B3-32DBAD8712D2}"/>
              </a:ext>
            </a:extLst>
          </p:cNvPr>
          <p:cNvCxnSpPr>
            <a:cxnSpLocks/>
          </p:cNvCxnSpPr>
          <p:nvPr/>
        </p:nvCxnSpPr>
        <p:spPr>
          <a:xfrm flipH="1" flipV="1">
            <a:off x="1929892" y="4735953"/>
            <a:ext cx="2705350" cy="25020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6" y="1236373"/>
            <a:ext cx="11592595" cy="13120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Theorem: 	for </a:t>
            </a:r>
            <a:r>
              <a:rPr lang="en-US" b="1" dirty="0"/>
              <a:t>any cut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, V\S)</a:t>
            </a:r>
            <a:r>
              <a:rPr lang="en-US" b="1" dirty="0"/>
              <a:t> </a:t>
            </a:r>
            <a:r>
              <a:rPr lang="en-US" dirty="0"/>
              <a:t>of a graph G,</a:t>
            </a:r>
            <a:br>
              <a:rPr lang="en-US" dirty="0"/>
            </a:br>
            <a:r>
              <a:rPr lang="en-US" dirty="0"/>
              <a:t>					the </a:t>
            </a:r>
            <a:r>
              <a:rPr lang="en-US" b="1" dirty="0">
                <a:solidFill>
                  <a:srgbClr val="CF7133"/>
                </a:solidFill>
              </a:rPr>
              <a:t>minimum weight </a:t>
            </a:r>
            <a:r>
              <a:rPr lang="en-US" dirty="0"/>
              <a:t>edge in the </a:t>
            </a:r>
            <a:r>
              <a:rPr lang="en-US" b="1" dirty="0" err="1">
                <a:solidFill>
                  <a:srgbClr val="00B0F0"/>
                </a:solidFill>
              </a:rPr>
              <a:t>cutset</a:t>
            </a:r>
            <a:br>
              <a:rPr lang="en-US" dirty="0"/>
            </a:br>
            <a:r>
              <a:rPr lang="en-US" dirty="0"/>
              <a:t>					is in </a:t>
            </a:r>
            <a:r>
              <a:rPr lang="en-US" b="1" u="sng" dirty="0"/>
              <a:t>every</a:t>
            </a:r>
            <a:r>
              <a:rPr lang="en-US" b="1" dirty="0"/>
              <a:t> </a:t>
            </a:r>
            <a:r>
              <a:rPr lang="en-US" dirty="0"/>
              <a:t>MST for G</a:t>
            </a:r>
            <a:endParaRPr lang="en-US" b="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106125" y="-38561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The cut property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63900" y="4429189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39738" y="3600180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62732" y="3726487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27750" y="3905970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31528" y="4248502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31391" y="3078743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63900" y="3690322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36878" y="44631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42926" y="3383953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80483" y="47114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10554" y="3905968"/>
            <a:ext cx="602438" cy="805478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104506" y="4985182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69387" y="3905968"/>
            <a:ext cx="370929" cy="557199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704756" y="3905970"/>
            <a:ext cx="929512" cy="646761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47741" y="44056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43416" y="32310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07944" y="3536848"/>
            <a:ext cx="1835472" cy="152895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05883" y="33478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46481" y="23924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49488" y="35961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14109" y="2914462"/>
            <a:ext cx="867888" cy="6816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73511" y="3869842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38392" y="3004026"/>
            <a:ext cx="340598" cy="34380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10554" y="2698237"/>
            <a:ext cx="3635927" cy="775280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12759" y="4118121"/>
            <a:ext cx="2234119" cy="59332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08434" y="3536848"/>
            <a:ext cx="697449" cy="11676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07366" y="3689743"/>
            <a:ext cx="1535560" cy="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30360" y="4248502"/>
            <a:ext cx="2006518" cy="520455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28918" y="4734979"/>
            <a:ext cx="2705350" cy="250203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45501" y="4711447"/>
            <a:ext cx="1002240" cy="30578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15369" y="3869842"/>
            <a:ext cx="887904" cy="6253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596409" y="3384533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66768" y="3168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80095" y="4014295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78951" y="40592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48199" y="3637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9843" y="40683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8363" y="2856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69322" y="27094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62392" y="3307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58525" y="353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63439" y="40545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8934" y="4183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9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21557" y="35997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63474" y="45004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76316" y="38652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87255" y="48900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52387" y="3248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9070" y="38653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16310" y="29151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0783" y="648323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1136548" y="257766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10148487" y="235319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V\S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84D2D7-D472-9DB8-4215-681C6EDEBB86}"/>
              </a:ext>
            </a:extLst>
          </p:cNvPr>
          <p:cNvCxnSpPr>
            <a:cxnSpLocks/>
          </p:cNvCxnSpPr>
          <p:nvPr/>
        </p:nvCxnSpPr>
        <p:spPr>
          <a:xfrm flipV="1">
            <a:off x="4858442" y="3917758"/>
            <a:ext cx="370929" cy="557199"/>
          </a:xfrm>
          <a:prstGeom prst="straightConnector1">
            <a:avLst/>
          </a:prstGeom>
          <a:ln w="104775">
            <a:solidFill>
              <a:srgbClr val="CF7133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1E33B99-FD40-1277-F3FF-7E11B91D923D}"/>
              </a:ext>
            </a:extLst>
          </p:cNvPr>
          <p:cNvCxnSpPr/>
          <p:nvPr/>
        </p:nvCxnSpPr>
        <p:spPr>
          <a:xfrm rot="16200000" flipH="1">
            <a:off x="3813572" y="2969159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DCD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040FEB-D910-3A8D-AC70-CB276685E847}"/>
              </a:ext>
            </a:extLst>
          </p:cNvPr>
          <p:cNvSpPr txBox="1"/>
          <p:nvPr/>
        </p:nvSpPr>
        <p:spPr>
          <a:xfrm>
            <a:off x="3714863" y="50263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21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8AF564BD-AF2E-70C3-ABFA-35369AFCEAF0}"/>
              </a:ext>
            </a:extLst>
          </p:cNvPr>
          <p:cNvCxnSpPr/>
          <p:nvPr/>
        </p:nvCxnSpPr>
        <p:spPr>
          <a:xfrm rot="16200000" flipH="1">
            <a:off x="3801681" y="2963806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A611F4-174C-5276-21D2-9D9A9CA85A8A}"/>
              </a:ext>
            </a:extLst>
          </p:cNvPr>
          <p:cNvSpPr txBox="1"/>
          <p:nvPr/>
        </p:nvSpPr>
        <p:spPr>
          <a:xfrm>
            <a:off x="2871900" y="4567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E2759-8F54-7522-62A9-D44114357F48}"/>
              </a:ext>
            </a:extLst>
          </p:cNvPr>
          <p:cNvSpPr txBox="1"/>
          <p:nvPr/>
        </p:nvSpPr>
        <p:spPr>
          <a:xfrm>
            <a:off x="5378434" y="47229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17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54FB721-0633-BC43-52A6-EB1B2A4CECCD}"/>
              </a:ext>
            </a:extLst>
          </p:cNvPr>
          <p:cNvSpPr/>
          <p:nvPr/>
        </p:nvSpPr>
        <p:spPr>
          <a:xfrm>
            <a:off x="5797968" y="5487177"/>
            <a:ext cx="2047178" cy="436507"/>
          </a:xfrm>
          <a:prstGeom prst="wedgeRectCallout">
            <a:avLst>
              <a:gd name="adj1" fmla="val -75457"/>
              <a:gd name="adj2" fmla="val -309763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 </a:t>
            </a:r>
            <a:r>
              <a:rPr lang="en-CA" b="1" dirty="0"/>
              <a:t>every </a:t>
            </a:r>
            <a:r>
              <a:rPr lang="en-CA" dirty="0"/>
              <a:t>MST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D7F475-01B0-0F56-63D4-08A6ECB3819D}"/>
              </a:ext>
            </a:extLst>
          </p:cNvPr>
          <p:cNvSpPr/>
          <p:nvPr/>
        </p:nvSpPr>
        <p:spPr>
          <a:xfrm>
            <a:off x="8008280" y="128132"/>
            <a:ext cx="3757807" cy="884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The minimum weight edge is also called the “</a:t>
            </a:r>
            <a:r>
              <a:rPr lang="en-CA" b="1" dirty="0"/>
              <a:t>lightest edge</a:t>
            </a:r>
            <a:r>
              <a:rPr lang="en-CA" dirty="0"/>
              <a:t>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DDE83C-6F28-9FB9-B227-D4FEADA9A66F}"/>
              </a:ext>
            </a:extLst>
          </p:cNvPr>
          <p:cNvSpPr/>
          <p:nvPr/>
        </p:nvSpPr>
        <p:spPr>
          <a:xfrm>
            <a:off x="8008280" y="5487177"/>
            <a:ext cx="4034786" cy="884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This can also be referred to as</a:t>
            </a:r>
            <a:br>
              <a:rPr lang="en-CA" dirty="0"/>
            </a:br>
            <a:r>
              <a:rPr lang="en-CA" b="1" dirty="0"/>
              <a:t>the lightest edge crossing the cut</a:t>
            </a:r>
          </a:p>
        </p:txBody>
      </p:sp>
    </p:spTree>
    <p:extLst>
      <p:ext uri="{BB962C8B-B14F-4D97-AF65-F5344CB8AC3E}">
        <p14:creationId xmlns:p14="http://schemas.microsoft.com/office/powerpoint/2010/main" val="207086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CF4EA46-0740-30AD-CB3A-7CA8F25E4C79}"/>
              </a:ext>
            </a:extLst>
          </p:cNvPr>
          <p:cNvCxnSpPr>
            <a:cxnSpLocks/>
          </p:cNvCxnSpPr>
          <p:nvPr/>
        </p:nvCxnSpPr>
        <p:spPr>
          <a:xfrm>
            <a:off x="6012459" y="1621265"/>
            <a:ext cx="602438" cy="80547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577223-1697-9BDB-9C9E-D05D79C5127A}"/>
              </a:ext>
            </a:extLst>
          </p:cNvPr>
          <p:cNvCxnSpPr>
            <a:cxnSpLocks/>
          </p:cNvCxnSpPr>
          <p:nvPr/>
        </p:nvCxnSpPr>
        <p:spPr>
          <a:xfrm flipV="1">
            <a:off x="5171292" y="1621265"/>
            <a:ext cx="370929" cy="55719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B5216-190E-8A34-254C-FDAD4D3BA6B4}"/>
              </a:ext>
            </a:extLst>
          </p:cNvPr>
          <p:cNvCxnSpPr>
            <a:cxnSpLocks/>
          </p:cNvCxnSpPr>
          <p:nvPr/>
        </p:nvCxnSpPr>
        <p:spPr>
          <a:xfrm>
            <a:off x="4006661" y="1621267"/>
            <a:ext cx="929512" cy="64676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B988D2-1612-7C09-609B-CEDEE4CBA4FE}"/>
              </a:ext>
            </a:extLst>
          </p:cNvPr>
          <p:cNvCxnSpPr>
            <a:cxnSpLocks/>
          </p:cNvCxnSpPr>
          <p:nvPr/>
        </p:nvCxnSpPr>
        <p:spPr>
          <a:xfrm flipH="1">
            <a:off x="6109849" y="1252145"/>
            <a:ext cx="1835472" cy="15289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6C2F0-2C03-CA55-9569-163158DF8940}"/>
              </a:ext>
            </a:extLst>
          </p:cNvPr>
          <p:cNvCxnSpPr>
            <a:cxnSpLocks/>
          </p:cNvCxnSpPr>
          <p:nvPr/>
        </p:nvCxnSpPr>
        <p:spPr>
          <a:xfrm flipH="1">
            <a:off x="6012459" y="413534"/>
            <a:ext cx="3635927" cy="775280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B34794-FB6C-639B-67AB-5CEA1A34C555}"/>
              </a:ext>
            </a:extLst>
          </p:cNvPr>
          <p:cNvCxnSpPr>
            <a:cxnSpLocks/>
          </p:cNvCxnSpPr>
          <p:nvPr/>
        </p:nvCxnSpPr>
        <p:spPr>
          <a:xfrm flipH="1" flipV="1">
            <a:off x="2832265" y="1963799"/>
            <a:ext cx="2006518" cy="52045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8ED017-F855-C4D4-D7B3-32DBAD8712D2}"/>
              </a:ext>
            </a:extLst>
          </p:cNvPr>
          <p:cNvCxnSpPr>
            <a:cxnSpLocks/>
          </p:cNvCxnSpPr>
          <p:nvPr/>
        </p:nvCxnSpPr>
        <p:spPr>
          <a:xfrm flipH="1" flipV="1">
            <a:off x="2230823" y="2450276"/>
            <a:ext cx="2705350" cy="25020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40" y="3072533"/>
                <a:ext cx="11984760" cy="28108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dirty="0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1" i="1" dirty="0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dirty="0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dirty="0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b="1" dirty="0"/>
                  <a:t>lightest edge crossing the cut (u in S, v in V\S)</a:t>
                </a:r>
                <a:endParaRPr lang="en-US" b="1" dirty="0">
                  <a:solidFill>
                    <a:srgbClr val="00B0F0"/>
                  </a:solidFill>
                </a:endParaRP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/>
                  <a:t> be an MST and suppose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contradiction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40" y="3072533"/>
                <a:ext cx="11984760" cy="2810848"/>
              </a:xfrm>
              <a:blipFill>
                <a:blip r:embed="rId2"/>
                <a:stretch>
                  <a:fillRect l="-1322" t="-30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72546" y="25145"/>
            <a:ext cx="9905998" cy="74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Proof of The cut property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564831" y="2143512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340669" y="1314503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263663" y="1440810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928681" y="1620293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2132459" y="1962825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232322" y="793066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564831" y="1404645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F24AD9-6177-41DE-BF09-4D62E7609528}"/>
                  </a:ext>
                </a:extLst>
              </p:cNvPr>
              <p:cNvSpPr/>
              <p:nvPr/>
            </p:nvSpPr>
            <p:spPr>
              <a:xfrm>
                <a:off x="4837809" y="2177490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F24AD9-6177-41DE-BF09-4D62E7609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809" y="2177490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2A58113-DE6A-4C3A-86DF-FDE008494565}"/>
                  </a:ext>
                </a:extLst>
              </p:cNvPr>
              <p:cNvSpPr/>
              <p:nvPr/>
            </p:nvSpPr>
            <p:spPr>
              <a:xfrm>
                <a:off x="5443857" y="1098276"/>
                <a:ext cx="665018" cy="61157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2A58113-DE6A-4C3A-86DF-FDE008494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57" y="1098276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281414" y="24257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6011485" y="1620291"/>
            <a:ext cx="602438" cy="805478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405437" y="2699505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5170318" y="1620291"/>
            <a:ext cx="370929" cy="557199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4005687" y="1620293"/>
            <a:ext cx="929512" cy="646761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948672" y="21199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944347" y="9453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6108875" y="1251171"/>
            <a:ext cx="1835472" cy="152895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306814" y="10621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647412" y="1067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750419" y="13104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10215040" y="628785"/>
            <a:ext cx="867888" cy="6816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874442" y="1584165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639323" y="718349"/>
            <a:ext cx="340598" cy="34380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6011485" y="412560"/>
            <a:ext cx="3635927" cy="775280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613690" y="1832444"/>
            <a:ext cx="2234119" cy="59332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609365" y="1251171"/>
            <a:ext cx="697449" cy="11676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908297" y="1404066"/>
            <a:ext cx="1535560" cy="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831291" y="1962825"/>
            <a:ext cx="2006518" cy="520455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2229849" y="2449302"/>
            <a:ext cx="2705350" cy="250203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946432" y="2425770"/>
            <a:ext cx="1002240" cy="30578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516300" y="1584165"/>
            <a:ext cx="887904" cy="6253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897340" y="1098856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667699" y="8826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281026" y="1728618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79882" y="17736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949130" y="13515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354195" y="22446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00774" y="17827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559294" y="5712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654777" y="7380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563323" y="10221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159456" y="1247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364370" y="17689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49865" y="18977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771168" y="23377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22488" y="13141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764405" y="2214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577247" y="15795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388186" y="26044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853318" y="962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300001" y="15796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417241" y="6294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691846" y="855287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10449418" y="67513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V\S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84D2D7-D472-9DB8-4215-681C6EDEBB86}"/>
              </a:ext>
            </a:extLst>
          </p:cNvPr>
          <p:cNvCxnSpPr>
            <a:cxnSpLocks/>
          </p:cNvCxnSpPr>
          <p:nvPr/>
        </p:nvCxnSpPr>
        <p:spPr>
          <a:xfrm flipV="1">
            <a:off x="5159373" y="1632081"/>
            <a:ext cx="370929" cy="557199"/>
          </a:xfrm>
          <a:prstGeom prst="straightConnector1">
            <a:avLst/>
          </a:prstGeom>
          <a:ln w="104775">
            <a:solidFill>
              <a:srgbClr val="CF7133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7EE41-003F-610D-5B5D-4AE72987279A}"/>
              </a:ext>
            </a:extLst>
          </p:cNvPr>
          <p:cNvGrpSpPr/>
          <p:nvPr/>
        </p:nvGrpSpPr>
        <p:grpSpPr>
          <a:xfrm>
            <a:off x="1564831" y="420099"/>
            <a:ext cx="9518097" cy="2318999"/>
            <a:chOff x="1717231" y="564960"/>
            <a:chExt cx="9518097" cy="2318999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248864E-A001-7516-6C65-747A2A21297D}"/>
                </a:ext>
              </a:extLst>
            </p:cNvPr>
            <p:cNvCxnSpPr>
              <a:cxnSpLocks/>
            </p:cNvCxnSpPr>
            <p:nvPr/>
          </p:nvCxnSpPr>
          <p:spPr>
            <a:xfrm>
              <a:off x="1717231" y="1557045"/>
              <a:ext cx="97390" cy="828431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1D95C2D-F331-FDEE-3713-061148212C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57837" y="2851905"/>
              <a:ext cx="875977" cy="32054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FA1A3C8-D5BA-DCC9-3F66-0AD2E501AE39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440" y="781185"/>
              <a:ext cx="867888" cy="681644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3070A58-3D5E-A31A-6ADB-97566BFE14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26842" y="1736565"/>
              <a:ext cx="875977" cy="32054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26F798C-4C16-9541-FE93-465F5B1956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3885" y="564960"/>
              <a:ext cx="3635927" cy="77528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806C95E-95BC-39AE-1D6B-EFEFAB7EB2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0697" y="1556466"/>
              <a:ext cx="1535560" cy="1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F4DBC90-FF6E-1D0D-C748-663974CDAB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2249" y="2601702"/>
              <a:ext cx="2705350" cy="25020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C7F0477-C74D-48CA-A5DD-77B83568EB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8832" y="2578170"/>
              <a:ext cx="1002240" cy="305789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DBCE604-88E0-7F13-F389-2EF0EF634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8700" y="1736565"/>
              <a:ext cx="887904" cy="625379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2ECBED5-7D57-0762-4101-E34DC1C1478C}"/>
                </a:ext>
              </a:extLst>
            </p:cNvPr>
            <p:cNvCxnSpPr>
              <a:cxnSpLocks/>
            </p:cNvCxnSpPr>
            <p:nvPr/>
          </p:nvCxnSpPr>
          <p:spPr>
            <a:xfrm>
              <a:off x="2049740" y="1251256"/>
              <a:ext cx="1540719" cy="305211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021413A-5A74-54EB-6E83-3C54DDA37647}"/>
              </a:ext>
            </a:extLst>
          </p:cNvPr>
          <p:cNvGrpSpPr/>
          <p:nvPr/>
        </p:nvGrpSpPr>
        <p:grpSpPr>
          <a:xfrm>
            <a:off x="1214573" y="3642086"/>
            <a:ext cx="10183115" cy="2942951"/>
            <a:chOff x="1214573" y="3642086"/>
            <a:chExt cx="10183115" cy="294295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5751FF-A599-0281-1B17-83089D35689B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119103-32DE-7070-9F0A-D9FCB039DE7F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601FA0-D1B0-F560-CFF3-E25B8B8DF6DD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980C6-3F11-7C0B-F842-5CB4B233306F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4CB7C5-C82F-0F6B-5808-21C3468BD186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5B03A4-DD23-28CC-62AF-73007C917B17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/>
                <a:t>i</a:t>
              </a:r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B5D662-709D-8245-B6F2-A7F87A6AC788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1E3A39-6C80-25BE-1D6C-3C3C1F69ABDC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8E953E-AA77-5E1A-D040-4487031F472D}"/>
                </a:ext>
              </a:extLst>
            </p:cNvPr>
            <p:cNvSpPr/>
            <p:nvPr/>
          </p:nvSpPr>
          <p:spPr>
            <a:xfrm>
              <a:off x="9746035" y="3642086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BA9A62-C91A-5130-FD4C-2E6C9BB5641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9AF1B9-DE76-7DA5-FF5E-6B2D591735E8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4B34C85-D288-94D4-F93F-5492B919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94E55D8-0FF8-4246-9523-4EF5C4C122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6DA714-B7EA-A083-92CE-974AD8FAF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C7362C-A784-95BC-8F9A-76CCF041A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A3477E-A131-EF4B-7141-584E43D7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7A62C0-3A97-2666-1C1F-DB6E987F9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9E08DAE-39A9-4A00-E79E-D6EA964C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FC2E2B-6D2B-7D11-891E-60AA916B0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CD7510-CE04-2B5E-2E1F-D6D3BBDEC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A10200F-E2F2-A40A-DCE6-DC9D4E07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57150">
              <a:solidFill>
                <a:srgbClr val="CF7133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CF2490B-DDF9-392B-4B6A-64DECF8EC01A}"/>
              </a:ext>
            </a:extLst>
          </p:cNvPr>
          <p:cNvSpPr txBox="1"/>
          <p:nvPr/>
        </p:nvSpPr>
        <p:spPr>
          <a:xfrm>
            <a:off x="4027685" y="27024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02842D80-5114-6FAB-025A-6265886BAE60}"/>
              </a:ext>
            </a:extLst>
          </p:cNvPr>
          <p:cNvCxnSpPr/>
          <p:nvPr/>
        </p:nvCxnSpPr>
        <p:spPr>
          <a:xfrm rot="16200000" flipH="1">
            <a:off x="4114503" y="639823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0D4C5AF5-ECEA-CDD8-3A4B-957C96D24222}"/>
              </a:ext>
            </a:extLst>
          </p:cNvPr>
          <p:cNvCxnSpPr/>
          <p:nvPr/>
        </p:nvCxnSpPr>
        <p:spPr>
          <a:xfrm rot="16200000" flipH="1">
            <a:off x="4114503" y="4215772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637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40" y="3072533"/>
                <a:ext cx="11592595" cy="28108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construct spanning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contra.</a:t>
                </a:r>
              </a:p>
              <a:p>
                <a:r>
                  <a:rPr lang="en-US" dirty="0"/>
                  <a:t>T is spanning, so exists path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b="1" i="1" dirty="0"/>
              </a:p>
              <a:p>
                <a:r>
                  <a:rPr lang="en-US" dirty="0"/>
                  <a:t>Path starts in S and ends in V\S</a:t>
                </a:r>
                <a:br>
                  <a:rPr lang="en-US" dirty="0"/>
                </a:br>
                <a:r>
                  <a:rPr lang="en-US" dirty="0"/>
                  <a:t>so contains an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CA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CA" b="1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CA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b="1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CA" b="1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CA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40" y="3072533"/>
                <a:ext cx="11592595" cy="2810848"/>
              </a:xfrm>
              <a:blipFill>
                <a:blip r:embed="rId2"/>
                <a:stretch>
                  <a:fillRect l="-1367" t="-3037" b="-32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72546" y="25145"/>
            <a:ext cx="9905998" cy="74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Proof of The cut property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251" y="629481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435930" y="81555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9946088" y="8817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V\S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021413A-5A74-54EB-6E83-3C54DDA37647}"/>
              </a:ext>
            </a:extLst>
          </p:cNvPr>
          <p:cNvGrpSpPr/>
          <p:nvPr/>
        </p:nvGrpSpPr>
        <p:grpSpPr>
          <a:xfrm>
            <a:off x="836000" y="99432"/>
            <a:ext cx="10183115" cy="2930578"/>
            <a:chOff x="1214573" y="3654459"/>
            <a:chExt cx="10183115" cy="293057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5751FF-A599-0281-1B17-83089D35689B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119103-32DE-7070-9F0A-D9FCB039DE7F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601FA0-D1B0-F560-CFF3-E25B8B8DF6DD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980C6-3F11-7C0B-F842-5CB4B233306F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4CB7C5-C82F-0F6B-5808-21C3468BD186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5B03A4-DD23-28CC-62AF-73007C917B17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/>
                <a:t>i</a:t>
              </a:r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B5D662-709D-8245-B6F2-A7F87A6AC788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1E3A39-6C80-25BE-1D6C-3C3C1F69ABDC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8E953E-AA77-5E1A-D040-4487031F472D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BA9A62-C91A-5130-FD4C-2E6C9BB5641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9AF1B9-DE76-7DA5-FF5E-6B2D591735E8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4B34C85-D288-94D4-F93F-5492B919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94E55D8-0FF8-4246-9523-4EF5C4C122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6DA714-B7EA-A083-92CE-974AD8FAF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48833E7-F058-F9A4-5A83-E5D98DA62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C7362C-A784-95BC-8F9A-76CCF041A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1727C5D-9EB9-2792-1218-4676E9C0E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A3477E-A131-EF4B-7141-584E43D7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7A62C0-3A97-2666-1C1F-DB6E987F9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9E08DAE-39A9-4A00-E79E-D6EA964C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FC2E2B-6D2B-7D11-891E-60AA916B0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CD7510-CE04-2B5E-2E1F-D6D3BBDEC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A10200F-E2F2-A40A-DCE6-DC9D4E07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57150">
              <a:solidFill>
                <a:srgbClr val="CF7133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57152D-ADD8-B8A9-0204-80A2FD1D5E85}"/>
              </a:ext>
            </a:extLst>
          </p:cNvPr>
          <p:cNvGrpSpPr/>
          <p:nvPr/>
        </p:nvGrpSpPr>
        <p:grpSpPr>
          <a:xfrm>
            <a:off x="892283" y="558944"/>
            <a:ext cx="9591174" cy="2402460"/>
            <a:chOff x="1270856" y="4113971"/>
            <a:chExt cx="9591174" cy="240246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4777FC-7798-20E9-F7E6-2611FBD28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C73616-3113-ADE9-7651-DB83F54C26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C58F59-174E-EB0D-78F5-117BB58EBC58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FA12C9-A149-2B8C-3CDF-5029376757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1AD2C0-6D27-A43B-1B5D-DEE470081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8CD2E9-79A3-5936-37AB-317648D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2A7EB0-0888-1EE2-0338-096F8266EE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EF2FB-BC00-8086-A982-6CCEB0A6BBDD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914F02-9228-9AD2-3AD1-105D0D878F27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A8F414-3FD0-C053-A0A7-2558D88CBFD8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D68F60-EEA0-8E55-D31D-CB7558C2A515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03C2CA-9DF8-DCC4-8597-9B493700F11E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5FFFC1-9352-91DE-CD61-2DEFDC6F5EB2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7047762-4CB5-D6C2-7177-CB9165DBB89D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16ADC4-D3E0-C445-5C2D-B0F7C42F2721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14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BBF641-24EE-B7F5-9D09-6963C7F6F5E3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D1C0FC1-5BB8-B0FC-6F33-FA52ED7A9F17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0EB123-5266-41DE-97BD-0170D2C21C0D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9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833CA07-C4F8-8079-6C4E-E5ABD6EF2EC6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1FEDFED-64B2-EBBF-7257-31E9928FE0F3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183A86-6523-5F4B-38C1-1C1C2E550C4D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20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9B533B-E232-50D5-F0FA-3C0F4B9F26BB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D3C42A-407D-E904-120E-2D365516D0B2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13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D23BCB-8F52-E3F3-856A-405E73A9673B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5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68DD209-76E1-15D4-AC90-8691A14F79ED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EBA848E-F547-C53C-FD4C-54D7D5119911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/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400" b="1" dirty="0"/>
                  <a:t> = white edges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blipFill>
                <a:blip r:embed="rId5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C3431DDB-340F-279B-A962-D46991A96DB1}"/>
              </a:ext>
            </a:extLst>
          </p:cNvPr>
          <p:cNvCxnSpPr/>
          <p:nvPr/>
        </p:nvCxnSpPr>
        <p:spPr>
          <a:xfrm rot="16200000" flipH="1">
            <a:off x="3691580" y="663821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A92CAEF-F14A-565F-9C2E-7E504A89FFFA}"/>
              </a:ext>
            </a:extLst>
          </p:cNvPr>
          <p:cNvSpPr txBox="1"/>
          <p:nvPr/>
        </p:nvSpPr>
        <p:spPr>
          <a:xfrm>
            <a:off x="3522627" y="27072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3919707-9AFF-4776-E8DC-BAECF2FD420E}"/>
              </a:ext>
            </a:extLst>
          </p:cNvPr>
          <p:cNvGrpSpPr/>
          <p:nvPr/>
        </p:nvGrpSpPr>
        <p:grpSpPr>
          <a:xfrm>
            <a:off x="1168509" y="1100901"/>
            <a:ext cx="4787371" cy="1823381"/>
            <a:chOff x="1168509" y="1100901"/>
            <a:chExt cx="4787371" cy="1823381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512958F-770A-3C2F-36F1-3B4B2BE7A958}"/>
                </a:ext>
              </a:extLst>
            </p:cNvPr>
            <p:cNvGrpSpPr/>
            <p:nvPr/>
          </p:nvGrpSpPr>
          <p:grpSpPr>
            <a:xfrm>
              <a:off x="1168509" y="1100901"/>
              <a:ext cx="3879026" cy="1167898"/>
              <a:chOff x="1320909" y="1251457"/>
              <a:chExt cx="3879026" cy="1167898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92D2982D-0696-A626-E7C9-F0F30E3C05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0909" y="1557246"/>
                <a:ext cx="97390" cy="828431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C2A3BF0D-5929-F9E4-CC87-69D5C96A44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64375" y="1556667"/>
                <a:ext cx="1535560" cy="1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567214E2-D28B-88C5-F994-CD1E2D48B6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3418" y="1251457"/>
                <a:ext cx="1540719" cy="305211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06F9B6A4-9BF2-35A0-879C-5D62A6E99F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1570" y="2149104"/>
                <a:ext cx="228594" cy="270251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Connector: Curved 140">
              <a:extLst>
                <a:ext uri="{FF2B5EF4-FFF2-40B4-BE49-F238E27FC236}">
                  <a16:creationId xmlns:a16="http://schemas.microsoft.com/office/drawing/2014/main" id="{B7BFCE3E-08D3-6AC5-4284-5F599511F5AC}"/>
                </a:ext>
              </a:extLst>
            </p:cNvPr>
            <p:cNvCxnSpPr/>
            <p:nvPr/>
          </p:nvCxnSpPr>
          <p:spPr>
            <a:xfrm rot="16200000" flipH="1">
              <a:off x="3691579" y="659981"/>
              <a:ext cx="282257" cy="4246345"/>
            </a:xfrm>
            <a:prstGeom prst="curvedConnector3">
              <a:avLst>
                <a:gd name="adj1" fmla="val 144627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7FB2E98F-E742-33F6-1837-9AC39E71CD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0011" y="2701690"/>
              <a:ext cx="875977" cy="3205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44" name="Connector: Curved 143">
            <a:extLst>
              <a:ext uri="{FF2B5EF4-FFF2-40B4-BE49-F238E27FC236}">
                <a16:creationId xmlns:a16="http://schemas.microsoft.com/office/drawing/2014/main" id="{A6A9A5FF-C6BC-2E9D-2530-AD419E2318D2}"/>
              </a:ext>
            </a:extLst>
          </p:cNvPr>
          <p:cNvCxnSpPr/>
          <p:nvPr/>
        </p:nvCxnSpPr>
        <p:spPr>
          <a:xfrm rot="16200000" flipH="1">
            <a:off x="3684000" y="667550"/>
            <a:ext cx="282257" cy="4246345"/>
          </a:xfrm>
          <a:prstGeom prst="curvedConnector3">
            <a:avLst>
              <a:gd name="adj1" fmla="val 144627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9269059-88F3-7B05-6A90-970D83CA0DAD}"/>
              </a:ext>
            </a:extLst>
          </p:cNvPr>
          <p:cNvSpPr/>
          <p:nvPr/>
        </p:nvSpPr>
        <p:spPr>
          <a:xfrm>
            <a:off x="8737690" y="4220960"/>
            <a:ext cx="3178628" cy="507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This edge </a:t>
            </a:r>
            <a:r>
              <a:rPr lang="en-CA" b="1" dirty="0"/>
              <a:t>crosses the cut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EBF3465-6419-6EA1-C729-E24DD0BDDED8}"/>
              </a:ext>
            </a:extLst>
          </p:cNvPr>
          <p:cNvSpPr/>
          <p:nvPr/>
        </p:nvSpPr>
        <p:spPr>
          <a:xfrm>
            <a:off x="4615726" y="5385854"/>
            <a:ext cx="2913070" cy="7032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Exchanging</a:t>
            </a:r>
            <a:r>
              <a:rPr lang="en-CA" dirty="0"/>
              <a:t> edges that cross the cut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FC64541-84CA-F583-87AD-F32538FCD456}"/>
                  </a:ext>
                </a:extLst>
              </p:cNvPr>
              <p:cNvSpPr/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FC64541-84CA-F583-87AD-F32538FCD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F456FC5-B203-9DA4-D345-C6D7A31E655A}"/>
                  </a:ext>
                </a:extLst>
              </p:cNvPr>
              <p:cNvSpPr/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F456FC5-B203-9DA4-D345-C6D7A31E6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12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CA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+{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72546" y="25145"/>
            <a:ext cx="9905998" cy="74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Proof of The cut property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251" y="629481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435930" y="81555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9946088" y="8817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V\S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021413A-5A74-54EB-6E83-3C54DDA37647}"/>
              </a:ext>
            </a:extLst>
          </p:cNvPr>
          <p:cNvGrpSpPr/>
          <p:nvPr/>
        </p:nvGrpSpPr>
        <p:grpSpPr>
          <a:xfrm>
            <a:off x="836000" y="99432"/>
            <a:ext cx="10183115" cy="2930578"/>
            <a:chOff x="1214573" y="3654459"/>
            <a:chExt cx="10183115" cy="293057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5751FF-A599-0281-1B17-83089D35689B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119103-32DE-7070-9F0A-D9FCB039DE7F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601FA0-D1B0-F560-CFF3-E25B8B8DF6DD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980C6-3F11-7C0B-F842-5CB4B233306F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4CB7C5-C82F-0F6B-5808-21C3468BD186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5B03A4-DD23-28CC-62AF-73007C917B17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/>
                <a:t>i</a:t>
              </a:r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B5D662-709D-8245-B6F2-A7F87A6AC788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1E3A39-6C80-25BE-1D6C-3C3C1F69ABDC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8E953E-AA77-5E1A-D040-4487031F472D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BA9A62-C91A-5130-FD4C-2E6C9BB5641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9AF1B9-DE76-7DA5-FF5E-6B2D591735E8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4B34C85-D288-94D4-F93F-5492B919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94E55D8-0FF8-4246-9523-4EF5C4C122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6DA714-B7EA-A083-92CE-974AD8FAF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48833E7-F058-F9A4-5A83-E5D98DA62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C7362C-A784-95BC-8F9A-76CCF041A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1727C5D-9EB9-2792-1218-4676E9C0E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A3477E-A131-EF4B-7141-584E43D7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7A62C0-3A97-2666-1C1F-DB6E987F9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9E08DAE-39A9-4A00-E79E-D6EA964C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FC2E2B-6D2B-7D11-891E-60AA916B0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CD7510-CE04-2B5E-2E1F-D6D3BBDEC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A10200F-E2F2-A40A-DCE6-DC9D4E07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57150">
              <a:solidFill>
                <a:srgbClr val="CF7133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57152D-ADD8-B8A9-0204-80A2FD1D5E85}"/>
              </a:ext>
            </a:extLst>
          </p:cNvPr>
          <p:cNvGrpSpPr/>
          <p:nvPr/>
        </p:nvGrpSpPr>
        <p:grpSpPr>
          <a:xfrm>
            <a:off x="892283" y="558944"/>
            <a:ext cx="9591174" cy="2402460"/>
            <a:chOff x="1270856" y="4113971"/>
            <a:chExt cx="9591174" cy="240246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4777FC-7798-20E9-F7E6-2611FBD28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C73616-3113-ADE9-7651-DB83F54C26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C58F59-174E-EB0D-78F5-117BB58EBC58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FA12C9-A149-2B8C-3CDF-5029376757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1AD2C0-6D27-A43B-1B5D-DEE470081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8CD2E9-79A3-5936-37AB-317648D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2A7EB0-0888-1EE2-0338-096F8266EE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EF2FB-BC00-8086-A982-6CCEB0A6BBDD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914F02-9228-9AD2-3AD1-105D0D878F27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A8F414-3FD0-C053-A0A7-2558D88CBFD8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D68F60-EEA0-8E55-D31D-CB7558C2A515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03C2CA-9DF8-DCC4-8597-9B493700F11E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5FFFC1-9352-91DE-CD61-2DEFDC6F5EB2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7047762-4CB5-D6C2-7177-CB9165DBB89D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16ADC4-D3E0-C445-5C2D-B0F7C42F2721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14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BBF641-24EE-B7F5-9D09-6963C7F6F5E3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D1C0FC1-5BB8-B0FC-6F33-FA52ED7A9F17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0EB123-5266-41DE-97BD-0170D2C21C0D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9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833CA07-C4F8-8079-6C4E-E5ABD6EF2EC6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1FEDFED-64B2-EBBF-7257-31E9928FE0F3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183A86-6523-5F4B-38C1-1C1C2E550C4D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20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9B533B-E232-50D5-F0FA-3C0F4B9F26BB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D3C42A-407D-E904-120E-2D365516D0B2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13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D23BCB-8F52-E3F3-856A-405E73A9673B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5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68DD209-76E1-15D4-AC90-8691A14F79ED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EBA848E-F547-C53C-FD4C-54D7D5119911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/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400" b="1" dirty="0"/>
                  <a:t> = white edges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blipFill>
                <a:blip r:embed="rId5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C3431DDB-340F-279B-A962-D46991A96DB1}"/>
              </a:ext>
            </a:extLst>
          </p:cNvPr>
          <p:cNvCxnSpPr/>
          <p:nvPr/>
        </p:nvCxnSpPr>
        <p:spPr>
          <a:xfrm rot="16200000" flipH="1">
            <a:off x="3691580" y="663821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A92CAEF-F14A-565F-9C2E-7E504A89FFFA}"/>
              </a:ext>
            </a:extLst>
          </p:cNvPr>
          <p:cNvSpPr txBox="1"/>
          <p:nvPr/>
        </p:nvSpPr>
        <p:spPr>
          <a:xfrm>
            <a:off x="3522627" y="27072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cxnSp>
        <p:nvCxnSpPr>
          <p:cNvPr id="144" name="Connector: Curved 143">
            <a:extLst>
              <a:ext uri="{FF2B5EF4-FFF2-40B4-BE49-F238E27FC236}">
                <a16:creationId xmlns:a16="http://schemas.microsoft.com/office/drawing/2014/main" id="{A6A9A5FF-C6BC-2E9D-2530-AD419E2318D2}"/>
              </a:ext>
            </a:extLst>
          </p:cNvPr>
          <p:cNvCxnSpPr/>
          <p:nvPr/>
        </p:nvCxnSpPr>
        <p:spPr>
          <a:xfrm rot="16200000" flipH="1">
            <a:off x="3684000" y="667550"/>
            <a:ext cx="282257" cy="4246345"/>
          </a:xfrm>
          <a:prstGeom prst="curvedConnector3">
            <a:avLst>
              <a:gd name="adj1" fmla="val 144627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5A6C6C-1544-A7AA-986A-E71F26A3181E}"/>
              </a:ext>
            </a:extLst>
          </p:cNvPr>
          <p:cNvGrpSpPr/>
          <p:nvPr/>
        </p:nvGrpSpPr>
        <p:grpSpPr>
          <a:xfrm>
            <a:off x="836000" y="3243466"/>
            <a:ext cx="10183115" cy="2930578"/>
            <a:chOff x="1214573" y="3654459"/>
            <a:chExt cx="10183115" cy="293057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772F9B-2B9D-3FCB-C1C4-1F9B14F8356D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E9C369-EA0B-374A-5ECE-BF44251F7F54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5C7084-8DFA-F42E-A290-4B579F2349E9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BA045D-00EE-5EE5-CC38-784330C033C7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C28665-F216-FAD0-EED2-E38D7D0B717C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D9EC52-891E-0E60-5041-808BE5E1149B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/>
                <a:t>i</a:t>
              </a:r>
              <a:endParaRPr lang="en-CA" sz="2000" b="1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17EB29-4CA6-7FCF-FB94-517AF395F84D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568236-6339-347B-6DB4-3BC49883EBDA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711C1F-5F55-8385-F304-4B0C2BC187BA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920837-CBE5-F616-C404-C0187187035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964671-15EA-F456-3C55-22BF5CFD2127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BCCDB8-65FE-D862-730E-C65053C671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973224-20D4-B8B5-A9BE-F411BB80D3D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49280C-CE58-654B-2628-E1310325A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CBA93D9-2C64-4673-FDC7-6B42B7712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37350B-0F16-1B86-B436-B7707AB5C9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7C26D77-EB5B-0F4E-3A04-E573FEFE4A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664ADA8-1121-E1AE-CF92-B5CBAC549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A5DC8DF-02FB-9458-983C-39F17F16A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3AD34E8-7738-8339-CD5F-F0BB570E2B2C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A1552EE-9D90-264A-B0EB-0386C8D558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6F61B8C-036E-4C6E-CFF4-E53DE514EB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D207C52-10F7-0E29-1467-B6DA35FC8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76200">
              <a:solidFill>
                <a:srgbClr val="CF7133"/>
              </a:solidFill>
              <a:prstDash val="solid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267FA-3B90-85F9-E70F-0E265B89DCE7}"/>
              </a:ext>
            </a:extLst>
          </p:cNvPr>
          <p:cNvGrpSpPr/>
          <p:nvPr/>
        </p:nvGrpSpPr>
        <p:grpSpPr>
          <a:xfrm>
            <a:off x="892283" y="3702978"/>
            <a:ext cx="9591174" cy="2402460"/>
            <a:chOff x="1270856" y="4113971"/>
            <a:chExt cx="9591174" cy="240246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331E42D-D81C-EDAA-AF4C-2DE480ABE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A59D9CD-1010-F362-43DE-E0CC95C9C9E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30977B-95C3-2E28-12BE-51EA3A71A857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AEC55B2-714C-A084-9C05-6820FE46E3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A920AF1-E14C-03AC-A1CE-8EDD3B9F7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AE374FE-9173-6F98-947A-A4F698B72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5AA1024-CBE0-930D-D0F9-D9E9228233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E7D544-BDD0-1D97-79C7-9C471ADA1392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30AC66-51E6-9B09-A932-5FACE5740BCE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0FA6614-F361-BB7B-904C-58887F7AC252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7E4C1F-01BB-EFB1-0665-526EA514F2E8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DE6B4F-D48F-76E0-BAC8-FC5BA5A8B893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E8683A-6255-A2F3-523A-3B1E0213A8BB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1028468-45FD-289D-6CD3-4F634DB0EAE5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7DD6C9-8991-AFF9-41E2-49CEABB64F42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B2A0EB-505B-00AE-6AF2-A923BD3BD48A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F04AC36-C636-6832-38AC-BB30F24D048F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8F54CF0-1BF9-A6BF-79E8-120F1E1D675C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881ED0B-6394-3462-F904-6F31636348ED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DCD47C6-EBA7-E2E3-DE80-C6859F2591B7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F3CE67-6AF6-B82E-B76C-C0BE3ED3BC3C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20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3B29F8-6780-40C1-A5E6-829BBE0A84B8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B7D818-B55F-A218-A832-0A2C2A71DF8C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13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D45DD44-84F3-85D9-4851-BA0E66CD75CF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5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A24CB3B-E3DE-2119-5C6F-CAA8F5367F49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CCA2788-BE41-6266-072B-36FE36267C1C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19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F14BB5F-7FF2-9B15-BE5D-A539FE0590B2}"/>
              </a:ext>
            </a:extLst>
          </p:cNvPr>
          <p:cNvSpPr txBox="1"/>
          <p:nvPr/>
        </p:nvSpPr>
        <p:spPr>
          <a:xfrm>
            <a:off x="3522627" y="58513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5825E8BD-E483-573D-3F8A-4065CF001C38}"/>
              </a:ext>
            </a:extLst>
          </p:cNvPr>
          <p:cNvCxnSpPr/>
          <p:nvPr/>
        </p:nvCxnSpPr>
        <p:spPr>
          <a:xfrm rot="16200000" flipH="1">
            <a:off x="3684000" y="3857494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0DD2A9B6-91AB-BEA2-6EB9-FC204376C72F}"/>
                  </a:ext>
                </a:extLst>
              </p:cNvPr>
              <p:cNvSpPr/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0DD2A9B6-91AB-BEA2-6EB9-FC204376C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C34ED4D-596E-81EF-B959-F3AAC4E49593}"/>
                  </a:ext>
                </a:extLst>
              </p:cNvPr>
              <p:cNvSpPr/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C34ED4D-596E-81EF-B959-F3AAC4E49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13100F3-DDA3-983C-1504-5908790C1222}"/>
                  </a:ext>
                </a:extLst>
              </p:cNvPr>
              <p:cNvSpPr/>
              <p:nvPr/>
            </p:nvSpPr>
            <p:spPr>
              <a:xfrm>
                <a:off x="1156740" y="5276004"/>
                <a:ext cx="665018" cy="61157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13100F3-DDA3-983C-1504-5908790C1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40" y="5276004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70EC2C6-571C-D53C-D111-BA0676F1EBCF}"/>
                  </a:ext>
                </a:extLst>
              </p:cNvPr>
              <p:cNvSpPr/>
              <p:nvPr/>
            </p:nvSpPr>
            <p:spPr>
              <a:xfrm>
                <a:off x="5873323" y="555826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70EC2C6-571C-D53C-D111-BA0676F1E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323" y="5558261"/>
                <a:ext cx="665018" cy="61157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73901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CA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+{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72546" y="25145"/>
            <a:ext cx="9905998" cy="74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Proof of The cut property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251" y="629481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435930" y="81555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9946088" y="8817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V\S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021413A-5A74-54EB-6E83-3C54DDA37647}"/>
              </a:ext>
            </a:extLst>
          </p:cNvPr>
          <p:cNvGrpSpPr/>
          <p:nvPr/>
        </p:nvGrpSpPr>
        <p:grpSpPr>
          <a:xfrm>
            <a:off x="836000" y="99432"/>
            <a:ext cx="10183115" cy="2930578"/>
            <a:chOff x="1214573" y="3654459"/>
            <a:chExt cx="10183115" cy="293057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5751FF-A599-0281-1B17-83089D35689B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119103-32DE-7070-9F0A-D9FCB039DE7F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601FA0-D1B0-F560-CFF3-E25B8B8DF6DD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980C6-3F11-7C0B-F842-5CB4B233306F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4CB7C5-C82F-0F6B-5808-21C3468BD186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5B03A4-DD23-28CC-62AF-73007C917B17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/>
                <a:t>i</a:t>
              </a:r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B5D662-709D-8245-B6F2-A7F87A6AC788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1E3A39-6C80-25BE-1D6C-3C3C1F69ABDC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8E953E-AA77-5E1A-D040-4487031F472D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BA9A62-C91A-5130-FD4C-2E6C9BB5641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9AF1B9-DE76-7DA5-FF5E-6B2D591735E8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4B34C85-D288-94D4-F93F-5492B919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94E55D8-0FF8-4246-9523-4EF5C4C122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6DA714-B7EA-A083-92CE-974AD8FAF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48833E7-F058-F9A4-5A83-E5D98DA62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C7362C-A784-95BC-8F9A-76CCF041A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1727C5D-9EB9-2792-1218-4676E9C0E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A3477E-A131-EF4B-7141-584E43D7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7A62C0-3A97-2666-1C1F-DB6E987F9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9E08DAE-39A9-4A00-E79E-D6EA964C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FC2E2B-6D2B-7D11-891E-60AA916B0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CD7510-CE04-2B5E-2E1F-D6D3BBDEC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A10200F-E2F2-A40A-DCE6-DC9D4E07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57150">
              <a:solidFill>
                <a:srgbClr val="CF7133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57152D-ADD8-B8A9-0204-80A2FD1D5E85}"/>
              </a:ext>
            </a:extLst>
          </p:cNvPr>
          <p:cNvGrpSpPr/>
          <p:nvPr/>
        </p:nvGrpSpPr>
        <p:grpSpPr>
          <a:xfrm>
            <a:off x="892283" y="558944"/>
            <a:ext cx="9591174" cy="2402460"/>
            <a:chOff x="1270856" y="4113971"/>
            <a:chExt cx="9591174" cy="240246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4777FC-7798-20E9-F7E6-2611FBD28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C73616-3113-ADE9-7651-DB83F54C26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C58F59-174E-EB0D-78F5-117BB58EBC58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FA12C9-A149-2B8C-3CDF-5029376757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1AD2C0-6D27-A43B-1B5D-DEE470081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8CD2E9-79A3-5936-37AB-317648D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2A7EB0-0888-1EE2-0338-096F8266EE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EF2FB-BC00-8086-A982-6CCEB0A6BBDD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914F02-9228-9AD2-3AD1-105D0D878F27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A8F414-3FD0-C053-A0A7-2558D88CBFD8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D68F60-EEA0-8E55-D31D-CB7558C2A515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03C2CA-9DF8-DCC4-8597-9B493700F11E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5FFFC1-9352-91DE-CD61-2DEFDC6F5EB2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7047762-4CB5-D6C2-7177-CB9165DBB89D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16ADC4-D3E0-C445-5C2D-B0F7C42F2721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14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BBF641-24EE-B7F5-9D09-6963C7F6F5E3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D1C0FC1-5BB8-B0FC-6F33-FA52ED7A9F17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0EB123-5266-41DE-97BD-0170D2C21C0D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9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833CA07-C4F8-8079-6C4E-E5ABD6EF2EC6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1FEDFED-64B2-EBBF-7257-31E9928FE0F3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183A86-6523-5F4B-38C1-1C1C2E550C4D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20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9B533B-E232-50D5-F0FA-3C0F4B9F26BB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D3C42A-407D-E904-120E-2D365516D0B2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13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D23BCB-8F52-E3F3-856A-405E73A9673B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5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68DD209-76E1-15D4-AC90-8691A14F79ED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EBA848E-F547-C53C-FD4C-54D7D5119911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/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400" b="1" dirty="0"/>
                  <a:t> = white edges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blipFill>
                <a:blip r:embed="rId5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C3431DDB-340F-279B-A962-D46991A96DB1}"/>
              </a:ext>
            </a:extLst>
          </p:cNvPr>
          <p:cNvCxnSpPr/>
          <p:nvPr/>
        </p:nvCxnSpPr>
        <p:spPr>
          <a:xfrm rot="16200000" flipH="1">
            <a:off x="3691580" y="663821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A92CAEF-F14A-565F-9C2E-7E504A89FFFA}"/>
              </a:ext>
            </a:extLst>
          </p:cNvPr>
          <p:cNvSpPr txBox="1"/>
          <p:nvPr/>
        </p:nvSpPr>
        <p:spPr>
          <a:xfrm>
            <a:off x="3522627" y="27072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cxnSp>
        <p:nvCxnSpPr>
          <p:cNvPr id="144" name="Connector: Curved 143">
            <a:extLst>
              <a:ext uri="{FF2B5EF4-FFF2-40B4-BE49-F238E27FC236}">
                <a16:creationId xmlns:a16="http://schemas.microsoft.com/office/drawing/2014/main" id="{A6A9A5FF-C6BC-2E9D-2530-AD419E2318D2}"/>
              </a:ext>
            </a:extLst>
          </p:cNvPr>
          <p:cNvCxnSpPr/>
          <p:nvPr/>
        </p:nvCxnSpPr>
        <p:spPr>
          <a:xfrm rot="16200000" flipH="1">
            <a:off x="3684000" y="667550"/>
            <a:ext cx="282257" cy="4246345"/>
          </a:xfrm>
          <a:prstGeom prst="curvedConnector3">
            <a:avLst>
              <a:gd name="adj1" fmla="val 144627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5A6C6C-1544-A7AA-986A-E71F26A3181E}"/>
              </a:ext>
            </a:extLst>
          </p:cNvPr>
          <p:cNvGrpSpPr/>
          <p:nvPr/>
        </p:nvGrpSpPr>
        <p:grpSpPr>
          <a:xfrm>
            <a:off x="836000" y="3243466"/>
            <a:ext cx="10183115" cy="2930578"/>
            <a:chOff x="1214573" y="3654459"/>
            <a:chExt cx="10183115" cy="293057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772F9B-2B9D-3FCB-C1C4-1F9B14F8356D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E9C369-EA0B-374A-5ECE-BF44251F7F54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5C7084-8DFA-F42E-A290-4B579F2349E9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BA045D-00EE-5EE5-CC38-784330C033C7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C28665-F216-FAD0-EED2-E38D7D0B717C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D9EC52-891E-0E60-5041-808BE5E1149B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/>
                <a:t>i</a:t>
              </a:r>
              <a:endParaRPr lang="en-CA" sz="2000" b="1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17EB29-4CA6-7FCF-FB94-517AF395F84D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568236-6339-347B-6DB4-3BC49883EBDA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711C1F-5F55-8385-F304-4B0C2BC187BA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920837-CBE5-F616-C404-C0187187035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964671-15EA-F456-3C55-22BF5CFD2127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BCCDB8-65FE-D862-730E-C65053C671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973224-20D4-B8B5-A9BE-F411BB80D3D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49280C-CE58-654B-2628-E1310325A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CBA93D9-2C64-4673-FDC7-6B42B7712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37350B-0F16-1B86-B436-B7707AB5C9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7C26D77-EB5B-0F4E-3A04-E573FEFE4A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664ADA8-1121-E1AE-CF92-B5CBAC549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A5DC8DF-02FB-9458-983C-39F17F16A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3AD34E8-7738-8339-CD5F-F0BB570E2B2C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A1552EE-9D90-264A-B0EB-0386C8D558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6F61B8C-036E-4C6E-CFF4-E53DE514EB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D207C52-10F7-0E29-1467-B6DA35FC8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76200">
              <a:solidFill>
                <a:srgbClr val="CF7133"/>
              </a:solidFill>
              <a:prstDash val="solid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267FA-3B90-85F9-E70F-0E265B89DCE7}"/>
              </a:ext>
            </a:extLst>
          </p:cNvPr>
          <p:cNvGrpSpPr/>
          <p:nvPr/>
        </p:nvGrpSpPr>
        <p:grpSpPr>
          <a:xfrm>
            <a:off x="892283" y="3702978"/>
            <a:ext cx="9591174" cy="2402460"/>
            <a:chOff x="1270856" y="4113971"/>
            <a:chExt cx="9591174" cy="240246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331E42D-D81C-EDAA-AF4C-2DE480ABE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A59D9CD-1010-F362-43DE-E0CC95C9C9E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30977B-95C3-2E28-12BE-51EA3A71A857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AEC55B2-714C-A084-9C05-6820FE46E3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A920AF1-E14C-03AC-A1CE-8EDD3B9F7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AE374FE-9173-6F98-947A-A4F698B72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5AA1024-CBE0-930D-D0F9-D9E9228233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E7D544-BDD0-1D97-79C7-9C471ADA1392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30AC66-51E6-9B09-A932-5FACE5740BCE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0FA6614-F361-BB7B-904C-58887F7AC252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7E4C1F-01BB-EFB1-0665-526EA514F2E8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DE6B4F-D48F-76E0-BAC8-FC5BA5A8B893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E8683A-6255-A2F3-523A-3B1E0213A8BB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1028468-45FD-289D-6CD3-4F634DB0EAE5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7DD6C9-8991-AFF9-41E2-49CEABB64F42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B2A0EB-505B-00AE-6AF2-A923BD3BD48A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F04AC36-C636-6832-38AC-BB30F24D048F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8F54CF0-1BF9-A6BF-79E8-120F1E1D675C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881ED0B-6394-3462-F904-6F31636348ED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DCD47C6-EBA7-E2E3-DE80-C6859F2591B7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F3CE67-6AF6-B82E-B76C-C0BE3ED3BC3C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20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3B29F8-6780-40C1-A5E6-829BBE0A84B8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B7D818-B55F-A218-A832-0A2C2A71DF8C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13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D45DD44-84F3-85D9-4851-BA0E66CD75CF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5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A24CB3B-E3DE-2119-5C6F-CAA8F5367F49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CCA2788-BE41-6266-072B-36FE36267C1C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19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F14BB5F-7FF2-9B15-BE5D-A539FE0590B2}"/>
              </a:ext>
            </a:extLst>
          </p:cNvPr>
          <p:cNvSpPr txBox="1"/>
          <p:nvPr/>
        </p:nvSpPr>
        <p:spPr>
          <a:xfrm>
            <a:off x="3522627" y="58513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5825E8BD-E483-573D-3F8A-4065CF001C38}"/>
              </a:ext>
            </a:extLst>
          </p:cNvPr>
          <p:cNvCxnSpPr/>
          <p:nvPr/>
        </p:nvCxnSpPr>
        <p:spPr>
          <a:xfrm rot="16200000" flipH="1">
            <a:off x="3684000" y="3857494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Speech Bubble: Rectangle 111">
                <a:extLst>
                  <a:ext uri="{FF2B5EF4-FFF2-40B4-BE49-F238E27FC236}">
                    <a16:creationId xmlns:a16="http://schemas.microsoft.com/office/drawing/2014/main" id="{A2D32D5D-C8AD-842E-F0C9-96649F04BD2A}"/>
                  </a:ext>
                </a:extLst>
              </p:cNvPr>
              <p:cNvSpPr/>
              <p:nvPr/>
            </p:nvSpPr>
            <p:spPr>
              <a:xfrm>
                <a:off x="4131831" y="3258214"/>
                <a:ext cx="2725770" cy="722981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Adding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CA" dirty="0"/>
                  <a:t> would create a cycle </a:t>
                </a:r>
                <a:r>
                  <a:rPr lang="en-CA" b="1" u="sng" dirty="0"/>
                  <a:t>with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CA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112" name="Speech Bubble: Rectangle 111">
                <a:extLst>
                  <a:ext uri="{FF2B5EF4-FFF2-40B4-BE49-F238E27FC236}">
                    <a16:creationId xmlns:a16="http://schemas.microsoft.com/office/drawing/2014/main" id="{A2D32D5D-C8AD-842E-F0C9-96649F04B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831" y="3258214"/>
                <a:ext cx="2725770" cy="722981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8"/>
                <a:stretch>
                  <a:fillRect b="-57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Speech Bubble: Rectangle 112">
                <a:extLst>
                  <a:ext uri="{FF2B5EF4-FFF2-40B4-BE49-F238E27FC236}">
                    <a16:creationId xmlns:a16="http://schemas.microsoft.com/office/drawing/2014/main" id="{29A7D550-F6AC-955A-A2A3-EE76F140A1B2}"/>
                  </a:ext>
                </a:extLst>
              </p:cNvPr>
              <p:cNvSpPr/>
              <p:nvPr/>
            </p:nvSpPr>
            <p:spPr>
              <a:xfrm>
                <a:off x="5913301" y="3983967"/>
                <a:ext cx="3385793" cy="722981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removing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breaks that cycle and results in a </a:t>
                </a:r>
                <a:r>
                  <a:rPr lang="en-CA" b="1" dirty="0"/>
                  <a:t>tree</a:t>
                </a:r>
              </a:p>
            </p:txBody>
          </p:sp>
        </mc:Choice>
        <mc:Fallback xmlns="">
          <p:sp>
            <p:nvSpPr>
              <p:cNvPr id="113" name="Speech Bubble: Rectangle 112">
                <a:extLst>
                  <a:ext uri="{FF2B5EF4-FFF2-40B4-BE49-F238E27FC236}">
                    <a16:creationId xmlns:a16="http://schemas.microsoft.com/office/drawing/2014/main" id="{29A7D550-F6AC-955A-A2A3-EE76F140A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301" y="3983967"/>
                <a:ext cx="3385793" cy="722981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9"/>
                <a:stretch>
                  <a:fillRect r="-179" b="-57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Speech Bubble: Rectangle 113">
            <a:extLst>
              <a:ext uri="{FF2B5EF4-FFF2-40B4-BE49-F238E27FC236}">
                <a16:creationId xmlns:a16="http://schemas.microsoft.com/office/drawing/2014/main" id="{0837B517-F994-2B74-AFB1-81598811196D}"/>
              </a:ext>
            </a:extLst>
          </p:cNvPr>
          <p:cNvSpPr/>
          <p:nvPr/>
        </p:nvSpPr>
        <p:spPr>
          <a:xfrm>
            <a:off x="6733745" y="4705491"/>
            <a:ext cx="4322586" cy="428629"/>
          </a:xfrm>
          <a:prstGeom prst="wedgeRectCallout">
            <a:avLst>
              <a:gd name="adj1" fmla="val -19513"/>
              <a:gd name="adj2" fmla="val 318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And a tree contains all-to-all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D9C3707-5027-20A2-EEBC-47F89695D81C}"/>
                  </a:ext>
                </a:extLst>
              </p:cNvPr>
              <p:cNvSpPr/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D9C3707-5027-20A2-EEBC-47F89695D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8EE51DD-D377-2DB9-93BD-8FBF35125CF5}"/>
                  </a:ext>
                </a:extLst>
              </p:cNvPr>
              <p:cNvSpPr/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8EE51DD-D377-2DB9-93BD-8FBF35125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8AFA8DB-59A1-3B4F-3E5D-5C91D895A6C1}"/>
                  </a:ext>
                </a:extLst>
              </p:cNvPr>
              <p:cNvSpPr/>
              <p:nvPr/>
            </p:nvSpPr>
            <p:spPr>
              <a:xfrm>
                <a:off x="1156740" y="5276004"/>
                <a:ext cx="665018" cy="61157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8AFA8DB-59A1-3B4F-3E5D-5C91D895A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40" y="5276004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5CFC7E4-3E3B-6A52-C386-B574175139FB}"/>
                  </a:ext>
                </a:extLst>
              </p:cNvPr>
              <p:cNvSpPr/>
              <p:nvPr/>
            </p:nvSpPr>
            <p:spPr>
              <a:xfrm>
                <a:off x="5873323" y="555826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5CFC7E4-3E3B-6A52-C386-B57417513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323" y="5558261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712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CA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CA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CA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CA" b="1" i="1" smtClean="0">
                          <a:solidFill>
                            <a:srgbClr val="CF7133"/>
                          </a:solidFill>
                          <a:latin typeface="Cambria Math" panose="02040503050406030204" pitchFamily="18" charset="0"/>
                        </a:rPr>
                        <m:t>+{</m:t>
                      </m:r>
                      <m:r>
                        <a:rPr lang="en-CA" b="1" i="1" smtClean="0">
                          <a:solidFill>
                            <a:srgbClr val="CF7133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CA" b="1" i="1" smtClean="0">
                          <a:solidFill>
                            <a:srgbClr val="CF7133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72546" y="25145"/>
            <a:ext cx="9905998" cy="74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Proof of The cut property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251" y="629481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021413A-5A74-54EB-6E83-3C54DDA37647}"/>
              </a:ext>
            </a:extLst>
          </p:cNvPr>
          <p:cNvGrpSpPr/>
          <p:nvPr/>
        </p:nvGrpSpPr>
        <p:grpSpPr>
          <a:xfrm>
            <a:off x="836000" y="99432"/>
            <a:ext cx="10183115" cy="2930578"/>
            <a:chOff x="1214573" y="3654459"/>
            <a:chExt cx="10183115" cy="293057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5751FF-A599-0281-1B17-83089D35689B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119103-32DE-7070-9F0A-D9FCB039DE7F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601FA0-D1B0-F560-CFF3-E25B8B8DF6DD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980C6-3F11-7C0B-F842-5CB4B233306F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4CB7C5-C82F-0F6B-5808-21C3468BD186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5B03A4-DD23-28CC-62AF-73007C917B17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/>
                <a:t>i</a:t>
              </a:r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B5D662-709D-8245-B6F2-A7F87A6AC788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1E3A39-6C80-25BE-1D6C-3C3C1F69ABDC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8E953E-AA77-5E1A-D040-4487031F472D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BA9A62-C91A-5130-FD4C-2E6C9BB5641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9AF1B9-DE76-7DA5-FF5E-6B2D591735E8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4B34C85-D288-94D4-F93F-5492B919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94E55D8-0FF8-4246-9523-4EF5C4C122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6DA714-B7EA-A083-92CE-974AD8FAF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48833E7-F058-F9A4-5A83-E5D98DA62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C7362C-A784-95BC-8F9A-76CCF041A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1727C5D-9EB9-2792-1218-4676E9C0E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A3477E-A131-EF4B-7141-584E43D7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7A62C0-3A97-2666-1C1F-DB6E987F9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9E08DAE-39A9-4A00-E79E-D6EA964C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FC2E2B-6D2B-7D11-891E-60AA916B0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CD7510-CE04-2B5E-2E1F-D6D3BBDEC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A10200F-E2F2-A40A-DCE6-DC9D4E07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57150">
              <a:solidFill>
                <a:srgbClr val="CF7133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57152D-ADD8-B8A9-0204-80A2FD1D5E85}"/>
              </a:ext>
            </a:extLst>
          </p:cNvPr>
          <p:cNvGrpSpPr/>
          <p:nvPr/>
        </p:nvGrpSpPr>
        <p:grpSpPr>
          <a:xfrm>
            <a:off x="892283" y="558944"/>
            <a:ext cx="9591174" cy="2402460"/>
            <a:chOff x="1270856" y="4113971"/>
            <a:chExt cx="9591174" cy="240246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4777FC-7798-20E9-F7E6-2611FBD28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C73616-3113-ADE9-7651-DB83F54C26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C58F59-174E-EB0D-78F5-117BB58EBC58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FA12C9-A149-2B8C-3CDF-5029376757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1AD2C0-6D27-A43B-1B5D-DEE470081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8CD2E9-79A3-5936-37AB-317648D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2A7EB0-0888-1EE2-0338-096F8266EE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EF2FB-BC00-8086-A982-6CCEB0A6BBDD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914F02-9228-9AD2-3AD1-105D0D878F27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A8F414-3FD0-C053-A0A7-2558D88CBFD8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D68F60-EEA0-8E55-D31D-CB7558C2A515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03C2CA-9DF8-DCC4-8597-9B493700F11E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5FFFC1-9352-91DE-CD61-2DEFDC6F5EB2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7047762-4CB5-D6C2-7177-CB9165DBB89D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16ADC4-D3E0-C445-5C2D-B0F7C42F2721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14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BBF641-24EE-B7F5-9D09-6963C7F6F5E3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D1C0FC1-5BB8-B0FC-6F33-FA52ED7A9F17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0EB123-5266-41DE-97BD-0170D2C21C0D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9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833CA07-C4F8-8079-6C4E-E5ABD6EF2EC6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1FEDFED-64B2-EBBF-7257-31E9928FE0F3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183A86-6523-5F4B-38C1-1C1C2E550C4D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20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9B533B-E232-50D5-F0FA-3C0F4B9F26BB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D3C42A-407D-E904-120E-2D365516D0B2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13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D23BCB-8F52-E3F3-856A-405E73A9673B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5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68DD209-76E1-15D4-AC90-8691A14F79ED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EBA848E-F547-C53C-FD4C-54D7D5119911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/>
              <p:nvPr/>
            </p:nvSpPr>
            <p:spPr>
              <a:xfrm>
                <a:off x="202942" y="1214426"/>
                <a:ext cx="510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CA" sz="2800" b="1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42" y="1214426"/>
                <a:ext cx="5100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C3431DDB-340F-279B-A962-D46991A96DB1}"/>
              </a:ext>
            </a:extLst>
          </p:cNvPr>
          <p:cNvCxnSpPr/>
          <p:nvPr/>
        </p:nvCxnSpPr>
        <p:spPr>
          <a:xfrm rot="16200000" flipH="1">
            <a:off x="3691580" y="663821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A92CAEF-F14A-565F-9C2E-7E504A89FFFA}"/>
              </a:ext>
            </a:extLst>
          </p:cNvPr>
          <p:cNvSpPr txBox="1"/>
          <p:nvPr/>
        </p:nvSpPr>
        <p:spPr>
          <a:xfrm>
            <a:off x="3522627" y="27072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cxnSp>
        <p:nvCxnSpPr>
          <p:cNvPr id="144" name="Connector: Curved 143">
            <a:extLst>
              <a:ext uri="{FF2B5EF4-FFF2-40B4-BE49-F238E27FC236}">
                <a16:creationId xmlns:a16="http://schemas.microsoft.com/office/drawing/2014/main" id="{A6A9A5FF-C6BC-2E9D-2530-AD419E2318D2}"/>
              </a:ext>
            </a:extLst>
          </p:cNvPr>
          <p:cNvCxnSpPr/>
          <p:nvPr/>
        </p:nvCxnSpPr>
        <p:spPr>
          <a:xfrm rot="16200000" flipH="1">
            <a:off x="3684000" y="667550"/>
            <a:ext cx="282257" cy="4246345"/>
          </a:xfrm>
          <a:prstGeom prst="curvedConnector3">
            <a:avLst>
              <a:gd name="adj1" fmla="val 144627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5A6C6C-1544-A7AA-986A-E71F26A3181E}"/>
              </a:ext>
            </a:extLst>
          </p:cNvPr>
          <p:cNvGrpSpPr/>
          <p:nvPr/>
        </p:nvGrpSpPr>
        <p:grpSpPr>
          <a:xfrm>
            <a:off x="836000" y="3243466"/>
            <a:ext cx="10183115" cy="2930578"/>
            <a:chOff x="1214573" y="3654459"/>
            <a:chExt cx="10183115" cy="293057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772F9B-2B9D-3FCB-C1C4-1F9B14F8356D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E9C369-EA0B-374A-5ECE-BF44251F7F54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5C7084-8DFA-F42E-A290-4B579F2349E9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BA045D-00EE-5EE5-CC38-784330C033C7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C28665-F216-FAD0-EED2-E38D7D0B717C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D9EC52-891E-0E60-5041-808BE5E1149B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/>
                <a:t>i</a:t>
              </a:r>
              <a:endParaRPr lang="en-CA" sz="2000" b="1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17EB29-4CA6-7FCF-FB94-517AF395F84D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568236-6339-347B-6DB4-3BC49883EBDA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711C1F-5F55-8385-F304-4B0C2BC187BA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920837-CBE5-F616-C404-C0187187035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964671-15EA-F456-3C55-22BF5CFD2127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BCCDB8-65FE-D862-730E-C65053C671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973224-20D4-B8B5-A9BE-F411BB80D3D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49280C-CE58-654B-2628-E1310325A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CBA93D9-2C64-4673-FDC7-6B42B7712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37350B-0F16-1B86-B436-B7707AB5C9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7C26D77-EB5B-0F4E-3A04-E573FEFE4A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664ADA8-1121-E1AE-CF92-B5CBAC549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A5DC8DF-02FB-9458-983C-39F17F16A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3AD34E8-7738-8339-CD5F-F0BB570E2B2C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A1552EE-9D90-264A-B0EB-0386C8D558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6F61B8C-036E-4C6E-CFF4-E53DE514EB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D207C52-10F7-0E29-1467-B6DA35FC8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76200">
              <a:solidFill>
                <a:srgbClr val="CF7133"/>
              </a:solidFill>
              <a:prstDash val="solid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267FA-3B90-85F9-E70F-0E265B89DCE7}"/>
              </a:ext>
            </a:extLst>
          </p:cNvPr>
          <p:cNvGrpSpPr/>
          <p:nvPr/>
        </p:nvGrpSpPr>
        <p:grpSpPr>
          <a:xfrm>
            <a:off x="892283" y="3702978"/>
            <a:ext cx="9591174" cy="2402460"/>
            <a:chOff x="1270856" y="4113971"/>
            <a:chExt cx="9591174" cy="240246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331E42D-D81C-EDAA-AF4C-2DE480ABE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A59D9CD-1010-F362-43DE-E0CC95C9C9E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30977B-95C3-2E28-12BE-51EA3A71A857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AEC55B2-714C-A084-9C05-6820FE46E3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A920AF1-E14C-03AC-A1CE-8EDD3B9F7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AE374FE-9173-6F98-947A-A4F698B72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5AA1024-CBE0-930D-D0F9-D9E9228233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DCD084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E7D544-BDD0-1D97-79C7-9C471ADA1392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30AC66-51E6-9B09-A932-5FACE5740BCE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0FA6614-F361-BB7B-904C-58887F7AC252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7E4C1F-01BB-EFB1-0665-526EA514F2E8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DE6B4F-D48F-76E0-BAC8-FC5BA5A8B893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E8683A-6255-A2F3-523A-3B1E0213A8BB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1028468-45FD-289D-6CD3-4F634DB0EAE5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7DD6C9-8991-AFF9-41E2-49CEABB64F42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B2A0EB-505B-00AE-6AF2-A923BD3BD48A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F04AC36-C636-6832-38AC-BB30F24D048F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8F54CF0-1BF9-A6BF-79E8-120F1E1D675C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881ED0B-6394-3462-F904-6F31636348ED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DCD47C6-EBA7-E2E3-DE80-C6859F2591B7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F3CE67-6AF6-B82E-B76C-C0BE3ED3BC3C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20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3B29F8-6780-40C1-A5E6-829BBE0A84B8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B7D818-B55F-A218-A832-0A2C2A71DF8C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13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D45DD44-84F3-85D9-4851-BA0E66CD75CF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5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A24CB3B-E3DE-2119-5C6F-CAA8F5367F49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CCA2788-BE41-6266-072B-36FE36267C1C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19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F14BB5F-7FF2-9B15-BE5D-A539FE0590B2}"/>
              </a:ext>
            </a:extLst>
          </p:cNvPr>
          <p:cNvSpPr txBox="1"/>
          <p:nvPr/>
        </p:nvSpPr>
        <p:spPr>
          <a:xfrm>
            <a:off x="3522627" y="58513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5825E8BD-E483-573D-3F8A-4065CF001C38}"/>
              </a:ext>
            </a:extLst>
          </p:cNvPr>
          <p:cNvCxnSpPr/>
          <p:nvPr/>
        </p:nvCxnSpPr>
        <p:spPr>
          <a:xfrm rot="16200000" flipH="1">
            <a:off x="3684000" y="3857494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Speech Bubble: Rectangle 107">
                <a:extLst>
                  <a:ext uri="{FF2B5EF4-FFF2-40B4-BE49-F238E27FC236}">
                    <a16:creationId xmlns:a16="http://schemas.microsoft.com/office/drawing/2014/main" id="{5662F31C-E9DE-6B5F-D1FB-E18A6CDFC572}"/>
                  </a:ext>
                </a:extLst>
              </p:cNvPr>
              <p:cNvSpPr/>
              <p:nvPr/>
            </p:nvSpPr>
            <p:spPr>
              <a:xfrm>
                <a:off x="8315697" y="3751258"/>
                <a:ext cx="3757877" cy="457460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is still a spanning tree</a:t>
                </a:r>
              </a:p>
            </p:txBody>
          </p:sp>
        </mc:Choice>
        <mc:Fallback xmlns="">
          <p:sp>
            <p:nvSpPr>
              <p:cNvPr id="108" name="Speech Bubble: Rectangle 107">
                <a:extLst>
                  <a:ext uri="{FF2B5EF4-FFF2-40B4-BE49-F238E27FC236}">
                    <a16:creationId xmlns:a16="http://schemas.microsoft.com/office/drawing/2014/main" id="{5662F31C-E9DE-6B5F-D1FB-E18A6CDFC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697" y="3751258"/>
                <a:ext cx="3757877" cy="457460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9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Speech Bubble: Rectangle 108">
                <a:extLst>
                  <a:ext uri="{FF2B5EF4-FFF2-40B4-BE49-F238E27FC236}">
                    <a16:creationId xmlns:a16="http://schemas.microsoft.com/office/drawing/2014/main" id="{E6B2B13A-291D-E007-B3C8-DE8EA4E12491}"/>
                  </a:ext>
                </a:extLst>
              </p:cNvPr>
              <p:cNvSpPr/>
              <p:nvPr/>
            </p:nvSpPr>
            <p:spPr>
              <a:xfrm>
                <a:off x="8315697" y="4242195"/>
                <a:ext cx="3757877" cy="457460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09" name="Speech Bubble: Rectangle 108">
                <a:extLst>
                  <a:ext uri="{FF2B5EF4-FFF2-40B4-BE49-F238E27FC236}">
                    <a16:creationId xmlns:a16="http://schemas.microsoft.com/office/drawing/2014/main" id="{E6B2B13A-291D-E007-B3C8-DE8EA4E12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697" y="4242195"/>
                <a:ext cx="3757877" cy="457460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10"/>
                <a:stretch>
                  <a:fillRect l="-323" b="-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Speech Bubble: Rectangle 115">
                <a:extLst>
                  <a:ext uri="{FF2B5EF4-FFF2-40B4-BE49-F238E27FC236}">
                    <a16:creationId xmlns:a16="http://schemas.microsoft.com/office/drawing/2014/main" id="{7B68C1ED-0220-1FC6-40E0-F063B7C4C431}"/>
                  </a:ext>
                </a:extLst>
              </p:cNvPr>
              <p:cNvSpPr/>
              <p:nvPr/>
            </p:nvSpPr>
            <p:spPr>
              <a:xfrm>
                <a:off x="6859011" y="4750401"/>
                <a:ext cx="5214092" cy="58417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both cross the cut,</a:t>
                </a:r>
                <a:br>
                  <a:rPr lang="en-CA" dirty="0"/>
                </a:br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/>
                  <a:t> is the </a:t>
                </a:r>
                <a:r>
                  <a:rPr lang="en-CA" b="1" dirty="0"/>
                  <a:t>lightest</a:t>
                </a:r>
                <a:r>
                  <a:rPr lang="en-CA" dirty="0"/>
                  <a:t> edge crossing the cut!</a:t>
                </a:r>
              </a:p>
            </p:txBody>
          </p:sp>
        </mc:Choice>
        <mc:Fallback xmlns="">
          <p:sp>
            <p:nvSpPr>
              <p:cNvPr id="116" name="Speech Bubble: Rectangle 115">
                <a:extLst>
                  <a:ext uri="{FF2B5EF4-FFF2-40B4-BE49-F238E27FC236}">
                    <a16:creationId xmlns:a16="http://schemas.microsoft.com/office/drawing/2014/main" id="{7B68C1ED-0220-1FC6-40E0-F063B7C4C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011" y="4750401"/>
                <a:ext cx="5214092" cy="58417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11"/>
                <a:stretch>
                  <a:fillRect t="-9091" b="-191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Speech Bubble: Rectangle 116">
                <a:extLst>
                  <a:ext uri="{FF2B5EF4-FFF2-40B4-BE49-F238E27FC236}">
                    <a16:creationId xmlns:a16="http://schemas.microsoft.com/office/drawing/2014/main" id="{EA2C4EC1-0D5C-61D0-6784-F29F40FB7406}"/>
                  </a:ext>
                </a:extLst>
              </p:cNvPr>
              <p:cNvSpPr/>
              <p:nvPr/>
            </p:nvSpPr>
            <p:spPr>
              <a:xfrm>
                <a:off x="6866042" y="5377545"/>
                <a:ext cx="5214092" cy="38674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/>
                  <a:t>, which means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17" name="Speech Bubble: Rectangle 116">
                <a:extLst>
                  <a:ext uri="{FF2B5EF4-FFF2-40B4-BE49-F238E27FC236}">
                    <a16:creationId xmlns:a16="http://schemas.microsoft.com/office/drawing/2014/main" id="{EA2C4EC1-0D5C-61D0-6784-F29F40FB7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042" y="5377545"/>
                <a:ext cx="5214092" cy="38674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12"/>
                <a:stretch>
                  <a:fillRect t="-4478" b="-179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Speech Bubble: Rectangle 117">
                <a:extLst>
                  <a:ext uri="{FF2B5EF4-FFF2-40B4-BE49-F238E27FC236}">
                    <a16:creationId xmlns:a16="http://schemas.microsoft.com/office/drawing/2014/main" id="{024E8C7B-449A-A4A1-14EA-298A7968274C}"/>
                  </a:ext>
                </a:extLst>
              </p:cNvPr>
              <p:cNvSpPr/>
              <p:nvPr/>
            </p:nvSpPr>
            <p:spPr>
              <a:xfrm>
                <a:off x="6866042" y="5814263"/>
                <a:ext cx="5214092" cy="38674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cannot be an MST </a:t>
                </a:r>
                <a:r>
                  <a:rPr lang="en-CA" dirty="0"/>
                  <a:t>if it doesn’t contain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18" name="Speech Bubble: Rectangle 117">
                <a:extLst>
                  <a:ext uri="{FF2B5EF4-FFF2-40B4-BE49-F238E27FC236}">
                    <a16:creationId xmlns:a16="http://schemas.microsoft.com/office/drawing/2014/main" id="{024E8C7B-449A-A4A1-14EA-298A79682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042" y="5814263"/>
                <a:ext cx="5214092" cy="38674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13"/>
                <a:stretch>
                  <a:fillRect t="-4545" b="-196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685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6" grpId="0" animBg="1"/>
      <p:bldP spid="117" grpId="0" animBg="1"/>
      <p:bldP spid="1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CF4EA46-0740-30AD-CB3A-7CA8F25E4C79}"/>
              </a:ext>
            </a:extLst>
          </p:cNvPr>
          <p:cNvCxnSpPr>
            <a:cxnSpLocks/>
          </p:cNvCxnSpPr>
          <p:nvPr/>
        </p:nvCxnSpPr>
        <p:spPr>
          <a:xfrm>
            <a:off x="5711528" y="3906942"/>
            <a:ext cx="602438" cy="80547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577223-1697-9BDB-9C9E-D05D79C5127A}"/>
              </a:ext>
            </a:extLst>
          </p:cNvPr>
          <p:cNvCxnSpPr>
            <a:cxnSpLocks/>
          </p:cNvCxnSpPr>
          <p:nvPr/>
        </p:nvCxnSpPr>
        <p:spPr>
          <a:xfrm flipV="1">
            <a:off x="4870361" y="3906942"/>
            <a:ext cx="370929" cy="55719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B5216-190E-8A34-254C-FDAD4D3BA6B4}"/>
              </a:ext>
            </a:extLst>
          </p:cNvPr>
          <p:cNvCxnSpPr>
            <a:cxnSpLocks/>
          </p:cNvCxnSpPr>
          <p:nvPr/>
        </p:nvCxnSpPr>
        <p:spPr>
          <a:xfrm>
            <a:off x="3705730" y="3906944"/>
            <a:ext cx="929512" cy="64676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B988D2-1612-7C09-609B-CEDEE4CBA4FE}"/>
              </a:ext>
            </a:extLst>
          </p:cNvPr>
          <p:cNvCxnSpPr>
            <a:cxnSpLocks/>
          </p:cNvCxnSpPr>
          <p:nvPr/>
        </p:nvCxnSpPr>
        <p:spPr>
          <a:xfrm flipH="1">
            <a:off x="5808918" y="3537822"/>
            <a:ext cx="1835472" cy="15289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6C2F0-2C03-CA55-9569-163158DF8940}"/>
              </a:ext>
            </a:extLst>
          </p:cNvPr>
          <p:cNvCxnSpPr>
            <a:cxnSpLocks/>
          </p:cNvCxnSpPr>
          <p:nvPr/>
        </p:nvCxnSpPr>
        <p:spPr>
          <a:xfrm flipH="1">
            <a:off x="5711528" y="2699211"/>
            <a:ext cx="3635927" cy="775280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B34794-FB6C-639B-67AB-5CEA1A34C555}"/>
              </a:ext>
            </a:extLst>
          </p:cNvPr>
          <p:cNvCxnSpPr>
            <a:cxnSpLocks/>
          </p:cNvCxnSpPr>
          <p:nvPr/>
        </p:nvCxnSpPr>
        <p:spPr>
          <a:xfrm flipH="1" flipV="1">
            <a:off x="2531334" y="4249476"/>
            <a:ext cx="2006518" cy="52045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8ED017-F855-C4D4-D7B3-32DBAD8712D2}"/>
              </a:ext>
            </a:extLst>
          </p:cNvPr>
          <p:cNvCxnSpPr>
            <a:cxnSpLocks/>
          </p:cNvCxnSpPr>
          <p:nvPr/>
        </p:nvCxnSpPr>
        <p:spPr>
          <a:xfrm flipH="1" flipV="1">
            <a:off x="1929892" y="4735953"/>
            <a:ext cx="2705350" cy="25020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6" y="1236373"/>
            <a:ext cx="11592595" cy="17018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Theorem: 	for </a:t>
            </a:r>
            <a:r>
              <a:rPr lang="en-US" b="1" dirty="0"/>
              <a:t>any cut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, V\S)</a:t>
            </a:r>
            <a:r>
              <a:rPr lang="en-US" b="1" dirty="0"/>
              <a:t> </a:t>
            </a:r>
            <a:r>
              <a:rPr lang="en-US" dirty="0"/>
              <a:t>of a graph G,</a:t>
            </a:r>
            <a:br>
              <a:rPr lang="en-US" dirty="0"/>
            </a:br>
            <a:r>
              <a:rPr lang="en-US" dirty="0"/>
              <a:t>					the </a:t>
            </a:r>
            <a:r>
              <a:rPr lang="en-US" b="1" dirty="0">
                <a:solidFill>
                  <a:srgbClr val="CF7133"/>
                </a:solidFill>
              </a:rPr>
              <a:t>minimum weight (</a:t>
            </a:r>
            <a:r>
              <a:rPr lang="en-US" b="1" dirty="0" err="1">
                <a:solidFill>
                  <a:srgbClr val="CF7133"/>
                </a:solidFill>
              </a:rPr>
              <a:t>lighest</a:t>
            </a:r>
            <a:r>
              <a:rPr lang="en-US" b="1" dirty="0">
                <a:solidFill>
                  <a:srgbClr val="CF7133"/>
                </a:solidFill>
              </a:rPr>
              <a:t>) </a:t>
            </a:r>
            <a:r>
              <a:rPr lang="en-US" dirty="0"/>
              <a:t>edge</a:t>
            </a:r>
            <a:br>
              <a:rPr lang="en-US" dirty="0"/>
            </a:br>
            <a:r>
              <a:rPr lang="en-US" dirty="0"/>
              <a:t>					in the </a:t>
            </a:r>
            <a:r>
              <a:rPr lang="en-US" b="1" dirty="0" err="1">
                <a:solidFill>
                  <a:srgbClr val="00B0F0"/>
                </a:solidFill>
              </a:rPr>
              <a:t>cutset</a:t>
            </a:r>
            <a:r>
              <a:rPr lang="en-US" b="1" dirty="0">
                <a:solidFill>
                  <a:srgbClr val="00B0F0"/>
                </a:solidFill>
              </a:rPr>
              <a:t> (crossing the cut)</a:t>
            </a:r>
            <a:br>
              <a:rPr lang="en-US" dirty="0"/>
            </a:br>
            <a:r>
              <a:rPr lang="en-US" dirty="0"/>
              <a:t>					is in </a:t>
            </a:r>
            <a:r>
              <a:rPr lang="en-US" b="1" u="sng" dirty="0"/>
              <a:t>every</a:t>
            </a:r>
            <a:r>
              <a:rPr lang="en-US" b="1" dirty="0"/>
              <a:t> </a:t>
            </a:r>
            <a:r>
              <a:rPr lang="en-US" dirty="0"/>
              <a:t>MST for G</a:t>
            </a:r>
            <a:endParaRPr lang="en-US" b="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89927" y="55092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Recap: The cut property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63900" y="4429189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39738" y="3600180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62732" y="3726487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27750" y="3905970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31528" y="4248502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31391" y="3078743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63900" y="3690322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36878" y="44631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42926" y="3383953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80483" y="47114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10554" y="3905968"/>
            <a:ext cx="602438" cy="805478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104506" y="4985182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69387" y="3905968"/>
            <a:ext cx="370929" cy="557199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704756" y="3905970"/>
            <a:ext cx="929512" cy="646761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47741" y="44056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43416" y="32310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07944" y="3536848"/>
            <a:ext cx="1835472" cy="152895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05883" y="33478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46481" y="23924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49488" y="35961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14109" y="2914462"/>
            <a:ext cx="867888" cy="6816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73511" y="3869842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38392" y="3004026"/>
            <a:ext cx="340598" cy="34380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10554" y="2698237"/>
            <a:ext cx="3635927" cy="775280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12759" y="4118121"/>
            <a:ext cx="2234119" cy="59332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08434" y="3536848"/>
            <a:ext cx="697449" cy="11676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07366" y="3689743"/>
            <a:ext cx="1535560" cy="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30360" y="4248502"/>
            <a:ext cx="2006518" cy="520455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28918" y="4734979"/>
            <a:ext cx="2705350" cy="250203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45501" y="4711447"/>
            <a:ext cx="1002240" cy="30578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15369" y="3869842"/>
            <a:ext cx="887904" cy="6253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596409" y="3384533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66768" y="3168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80095" y="4014295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78951" y="40592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48199" y="3637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9843" y="40683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8363" y="2856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69322" y="27094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62392" y="3307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58525" y="353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63439" y="40545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8934" y="4183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9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21557" y="35997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63474" y="45004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76316" y="38652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87255" y="48900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52387" y="3248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9070" y="38653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16310" y="29151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0783" y="648323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1136548" y="257766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10148487" y="235319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V\S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84D2D7-D472-9DB8-4215-681C6EDEBB86}"/>
              </a:ext>
            </a:extLst>
          </p:cNvPr>
          <p:cNvCxnSpPr>
            <a:cxnSpLocks/>
          </p:cNvCxnSpPr>
          <p:nvPr/>
        </p:nvCxnSpPr>
        <p:spPr>
          <a:xfrm flipV="1">
            <a:off x="4858442" y="3917758"/>
            <a:ext cx="370929" cy="557199"/>
          </a:xfrm>
          <a:prstGeom prst="straightConnector1">
            <a:avLst/>
          </a:prstGeom>
          <a:ln w="104775">
            <a:solidFill>
              <a:srgbClr val="CF7133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1E33B99-FD40-1277-F3FF-7E11B91D923D}"/>
              </a:ext>
            </a:extLst>
          </p:cNvPr>
          <p:cNvCxnSpPr/>
          <p:nvPr/>
        </p:nvCxnSpPr>
        <p:spPr>
          <a:xfrm rot="16200000" flipH="1">
            <a:off x="3813572" y="2969159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DCD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040FEB-D910-3A8D-AC70-CB276685E847}"/>
              </a:ext>
            </a:extLst>
          </p:cNvPr>
          <p:cNvSpPr txBox="1"/>
          <p:nvPr/>
        </p:nvSpPr>
        <p:spPr>
          <a:xfrm>
            <a:off x="3714863" y="50263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21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8AF564BD-AF2E-70C3-ABFA-35369AFCEAF0}"/>
              </a:ext>
            </a:extLst>
          </p:cNvPr>
          <p:cNvCxnSpPr/>
          <p:nvPr/>
        </p:nvCxnSpPr>
        <p:spPr>
          <a:xfrm rot="16200000" flipH="1">
            <a:off x="3801681" y="2963806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A611F4-174C-5276-21D2-9D9A9CA85A8A}"/>
              </a:ext>
            </a:extLst>
          </p:cNvPr>
          <p:cNvSpPr txBox="1"/>
          <p:nvPr/>
        </p:nvSpPr>
        <p:spPr>
          <a:xfrm>
            <a:off x="2871900" y="4567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E2759-8F54-7522-62A9-D44114357F48}"/>
              </a:ext>
            </a:extLst>
          </p:cNvPr>
          <p:cNvSpPr txBox="1"/>
          <p:nvPr/>
        </p:nvSpPr>
        <p:spPr>
          <a:xfrm>
            <a:off x="5378434" y="47229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1365053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70" y="52853"/>
            <a:ext cx="9905998" cy="1028386"/>
          </a:xfrm>
        </p:spPr>
        <p:txBody>
          <a:bodyPr/>
          <a:lstStyle/>
          <a:p>
            <a:r>
              <a:rPr lang="en-CA" b="1" dirty="0"/>
              <a:t>building an MST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67" y="1221832"/>
            <a:ext cx="11534660" cy="4597756"/>
          </a:xfrm>
        </p:spPr>
        <p:txBody>
          <a:bodyPr/>
          <a:lstStyle/>
          <a:p>
            <a:r>
              <a:rPr lang="en-CA" b="1" dirty="0"/>
              <a:t>Kruskal’s </a:t>
            </a:r>
            <a:r>
              <a:rPr lang="en-CA" dirty="0"/>
              <a:t>algorithm [introduced </a:t>
            </a:r>
            <a:r>
              <a:rPr lang="en-CA" b="1" dirty="0">
                <a:hlinkClick r:id="rId3"/>
              </a:rPr>
              <a:t>in this 3-page paper</a:t>
            </a:r>
            <a:r>
              <a:rPr lang="en-CA" b="1" dirty="0"/>
              <a:t> from 1955</a:t>
            </a:r>
            <a:r>
              <a:rPr lang="en-CA" dirty="0"/>
              <a:t>]</a:t>
            </a:r>
          </a:p>
          <a:p>
            <a:r>
              <a:rPr lang="en-CA" dirty="0"/>
              <a:t>Greedy</a:t>
            </a:r>
          </a:p>
          <a:p>
            <a:pPr lvl="1"/>
            <a:r>
              <a:rPr lang="en-CA" dirty="0"/>
              <a:t>Sort edges from lightest to heaviest</a:t>
            </a:r>
          </a:p>
          <a:p>
            <a:pPr lvl="1"/>
            <a:r>
              <a:rPr lang="en-CA" dirty="0"/>
              <a:t>For each edge e in this order</a:t>
            </a:r>
          </a:p>
          <a:p>
            <a:pPr lvl="2"/>
            <a:r>
              <a:rPr lang="en-CA" dirty="0"/>
              <a:t>Add e to T if it does not create a cycle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9C619-2C00-A340-0A6D-A5C17A3F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0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execution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313554" y="39356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89392" y="31065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012386" y="32329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58" idx="6"/>
            <a:endCxn id="57" idx="2"/>
          </p:cNvCxnSpPr>
          <p:nvPr/>
        </p:nvCxnSpPr>
        <p:spPr>
          <a:xfrm flipV="1">
            <a:off x="2677404" y="3412385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56" idx="7"/>
            <a:endCxn id="58" idx="3"/>
          </p:cNvCxnSpPr>
          <p:nvPr/>
        </p:nvCxnSpPr>
        <p:spPr>
          <a:xfrm flipV="1">
            <a:off x="1881182" y="3754917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81045" y="25851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61" idx="4"/>
            <a:endCxn id="56" idx="1"/>
          </p:cNvCxnSpPr>
          <p:nvPr/>
        </p:nvCxnSpPr>
        <p:spPr>
          <a:xfrm>
            <a:off x="1313554" y="3196737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86532" y="39695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92580" y="28903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030137" y="42178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64" idx="5"/>
            <a:endCxn id="65" idx="0"/>
          </p:cNvCxnSpPr>
          <p:nvPr/>
        </p:nvCxnSpPr>
        <p:spPr>
          <a:xfrm>
            <a:off x="5760208" y="3412383"/>
            <a:ext cx="602438" cy="80547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65" idx="2"/>
            <a:endCxn id="63" idx="5"/>
          </p:cNvCxnSpPr>
          <p:nvPr/>
        </p:nvCxnSpPr>
        <p:spPr>
          <a:xfrm flipH="1" flipV="1">
            <a:off x="5154160" y="4491597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63" idx="0"/>
            <a:endCxn id="64" idx="3"/>
          </p:cNvCxnSpPr>
          <p:nvPr/>
        </p:nvCxnSpPr>
        <p:spPr>
          <a:xfrm flipV="1">
            <a:off x="4919041" y="3412383"/>
            <a:ext cx="370929" cy="55719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57" idx="6"/>
            <a:endCxn id="63" idx="1"/>
          </p:cNvCxnSpPr>
          <p:nvPr/>
        </p:nvCxnSpPr>
        <p:spPr>
          <a:xfrm>
            <a:off x="3754410" y="3412385"/>
            <a:ext cx="929512" cy="64676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97395" y="39120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93070" y="27374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71" idx="2"/>
            <a:endCxn id="64" idx="6"/>
          </p:cNvCxnSpPr>
          <p:nvPr/>
        </p:nvCxnSpPr>
        <p:spPr>
          <a:xfrm flipH="1">
            <a:off x="5857598" y="3043263"/>
            <a:ext cx="1835472" cy="15289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55537" y="285424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96135" y="18988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99142" y="31025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74" idx="5"/>
            <a:endCxn id="75" idx="0"/>
          </p:cNvCxnSpPr>
          <p:nvPr/>
        </p:nvCxnSpPr>
        <p:spPr>
          <a:xfrm>
            <a:off x="9963763" y="2420877"/>
            <a:ext cx="867888" cy="6816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75" idx="2"/>
            <a:endCxn id="73" idx="5"/>
          </p:cNvCxnSpPr>
          <p:nvPr/>
        </p:nvCxnSpPr>
        <p:spPr>
          <a:xfrm flipH="1" flipV="1">
            <a:off x="9623165" y="3376257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73" idx="0"/>
            <a:endCxn id="74" idx="4"/>
          </p:cNvCxnSpPr>
          <p:nvPr/>
        </p:nvCxnSpPr>
        <p:spPr>
          <a:xfrm flipV="1">
            <a:off x="9388046" y="2510441"/>
            <a:ext cx="340598" cy="34380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74" idx="2"/>
            <a:endCxn id="64" idx="7"/>
          </p:cNvCxnSpPr>
          <p:nvPr/>
        </p:nvCxnSpPr>
        <p:spPr>
          <a:xfrm flipH="1">
            <a:off x="5760208" y="2204652"/>
            <a:ext cx="3635927" cy="775280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75" idx="3"/>
            <a:endCxn id="70" idx="6"/>
          </p:cNvCxnSpPr>
          <p:nvPr/>
        </p:nvCxnSpPr>
        <p:spPr>
          <a:xfrm flipH="1">
            <a:off x="8362413" y="3624536"/>
            <a:ext cx="2234119" cy="59332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73" idx="2"/>
            <a:endCxn id="71" idx="6"/>
          </p:cNvCxnSpPr>
          <p:nvPr/>
        </p:nvCxnSpPr>
        <p:spPr>
          <a:xfrm flipH="1" flipV="1">
            <a:off x="8358088" y="3043263"/>
            <a:ext cx="697449" cy="11676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64" idx="2"/>
            <a:endCxn id="57" idx="7"/>
          </p:cNvCxnSpPr>
          <p:nvPr/>
        </p:nvCxnSpPr>
        <p:spPr>
          <a:xfrm flipH="1">
            <a:off x="3657020" y="3196158"/>
            <a:ext cx="1535560" cy="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63" idx="2"/>
            <a:endCxn id="58" idx="5"/>
          </p:cNvCxnSpPr>
          <p:nvPr/>
        </p:nvCxnSpPr>
        <p:spPr>
          <a:xfrm flipH="1" flipV="1">
            <a:off x="2580014" y="3754917"/>
            <a:ext cx="2006518" cy="52045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63" idx="3"/>
            <a:endCxn id="56" idx="6"/>
          </p:cNvCxnSpPr>
          <p:nvPr/>
        </p:nvCxnSpPr>
        <p:spPr>
          <a:xfrm flipH="1" flipV="1">
            <a:off x="1978572" y="4241394"/>
            <a:ext cx="2705350" cy="25020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70" idx="2"/>
            <a:endCxn id="65" idx="6"/>
          </p:cNvCxnSpPr>
          <p:nvPr/>
        </p:nvCxnSpPr>
        <p:spPr>
          <a:xfrm flipH="1">
            <a:off x="6695155" y="4217862"/>
            <a:ext cx="1002240" cy="30578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73" idx="3"/>
            <a:endCxn id="70" idx="7"/>
          </p:cNvCxnSpPr>
          <p:nvPr/>
        </p:nvCxnSpPr>
        <p:spPr>
          <a:xfrm flipH="1">
            <a:off x="8265023" y="3376257"/>
            <a:ext cx="887904" cy="6253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61" idx="6"/>
            <a:endCxn id="57" idx="1"/>
          </p:cNvCxnSpPr>
          <p:nvPr/>
        </p:nvCxnSpPr>
        <p:spPr>
          <a:xfrm>
            <a:off x="1646063" y="2890948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416422" y="26747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29749" y="35207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728605" y="35656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97853" y="31436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30329" y="44144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149497" y="3574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308017" y="23633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18976" y="22158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312046" y="28142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908179" y="30398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113093" y="356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98588" y="36898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7302" y="45076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871211" y="31062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513128" y="40068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325970" y="33716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136909" y="43964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02041" y="27545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048724" y="33717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165964" y="24215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</p:cNvCxnSpPr>
          <p:nvPr/>
        </p:nvCxnSpPr>
        <p:spPr>
          <a:xfrm flipV="1">
            <a:off x="1889409" y="3753355"/>
            <a:ext cx="228594" cy="27025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</p:cNvCxnSpPr>
          <p:nvPr/>
        </p:nvCxnSpPr>
        <p:spPr>
          <a:xfrm>
            <a:off x="1321781" y="3195175"/>
            <a:ext cx="97390" cy="82843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</p:cNvCxnSpPr>
          <p:nvPr/>
        </p:nvCxnSpPr>
        <p:spPr>
          <a:xfrm flipV="1">
            <a:off x="4927268" y="3410821"/>
            <a:ext cx="370929" cy="55719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>
            <a:off x="5865825" y="3041701"/>
            <a:ext cx="1835472" cy="152895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</p:cNvCxnSpPr>
          <p:nvPr/>
        </p:nvCxnSpPr>
        <p:spPr>
          <a:xfrm>
            <a:off x="9971990" y="2419315"/>
            <a:ext cx="867888" cy="68164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</p:cNvCxnSpPr>
          <p:nvPr/>
        </p:nvCxnSpPr>
        <p:spPr>
          <a:xfrm flipH="1" flipV="1">
            <a:off x="9631392" y="3374695"/>
            <a:ext cx="875977" cy="3205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</p:cNvCxnSpPr>
          <p:nvPr/>
        </p:nvCxnSpPr>
        <p:spPr>
          <a:xfrm flipH="1" flipV="1">
            <a:off x="8366315" y="3041701"/>
            <a:ext cx="697449" cy="11676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 flipV="1">
            <a:off x="2588241" y="3753355"/>
            <a:ext cx="2006518" cy="520455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>
            <a:off x="6703382" y="4216300"/>
            <a:ext cx="1002240" cy="30578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</p:cNvCxnSpPr>
          <p:nvPr/>
        </p:nvCxnSpPr>
        <p:spPr>
          <a:xfrm flipH="1">
            <a:off x="8273250" y="3374695"/>
            <a:ext cx="887904" cy="62537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</p:cNvCxnSpPr>
          <p:nvPr/>
        </p:nvCxnSpPr>
        <p:spPr>
          <a:xfrm>
            <a:off x="1654290" y="2889386"/>
            <a:ext cx="1540719" cy="30521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321781" y="393404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97619" y="3105033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020613" y="323134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89272" y="258359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94759" y="396802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200807" y="288880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038364" y="4216299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705622" y="391051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701297" y="273591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63764" y="285268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404362" y="189730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507369" y="3100959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0697" y="1134119"/>
            <a:ext cx="10480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Increasing edge weights: 1, 2, 3, 4, 5, 6, 7, 8, 9, 10, 11, 12, 13, 14, 15, 16, 17, 18, 19, 20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50843" y="1702105"/>
            <a:ext cx="2635939" cy="66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8 would create</a:t>
            </a:r>
            <a:br>
              <a:rPr lang="en-CA" dirty="0"/>
            </a:br>
            <a:r>
              <a:rPr lang="en-CA" dirty="0"/>
              <a:t>a cycle: a, c, b, d, a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298293" y="1702104"/>
            <a:ext cx="2149009" cy="66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11 would create</a:t>
            </a:r>
            <a:br>
              <a:rPr lang="en-CA" dirty="0"/>
            </a:br>
            <a:r>
              <a:rPr lang="en-CA" dirty="0"/>
              <a:t>a cycle: d, e, b, d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526891" y="1580330"/>
            <a:ext cx="3003625" cy="66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14 would create</a:t>
            </a:r>
            <a:br>
              <a:rPr lang="en-CA" dirty="0"/>
            </a:br>
            <a:r>
              <a:rPr lang="en-CA" dirty="0"/>
              <a:t>a cycle: c, f, e, b, d, a, c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76606" y="4985169"/>
            <a:ext cx="2603826" cy="66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15 would create</a:t>
            </a:r>
            <a:br>
              <a:rPr lang="en-CA" dirty="0"/>
            </a:br>
            <a:r>
              <a:rPr lang="en-CA" dirty="0"/>
              <a:t>a cycle: g, f, h, j, I, g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907163" y="4985168"/>
            <a:ext cx="2058989" cy="66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16 would create</a:t>
            </a:r>
            <a:br>
              <a:rPr lang="en-CA" dirty="0"/>
            </a:br>
            <a:r>
              <a:rPr lang="en-CA" dirty="0"/>
              <a:t>a cycle…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092883" y="4980942"/>
            <a:ext cx="2058989" cy="66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17 would create</a:t>
            </a:r>
            <a:br>
              <a:rPr lang="en-CA" dirty="0"/>
            </a:br>
            <a:r>
              <a:rPr lang="en-CA" dirty="0"/>
              <a:t>a cycle…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257076" y="4980942"/>
            <a:ext cx="2058989" cy="66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18 would create</a:t>
            </a:r>
            <a:br>
              <a:rPr lang="en-CA" dirty="0"/>
            </a:br>
            <a:r>
              <a:rPr lang="en-CA" dirty="0"/>
              <a:t>a cycle…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9438329" y="4980941"/>
            <a:ext cx="1996703" cy="66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19 would create</a:t>
            </a:r>
            <a:br>
              <a:rPr lang="en-CA" dirty="0"/>
            </a:br>
            <a:r>
              <a:rPr lang="en-CA" dirty="0"/>
              <a:t>a cycle…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9756249" y="5744022"/>
            <a:ext cx="1299370" cy="66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Done!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767116" y="286214"/>
            <a:ext cx="3023917" cy="6683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How can we test for</a:t>
            </a:r>
            <a:br>
              <a:rPr lang="en-CA" dirty="0"/>
            </a:br>
            <a:r>
              <a:rPr lang="en-CA" dirty="0"/>
              <a:t>cycles as we go?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266671" y="5744022"/>
            <a:ext cx="1996703" cy="66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20 would create</a:t>
            </a:r>
            <a:br>
              <a:rPr lang="en-CA" dirty="0"/>
            </a:br>
            <a:r>
              <a:rPr lang="en-CA" dirty="0"/>
              <a:t>a cycle…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28715-EF9F-24A4-3166-F0E945D1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70" y="52853"/>
            <a:ext cx="9905998" cy="1028386"/>
          </a:xfrm>
        </p:spPr>
        <p:txBody>
          <a:bodyPr/>
          <a:lstStyle/>
          <a:p>
            <a:r>
              <a:rPr lang="en-CA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2167" y="1221832"/>
                <a:ext cx="11534660" cy="4597756"/>
              </a:xfrm>
            </p:spPr>
            <p:txBody>
              <a:bodyPr/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be partial spanning tree just before adding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 lightest edge that does not create a cycle</a:t>
                </a:r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be the connected component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that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167" y="1221832"/>
                <a:ext cx="11534660" cy="4597756"/>
              </a:xfrm>
              <a:blipFill>
                <a:blip r:embed="rId3"/>
                <a:stretch>
                  <a:fillRect l="-1427" t="-17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9C619-2C00-A340-0A6D-A5C17A3F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F65312-98FB-0E3E-F5F0-1CCB8137FAA6}"/>
              </a:ext>
            </a:extLst>
          </p:cNvPr>
          <p:cNvSpPr/>
          <p:nvPr/>
        </p:nvSpPr>
        <p:spPr>
          <a:xfrm>
            <a:off x="1206346" y="47917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277CF3-ACFD-FE91-6B1D-73AE9C3C0648}"/>
              </a:ext>
            </a:extLst>
          </p:cNvPr>
          <p:cNvSpPr/>
          <p:nvPr/>
        </p:nvSpPr>
        <p:spPr>
          <a:xfrm>
            <a:off x="2982184" y="39627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382020-820D-B759-7E8E-784F2A0D0232}"/>
              </a:ext>
            </a:extLst>
          </p:cNvPr>
          <p:cNvSpPr/>
          <p:nvPr/>
        </p:nvSpPr>
        <p:spPr>
          <a:xfrm>
            <a:off x="1905178" y="40890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811C58-4175-A0AF-84CA-985266DEBB74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 flipV="1">
            <a:off x="2570196" y="4268543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C1ABA4-E250-44F0-271E-B9D499582C23}"/>
              </a:ext>
            </a:extLst>
          </p:cNvPr>
          <p:cNvCxnSpPr>
            <a:cxnSpLocks/>
            <a:stCxn id="4" idx="7"/>
            <a:endCxn id="7" idx="3"/>
          </p:cNvCxnSpPr>
          <p:nvPr/>
        </p:nvCxnSpPr>
        <p:spPr>
          <a:xfrm flipV="1">
            <a:off x="1773974" y="4611075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465513E-EC6A-9056-F93D-3334569A0386}"/>
              </a:ext>
            </a:extLst>
          </p:cNvPr>
          <p:cNvSpPr/>
          <p:nvPr/>
        </p:nvSpPr>
        <p:spPr>
          <a:xfrm>
            <a:off x="873837" y="34413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397E02-C38D-E429-335E-A22726FDFFAD}"/>
              </a:ext>
            </a:extLst>
          </p:cNvPr>
          <p:cNvCxnSpPr>
            <a:cxnSpLocks/>
            <a:stCxn id="10" idx="4"/>
            <a:endCxn id="4" idx="1"/>
          </p:cNvCxnSpPr>
          <p:nvPr/>
        </p:nvCxnSpPr>
        <p:spPr>
          <a:xfrm>
            <a:off x="1206346" y="4052895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5D7DBF8-12FB-98EB-7516-1822BE163F93}"/>
              </a:ext>
            </a:extLst>
          </p:cNvPr>
          <p:cNvSpPr/>
          <p:nvPr/>
        </p:nvSpPr>
        <p:spPr>
          <a:xfrm>
            <a:off x="4479324" y="48257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2E54F2-2101-5EE2-38D6-788171777A28}"/>
              </a:ext>
            </a:extLst>
          </p:cNvPr>
          <p:cNvSpPr/>
          <p:nvPr/>
        </p:nvSpPr>
        <p:spPr>
          <a:xfrm>
            <a:off x="5085372" y="37465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535ACC-3B23-2DC8-50CC-E2B4915B0D27}"/>
              </a:ext>
            </a:extLst>
          </p:cNvPr>
          <p:cNvSpPr/>
          <p:nvPr/>
        </p:nvSpPr>
        <p:spPr>
          <a:xfrm>
            <a:off x="5922929" y="50740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22E99D-E26B-19B9-785C-73469DC56ABE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653000" y="4268541"/>
            <a:ext cx="602438" cy="80547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D180-8977-1B9E-3E26-95DC81D65169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046952" y="5347755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851AA8-5D46-1D1A-0D9A-E38250A55C62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4811833" y="4268541"/>
            <a:ext cx="370929" cy="55719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DBA037-2A59-0138-1709-E6CE8BF1BAD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647202" y="4268543"/>
            <a:ext cx="929512" cy="64676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4A30FD2-5005-F89F-0772-F64994906C6E}"/>
              </a:ext>
            </a:extLst>
          </p:cNvPr>
          <p:cNvSpPr/>
          <p:nvPr/>
        </p:nvSpPr>
        <p:spPr>
          <a:xfrm>
            <a:off x="7590187" y="47682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B638CF-C7A3-64FB-2EE0-E95E25C6934C}"/>
              </a:ext>
            </a:extLst>
          </p:cNvPr>
          <p:cNvSpPr/>
          <p:nvPr/>
        </p:nvSpPr>
        <p:spPr>
          <a:xfrm>
            <a:off x="7585862" y="35936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DA9702-D57C-C306-B070-775AD0045C20}"/>
              </a:ext>
            </a:extLst>
          </p:cNvPr>
          <p:cNvCxnSpPr>
            <a:cxnSpLocks/>
            <a:stCxn id="20" idx="2"/>
            <a:endCxn id="13" idx="6"/>
          </p:cNvCxnSpPr>
          <p:nvPr/>
        </p:nvCxnSpPr>
        <p:spPr>
          <a:xfrm flipH="1">
            <a:off x="5750390" y="3899421"/>
            <a:ext cx="1835472" cy="15289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D24CEAE-DBDD-F5D3-5E82-1D9BCCCBBAF5}"/>
              </a:ext>
            </a:extLst>
          </p:cNvPr>
          <p:cNvSpPr/>
          <p:nvPr/>
        </p:nvSpPr>
        <p:spPr>
          <a:xfrm>
            <a:off x="8948329" y="37104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4A80C1-C07E-C632-9FA8-A051ED5EFC13}"/>
              </a:ext>
            </a:extLst>
          </p:cNvPr>
          <p:cNvSpPr/>
          <p:nvPr/>
        </p:nvSpPr>
        <p:spPr>
          <a:xfrm>
            <a:off x="9288927" y="27550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4DA680-B843-BA95-ECBF-2D985DA7D688}"/>
              </a:ext>
            </a:extLst>
          </p:cNvPr>
          <p:cNvSpPr/>
          <p:nvPr/>
        </p:nvSpPr>
        <p:spPr>
          <a:xfrm>
            <a:off x="10391934" y="39586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468D9C-A865-8A63-657A-60D38C22FDF0}"/>
              </a:ext>
            </a:extLst>
          </p:cNvPr>
          <p:cNvCxnSpPr>
            <a:cxnSpLocks/>
            <a:stCxn id="23" idx="5"/>
            <a:endCxn id="24" idx="0"/>
          </p:cNvCxnSpPr>
          <p:nvPr/>
        </p:nvCxnSpPr>
        <p:spPr>
          <a:xfrm>
            <a:off x="9856555" y="3277035"/>
            <a:ext cx="867888" cy="6816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03CEA-5F58-383F-778E-28DF55B4F5A4}"/>
              </a:ext>
            </a:extLst>
          </p:cNvPr>
          <p:cNvCxnSpPr>
            <a:cxnSpLocks/>
            <a:stCxn id="24" idx="2"/>
            <a:endCxn id="22" idx="5"/>
          </p:cNvCxnSpPr>
          <p:nvPr/>
        </p:nvCxnSpPr>
        <p:spPr>
          <a:xfrm flipH="1" flipV="1">
            <a:off x="9515957" y="4232415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DAC14E-B76C-9AF9-69CE-564B0B4AC4C7}"/>
              </a:ext>
            </a:extLst>
          </p:cNvPr>
          <p:cNvCxnSpPr>
            <a:cxnSpLocks/>
            <a:stCxn id="22" idx="0"/>
            <a:endCxn id="23" idx="4"/>
          </p:cNvCxnSpPr>
          <p:nvPr/>
        </p:nvCxnSpPr>
        <p:spPr>
          <a:xfrm flipV="1">
            <a:off x="9280838" y="3366599"/>
            <a:ext cx="340598" cy="34380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47044A-3B7D-A586-83F4-9A90C5713494}"/>
              </a:ext>
            </a:extLst>
          </p:cNvPr>
          <p:cNvCxnSpPr>
            <a:cxnSpLocks/>
            <a:stCxn id="23" idx="2"/>
            <a:endCxn id="13" idx="7"/>
          </p:cNvCxnSpPr>
          <p:nvPr/>
        </p:nvCxnSpPr>
        <p:spPr>
          <a:xfrm flipH="1">
            <a:off x="5653000" y="3060810"/>
            <a:ext cx="3635927" cy="775280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BC34B1-29FC-B269-B6C2-4B30CCE0241D}"/>
              </a:ext>
            </a:extLst>
          </p:cNvPr>
          <p:cNvCxnSpPr>
            <a:cxnSpLocks/>
            <a:stCxn id="24" idx="3"/>
            <a:endCxn id="19" idx="6"/>
          </p:cNvCxnSpPr>
          <p:nvPr/>
        </p:nvCxnSpPr>
        <p:spPr>
          <a:xfrm flipH="1">
            <a:off x="8255205" y="4480694"/>
            <a:ext cx="2234119" cy="59332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FA39CF-97F1-8019-776A-AF72944C2391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 flipV="1">
            <a:off x="8250880" y="3899421"/>
            <a:ext cx="697449" cy="11676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BB5CD3-0962-5936-E620-66F3757FD32F}"/>
              </a:ext>
            </a:extLst>
          </p:cNvPr>
          <p:cNvCxnSpPr>
            <a:cxnSpLocks/>
            <a:stCxn id="13" idx="2"/>
            <a:endCxn id="5" idx="7"/>
          </p:cNvCxnSpPr>
          <p:nvPr/>
        </p:nvCxnSpPr>
        <p:spPr>
          <a:xfrm flipH="1">
            <a:off x="3549812" y="4052316"/>
            <a:ext cx="1535560" cy="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5D195F-0218-54BC-7078-67EE56BEDCD8}"/>
              </a:ext>
            </a:extLst>
          </p:cNvPr>
          <p:cNvCxnSpPr>
            <a:cxnSpLocks/>
            <a:stCxn id="12" idx="2"/>
            <a:endCxn id="7" idx="5"/>
          </p:cNvCxnSpPr>
          <p:nvPr/>
        </p:nvCxnSpPr>
        <p:spPr>
          <a:xfrm flipH="1" flipV="1">
            <a:off x="2472806" y="4611075"/>
            <a:ext cx="2006518" cy="520455"/>
          </a:xfrm>
          <a:prstGeom prst="straightConnector1">
            <a:avLst/>
          </a:prstGeom>
          <a:ln w="76200">
            <a:solidFill>
              <a:srgbClr val="CF7133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210821-4EF3-D7D2-FF36-17FE14342C55}"/>
              </a:ext>
            </a:extLst>
          </p:cNvPr>
          <p:cNvCxnSpPr>
            <a:cxnSpLocks/>
            <a:stCxn id="12" idx="3"/>
            <a:endCxn id="4" idx="6"/>
          </p:cNvCxnSpPr>
          <p:nvPr/>
        </p:nvCxnSpPr>
        <p:spPr>
          <a:xfrm flipH="1" flipV="1">
            <a:off x="1871364" y="5097552"/>
            <a:ext cx="2705350" cy="25020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76E907-3ACE-C4CE-1E99-E5E8F27B20FB}"/>
              </a:ext>
            </a:extLst>
          </p:cNvPr>
          <p:cNvCxnSpPr>
            <a:cxnSpLocks/>
            <a:stCxn id="19" idx="2"/>
            <a:endCxn id="14" idx="6"/>
          </p:cNvCxnSpPr>
          <p:nvPr/>
        </p:nvCxnSpPr>
        <p:spPr>
          <a:xfrm flipH="1">
            <a:off x="6587947" y="5074020"/>
            <a:ext cx="1002240" cy="30578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36620A-CF0F-499F-4303-3FAE63D2F2B3}"/>
              </a:ext>
            </a:extLst>
          </p:cNvPr>
          <p:cNvCxnSpPr>
            <a:cxnSpLocks/>
            <a:stCxn id="22" idx="3"/>
            <a:endCxn id="19" idx="7"/>
          </p:cNvCxnSpPr>
          <p:nvPr/>
        </p:nvCxnSpPr>
        <p:spPr>
          <a:xfrm flipH="1">
            <a:off x="8157815" y="4232415"/>
            <a:ext cx="887904" cy="6253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469B704-2F78-0A9B-0678-74616C1CA09B}"/>
              </a:ext>
            </a:extLst>
          </p:cNvPr>
          <p:cNvCxnSpPr>
            <a:cxnSpLocks/>
            <a:stCxn id="10" idx="6"/>
            <a:endCxn id="5" idx="1"/>
          </p:cNvCxnSpPr>
          <p:nvPr/>
        </p:nvCxnSpPr>
        <p:spPr>
          <a:xfrm>
            <a:off x="1538855" y="3747106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CFF0F62-9C9A-2488-BF48-35BBE2DB1ECA}"/>
              </a:ext>
            </a:extLst>
          </p:cNvPr>
          <p:cNvSpPr txBox="1"/>
          <p:nvPr/>
        </p:nvSpPr>
        <p:spPr>
          <a:xfrm>
            <a:off x="2309214" y="3530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3F5CB5-7F8A-E0DE-7970-A8767B9BD7D7}"/>
              </a:ext>
            </a:extLst>
          </p:cNvPr>
          <p:cNvSpPr txBox="1"/>
          <p:nvPr/>
        </p:nvSpPr>
        <p:spPr>
          <a:xfrm>
            <a:off x="922541" y="4376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0B2FCC-0057-4C88-3FA7-A155260E3F0D}"/>
              </a:ext>
            </a:extLst>
          </p:cNvPr>
          <p:cNvSpPr txBox="1"/>
          <p:nvPr/>
        </p:nvSpPr>
        <p:spPr>
          <a:xfrm>
            <a:off x="1621397" y="44218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5BD480-9D9C-33B0-8535-D2AC5C0144D0}"/>
              </a:ext>
            </a:extLst>
          </p:cNvPr>
          <p:cNvSpPr txBox="1"/>
          <p:nvPr/>
        </p:nvSpPr>
        <p:spPr>
          <a:xfrm>
            <a:off x="2590645" y="3999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C0F33B-96CA-C633-2895-3B3C299B1B0D}"/>
              </a:ext>
            </a:extLst>
          </p:cNvPr>
          <p:cNvSpPr txBox="1"/>
          <p:nvPr/>
        </p:nvSpPr>
        <p:spPr>
          <a:xfrm>
            <a:off x="2923121" y="52706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93C49E-08EE-BB35-A522-C8AFF18A4659}"/>
              </a:ext>
            </a:extLst>
          </p:cNvPr>
          <p:cNvSpPr txBox="1"/>
          <p:nvPr/>
        </p:nvSpPr>
        <p:spPr>
          <a:xfrm>
            <a:off x="6042289" y="44309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C8BE73-A9C0-CEE9-A8F5-8A2EA252ACD9}"/>
              </a:ext>
            </a:extLst>
          </p:cNvPr>
          <p:cNvSpPr txBox="1"/>
          <p:nvPr/>
        </p:nvSpPr>
        <p:spPr>
          <a:xfrm>
            <a:off x="10200809" y="32195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BE6C8A-752B-C851-D65F-38AB15069AAE}"/>
              </a:ext>
            </a:extLst>
          </p:cNvPr>
          <p:cNvSpPr txBox="1"/>
          <p:nvPr/>
        </p:nvSpPr>
        <p:spPr>
          <a:xfrm>
            <a:off x="7111768" y="30719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FB6950-5111-2110-8CF7-0E8FF9708CCB}"/>
              </a:ext>
            </a:extLst>
          </p:cNvPr>
          <p:cNvSpPr txBox="1"/>
          <p:nvPr/>
        </p:nvSpPr>
        <p:spPr>
          <a:xfrm>
            <a:off x="4204838" y="36703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1D94D4-C6E9-E728-8259-A02FD3B8E0A8}"/>
              </a:ext>
            </a:extLst>
          </p:cNvPr>
          <p:cNvSpPr txBox="1"/>
          <p:nvPr/>
        </p:nvSpPr>
        <p:spPr>
          <a:xfrm>
            <a:off x="9800971" y="38959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C8E2D3-1CAC-868E-8F6F-8772AE092C0E}"/>
              </a:ext>
            </a:extLst>
          </p:cNvPr>
          <p:cNvSpPr txBox="1"/>
          <p:nvPr/>
        </p:nvSpPr>
        <p:spPr>
          <a:xfrm>
            <a:off x="5005885" y="44171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F37746-3C16-73FF-2309-1C4ECDCF704E}"/>
              </a:ext>
            </a:extLst>
          </p:cNvPr>
          <p:cNvSpPr txBox="1"/>
          <p:nvPr/>
        </p:nvSpPr>
        <p:spPr>
          <a:xfrm>
            <a:off x="3491380" y="45459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CDAAA6-56B2-1A1C-0F17-EA5F8977D426}"/>
              </a:ext>
            </a:extLst>
          </p:cNvPr>
          <p:cNvSpPr txBox="1"/>
          <p:nvPr/>
        </p:nvSpPr>
        <p:spPr>
          <a:xfrm>
            <a:off x="5340094" y="5363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DB81E5-B2D8-10D9-6615-CFF48AF93B32}"/>
              </a:ext>
            </a:extLst>
          </p:cNvPr>
          <p:cNvSpPr txBox="1"/>
          <p:nvPr/>
        </p:nvSpPr>
        <p:spPr>
          <a:xfrm>
            <a:off x="6764003" y="39623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6BC169-51B2-B701-8C0C-8A5F3C36C5AE}"/>
              </a:ext>
            </a:extLst>
          </p:cNvPr>
          <p:cNvSpPr txBox="1"/>
          <p:nvPr/>
        </p:nvSpPr>
        <p:spPr>
          <a:xfrm>
            <a:off x="9405920" y="4863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3986E4-31D3-F196-2250-F05D63513205}"/>
              </a:ext>
            </a:extLst>
          </p:cNvPr>
          <p:cNvSpPr txBox="1"/>
          <p:nvPr/>
        </p:nvSpPr>
        <p:spPr>
          <a:xfrm>
            <a:off x="8218762" y="42278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12358B-2449-D282-71F8-59018DE3E6C9}"/>
              </a:ext>
            </a:extLst>
          </p:cNvPr>
          <p:cNvSpPr txBox="1"/>
          <p:nvPr/>
        </p:nvSpPr>
        <p:spPr>
          <a:xfrm>
            <a:off x="7029701" y="52526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D61CA6-8928-543F-14DF-555F389E0DF0}"/>
              </a:ext>
            </a:extLst>
          </p:cNvPr>
          <p:cNvSpPr txBox="1"/>
          <p:nvPr/>
        </p:nvSpPr>
        <p:spPr>
          <a:xfrm>
            <a:off x="8494833" y="36107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9F9681-F8DE-53DA-1E6D-7AE7488FF180}"/>
              </a:ext>
            </a:extLst>
          </p:cNvPr>
          <p:cNvSpPr txBox="1"/>
          <p:nvPr/>
        </p:nvSpPr>
        <p:spPr>
          <a:xfrm>
            <a:off x="4028071" y="43133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0F1A07B-EE6A-5F8F-4C0E-BC791C797F8F}"/>
              </a:ext>
            </a:extLst>
          </p:cNvPr>
          <p:cNvSpPr txBox="1"/>
          <p:nvPr/>
        </p:nvSpPr>
        <p:spPr>
          <a:xfrm>
            <a:off x="9058756" y="327773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0CE872D-9DC1-2A21-7A02-2E3A0045EA54}"/>
              </a:ext>
            </a:extLst>
          </p:cNvPr>
          <p:cNvCxnSpPr>
            <a:cxnSpLocks/>
          </p:cNvCxnSpPr>
          <p:nvPr/>
        </p:nvCxnSpPr>
        <p:spPr>
          <a:xfrm flipV="1">
            <a:off x="1782201" y="4609513"/>
            <a:ext cx="228594" cy="27025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C6B01FF-F222-AF36-EEF9-E8EF9E599DB5}"/>
              </a:ext>
            </a:extLst>
          </p:cNvPr>
          <p:cNvCxnSpPr>
            <a:cxnSpLocks/>
          </p:cNvCxnSpPr>
          <p:nvPr/>
        </p:nvCxnSpPr>
        <p:spPr>
          <a:xfrm>
            <a:off x="1214573" y="4051333"/>
            <a:ext cx="97390" cy="82843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4E3CB3F-9C0D-E538-780A-41BEA4CE7C68}"/>
              </a:ext>
            </a:extLst>
          </p:cNvPr>
          <p:cNvCxnSpPr>
            <a:cxnSpLocks/>
          </p:cNvCxnSpPr>
          <p:nvPr/>
        </p:nvCxnSpPr>
        <p:spPr>
          <a:xfrm flipV="1">
            <a:off x="4820060" y="4266979"/>
            <a:ext cx="370929" cy="55719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3EE9611-F28B-F3F2-CC49-31E4E3970DF3}"/>
              </a:ext>
            </a:extLst>
          </p:cNvPr>
          <p:cNvCxnSpPr>
            <a:cxnSpLocks/>
          </p:cNvCxnSpPr>
          <p:nvPr/>
        </p:nvCxnSpPr>
        <p:spPr>
          <a:xfrm>
            <a:off x="9864782" y="3275473"/>
            <a:ext cx="867888" cy="68164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F92183F-ADD6-B530-B033-065A7E5682E0}"/>
              </a:ext>
            </a:extLst>
          </p:cNvPr>
          <p:cNvCxnSpPr>
            <a:cxnSpLocks/>
          </p:cNvCxnSpPr>
          <p:nvPr/>
        </p:nvCxnSpPr>
        <p:spPr>
          <a:xfrm flipH="1" flipV="1">
            <a:off x="9524184" y="4230853"/>
            <a:ext cx="875977" cy="3205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0C01922-A9CC-AF70-09EA-4BF3D97F7FE8}"/>
              </a:ext>
            </a:extLst>
          </p:cNvPr>
          <p:cNvCxnSpPr>
            <a:cxnSpLocks/>
          </p:cNvCxnSpPr>
          <p:nvPr/>
        </p:nvCxnSpPr>
        <p:spPr>
          <a:xfrm flipH="1" flipV="1">
            <a:off x="8259107" y="3897859"/>
            <a:ext cx="697449" cy="11676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4C05812-CE08-74B8-8D56-5AF2B2E11481}"/>
              </a:ext>
            </a:extLst>
          </p:cNvPr>
          <p:cNvCxnSpPr>
            <a:cxnSpLocks/>
          </p:cNvCxnSpPr>
          <p:nvPr/>
        </p:nvCxnSpPr>
        <p:spPr>
          <a:xfrm>
            <a:off x="1547082" y="3745544"/>
            <a:ext cx="1540719" cy="30521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0E761DE1-C2E7-148A-5AAE-0F0643E44A77}"/>
              </a:ext>
            </a:extLst>
          </p:cNvPr>
          <p:cNvSpPr/>
          <p:nvPr/>
        </p:nvSpPr>
        <p:spPr>
          <a:xfrm>
            <a:off x="1214573" y="479020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9876E2-0110-291E-BC10-ECE3014FBAF3}"/>
              </a:ext>
            </a:extLst>
          </p:cNvPr>
          <p:cNvSpPr/>
          <p:nvPr/>
        </p:nvSpPr>
        <p:spPr>
          <a:xfrm>
            <a:off x="2990411" y="396119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16D5222-D3CA-662B-F3B1-7868AF871A45}"/>
                  </a:ext>
                </a:extLst>
              </p:cNvPr>
              <p:cNvSpPr/>
              <p:nvPr/>
            </p:nvSpPr>
            <p:spPr>
              <a:xfrm>
                <a:off x="1913405" y="4087498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16D5222-D3CA-662B-F3B1-7868AF871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05" y="4087498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63EF5F58-12B3-9DAD-3597-03C6F485CAEA}"/>
              </a:ext>
            </a:extLst>
          </p:cNvPr>
          <p:cNvSpPr/>
          <p:nvPr/>
        </p:nvSpPr>
        <p:spPr>
          <a:xfrm>
            <a:off x="882064" y="3439754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A651316-5DBB-8C06-3D4E-2AE321352C40}"/>
                  </a:ext>
                </a:extLst>
              </p:cNvPr>
              <p:cNvSpPr/>
              <p:nvPr/>
            </p:nvSpPr>
            <p:spPr>
              <a:xfrm>
                <a:off x="4487551" y="4824178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A651316-5DBB-8C06-3D4E-2AE321352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551" y="4824178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818C7F8F-3BF0-E00F-7A99-10CEF3BF9690}"/>
              </a:ext>
            </a:extLst>
          </p:cNvPr>
          <p:cNvSpPr/>
          <p:nvPr/>
        </p:nvSpPr>
        <p:spPr>
          <a:xfrm>
            <a:off x="5093599" y="3744964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27898C2-1CD9-CC20-8646-6A378BFEF4F2}"/>
              </a:ext>
            </a:extLst>
          </p:cNvPr>
          <p:cNvSpPr/>
          <p:nvPr/>
        </p:nvSpPr>
        <p:spPr>
          <a:xfrm>
            <a:off x="5931156" y="507245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DF0B73-301D-F577-0AB9-924B85496212}"/>
              </a:ext>
            </a:extLst>
          </p:cNvPr>
          <p:cNvSpPr/>
          <p:nvPr/>
        </p:nvSpPr>
        <p:spPr>
          <a:xfrm>
            <a:off x="7598414" y="476666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A310D96-C85C-29FF-681C-E064A4A6A30A}"/>
              </a:ext>
            </a:extLst>
          </p:cNvPr>
          <p:cNvSpPr/>
          <p:nvPr/>
        </p:nvSpPr>
        <p:spPr>
          <a:xfrm>
            <a:off x="7594089" y="3592069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F134769-C8E3-E786-413F-67F6C0122EC8}"/>
              </a:ext>
            </a:extLst>
          </p:cNvPr>
          <p:cNvSpPr/>
          <p:nvPr/>
        </p:nvSpPr>
        <p:spPr>
          <a:xfrm>
            <a:off x="8956556" y="370883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14A47E8-7509-A411-CC26-8F0CDB2BFCE8}"/>
              </a:ext>
            </a:extLst>
          </p:cNvPr>
          <p:cNvSpPr/>
          <p:nvPr/>
        </p:nvSpPr>
        <p:spPr>
          <a:xfrm>
            <a:off x="9297154" y="275345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283D8B0-613E-EDF5-341F-5396A1DDDB99}"/>
              </a:ext>
            </a:extLst>
          </p:cNvPr>
          <p:cNvSpPr/>
          <p:nvPr/>
        </p:nvSpPr>
        <p:spPr>
          <a:xfrm>
            <a:off x="10400161" y="395711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BEB8C38-E035-2804-9FCA-D2654C11B784}"/>
              </a:ext>
            </a:extLst>
          </p:cNvPr>
          <p:cNvSpPr/>
          <p:nvPr/>
        </p:nvSpPr>
        <p:spPr>
          <a:xfrm>
            <a:off x="589026" y="3066635"/>
            <a:ext cx="3570932" cy="2758778"/>
          </a:xfrm>
          <a:custGeom>
            <a:avLst/>
            <a:gdLst>
              <a:gd name="connsiteX0" fmla="*/ 1269676 w 3267378"/>
              <a:gd name="connsiteY0" fmla="*/ 2533529 h 2580123"/>
              <a:gd name="connsiteX1" fmla="*/ 442639 w 3267378"/>
              <a:gd name="connsiteY1" fmla="*/ 2580123 h 2580123"/>
              <a:gd name="connsiteX2" fmla="*/ 198023 w 3267378"/>
              <a:gd name="connsiteY2" fmla="*/ 2003527 h 2580123"/>
              <a:gd name="connsiteX3" fmla="*/ 0 w 3267378"/>
              <a:gd name="connsiteY3" fmla="*/ 524179 h 2580123"/>
              <a:gd name="connsiteX4" fmla="*/ 232968 w 3267378"/>
              <a:gd name="connsiteY4" fmla="*/ 11649 h 2580123"/>
              <a:gd name="connsiteX5" fmla="*/ 955169 w 3267378"/>
              <a:gd name="connsiteY5" fmla="*/ 0 h 2580123"/>
              <a:gd name="connsiteX6" fmla="*/ 3011113 w 3267378"/>
              <a:gd name="connsiteY6" fmla="*/ 582421 h 2580123"/>
              <a:gd name="connsiteX7" fmla="*/ 3267378 w 3267378"/>
              <a:gd name="connsiteY7" fmla="*/ 1025060 h 2580123"/>
              <a:gd name="connsiteX8" fmla="*/ 2929574 w 3267378"/>
              <a:gd name="connsiteY8" fmla="*/ 1677371 h 2580123"/>
              <a:gd name="connsiteX9" fmla="*/ 2038471 w 3267378"/>
              <a:gd name="connsiteY9" fmla="*/ 1758910 h 2580123"/>
              <a:gd name="connsiteX10" fmla="*/ 1456051 w 3267378"/>
              <a:gd name="connsiteY10" fmla="*/ 2085065 h 2580123"/>
              <a:gd name="connsiteX11" fmla="*/ 1269676 w 3267378"/>
              <a:gd name="connsiteY11" fmla="*/ 2533529 h 258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7378" h="2580123">
                <a:moveTo>
                  <a:pt x="1269676" y="2533529"/>
                </a:moveTo>
                <a:lnTo>
                  <a:pt x="442639" y="2580123"/>
                </a:lnTo>
                <a:lnTo>
                  <a:pt x="198023" y="2003527"/>
                </a:lnTo>
                <a:lnTo>
                  <a:pt x="0" y="524179"/>
                </a:lnTo>
                <a:lnTo>
                  <a:pt x="232968" y="11649"/>
                </a:lnTo>
                <a:lnTo>
                  <a:pt x="955169" y="0"/>
                </a:lnTo>
                <a:lnTo>
                  <a:pt x="3011113" y="582421"/>
                </a:lnTo>
                <a:lnTo>
                  <a:pt x="3267378" y="1025060"/>
                </a:lnTo>
                <a:lnTo>
                  <a:pt x="2929574" y="1677371"/>
                </a:lnTo>
                <a:lnTo>
                  <a:pt x="2038471" y="1758910"/>
                </a:lnTo>
                <a:lnTo>
                  <a:pt x="1456051" y="2085065"/>
                </a:lnTo>
                <a:lnTo>
                  <a:pt x="1269676" y="2533529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FD87059-13DE-C5C8-80DF-52B9A690D7DC}"/>
                  </a:ext>
                </a:extLst>
              </p:cNvPr>
              <p:cNvSpPr txBox="1"/>
              <p:nvPr/>
            </p:nvSpPr>
            <p:spPr>
              <a:xfrm>
                <a:off x="188389" y="4236410"/>
                <a:ext cx="5673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FD87059-13DE-C5C8-80DF-52B9A690D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9" y="4236410"/>
                <a:ext cx="5673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DD767A4-8098-067A-C739-B3F5E195EF4B}"/>
                  </a:ext>
                </a:extLst>
              </p:cNvPr>
              <p:cNvSpPr txBox="1"/>
              <p:nvPr/>
            </p:nvSpPr>
            <p:spPr>
              <a:xfrm>
                <a:off x="428551" y="4813310"/>
                <a:ext cx="6095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CF7133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DD767A4-8098-067A-C739-B3F5E195E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1" y="4813310"/>
                <a:ext cx="60950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7" y="1236373"/>
            <a:ext cx="11343350" cy="1312035"/>
          </a:xfrm>
        </p:spPr>
        <p:txBody>
          <a:bodyPr>
            <a:normAutofit/>
          </a:bodyPr>
          <a:lstStyle/>
          <a:p>
            <a:r>
              <a:rPr lang="en-US" dirty="0"/>
              <a:t>Consider an </a:t>
            </a:r>
            <a:r>
              <a:rPr lang="en-US" b="1" dirty="0"/>
              <a:t>undirected</a:t>
            </a:r>
            <a:r>
              <a:rPr lang="en-US" dirty="0"/>
              <a:t> graph</a:t>
            </a:r>
            <a:br>
              <a:rPr lang="en-US" dirty="0"/>
            </a:br>
            <a:r>
              <a:rPr lang="en-US" dirty="0"/>
              <a:t>in which each </a:t>
            </a:r>
            <a:r>
              <a:rPr lang="en-US" b="1" dirty="0"/>
              <a:t>edge</a:t>
            </a:r>
            <a:r>
              <a:rPr lang="en-US" dirty="0"/>
              <a:t> has a </a:t>
            </a:r>
            <a:r>
              <a:rPr lang="en-US" b="1" dirty="0"/>
              <a:t>weight </a:t>
            </a:r>
            <a:r>
              <a:rPr lang="en-US" dirty="0"/>
              <a:t>(or cost)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106125" y="-38561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Weighted</a:t>
            </a:r>
            <a:r>
              <a:rPr lang="en-US" dirty="0"/>
              <a:t> undirected graph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58076" y="42661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33914" y="343710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56908" y="35634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21926" y="3742893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25704" y="4085425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25567" y="29156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58076" y="3527245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31054" y="43000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37102" y="32208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74659" y="45483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04730" y="3742891"/>
            <a:ext cx="602438" cy="80547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098682" y="4822105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63563" y="3742891"/>
            <a:ext cx="370929" cy="55719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698932" y="3742893"/>
            <a:ext cx="929512" cy="64676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41917" y="42425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37592" y="30679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02120" y="3373771"/>
            <a:ext cx="1835472" cy="15289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00059" y="3184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40657" y="22293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43664" y="34330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08285" y="2751385"/>
            <a:ext cx="867888" cy="6816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67687" y="3706765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32568" y="2840949"/>
            <a:ext cx="340598" cy="34380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04730" y="2535160"/>
            <a:ext cx="3635927" cy="775280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06935" y="3955044"/>
            <a:ext cx="2234119" cy="59332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02610" y="3373771"/>
            <a:ext cx="697449" cy="11676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01542" y="3526666"/>
            <a:ext cx="1535560" cy="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24536" y="4085425"/>
            <a:ext cx="2006518" cy="52045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23094" y="4571902"/>
            <a:ext cx="2705350" cy="25020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39677" y="4548370"/>
            <a:ext cx="1002240" cy="30578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09545" y="3706765"/>
            <a:ext cx="887904" cy="6253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590585" y="3221456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60944" y="30052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74271" y="3851218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73127" y="3896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42375" y="34741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74851" y="47449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4019" y="3905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2539" y="26938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63498" y="25463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56568" y="31447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52701" y="33703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7615" y="38915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3110" y="4020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391824" y="48381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15733" y="34367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57650" y="43373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70492" y="37021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81431" y="47270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46563" y="308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3246" y="37022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10486" y="27520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sp>
        <p:nvSpPr>
          <p:cNvPr id="2" name="Rectangle 1"/>
          <p:cNvSpPr/>
          <p:nvPr/>
        </p:nvSpPr>
        <p:spPr>
          <a:xfrm>
            <a:off x="8092113" y="904034"/>
            <a:ext cx="3827123" cy="73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 can also be defined for directed graphs…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5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70" y="52853"/>
            <a:ext cx="9905998" cy="1028386"/>
          </a:xfrm>
        </p:spPr>
        <p:txBody>
          <a:bodyPr/>
          <a:lstStyle/>
          <a:p>
            <a:r>
              <a:rPr lang="en-CA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2167" y="1221832"/>
                <a:ext cx="11534660" cy="4597756"/>
              </a:xfrm>
            </p:spPr>
            <p:txBody>
              <a:bodyPr/>
              <a:lstStyle/>
              <a:p>
                <a:r>
                  <a:rPr lang="en-CA" b="0" dirty="0"/>
                  <a:t>Note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0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crosses the cut 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or it would create a cycle</a:t>
                </a:r>
              </a:p>
              <a:p>
                <a:r>
                  <a:rPr lang="en-CA" dirty="0"/>
                  <a:t>Out of all edges crossing the cut,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CA" dirty="0"/>
                  <a:t> is considered first,</a:t>
                </a:r>
                <a:br>
                  <a:rPr lang="en-CA" dirty="0"/>
                </a:br>
                <a:r>
                  <a:rPr lang="en-CA" dirty="0"/>
                  <a:t>so it is the </a:t>
                </a:r>
                <a:r>
                  <a:rPr lang="en-CA" b="1" dirty="0"/>
                  <a:t>lightest </a:t>
                </a:r>
                <a:r>
                  <a:rPr lang="en-CA" dirty="0"/>
                  <a:t>of these edges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167" y="1221832"/>
                <a:ext cx="11534660" cy="4597756"/>
              </a:xfrm>
              <a:blipFill>
                <a:blip r:embed="rId3"/>
                <a:stretch>
                  <a:fillRect l="-1427" t="-17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9C619-2C00-A340-0A6D-A5C17A3F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F65312-98FB-0E3E-F5F0-1CCB8137FAA6}"/>
              </a:ext>
            </a:extLst>
          </p:cNvPr>
          <p:cNvSpPr/>
          <p:nvPr/>
        </p:nvSpPr>
        <p:spPr>
          <a:xfrm>
            <a:off x="1206346" y="47917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277CF3-ACFD-FE91-6B1D-73AE9C3C0648}"/>
              </a:ext>
            </a:extLst>
          </p:cNvPr>
          <p:cNvSpPr/>
          <p:nvPr/>
        </p:nvSpPr>
        <p:spPr>
          <a:xfrm>
            <a:off x="2982184" y="39627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382020-820D-B759-7E8E-784F2A0D0232}"/>
              </a:ext>
            </a:extLst>
          </p:cNvPr>
          <p:cNvSpPr/>
          <p:nvPr/>
        </p:nvSpPr>
        <p:spPr>
          <a:xfrm>
            <a:off x="1905178" y="40890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811C58-4175-A0AF-84CA-985266DEBB74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 flipV="1">
            <a:off x="2570196" y="4268543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C1ABA4-E250-44F0-271E-B9D499582C23}"/>
              </a:ext>
            </a:extLst>
          </p:cNvPr>
          <p:cNvCxnSpPr>
            <a:cxnSpLocks/>
            <a:stCxn id="4" idx="7"/>
            <a:endCxn id="7" idx="3"/>
          </p:cNvCxnSpPr>
          <p:nvPr/>
        </p:nvCxnSpPr>
        <p:spPr>
          <a:xfrm flipV="1">
            <a:off x="1773974" y="4611075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465513E-EC6A-9056-F93D-3334569A0386}"/>
              </a:ext>
            </a:extLst>
          </p:cNvPr>
          <p:cNvSpPr/>
          <p:nvPr/>
        </p:nvSpPr>
        <p:spPr>
          <a:xfrm>
            <a:off x="873837" y="34413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397E02-C38D-E429-335E-A22726FDFFAD}"/>
              </a:ext>
            </a:extLst>
          </p:cNvPr>
          <p:cNvCxnSpPr>
            <a:cxnSpLocks/>
            <a:stCxn id="10" idx="4"/>
            <a:endCxn id="4" idx="1"/>
          </p:cNvCxnSpPr>
          <p:nvPr/>
        </p:nvCxnSpPr>
        <p:spPr>
          <a:xfrm>
            <a:off x="1206346" y="4052895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5D7DBF8-12FB-98EB-7516-1822BE163F93}"/>
              </a:ext>
            </a:extLst>
          </p:cNvPr>
          <p:cNvSpPr/>
          <p:nvPr/>
        </p:nvSpPr>
        <p:spPr>
          <a:xfrm>
            <a:off x="4479324" y="48257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2E54F2-2101-5EE2-38D6-788171777A28}"/>
              </a:ext>
            </a:extLst>
          </p:cNvPr>
          <p:cNvSpPr/>
          <p:nvPr/>
        </p:nvSpPr>
        <p:spPr>
          <a:xfrm>
            <a:off x="5085372" y="37465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535ACC-3B23-2DC8-50CC-E2B4915B0D27}"/>
              </a:ext>
            </a:extLst>
          </p:cNvPr>
          <p:cNvSpPr/>
          <p:nvPr/>
        </p:nvSpPr>
        <p:spPr>
          <a:xfrm>
            <a:off x="5922929" y="50740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22E99D-E26B-19B9-785C-73469DC56ABE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653000" y="4268541"/>
            <a:ext cx="602438" cy="80547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D180-8977-1B9E-3E26-95DC81D65169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046952" y="5347755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851AA8-5D46-1D1A-0D9A-E38250A55C62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4811833" y="4268541"/>
            <a:ext cx="370929" cy="55719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DBA037-2A59-0138-1709-E6CE8BF1BAD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647202" y="4268543"/>
            <a:ext cx="929512" cy="64676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4A30FD2-5005-F89F-0772-F64994906C6E}"/>
              </a:ext>
            </a:extLst>
          </p:cNvPr>
          <p:cNvSpPr/>
          <p:nvPr/>
        </p:nvSpPr>
        <p:spPr>
          <a:xfrm>
            <a:off x="7590187" y="47682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B638CF-C7A3-64FB-2EE0-E95E25C6934C}"/>
              </a:ext>
            </a:extLst>
          </p:cNvPr>
          <p:cNvSpPr/>
          <p:nvPr/>
        </p:nvSpPr>
        <p:spPr>
          <a:xfrm>
            <a:off x="7585862" y="35936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DA9702-D57C-C306-B070-775AD0045C20}"/>
              </a:ext>
            </a:extLst>
          </p:cNvPr>
          <p:cNvCxnSpPr>
            <a:cxnSpLocks/>
            <a:stCxn id="20" idx="2"/>
            <a:endCxn id="13" idx="6"/>
          </p:cNvCxnSpPr>
          <p:nvPr/>
        </p:nvCxnSpPr>
        <p:spPr>
          <a:xfrm flipH="1">
            <a:off x="5750390" y="3899421"/>
            <a:ext cx="1835472" cy="15289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D24CEAE-DBDD-F5D3-5E82-1D9BCCCBBAF5}"/>
              </a:ext>
            </a:extLst>
          </p:cNvPr>
          <p:cNvSpPr/>
          <p:nvPr/>
        </p:nvSpPr>
        <p:spPr>
          <a:xfrm>
            <a:off x="8948329" y="37104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4A80C1-C07E-C632-9FA8-A051ED5EFC13}"/>
              </a:ext>
            </a:extLst>
          </p:cNvPr>
          <p:cNvSpPr/>
          <p:nvPr/>
        </p:nvSpPr>
        <p:spPr>
          <a:xfrm>
            <a:off x="9288927" y="27550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4DA680-B843-BA95-ECBF-2D985DA7D688}"/>
              </a:ext>
            </a:extLst>
          </p:cNvPr>
          <p:cNvSpPr/>
          <p:nvPr/>
        </p:nvSpPr>
        <p:spPr>
          <a:xfrm>
            <a:off x="10391934" y="39586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468D9C-A865-8A63-657A-60D38C22FDF0}"/>
              </a:ext>
            </a:extLst>
          </p:cNvPr>
          <p:cNvCxnSpPr>
            <a:cxnSpLocks/>
            <a:stCxn id="23" idx="5"/>
            <a:endCxn id="24" idx="0"/>
          </p:cNvCxnSpPr>
          <p:nvPr/>
        </p:nvCxnSpPr>
        <p:spPr>
          <a:xfrm>
            <a:off x="9856555" y="3277035"/>
            <a:ext cx="867888" cy="6816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03CEA-5F58-383F-778E-28DF55B4F5A4}"/>
              </a:ext>
            </a:extLst>
          </p:cNvPr>
          <p:cNvCxnSpPr>
            <a:cxnSpLocks/>
            <a:stCxn id="24" idx="2"/>
            <a:endCxn id="22" idx="5"/>
          </p:cNvCxnSpPr>
          <p:nvPr/>
        </p:nvCxnSpPr>
        <p:spPr>
          <a:xfrm flipH="1" flipV="1">
            <a:off x="9515957" y="4232415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DAC14E-B76C-9AF9-69CE-564B0B4AC4C7}"/>
              </a:ext>
            </a:extLst>
          </p:cNvPr>
          <p:cNvCxnSpPr>
            <a:cxnSpLocks/>
            <a:stCxn id="22" idx="0"/>
            <a:endCxn id="23" idx="4"/>
          </p:cNvCxnSpPr>
          <p:nvPr/>
        </p:nvCxnSpPr>
        <p:spPr>
          <a:xfrm flipV="1">
            <a:off x="9280838" y="3366599"/>
            <a:ext cx="340598" cy="34380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47044A-3B7D-A586-83F4-9A90C5713494}"/>
              </a:ext>
            </a:extLst>
          </p:cNvPr>
          <p:cNvCxnSpPr>
            <a:cxnSpLocks/>
            <a:stCxn id="23" idx="2"/>
            <a:endCxn id="13" idx="7"/>
          </p:cNvCxnSpPr>
          <p:nvPr/>
        </p:nvCxnSpPr>
        <p:spPr>
          <a:xfrm flipH="1">
            <a:off x="5653000" y="3060810"/>
            <a:ext cx="3635927" cy="775280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BC34B1-29FC-B269-B6C2-4B30CCE0241D}"/>
              </a:ext>
            </a:extLst>
          </p:cNvPr>
          <p:cNvCxnSpPr>
            <a:cxnSpLocks/>
            <a:stCxn id="24" idx="3"/>
            <a:endCxn id="19" idx="6"/>
          </p:cNvCxnSpPr>
          <p:nvPr/>
        </p:nvCxnSpPr>
        <p:spPr>
          <a:xfrm flipH="1">
            <a:off x="8255205" y="4480694"/>
            <a:ext cx="2234119" cy="59332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FA39CF-97F1-8019-776A-AF72944C2391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 flipV="1">
            <a:off x="8250880" y="3899421"/>
            <a:ext cx="697449" cy="11676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BB5CD3-0962-5936-E620-66F3757FD32F}"/>
              </a:ext>
            </a:extLst>
          </p:cNvPr>
          <p:cNvCxnSpPr>
            <a:cxnSpLocks/>
            <a:stCxn id="13" idx="2"/>
            <a:endCxn id="5" idx="7"/>
          </p:cNvCxnSpPr>
          <p:nvPr/>
        </p:nvCxnSpPr>
        <p:spPr>
          <a:xfrm flipH="1">
            <a:off x="3549812" y="4052316"/>
            <a:ext cx="1535560" cy="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5D195F-0218-54BC-7078-67EE56BEDCD8}"/>
              </a:ext>
            </a:extLst>
          </p:cNvPr>
          <p:cNvCxnSpPr>
            <a:cxnSpLocks/>
            <a:stCxn id="12" idx="2"/>
            <a:endCxn id="7" idx="5"/>
          </p:cNvCxnSpPr>
          <p:nvPr/>
        </p:nvCxnSpPr>
        <p:spPr>
          <a:xfrm flipH="1" flipV="1">
            <a:off x="2472806" y="4611075"/>
            <a:ext cx="2006518" cy="520455"/>
          </a:xfrm>
          <a:prstGeom prst="straightConnector1">
            <a:avLst/>
          </a:prstGeom>
          <a:ln w="76200">
            <a:solidFill>
              <a:srgbClr val="CF7133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210821-4EF3-D7D2-FF36-17FE14342C55}"/>
              </a:ext>
            </a:extLst>
          </p:cNvPr>
          <p:cNvCxnSpPr>
            <a:cxnSpLocks/>
            <a:stCxn id="12" idx="3"/>
            <a:endCxn id="4" idx="6"/>
          </p:cNvCxnSpPr>
          <p:nvPr/>
        </p:nvCxnSpPr>
        <p:spPr>
          <a:xfrm flipH="1" flipV="1">
            <a:off x="1871364" y="5097552"/>
            <a:ext cx="2705350" cy="25020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76E907-3ACE-C4CE-1E99-E5E8F27B20FB}"/>
              </a:ext>
            </a:extLst>
          </p:cNvPr>
          <p:cNvCxnSpPr>
            <a:cxnSpLocks/>
            <a:stCxn id="19" idx="2"/>
            <a:endCxn id="14" idx="6"/>
          </p:cNvCxnSpPr>
          <p:nvPr/>
        </p:nvCxnSpPr>
        <p:spPr>
          <a:xfrm flipH="1">
            <a:off x="6587947" y="5074020"/>
            <a:ext cx="1002240" cy="30578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36620A-CF0F-499F-4303-3FAE63D2F2B3}"/>
              </a:ext>
            </a:extLst>
          </p:cNvPr>
          <p:cNvCxnSpPr>
            <a:cxnSpLocks/>
            <a:stCxn id="22" idx="3"/>
            <a:endCxn id="19" idx="7"/>
          </p:cNvCxnSpPr>
          <p:nvPr/>
        </p:nvCxnSpPr>
        <p:spPr>
          <a:xfrm flipH="1">
            <a:off x="8157815" y="4232415"/>
            <a:ext cx="887904" cy="6253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469B704-2F78-0A9B-0678-74616C1CA09B}"/>
              </a:ext>
            </a:extLst>
          </p:cNvPr>
          <p:cNvCxnSpPr>
            <a:cxnSpLocks/>
            <a:stCxn id="10" idx="6"/>
            <a:endCxn id="5" idx="1"/>
          </p:cNvCxnSpPr>
          <p:nvPr/>
        </p:nvCxnSpPr>
        <p:spPr>
          <a:xfrm>
            <a:off x="1538855" y="3747106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CFF0F62-9C9A-2488-BF48-35BBE2DB1ECA}"/>
              </a:ext>
            </a:extLst>
          </p:cNvPr>
          <p:cNvSpPr txBox="1"/>
          <p:nvPr/>
        </p:nvSpPr>
        <p:spPr>
          <a:xfrm>
            <a:off x="2309214" y="3530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3F5CB5-7F8A-E0DE-7970-A8767B9BD7D7}"/>
              </a:ext>
            </a:extLst>
          </p:cNvPr>
          <p:cNvSpPr txBox="1"/>
          <p:nvPr/>
        </p:nvSpPr>
        <p:spPr>
          <a:xfrm>
            <a:off x="922541" y="4376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0B2FCC-0057-4C88-3FA7-A155260E3F0D}"/>
              </a:ext>
            </a:extLst>
          </p:cNvPr>
          <p:cNvSpPr txBox="1"/>
          <p:nvPr/>
        </p:nvSpPr>
        <p:spPr>
          <a:xfrm>
            <a:off x="1621397" y="44218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5BD480-9D9C-33B0-8535-D2AC5C0144D0}"/>
              </a:ext>
            </a:extLst>
          </p:cNvPr>
          <p:cNvSpPr txBox="1"/>
          <p:nvPr/>
        </p:nvSpPr>
        <p:spPr>
          <a:xfrm>
            <a:off x="2590645" y="3999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C0F33B-96CA-C633-2895-3B3C299B1B0D}"/>
              </a:ext>
            </a:extLst>
          </p:cNvPr>
          <p:cNvSpPr txBox="1"/>
          <p:nvPr/>
        </p:nvSpPr>
        <p:spPr>
          <a:xfrm>
            <a:off x="2923121" y="52706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93C49E-08EE-BB35-A522-C8AFF18A4659}"/>
              </a:ext>
            </a:extLst>
          </p:cNvPr>
          <p:cNvSpPr txBox="1"/>
          <p:nvPr/>
        </p:nvSpPr>
        <p:spPr>
          <a:xfrm>
            <a:off x="6042289" y="44309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C8BE73-A9C0-CEE9-A8F5-8A2EA252ACD9}"/>
              </a:ext>
            </a:extLst>
          </p:cNvPr>
          <p:cNvSpPr txBox="1"/>
          <p:nvPr/>
        </p:nvSpPr>
        <p:spPr>
          <a:xfrm>
            <a:off x="10200809" y="32195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BE6C8A-752B-C851-D65F-38AB15069AAE}"/>
              </a:ext>
            </a:extLst>
          </p:cNvPr>
          <p:cNvSpPr txBox="1"/>
          <p:nvPr/>
        </p:nvSpPr>
        <p:spPr>
          <a:xfrm>
            <a:off x="7111768" y="30719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FB6950-5111-2110-8CF7-0E8FF9708CCB}"/>
              </a:ext>
            </a:extLst>
          </p:cNvPr>
          <p:cNvSpPr txBox="1"/>
          <p:nvPr/>
        </p:nvSpPr>
        <p:spPr>
          <a:xfrm>
            <a:off x="4204838" y="36703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1D94D4-C6E9-E728-8259-A02FD3B8E0A8}"/>
              </a:ext>
            </a:extLst>
          </p:cNvPr>
          <p:cNvSpPr txBox="1"/>
          <p:nvPr/>
        </p:nvSpPr>
        <p:spPr>
          <a:xfrm>
            <a:off x="9800971" y="38959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C8E2D3-1CAC-868E-8F6F-8772AE092C0E}"/>
              </a:ext>
            </a:extLst>
          </p:cNvPr>
          <p:cNvSpPr txBox="1"/>
          <p:nvPr/>
        </p:nvSpPr>
        <p:spPr>
          <a:xfrm>
            <a:off x="5005885" y="44171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F37746-3C16-73FF-2309-1C4ECDCF704E}"/>
              </a:ext>
            </a:extLst>
          </p:cNvPr>
          <p:cNvSpPr txBox="1"/>
          <p:nvPr/>
        </p:nvSpPr>
        <p:spPr>
          <a:xfrm>
            <a:off x="3491380" y="45459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CDAAA6-56B2-1A1C-0F17-EA5F8977D426}"/>
              </a:ext>
            </a:extLst>
          </p:cNvPr>
          <p:cNvSpPr txBox="1"/>
          <p:nvPr/>
        </p:nvSpPr>
        <p:spPr>
          <a:xfrm>
            <a:off x="5340094" y="5363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DB81E5-B2D8-10D9-6615-CFF48AF93B32}"/>
              </a:ext>
            </a:extLst>
          </p:cNvPr>
          <p:cNvSpPr txBox="1"/>
          <p:nvPr/>
        </p:nvSpPr>
        <p:spPr>
          <a:xfrm>
            <a:off x="6764003" y="39623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6BC169-51B2-B701-8C0C-8A5F3C36C5AE}"/>
              </a:ext>
            </a:extLst>
          </p:cNvPr>
          <p:cNvSpPr txBox="1"/>
          <p:nvPr/>
        </p:nvSpPr>
        <p:spPr>
          <a:xfrm>
            <a:off x="9405920" y="4863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3986E4-31D3-F196-2250-F05D63513205}"/>
              </a:ext>
            </a:extLst>
          </p:cNvPr>
          <p:cNvSpPr txBox="1"/>
          <p:nvPr/>
        </p:nvSpPr>
        <p:spPr>
          <a:xfrm>
            <a:off x="8218762" y="42278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12358B-2449-D282-71F8-59018DE3E6C9}"/>
              </a:ext>
            </a:extLst>
          </p:cNvPr>
          <p:cNvSpPr txBox="1"/>
          <p:nvPr/>
        </p:nvSpPr>
        <p:spPr>
          <a:xfrm>
            <a:off x="7029701" y="52526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D61CA6-8928-543F-14DF-555F389E0DF0}"/>
              </a:ext>
            </a:extLst>
          </p:cNvPr>
          <p:cNvSpPr txBox="1"/>
          <p:nvPr/>
        </p:nvSpPr>
        <p:spPr>
          <a:xfrm>
            <a:off x="8494833" y="36107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9F9681-F8DE-53DA-1E6D-7AE7488FF180}"/>
              </a:ext>
            </a:extLst>
          </p:cNvPr>
          <p:cNvSpPr txBox="1"/>
          <p:nvPr/>
        </p:nvSpPr>
        <p:spPr>
          <a:xfrm>
            <a:off x="4028071" y="43133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0F1A07B-EE6A-5F8F-4C0E-BC791C797F8F}"/>
              </a:ext>
            </a:extLst>
          </p:cNvPr>
          <p:cNvSpPr txBox="1"/>
          <p:nvPr/>
        </p:nvSpPr>
        <p:spPr>
          <a:xfrm>
            <a:off x="9058756" y="327773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0CE872D-9DC1-2A21-7A02-2E3A0045EA54}"/>
              </a:ext>
            </a:extLst>
          </p:cNvPr>
          <p:cNvCxnSpPr>
            <a:cxnSpLocks/>
          </p:cNvCxnSpPr>
          <p:nvPr/>
        </p:nvCxnSpPr>
        <p:spPr>
          <a:xfrm flipV="1">
            <a:off x="1782201" y="4609513"/>
            <a:ext cx="228594" cy="27025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C6B01FF-F222-AF36-EEF9-E8EF9E599DB5}"/>
              </a:ext>
            </a:extLst>
          </p:cNvPr>
          <p:cNvCxnSpPr>
            <a:cxnSpLocks/>
          </p:cNvCxnSpPr>
          <p:nvPr/>
        </p:nvCxnSpPr>
        <p:spPr>
          <a:xfrm>
            <a:off x="1214573" y="4051333"/>
            <a:ext cx="97390" cy="82843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4E3CB3F-9C0D-E538-780A-41BEA4CE7C68}"/>
              </a:ext>
            </a:extLst>
          </p:cNvPr>
          <p:cNvCxnSpPr>
            <a:cxnSpLocks/>
          </p:cNvCxnSpPr>
          <p:nvPr/>
        </p:nvCxnSpPr>
        <p:spPr>
          <a:xfrm flipV="1">
            <a:off x="4820060" y="4266979"/>
            <a:ext cx="370929" cy="55719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3EE9611-F28B-F3F2-CC49-31E4E3970DF3}"/>
              </a:ext>
            </a:extLst>
          </p:cNvPr>
          <p:cNvCxnSpPr>
            <a:cxnSpLocks/>
          </p:cNvCxnSpPr>
          <p:nvPr/>
        </p:nvCxnSpPr>
        <p:spPr>
          <a:xfrm>
            <a:off x="9864782" y="3275473"/>
            <a:ext cx="867888" cy="68164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F92183F-ADD6-B530-B033-065A7E5682E0}"/>
              </a:ext>
            </a:extLst>
          </p:cNvPr>
          <p:cNvCxnSpPr>
            <a:cxnSpLocks/>
          </p:cNvCxnSpPr>
          <p:nvPr/>
        </p:nvCxnSpPr>
        <p:spPr>
          <a:xfrm flipH="1" flipV="1">
            <a:off x="9524184" y="4230853"/>
            <a:ext cx="875977" cy="3205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0C01922-A9CC-AF70-09EA-4BF3D97F7FE8}"/>
              </a:ext>
            </a:extLst>
          </p:cNvPr>
          <p:cNvCxnSpPr>
            <a:cxnSpLocks/>
          </p:cNvCxnSpPr>
          <p:nvPr/>
        </p:nvCxnSpPr>
        <p:spPr>
          <a:xfrm flipH="1" flipV="1">
            <a:off x="8259107" y="3897859"/>
            <a:ext cx="697449" cy="11676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4C05812-CE08-74B8-8D56-5AF2B2E11481}"/>
              </a:ext>
            </a:extLst>
          </p:cNvPr>
          <p:cNvCxnSpPr>
            <a:cxnSpLocks/>
          </p:cNvCxnSpPr>
          <p:nvPr/>
        </p:nvCxnSpPr>
        <p:spPr>
          <a:xfrm>
            <a:off x="1547082" y="3745544"/>
            <a:ext cx="1540719" cy="30521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0E761DE1-C2E7-148A-5AAE-0F0643E44A77}"/>
              </a:ext>
            </a:extLst>
          </p:cNvPr>
          <p:cNvSpPr/>
          <p:nvPr/>
        </p:nvSpPr>
        <p:spPr>
          <a:xfrm>
            <a:off x="1214573" y="479020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9876E2-0110-291E-BC10-ECE3014FBAF3}"/>
              </a:ext>
            </a:extLst>
          </p:cNvPr>
          <p:cNvSpPr/>
          <p:nvPr/>
        </p:nvSpPr>
        <p:spPr>
          <a:xfrm>
            <a:off x="2990411" y="396119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16D5222-D3CA-662B-F3B1-7868AF871A45}"/>
                  </a:ext>
                </a:extLst>
              </p:cNvPr>
              <p:cNvSpPr/>
              <p:nvPr/>
            </p:nvSpPr>
            <p:spPr>
              <a:xfrm>
                <a:off x="1913405" y="4087498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16D5222-D3CA-662B-F3B1-7868AF871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05" y="4087498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63EF5F58-12B3-9DAD-3597-03C6F485CAEA}"/>
              </a:ext>
            </a:extLst>
          </p:cNvPr>
          <p:cNvSpPr/>
          <p:nvPr/>
        </p:nvSpPr>
        <p:spPr>
          <a:xfrm>
            <a:off x="882064" y="3439754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A651316-5DBB-8C06-3D4E-2AE321352C40}"/>
                  </a:ext>
                </a:extLst>
              </p:cNvPr>
              <p:cNvSpPr/>
              <p:nvPr/>
            </p:nvSpPr>
            <p:spPr>
              <a:xfrm>
                <a:off x="4487551" y="4824178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A651316-5DBB-8C06-3D4E-2AE321352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551" y="4824178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818C7F8F-3BF0-E00F-7A99-10CEF3BF9690}"/>
              </a:ext>
            </a:extLst>
          </p:cNvPr>
          <p:cNvSpPr/>
          <p:nvPr/>
        </p:nvSpPr>
        <p:spPr>
          <a:xfrm>
            <a:off x="5093599" y="3744964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27898C2-1CD9-CC20-8646-6A378BFEF4F2}"/>
              </a:ext>
            </a:extLst>
          </p:cNvPr>
          <p:cNvSpPr/>
          <p:nvPr/>
        </p:nvSpPr>
        <p:spPr>
          <a:xfrm>
            <a:off x="5931156" y="507245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DF0B73-301D-F577-0AB9-924B85496212}"/>
              </a:ext>
            </a:extLst>
          </p:cNvPr>
          <p:cNvSpPr/>
          <p:nvPr/>
        </p:nvSpPr>
        <p:spPr>
          <a:xfrm>
            <a:off x="7598414" y="476666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A310D96-C85C-29FF-681C-E064A4A6A30A}"/>
              </a:ext>
            </a:extLst>
          </p:cNvPr>
          <p:cNvSpPr/>
          <p:nvPr/>
        </p:nvSpPr>
        <p:spPr>
          <a:xfrm>
            <a:off x="7594089" y="3592069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F134769-C8E3-E786-413F-67F6C0122EC8}"/>
              </a:ext>
            </a:extLst>
          </p:cNvPr>
          <p:cNvSpPr/>
          <p:nvPr/>
        </p:nvSpPr>
        <p:spPr>
          <a:xfrm>
            <a:off x="8956556" y="370883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14A47E8-7509-A411-CC26-8F0CDB2BFCE8}"/>
              </a:ext>
            </a:extLst>
          </p:cNvPr>
          <p:cNvSpPr/>
          <p:nvPr/>
        </p:nvSpPr>
        <p:spPr>
          <a:xfrm>
            <a:off x="9297154" y="275345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283D8B0-613E-EDF5-341F-5396A1DDDB99}"/>
              </a:ext>
            </a:extLst>
          </p:cNvPr>
          <p:cNvSpPr/>
          <p:nvPr/>
        </p:nvSpPr>
        <p:spPr>
          <a:xfrm>
            <a:off x="10400161" y="395711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BEB8C38-E035-2804-9FCA-D2654C11B784}"/>
              </a:ext>
            </a:extLst>
          </p:cNvPr>
          <p:cNvSpPr/>
          <p:nvPr/>
        </p:nvSpPr>
        <p:spPr>
          <a:xfrm>
            <a:off x="589026" y="3066635"/>
            <a:ext cx="3570932" cy="2758778"/>
          </a:xfrm>
          <a:custGeom>
            <a:avLst/>
            <a:gdLst>
              <a:gd name="connsiteX0" fmla="*/ 1269676 w 3267378"/>
              <a:gd name="connsiteY0" fmla="*/ 2533529 h 2580123"/>
              <a:gd name="connsiteX1" fmla="*/ 442639 w 3267378"/>
              <a:gd name="connsiteY1" fmla="*/ 2580123 h 2580123"/>
              <a:gd name="connsiteX2" fmla="*/ 198023 w 3267378"/>
              <a:gd name="connsiteY2" fmla="*/ 2003527 h 2580123"/>
              <a:gd name="connsiteX3" fmla="*/ 0 w 3267378"/>
              <a:gd name="connsiteY3" fmla="*/ 524179 h 2580123"/>
              <a:gd name="connsiteX4" fmla="*/ 232968 w 3267378"/>
              <a:gd name="connsiteY4" fmla="*/ 11649 h 2580123"/>
              <a:gd name="connsiteX5" fmla="*/ 955169 w 3267378"/>
              <a:gd name="connsiteY5" fmla="*/ 0 h 2580123"/>
              <a:gd name="connsiteX6" fmla="*/ 3011113 w 3267378"/>
              <a:gd name="connsiteY6" fmla="*/ 582421 h 2580123"/>
              <a:gd name="connsiteX7" fmla="*/ 3267378 w 3267378"/>
              <a:gd name="connsiteY7" fmla="*/ 1025060 h 2580123"/>
              <a:gd name="connsiteX8" fmla="*/ 2929574 w 3267378"/>
              <a:gd name="connsiteY8" fmla="*/ 1677371 h 2580123"/>
              <a:gd name="connsiteX9" fmla="*/ 2038471 w 3267378"/>
              <a:gd name="connsiteY9" fmla="*/ 1758910 h 2580123"/>
              <a:gd name="connsiteX10" fmla="*/ 1456051 w 3267378"/>
              <a:gd name="connsiteY10" fmla="*/ 2085065 h 2580123"/>
              <a:gd name="connsiteX11" fmla="*/ 1269676 w 3267378"/>
              <a:gd name="connsiteY11" fmla="*/ 2533529 h 258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7378" h="2580123">
                <a:moveTo>
                  <a:pt x="1269676" y="2533529"/>
                </a:moveTo>
                <a:lnTo>
                  <a:pt x="442639" y="2580123"/>
                </a:lnTo>
                <a:lnTo>
                  <a:pt x="198023" y="2003527"/>
                </a:lnTo>
                <a:lnTo>
                  <a:pt x="0" y="524179"/>
                </a:lnTo>
                <a:lnTo>
                  <a:pt x="232968" y="11649"/>
                </a:lnTo>
                <a:lnTo>
                  <a:pt x="955169" y="0"/>
                </a:lnTo>
                <a:lnTo>
                  <a:pt x="3011113" y="582421"/>
                </a:lnTo>
                <a:lnTo>
                  <a:pt x="3267378" y="1025060"/>
                </a:lnTo>
                <a:lnTo>
                  <a:pt x="2929574" y="1677371"/>
                </a:lnTo>
                <a:lnTo>
                  <a:pt x="2038471" y="1758910"/>
                </a:lnTo>
                <a:lnTo>
                  <a:pt x="1456051" y="2085065"/>
                </a:lnTo>
                <a:lnTo>
                  <a:pt x="1269676" y="2533529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FD87059-13DE-C5C8-80DF-52B9A690D7DC}"/>
                  </a:ext>
                </a:extLst>
              </p:cNvPr>
              <p:cNvSpPr txBox="1"/>
              <p:nvPr/>
            </p:nvSpPr>
            <p:spPr>
              <a:xfrm>
                <a:off x="188389" y="4236410"/>
                <a:ext cx="5673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FD87059-13DE-C5C8-80DF-52B9A690D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9" y="4236410"/>
                <a:ext cx="5673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45D312A-7106-2B68-818F-307ADBF99D7F}"/>
                  </a:ext>
                </a:extLst>
              </p:cNvPr>
              <p:cNvSpPr txBox="1"/>
              <p:nvPr/>
            </p:nvSpPr>
            <p:spPr>
              <a:xfrm>
                <a:off x="428551" y="4813310"/>
                <a:ext cx="6095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CF7133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45D312A-7106-2B68-818F-307ADBF9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1" y="4813310"/>
                <a:ext cx="60950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3718E6-C9AB-F250-D5FE-C7B48275D956}"/>
                  </a:ext>
                </a:extLst>
              </p:cNvPr>
              <p:cNvSpPr/>
              <p:nvPr/>
            </p:nvSpPr>
            <p:spPr>
              <a:xfrm>
                <a:off x="4642730" y="2824984"/>
                <a:ext cx="4091605" cy="757380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So the cut property implies</a:t>
                </a:r>
                <a:br>
                  <a:rPr lang="en-CA" sz="2000" dirty="0"/>
                </a:b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CF7133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CA" sz="2000" dirty="0"/>
                  <a:t> is in </a:t>
                </a:r>
                <a:r>
                  <a:rPr lang="en-CA" sz="2000" b="1" dirty="0"/>
                  <a:t>every MST </a:t>
                </a:r>
                <a:r>
                  <a:rPr lang="en-CA" sz="2000" dirty="0"/>
                  <a:t>of the graph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3718E6-C9AB-F250-D5FE-C7B48275D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730" y="2824984"/>
                <a:ext cx="4091605" cy="757380"/>
              </a:xfrm>
              <a:prstGeom prst="rect">
                <a:avLst/>
              </a:prstGeom>
              <a:blipFill>
                <a:blip r:embed="rId8"/>
                <a:stretch>
                  <a:fillRect b="-859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27D8510D-36CF-C0BF-FCA0-2450B76B6A42}"/>
              </a:ext>
            </a:extLst>
          </p:cNvPr>
          <p:cNvSpPr/>
          <p:nvPr/>
        </p:nvSpPr>
        <p:spPr>
          <a:xfrm>
            <a:off x="7933518" y="5430468"/>
            <a:ext cx="4091605" cy="7573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So every edge chosen by Kruskal’s is in every MST</a:t>
            </a:r>
          </a:p>
        </p:txBody>
      </p:sp>
    </p:spTree>
    <p:extLst>
      <p:ext uri="{BB962C8B-B14F-4D97-AF65-F5344CB8AC3E}">
        <p14:creationId xmlns:p14="http://schemas.microsoft.com/office/powerpoint/2010/main" val="243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FED3-E84E-2714-7280-35C53EEF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Implementing Kruskal’s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5F9EE-E2A7-4C49-27DC-E8ECE605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Sort edges from lightest to heaviest</a:t>
            </a:r>
          </a:p>
          <a:p>
            <a:r>
              <a:rPr lang="en-CA" dirty="0"/>
              <a:t>For each edge e in this order</a:t>
            </a:r>
          </a:p>
          <a:p>
            <a:pPr lvl="1"/>
            <a:r>
              <a:rPr lang="en-CA" dirty="0"/>
              <a:t>Add e to T if it </a:t>
            </a:r>
            <a:r>
              <a:rPr lang="en-CA" b="1" dirty="0"/>
              <a:t>does not create a cycle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5685-D5E7-4358-364C-A90A7E7E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DD78038-D86C-BFB1-3938-007E18149014}"/>
              </a:ext>
            </a:extLst>
          </p:cNvPr>
          <p:cNvSpPr/>
          <p:nvPr/>
        </p:nvSpPr>
        <p:spPr>
          <a:xfrm>
            <a:off x="5783434" y="3609551"/>
            <a:ext cx="3762436" cy="1352671"/>
          </a:xfrm>
          <a:prstGeom prst="wedgeRectCallout">
            <a:avLst>
              <a:gd name="adj1" fmla="val -28772"/>
              <a:gd name="adj2" fmla="val -978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How can we determine whether adding e would create a cycle?</a:t>
            </a:r>
          </a:p>
        </p:txBody>
      </p:sp>
    </p:spTree>
    <p:extLst>
      <p:ext uri="{BB962C8B-B14F-4D97-AF65-F5344CB8AC3E}">
        <p14:creationId xmlns:p14="http://schemas.microsoft.com/office/powerpoint/2010/main" val="244968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F7F5-38FD-5B4B-3410-DF06F49C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3836469" cy="1028386"/>
          </a:xfrm>
        </p:spPr>
        <p:txBody>
          <a:bodyPr/>
          <a:lstStyle/>
          <a:p>
            <a:r>
              <a:rPr lang="en-CA" dirty="0"/>
              <a:t>Union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DE77E-9CE8-2F85-30AF-B3DD39676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36374"/>
                <a:ext cx="10344571" cy="4597756"/>
              </a:xfrm>
            </p:spPr>
            <p:txBody>
              <a:bodyPr/>
              <a:lstStyle/>
              <a:p>
                <a:r>
                  <a:rPr lang="en-CA" dirty="0"/>
                  <a:t>Represents a </a:t>
                </a:r>
                <a:r>
                  <a:rPr lang="en-CA" b="1" dirty="0"/>
                  <a:t>partition </a:t>
                </a:r>
                <a:r>
                  <a:rPr lang="en-CA" dirty="0"/>
                  <a:t>of set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br>
                  <a:rPr lang="en-CA" b="0" dirty="0"/>
                </a:br>
                <a:r>
                  <a:rPr lang="en-CA" dirty="0"/>
                  <a:t>into </a:t>
                </a:r>
                <a:r>
                  <a:rPr lang="en-CA" b="1" dirty="0"/>
                  <a:t>disjoint subsets</a:t>
                </a:r>
              </a:p>
              <a:p>
                <a:pPr lvl="1"/>
                <a:r>
                  <a:rPr lang="en-CA" dirty="0"/>
                  <a:t>Initially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disjoint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Operations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replaces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br>
                  <a:rPr lang="en-CA" dirty="0"/>
                </a:br>
                <a:r>
                  <a:rPr lang="en-CA" dirty="0"/>
                  <a:t>by their union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returns the </a:t>
                </a:r>
                <a:r>
                  <a:rPr lang="en-CA" b="1" dirty="0"/>
                  <a:t>label</a:t>
                </a:r>
                <a:br>
                  <a:rPr lang="en-CA" dirty="0"/>
                </a:br>
                <a:r>
                  <a:rPr lang="en-CA" dirty="0"/>
                  <a:t>of the set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DE77E-9CE8-2F85-30AF-B3DD39676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36374"/>
                <a:ext cx="10344571" cy="4597756"/>
              </a:xfrm>
              <a:blipFill>
                <a:blip r:embed="rId2"/>
                <a:stretch>
                  <a:fillRect l="-1532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4C83D-376B-879D-1E66-C80A7C27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B003EB5-056D-A1EA-15C2-EE7EF61DDE0A}"/>
                  </a:ext>
                </a:extLst>
              </p:cNvPr>
              <p:cNvSpPr/>
              <p:nvPr/>
            </p:nvSpPr>
            <p:spPr>
              <a:xfrm>
                <a:off x="8374811" y="2286187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B003EB5-056D-A1EA-15C2-EE7EF61DD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811" y="2286187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05736F1-A702-FBB1-7F64-0C8CBA5ED6D9}"/>
                  </a:ext>
                </a:extLst>
              </p:cNvPr>
              <p:cNvSpPr/>
              <p:nvPr/>
            </p:nvSpPr>
            <p:spPr>
              <a:xfrm>
                <a:off x="10631579" y="2269467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05736F1-A702-FBB1-7F64-0C8CBA5ED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579" y="2269467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6A81C3C-A404-02E2-366B-D541EE0F2EB7}"/>
                  </a:ext>
                </a:extLst>
              </p:cNvPr>
              <p:cNvSpPr/>
              <p:nvPr/>
            </p:nvSpPr>
            <p:spPr>
              <a:xfrm>
                <a:off x="9879323" y="2259552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6A81C3C-A404-02E2-366B-D541EE0F2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323" y="2259552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E95C77E-DFF1-530F-6BA0-D89D1B535178}"/>
                  </a:ext>
                </a:extLst>
              </p:cNvPr>
              <p:cNvSpPr/>
              <p:nvPr/>
            </p:nvSpPr>
            <p:spPr>
              <a:xfrm>
                <a:off x="9127067" y="2276558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E95C77E-DFF1-530F-6BA0-D89D1B535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067" y="2276558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6E2FFB-9307-296D-DECA-32A35B84BA18}"/>
                  </a:ext>
                </a:extLst>
              </p:cNvPr>
              <p:cNvSpPr txBox="1"/>
              <p:nvPr/>
            </p:nvSpPr>
            <p:spPr>
              <a:xfrm>
                <a:off x="8448212" y="1916854"/>
                <a:ext cx="5182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6E2FFB-9307-296D-DECA-32A35B84B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212" y="1916854"/>
                <a:ext cx="518215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C05F77-4579-7FB5-555A-98A6A6F123F8}"/>
                  </a:ext>
                </a:extLst>
              </p:cNvPr>
              <p:cNvSpPr txBox="1"/>
              <p:nvPr/>
            </p:nvSpPr>
            <p:spPr>
              <a:xfrm>
                <a:off x="9178140" y="1916854"/>
                <a:ext cx="5182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C05F77-4579-7FB5-555A-98A6A6F12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140" y="1916854"/>
                <a:ext cx="518215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BAEE89-C631-8912-7D2C-E339055F6693}"/>
                  </a:ext>
                </a:extLst>
              </p:cNvPr>
              <p:cNvSpPr txBox="1"/>
              <p:nvPr/>
            </p:nvSpPr>
            <p:spPr>
              <a:xfrm>
                <a:off x="9955347" y="1916854"/>
                <a:ext cx="5182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BAEE89-C631-8912-7D2C-E339055F6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347" y="1916854"/>
                <a:ext cx="518215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0259AB-30B1-1EA2-7A59-C9B35A9F5B9A}"/>
                  </a:ext>
                </a:extLst>
              </p:cNvPr>
              <p:cNvSpPr txBox="1"/>
              <p:nvPr/>
            </p:nvSpPr>
            <p:spPr>
              <a:xfrm>
                <a:off x="10716880" y="1916854"/>
                <a:ext cx="5182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0259AB-30B1-1EA2-7A59-C9B35A9F5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880" y="1916854"/>
                <a:ext cx="518215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5EC543D-828B-3000-04E3-D3485E2F3525}"/>
                  </a:ext>
                </a:extLst>
              </p:cNvPr>
              <p:cNvSpPr/>
              <p:nvPr/>
            </p:nvSpPr>
            <p:spPr>
              <a:xfrm>
                <a:off x="8622206" y="3882579"/>
                <a:ext cx="1892378" cy="5149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𝐹𝑖𝑛𝑑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5EC543D-828B-3000-04E3-D3485E2F3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206" y="3882579"/>
                <a:ext cx="1892378" cy="5149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08B471-E6F0-B5EB-EF53-1E6AFE461ABD}"/>
                  </a:ext>
                </a:extLst>
              </p:cNvPr>
              <p:cNvSpPr/>
              <p:nvPr/>
            </p:nvSpPr>
            <p:spPr>
              <a:xfrm>
                <a:off x="7952905" y="3260197"/>
                <a:ext cx="1892378" cy="5254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𝑈𝑛𝑖𝑜𝑛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08B471-E6F0-B5EB-EF53-1E6AFE461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905" y="3260197"/>
                <a:ext cx="1892378" cy="5254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76A1EDB-0DD0-CF94-AA6B-43682020B9A9}"/>
                  </a:ext>
                </a:extLst>
              </p:cNvPr>
              <p:cNvSpPr/>
              <p:nvPr/>
            </p:nvSpPr>
            <p:spPr>
              <a:xfrm>
                <a:off x="9117977" y="4347820"/>
                <a:ext cx="1956086" cy="502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𝐹𝑖𝑛𝑑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76A1EDB-0DD0-CF94-AA6B-43682020B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977" y="4347820"/>
                <a:ext cx="1956086" cy="5022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31C0E4-714D-F78B-A102-AB3E5DC050F0}"/>
                  </a:ext>
                </a:extLst>
              </p:cNvPr>
              <p:cNvSpPr/>
              <p:nvPr/>
            </p:nvSpPr>
            <p:spPr>
              <a:xfrm>
                <a:off x="9429421" y="4814018"/>
                <a:ext cx="1892378" cy="492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</a:rPr>
                        <m:t>𝐹𝑖𝑛𝑑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CA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31C0E4-714D-F78B-A102-AB3E5DC05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421" y="4814018"/>
                <a:ext cx="1892378" cy="4925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0E2F10-996E-3199-A40C-B8C4941CF2A6}"/>
                  </a:ext>
                </a:extLst>
              </p:cNvPr>
              <p:cNvSpPr/>
              <p:nvPr/>
            </p:nvSpPr>
            <p:spPr>
              <a:xfrm>
                <a:off x="10064166" y="1278737"/>
                <a:ext cx="960350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0E2F10-996E-3199-A40C-B8C4941CF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166" y="1278737"/>
                <a:ext cx="960350" cy="611579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D778AE-24FD-CE0C-FC36-EBED18BE94DE}"/>
                  </a:ext>
                </a:extLst>
              </p:cNvPr>
              <p:cNvSpPr txBox="1"/>
              <p:nvPr/>
            </p:nvSpPr>
            <p:spPr>
              <a:xfrm>
                <a:off x="10064166" y="951863"/>
                <a:ext cx="9756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D778AE-24FD-CE0C-FC36-EBED18BE9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166" y="951863"/>
                <a:ext cx="975670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185C4E8D-6DC5-7A9B-8D0B-B41EFFD3C09E}"/>
              </a:ext>
            </a:extLst>
          </p:cNvPr>
          <p:cNvSpPr/>
          <p:nvPr/>
        </p:nvSpPr>
        <p:spPr>
          <a:xfrm>
            <a:off x="7214120" y="107791"/>
            <a:ext cx="4366533" cy="712151"/>
          </a:xfrm>
          <a:prstGeom prst="wedgeRectCallout">
            <a:avLst>
              <a:gd name="adj1" fmla="val 27949"/>
              <a:gd name="adj2" fmla="val 81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To avoid strange/long names, keep one of the original set names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11FC8F-88CC-C073-8791-E886A441B068}"/>
                  </a:ext>
                </a:extLst>
              </p:cNvPr>
              <p:cNvSpPr txBox="1"/>
              <p:nvPr/>
            </p:nvSpPr>
            <p:spPr>
              <a:xfrm>
                <a:off x="10932986" y="1149798"/>
                <a:ext cx="560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11FC8F-88CC-C073-8791-E886A441B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986" y="1149798"/>
                <a:ext cx="560657" cy="369332"/>
              </a:xfrm>
              <a:prstGeom prst="rect">
                <a:avLst/>
              </a:prstGeom>
              <a:blipFill>
                <a:blip r:embed="rId1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783BEE-88FE-3CB5-73AB-37BBB2C1D39E}"/>
              </a:ext>
            </a:extLst>
          </p:cNvPr>
          <p:cNvCxnSpPr>
            <a:endCxn id="35" idx="1"/>
          </p:cNvCxnSpPr>
          <p:nvPr/>
        </p:nvCxnSpPr>
        <p:spPr>
          <a:xfrm>
            <a:off x="10127112" y="951863"/>
            <a:ext cx="805874" cy="3826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902230-492D-6AF9-3DFB-E1B686A9833C}"/>
              </a:ext>
            </a:extLst>
          </p:cNvPr>
          <p:cNvCxnSpPr>
            <a:cxnSpLocks/>
          </p:cNvCxnSpPr>
          <p:nvPr/>
        </p:nvCxnSpPr>
        <p:spPr>
          <a:xfrm flipV="1">
            <a:off x="10114877" y="931012"/>
            <a:ext cx="870931" cy="429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4" grpId="0"/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D248-8924-4E67-2882-EF40D6B1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Kruskal’s using Union-Find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D0011-52EE-DD96-FF87-E1290A2FB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Each graph node is initially in its own subset</a:t>
            </a:r>
          </a:p>
          <a:p>
            <a:r>
              <a:rPr lang="en-CA" dirty="0"/>
              <a:t>Add an edge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union two subsets</a:t>
            </a:r>
          </a:p>
          <a:p>
            <a:r>
              <a:rPr lang="en-CA" dirty="0"/>
              <a:t>An edge </a:t>
            </a:r>
            <a:r>
              <a:rPr lang="en-CA" b="1" dirty="0"/>
              <a:t>creates a cycle IFF</a:t>
            </a:r>
            <a:br>
              <a:rPr lang="en-CA" b="1" dirty="0"/>
            </a:br>
            <a:r>
              <a:rPr lang="en-CA" dirty="0"/>
              <a:t>its endpoints are in the </a:t>
            </a:r>
            <a:r>
              <a:rPr lang="en-CA" b="1" dirty="0"/>
              <a:t>same subset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023CC-1F87-9F68-3660-8CDC190C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751A9C-A4CB-C9C3-FCF8-02C8E0DA976E}"/>
              </a:ext>
            </a:extLst>
          </p:cNvPr>
          <p:cNvSpPr/>
          <p:nvPr/>
        </p:nvSpPr>
        <p:spPr>
          <a:xfrm>
            <a:off x="2062765" y="54305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6C6AB4-4F88-A33C-1CA7-E415802E6283}"/>
              </a:ext>
            </a:extLst>
          </p:cNvPr>
          <p:cNvSpPr/>
          <p:nvPr/>
        </p:nvSpPr>
        <p:spPr>
          <a:xfrm>
            <a:off x="3838603" y="46015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975925-E542-8502-AB7B-0213312E2208}"/>
              </a:ext>
            </a:extLst>
          </p:cNvPr>
          <p:cNvSpPr/>
          <p:nvPr/>
        </p:nvSpPr>
        <p:spPr>
          <a:xfrm>
            <a:off x="2761597" y="472783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750673-D407-EC9C-3BA3-EEFFFD6E145A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3426615" y="4907322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296121-4177-0C75-DDDC-D2161F2B1A45}"/>
              </a:ext>
            </a:extLst>
          </p:cNvPr>
          <p:cNvCxnSpPr>
            <a:cxnSpLocks/>
            <a:stCxn id="5" idx="7"/>
            <a:endCxn id="7" idx="3"/>
          </p:cNvCxnSpPr>
          <p:nvPr/>
        </p:nvCxnSpPr>
        <p:spPr>
          <a:xfrm flipV="1">
            <a:off x="2630393" y="5249854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7BDFB67-278B-82B0-E671-5C87D5832FC5}"/>
              </a:ext>
            </a:extLst>
          </p:cNvPr>
          <p:cNvSpPr/>
          <p:nvPr/>
        </p:nvSpPr>
        <p:spPr>
          <a:xfrm>
            <a:off x="1730256" y="40800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D681DE-53A0-FEF9-9D2F-701224795826}"/>
              </a:ext>
            </a:extLst>
          </p:cNvPr>
          <p:cNvCxnSpPr>
            <a:cxnSpLocks/>
            <a:stCxn id="10" idx="4"/>
            <a:endCxn id="5" idx="1"/>
          </p:cNvCxnSpPr>
          <p:nvPr/>
        </p:nvCxnSpPr>
        <p:spPr>
          <a:xfrm>
            <a:off x="2062765" y="4691674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0688C0-038D-0CB4-5941-EDE6DB99B403}"/>
              </a:ext>
            </a:extLst>
          </p:cNvPr>
          <p:cNvCxnSpPr>
            <a:cxnSpLocks/>
            <a:stCxn id="10" idx="6"/>
            <a:endCxn id="6" idx="1"/>
          </p:cNvCxnSpPr>
          <p:nvPr/>
        </p:nvCxnSpPr>
        <p:spPr>
          <a:xfrm>
            <a:off x="2395274" y="4385885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6A5894A-A5EC-1AEC-CB6F-814AC7C4163F}"/>
              </a:ext>
            </a:extLst>
          </p:cNvPr>
          <p:cNvSpPr txBox="1"/>
          <p:nvPr/>
        </p:nvSpPr>
        <p:spPr>
          <a:xfrm>
            <a:off x="3165633" y="4169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CE89F4-7E8C-B237-7E91-3AC85ABE8C1D}"/>
              </a:ext>
            </a:extLst>
          </p:cNvPr>
          <p:cNvSpPr txBox="1"/>
          <p:nvPr/>
        </p:nvSpPr>
        <p:spPr>
          <a:xfrm>
            <a:off x="1778960" y="50156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CACAEF-9A63-1240-6D2E-5FA0596C8A34}"/>
              </a:ext>
            </a:extLst>
          </p:cNvPr>
          <p:cNvSpPr txBox="1"/>
          <p:nvPr/>
        </p:nvSpPr>
        <p:spPr>
          <a:xfrm>
            <a:off x="2477816" y="50606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661BF9-CF9F-597E-F866-4BB667304AEA}"/>
              </a:ext>
            </a:extLst>
          </p:cNvPr>
          <p:cNvSpPr txBox="1"/>
          <p:nvPr/>
        </p:nvSpPr>
        <p:spPr>
          <a:xfrm>
            <a:off x="3447064" y="46386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1F270F-3DA4-B89A-DC65-E8ABAD3A2CBC}"/>
              </a:ext>
            </a:extLst>
          </p:cNvPr>
          <p:cNvCxnSpPr>
            <a:cxnSpLocks/>
          </p:cNvCxnSpPr>
          <p:nvPr/>
        </p:nvCxnSpPr>
        <p:spPr>
          <a:xfrm flipV="1">
            <a:off x="2638620" y="5248292"/>
            <a:ext cx="228594" cy="27025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093DBE-8D6E-ECC1-2092-DE732376A3A0}"/>
              </a:ext>
            </a:extLst>
          </p:cNvPr>
          <p:cNvCxnSpPr>
            <a:cxnSpLocks/>
          </p:cNvCxnSpPr>
          <p:nvPr/>
        </p:nvCxnSpPr>
        <p:spPr>
          <a:xfrm>
            <a:off x="2070992" y="4690112"/>
            <a:ext cx="97390" cy="82843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5D712C-AB9E-745A-07A9-BD1A4CE436D4}"/>
              </a:ext>
            </a:extLst>
          </p:cNvPr>
          <p:cNvCxnSpPr>
            <a:cxnSpLocks/>
          </p:cNvCxnSpPr>
          <p:nvPr/>
        </p:nvCxnSpPr>
        <p:spPr>
          <a:xfrm>
            <a:off x="2403501" y="4384323"/>
            <a:ext cx="1540719" cy="30521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5B135EA-CAA0-28C9-7E38-C6523BEDEDF9}"/>
              </a:ext>
            </a:extLst>
          </p:cNvPr>
          <p:cNvSpPr/>
          <p:nvPr/>
        </p:nvSpPr>
        <p:spPr>
          <a:xfrm>
            <a:off x="2070992" y="5428979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9E5DB5-3B6B-572A-F268-EC00DFBD903D}"/>
              </a:ext>
            </a:extLst>
          </p:cNvPr>
          <p:cNvSpPr/>
          <p:nvPr/>
        </p:nvSpPr>
        <p:spPr>
          <a:xfrm>
            <a:off x="3846830" y="459997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270576-620E-851C-5C28-365372A13B15}"/>
              </a:ext>
            </a:extLst>
          </p:cNvPr>
          <p:cNvSpPr/>
          <p:nvPr/>
        </p:nvSpPr>
        <p:spPr>
          <a:xfrm>
            <a:off x="2769824" y="472627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ECD1F8-EBDC-8788-1E02-CB3A29AAAE77}"/>
              </a:ext>
            </a:extLst>
          </p:cNvPr>
          <p:cNvSpPr/>
          <p:nvPr/>
        </p:nvSpPr>
        <p:spPr>
          <a:xfrm>
            <a:off x="1738483" y="4078533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9535E2-364D-1E06-9E7D-0005EFDB2FB0}"/>
              </a:ext>
            </a:extLst>
          </p:cNvPr>
          <p:cNvSpPr txBox="1"/>
          <p:nvPr/>
        </p:nvSpPr>
        <p:spPr>
          <a:xfrm>
            <a:off x="1663673" y="365887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Graph: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E29793A-0635-5358-EF1C-962B42A840A4}"/>
                  </a:ext>
                </a:extLst>
              </p:cNvPr>
              <p:cNvSpPr/>
              <p:nvPr/>
            </p:nvSpPr>
            <p:spPr>
              <a:xfrm>
                <a:off x="6678149" y="4942502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E29793A-0635-5358-EF1C-962B42A84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149" y="4942502"/>
                <a:ext cx="665018" cy="61157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FEDDCD0-862D-C9F6-0BBB-2B708D091787}"/>
                  </a:ext>
                </a:extLst>
              </p:cNvPr>
              <p:cNvSpPr/>
              <p:nvPr/>
            </p:nvSpPr>
            <p:spPr>
              <a:xfrm>
                <a:off x="8934917" y="4925782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FEDDCD0-862D-C9F6-0BBB-2B708D091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917" y="4925782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45C0A67-203D-4A77-4DF0-F2A900360731}"/>
                  </a:ext>
                </a:extLst>
              </p:cNvPr>
              <p:cNvSpPr/>
              <p:nvPr/>
            </p:nvSpPr>
            <p:spPr>
              <a:xfrm>
                <a:off x="8182661" y="4915867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45C0A67-203D-4A77-4DF0-F2A900360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61" y="4915867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74363EB-6A55-7D48-3C25-FF9D21784277}"/>
                  </a:ext>
                </a:extLst>
              </p:cNvPr>
              <p:cNvSpPr/>
              <p:nvPr/>
            </p:nvSpPr>
            <p:spPr>
              <a:xfrm>
                <a:off x="7430405" y="4932873"/>
                <a:ext cx="665018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74363EB-6A55-7D48-3C25-FF9D21784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405" y="4932873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BDD0D5-8563-1D7D-6214-D58A34FF87FD}"/>
                  </a:ext>
                </a:extLst>
              </p:cNvPr>
              <p:cNvSpPr/>
              <p:nvPr/>
            </p:nvSpPr>
            <p:spPr>
              <a:xfrm>
                <a:off x="6862991" y="3997604"/>
                <a:ext cx="960350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BDD0D5-8563-1D7D-6214-D58A34FF8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991" y="3997604"/>
                <a:ext cx="960350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B642F24-47FA-C086-1651-F6B23ACC2B2B}"/>
                  </a:ext>
                </a:extLst>
              </p:cNvPr>
              <p:cNvSpPr/>
              <p:nvPr/>
            </p:nvSpPr>
            <p:spPr>
              <a:xfrm>
                <a:off x="8010988" y="4007115"/>
                <a:ext cx="960350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B642F24-47FA-C086-1651-F6B23ACC2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88" y="4007115"/>
                <a:ext cx="960350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42BCFFF-3192-1163-2FEF-01ABF450BF1D}"/>
              </a:ext>
            </a:extLst>
          </p:cNvPr>
          <p:cNvSpPr txBox="1"/>
          <p:nvPr/>
        </p:nvSpPr>
        <p:spPr>
          <a:xfrm>
            <a:off x="6541354" y="3535252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Union-find: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15D84C2-9599-6A5D-9310-52F3B29CF389}"/>
                  </a:ext>
                </a:extLst>
              </p:cNvPr>
              <p:cNvSpPr/>
              <p:nvPr/>
            </p:nvSpPr>
            <p:spPr>
              <a:xfrm>
                <a:off x="9210167" y="3999958"/>
                <a:ext cx="1318160" cy="61157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15D84C2-9599-6A5D-9310-52F3B29CF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67" y="3999958"/>
                <a:ext cx="1318160" cy="61157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9FEFDE90-D496-096A-CEC2-321CC217C858}"/>
              </a:ext>
            </a:extLst>
          </p:cNvPr>
          <p:cNvSpPr/>
          <p:nvPr/>
        </p:nvSpPr>
        <p:spPr>
          <a:xfrm>
            <a:off x="3759970" y="5552457"/>
            <a:ext cx="2555547" cy="932882"/>
          </a:xfrm>
          <a:prstGeom prst="wedgeRectCallout">
            <a:avLst>
              <a:gd name="adj1" fmla="val -54132"/>
              <a:gd name="adj2" fmla="val -105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Both endpoints already in same set! </a:t>
            </a:r>
            <a:r>
              <a:rPr lang="en-CA" b="1" dirty="0"/>
              <a:t>Do not add.</a:t>
            </a:r>
          </a:p>
        </p:txBody>
      </p:sp>
    </p:spTree>
    <p:extLst>
      <p:ext uri="{BB962C8B-B14F-4D97-AF65-F5344CB8AC3E}">
        <p14:creationId xmlns:p14="http://schemas.microsoft.com/office/powerpoint/2010/main" val="5076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3" grpId="0" animBg="1"/>
      <p:bldP spid="33" grpId="1" animBg="1"/>
      <p:bldP spid="36" grpId="0" animBg="1"/>
      <p:bldP spid="36" grpId="1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83" y="-2"/>
            <a:ext cx="11348074" cy="1028386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Pseudocode</a:t>
            </a:r>
            <a:r>
              <a:rPr lang="en-CA" dirty="0"/>
              <a:t> for Kruskal’s using Union-find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32" y="1236374"/>
            <a:ext cx="8448675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5B2E9-C4E2-109C-DEE4-CE889806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1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 complexity?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32" y="1236374"/>
            <a:ext cx="8448675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5B2E9-C4E2-109C-DEE4-CE889806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27E18-5525-8574-96FE-DE8355C5C357}"/>
              </a:ext>
            </a:extLst>
          </p:cNvPr>
          <p:cNvSpPr/>
          <p:nvPr/>
        </p:nvSpPr>
        <p:spPr>
          <a:xfrm>
            <a:off x="8916722" y="3633098"/>
            <a:ext cx="2922910" cy="900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Need to know runtime for union find…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6">
                <a:extLst>
                  <a:ext uri="{FF2B5EF4-FFF2-40B4-BE49-F238E27FC236}">
                    <a16:creationId xmlns:a16="http://schemas.microsoft.com/office/drawing/2014/main" id="{E61F32D0-E21C-26F7-B23D-045860E00CA3}"/>
                  </a:ext>
                </a:extLst>
              </p:cNvPr>
              <p:cNvSpPr/>
              <p:nvPr/>
            </p:nvSpPr>
            <p:spPr>
              <a:xfrm>
                <a:off x="2562651" y="4593001"/>
                <a:ext cx="9276982" cy="1403266"/>
              </a:xfrm>
              <a:prstGeom prst="wedgeRectCallout">
                <a:avLst>
                  <a:gd name="adj1" fmla="val 48876"/>
                  <a:gd name="adj2" fmla="val 155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For an efficient union-find algorithm (with union by rank and path compression), we get a total running time for Kruskal’s algorithm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the inverse Ackermann function.</a:t>
                </a:r>
              </a:p>
              <a:p>
                <a:pPr algn="ctr"/>
                <a:r>
                  <a:rPr lang="en-CA" dirty="0"/>
                  <a:t>For all practical x,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CA" dirty="0"/>
                  <a:t>, so this is </a:t>
                </a:r>
                <a:r>
                  <a:rPr lang="en-CA" b="1" i="1" dirty="0"/>
                  <a:t>pseudo</a:t>
                </a:r>
                <a:r>
                  <a:rPr lang="en-CA" b="1" dirty="0"/>
                  <a:t>-linear</a:t>
                </a:r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5" name="Rectangular Callout 6">
                <a:extLst>
                  <a:ext uri="{FF2B5EF4-FFF2-40B4-BE49-F238E27FC236}">
                    <a16:creationId xmlns:a16="http://schemas.microsoft.com/office/drawing/2014/main" id="{E61F32D0-E21C-26F7-B23D-045860E00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651" y="4593001"/>
                <a:ext cx="9276982" cy="1403266"/>
              </a:xfrm>
              <a:prstGeom prst="wedgeRectCallout">
                <a:avLst>
                  <a:gd name="adj1" fmla="val 48876"/>
                  <a:gd name="adj2" fmla="val 15593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8B5218-62FE-5285-C637-7409B3362365}"/>
                  </a:ext>
                </a:extLst>
              </p:cNvPr>
              <p:cNvSpPr/>
              <p:nvPr/>
            </p:nvSpPr>
            <p:spPr>
              <a:xfrm>
                <a:off x="6354206" y="5922346"/>
                <a:ext cx="4275501" cy="6995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ysClr val="windowText" lastClr="000000"/>
                    </a:solidFill>
                  </a:rPr>
                  <a:t>A simpler implementation with </a:t>
                </a:r>
                <a:br>
                  <a:rPr lang="en-CA" dirty="0">
                    <a:solidFill>
                      <a:sysClr val="windowText" lastClr="000000"/>
                    </a:solidFill>
                  </a:rPr>
                </a:br>
                <a:r>
                  <a:rPr lang="en-CA" dirty="0">
                    <a:solidFill>
                      <a:sysClr val="windowText" lastClr="000000"/>
                    </a:solidFill>
                  </a:rPr>
                  <a:t>union-by-rank only yields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CA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8B5218-62FE-5285-C637-7409B3362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206" y="5922346"/>
                <a:ext cx="4275501" cy="69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4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Notable MST algorithms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37" y="1028383"/>
            <a:ext cx="11155271" cy="52283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Prim’s algorithm</a:t>
            </a:r>
          </a:p>
          <a:p>
            <a:pPr lvl="1"/>
            <a:r>
              <a:rPr lang="en-US" dirty="0"/>
              <a:t>Incrementally extend a tree T into an MST, by:</a:t>
            </a:r>
          </a:p>
          <a:p>
            <a:pPr lvl="1"/>
            <a:r>
              <a:rPr lang="en-US" dirty="0"/>
              <a:t>Initializing T to contain any arbitrary node in G</a:t>
            </a:r>
          </a:p>
          <a:p>
            <a:pPr lvl="1"/>
            <a:r>
              <a:rPr lang="en-US" dirty="0"/>
              <a:t>Repeatedly selecting the lightest edge</a:t>
            </a:r>
            <a:br>
              <a:rPr lang="en-US" dirty="0"/>
            </a:br>
            <a:r>
              <a:rPr lang="en-US" dirty="0"/>
              <a:t>that crosses cut (T, V\T)</a:t>
            </a:r>
          </a:p>
          <a:p>
            <a:pPr lvl="1"/>
            <a:r>
              <a:rPr lang="en-CA" dirty="0"/>
              <a:t>Visualization:</a:t>
            </a:r>
            <a:r>
              <a:rPr lang="en-CA" sz="2200" dirty="0"/>
              <a:t> </a:t>
            </a:r>
            <a:r>
              <a:rPr lang="en-CA" sz="2200" dirty="0">
                <a:hlinkClick r:id="rId2"/>
              </a:rPr>
              <a:t>https://www.cs.usfca.edu/~galles/visualization/Prim.html</a:t>
            </a:r>
            <a:endParaRPr lang="en-CA" dirty="0"/>
          </a:p>
          <a:p>
            <a:r>
              <a:rPr lang="en-CA" dirty="0" err="1"/>
              <a:t>Borůvka</a:t>
            </a:r>
            <a:r>
              <a:rPr lang="en-US" dirty="0"/>
              <a:t>’s algorithm</a:t>
            </a:r>
          </a:p>
          <a:p>
            <a:pPr lvl="1"/>
            <a:r>
              <a:rPr lang="en-US" dirty="0"/>
              <a:t>Like </a:t>
            </a:r>
            <a:r>
              <a:rPr lang="en-US" dirty="0" err="1"/>
              <a:t>Kruskal</a:t>
            </a:r>
            <a:r>
              <a:rPr lang="en-US" dirty="0"/>
              <a:t> (merging components), but with </a:t>
            </a:r>
            <a:r>
              <a:rPr lang="en-US" b="1" dirty="0"/>
              <a:t>phases</a:t>
            </a:r>
            <a:endParaRPr lang="en-US" dirty="0"/>
          </a:p>
          <a:p>
            <a:pPr lvl="1"/>
            <a:r>
              <a:rPr lang="en-US" dirty="0"/>
              <a:t>In each phase, select an outgoing edge for </a:t>
            </a:r>
            <a:r>
              <a:rPr lang="en-US" b="1" dirty="0"/>
              <a:t>every </a:t>
            </a:r>
            <a:r>
              <a:rPr lang="en-US" dirty="0"/>
              <a:t>component, and add </a:t>
            </a:r>
            <a:r>
              <a:rPr lang="en-US" b="1" dirty="0"/>
              <a:t>all </a:t>
            </a:r>
            <a:r>
              <a:rPr lang="en-US" dirty="0"/>
              <a:t>edges found in the phase</a:t>
            </a:r>
            <a:endParaRPr lang="en-CA" dirty="0"/>
          </a:p>
        </p:txBody>
      </p:sp>
      <p:sp>
        <p:nvSpPr>
          <p:cNvPr id="4" name="Rectangular Callout 3"/>
          <p:cNvSpPr/>
          <p:nvPr/>
        </p:nvSpPr>
        <p:spPr>
          <a:xfrm>
            <a:off x="8680842" y="4058869"/>
            <a:ext cx="3303141" cy="652409"/>
          </a:xfrm>
          <a:prstGeom prst="wedgeRectCallout">
            <a:avLst>
              <a:gd name="adj1" fmla="val -20231"/>
              <a:gd name="adj2" fmla="val 40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also a fast </a:t>
            </a:r>
            <a:r>
              <a:rPr lang="en-US" b="1" dirty="0"/>
              <a:t>parallel</a:t>
            </a:r>
            <a:r>
              <a:rPr lang="en-US" dirty="0"/>
              <a:t> </a:t>
            </a:r>
            <a:r>
              <a:rPr lang="en-US" b="1" dirty="0"/>
              <a:t>hybrid </a:t>
            </a:r>
            <a:r>
              <a:rPr lang="en-US" dirty="0"/>
              <a:t>of Prim and </a:t>
            </a:r>
            <a:r>
              <a:rPr lang="en-CA" dirty="0" err="1"/>
              <a:t>Borůvka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6366B-219F-D9A8-F54D-5A6BD3FC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78AD78F2-7D32-D397-DCCF-87BA4311B951}"/>
              </a:ext>
            </a:extLst>
          </p:cNvPr>
          <p:cNvSpPr/>
          <p:nvPr/>
        </p:nvSpPr>
        <p:spPr>
          <a:xfrm>
            <a:off x="9328294" y="1895034"/>
            <a:ext cx="2756007" cy="1603001"/>
          </a:xfrm>
          <a:prstGeom prst="wedgeRectCallout">
            <a:avLst>
              <a:gd name="adj1" fmla="val -93617"/>
              <a:gd name="adj2" fmla="val 16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Use priority queue to store </a:t>
            </a:r>
            <a:r>
              <a:rPr lang="en-CA" b="1" dirty="0"/>
              <a:t>outgoing</a:t>
            </a:r>
            <a:r>
              <a:rPr lang="en-CA" dirty="0"/>
              <a:t> edges from T (and repeatedly extract the minimum weight one)</a:t>
            </a:r>
          </a:p>
        </p:txBody>
      </p:sp>
    </p:spTree>
    <p:extLst>
      <p:ext uri="{BB962C8B-B14F-4D97-AF65-F5344CB8AC3E}">
        <p14:creationId xmlns:p14="http://schemas.microsoft.com/office/powerpoint/2010/main" val="876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FD40-2AFA-4346-B077-857239BA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98" y="-2"/>
            <a:ext cx="10697513" cy="1028386"/>
          </a:xfrm>
        </p:spPr>
        <p:txBody>
          <a:bodyPr/>
          <a:lstStyle/>
          <a:p>
            <a:r>
              <a:rPr lang="en-CA" dirty="0"/>
              <a:t>A fun Application: maze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AAB76-4105-4B71-B3E4-22C48C91B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236374"/>
            <a:ext cx="4875245" cy="4597756"/>
          </a:xfrm>
        </p:spPr>
        <p:txBody>
          <a:bodyPr/>
          <a:lstStyle/>
          <a:p>
            <a:r>
              <a:rPr lang="en-CA" dirty="0"/>
              <a:t>Create grid graph with</a:t>
            </a:r>
          </a:p>
          <a:p>
            <a:r>
              <a:rPr lang="en-CA" dirty="0"/>
              <a:t>edges up/down/left/right</a:t>
            </a:r>
          </a:p>
          <a:p>
            <a:r>
              <a:rPr lang="en-CA" b="1" dirty="0"/>
              <a:t>Randomize</a:t>
            </a:r>
            <a:r>
              <a:rPr lang="en-CA" dirty="0"/>
              <a:t> edge </a:t>
            </a:r>
            <a:r>
              <a:rPr lang="en-CA" b="1" dirty="0"/>
              <a:t>weights</a:t>
            </a:r>
            <a:br>
              <a:rPr lang="en-CA" dirty="0"/>
            </a:br>
            <a:r>
              <a:rPr lang="en-CA" dirty="0"/>
              <a:t>then run Kruskal’s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A51DF-1B2E-7C34-63D5-684F341F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KruskalGeneratedMaze.webm.480p.vp9">
            <a:hlinkClick r:id="" action="ppaction://media"/>
            <a:extLst>
              <a:ext uri="{FF2B5EF4-FFF2-40B4-BE49-F238E27FC236}">
                <a16:creationId xmlns:a16="http://schemas.microsoft.com/office/drawing/2014/main" id="{EE0D4FA9-D184-24DF-C11B-3A4250772A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7800" y="1088915"/>
            <a:ext cx="6741238" cy="45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C39F-4E30-14AA-F324-66B876E5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"/>
            <a:ext cx="9905998" cy="1726165"/>
          </a:xfrm>
        </p:spPr>
        <p:txBody>
          <a:bodyPr>
            <a:normAutofit/>
          </a:bodyPr>
          <a:lstStyle/>
          <a:p>
            <a:r>
              <a:rPr lang="en-CA" b="1" dirty="0"/>
              <a:t>Visualizing Kruskal’s</a:t>
            </a:r>
            <a:br>
              <a:rPr lang="en-CA" dirty="0"/>
            </a:br>
            <a:r>
              <a:rPr lang="en-CA" dirty="0"/>
              <a:t>(without path compression)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58923-B889-F6A6-5165-D965B385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26162"/>
            <a:ext cx="9905998" cy="4107968"/>
          </a:xfrm>
        </p:spPr>
        <p:txBody>
          <a:bodyPr>
            <a:normAutofit/>
          </a:bodyPr>
          <a:lstStyle/>
          <a:p>
            <a:r>
              <a:rPr lang="en-CA" sz="2400" dirty="0">
                <a:hlinkClick r:id="rId2"/>
              </a:rPr>
              <a:t>https://www.cs.usfca.edu/~galles/visualization/Kruskal.html</a:t>
            </a:r>
            <a:endParaRPr lang="en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2F02F-7921-F4E1-9794-EF9E4353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63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C4AFB-B412-C7BD-DC15-5C4FA9A9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Bonus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BA5D1B-BDA9-B48C-7AA2-4AA6D2817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- Kruskal’s proof via exchange argument instead</a:t>
            </a:r>
          </a:p>
          <a:p>
            <a:r>
              <a:rPr lang="en-CA" dirty="0"/>
              <a:t>- Implementing union-find efficiently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BC0E7-033A-772F-0669-EAD83249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0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7" y="1236373"/>
            <a:ext cx="11343350" cy="1312035"/>
          </a:xfrm>
        </p:spPr>
        <p:txBody>
          <a:bodyPr>
            <a:normAutofit/>
          </a:bodyPr>
          <a:lstStyle/>
          <a:p>
            <a:r>
              <a:rPr lang="en-US" dirty="0"/>
              <a:t>A tree (connected acyclic graph) that includes every node,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minimizes </a:t>
            </a:r>
            <a:r>
              <a:rPr lang="en-US" dirty="0"/>
              <a:t>the total sum of edge </a:t>
            </a:r>
            <a:r>
              <a:rPr lang="en-US" b="1" dirty="0"/>
              <a:t>weights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106125" y="-38561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Minimum spanning tree (MST)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69487" y="42661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45325" y="34371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68319" y="35634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33337" y="3742891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37115" y="4085423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36978" y="291566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69487" y="3527243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42465" y="430008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48513" y="32208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86070" y="45483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16141" y="3742889"/>
            <a:ext cx="602438" cy="80547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110093" y="4822103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74974" y="3742889"/>
            <a:ext cx="370929" cy="55719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710343" y="3742891"/>
            <a:ext cx="929512" cy="64676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53328" y="424257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49003" y="30679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13531" y="3373769"/>
            <a:ext cx="1835472" cy="15289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11470" y="31847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52068" y="22293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55075" y="34330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19696" y="2751383"/>
            <a:ext cx="867888" cy="6816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79098" y="3706763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43979" y="2840947"/>
            <a:ext cx="340598" cy="34380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16141" y="2535158"/>
            <a:ext cx="3635927" cy="775280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18346" y="3955042"/>
            <a:ext cx="2234119" cy="59332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14021" y="3373769"/>
            <a:ext cx="697449" cy="11676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12953" y="3526664"/>
            <a:ext cx="1535560" cy="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35947" y="4085423"/>
            <a:ext cx="2006518" cy="52045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34505" y="4571900"/>
            <a:ext cx="2705350" cy="25020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51088" y="4548368"/>
            <a:ext cx="1002240" cy="30578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20956" y="3706763"/>
            <a:ext cx="887904" cy="6253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601996" y="3221454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72355" y="30052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85682" y="38512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84538" y="389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53786" y="34741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86262" y="47449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105430" y="3905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63950" y="26938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74909" y="25463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67979" y="31447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64112" y="33703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69026" y="38915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54521" y="4020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403235" y="48381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27144" y="34367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69061" y="43373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81903" y="37021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2842" y="47270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57974" y="30850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004657" y="37022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21897" y="27520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</p:cNvCxnSpPr>
          <p:nvPr/>
        </p:nvCxnSpPr>
        <p:spPr>
          <a:xfrm flipV="1">
            <a:off x="1845342" y="4083861"/>
            <a:ext cx="228594" cy="27025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</p:cNvCxnSpPr>
          <p:nvPr/>
        </p:nvCxnSpPr>
        <p:spPr>
          <a:xfrm>
            <a:off x="1277714" y="3525681"/>
            <a:ext cx="97390" cy="82843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</p:cNvCxnSpPr>
          <p:nvPr/>
        </p:nvCxnSpPr>
        <p:spPr>
          <a:xfrm flipV="1">
            <a:off x="4883201" y="3741327"/>
            <a:ext cx="370929" cy="55719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>
            <a:off x="5821758" y="3372207"/>
            <a:ext cx="1835472" cy="152895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</p:cNvCxnSpPr>
          <p:nvPr/>
        </p:nvCxnSpPr>
        <p:spPr>
          <a:xfrm>
            <a:off x="9927923" y="2749821"/>
            <a:ext cx="867888" cy="68164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</p:cNvCxnSpPr>
          <p:nvPr/>
        </p:nvCxnSpPr>
        <p:spPr>
          <a:xfrm flipH="1" flipV="1">
            <a:off x="9587325" y="3705201"/>
            <a:ext cx="875977" cy="3205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</p:cNvCxnSpPr>
          <p:nvPr/>
        </p:nvCxnSpPr>
        <p:spPr>
          <a:xfrm flipH="1" flipV="1">
            <a:off x="8322248" y="3372207"/>
            <a:ext cx="697449" cy="11676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 flipV="1">
            <a:off x="2544174" y="4083861"/>
            <a:ext cx="2006518" cy="520455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>
            <a:off x="6659315" y="4546806"/>
            <a:ext cx="1002240" cy="30578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</p:cNvCxnSpPr>
          <p:nvPr/>
        </p:nvCxnSpPr>
        <p:spPr>
          <a:xfrm flipH="1">
            <a:off x="8229183" y="3705201"/>
            <a:ext cx="887904" cy="62537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</p:cNvCxnSpPr>
          <p:nvPr/>
        </p:nvCxnSpPr>
        <p:spPr>
          <a:xfrm>
            <a:off x="1610223" y="3219892"/>
            <a:ext cx="1540719" cy="30521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77714" y="426454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53552" y="3435539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76546" y="356184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45205" y="291410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50692" y="429852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56740" y="321931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94297" y="4546805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61555" y="424101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57230" y="306641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19697" y="318318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60295" y="222780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63302" y="3431465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111751" y="5158384"/>
            <a:ext cx="3827123" cy="950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 can also be defined for minimum spanning </a:t>
            </a:r>
            <a:r>
              <a:rPr lang="en-US" b="1" dirty="0"/>
              <a:t>forest</a:t>
            </a:r>
            <a:r>
              <a:rPr lang="en-US" dirty="0"/>
              <a:t>. Algorithm taught here works.</a:t>
            </a:r>
            <a:endParaRPr lang="en-C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ADA54-D25A-8636-FB8F-2325C27D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4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0" grpId="0" animBg="1"/>
      <p:bldP spid="81" grpId="0" animBg="1"/>
      <p:bldP spid="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98" idx="7"/>
            <a:endCxn id="100" idx="3"/>
          </p:cNvCxnSpPr>
          <p:nvPr/>
        </p:nvCxnSpPr>
        <p:spPr>
          <a:xfrm flipV="1">
            <a:off x="6953672" y="1997690"/>
            <a:ext cx="608727" cy="286255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00" idx="5"/>
            <a:endCxn id="111" idx="2"/>
          </p:cNvCxnSpPr>
          <p:nvPr/>
        </p:nvCxnSpPr>
        <p:spPr>
          <a:xfrm>
            <a:off x="8032637" y="1997690"/>
            <a:ext cx="1264893" cy="25720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11" idx="7"/>
            <a:endCxn id="102" idx="4"/>
          </p:cNvCxnSpPr>
          <p:nvPr/>
        </p:nvCxnSpPr>
        <p:spPr>
          <a:xfrm flipV="1">
            <a:off x="9865158" y="1660785"/>
            <a:ext cx="499218" cy="377883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40" idx="0"/>
            <a:endCxn id="102" idx="5"/>
          </p:cNvCxnSpPr>
          <p:nvPr/>
        </p:nvCxnSpPr>
        <p:spPr>
          <a:xfrm flipH="1" flipV="1">
            <a:off x="10599495" y="1571221"/>
            <a:ext cx="213678" cy="495718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01" idx="4"/>
            <a:endCxn id="98" idx="1"/>
          </p:cNvCxnSpPr>
          <p:nvPr/>
        </p:nvCxnSpPr>
        <p:spPr>
          <a:xfrm>
            <a:off x="6386044" y="1455514"/>
            <a:ext cx="97390" cy="82843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01" idx="6"/>
            <a:endCxn id="99" idx="2"/>
          </p:cNvCxnSpPr>
          <p:nvPr/>
        </p:nvCxnSpPr>
        <p:spPr>
          <a:xfrm>
            <a:off x="6718553" y="1149725"/>
            <a:ext cx="1924044" cy="15013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6386044" y="219438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8642597" y="85894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7465009" y="1475675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6053535" y="843935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10031867" y="104920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9297530" y="1949104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10480664" y="2066939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5980687" y="1635721"/>
                <a:ext cx="446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687" y="1635721"/>
                <a:ext cx="446725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0" idx="4"/>
            <a:endCxn id="13" idx="0"/>
          </p:cNvCxnSpPr>
          <p:nvPr/>
        </p:nvCxnSpPr>
        <p:spPr>
          <a:xfrm>
            <a:off x="3402774" y="1493422"/>
            <a:ext cx="567808" cy="49814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4" idx="1"/>
            <a:endCxn id="10" idx="6"/>
          </p:cNvCxnSpPr>
          <p:nvPr/>
        </p:nvCxnSpPr>
        <p:spPr>
          <a:xfrm flipH="1" flipV="1">
            <a:off x="3735283" y="1187633"/>
            <a:ext cx="752323" cy="3999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813712" y="221727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70265" y="881843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892677" y="149857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481203" y="86683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4390216" y="113806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4" idx="4"/>
            <a:endCxn id="13" idx="7"/>
          </p:cNvCxnSpPr>
          <p:nvPr/>
        </p:nvCxnSpPr>
        <p:spPr>
          <a:xfrm flipH="1">
            <a:off x="4205701" y="1749641"/>
            <a:ext cx="517024" cy="33148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" idx="2"/>
            <a:endCxn id="9" idx="6"/>
          </p:cNvCxnSpPr>
          <p:nvPr/>
        </p:nvCxnSpPr>
        <p:spPr>
          <a:xfrm flipH="1">
            <a:off x="1478730" y="2297355"/>
            <a:ext cx="2159343" cy="2257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0" idx="3"/>
            <a:endCxn id="11" idx="7"/>
          </p:cNvCxnSpPr>
          <p:nvPr/>
        </p:nvCxnSpPr>
        <p:spPr>
          <a:xfrm flipH="1">
            <a:off x="2460305" y="1403858"/>
            <a:ext cx="707350" cy="18427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1381340" y="2020585"/>
            <a:ext cx="608727" cy="28625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3" idx="1"/>
            <a:endCxn id="11" idx="5"/>
          </p:cNvCxnSpPr>
          <p:nvPr/>
        </p:nvCxnSpPr>
        <p:spPr>
          <a:xfrm flipH="1" flipV="1">
            <a:off x="2460305" y="2020585"/>
            <a:ext cx="1275158" cy="605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2" idx="5"/>
            <a:endCxn id="11" idx="2"/>
          </p:cNvCxnSpPr>
          <p:nvPr/>
        </p:nvCxnSpPr>
        <p:spPr>
          <a:xfrm>
            <a:off x="1048831" y="1388845"/>
            <a:ext cx="843846" cy="41551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2" idx="4"/>
            <a:endCxn id="9" idx="1"/>
          </p:cNvCxnSpPr>
          <p:nvPr/>
        </p:nvCxnSpPr>
        <p:spPr>
          <a:xfrm>
            <a:off x="813712" y="1478409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2" idx="6"/>
            <a:endCxn id="10" idx="2"/>
          </p:cNvCxnSpPr>
          <p:nvPr/>
        </p:nvCxnSpPr>
        <p:spPr>
          <a:xfrm>
            <a:off x="1146221" y="1172620"/>
            <a:ext cx="1924044" cy="1501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3638073" y="1991565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4870899" y="213125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6" idx="0"/>
            <a:endCxn id="14" idx="5"/>
          </p:cNvCxnSpPr>
          <p:nvPr/>
        </p:nvCxnSpPr>
        <p:spPr>
          <a:xfrm flipH="1" flipV="1">
            <a:off x="4957844" y="1660077"/>
            <a:ext cx="245564" cy="4711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8" name="Curved Connector 147"/>
          <p:cNvCxnSpPr>
            <a:stCxn id="12" idx="7"/>
            <a:endCxn id="14" idx="0"/>
          </p:cNvCxnSpPr>
          <p:nvPr/>
        </p:nvCxnSpPr>
        <p:spPr>
          <a:xfrm rot="16200000" flipH="1">
            <a:off x="2794944" y="-789719"/>
            <a:ext cx="181668" cy="3673894"/>
          </a:xfrm>
          <a:prstGeom prst="curvedConnector3">
            <a:avLst>
              <a:gd name="adj1" fmla="val -90303"/>
            </a:avLst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6" idx="2"/>
            <a:endCxn id="13" idx="6"/>
          </p:cNvCxnSpPr>
          <p:nvPr/>
        </p:nvCxnSpPr>
        <p:spPr>
          <a:xfrm flipH="1" flipV="1">
            <a:off x="4303091" y="2297355"/>
            <a:ext cx="567808" cy="13969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0" idx="5"/>
            <a:endCxn id="136" idx="1"/>
          </p:cNvCxnSpPr>
          <p:nvPr/>
        </p:nvCxnSpPr>
        <p:spPr>
          <a:xfrm>
            <a:off x="3637893" y="1403858"/>
            <a:ext cx="1330396" cy="816962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223911" y="794998"/>
            <a:ext cx="199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G:</a:t>
            </a:r>
            <a:r>
              <a:rPr lang="en-US" dirty="0"/>
              <a:t> input graph</a:t>
            </a:r>
            <a:endParaRPr lang="en-CA" dirty="0"/>
          </a:p>
        </p:txBody>
      </p:sp>
      <p:sp>
        <p:nvSpPr>
          <p:cNvPr id="159" name="TextBox 158"/>
          <p:cNvSpPr txBox="1"/>
          <p:nvPr/>
        </p:nvSpPr>
        <p:spPr>
          <a:xfrm>
            <a:off x="6053535" y="316773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K: </a:t>
            </a:r>
            <a:r>
              <a:rPr lang="en-US" dirty="0"/>
              <a:t>output of </a:t>
            </a:r>
            <a:r>
              <a:rPr lang="en-US" dirty="0" err="1"/>
              <a:t>Kruskal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/>
              <p:cNvSpPr/>
              <p:nvPr/>
            </p:nvSpPr>
            <p:spPr>
              <a:xfrm>
                <a:off x="6204049" y="2853426"/>
                <a:ext cx="5364651" cy="6057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Label edges so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&lt;…&lt;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.</a:t>
                </a:r>
              </a:p>
              <a:p>
                <a:pPr algn="ctr"/>
                <a:r>
                  <a:rPr lang="en-US" dirty="0"/>
                  <a:t>(we prove this for </a:t>
                </a:r>
                <a:r>
                  <a:rPr lang="en-US" b="1" dirty="0">
                    <a:solidFill>
                      <a:srgbClr val="FFFF00"/>
                    </a:solidFill>
                  </a:rPr>
                  <a:t>distinct</a:t>
                </a:r>
                <a:r>
                  <a:rPr lang="en-US" dirty="0"/>
                  <a:t> weights)</a:t>
                </a:r>
                <a:endParaRPr lang="en-CA" dirty="0"/>
              </a:p>
            </p:txBody>
          </p:sp>
        </mc:Choice>
        <mc:Fallback xmlns=""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49" y="2853426"/>
                <a:ext cx="5364651" cy="605762"/>
              </a:xfrm>
              <a:prstGeom prst="rect">
                <a:avLst/>
              </a:prstGeom>
              <a:blipFill>
                <a:blip r:embed="rId3"/>
                <a:stretch>
                  <a:fillRect t="-6863"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itle 1"/>
          <p:cNvSpPr>
            <a:spLocks noGrp="1"/>
          </p:cNvSpPr>
          <p:nvPr>
            <p:ph type="title"/>
          </p:nvPr>
        </p:nvSpPr>
        <p:spPr>
          <a:xfrm>
            <a:off x="-1" y="19850"/>
            <a:ext cx="5714311" cy="7462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Proof via exchange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10715329" y="1486127"/>
                <a:ext cx="680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329" y="1486127"/>
                <a:ext cx="68044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9707887" y="1530596"/>
                <a:ext cx="446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887" y="1530596"/>
                <a:ext cx="446725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7095124" y="2114879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124" y="2114879"/>
                <a:ext cx="446724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369818" y="2918418"/>
                <a:ext cx="5188524" cy="6075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Suppose </a:t>
                </a:r>
                <a:r>
                  <a:rPr lang="en-US" b="1" dirty="0"/>
                  <a:t>K</a:t>
                </a:r>
                <a:r>
                  <a:rPr lang="en-US" dirty="0"/>
                  <a:t> is </a:t>
                </a:r>
                <a:r>
                  <a:rPr lang="en-US" b="1" dirty="0"/>
                  <a:t>not an MST</a:t>
                </a:r>
                <a:r>
                  <a:rPr lang="en-US" dirty="0"/>
                  <a:t>, for contradiction.</a:t>
                </a:r>
              </a:p>
              <a:p>
                <a:pPr algn="ctr"/>
                <a:r>
                  <a:rPr lang="en-US" dirty="0"/>
                  <a:t>Let </a:t>
                </a:r>
                <a:r>
                  <a:rPr lang="en-US" b="1" dirty="0"/>
                  <a:t>O </a:t>
                </a:r>
                <a:r>
                  <a:rPr lang="en-US" dirty="0"/>
                  <a:t>be an (optimal) MST. Note </a:t>
                </a:r>
                <a:r>
                  <a:rPr lang="en-US" b="1" dirty="0"/>
                  <a:t>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CA" b="1" dirty="0"/>
                  <a:t> K.</a:t>
                </a:r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8" y="2918418"/>
                <a:ext cx="5188524" cy="607551"/>
              </a:xfrm>
              <a:prstGeom prst="rect">
                <a:avLst/>
              </a:prstGeom>
              <a:blipFill>
                <a:blip r:embed="rId7"/>
                <a:stretch>
                  <a:fillRect t="-6863"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78" idx="4"/>
            <a:endCxn id="182" idx="7"/>
          </p:cNvCxnSpPr>
          <p:nvPr/>
        </p:nvCxnSpPr>
        <p:spPr>
          <a:xfrm flipH="1">
            <a:off x="4449465" y="4467741"/>
            <a:ext cx="483540" cy="39954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74" idx="7"/>
            <a:endCxn id="176" idx="3"/>
          </p:cNvCxnSpPr>
          <p:nvPr/>
        </p:nvCxnSpPr>
        <p:spPr>
          <a:xfrm flipV="1">
            <a:off x="1522301" y="4804646"/>
            <a:ext cx="608727" cy="28625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77" idx="4"/>
            <a:endCxn id="174" idx="1"/>
          </p:cNvCxnSpPr>
          <p:nvPr/>
        </p:nvCxnSpPr>
        <p:spPr>
          <a:xfrm>
            <a:off x="954673" y="4262470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77" idx="4"/>
            <a:endCxn id="174" idx="1"/>
          </p:cNvCxnSpPr>
          <p:nvPr/>
        </p:nvCxnSpPr>
        <p:spPr>
          <a:xfrm>
            <a:off x="954673" y="4262470"/>
            <a:ext cx="97390" cy="82843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74" idx="7"/>
            <a:endCxn id="176" idx="3"/>
          </p:cNvCxnSpPr>
          <p:nvPr/>
        </p:nvCxnSpPr>
        <p:spPr>
          <a:xfrm flipV="1">
            <a:off x="1522301" y="4804646"/>
            <a:ext cx="608727" cy="286255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82" idx="7"/>
            <a:endCxn id="178" idx="4"/>
          </p:cNvCxnSpPr>
          <p:nvPr/>
        </p:nvCxnSpPr>
        <p:spPr>
          <a:xfrm flipV="1">
            <a:off x="4449465" y="4467741"/>
            <a:ext cx="483540" cy="39954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87" idx="0"/>
            <a:endCxn id="178" idx="5"/>
          </p:cNvCxnSpPr>
          <p:nvPr/>
        </p:nvCxnSpPr>
        <p:spPr>
          <a:xfrm flipH="1" flipV="1">
            <a:off x="5168124" y="4378177"/>
            <a:ext cx="213678" cy="495718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120180" y="380096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O:</a:t>
            </a:r>
            <a:endParaRPr lang="en-CA" dirty="0"/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78" idx="2"/>
            <a:endCxn id="175" idx="6"/>
          </p:cNvCxnSpPr>
          <p:nvPr/>
        </p:nvCxnSpPr>
        <p:spPr>
          <a:xfrm flipH="1" flipV="1">
            <a:off x="3876244" y="3971694"/>
            <a:ext cx="724252" cy="190258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ular Callout 200"/>
              <p:cNvSpPr/>
              <p:nvPr/>
            </p:nvSpPr>
            <p:spPr>
              <a:xfrm>
                <a:off x="8911032" y="380804"/>
                <a:ext cx="3179869" cy="385202"/>
              </a:xfrm>
              <a:prstGeom prst="wedgeRectCallout">
                <a:avLst>
                  <a:gd name="adj1" fmla="val -49317"/>
                  <a:gd name="adj2" fmla="val 31091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first</a:t>
                </a:r>
                <a:r>
                  <a:rPr lang="en-CA" dirty="0"/>
                  <a:t> edge </a:t>
                </a:r>
                <a:r>
                  <a:rPr lang="en-CA" b="1" dirty="0"/>
                  <a:t>not in O</a:t>
                </a:r>
              </a:p>
            </p:txBody>
          </p:sp>
        </mc:Choice>
        <mc:Fallback xmlns="">
          <p:sp>
            <p:nvSpPr>
              <p:cNvPr id="201" name="Rectangular Callout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032" y="380804"/>
                <a:ext cx="3179869" cy="385202"/>
              </a:xfrm>
              <a:prstGeom prst="wedgeRectCallout">
                <a:avLst>
                  <a:gd name="adj1" fmla="val -49317"/>
                  <a:gd name="adj2" fmla="val 310910"/>
                </a:avLst>
              </a:prstGeom>
              <a:blipFill>
                <a:blip r:embed="rId8"/>
                <a:stretch>
                  <a:fillRect t="-25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8613368" y="1715164"/>
                <a:ext cx="453907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368" y="1715164"/>
                <a:ext cx="453907" cy="395621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>
              <a:xfrm>
                <a:off x="6204048" y="3449134"/>
                <a:ext cx="5364651" cy="36799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Adding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to </a:t>
                </a:r>
                <a:r>
                  <a:rPr lang="en-CA" b="1" dirty="0"/>
                  <a:t>O </a:t>
                </a:r>
                <a:r>
                  <a:rPr lang="en-CA" dirty="0"/>
                  <a:t>would create cycle </a:t>
                </a:r>
                <a:r>
                  <a:rPr lang="en-CA" b="1" dirty="0">
                    <a:solidFill>
                      <a:srgbClr val="C00000"/>
                    </a:solidFill>
                  </a:rPr>
                  <a:t>C</a:t>
                </a:r>
                <a:endParaRPr lang="en-CA" b="1" dirty="0"/>
              </a:p>
            </p:txBody>
          </p:sp>
        </mc:Choice>
        <mc:Fallback xmlns="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48" y="3449134"/>
                <a:ext cx="5364651" cy="367992"/>
              </a:xfrm>
              <a:prstGeom prst="rect">
                <a:avLst/>
              </a:prstGeom>
              <a:blipFill>
                <a:blip r:embed="rId10"/>
                <a:stretch>
                  <a:fillRect t="-12903" b="-193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10" idx="7"/>
            <a:endCxn id="209" idx="4"/>
          </p:cNvCxnSpPr>
          <p:nvPr/>
        </p:nvCxnSpPr>
        <p:spPr>
          <a:xfrm flipV="1">
            <a:off x="10949200" y="4657038"/>
            <a:ext cx="562841" cy="274829"/>
          </a:xfrm>
          <a:prstGeom prst="straightConnector1">
            <a:avLst/>
          </a:prstGeom>
          <a:ln w="76200">
            <a:solidFill>
              <a:srgbClr val="C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07" idx="5"/>
            <a:endCxn id="210" idx="2"/>
          </p:cNvCxnSpPr>
          <p:nvPr/>
        </p:nvCxnSpPr>
        <p:spPr>
          <a:xfrm>
            <a:off x="9180302" y="4993943"/>
            <a:ext cx="1201270" cy="154150"/>
          </a:xfrm>
          <a:prstGeom prst="straightConnector1">
            <a:avLst/>
          </a:prstGeom>
          <a:ln w="76200">
            <a:solidFill>
              <a:srgbClr val="C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9618366" y="4633086"/>
                <a:ext cx="453907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366" y="4633086"/>
                <a:ext cx="453907" cy="395621"/>
              </a:xfrm>
              <a:prstGeom prst="rect">
                <a:avLst/>
              </a:prstGeom>
              <a:blipFill>
                <a:blip r:embed="rId1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Oval 173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954673" y="500133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622164" y="365089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4600496" y="385616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3881837" y="477771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049293" y="4873895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10381572" y="4842303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tangular Callout 219"/>
              <p:cNvSpPr/>
              <p:nvPr/>
            </p:nvSpPr>
            <p:spPr>
              <a:xfrm>
                <a:off x="6206426" y="3866618"/>
                <a:ext cx="2224120" cy="654247"/>
              </a:xfrm>
              <a:prstGeom prst="wedgeRectCallout">
                <a:avLst>
                  <a:gd name="adj1" fmla="val 82250"/>
                  <a:gd name="adj2" fmla="val 1625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/>
                  <a:t> smallest </a:t>
                </a:r>
                <a:r>
                  <a:rPr lang="en-CA" dirty="0"/>
                  <a:t>edge in</a:t>
                </a:r>
                <a:r>
                  <a:rPr lang="en-CA" b="1" dirty="0"/>
                  <a:t> 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∖</m:t>
                    </m:r>
                  </m:oMath>
                </a14:m>
                <a:r>
                  <a:rPr lang="en-CA" b="1" dirty="0"/>
                  <a:t> K</a:t>
                </a:r>
              </a:p>
            </p:txBody>
          </p:sp>
        </mc:Choice>
        <mc:Fallback xmlns="">
          <p:sp>
            <p:nvSpPr>
              <p:cNvPr id="220" name="Rectangular Callout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426" y="3866618"/>
                <a:ext cx="2224120" cy="654247"/>
              </a:xfrm>
              <a:prstGeom prst="wedgeRectCallout">
                <a:avLst>
                  <a:gd name="adj1" fmla="val 82250"/>
                  <a:gd name="adj2" fmla="val 16255"/>
                </a:avLst>
              </a:prstGeom>
              <a:blipFill>
                <a:blip r:embed="rId12"/>
                <a:stretch>
                  <a:fillRect t="-2727" b="-118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09" idx="2"/>
            <a:endCxn id="206" idx="6"/>
          </p:cNvCxnSpPr>
          <p:nvPr/>
        </p:nvCxnSpPr>
        <p:spPr>
          <a:xfrm flipH="1" flipV="1">
            <a:off x="10455280" y="4160991"/>
            <a:ext cx="724252" cy="190258"/>
          </a:xfrm>
          <a:prstGeom prst="straightConnector1">
            <a:avLst/>
          </a:prstGeom>
          <a:ln w="76200">
            <a:solidFill>
              <a:srgbClr val="C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76" idx="7"/>
            <a:endCxn id="175" idx="2"/>
          </p:cNvCxnSpPr>
          <p:nvPr/>
        </p:nvCxnSpPr>
        <p:spPr>
          <a:xfrm flipV="1">
            <a:off x="2601266" y="3971694"/>
            <a:ext cx="609960" cy="40050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07" idx="7"/>
            <a:endCxn id="206" idx="2"/>
          </p:cNvCxnSpPr>
          <p:nvPr/>
        </p:nvCxnSpPr>
        <p:spPr>
          <a:xfrm flipV="1">
            <a:off x="9180302" y="4160991"/>
            <a:ext cx="609960" cy="400501"/>
          </a:xfrm>
          <a:prstGeom prst="straightConnector1">
            <a:avLst/>
          </a:prstGeom>
          <a:ln w="76200">
            <a:solidFill>
              <a:srgbClr val="C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5" name="Oval 174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211226" y="3665904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033638" y="428263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9790262" y="385520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8612674" y="447192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11179532" y="4045459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9188039" y="4053649"/>
                <a:ext cx="361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039" y="4053649"/>
                <a:ext cx="36122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Rectangle 249"/>
          <p:cNvSpPr/>
          <p:nvPr/>
        </p:nvSpPr>
        <p:spPr>
          <a:xfrm>
            <a:off x="10603245" y="382946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C:</a:t>
            </a:r>
            <a:endParaRPr lang="en-CA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Rectangular Callout 251"/>
              <p:cNvSpPr/>
              <p:nvPr/>
            </p:nvSpPr>
            <p:spPr>
              <a:xfrm>
                <a:off x="120180" y="5678290"/>
                <a:ext cx="3369179" cy="631556"/>
              </a:xfrm>
              <a:prstGeom prst="wedgeRectCallout">
                <a:avLst>
                  <a:gd name="adj1" fmla="val 37108"/>
                  <a:gd name="adj2" fmla="val -161998"/>
                </a:avLst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be same 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but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CA" b="1" dirty="0"/>
                  <a:t> swapped</a:t>
                </a:r>
              </a:p>
            </p:txBody>
          </p:sp>
        </mc:Choice>
        <mc:Fallback xmlns="">
          <p:sp>
            <p:nvSpPr>
              <p:cNvPr id="252" name="Rectangular Callout 2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80" y="5678290"/>
                <a:ext cx="3369179" cy="631556"/>
              </a:xfrm>
              <a:prstGeom prst="wedgeRectCallout">
                <a:avLst>
                  <a:gd name="adj1" fmla="val 37108"/>
                  <a:gd name="adj2" fmla="val -161998"/>
                </a:avLst>
              </a:prstGeom>
              <a:blipFill>
                <a:blip r:embed="rId14"/>
                <a:stretch>
                  <a:fillRect l="-1077" r="-2334" b="-486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endCxn id="182" idx="2"/>
          </p:cNvCxnSpPr>
          <p:nvPr/>
        </p:nvCxnSpPr>
        <p:spPr>
          <a:xfrm>
            <a:off x="2632839" y="4762916"/>
            <a:ext cx="1248998" cy="320592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3244340" y="4512441"/>
                <a:ext cx="453907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40" y="4512441"/>
                <a:ext cx="453907" cy="395621"/>
              </a:xfrm>
              <a:prstGeom prst="rect">
                <a:avLst/>
              </a:prstGeom>
              <a:blipFill>
                <a:blip r:embed="rId1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" name="Straight Connector 255"/>
          <p:cNvCxnSpPr/>
          <p:nvPr/>
        </p:nvCxnSpPr>
        <p:spPr>
          <a:xfrm>
            <a:off x="2642365" y="4051580"/>
            <a:ext cx="523477" cy="2259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2890072" y="3940414"/>
            <a:ext cx="63766" cy="4745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2565055" y="3706953"/>
                <a:ext cx="361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55" y="3706953"/>
                <a:ext cx="36122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Rectangle 261"/>
              <p:cNvSpPr/>
              <p:nvPr/>
            </p:nvSpPr>
            <p:spPr>
              <a:xfrm>
                <a:off x="3587103" y="5457460"/>
                <a:ext cx="4109082" cy="2994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62" name="Rectangle 2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103" y="5457460"/>
                <a:ext cx="4109082" cy="299464"/>
              </a:xfrm>
              <a:prstGeom prst="rect">
                <a:avLst/>
              </a:prstGeom>
              <a:blipFill>
                <a:blip r:embed="rId17"/>
                <a:stretch>
                  <a:fillRect t="-23077" b="-32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Rectangle 262"/>
              <p:cNvSpPr/>
              <p:nvPr/>
            </p:nvSpPr>
            <p:spPr>
              <a:xfrm>
                <a:off x="3584512" y="5763249"/>
                <a:ext cx="4109082" cy="305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CA" dirty="0"/>
                  <a:t> since O is optimal</a:t>
                </a:r>
              </a:p>
            </p:txBody>
          </p:sp>
        </mc:Choice>
        <mc:Fallback xmlns="">
          <p:sp>
            <p:nvSpPr>
              <p:cNvPr id="263" name="Rectangle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512" y="5763249"/>
                <a:ext cx="4109082" cy="305790"/>
              </a:xfrm>
              <a:prstGeom prst="rect">
                <a:avLst/>
              </a:prstGeom>
              <a:blipFill>
                <a:blip r:embed="rId18"/>
                <a:stretch>
                  <a:fillRect t="-16667" b="-3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Rectangle 263"/>
              <p:cNvSpPr/>
              <p:nvPr/>
            </p:nvSpPr>
            <p:spPr>
              <a:xfrm>
                <a:off x="3538278" y="6081371"/>
                <a:ext cx="4259491" cy="3296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dirty="0"/>
                  <a:t>,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4" name="Rectangle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278" y="6081371"/>
                <a:ext cx="4259491" cy="329609"/>
              </a:xfrm>
              <a:prstGeom prst="rect">
                <a:avLst/>
              </a:prstGeom>
              <a:blipFill>
                <a:blip r:embed="rId19"/>
                <a:stretch>
                  <a:fillRect t="-19298" b="-228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Rectangular Callout 264"/>
              <p:cNvSpPr/>
              <p:nvPr/>
            </p:nvSpPr>
            <p:spPr>
              <a:xfrm>
                <a:off x="7949639" y="5192187"/>
                <a:ext cx="4141262" cy="655059"/>
              </a:xfrm>
              <a:prstGeom prst="wedgeRectCallout">
                <a:avLst>
                  <a:gd name="adj1" fmla="val -55727"/>
                  <a:gd name="adj2" fmla="val 104484"/>
                </a:avLst>
              </a:prstGeom>
              <a:solidFill>
                <a:srgbClr val="000000"/>
              </a:solidFill>
              <a:ln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Kruskal considers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FFFFFF"/>
                    </a:solidFill>
                  </a:rPr>
                  <a:t>, and </a:t>
                </a:r>
                <a:r>
                  <a:rPr lang="en-CA" b="1" dirty="0">
                    <a:solidFill>
                      <a:srgbClr val="FFFFFF"/>
                    </a:solidFill>
                  </a:rPr>
                  <a:t>rejects</a:t>
                </a:r>
                <a:r>
                  <a:rPr lang="en-CA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b="1" dirty="0">
                    <a:solidFill>
                      <a:srgbClr val="FFFFFF"/>
                    </a:solidFill>
                  </a:rPr>
                  <a:t> </a:t>
                </a:r>
                <a:r>
                  <a:rPr lang="en-CA" dirty="0">
                    <a:solidFill>
                      <a:srgbClr val="FFFFFF"/>
                    </a:solidFill>
                  </a:rPr>
                  <a:t>despite 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65" name="Rectangular Callout 2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639" y="5192187"/>
                <a:ext cx="4141262" cy="655059"/>
              </a:xfrm>
              <a:prstGeom prst="wedgeRectCallout">
                <a:avLst>
                  <a:gd name="adj1" fmla="val -55727"/>
                  <a:gd name="adj2" fmla="val 104484"/>
                </a:avLst>
              </a:prstGeom>
              <a:blipFill>
                <a:blip r:embed="rId20"/>
                <a:stretch>
                  <a:fillRect t="-4734"/>
                </a:stretch>
              </a:blipFill>
              <a:ln>
                <a:solidFill>
                  <a:srgbClr val="A5A5A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Rectangular Callout 277"/>
              <p:cNvSpPr/>
              <p:nvPr/>
            </p:nvSpPr>
            <p:spPr>
              <a:xfrm>
                <a:off x="7949639" y="5840136"/>
                <a:ext cx="4141262" cy="356994"/>
              </a:xfrm>
              <a:prstGeom prst="wedgeRectCallout">
                <a:avLst>
                  <a:gd name="adj1" fmla="val -27702"/>
                  <a:gd name="adj2" fmla="val 45108"/>
                </a:avLst>
              </a:prstGeom>
              <a:solidFill>
                <a:srgbClr val="000000"/>
              </a:solidFill>
              <a:ln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So,</a:t>
                </a:r>
                <a:r>
                  <a:rPr lang="en-CA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FFFFFF"/>
                    </a:solidFill>
                  </a:rPr>
                  <a:t> </a:t>
                </a:r>
                <a:r>
                  <a:rPr lang="en-CA" dirty="0">
                    <a:solidFill>
                      <a:srgbClr val="FFFFFF"/>
                    </a:solidFill>
                  </a:rPr>
                  <a:t>contains a cycle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78" name="Rectangular Callout 2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639" y="5840136"/>
                <a:ext cx="4141262" cy="356994"/>
              </a:xfrm>
              <a:prstGeom prst="wedgeRectCallout">
                <a:avLst>
                  <a:gd name="adj1" fmla="val -27702"/>
                  <a:gd name="adj2" fmla="val 45108"/>
                </a:avLst>
              </a:prstGeom>
              <a:blipFill>
                <a:blip r:embed="rId21"/>
                <a:stretch>
                  <a:fillRect t="-12903" b="-17742"/>
                </a:stretch>
              </a:blipFill>
              <a:ln>
                <a:solidFill>
                  <a:srgbClr val="A5A5A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ular Callout 278"/>
              <p:cNvSpPr/>
              <p:nvPr/>
            </p:nvSpPr>
            <p:spPr>
              <a:xfrm>
                <a:off x="7949639" y="6200002"/>
                <a:ext cx="4141262" cy="336964"/>
              </a:xfrm>
              <a:prstGeom prst="wedgeRectCallout">
                <a:avLst>
                  <a:gd name="adj1" fmla="val -27702"/>
                  <a:gd name="adj2" fmla="val 45108"/>
                </a:avLst>
              </a:prstGeom>
              <a:solidFill>
                <a:srgbClr val="000000"/>
              </a:solidFill>
              <a:ln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</a:rPr>
                  <a:t>. </a:t>
                </a:r>
                <a:r>
                  <a:rPr lang="en-US" b="1" dirty="0">
                    <a:solidFill>
                      <a:srgbClr val="FFFFFF"/>
                    </a:solidFill>
                  </a:rPr>
                  <a:t>Contradiction!</a:t>
                </a:r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79" name="Rectangular Callout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639" y="6200002"/>
                <a:ext cx="4141262" cy="336964"/>
              </a:xfrm>
              <a:prstGeom prst="wedgeRectCallout">
                <a:avLst>
                  <a:gd name="adj1" fmla="val -27702"/>
                  <a:gd name="adj2" fmla="val 45108"/>
                </a:avLst>
              </a:prstGeom>
              <a:blipFill>
                <a:blip r:embed="rId22"/>
                <a:stretch>
                  <a:fillRect t="-17241" b="-24138"/>
                </a:stretch>
              </a:blipFill>
              <a:ln>
                <a:solidFill>
                  <a:srgbClr val="A5A5A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Rectangular Callout 281"/>
          <p:cNvSpPr/>
          <p:nvPr/>
        </p:nvSpPr>
        <p:spPr>
          <a:xfrm>
            <a:off x="6204048" y="4510984"/>
            <a:ext cx="2226498" cy="588538"/>
          </a:xfrm>
          <a:prstGeom prst="wedgeRectCallout">
            <a:avLst>
              <a:gd name="adj1" fmla="val -22708"/>
              <a:gd name="adj2" fmla="val 285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(exists since no cycles in </a:t>
            </a:r>
            <a:r>
              <a:rPr lang="en-US" b="1" dirty="0"/>
              <a:t>K</a:t>
            </a:r>
            <a:r>
              <a:rPr lang="en-CA" dirty="0"/>
              <a:t>)</a:t>
            </a:r>
            <a:endParaRPr lang="en-C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C2C6F-EEF7-6324-87DD-408C2F17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9453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11" grpId="0" animBg="1"/>
      <p:bldP spid="140" grpId="0" animBg="1"/>
      <p:bldP spid="162" grpId="0"/>
      <p:bldP spid="159" grpId="0"/>
      <p:bldP spid="160" grpId="0" animBg="1"/>
      <p:bldP spid="164" grpId="0"/>
      <p:bldP spid="165" grpId="0"/>
      <p:bldP spid="166" grpId="0"/>
      <p:bldP spid="172" grpId="0" animBg="1"/>
      <p:bldP spid="189" grpId="0"/>
      <p:bldP spid="201" grpId="0" animBg="1"/>
      <p:bldP spid="202" grpId="0"/>
      <p:bldP spid="203" grpId="0" animBg="1"/>
      <p:bldP spid="219" grpId="0"/>
      <p:bldP spid="174" grpId="0" animBg="1"/>
      <p:bldP spid="177" grpId="0" animBg="1"/>
      <p:bldP spid="178" grpId="0" animBg="1"/>
      <p:bldP spid="182" grpId="0" animBg="1"/>
      <p:bldP spid="187" grpId="0" animBg="1"/>
      <p:bldP spid="210" grpId="0" animBg="1"/>
      <p:bldP spid="220" grpId="0" animBg="1"/>
      <p:bldP spid="175" grpId="0" animBg="1"/>
      <p:bldP spid="176" grpId="0" animBg="1"/>
      <p:bldP spid="206" grpId="0" animBg="1"/>
      <p:bldP spid="207" grpId="0" animBg="1"/>
      <p:bldP spid="209" grpId="0" animBg="1"/>
      <p:bldP spid="248" grpId="0"/>
      <p:bldP spid="250" grpId="0"/>
      <p:bldP spid="252" grpId="0" animBg="1"/>
      <p:bldP spid="254" grpId="0"/>
      <p:bldP spid="261" grpId="0"/>
      <p:bldP spid="262" grpId="0" animBg="1"/>
      <p:bldP spid="263" grpId="0" animBg="1"/>
      <p:bldP spid="264" grpId="0" animBg="1"/>
      <p:bldP spid="265" grpId="0" animBg="1"/>
      <p:bldP spid="278" grpId="0" animBg="1"/>
      <p:bldP spid="279" grpId="0" animBg="1"/>
      <p:bldP spid="2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6F50-C9A6-9698-7033-B0683B86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21" y="-2"/>
            <a:ext cx="7971510" cy="1028386"/>
          </a:xfrm>
        </p:spPr>
        <p:txBody>
          <a:bodyPr/>
          <a:lstStyle/>
          <a:p>
            <a:r>
              <a:rPr lang="en-CA" dirty="0"/>
              <a:t>Union Find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01ACE-36B9-AAA7-D39E-697899906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0520" y="1236373"/>
                <a:ext cx="8176843" cy="5090429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Suppose we are partitioning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into </a:t>
                </a:r>
                <a:r>
                  <a:rPr lang="en-CA" b="1" dirty="0"/>
                  <a:t>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Represent the partition as a </a:t>
                </a:r>
                <a:r>
                  <a:rPr lang="en-CA" b="1" dirty="0"/>
                  <a:t>forest </a:t>
                </a:r>
                <a:r>
                  <a:rPr lang="en-CA" dirty="0"/>
                  <a:t>of </a:t>
                </a:r>
                <a:r>
                  <a:rPr lang="en-CA" b="1" dirty="0"/>
                  <a:t>trees</a:t>
                </a:r>
              </a:p>
              <a:p>
                <a:pPr lvl="1"/>
                <a:r>
                  <a:rPr lang="en-CA" dirty="0"/>
                  <a:t>Initially one single-node tree</a:t>
                </a:r>
                <a:r>
                  <a:rPr lang="en-CA" b="1" dirty="0"/>
                  <a:t> </a:t>
                </a:r>
                <a:r>
                  <a:rPr lang="en-CA" dirty="0"/>
                  <a:t>per subset</a:t>
                </a:r>
              </a:p>
              <a:p>
                <a:pPr lvl="1"/>
                <a:r>
                  <a:rPr lang="en-CA" dirty="0"/>
                  <a:t>Each node has a </a:t>
                </a:r>
                <a:r>
                  <a:rPr lang="en-CA" b="1" dirty="0"/>
                  <a:t>parent pointer</a:t>
                </a:r>
              </a:p>
              <a:p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𝐹𝑖𝑛𝑑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CA" dirty="0"/>
                  <a:t> returns the </a:t>
                </a:r>
                <a:r>
                  <a:rPr lang="en-CA" b="1" dirty="0"/>
                  <a:t>root</a:t>
                </a:r>
                <a:br>
                  <a:rPr lang="en-CA" b="1" dirty="0"/>
                </a:br>
                <a:r>
                  <a:rPr lang="en-CA" dirty="0"/>
                  <a:t>of the tree containing</a:t>
                </a:r>
                <a:r>
                  <a:rPr lang="en-CA" b="1" dirty="0"/>
                  <a:t> element </a:t>
                </a:r>
                <a14:m>
                  <m:oMath xmlns:m="http://schemas.openxmlformats.org/officeDocument/2006/math">
                    <m:r>
                      <a:rPr lang="en-CA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𝑈𝑛𝑖𝑜𝑛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CA" dirty="0"/>
                  <a:t> makes one root</a:t>
                </a:r>
                <a:br>
                  <a:rPr lang="en-CA" dirty="0"/>
                </a:br>
                <a:r>
                  <a:rPr lang="en-CA" dirty="0"/>
                  <a:t>the parent of the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01ACE-36B9-AAA7-D39E-697899906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520" y="1236373"/>
                <a:ext cx="8176843" cy="5090429"/>
              </a:xfrm>
              <a:blipFill>
                <a:blip r:embed="rId2"/>
                <a:stretch>
                  <a:fillRect l="-2013" t="-16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E470C-CA3F-B24C-3B96-A55ECDD7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Content Placeholder 29">
            <a:extLst>
              <a:ext uri="{FF2B5EF4-FFF2-40B4-BE49-F238E27FC236}">
                <a16:creationId xmlns:a16="http://schemas.microsoft.com/office/drawing/2014/main" id="{A14219DD-DEE7-3D95-570E-BB43C17E4B14}"/>
              </a:ext>
            </a:extLst>
          </p:cNvPr>
          <p:cNvGraphicFramePr>
            <a:graphicFrameLocks/>
          </p:cNvGraphicFramePr>
          <p:nvPr/>
        </p:nvGraphicFramePr>
        <p:xfrm>
          <a:off x="9522788" y="636742"/>
          <a:ext cx="19334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69">
                  <a:extLst>
                    <a:ext uri="{9D8B030D-6E8A-4147-A177-3AD203B41FA5}">
                      <a16:colId xmlns:a16="http://schemas.microsoft.com/office/drawing/2014/main" val="195429056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81906680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1094627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17443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36942"/>
                  </a:ext>
                </a:extLst>
              </a:tr>
            </a:tbl>
          </a:graphicData>
        </a:graphic>
      </p:graphicFrame>
      <p:graphicFrame>
        <p:nvGraphicFramePr>
          <p:cNvPr id="6" name="Content Placeholder 29">
            <a:extLst>
              <a:ext uri="{FF2B5EF4-FFF2-40B4-BE49-F238E27FC236}">
                <a16:creationId xmlns:a16="http://schemas.microsoft.com/office/drawing/2014/main" id="{1A361626-ACFD-2119-9584-1A187B7455A4}"/>
              </a:ext>
            </a:extLst>
          </p:cNvPr>
          <p:cNvGraphicFramePr>
            <a:graphicFrameLocks/>
          </p:cNvGraphicFramePr>
          <p:nvPr/>
        </p:nvGraphicFramePr>
        <p:xfrm>
          <a:off x="9522788" y="636742"/>
          <a:ext cx="19334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69">
                  <a:extLst>
                    <a:ext uri="{9D8B030D-6E8A-4147-A177-3AD203B41FA5}">
                      <a16:colId xmlns:a16="http://schemas.microsoft.com/office/drawing/2014/main" val="195429056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81906680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1094627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17443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36942"/>
                  </a:ext>
                </a:extLst>
              </a:tr>
            </a:tbl>
          </a:graphicData>
        </a:graphic>
      </p:graphicFrame>
      <p:graphicFrame>
        <p:nvGraphicFramePr>
          <p:cNvPr id="7" name="Content Placeholder 29">
            <a:extLst>
              <a:ext uri="{FF2B5EF4-FFF2-40B4-BE49-F238E27FC236}">
                <a16:creationId xmlns:a16="http://schemas.microsoft.com/office/drawing/2014/main" id="{784E91A7-D9AC-BA0D-BE23-D2C6C048781C}"/>
              </a:ext>
            </a:extLst>
          </p:cNvPr>
          <p:cNvGraphicFramePr>
            <a:graphicFrameLocks/>
          </p:cNvGraphicFramePr>
          <p:nvPr/>
        </p:nvGraphicFramePr>
        <p:xfrm>
          <a:off x="9522788" y="636742"/>
          <a:ext cx="19334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69">
                  <a:extLst>
                    <a:ext uri="{9D8B030D-6E8A-4147-A177-3AD203B41FA5}">
                      <a16:colId xmlns:a16="http://schemas.microsoft.com/office/drawing/2014/main" val="195429056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81906680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1094627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17443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36942"/>
                  </a:ext>
                </a:extLst>
              </a:tr>
            </a:tbl>
          </a:graphicData>
        </a:graphic>
      </p:graphicFrame>
      <p:graphicFrame>
        <p:nvGraphicFramePr>
          <p:cNvPr id="8" name="Content Placeholder 29">
            <a:extLst>
              <a:ext uri="{FF2B5EF4-FFF2-40B4-BE49-F238E27FC236}">
                <a16:creationId xmlns:a16="http://schemas.microsoft.com/office/drawing/2014/main" id="{46E76958-3FDD-83E1-45D4-BEB7C602E3A2}"/>
              </a:ext>
            </a:extLst>
          </p:cNvPr>
          <p:cNvGraphicFramePr>
            <a:graphicFrameLocks/>
          </p:cNvGraphicFramePr>
          <p:nvPr/>
        </p:nvGraphicFramePr>
        <p:xfrm>
          <a:off x="9522788" y="636742"/>
          <a:ext cx="19334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69">
                  <a:extLst>
                    <a:ext uri="{9D8B030D-6E8A-4147-A177-3AD203B41FA5}">
                      <a16:colId xmlns:a16="http://schemas.microsoft.com/office/drawing/2014/main" val="195429056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81906680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1094627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17443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369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733C42-1889-D75B-524B-3345F067822E}"/>
              </a:ext>
            </a:extLst>
          </p:cNvPr>
          <p:cNvSpPr txBox="1"/>
          <p:nvPr/>
        </p:nvSpPr>
        <p:spPr>
          <a:xfrm>
            <a:off x="8790652" y="156961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Union-find forest (physical):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8A6AAE-ACB6-4616-4CF5-88C807A89161}"/>
                  </a:ext>
                </a:extLst>
              </p:cNvPr>
              <p:cNvSpPr txBox="1"/>
              <p:nvPr/>
            </p:nvSpPr>
            <p:spPr>
              <a:xfrm>
                <a:off x="8209648" y="575600"/>
                <a:ext cx="1314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𝒑𝒂𝒓𝒆𝒏𝒕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8A6AAE-ACB6-4616-4CF5-88C807A89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648" y="575600"/>
                <a:ext cx="1314784" cy="461665"/>
              </a:xfrm>
              <a:prstGeom prst="rect">
                <a:avLst/>
              </a:prstGeom>
              <a:blipFill>
                <a:blip r:embed="rId3"/>
                <a:stretch>
                  <a:fillRect r="-2791" b="-171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84DFE4-A81E-3262-3268-BDF53C34217F}"/>
                  </a:ext>
                </a:extLst>
              </p:cNvPr>
              <p:cNvSpPr txBox="1"/>
              <p:nvPr/>
            </p:nvSpPr>
            <p:spPr>
              <a:xfrm>
                <a:off x="9581149" y="966735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84DFE4-A81E-3262-3268-BDF53C342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149" y="966735"/>
                <a:ext cx="3826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E238E4-0D17-DE88-F04F-5D96D77D54D2}"/>
                  </a:ext>
                </a:extLst>
              </p:cNvPr>
              <p:cNvSpPr txBox="1"/>
              <p:nvPr/>
            </p:nvSpPr>
            <p:spPr>
              <a:xfrm>
                <a:off x="10071610" y="970675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E238E4-0D17-DE88-F04F-5D96D77D5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10" y="970675"/>
                <a:ext cx="3826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E76BDF-0B3A-40CA-5023-104ABA956421}"/>
                  </a:ext>
                </a:extLst>
              </p:cNvPr>
              <p:cNvSpPr txBox="1"/>
              <p:nvPr/>
            </p:nvSpPr>
            <p:spPr>
              <a:xfrm>
                <a:off x="10514095" y="96673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E76BDF-0B3A-40CA-5023-104ABA956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095" y="966735"/>
                <a:ext cx="377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D49B4D-90B1-5E17-1073-572A6A05FD2C}"/>
                  </a:ext>
                </a:extLst>
              </p:cNvPr>
              <p:cNvSpPr txBox="1"/>
              <p:nvPr/>
            </p:nvSpPr>
            <p:spPr>
              <a:xfrm>
                <a:off x="11004556" y="9706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D49B4D-90B1-5E17-1073-572A6A05F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556" y="970675"/>
                <a:ext cx="377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64F2C85-CF21-85B8-4D36-05092488757E}"/>
              </a:ext>
            </a:extLst>
          </p:cNvPr>
          <p:cNvSpPr txBox="1"/>
          <p:nvPr/>
        </p:nvSpPr>
        <p:spPr>
          <a:xfrm>
            <a:off x="8787439" y="1422938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Union-find forest (logical):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BCEBA9-7D8E-2495-B97B-DBBEA1A670D3}"/>
              </a:ext>
            </a:extLst>
          </p:cNvPr>
          <p:cNvSpPr/>
          <p:nvPr/>
        </p:nvSpPr>
        <p:spPr>
          <a:xfrm>
            <a:off x="8770532" y="184069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CFB142-D4A5-B728-1669-BB509E0C837B}"/>
              </a:ext>
            </a:extLst>
          </p:cNvPr>
          <p:cNvSpPr/>
          <p:nvPr/>
        </p:nvSpPr>
        <p:spPr>
          <a:xfrm>
            <a:off x="11027300" y="182397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4BE971-D3A1-0FCA-19EE-A19F0FA1C65F}"/>
              </a:ext>
            </a:extLst>
          </p:cNvPr>
          <p:cNvSpPr/>
          <p:nvPr/>
        </p:nvSpPr>
        <p:spPr>
          <a:xfrm>
            <a:off x="10275044" y="181405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17723E-FCF1-2B2D-86CE-CEECF7B50B61}"/>
              </a:ext>
            </a:extLst>
          </p:cNvPr>
          <p:cNvSpPr/>
          <p:nvPr/>
        </p:nvSpPr>
        <p:spPr>
          <a:xfrm>
            <a:off x="9522788" y="1831063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096F0E-B9AC-F64C-97F4-08D6E0CB4B5A}"/>
              </a:ext>
            </a:extLst>
          </p:cNvPr>
          <p:cNvSpPr/>
          <p:nvPr/>
        </p:nvSpPr>
        <p:spPr>
          <a:xfrm>
            <a:off x="9160497" y="271469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25" name="Curved Connector 66">
            <a:extLst>
              <a:ext uri="{FF2B5EF4-FFF2-40B4-BE49-F238E27FC236}">
                <a16:creationId xmlns:a16="http://schemas.microsoft.com/office/drawing/2014/main" id="{57315967-9E31-1A51-DCC5-C84623485C5A}"/>
              </a:ext>
            </a:extLst>
          </p:cNvPr>
          <p:cNvCxnSpPr>
            <a:stCxn id="24" idx="0"/>
            <a:endCxn id="19" idx="4"/>
          </p:cNvCxnSpPr>
          <p:nvPr/>
        </p:nvCxnSpPr>
        <p:spPr>
          <a:xfrm rot="5400000" flipH="1" flipV="1">
            <a:off x="9538124" y="2397524"/>
            <a:ext cx="272054" cy="36229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33C8A71-7431-132D-4070-8ECC35967DA9}"/>
                  </a:ext>
                </a:extLst>
              </p:cNvPr>
              <p:cNvSpPr/>
              <p:nvPr/>
            </p:nvSpPr>
            <p:spPr>
              <a:xfrm>
                <a:off x="6962581" y="4065893"/>
                <a:ext cx="4945937" cy="9226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i="1" dirty="0">
                    <a:latin typeface="Cambria Math" panose="02040503050406030204" pitchFamily="18" charset="0"/>
                  </a:rPr>
                  <a:t>Let’s union the </a:t>
                </a:r>
                <a:r>
                  <a:rPr lang="en-CA" b="1" i="1" u="sng" dirty="0">
                    <a:latin typeface="Cambria Math" panose="02040503050406030204" pitchFamily="18" charset="0"/>
                  </a:rPr>
                  <a:t>sets</a:t>
                </a:r>
                <a:r>
                  <a:rPr lang="en-CA" b="0" i="1" dirty="0">
                    <a:latin typeface="Cambria Math" panose="02040503050406030204" pitchFamily="18" charset="0"/>
                  </a:rPr>
                  <a:t> containing </a:t>
                </a:r>
                <a:r>
                  <a:rPr lang="en-CA" b="1" i="1" u="sng" dirty="0">
                    <a:latin typeface="Cambria Math" panose="02040503050406030204" pitchFamily="18" charset="0"/>
                  </a:rPr>
                  <a:t>elements</a:t>
                </a:r>
                <a:r>
                  <a:rPr lang="en-CA" b="0" i="1" dirty="0">
                    <a:latin typeface="Cambria Math" panose="02040503050406030204" pitchFamily="18" charset="0"/>
                  </a:rPr>
                  <a:t> 1 and 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CA" b="0" dirty="0"/>
                  <a:t> </a:t>
                </a:r>
                <a:r>
                  <a:rPr lang="en-CA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CA" b="0" dirty="0"/>
                  <a:t>,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CA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CA" dirty="0"/>
                  <a:t>: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33C8A71-7431-132D-4070-8ECC35967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581" y="4065893"/>
                <a:ext cx="4945937" cy="922651"/>
              </a:xfrm>
              <a:prstGeom prst="rect">
                <a:avLst/>
              </a:prstGeom>
              <a:blipFill>
                <a:blip r:embed="rId8"/>
                <a:stretch>
                  <a:fillRect t="-3247" b="-90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C30C8F-07BA-A078-7EEF-ED68A56097A0}"/>
                  </a:ext>
                </a:extLst>
              </p:cNvPr>
              <p:cNvSpPr/>
              <p:nvPr/>
            </p:nvSpPr>
            <p:spPr>
              <a:xfrm>
                <a:off x="5571922" y="5137555"/>
                <a:ext cx="3273501" cy="10611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i="1" dirty="0">
                    <a:latin typeface="Cambria Math" panose="02040503050406030204" pitchFamily="18" charset="0"/>
                  </a:rPr>
                  <a:t>How about elements 4 and 1?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CA" b="0" dirty="0"/>
                  <a:t> </a:t>
                </a:r>
                <a:r>
                  <a:rPr lang="en-CA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r>
                  <a:rPr lang="en-CA" b="0" dirty="0"/>
                  <a:t>,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𝑈𝑛𝑖𝑜𝑛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4, 2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C30C8F-07BA-A078-7EEF-ED68A5609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922" y="5137555"/>
                <a:ext cx="3273501" cy="10611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B510FC-88D0-35F6-F967-5F3C61C92228}"/>
                  </a:ext>
                </a:extLst>
              </p:cNvPr>
              <p:cNvSpPr/>
              <p:nvPr/>
            </p:nvSpPr>
            <p:spPr>
              <a:xfrm>
                <a:off x="8916322" y="5137555"/>
                <a:ext cx="3059617" cy="10611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i="1" dirty="0">
                    <a:latin typeface="Cambria Math" panose="02040503050406030204" pitchFamily="18" charset="0"/>
                  </a:rPr>
                  <a:t>How about elements 3 and 1?</a:t>
                </a:r>
                <a:endParaRPr lang="en-CA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CA" b="0" dirty="0"/>
                  <a:t> </a:t>
                </a:r>
                <a:r>
                  <a:rPr lang="en-CA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3,</m:t>
                    </m:r>
                  </m:oMath>
                </a14:m>
                <a:r>
                  <a:rPr lang="en-CA" b="0" dirty="0"/>
                  <a:t>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endParaRPr lang="en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𝑈𝑛𝑖𝑜𝑛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3, 4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B510FC-88D0-35F6-F967-5F3C61C92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322" y="5137555"/>
                <a:ext cx="3059617" cy="1061128"/>
              </a:xfrm>
              <a:prstGeom prst="rect">
                <a:avLst/>
              </a:prstGeom>
              <a:blipFill>
                <a:blip r:embed="rId10"/>
                <a:stretch>
                  <a:fillRect l="-1584" r="-11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ED92B23C-7FC2-5D4C-4EF4-E23A8387EB4F}"/>
              </a:ext>
            </a:extLst>
          </p:cNvPr>
          <p:cNvSpPr/>
          <p:nvPr/>
        </p:nvSpPr>
        <p:spPr>
          <a:xfrm>
            <a:off x="11467227" y="2661785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cxnSp>
        <p:nvCxnSpPr>
          <p:cNvPr id="29" name="Curved Connector 82">
            <a:extLst>
              <a:ext uri="{FF2B5EF4-FFF2-40B4-BE49-F238E27FC236}">
                <a16:creationId xmlns:a16="http://schemas.microsoft.com/office/drawing/2014/main" id="{DAE4BE1E-1EDF-4D3B-80E1-D39A20F50B23}"/>
              </a:ext>
            </a:extLst>
          </p:cNvPr>
          <p:cNvCxnSpPr>
            <a:cxnSpLocks/>
            <a:stCxn id="28" idx="0"/>
            <a:endCxn id="17" idx="5"/>
          </p:cNvCxnSpPr>
          <p:nvPr/>
        </p:nvCxnSpPr>
        <p:spPr>
          <a:xfrm rot="16200000" flipV="1">
            <a:off x="11539433" y="2401482"/>
            <a:ext cx="315798" cy="2048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52F1F9A4-45DE-680D-719F-2426CAF89993}"/>
              </a:ext>
            </a:extLst>
          </p:cNvPr>
          <p:cNvSpPr/>
          <p:nvPr/>
        </p:nvSpPr>
        <p:spPr>
          <a:xfrm>
            <a:off x="10724317" y="259036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261B522-31DB-2D02-90E2-57069524B585}"/>
              </a:ext>
            </a:extLst>
          </p:cNvPr>
          <p:cNvSpPr/>
          <p:nvPr/>
        </p:nvSpPr>
        <p:spPr>
          <a:xfrm>
            <a:off x="10528051" y="334991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42" name="Curved Connector 66">
            <a:extLst>
              <a:ext uri="{FF2B5EF4-FFF2-40B4-BE49-F238E27FC236}">
                <a16:creationId xmlns:a16="http://schemas.microsoft.com/office/drawing/2014/main" id="{8AC18E0E-35FE-07BC-E071-F1950F39FD46}"/>
              </a:ext>
            </a:extLst>
          </p:cNvPr>
          <p:cNvCxnSpPr>
            <a:cxnSpLocks/>
            <a:stCxn id="41" idx="0"/>
            <a:endCxn id="40" idx="4"/>
          </p:cNvCxnSpPr>
          <p:nvPr/>
        </p:nvCxnSpPr>
        <p:spPr>
          <a:xfrm rot="5400000" flipH="1" flipV="1">
            <a:off x="10884708" y="3177799"/>
            <a:ext cx="147970" cy="1962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Curved Connector 66">
            <a:extLst>
              <a:ext uri="{FF2B5EF4-FFF2-40B4-BE49-F238E27FC236}">
                <a16:creationId xmlns:a16="http://schemas.microsoft.com/office/drawing/2014/main" id="{CF993952-772F-2A94-36A9-54591ECD5A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134056" y="2410440"/>
            <a:ext cx="189837" cy="1885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30" grpId="0" animBg="1"/>
      <p:bldP spid="31" grpId="0" animBg="1"/>
      <p:bldP spid="32" grpId="0" animBg="1"/>
      <p:bldP spid="28" grpId="0" animBg="1"/>
      <p:bldP spid="40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113A-2F99-E637-79A3-E7E3091B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Problem: Slow find()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307E0-B853-F500-E66B-2F89ADA4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E47B5E-6D1F-F0BC-E79C-7BABEEB29EB7}"/>
              </a:ext>
            </a:extLst>
          </p:cNvPr>
          <p:cNvSpPr/>
          <p:nvPr/>
        </p:nvSpPr>
        <p:spPr>
          <a:xfrm>
            <a:off x="6471156" y="182397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57A446-C982-30D6-A72C-5ADD4BE345A4}"/>
              </a:ext>
            </a:extLst>
          </p:cNvPr>
          <p:cNvSpPr/>
          <p:nvPr/>
        </p:nvSpPr>
        <p:spPr>
          <a:xfrm>
            <a:off x="6911083" y="2661785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cxnSp>
        <p:nvCxnSpPr>
          <p:cNvPr id="7" name="Curved Connector 82">
            <a:extLst>
              <a:ext uri="{FF2B5EF4-FFF2-40B4-BE49-F238E27FC236}">
                <a16:creationId xmlns:a16="http://schemas.microsoft.com/office/drawing/2014/main" id="{16D225EA-1842-C75F-BA13-B4D6E296DB76}"/>
              </a:ext>
            </a:extLst>
          </p:cNvPr>
          <p:cNvCxnSpPr>
            <a:cxnSpLocks/>
            <a:stCxn id="6" idx="0"/>
            <a:endCxn id="5" idx="5"/>
          </p:cNvCxnSpPr>
          <p:nvPr/>
        </p:nvCxnSpPr>
        <p:spPr>
          <a:xfrm rot="16200000" flipV="1">
            <a:off x="6983289" y="2401482"/>
            <a:ext cx="315798" cy="2048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32F10A8-69A9-F0AE-7065-6526510CD050}"/>
              </a:ext>
            </a:extLst>
          </p:cNvPr>
          <p:cNvSpPr/>
          <p:nvPr/>
        </p:nvSpPr>
        <p:spPr>
          <a:xfrm>
            <a:off x="6168173" y="259036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FFD174-E17E-17BA-DD17-7C8EB6E8F336}"/>
              </a:ext>
            </a:extLst>
          </p:cNvPr>
          <p:cNvSpPr/>
          <p:nvPr/>
        </p:nvSpPr>
        <p:spPr>
          <a:xfrm>
            <a:off x="5971907" y="334991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10" name="Curved Connector 66">
            <a:extLst>
              <a:ext uri="{FF2B5EF4-FFF2-40B4-BE49-F238E27FC236}">
                <a16:creationId xmlns:a16="http://schemas.microsoft.com/office/drawing/2014/main" id="{55A26F01-0297-A133-9A1D-9F39F2AE7A55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rot="5400000" flipH="1" flipV="1">
            <a:off x="6328564" y="3177799"/>
            <a:ext cx="147970" cy="1962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urved Connector 66">
            <a:extLst>
              <a:ext uri="{FF2B5EF4-FFF2-40B4-BE49-F238E27FC236}">
                <a16:creationId xmlns:a16="http://schemas.microsoft.com/office/drawing/2014/main" id="{561BBECD-EE53-66F0-A47B-D5E41218EE6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77912" y="2410440"/>
            <a:ext cx="189837" cy="1885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B442374-1AF4-FADE-B65B-CF8269D38B27}"/>
              </a:ext>
            </a:extLst>
          </p:cNvPr>
          <p:cNvSpPr/>
          <p:nvPr/>
        </p:nvSpPr>
        <p:spPr>
          <a:xfrm>
            <a:off x="2188774" y="3695248"/>
            <a:ext cx="3018049" cy="532496"/>
          </a:xfrm>
          <a:prstGeom prst="wedgeRectCallout">
            <a:avLst>
              <a:gd name="adj1" fmla="val 71111"/>
              <a:gd name="adj2" fmla="val -5264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Long paths </a:t>
            </a:r>
            <a:r>
              <a:rPr lang="en-CA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slow find()</a:t>
            </a:r>
            <a:endParaRPr lang="en-CA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62AEC4E-D6B9-F7EE-1892-08C22CFA7F80}"/>
              </a:ext>
            </a:extLst>
          </p:cNvPr>
          <p:cNvSpPr/>
          <p:nvPr/>
        </p:nvSpPr>
        <p:spPr>
          <a:xfrm>
            <a:off x="2200528" y="4545339"/>
            <a:ext cx="3968202" cy="734923"/>
          </a:xfrm>
          <a:prstGeom prst="wedgeRectCallout">
            <a:avLst>
              <a:gd name="adj1" fmla="val 43232"/>
              <a:gd name="adj2" fmla="val -1812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Find runtime could be</a:t>
            </a:r>
            <a:br>
              <a:rPr lang="en-CA" b="1" dirty="0">
                <a:solidFill>
                  <a:sysClr val="windowText" lastClr="000000"/>
                </a:solidFill>
              </a:rPr>
            </a:br>
            <a:r>
              <a:rPr lang="en-CA" b="1" dirty="0">
                <a:solidFill>
                  <a:sysClr val="windowText" lastClr="000000"/>
                </a:solidFill>
              </a:rPr>
              <a:t>O(number of unions performed)</a:t>
            </a:r>
          </a:p>
        </p:txBody>
      </p:sp>
    </p:spTree>
    <p:extLst>
      <p:ext uri="{BB962C8B-B14F-4D97-AF65-F5344CB8AC3E}">
        <p14:creationId xmlns:p14="http://schemas.microsoft.com/office/powerpoint/2010/main" val="42161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35C8-9D25-F8EE-0F00-EB29CF3E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29" y="-2"/>
            <a:ext cx="10619282" cy="1028386"/>
          </a:xfrm>
        </p:spPr>
        <p:txBody>
          <a:bodyPr>
            <a:normAutofit/>
          </a:bodyPr>
          <a:lstStyle/>
          <a:p>
            <a:r>
              <a:rPr lang="en-CA" dirty="0"/>
              <a:t>Union-find with </a:t>
            </a:r>
            <a:r>
              <a:rPr lang="en-CA" b="1" dirty="0"/>
              <a:t>Union by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456DA-BB3E-946F-2E47-AFE4C6969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929" y="1215231"/>
                <a:ext cx="6654739" cy="4983451"/>
              </a:xfrm>
            </p:spPr>
            <p:txBody>
              <a:bodyPr/>
              <a:lstStyle/>
              <a:p>
                <a:r>
                  <a:rPr lang="en-CA" dirty="0"/>
                  <a:t>Keep track of </a:t>
                </a:r>
                <a:r>
                  <a:rPr lang="en-CA" b="1" dirty="0"/>
                  <a:t>heights</a:t>
                </a:r>
                <a:r>
                  <a:rPr lang="en-CA" dirty="0"/>
                  <a:t> of trees</a:t>
                </a:r>
              </a:p>
              <a:p>
                <a:r>
                  <a:rPr lang="en-CA" dirty="0"/>
                  <a:t>Make </a:t>
                </a:r>
                <a:r>
                  <a:rPr lang="en-CA" b="1" dirty="0"/>
                  <a:t>root with greater height</a:t>
                </a:r>
                <a:br>
                  <a:rPr lang="en-CA" b="1" dirty="0"/>
                </a:br>
                <a:r>
                  <a:rPr lang="en-CA" dirty="0"/>
                  <a:t>be the </a:t>
                </a:r>
                <a:r>
                  <a:rPr lang="en-CA" b="1" dirty="0"/>
                  <a:t>parent</a:t>
                </a:r>
                <a:endParaRPr lang="en-CA" dirty="0"/>
              </a:p>
              <a:p>
                <a:pPr lvl="1"/>
                <a:r>
                  <a:rPr lang="en-CA" dirty="0"/>
                  <a:t>Union of two trees with height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has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Union of tree with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and tree with height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dirty="0"/>
                  <a:t> </a:t>
                </a:r>
                <a:br>
                  <a:rPr lang="en-CA" dirty="0"/>
                </a:br>
                <a:r>
                  <a:rPr lang="en-CA" dirty="0"/>
                  <a:t>has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CA" dirty="0"/>
              </a:p>
              <a:p>
                <a:r>
                  <a:rPr lang="en-CA" b="1" dirty="0"/>
                  <a:t>Runtime </a:t>
                </a:r>
                <a:r>
                  <a:rPr lang="en-CA" dirty="0"/>
                  <a:t>with union by rank?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456DA-BB3E-946F-2E47-AFE4C6969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929" y="1215231"/>
                <a:ext cx="6654739" cy="4983451"/>
              </a:xfrm>
              <a:blipFill>
                <a:blip r:embed="rId2"/>
                <a:stretch>
                  <a:fillRect l="-2381" t="-15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6A9A7-473D-B76C-8F7D-88002467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FC985-5525-14C9-67B9-520F64D00DDE}"/>
              </a:ext>
            </a:extLst>
          </p:cNvPr>
          <p:cNvSpPr txBox="1"/>
          <p:nvPr/>
        </p:nvSpPr>
        <p:spPr>
          <a:xfrm>
            <a:off x="7857186" y="1264151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Union-find forest: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8493DE-16F1-A0D8-800A-63852BC05782}"/>
              </a:ext>
            </a:extLst>
          </p:cNvPr>
          <p:cNvSpPr/>
          <p:nvPr/>
        </p:nvSpPr>
        <p:spPr>
          <a:xfrm>
            <a:off x="7945987" y="1766695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C0D0AE-61F2-71B6-3F08-52ABB424400D}"/>
              </a:ext>
            </a:extLst>
          </p:cNvPr>
          <p:cNvSpPr/>
          <p:nvPr/>
        </p:nvSpPr>
        <p:spPr>
          <a:xfrm>
            <a:off x="10202755" y="1749975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5DC7A43-D507-F297-78DA-4361D5F3E80A}"/>
              </a:ext>
            </a:extLst>
          </p:cNvPr>
          <p:cNvSpPr/>
          <p:nvPr/>
        </p:nvSpPr>
        <p:spPr>
          <a:xfrm>
            <a:off x="9450499" y="174006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B46B02-1C23-12ED-9623-D7B90926C80D}"/>
              </a:ext>
            </a:extLst>
          </p:cNvPr>
          <p:cNvSpPr/>
          <p:nvPr/>
        </p:nvSpPr>
        <p:spPr>
          <a:xfrm>
            <a:off x="8698243" y="175706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0507B16-E911-4606-CD11-1E3EB16AA1F6}"/>
              </a:ext>
            </a:extLst>
          </p:cNvPr>
          <p:cNvSpPr/>
          <p:nvPr/>
        </p:nvSpPr>
        <p:spPr>
          <a:xfrm>
            <a:off x="8335952" y="2640699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27" name="Curved Connector 66">
            <a:extLst>
              <a:ext uri="{FF2B5EF4-FFF2-40B4-BE49-F238E27FC236}">
                <a16:creationId xmlns:a16="http://schemas.microsoft.com/office/drawing/2014/main" id="{42FC3C53-A22D-8F1B-35AB-25EAFDEF2057}"/>
              </a:ext>
            </a:extLst>
          </p:cNvPr>
          <p:cNvCxnSpPr>
            <a:stCxn id="26" idx="0"/>
            <a:endCxn id="25" idx="4"/>
          </p:cNvCxnSpPr>
          <p:nvPr/>
        </p:nvCxnSpPr>
        <p:spPr>
          <a:xfrm rot="5400000" flipH="1" flipV="1">
            <a:off x="8713579" y="2323527"/>
            <a:ext cx="272054" cy="36229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CBE83A9-D66F-DA69-96DB-3DEB8E0EB013}"/>
                  </a:ext>
                </a:extLst>
              </p:cNvPr>
              <p:cNvSpPr/>
              <p:nvPr/>
            </p:nvSpPr>
            <p:spPr>
              <a:xfrm>
                <a:off x="6585793" y="3627410"/>
                <a:ext cx="5245277" cy="9226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i="1" dirty="0">
                    <a:latin typeface="Cambria Math" panose="02040503050406030204" pitchFamily="18" charset="0"/>
                  </a:rPr>
                  <a:t>Let’s union the </a:t>
                </a:r>
                <a:r>
                  <a:rPr lang="en-CA" b="1" i="1" u="sng" dirty="0">
                    <a:latin typeface="Cambria Math" panose="02040503050406030204" pitchFamily="18" charset="0"/>
                  </a:rPr>
                  <a:t>sets</a:t>
                </a:r>
                <a:r>
                  <a:rPr lang="en-CA" b="0" i="1" dirty="0">
                    <a:latin typeface="Cambria Math" panose="02040503050406030204" pitchFamily="18" charset="0"/>
                  </a:rPr>
                  <a:t> containing </a:t>
                </a:r>
                <a:r>
                  <a:rPr lang="en-CA" b="1" i="1" u="sng" dirty="0">
                    <a:latin typeface="Cambria Math" panose="02040503050406030204" pitchFamily="18" charset="0"/>
                  </a:rPr>
                  <a:t>elements</a:t>
                </a:r>
                <a:r>
                  <a:rPr lang="en-CA" b="0" i="1" dirty="0">
                    <a:latin typeface="Cambria Math" panose="02040503050406030204" pitchFamily="18" charset="0"/>
                  </a:rPr>
                  <a:t> 1 and 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CA" b="0" dirty="0"/>
                  <a:t> </a:t>
                </a:r>
                <a:r>
                  <a:rPr lang="en-CA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CA" b="0" dirty="0"/>
                  <a:t>,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CA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CA" dirty="0"/>
                  <a:t>: </a:t>
                </a:r>
                <a:r>
                  <a:rPr lang="en-CA" b="1" dirty="0">
                    <a:solidFill>
                      <a:srgbClr val="FFFF00"/>
                    </a:solidFill>
                  </a:rPr>
                  <a:t>same height</a:t>
                </a:r>
                <a:r>
                  <a:rPr lang="en-CA" dirty="0">
                    <a:solidFill>
                      <a:srgbClr val="FFFF00"/>
                    </a:solidFill>
                  </a:rPr>
                  <a:t> </a:t>
                </a:r>
                <a:r>
                  <a:rPr lang="en-CA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CBE83A9-D66F-DA69-96DB-3DEB8E0EB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93" y="3627410"/>
                <a:ext cx="5245277" cy="922651"/>
              </a:xfrm>
              <a:prstGeom prst="rect">
                <a:avLst/>
              </a:prstGeom>
              <a:blipFill>
                <a:blip r:embed="rId3"/>
                <a:stretch>
                  <a:fillRect t="-3247" b="-97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CCBFE5-EF28-0A6A-9923-FD99EA5C5F12}"/>
                  </a:ext>
                </a:extLst>
              </p:cNvPr>
              <p:cNvSpPr/>
              <p:nvPr/>
            </p:nvSpPr>
            <p:spPr>
              <a:xfrm>
                <a:off x="6585793" y="4640305"/>
                <a:ext cx="5245278" cy="10611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i="1" dirty="0">
                    <a:latin typeface="Cambria Math" panose="02040503050406030204" pitchFamily="18" charset="0"/>
                  </a:rPr>
                  <a:t>How about elements 4 and 1?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CA" b="0" dirty="0"/>
                  <a:t> </a:t>
                </a:r>
                <a:r>
                  <a:rPr lang="en-CA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r>
                  <a:rPr lang="en-CA" b="0" dirty="0"/>
                  <a:t>, 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CA" dirty="0"/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𝑈𝑛𝑖𝑜𝑛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4, 2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  </a:t>
                </a:r>
                <a:r>
                  <a:rPr lang="en-CA" b="1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2’s height is greater </a:t>
                </a:r>
                <a:r>
                  <a:rPr lang="en-CA" b="0" dirty="0">
                    <a:solidFill>
                      <a:srgbClr val="FFFF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CA" b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CCBFE5-EF28-0A6A-9923-FD99EA5C5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93" y="4640305"/>
                <a:ext cx="5245278" cy="1061128"/>
              </a:xfrm>
              <a:prstGeom prst="rect">
                <a:avLst/>
              </a:prstGeom>
              <a:blipFill>
                <a:blip r:embed="rId4"/>
                <a:stretch>
                  <a:fillRect b="-11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15ECE19E-E1D8-C098-65CF-2264ECFE8C4D}"/>
              </a:ext>
            </a:extLst>
          </p:cNvPr>
          <p:cNvSpPr/>
          <p:nvPr/>
        </p:nvSpPr>
        <p:spPr>
          <a:xfrm>
            <a:off x="9241127" y="264069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39" name="Curved Connector 66">
            <a:extLst>
              <a:ext uri="{FF2B5EF4-FFF2-40B4-BE49-F238E27FC236}">
                <a16:creationId xmlns:a16="http://schemas.microsoft.com/office/drawing/2014/main" id="{D89FBC4D-139B-DB4D-5ACA-4361AB6EFB19}"/>
              </a:ext>
            </a:extLst>
          </p:cNvPr>
          <p:cNvCxnSpPr>
            <a:cxnSpLocks/>
            <a:stCxn id="38" idx="0"/>
            <a:endCxn id="25" idx="5"/>
          </p:cNvCxnSpPr>
          <p:nvPr/>
        </p:nvCxnSpPr>
        <p:spPr>
          <a:xfrm rot="16200000" flipV="1">
            <a:off x="9238946" y="2306007"/>
            <a:ext cx="361617" cy="30776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8" grpId="0" animBg="1"/>
      <p:bldP spid="29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2E31-4541-20BB-232C-93C44425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 of union by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Can prove the following </a:t>
                </a:r>
                <a:r>
                  <a:rPr lang="en-CA" b="1" dirty="0"/>
                  <a:t>lemma</a:t>
                </a:r>
                <a:r>
                  <a:rPr lang="en-CA" dirty="0"/>
                  <a:t> by induction:</a:t>
                </a:r>
              </a:p>
              <a:p>
                <a:pPr lvl="1"/>
                <a:r>
                  <a:rPr lang="en-CA" dirty="0"/>
                  <a:t>Each tree of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dirty="0"/>
                  <a:t> nodes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1CC09-2D83-2B3C-977F-C89C38E0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A1D3C574-B691-0137-7253-CA5307D26BBB}"/>
                  </a:ext>
                </a:extLst>
              </p:cNvPr>
              <p:cNvSpPr/>
              <p:nvPr/>
            </p:nvSpPr>
            <p:spPr>
              <a:xfrm>
                <a:off x="935543" y="3543083"/>
                <a:ext cx="1939796" cy="2825143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br>
                  <a:rPr lang="en-CA" b="1" dirty="0"/>
                </a:br>
                <a:r>
                  <a:rPr lang="en-CA" dirty="0"/>
                  <a:t>height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A1D3C574-B691-0137-7253-CA5307D26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43" y="3543083"/>
                <a:ext cx="1939796" cy="2825143"/>
              </a:xfrm>
              <a:prstGeom prst="flowChartExtra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Extract 5">
                <a:extLst>
                  <a:ext uri="{FF2B5EF4-FFF2-40B4-BE49-F238E27FC236}">
                    <a16:creationId xmlns:a16="http://schemas.microsoft.com/office/drawing/2014/main" id="{C5EEA7A0-1C16-42D3-5DA5-D43604AA011C}"/>
                  </a:ext>
                </a:extLst>
              </p:cNvPr>
              <p:cNvSpPr/>
              <p:nvPr/>
            </p:nvSpPr>
            <p:spPr>
              <a:xfrm>
                <a:off x="3239712" y="4911294"/>
                <a:ext cx="1630602" cy="1456933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br>
                  <a:rPr lang="en-CA" dirty="0"/>
                </a:br>
                <a:br>
                  <a:rPr lang="en-CA" dirty="0"/>
                </a:br>
                <a:r>
                  <a:rPr lang="en-CA" dirty="0"/>
                  <a:t>height 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CA" b="1" dirty="0"/>
              </a:p>
              <a:p>
                <a:pPr algn="ctr"/>
                <a:endParaRPr lang="en-CA" dirty="0"/>
              </a:p>
            </p:txBody>
          </p:sp>
        </mc:Choice>
        <mc:Fallback xmlns="">
          <p:sp>
            <p:nvSpPr>
              <p:cNvPr id="6" name="Flowchart: Extract 5">
                <a:extLst>
                  <a:ext uri="{FF2B5EF4-FFF2-40B4-BE49-F238E27FC236}">
                    <a16:creationId xmlns:a16="http://schemas.microsoft.com/office/drawing/2014/main" id="{C5EEA7A0-1C16-42D3-5DA5-D43604AA0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712" y="4911294"/>
                <a:ext cx="1630602" cy="1456933"/>
              </a:xfrm>
              <a:prstGeom prst="flowChartExtract">
                <a:avLst/>
              </a:prstGeom>
              <a:blipFill>
                <a:blip r:embed="rId4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AA41CE6-1157-47C3-E5C6-98D69D541017}"/>
              </a:ext>
            </a:extLst>
          </p:cNvPr>
          <p:cNvSpPr txBox="1"/>
          <p:nvPr/>
        </p:nvSpPr>
        <p:spPr>
          <a:xfrm>
            <a:off x="1047026" y="2778153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Case 1: trees of different height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D4D876-1B33-191E-9E06-6C6B1D383FDF}"/>
              </a:ext>
            </a:extLst>
          </p:cNvPr>
          <p:cNvSpPr/>
          <p:nvPr/>
        </p:nvSpPr>
        <p:spPr>
          <a:xfrm>
            <a:off x="1597398" y="3521294"/>
            <a:ext cx="616085" cy="577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07495-8360-DC0C-658A-CF7E0ABBDA17}"/>
              </a:ext>
            </a:extLst>
          </p:cNvPr>
          <p:cNvSpPr/>
          <p:nvPr/>
        </p:nvSpPr>
        <p:spPr>
          <a:xfrm>
            <a:off x="3746970" y="4911294"/>
            <a:ext cx="616085" cy="577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Curved Connector 66">
            <a:extLst>
              <a:ext uri="{FF2B5EF4-FFF2-40B4-BE49-F238E27FC236}">
                <a16:creationId xmlns:a16="http://schemas.microsoft.com/office/drawing/2014/main" id="{A2029E07-4DC1-6D28-E52A-6461A5A58065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rot="16200000" flipV="1">
            <a:off x="2640494" y="3496775"/>
            <a:ext cx="897285" cy="1931754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B20AD2-BD2E-1D54-5E52-D8A1F8DAE7E0}"/>
                  </a:ext>
                </a:extLst>
              </p:cNvPr>
              <p:cNvSpPr txBox="1"/>
              <p:nvPr/>
            </p:nvSpPr>
            <p:spPr>
              <a:xfrm>
                <a:off x="4754183" y="3657275"/>
                <a:ext cx="6643998" cy="1400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/>
                  <a:t>By I.H.,</a:t>
                </a:r>
                <a:br>
                  <a:rPr lang="en-CA" sz="2800" dirty="0"/>
                </a:br>
                <a:r>
                  <a:rPr lang="en-CA" sz="2800" dirty="0"/>
                  <a:t>left tree already has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sz="2800" dirty="0"/>
                  <a:t> nodes.</a:t>
                </a:r>
              </a:p>
              <a:p>
                <a:r>
                  <a:rPr lang="en-CA" sz="2800" dirty="0"/>
                  <a:t>So result has height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sz="2800" dirty="0"/>
                  <a:t> and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sz="2800" dirty="0"/>
                  <a:t> nodes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B20AD2-BD2E-1D54-5E52-D8A1F8DA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83" y="3657275"/>
                <a:ext cx="6643998" cy="1400383"/>
              </a:xfrm>
              <a:prstGeom prst="rect">
                <a:avLst/>
              </a:prstGeom>
              <a:blipFill>
                <a:blip r:embed="rId5"/>
                <a:stretch>
                  <a:fillRect l="-1927" t="-4783" r="-734" b="-113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5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2E31-4541-20BB-232C-93C44425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 of union by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Can prove the following </a:t>
                </a:r>
                <a:r>
                  <a:rPr lang="en-CA" b="1" dirty="0"/>
                  <a:t>lemma </a:t>
                </a:r>
                <a:r>
                  <a:rPr lang="en-CA" dirty="0"/>
                  <a:t>by induction:</a:t>
                </a:r>
              </a:p>
              <a:p>
                <a:pPr lvl="1"/>
                <a:r>
                  <a:rPr lang="en-CA" dirty="0"/>
                  <a:t>Each tree of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dirty="0"/>
                  <a:t> nodes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1CC09-2D83-2B3C-977F-C89C38E0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A1D3C574-B691-0137-7253-CA5307D26BBB}"/>
                  </a:ext>
                </a:extLst>
              </p:cNvPr>
              <p:cNvSpPr/>
              <p:nvPr/>
            </p:nvSpPr>
            <p:spPr>
              <a:xfrm>
                <a:off x="935543" y="3543083"/>
                <a:ext cx="1939796" cy="2825143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br>
                  <a:rPr lang="en-CA" b="1" dirty="0"/>
                </a:br>
                <a:r>
                  <a:rPr lang="en-CA" dirty="0"/>
                  <a:t>height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A1D3C574-B691-0137-7253-CA5307D26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43" y="3543083"/>
                <a:ext cx="1939796" cy="2825143"/>
              </a:xfrm>
              <a:prstGeom prst="flowChartExtra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Extract 5">
                <a:extLst>
                  <a:ext uri="{FF2B5EF4-FFF2-40B4-BE49-F238E27FC236}">
                    <a16:creationId xmlns:a16="http://schemas.microsoft.com/office/drawing/2014/main" id="{C5EEA7A0-1C16-42D3-5DA5-D43604AA011C}"/>
                  </a:ext>
                </a:extLst>
              </p:cNvPr>
              <p:cNvSpPr/>
              <p:nvPr/>
            </p:nvSpPr>
            <p:spPr>
              <a:xfrm>
                <a:off x="3239712" y="3741906"/>
                <a:ext cx="1630602" cy="2626321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br>
                  <a:rPr lang="en-CA" dirty="0"/>
                </a:br>
                <a:br>
                  <a:rPr lang="en-CA" dirty="0"/>
                </a:br>
                <a:r>
                  <a:rPr lang="en-CA" dirty="0"/>
                  <a:t>height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CA" b="1" dirty="0"/>
              </a:p>
              <a:p>
                <a:pPr algn="ctr"/>
                <a:endParaRPr lang="en-CA" dirty="0"/>
              </a:p>
            </p:txBody>
          </p:sp>
        </mc:Choice>
        <mc:Fallback xmlns="">
          <p:sp>
            <p:nvSpPr>
              <p:cNvPr id="6" name="Flowchart: Extract 5">
                <a:extLst>
                  <a:ext uri="{FF2B5EF4-FFF2-40B4-BE49-F238E27FC236}">
                    <a16:creationId xmlns:a16="http://schemas.microsoft.com/office/drawing/2014/main" id="{C5EEA7A0-1C16-42D3-5DA5-D43604AA0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712" y="3741906"/>
                <a:ext cx="1630602" cy="2626321"/>
              </a:xfrm>
              <a:prstGeom prst="flowChartExtra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AA41CE6-1157-47C3-E5C6-98D69D541017}"/>
              </a:ext>
            </a:extLst>
          </p:cNvPr>
          <p:cNvSpPr txBox="1"/>
          <p:nvPr/>
        </p:nvSpPr>
        <p:spPr>
          <a:xfrm>
            <a:off x="1047026" y="2778153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Case 2: trees of same height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D4D876-1B33-191E-9E06-6C6B1D383FDF}"/>
              </a:ext>
            </a:extLst>
          </p:cNvPr>
          <p:cNvSpPr/>
          <p:nvPr/>
        </p:nvSpPr>
        <p:spPr>
          <a:xfrm>
            <a:off x="1597398" y="3521294"/>
            <a:ext cx="616085" cy="577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07495-8360-DC0C-658A-CF7E0ABBDA17}"/>
              </a:ext>
            </a:extLst>
          </p:cNvPr>
          <p:cNvSpPr/>
          <p:nvPr/>
        </p:nvSpPr>
        <p:spPr>
          <a:xfrm>
            <a:off x="3746970" y="3725384"/>
            <a:ext cx="616085" cy="577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Curved Connector 66">
            <a:extLst>
              <a:ext uri="{FF2B5EF4-FFF2-40B4-BE49-F238E27FC236}">
                <a16:creationId xmlns:a16="http://schemas.microsoft.com/office/drawing/2014/main" id="{A2029E07-4DC1-6D28-E52A-6461A5A58065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rot="16200000" flipH="1" flipV="1">
            <a:off x="2944823" y="2903819"/>
            <a:ext cx="288625" cy="1931754"/>
          </a:xfrm>
          <a:prstGeom prst="curvedConnector5">
            <a:avLst>
              <a:gd name="adj1" fmla="val -79203"/>
              <a:gd name="adj2" fmla="val 55638"/>
              <a:gd name="adj3" fmla="val 179203"/>
            </a:avLst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B20AD2-BD2E-1D54-5E52-D8A1F8DAE7E0}"/>
                  </a:ext>
                </a:extLst>
              </p:cNvPr>
              <p:cNvSpPr txBox="1"/>
              <p:nvPr/>
            </p:nvSpPr>
            <p:spPr>
              <a:xfrm>
                <a:off x="4417798" y="3429000"/>
                <a:ext cx="7677102" cy="1400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/>
                  <a:t>By I.H.,</a:t>
                </a:r>
                <a:br>
                  <a:rPr lang="en-CA" sz="2800" dirty="0"/>
                </a:br>
                <a:r>
                  <a:rPr lang="en-CA" sz="2800" dirty="0"/>
                  <a:t>each tree has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sz="2800" dirty="0"/>
                  <a:t> nodes.</a:t>
                </a:r>
              </a:p>
              <a:p>
                <a:r>
                  <a:rPr lang="en-CA" sz="2800" dirty="0"/>
                  <a:t>Result has height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sz="2800" dirty="0"/>
                  <a:t> and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sz="2800" dirty="0"/>
                  <a:t> nodes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B20AD2-BD2E-1D54-5E52-D8A1F8DA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98" y="3429000"/>
                <a:ext cx="7677102" cy="1400383"/>
              </a:xfrm>
              <a:prstGeom prst="rect">
                <a:avLst/>
              </a:prstGeom>
              <a:blipFill>
                <a:blip r:embed="rId5"/>
                <a:stretch>
                  <a:fillRect l="-1668" t="-4803" r="-635" b="-113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2B5AF0-8764-2DA2-0C63-8893684FB14E}"/>
                  </a:ext>
                </a:extLst>
              </p:cNvPr>
              <p:cNvSpPr txBox="1"/>
              <p:nvPr/>
            </p:nvSpPr>
            <p:spPr>
              <a:xfrm>
                <a:off x="5133973" y="5066299"/>
                <a:ext cx="4375429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b="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CA" sz="2800" dirty="0"/>
                  <a:t>. QED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2B5AF0-8764-2DA2-0C63-8893684FB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973" y="5066299"/>
                <a:ext cx="4375429" cy="530915"/>
              </a:xfrm>
              <a:prstGeom prst="rect">
                <a:avLst/>
              </a:prstGeom>
              <a:blipFill>
                <a:blip r:embed="rId6"/>
                <a:stretch>
                  <a:fillRect l="-2786" t="-10345" r="-1811" b="-310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142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8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2E31-4541-20BB-232C-93C44425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 of union by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4"/>
                <a:ext cx="9905998" cy="5132000"/>
              </a:xfrm>
            </p:spPr>
            <p:txBody>
              <a:bodyPr/>
              <a:lstStyle/>
              <a:p>
                <a:r>
                  <a:rPr lang="en-CA" dirty="0"/>
                  <a:t>How does the </a:t>
                </a:r>
                <a:r>
                  <a:rPr lang="en-CA" b="1" dirty="0"/>
                  <a:t>lemma </a:t>
                </a:r>
                <a:r>
                  <a:rPr lang="en-CA" dirty="0"/>
                  <a:t>help?</a:t>
                </a:r>
              </a:p>
              <a:p>
                <a:pPr lvl="1"/>
                <a:r>
                  <a:rPr lang="en-CA" dirty="0"/>
                  <a:t>Each tree of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dirty="0"/>
                  <a:t> nodes</a:t>
                </a:r>
              </a:p>
              <a:p>
                <a:r>
                  <a:rPr lang="en-CA" dirty="0"/>
                  <a:t>There are only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b="1" dirty="0"/>
                  <a:t> nodes </a:t>
                </a:r>
                <a:r>
                  <a:rPr lang="en-CA" dirty="0"/>
                  <a:t>in the graph</a:t>
                </a:r>
              </a:p>
              <a:p>
                <a:pPr lvl="1"/>
                <a:r>
                  <a:rPr lang="en-CA" dirty="0"/>
                  <a:t>So </a:t>
                </a:r>
                <a:r>
                  <a:rPr lang="en-CA" b="1" dirty="0"/>
                  <a:t>height </a:t>
                </a:r>
                <a:r>
                  <a:rPr lang="en-CA" dirty="0"/>
                  <a:t>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(Lemma: a tree of height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br>
                  <a:rPr lang="en-CA" dirty="0"/>
                </a:br>
                <a:r>
                  <a:rPr lang="en-CA" dirty="0"/>
                  <a:t>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CA" dirty="0"/>
                  <a:t> nodes</a:t>
                </a:r>
                <a:br>
                  <a:rPr lang="en-CA" dirty="0"/>
                </a:br>
                <a:r>
                  <a:rPr lang="en-CA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)</a:t>
                </a:r>
              </a:p>
              <a:p>
                <a:r>
                  <a:rPr lang="en-CA" dirty="0"/>
                  <a:t>So the longest path in the union-find forest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So all union-find operations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/>
                  <a:t> time!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4"/>
                <a:ext cx="9905998" cy="5132000"/>
              </a:xfrm>
              <a:blipFill>
                <a:blip r:embed="rId2"/>
                <a:stretch>
                  <a:fillRect l="-1600" t="-1663" b="-1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1CC09-2D83-2B3C-977F-C89C38E0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Time complexity </a:t>
            </a:r>
            <a:r>
              <a:rPr lang="en-CA" b="1" dirty="0"/>
              <a:t>using Union by rank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87" y="1357672"/>
            <a:ext cx="8448675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5B2E9-C4E2-109C-DEE4-CE889806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F1C9AA7-7477-5EFA-F50C-494AA6B98F0D}"/>
                  </a:ext>
                </a:extLst>
              </p:cNvPr>
              <p:cNvSpPr/>
              <p:nvPr/>
            </p:nvSpPr>
            <p:spPr>
              <a:xfrm>
                <a:off x="10077062" y="1497359"/>
                <a:ext cx="1413588" cy="365125"/>
              </a:xfrm>
              <a:prstGeom prst="wedgeRectCallout">
                <a:avLst>
                  <a:gd name="adj1" fmla="val -83628"/>
                  <a:gd name="adj2" fmla="val 328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func>
                            <m:func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F1C9AA7-7477-5EFA-F50C-494AA6B9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062" y="1497359"/>
                <a:ext cx="1413588" cy="365125"/>
              </a:xfrm>
              <a:prstGeom prst="wedgeRectCallout">
                <a:avLst>
                  <a:gd name="adj1" fmla="val -83628"/>
                  <a:gd name="adj2" fmla="val 32814"/>
                </a:avLst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08F86B7-621F-EB72-D123-C9A77A056EDE}"/>
                  </a:ext>
                </a:extLst>
              </p:cNvPr>
              <p:cNvSpPr/>
              <p:nvPr/>
            </p:nvSpPr>
            <p:spPr>
              <a:xfrm>
                <a:off x="8451979" y="2991201"/>
                <a:ext cx="1186544" cy="346638"/>
              </a:xfrm>
              <a:prstGeom prst="wedgeRectCallout">
                <a:avLst>
                  <a:gd name="adj1" fmla="val -95184"/>
                  <a:gd name="adj2" fmla="val -599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08F86B7-621F-EB72-D123-C9A77A056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79" y="2991201"/>
                <a:ext cx="1186544" cy="346638"/>
              </a:xfrm>
              <a:prstGeom prst="wedgeRectCallout">
                <a:avLst>
                  <a:gd name="adj1" fmla="val -95184"/>
                  <a:gd name="adj2" fmla="val -59972"/>
                </a:avLst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5C249A2A-26D8-72BB-3C6D-B7CF8A49E869}"/>
                  </a:ext>
                </a:extLst>
              </p:cNvPr>
              <p:cNvSpPr/>
              <p:nvPr/>
            </p:nvSpPr>
            <p:spPr>
              <a:xfrm>
                <a:off x="8451979" y="2991201"/>
                <a:ext cx="1186544" cy="346638"/>
              </a:xfrm>
              <a:prstGeom prst="wedgeRectCallout">
                <a:avLst>
                  <a:gd name="adj1" fmla="val -91721"/>
                  <a:gd name="adj2" fmla="val 2323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5C249A2A-26D8-72BB-3C6D-B7CF8A49E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79" y="2991201"/>
                <a:ext cx="1186544" cy="346638"/>
              </a:xfrm>
              <a:prstGeom prst="wedgeRectCallout">
                <a:avLst>
                  <a:gd name="adj1" fmla="val -91721"/>
                  <a:gd name="adj2" fmla="val 23238"/>
                </a:avLst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B86B780-7EE2-B84F-0771-3E9B5CA17E47}"/>
                  </a:ext>
                </a:extLst>
              </p:cNvPr>
              <p:cNvSpPr/>
              <p:nvPr/>
            </p:nvSpPr>
            <p:spPr>
              <a:xfrm>
                <a:off x="8044942" y="4032709"/>
                <a:ext cx="1252612" cy="346638"/>
              </a:xfrm>
              <a:prstGeom prst="wedgeRectCallout">
                <a:avLst>
                  <a:gd name="adj1" fmla="val -79441"/>
                  <a:gd name="adj2" fmla="val -160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B86B780-7EE2-B84F-0771-3E9B5CA17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42" y="4032709"/>
                <a:ext cx="1252612" cy="346638"/>
              </a:xfrm>
              <a:prstGeom prst="wedgeRectCallout">
                <a:avLst>
                  <a:gd name="adj1" fmla="val -79441"/>
                  <a:gd name="adj2" fmla="val -16024"/>
                </a:avLst>
              </a:prstGeom>
              <a:blipFill>
                <a:blip r:embed="rId6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8C9B24E6-0FF9-E6E4-25F9-2249E61530BA}"/>
                  </a:ext>
                </a:extLst>
              </p:cNvPr>
              <p:cNvSpPr/>
              <p:nvPr/>
            </p:nvSpPr>
            <p:spPr>
              <a:xfrm>
                <a:off x="6634065" y="3547942"/>
                <a:ext cx="851341" cy="350276"/>
              </a:xfrm>
              <a:prstGeom prst="wedgeRectCallout">
                <a:avLst>
                  <a:gd name="adj1" fmla="val -96977"/>
                  <a:gd name="adj2" fmla="val -453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8C9B24E6-0FF9-E6E4-25F9-2249E615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65" y="3547942"/>
                <a:ext cx="851341" cy="350276"/>
              </a:xfrm>
              <a:prstGeom prst="wedgeRectCallout">
                <a:avLst>
                  <a:gd name="adj1" fmla="val -96977"/>
                  <a:gd name="adj2" fmla="val -4532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098082C-95C2-D401-CC5F-76E0F48EB22E}"/>
                  </a:ext>
                </a:extLst>
              </p:cNvPr>
              <p:cNvSpPr/>
              <p:nvPr/>
            </p:nvSpPr>
            <p:spPr>
              <a:xfrm>
                <a:off x="6634065" y="3547942"/>
                <a:ext cx="851341" cy="350276"/>
              </a:xfrm>
              <a:prstGeom prst="wedgeRectCallout">
                <a:avLst>
                  <a:gd name="adj1" fmla="val -106841"/>
                  <a:gd name="adj2" fmla="val 3592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098082C-95C2-D401-CC5F-76E0F48EB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65" y="3547942"/>
                <a:ext cx="851341" cy="350276"/>
              </a:xfrm>
              <a:prstGeom prst="wedgeRectCallout">
                <a:avLst>
                  <a:gd name="adj1" fmla="val -106841"/>
                  <a:gd name="adj2" fmla="val 35920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4BD8202-C52C-A6C2-95D6-94F9501A3082}"/>
                  </a:ext>
                </a:extLst>
              </p:cNvPr>
              <p:cNvSpPr/>
              <p:nvPr/>
            </p:nvSpPr>
            <p:spPr>
              <a:xfrm>
                <a:off x="8671248" y="1963844"/>
                <a:ext cx="851341" cy="350276"/>
              </a:xfrm>
              <a:prstGeom prst="wedgeRectCallout">
                <a:avLst>
                  <a:gd name="adj1" fmla="val -104101"/>
                  <a:gd name="adj2" fmla="val -106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4BD8202-C52C-A6C2-95D6-94F9501A3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248" y="1963844"/>
                <a:ext cx="851341" cy="350276"/>
              </a:xfrm>
              <a:prstGeom prst="wedgeRectCallout">
                <a:avLst>
                  <a:gd name="adj1" fmla="val -104101"/>
                  <a:gd name="adj2" fmla="val -10696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BF565E3-0D2C-AF08-94A3-1D20C5FA1131}"/>
                  </a:ext>
                </a:extLst>
              </p:cNvPr>
              <p:cNvSpPr/>
              <p:nvPr/>
            </p:nvSpPr>
            <p:spPr>
              <a:xfrm>
                <a:off x="5537711" y="2232877"/>
                <a:ext cx="851341" cy="350276"/>
              </a:xfrm>
              <a:prstGeom prst="wedgeRectCallout">
                <a:avLst>
                  <a:gd name="adj1" fmla="val -100813"/>
                  <a:gd name="adj2" fmla="val -106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BF565E3-0D2C-AF08-94A3-1D20C5FA1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711" y="2232877"/>
                <a:ext cx="851341" cy="350276"/>
              </a:xfrm>
              <a:prstGeom prst="wedgeRectCallout">
                <a:avLst>
                  <a:gd name="adj1" fmla="val -100813"/>
                  <a:gd name="adj2" fmla="val -10696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1DDFF6FE-AC4F-8174-39A3-C691A72E8104}"/>
              </a:ext>
            </a:extLst>
          </p:cNvPr>
          <p:cNvSpPr/>
          <p:nvPr/>
        </p:nvSpPr>
        <p:spPr>
          <a:xfrm>
            <a:off x="2939143" y="2856865"/>
            <a:ext cx="327405" cy="1467873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F732F40-8863-E162-4CA8-D16986321D9A}"/>
                  </a:ext>
                </a:extLst>
              </p:cNvPr>
              <p:cNvSpPr/>
              <p:nvPr/>
            </p:nvSpPr>
            <p:spPr>
              <a:xfrm>
                <a:off x="2012819" y="3403559"/>
                <a:ext cx="985048" cy="374484"/>
              </a:xfrm>
              <a:prstGeom prst="wedgeRectCallout">
                <a:avLst>
                  <a:gd name="adj1" fmla="val -41764"/>
                  <a:gd name="adj2" fmla="val -141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F732F40-8863-E162-4CA8-D16986321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819" y="3403559"/>
                <a:ext cx="985048" cy="374484"/>
              </a:xfrm>
              <a:prstGeom prst="wedgeRectCallout">
                <a:avLst>
                  <a:gd name="adj1" fmla="val -41764"/>
                  <a:gd name="adj2" fmla="val -14109"/>
                </a:avLst>
              </a:prstGeom>
              <a:blipFill>
                <a:blip r:embed="rId11"/>
                <a:stretch>
                  <a:fillRect l="-2424" b="-123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AA55F576-087D-C91D-E7FA-E40E35C0D770}"/>
              </a:ext>
            </a:extLst>
          </p:cNvPr>
          <p:cNvSpPr/>
          <p:nvPr/>
        </p:nvSpPr>
        <p:spPr>
          <a:xfrm>
            <a:off x="1764454" y="2509092"/>
            <a:ext cx="327405" cy="1839816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3586AB7-B3A8-B515-FA41-F0C7998CE0E8}"/>
                  </a:ext>
                </a:extLst>
              </p:cNvPr>
              <p:cNvSpPr/>
              <p:nvPr/>
            </p:nvSpPr>
            <p:spPr>
              <a:xfrm>
                <a:off x="511091" y="3219498"/>
                <a:ext cx="1243819" cy="374484"/>
              </a:xfrm>
              <a:prstGeom prst="wedgeRectCallout">
                <a:avLst>
                  <a:gd name="adj1" fmla="val -41764"/>
                  <a:gd name="adj2" fmla="val -141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3586AB7-B3A8-B515-FA41-F0C7998CE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91" y="3219498"/>
                <a:ext cx="1243819" cy="374484"/>
              </a:xfrm>
              <a:prstGeom prst="wedgeRectCallout">
                <a:avLst>
                  <a:gd name="adj1" fmla="val -41764"/>
                  <a:gd name="adj2" fmla="val -14109"/>
                </a:avLst>
              </a:prstGeom>
              <a:blipFill>
                <a:blip r:embed="rId1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B4FF7B-D967-D1F1-BCEF-30494D7B01EF}"/>
                  </a:ext>
                </a:extLst>
              </p:cNvPr>
              <p:cNvSpPr/>
              <p:nvPr/>
            </p:nvSpPr>
            <p:spPr>
              <a:xfrm>
                <a:off x="2012819" y="4895602"/>
                <a:ext cx="3848878" cy="4384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Total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B4FF7B-D967-D1F1-BCEF-30494D7B0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819" y="4895602"/>
                <a:ext cx="3848878" cy="438471"/>
              </a:xfrm>
              <a:prstGeom prst="rect">
                <a:avLst/>
              </a:prstGeom>
              <a:blipFill>
                <a:blip r:embed="rId1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806A874-D704-0C1A-04E5-BD59C2CA376D}"/>
                  </a:ext>
                </a:extLst>
              </p:cNvPr>
              <p:cNvSpPr/>
              <p:nvPr/>
            </p:nvSpPr>
            <p:spPr>
              <a:xfrm>
                <a:off x="2668628" y="5387903"/>
                <a:ext cx="4730547" cy="4384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Trick: 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806A874-D704-0C1A-04E5-BD59C2CA3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28" y="5387903"/>
                <a:ext cx="4730547" cy="438471"/>
              </a:xfrm>
              <a:prstGeom prst="rect">
                <a:avLst/>
              </a:prstGeom>
              <a:blipFill>
                <a:blip r:embed="rId1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A8B27D-3A27-61D9-1DAC-C8B4BF77DEF9}"/>
                  </a:ext>
                </a:extLst>
              </p:cNvPr>
              <p:cNvSpPr/>
              <p:nvPr/>
            </p:nvSpPr>
            <p:spPr>
              <a:xfrm>
                <a:off x="7204359" y="5171078"/>
                <a:ext cx="3273919" cy="43847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ysClr val="windowText" lastClr="000000"/>
                    </a:solidFill>
                  </a:rPr>
                  <a:t>So runtime is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func>
                          <m:funcPr>
                            <m:ctrlPr>
                              <a:rPr lang="en-CA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A8B27D-3A27-61D9-1DAC-C8B4BF77D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59" y="5171078"/>
                <a:ext cx="3273919" cy="4384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6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39" y="1013034"/>
            <a:ext cx="10701546" cy="4597756"/>
          </a:xfrm>
        </p:spPr>
        <p:txBody>
          <a:bodyPr/>
          <a:lstStyle/>
          <a:p>
            <a:r>
              <a:rPr lang="en-CA" dirty="0"/>
              <a:t>In addition to union by rank, union-find can be implemented with </a:t>
            </a:r>
            <a:r>
              <a:rPr lang="en-CA" b="1" dirty="0"/>
              <a:t>path compression</a:t>
            </a:r>
            <a:br>
              <a:rPr lang="en-CA" dirty="0"/>
            </a:b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Making this even faster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41412" y="2176566"/>
            <a:ext cx="7549531" cy="3434224"/>
            <a:chOff x="2109730" y="3117773"/>
            <a:chExt cx="5219114" cy="2374135"/>
          </a:xfrm>
        </p:grpSpPr>
        <p:sp>
          <p:nvSpPr>
            <p:cNvPr id="11" name="Rectangle 10"/>
            <p:cNvSpPr/>
            <p:nvPr/>
          </p:nvSpPr>
          <p:spPr>
            <a:xfrm>
              <a:off x="2109730" y="3117773"/>
              <a:ext cx="5219114" cy="2374135"/>
            </a:xfrm>
            <a:prstGeom prst="rect">
              <a:avLst/>
            </a:prstGeom>
            <a:solidFill>
              <a:srgbClr val="C9C9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864" y="3211040"/>
              <a:ext cx="4846330" cy="215798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4242158" y="4479133"/>
                <a:ext cx="7363337" cy="1403266"/>
              </a:xfrm>
              <a:prstGeom prst="wedgeRectCallout">
                <a:avLst>
                  <a:gd name="adj1" fmla="val 48876"/>
                  <a:gd name="adj2" fmla="val 155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Using both union by rank </a:t>
                </a:r>
                <a:r>
                  <a:rPr lang="en-CA" b="1" u="sng" dirty="0"/>
                  <a:t>and</a:t>
                </a:r>
                <a:r>
                  <a:rPr lang="en-CA" dirty="0"/>
                  <a:t> path compression, we get a total running time for </a:t>
                </a:r>
                <a:r>
                  <a:rPr lang="en-CA" dirty="0" err="1"/>
                  <a:t>Kruskal’s</a:t>
                </a:r>
                <a:r>
                  <a:rPr lang="en-CA" dirty="0"/>
                  <a:t> algorithm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the inverse Ackermann function.</a:t>
                </a:r>
              </a:p>
              <a:p>
                <a:pPr algn="ctr"/>
                <a:r>
                  <a:rPr lang="en-CA" dirty="0"/>
                  <a:t>For all practical x,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CA" dirty="0"/>
                  <a:t>, so this is </a:t>
                </a:r>
                <a:r>
                  <a:rPr lang="en-CA" b="1" i="1" dirty="0"/>
                  <a:t>pseudo</a:t>
                </a:r>
                <a:r>
                  <a:rPr lang="en-CA" b="1" dirty="0"/>
                  <a:t>-linear</a:t>
                </a:r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58" y="4479133"/>
                <a:ext cx="7363337" cy="1403266"/>
              </a:xfrm>
              <a:prstGeom prst="wedgeRectCallout">
                <a:avLst>
                  <a:gd name="adj1" fmla="val 48876"/>
                  <a:gd name="adj2" fmla="val 1559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71F0B-AD67-453E-1E53-4885B0A9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8398104" y="1742419"/>
            <a:ext cx="1995619" cy="958467"/>
          </a:xfrm>
          <a:prstGeom prst="wedgeRectCallout">
            <a:avLst>
              <a:gd name="adj1" fmla="val -92699"/>
              <a:gd name="adj2" fmla="val -4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This variant is introduced</a:t>
            </a:r>
            <a:br>
              <a:rPr lang="en-CA" dirty="0"/>
            </a:br>
            <a:r>
              <a:rPr lang="en-CA" b="1" dirty="0">
                <a:hlinkClick r:id="rId5"/>
              </a:rPr>
              <a:t>in this paper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6779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02" y="-88137"/>
            <a:ext cx="6771149" cy="743641"/>
          </a:xfrm>
        </p:spPr>
        <p:txBody>
          <a:bodyPr>
            <a:normAutofit/>
          </a:bodyPr>
          <a:lstStyle/>
          <a:p>
            <a:r>
              <a:rPr lang="en-CA" b="1" dirty="0"/>
              <a:t>efficient</a:t>
            </a:r>
            <a:r>
              <a:rPr lang="en-CA" dirty="0"/>
              <a:t> union-find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102" y="567841"/>
            <a:ext cx="7772204" cy="6013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9424930" y="3999120"/>
            <a:ext cx="2500829" cy="605928"/>
          </a:xfrm>
          <a:prstGeom prst="wedgeRectCallout">
            <a:avLst>
              <a:gd name="adj1" fmla="val -68411"/>
              <a:gd name="adj2" fmla="val 2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Path compression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607846" y="5290273"/>
            <a:ext cx="2500829" cy="605928"/>
          </a:xfrm>
          <a:prstGeom prst="wedgeRectCallout">
            <a:avLst>
              <a:gd name="adj1" fmla="val -88675"/>
              <a:gd name="adj2" fmla="val -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Union by rank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720289" y="1384795"/>
            <a:ext cx="2500829" cy="605928"/>
          </a:xfrm>
          <a:prstGeom prst="wedgeRectCallout">
            <a:avLst>
              <a:gd name="adj1" fmla="val -77001"/>
              <a:gd name="adj2" fmla="val 65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Initialization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80113" y="3116471"/>
            <a:ext cx="2500829" cy="605928"/>
          </a:xfrm>
          <a:prstGeom prst="wedgeRectCallout">
            <a:avLst>
              <a:gd name="adj1" fmla="val -80745"/>
              <a:gd name="adj2" fmla="val 5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Free memory at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CFD17-AC3F-2360-C13E-EE4AEB9B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4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4" y="-2"/>
            <a:ext cx="10811716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Application: internet backbone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947009"/>
            <a:ext cx="9905998" cy="2986270"/>
          </a:xfrm>
        </p:spPr>
        <p:txBody>
          <a:bodyPr/>
          <a:lstStyle/>
          <a:p>
            <a:r>
              <a:rPr lang="en-CA" dirty="0"/>
              <a:t>Want to connect n cities with internet backbone links</a:t>
            </a:r>
          </a:p>
          <a:p>
            <a:pPr lvl="1"/>
            <a:r>
              <a:rPr lang="en-CA" dirty="0"/>
              <a:t>Direct links possible between each pair of cities</a:t>
            </a:r>
          </a:p>
          <a:p>
            <a:pPr lvl="1"/>
            <a:r>
              <a:rPr lang="en-CA" dirty="0"/>
              <a:t>Each link has a certain dollar cost (excavation, materials, distance &amp; time, legal costs…)</a:t>
            </a:r>
          </a:p>
          <a:p>
            <a:pPr lvl="1"/>
            <a:r>
              <a:rPr lang="en-CA" dirty="0"/>
              <a:t>Want to </a:t>
            </a:r>
            <a:r>
              <a:rPr lang="en-CA" b="1" dirty="0"/>
              <a:t>minimize total cost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839767"/>
            <a:ext cx="6524625" cy="20478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84205-8F7F-AE9C-FFA1-F7D76AD6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9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4" y="-2"/>
            <a:ext cx="10811716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Application: Image </a:t>
            </a:r>
            <a:r>
              <a:rPr lang="en-CA" b="1" dirty="0"/>
              <a:t>segmentation</a:t>
            </a:r>
            <a:r>
              <a:rPr lang="en-CA" dirty="0"/>
              <a:t> [</a:t>
            </a:r>
            <a:r>
              <a:rPr lang="en-CA" dirty="0">
                <a:hlinkClick r:id="rId2"/>
              </a:rPr>
              <a:t>paper</a:t>
            </a:r>
            <a:r>
              <a:rPr lang="en-CA" dirty="0"/>
              <a:t>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0" y="1028384"/>
            <a:ext cx="3569488" cy="3505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/>
        </p:blipFill>
        <p:spPr>
          <a:xfrm>
            <a:off x="4984826" y="1028384"/>
            <a:ext cx="2648830" cy="3505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90"/>
          <a:stretch/>
        </p:blipFill>
        <p:spPr>
          <a:xfrm>
            <a:off x="9413687" y="1046807"/>
            <a:ext cx="1542361" cy="3505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165" y="4570287"/>
            <a:ext cx="2985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break image into </a:t>
            </a:r>
            <a:r>
              <a:rPr lang="en-CA" b="1" dirty="0"/>
              <a:t>regions</a:t>
            </a:r>
            <a:br>
              <a:rPr lang="en-CA" dirty="0"/>
            </a:br>
            <a:r>
              <a:rPr lang="en-CA" dirty="0"/>
              <a:t>by colour similarity</a:t>
            </a:r>
          </a:p>
          <a:p>
            <a:pPr algn="ctr"/>
            <a:r>
              <a:rPr lang="en-CA" dirty="0"/>
              <a:t>via other techniques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4723" y="4570287"/>
            <a:ext cx="3809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turn regions into nodes,</a:t>
            </a:r>
            <a:br>
              <a:rPr lang="en-CA" dirty="0"/>
            </a:br>
            <a:r>
              <a:rPr lang="en-CA" dirty="0"/>
              <a:t>and add edges between them</a:t>
            </a:r>
            <a:br>
              <a:rPr lang="en-CA" dirty="0"/>
            </a:br>
            <a:r>
              <a:rPr lang="en-CA" dirty="0"/>
              <a:t>with weights = “dissimilarity,”</a:t>
            </a:r>
            <a:br>
              <a:rPr lang="en-CA" dirty="0"/>
            </a:br>
            <a:r>
              <a:rPr lang="en-CA" dirty="0"/>
              <a:t>then build MST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7924" y="4572185"/>
            <a:ext cx="2973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break MST into large,</a:t>
            </a:r>
            <a:br>
              <a:rPr lang="en-CA" dirty="0"/>
            </a:br>
            <a:r>
              <a:rPr lang="en-CA" dirty="0"/>
              <a:t>highly similar </a:t>
            </a:r>
            <a:r>
              <a:rPr lang="en-CA" b="1" dirty="0"/>
              <a:t>segments</a:t>
            </a:r>
            <a:r>
              <a:rPr lang="en-CA" dirty="0"/>
              <a:t>,</a:t>
            </a:r>
            <a:br>
              <a:rPr lang="en-CA" dirty="0"/>
            </a:br>
            <a:r>
              <a:rPr lang="en-CA" dirty="0"/>
              <a:t>and assign the dominant</a:t>
            </a:r>
            <a:br>
              <a:rPr lang="en-CA" dirty="0"/>
            </a:br>
            <a:r>
              <a:rPr lang="en-CA" dirty="0"/>
              <a:t>colour to each </a:t>
            </a:r>
            <a:r>
              <a:rPr lang="en-CA" b="1" dirty="0"/>
              <a:t>segment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929610" y="1318641"/>
            <a:ext cx="2252949" cy="1600830"/>
          </a:xfrm>
          <a:prstGeom prst="wedgeRectCallout">
            <a:avLst>
              <a:gd name="adj1" fmla="val 67676"/>
              <a:gd name="adj2" fmla="val 19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Segments are easier for a machine learning algorithm to understand.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1214" y="6165992"/>
            <a:ext cx="2464945" cy="59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Just for fun, don’t need to know this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14F32-6888-7076-56C8-27556A61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59" y="925590"/>
            <a:ext cx="2726982" cy="2732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07" y="-2"/>
            <a:ext cx="11395610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Application: Curvilinear feature extraction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94" y="925587"/>
            <a:ext cx="2614781" cy="2732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496" y="925588"/>
            <a:ext cx="2859507" cy="2732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538" y="3784464"/>
            <a:ext cx="2809809" cy="273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70" y="3925618"/>
            <a:ext cx="1391127" cy="2590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2830" y="3925620"/>
            <a:ext cx="988119" cy="25908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408" y="3784464"/>
            <a:ext cx="2726982" cy="273201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354548" y="3925619"/>
            <a:ext cx="2828393" cy="2191206"/>
            <a:chOff x="8354548" y="3925619"/>
            <a:chExt cx="2828393" cy="2191206"/>
          </a:xfrm>
        </p:grpSpPr>
        <p:sp>
          <p:nvSpPr>
            <p:cNvPr id="16" name="Rectangle 15"/>
            <p:cNvSpPr/>
            <p:nvPr/>
          </p:nvSpPr>
          <p:spPr>
            <a:xfrm>
              <a:off x="8354548" y="3925619"/>
              <a:ext cx="2828393" cy="2191206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8" b="98325" l="1140" r="99349">
                          <a14:foregroundMark x1="37296" y1="5025" x2="37296" y2="5025"/>
                          <a14:foregroundMark x1="3257" y1="55946" x2="3257" y2="55946"/>
                          <a14:foregroundMark x1="6840" y1="96650" x2="6840" y2="96650"/>
                          <a14:foregroundMark x1="93811" y1="52429" x2="93811" y2="52429"/>
                          <a14:foregroundMark x1="96091" y1="32161" x2="96091" y2="32161"/>
                          <a14:foregroundMark x1="59121" y1="32663" x2="59121" y2="32663"/>
                          <a14:foregroundMark x1="44951" y1="31156" x2="44951" y2="31156"/>
                          <a14:foregroundMark x1="47394" y1="31491" x2="47394" y2="31491"/>
                          <a14:foregroundMark x1="84365" y1="93132" x2="84365" y2="93132"/>
                          <a14:foregroundMark x1="80619" y1="95142" x2="80619" y2="95142"/>
                          <a14:foregroundMark x1="62215" y1="98492" x2="62215" y2="98492"/>
                          <a14:foregroundMark x1="99349" y1="32328" x2="99349" y2="32328"/>
                          <a14:foregroundMark x1="80293" y1="27136" x2="80293" y2="27136"/>
                          <a14:foregroundMark x1="1140" y1="58794" x2="1140" y2="58794"/>
                          <a14:backgroundMark x1="4397" y1="81742" x2="4397" y2="81742"/>
                          <a14:backgroundMark x1="4723" y1="58794" x2="4723" y2="587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01531" y="3960533"/>
              <a:ext cx="2713771" cy="2110857"/>
            </a:xfrm>
            <a:prstGeom prst="rect">
              <a:avLst/>
            </a:prstGeom>
          </p:spPr>
        </p:pic>
      </p:grpSp>
      <p:sp>
        <p:nvSpPr>
          <p:cNvPr id="18" name="Right Arrow 17"/>
          <p:cNvSpPr/>
          <p:nvPr/>
        </p:nvSpPr>
        <p:spPr>
          <a:xfrm>
            <a:off x="3231637" y="2379712"/>
            <a:ext cx="1022311" cy="38052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3098224" y="1553671"/>
            <a:ext cx="1289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Edge</a:t>
            </a:r>
          </a:p>
          <a:p>
            <a:pPr algn="ctr"/>
            <a:r>
              <a:rPr lang="en-CA" dirty="0"/>
              <a:t>detection</a:t>
            </a:r>
          </a:p>
          <a:p>
            <a:pPr algn="ctr"/>
            <a:r>
              <a:rPr lang="en-CA" dirty="0"/>
              <a:t>algorithm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109113" y="2379712"/>
            <a:ext cx="1022311" cy="38052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7306654" y="201038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MST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2929" y="4591756"/>
            <a:ext cx="1103187" cy="646331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“Hair”</a:t>
            </a:r>
          </a:p>
          <a:p>
            <a:pPr algn="ctr"/>
            <a:r>
              <a:rPr lang="en-CA" dirty="0"/>
              <a:t>removal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203366" y="5158569"/>
            <a:ext cx="1022311" cy="38052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ight Arrow 23"/>
          <p:cNvSpPr/>
          <p:nvPr/>
        </p:nvSpPr>
        <p:spPr>
          <a:xfrm>
            <a:off x="3305554" y="5158569"/>
            <a:ext cx="1022311" cy="38052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ight Arrow 24"/>
          <p:cNvSpPr/>
          <p:nvPr/>
        </p:nvSpPr>
        <p:spPr>
          <a:xfrm>
            <a:off x="7215222" y="5172591"/>
            <a:ext cx="1022311" cy="38052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7346305" y="4570340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Final</a:t>
            </a:r>
          </a:p>
          <a:p>
            <a:pPr algn="ctr"/>
            <a:r>
              <a:rPr lang="en-CA" dirty="0"/>
              <a:t>result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10185360" y="3692515"/>
            <a:ext cx="1979781" cy="670575"/>
          </a:xfrm>
          <a:prstGeom prst="wedgeRectCallout">
            <a:avLst>
              <a:gd name="adj1" fmla="val 969"/>
              <a:gd name="adj2" fmla="val 78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Input</a:t>
            </a:r>
            <a:r>
              <a:rPr lang="en-CA" dirty="0"/>
              <a:t> to image recognition alg.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1585883" y="766034"/>
            <a:ext cx="2668065" cy="670575"/>
          </a:xfrm>
          <a:prstGeom prst="wedgeRectCallout">
            <a:avLst>
              <a:gd name="adj1" fmla="val -26422"/>
              <a:gd name="adj2" fmla="val 79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Want a machine to </a:t>
            </a:r>
            <a:r>
              <a:rPr lang="en-CA" b="1" dirty="0"/>
              <a:t>recognize</a:t>
            </a:r>
            <a:r>
              <a:rPr lang="en-CA" dirty="0"/>
              <a:t> this object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10840598" y="2528399"/>
            <a:ext cx="1278367" cy="495731"/>
          </a:xfrm>
          <a:prstGeom prst="wedgeRectCallout">
            <a:avLst>
              <a:gd name="adj1" fmla="val 16551"/>
              <a:gd name="adj2" fmla="val 40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[</a:t>
            </a:r>
            <a:r>
              <a:rPr lang="en-CA" b="1" dirty="0">
                <a:hlinkClick r:id="rId10"/>
              </a:rPr>
              <a:t>Paper</a:t>
            </a:r>
            <a:r>
              <a:rPr lang="en-CA" dirty="0"/>
              <a:t>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219430" y="6167833"/>
            <a:ext cx="2464945" cy="59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Just for fun, don’t need to know this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6E5DA-4709-DD3C-BAD7-5A3C0DAD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3" grpId="0" animBg="1"/>
      <p:bldP spid="22" grpId="0" animBg="1"/>
      <p:bldP spid="24" grpId="0" animBg="1"/>
      <p:bldP spid="25" grpId="0" animBg="1"/>
      <p:bldP spid="26" grpId="0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29"/>
          <p:cNvPicPr>
            <a:picLocks noChangeAspect="1"/>
          </p:cNvPicPr>
          <p:nvPr/>
        </p:nvPicPr>
        <p:blipFill rotWithShape="1">
          <a:blip r:embed="rId3"/>
          <a:srcRect t="15145"/>
          <a:stretch/>
        </p:blipFill>
        <p:spPr>
          <a:xfrm>
            <a:off x="169323" y="3143775"/>
            <a:ext cx="8599640" cy="2306236"/>
          </a:xfrm>
          <a:prstGeom prst="rect">
            <a:avLst/>
          </a:prstGeom>
        </p:spPr>
      </p:pic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</p:cNvCxnSpPr>
          <p:nvPr/>
        </p:nvCxnSpPr>
        <p:spPr>
          <a:xfrm flipV="1">
            <a:off x="990704" y="1991058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</p:cNvCxnSpPr>
          <p:nvPr/>
        </p:nvCxnSpPr>
        <p:spPr>
          <a:xfrm flipV="1">
            <a:off x="998931" y="1989496"/>
            <a:ext cx="228594" cy="27025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</p:cNvCxnSpPr>
          <p:nvPr/>
        </p:nvCxnSpPr>
        <p:spPr>
          <a:xfrm>
            <a:off x="431303" y="1431316"/>
            <a:ext cx="97390" cy="82843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</p:cNvCxnSpPr>
          <p:nvPr/>
        </p:nvCxnSpPr>
        <p:spPr>
          <a:xfrm flipV="1">
            <a:off x="3258356" y="1630195"/>
            <a:ext cx="370929" cy="55719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7" idx="2"/>
            <a:endCxn id="134" idx="6"/>
          </p:cNvCxnSpPr>
          <p:nvPr/>
        </p:nvCxnSpPr>
        <p:spPr>
          <a:xfrm flipH="1">
            <a:off x="4196913" y="1262953"/>
            <a:ext cx="774161" cy="151017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</p:cNvCxnSpPr>
          <p:nvPr/>
        </p:nvCxnSpPr>
        <p:spPr>
          <a:xfrm>
            <a:off x="7241767" y="640567"/>
            <a:ext cx="867888" cy="68164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</p:cNvCxnSpPr>
          <p:nvPr/>
        </p:nvCxnSpPr>
        <p:spPr>
          <a:xfrm flipH="1" flipV="1">
            <a:off x="6901169" y="1595947"/>
            <a:ext cx="875977" cy="3205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</p:cNvCxnSpPr>
          <p:nvPr/>
        </p:nvCxnSpPr>
        <p:spPr>
          <a:xfrm flipH="1" flipV="1">
            <a:off x="5636092" y="1262953"/>
            <a:ext cx="697449" cy="11676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3" idx="2"/>
            <a:endCxn id="131" idx="5"/>
          </p:cNvCxnSpPr>
          <p:nvPr/>
        </p:nvCxnSpPr>
        <p:spPr>
          <a:xfrm flipH="1" flipV="1">
            <a:off x="1697763" y="1989496"/>
            <a:ext cx="1228084" cy="503688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6" idx="3"/>
          </p:cNvCxnSpPr>
          <p:nvPr/>
        </p:nvCxnSpPr>
        <p:spPr>
          <a:xfrm flipH="1">
            <a:off x="4665515" y="2653777"/>
            <a:ext cx="407274" cy="8046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</p:cNvCxnSpPr>
          <p:nvPr/>
        </p:nvCxnSpPr>
        <p:spPr>
          <a:xfrm flipH="1">
            <a:off x="5543027" y="1595947"/>
            <a:ext cx="887904" cy="625379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</p:cNvCxnSpPr>
          <p:nvPr/>
        </p:nvCxnSpPr>
        <p:spPr>
          <a:xfrm>
            <a:off x="763812" y="1125527"/>
            <a:ext cx="1540719" cy="30521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431303" y="2170183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2207141" y="1341174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130135" y="146748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8794" y="819737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2925847" y="2187394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3531895" y="110818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4000497" y="242845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4975399" y="213176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4971074" y="957163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6366355" y="111971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6674139" y="11855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7777146" y="132221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153" idx="4"/>
            <a:endCxn id="155" idx="0"/>
          </p:cNvCxnSpPr>
          <p:nvPr/>
        </p:nvCxnSpPr>
        <p:spPr>
          <a:xfrm>
            <a:off x="10325406" y="1345419"/>
            <a:ext cx="9550" cy="16016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156" idx="3"/>
            <a:endCxn id="153" idx="7"/>
          </p:cNvCxnSpPr>
          <p:nvPr/>
        </p:nvCxnSpPr>
        <p:spPr>
          <a:xfrm flipH="1">
            <a:off x="10560525" y="640566"/>
            <a:ext cx="173250" cy="182838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157" idx="4"/>
            <a:endCxn id="158" idx="0"/>
          </p:cNvCxnSpPr>
          <p:nvPr/>
        </p:nvCxnSpPr>
        <p:spPr>
          <a:xfrm>
            <a:off x="10332953" y="2920417"/>
            <a:ext cx="0" cy="214417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61" idx="0"/>
            <a:endCxn id="158" idx="4"/>
          </p:cNvCxnSpPr>
          <p:nvPr/>
        </p:nvCxnSpPr>
        <p:spPr>
          <a:xfrm flipH="1" flipV="1">
            <a:off x="10332953" y="3746413"/>
            <a:ext cx="4843" cy="165740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163" idx="1"/>
            <a:endCxn id="164" idx="5"/>
          </p:cNvCxnSpPr>
          <p:nvPr/>
        </p:nvCxnSpPr>
        <p:spPr>
          <a:xfrm flipH="1" flipV="1">
            <a:off x="11234926" y="5764051"/>
            <a:ext cx="137590" cy="165144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164" idx="1"/>
            <a:endCxn id="162" idx="5"/>
          </p:cNvCxnSpPr>
          <p:nvPr/>
        </p:nvCxnSpPr>
        <p:spPr>
          <a:xfrm flipH="1" flipV="1">
            <a:off x="10568072" y="5211487"/>
            <a:ext cx="196616" cy="120113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162" idx="0"/>
            <a:endCxn id="161" idx="4"/>
          </p:cNvCxnSpPr>
          <p:nvPr/>
        </p:nvCxnSpPr>
        <p:spPr>
          <a:xfrm flipV="1">
            <a:off x="10332953" y="4523732"/>
            <a:ext cx="4843" cy="165740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57" idx="0"/>
            <a:endCxn id="155" idx="4"/>
          </p:cNvCxnSpPr>
          <p:nvPr/>
        </p:nvCxnSpPr>
        <p:spPr>
          <a:xfrm flipV="1">
            <a:off x="10332953" y="2117162"/>
            <a:ext cx="2003" cy="191676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60" idx="3"/>
            <a:endCxn id="159" idx="7"/>
          </p:cNvCxnSpPr>
          <p:nvPr/>
        </p:nvCxnSpPr>
        <p:spPr>
          <a:xfrm flipH="1">
            <a:off x="9331478" y="5757629"/>
            <a:ext cx="97727" cy="171566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162" idx="3"/>
            <a:endCxn id="160" idx="7"/>
          </p:cNvCxnSpPr>
          <p:nvPr/>
        </p:nvCxnSpPr>
        <p:spPr>
          <a:xfrm flipH="1">
            <a:off x="9899443" y="5211487"/>
            <a:ext cx="198391" cy="113691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56" idx="5"/>
            <a:endCxn id="154" idx="1"/>
          </p:cNvCxnSpPr>
          <p:nvPr/>
        </p:nvCxnSpPr>
        <p:spPr>
          <a:xfrm>
            <a:off x="11204013" y="640566"/>
            <a:ext cx="274259" cy="305790"/>
          </a:xfrm>
          <a:prstGeom prst="straightConnector1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9992897" y="733840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11380882" y="85679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0002447" y="1505583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0636385" y="11855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10000444" y="2308838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10000444" y="3134834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8763850" y="583963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9331815" y="5235614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10005287" y="3912153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10000444" y="4689472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11275126" y="5839631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667298" y="5242036"/>
            <a:ext cx="665018" cy="61157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227" name="Right Arrow 226"/>
          <p:cNvSpPr/>
          <p:nvPr/>
        </p:nvSpPr>
        <p:spPr>
          <a:xfrm rot="1424350">
            <a:off x="7782447" y="2356231"/>
            <a:ext cx="2264606" cy="50280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8" name="TextBox 227"/>
          <p:cNvSpPr txBox="1"/>
          <p:nvPr/>
        </p:nvSpPr>
        <p:spPr>
          <a:xfrm>
            <a:off x="8535793" y="1758577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redrawing</a:t>
            </a:r>
            <a:br>
              <a:rPr lang="en-CA" dirty="0"/>
            </a:br>
            <a:r>
              <a:rPr lang="en-CA" dirty="0"/>
              <a:t>as a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5602863" y="4674476"/>
                <a:ext cx="2946620" cy="1940690"/>
              </a:xfrm>
              <a:prstGeom prst="wedgeRectCallout">
                <a:avLst>
                  <a:gd name="adj1" fmla="val -66367"/>
                  <a:gd name="adj2" fmla="val -227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 you add an edge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/>
                  <a:t> to a tree and this creates a cycle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, then removing any other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will break the cycle and produce a tree.</a:t>
                </a: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863" y="4674476"/>
                <a:ext cx="2946620" cy="1940690"/>
              </a:xfrm>
              <a:prstGeom prst="wedgeRectCallout">
                <a:avLst>
                  <a:gd name="adj1" fmla="val -66367"/>
                  <a:gd name="adj2" fmla="val -22780"/>
                </a:avLst>
              </a:prstGeom>
              <a:blipFill>
                <a:blip r:embed="rId4"/>
                <a:stretch>
                  <a:fillRect r="-22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54509-C2C7-625D-20C9-CB548753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6B28629C-AEEC-49B7-FAB8-07EEBBEF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7" y="-2"/>
            <a:ext cx="11395610" cy="1028386"/>
          </a:xfrm>
        </p:spPr>
        <p:txBody>
          <a:bodyPr>
            <a:normAutofit/>
          </a:bodyPr>
          <a:lstStyle/>
          <a:p>
            <a:r>
              <a:rPr lang="en-CA" dirty="0"/>
              <a:t>Useful tree facts</a:t>
            </a:r>
          </a:p>
        </p:txBody>
      </p:sp>
    </p:spTree>
    <p:extLst>
      <p:ext uri="{BB962C8B-B14F-4D97-AF65-F5344CB8AC3E}">
        <p14:creationId xmlns:p14="http://schemas.microsoft.com/office/powerpoint/2010/main" val="23696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7" y="1236373"/>
            <a:ext cx="11343350" cy="1312035"/>
          </a:xfrm>
        </p:spPr>
        <p:txBody>
          <a:bodyPr>
            <a:normAutofit/>
          </a:bodyPr>
          <a:lstStyle/>
          <a:p>
            <a:r>
              <a:rPr lang="en-US" dirty="0"/>
              <a:t>Definition: 	a </a:t>
            </a:r>
            <a:r>
              <a:rPr lang="en-US" b="1" dirty="0">
                <a:solidFill>
                  <a:srgbClr val="FFFFFF"/>
                </a:solidFill>
              </a:rPr>
              <a:t>cut</a:t>
            </a:r>
            <a:r>
              <a:rPr lang="en-US" b="1" dirty="0"/>
              <a:t> </a:t>
            </a:r>
            <a:r>
              <a:rPr lang="en-US" dirty="0"/>
              <a:t>in a graph G = (V,E) is a partition of V</a:t>
            </a:r>
            <a:br>
              <a:rPr lang="en-US" dirty="0"/>
            </a:br>
            <a:r>
              <a:rPr lang="en-US" dirty="0"/>
              <a:t>					into two non-empty subsets </a:t>
            </a:r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dirty="0"/>
              <a:t> and </a:t>
            </a:r>
            <a:r>
              <a:rPr lang="en-US" b="1" dirty="0"/>
              <a:t>V \ 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106125" y="-38561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A Cut of a graph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63900" y="4429189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39738" y="3600180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62732" y="3726487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27750" y="3905970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31528" y="4248502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31391" y="3078743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63900" y="3690322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36878" y="44631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42926" y="3383953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80483" y="47114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10554" y="3905968"/>
            <a:ext cx="602438" cy="80547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104506" y="4985182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69387" y="3905968"/>
            <a:ext cx="370929" cy="55719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704756" y="3905970"/>
            <a:ext cx="929512" cy="64676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47741" y="44056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43416" y="32310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07944" y="3536848"/>
            <a:ext cx="1835472" cy="15289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05883" y="33478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46481" y="23924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49488" y="35961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14109" y="2914462"/>
            <a:ext cx="867888" cy="6816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73511" y="3869842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38392" y="3004026"/>
            <a:ext cx="340598" cy="34380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10554" y="2698237"/>
            <a:ext cx="3635927" cy="775280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12759" y="4118121"/>
            <a:ext cx="2234119" cy="59332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08434" y="3536848"/>
            <a:ext cx="697449" cy="11676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07366" y="3689743"/>
            <a:ext cx="1535560" cy="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30360" y="4248502"/>
            <a:ext cx="2006518" cy="52045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28918" y="4734979"/>
            <a:ext cx="2705350" cy="25020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45501" y="4711447"/>
            <a:ext cx="1002240" cy="30578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15369" y="3869842"/>
            <a:ext cx="887904" cy="6253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596409" y="3384533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66768" y="3168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80095" y="4014295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78951" y="40592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48199" y="3637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871900" y="4567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9843" y="40683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8363" y="2856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69322" y="27094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62392" y="3307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58525" y="353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63439" y="40545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8934" y="4183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378434" y="47229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21557" y="35997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63474" y="45004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76316" y="38652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87255" y="48900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52387" y="3248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9070" y="38653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16310" y="29151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30635-9FC2-D61B-E025-4A97965EF6D1}"/>
              </a:ext>
            </a:extLst>
          </p:cNvPr>
          <p:cNvSpPr txBox="1"/>
          <p:nvPr/>
        </p:nvSpPr>
        <p:spPr>
          <a:xfrm>
            <a:off x="1136548" y="257766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2A8EB-3F79-7CFD-813C-F5DD7EE1A02D}"/>
              </a:ext>
            </a:extLst>
          </p:cNvPr>
          <p:cNvSpPr txBox="1"/>
          <p:nvPr/>
        </p:nvSpPr>
        <p:spPr>
          <a:xfrm>
            <a:off x="10148487" y="235319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V\S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FC679542-285F-CE4D-9141-260D95A1B4E9}"/>
              </a:ext>
            </a:extLst>
          </p:cNvPr>
          <p:cNvCxnSpPr>
            <a:stCxn id="22" idx="5"/>
            <a:endCxn id="32" idx="3"/>
          </p:cNvCxnSpPr>
          <p:nvPr/>
        </p:nvCxnSpPr>
        <p:spPr>
          <a:xfrm rot="16200000" flipH="1">
            <a:off x="3813572" y="2969159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DCD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93D12F-05B9-E4BA-8D58-005AAA44B435}"/>
              </a:ext>
            </a:extLst>
          </p:cNvPr>
          <p:cNvSpPr txBox="1"/>
          <p:nvPr/>
        </p:nvSpPr>
        <p:spPr>
          <a:xfrm>
            <a:off x="3714863" y="50263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2545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CF4EA46-0740-30AD-CB3A-7CA8F25E4C79}"/>
              </a:ext>
            </a:extLst>
          </p:cNvPr>
          <p:cNvCxnSpPr>
            <a:cxnSpLocks/>
          </p:cNvCxnSpPr>
          <p:nvPr/>
        </p:nvCxnSpPr>
        <p:spPr>
          <a:xfrm>
            <a:off x="5711528" y="3906942"/>
            <a:ext cx="602438" cy="80547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577223-1697-9BDB-9C9E-D05D79C5127A}"/>
              </a:ext>
            </a:extLst>
          </p:cNvPr>
          <p:cNvCxnSpPr>
            <a:cxnSpLocks/>
          </p:cNvCxnSpPr>
          <p:nvPr/>
        </p:nvCxnSpPr>
        <p:spPr>
          <a:xfrm flipV="1">
            <a:off x="4870361" y="3906942"/>
            <a:ext cx="370929" cy="55719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B5216-190E-8A34-254C-FDAD4D3BA6B4}"/>
              </a:ext>
            </a:extLst>
          </p:cNvPr>
          <p:cNvCxnSpPr>
            <a:cxnSpLocks/>
          </p:cNvCxnSpPr>
          <p:nvPr/>
        </p:nvCxnSpPr>
        <p:spPr>
          <a:xfrm>
            <a:off x="3705730" y="3906944"/>
            <a:ext cx="929512" cy="64676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B988D2-1612-7C09-609B-CEDEE4CBA4FE}"/>
              </a:ext>
            </a:extLst>
          </p:cNvPr>
          <p:cNvCxnSpPr>
            <a:cxnSpLocks/>
          </p:cNvCxnSpPr>
          <p:nvPr/>
        </p:nvCxnSpPr>
        <p:spPr>
          <a:xfrm flipH="1">
            <a:off x="5808918" y="3537822"/>
            <a:ext cx="1835472" cy="15289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6C2F0-2C03-CA55-9569-163158DF8940}"/>
              </a:ext>
            </a:extLst>
          </p:cNvPr>
          <p:cNvCxnSpPr>
            <a:cxnSpLocks/>
          </p:cNvCxnSpPr>
          <p:nvPr/>
        </p:nvCxnSpPr>
        <p:spPr>
          <a:xfrm flipH="1">
            <a:off x="5711528" y="2699211"/>
            <a:ext cx="3635927" cy="775280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B34794-FB6C-639B-67AB-5CEA1A34C555}"/>
              </a:ext>
            </a:extLst>
          </p:cNvPr>
          <p:cNvCxnSpPr>
            <a:cxnSpLocks/>
          </p:cNvCxnSpPr>
          <p:nvPr/>
        </p:nvCxnSpPr>
        <p:spPr>
          <a:xfrm flipH="1" flipV="1">
            <a:off x="2531334" y="4249476"/>
            <a:ext cx="2006518" cy="520455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8ED017-F855-C4D4-D7B3-32DBAD8712D2}"/>
              </a:ext>
            </a:extLst>
          </p:cNvPr>
          <p:cNvCxnSpPr>
            <a:cxnSpLocks/>
          </p:cNvCxnSpPr>
          <p:nvPr/>
        </p:nvCxnSpPr>
        <p:spPr>
          <a:xfrm flipH="1" flipV="1">
            <a:off x="1929892" y="4735953"/>
            <a:ext cx="2705350" cy="250203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7" y="1236373"/>
            <a:ext cx="11343350" cy="1312035"/>
          </a:xfrm>
        </p:spPr>
        <p:txBody>
          <a:bodyPr>
            <a:normAutofit/>
          </a:bodyPr>
          <a:lstStyle/>
          <a:p>
            <a:r>
              <a:rPr lang="en-US" dirty="0"/>
              <a:t>Definition: 	given a cut (S, V\S), the </a:t>
            </a:r>
            <a:r>
              <a:rPr lang="en-US" b="1" dirty="0" err="1">
                <a:solidFill>
                  <a:srgbClr val="00B0F0"/>
                </a:solidFill>
              </a:rPr>
              <a:t>cutset</a:t>
            </a:r>
            <a:r>
              <a:rPr lang="en-US" b="1" dirty="0"/>
              <a:t> </a:t>
            </a:r>
            <a:r>
              <a:rPr lang="en-US" dirty="0"/>
              <a:t>is the </a:t>
            </a:r>
            <a:r>
              <a:rPr lang="en-US" b="1" dirty="0"/>
              <a:t>set of edges</a:t>
            </a:r>
            <a:br>
              <a:rPr lang="en-US" b="1" dirty="0"/>
            </a:br>
            <a:r>
              <a:rPr lang="en-US" b="1" dirty="0"/>
              <a:t>					</a:t>
            </a:r>
            <a:r>
              <a:rPr lang="en-US" dirty="0"/>
              <a:t>with one endpoint in </a:t>
            </a:r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dirty="0"/>
              <a:t> and the other in </a:t>
            </a:r>
            <a:r>
              <a:rPr lang="en-US" b="1" dirty="0"/>
              <a:t>V\S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106125" y="-38561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The </a:t>
            </a:r>
            <a:r>
              <a:rPr lang="en-US" b="1" dirty="0" err="1"/>
              <a:t>cutset</a:t>
            </a:r>
            <a:r>
              <a:rPr lang="en-US" b="1" dirty="0"/>
              <a:t> of a cut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63900" y="4429189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39738" y="3600180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62732" y="3726487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27750" y="3905970"/>
            <a:ext cx="411988" cy="126307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31528" y="4248502"/>
            <a:ext cx="228594" cy="27025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31391" y="3078743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63900" y="3690322"/>
            <a:ext cx="97390" cy="82843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36878" y="44631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42926" y="3383953"/>
            <a:ext cx="665018" cy="61157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80483" y="47114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10554" y="3905968"/>
            <a:ext cx="602438" cy="805478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104506" y="4985182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69387" y="3905968"/>
            <a:ext cx="370929" cy="557199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704756" y="3905970"/>
            <a:ext cx="929512" cy="646761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47741" y="44056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43416" y="32310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07944" y="3536848"/>
            <a:ext cx="1835472" cy="152895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05883" y="33478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46481" y="23924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49488" y="35961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14109" y="2914462"/>
            <a:ext cx="867888" cy="68164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73511" y="3869842"/>
            <a:ext cx="875977" cy="32054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38392" y="3004026"/>
            <a:ext cx="340598" cy="34380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10554" y="2698237"/>
            <a:ext cx="3635927" cy="775280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12759" y="4118121"/>
            <a:ext cx="2234119" cy="593326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08434" y="3536848"/>
            <a:ext cx="697449" cy="11676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07366" y="3689743"/>
            <a:ext cx="1535560" cy="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30360" y="4248502"/>
            <a:ext cx="2006518" cy="520455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28918" y="4734979"/>
            <a:ext cx="2705350" cy="250203"/>
          </a:xfrm>
          <a:prstGeom prst="straightConnector1">
            <a:avLst/>
          </a:prstGeom>
          <a:ln w="57150">
            <a:solidFill>
              <a:srgbClr val="00B0F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45501" y="4711447"/>
            <a:ext cx="1002240" cy="30578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15369" y="3869842"/>
            <a:ext cx="887904" cy="625379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596409" y="3384533"/>
            <a:ext cx="1540719" cy="305211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66768" y="3168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80095" y="4014295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78951" y="40592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48199" y="3637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9843" y="40683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8363" y="2856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69322" y="27094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62392" y="3307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58525" y="353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63439" y="40545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8934" y="4183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9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21557" y="35997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63474" y="45004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76316" y="38652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87255" y="48900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52387" y="3248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9070" y="38653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16310" y="29151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1136548" y="257766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10148487" y="235319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V\S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7006630-F826-7D79-AF0B-CDC89C52ED99}"/>
              </a:ext>
            </a:extLst>
          </p:cNvPr>
          <p:cNvCxnSpPr/>
          <p:nvPr/>
        </p:nvCxnSpPr>
        <p:spPr>
          <a:xfrm rot="16200000" flipH="1">
            <a:off x="3813572" y="2969159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DCD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9632F8-91BA-EAD8-1386-4E904A5928A4}"/>
              </a:ext>
            </a:extLst>
          </p:cNvPr>
          <p:cNvSpPr txBox="1"/>
          <p:nvPr/>
        </p:nvSpPr>
        <p:spPr>
          <a:xfrm>
            <a:off x="3714863" y="50263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21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4C3C67D4-8218-2CE1-C005-B04B6AE1D729}"/>
              </a:ext>
            </a:extLst>
          </p:cNvPr>
          <p:cNvCxnSpPr/>
          <p:nvPr/>
        </p:nvCxnSpPr>
        <p:spPr>
          <a:xfrm rot="16200000" flipH="1">
            <a:off x="3801681" y="2963806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138C12-4992-443F-143B-36A988EA01AB}"/>
              </a:ext>
            </a:extLst>
          </p:cNvPr>
          <p:cNvSpPr txBox="1"/>
          <p:nvPr/>
        </p:nvSpPr>
        <p:spPr>
          <a:xfrm>
            <a:off x="2871900" y="4567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48299-664B-C973-6E3D-93447BA3E0EA}"/>
              </a:ext>
            </a:extLst>
          </p:cNvPr>
          <p:cNvSpPr txBox="1"/>
          <p:nvPr/>
        </p:nvSpPr>
        <p:spPr>
          <a:xfrm>
            <a:off x="5378434" y="47229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21DA39-E9F7-2811-CB4B-8AEB0B2FE577}"/>
              </a:ext>
            </a:extLst>
          </p:cNvPr>
          <p:cNvSpPr/>
          <p:nvPr/>
        </p:nvSpPr>
        <p:spPr>
          <a:xfrm>
            <a:off x="8509162" y="128132"/>
            <a:ext cx="3256925" cy="884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Edges in the </a:t>
            </a:r>
            <a:r>
              <a:rPr lang="en-CA" dirty="0" err="1"/>
              <a:t>cutset</a:t>
            </a:r>
            <a:r>
              <a:rPr lang="en-CA" dirty="0"/>
              <a:t> are also said to “</a:t>
            </a:r>
            <a:r>
              <a:rPr lang="en-CA" b="1" dirty="0"/>
              <a:t>cross the cut</a:t>
            </a:r>
            <a:r>
              <a:rPr lang="en-CA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0542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8883</TotalTime>
  <Words>3280</Words>
  <Application>Microsoft Office PowerPoint</Application>
  <PresentationFormat>Widescreen</PresentationFormat>
  <Paragraphs>1047</Paragraphs>
  <Slides>39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Century Gothic</vt:lpstr>
      <vt:lpstr>Arial</vt:lpstr>
      <vt:lpstr>Cambria Math</vt:lpstr>
      <vt:lpstr>Calibri</vt:lpstr>
      <vt:lpstr>Mesh</vt:lpstr>
      <vt:lpstr>CS 341: Algorithms</vt:lpstr>
      <vt:lpstr>PowerPoint Presentation</vt:lpstr>
      <vt:lpstr>PowerPoint Presentation</vt:lpstr>
      <vt:lpstr>Application: internet backbone planning</vt:lpstr>
      <vt:lpstr>Application: Image segmentation [paper]</vt:lpstr>
      <vt:lpstr>Application: Curvilinear feature extraction</vt:lpstr>
      <vt:lpstr>Useful tree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an MST</vt:lpstr>
      <vt:lpstr>Example execution</vt:lpstr>
      <vt:lpstr>Proof</vt:lpstr>
      <vt:lpstr>Proof</vt:lpstr>
      <vt:lpstr>Implementing Kruskal’s</vt:lpstr>
      <vt:lpstr>Union find</vt:lpstr>
      <vt:lpstr>Kruskal’s using Union-Find</vt:lpstr>
      <vt:lpstr>Pseudocode for Kruskal’s using Union-find</vt:lpstr>
      <vt:lpstr>Time complexity?</vt:lpstr>
      <vt:lpstr>Other Notable MST algorithms</vt:lpstr>
      <vt:lpstr>A fun Application: maze building</vt:lpstr>
      <vt:lpstr>Visualizing Kruskal’s (without path compression)</vt:lpstr>
      <vt:lpstr>Bonus slides</vt:lpstr>
      <vt:lpstr>Proof via exchange</vt:lpstr>
      <vt:lpstr>Union Find Implementation</vt:lpstr>
      <vt:lpstr>Problem: Slow find()</vt:lpstr>
      <vt:lpstr>Union-find with Union by Rank</vt:lpstr>
      <vt:lpstr>Runtime of union by rank</vt:lpstr>
      <vt:lpstr>Runtime of union by rank</vt:lpstr>
      <vt:lpstr>Runtime of union by rank</vt:lpstr>
      <vt:lpstr>Time complexity using Union by rank</vt:lpstr>
      <vt:lpstr>Making this even faster</vt:lpstr>
      <vt:lpstr>efficient union-find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362</cp:revision>
  <dcterms:created xsi:type="dcterms:W3CDTF">2019-01-07T22:31:11Z</dcterms:created>
  <dcterms:modified xsi:type="dcterms:W3CDTF">2023-10-30T22:43:49Z</dcterms:modified>
</cp:coreProperties>
</file>