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2"/>
  </p:notesMasterIdLst>
  <p:sldIdLst>
    <p:sldId id="256" r:id="rId2"/>
    <p:sldId id="443" r:id="rId3"/>
    <p:sldId id="444" r:id="rId4"/>
    <p:sldId id="495" r:id="rId5"/>
    <p:sldId id="445" r:id="rId6"/>
    <p:sldId id="446" r:id="rId7"/>
    <p:sldId id="447" r:id="rId8"/>
    <p:sldId id="448" r:id="rId9"/>
    <p:sldId id="449" r:id="rId10"/>
    <p:sldId id="450" r:id="rId11"/>
    <p:sldId id="459" r:id="rId12"/>
    <p:sldId id="460" r:id="rId13"/>
    <p:sldId id="498" r:id="rId14"/>
    <p:sldId id="387" r:id="rId15"/>
    <p:sldId id="388" r:id="rId16"/>
    <p:sldId id="389" r:id="rId17"/>
    <p:sldId id="390" r:id="rId18"/>
    <p:sldId id="391" r:id="rId19"/>
    <p:sldId id="394" r:id="rId20"/>
    <p:sldId id="395" r:id="rId21"/>
    <p:sldId id="396" r:id="rId22"/>
    <p:sldId id="420" r:id="rId23"/>
    <p:sldId id="481" r:id="rId24"/>
    <p:sldId id="487" r:id="rId25"/>
    <p:sldId id="486" r:id="rId26"/>
    <p:sldId id="494" r:id="rId27"/>
    <p:sldId id="483" r:id="rId28"/>
    <p:sldId id="485" r:id="rId29"/>
    <p:sldId id="497" r:id="rId30"/>
    <p:sldId id="496"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Cambria Math" panose="02040503050406030204" pitchFamily="18" charset="0"/>
      <p:regular r:id="rId37"/>
    </p:embeddedFont>
    <p:embeddedFont>
      <p:font typeface="Century Gothic" panose="020B0502020202020204" pitchFamily="34" charset="0"/>
      <p:regular r:id="rId38"/>
      <p:bold r:id="rId39"/>
      <p:italic r:id="rId40"/>
      <p:boldItalic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849CF4-CAD3-4C68-93BC-FF60FB076C16}">
          <p14:sldIdLst>
            <p14:sldId id="256"/>
            <p14:sldId id="443"/>
            <p14:sldId id="444"/>
            <p14:sldId id="495"/>
            <p14:sldId id="445"/>
            <p14:sldId id="446"/>
            <p14:sldId id="447"/>
            <p14:sldId id="448"/>
            <p14:sldId id="449"/>
            <p14:sldId id="450"/>
            <p14:sldId id="459"/>
            <p14:sldId id="460"/>
            <p14:sldId id="498"/>
            <p14:sldId id="387"/>
            <p14:sldId id="388"/>
            <p14:sldId id="389"/>
            <p14:sldId id="390"/>
            <p14:sldId id="391"/>
            <p14:sldId id="394"/>
            <p14:sldId id="395"/>
            <p14:sldId id="396"/>
            <p14:sldId id="420"/>
            <p14:sldId id="481"/>
            <p14:sldId id="487"/>
            <p14:sldId id="486"/>
            <p14:sldId id="494"/>
            <p14:sldId id="483"/>
            <p14:sldId id="485"/>
            <p14:sldId id="497"/>
            <p14:sldId id="4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11C"/>
    <a:srgbClr val="FFFFFF"/>
    <a:srgbClr val="262626"/>
    <a:srgbClr val="BDB9A8"/>
    <a:srgbClr val="BDC2C1"/>
    <a:srgbClr val="BFBFBF"/>
    <a:srgbClr val="808080"/>
    <a:srgbClr val="B2B2B2"/>
    <a:srgbClr val="000000"/>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50" autoAdjust="0"/>
    <p:restoredTop sz="91237" autoAdjust="0"/>
  </p:normalViewPr>
  <p:slideViewPr>
    <p:cSldViewPr snapToGrid="0">
      <p:cViewPr varScale="1">
        <p:scale>
          <a:sx n="94" d="100"/>
          <a:sy n="94" d="100"/>
        </p:scale>
        <p:origin x="79" y="6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9E33A-9DA9-4CC1-8FD5-60CDBF2EAC43}" type="datetimeFigureOut">
              <a:rPr lang="en-CA" smtClean="0"/>
              <a:t>2023-11-01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E2F85-FEAB-461C-B84C-896AC92C0B87}" type="slidenum">
              <a:rPr lang="en-CA" smtClean="0"/>
              <a:t>‹#›</a:t>
            </a:fld>
            <a:endParaRPr lang="en-CA"/>
          </a:p>
        </p:txBody>
      </p:sp>
    </p:spTree>
    <p:extLst>
      <p:ext uri="{BB962C8B-B14F-4D97-AF65-F5344CB8AC3E}">
        <p14:creationId xmlns:p14="http://schemas.microsoft.com/office/powerpoint/2010/main" val="126785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AAE2F85-FEAB-461C-B84C-896AC92C0B87}" type="slidenum">
              <a:rPr lang="en-CA" smtClean="0"/>
              <a:t>5</a:t>
            </a:fld>
            <a:endParaRPr lang="en-CA"/>
          </a:p>
        </p:txBody>
      </p:sp>
    </p:spTree>
    <p:extLst>
      <p:ext uri="{BB962C8B-B14F-4D97-AF65-F5344CB8AC3E}">
        <p14:creationId xmlns:p14="http://schemas.microsoft.com/office/powerpoint/2010/main" val="410923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a:t>
            </a:r>
            <a:r>
              <a:rPr lang="en-CA" b="1" dirty="0"/>
              <a:t>every</a:t>
            </a:r>
            <a:r>
              <a:rPr lang="en-CA" b="1" baseline="0" dirty="0"/>
              <a:t> </a:t>
            </a:r>
            <a:r>
              <a:rPr lang="en-CA" baseline="0" dirty="0"/>
              <a:t>minimum weight (</a:t>
            </a:r>
            <a:r>
              <a:rPr lang="en-CA" baseline="0" dirty="0" err="1"/>
              <a:t>i,j</a:t>
            </a:r>
            <a:r>
              <a:rPr lang="en-CA" baseline="0" dirty="0"/>
              <a:t>)-path with all interior nodes in {1…m} visits m </a:t>
            </a:r>
            <a:r>
              <a:rPr lang="en-CA" b="1" baseline="0" dirty="0"/>
              <a:t>twice or more</a:t>
            </a:r>
            <a:r>
              <a:rPr lang="en-CA" baseline="0" dirty="0"/>
              <a:t>, then there is a </a:t>
            </a:r>
            <a:r>
              <a:rPr lang="en-CA" b="1" baseline="0" dirty="0"/>
              <a:t>negative weight cycle</a:t>
            </a:r>
            <a:r>
              <a:rPr lang="en-CA" baseline="0" dirty="0"/>
              <a:t>. Clearly there is a cycle in any such path. If the cycle has non-negative weight, then we can remove the cycle and leave the path weight unchanged, or even improve it. So, there should be another optimal path without such a cycle. Removing such a cycle also removes any extra copies of m on the path, so m appears exactly once among the interior nodes of the path. The only way that removing a cycle containing m will eliminate the optimality of the path is if traversing the cycle actually improves the weight of the path, which can only happen if the cycle has negative weight, which is impossible, since we have assumed there are no negative cycles (for all-pairs shortest paths to be solvable).</a:t>
            </a:r>
            <a:endParaRPr lang="en-CA" dirty="0"/>
          </a:p>
        </p:txBody>
      </p:sp>
      <p:sp>
        <p:nvSpPr>
          <p:cNvPr id="4" name="Slide Number Placeholder 3"/>
          <p:cNvSpPr>
            <a:spLocks noGrp="1"/>
          </p:cNvSpPr>
          <p:nvPr>
            <p:ph type="sldNum" sz="quarter" idx="10"/>
          </p:nvPr>
        </p:nvSpPr>
        <p:spPr/>
        <p:txBody>
          <a:bodyPr/>
          <a:lstStyle/>
          <a:p>
            <a:fld id="{0AAE2F85-FEAB-461C-B84C-896AC92C0B87}" type="slidenum">
              <a:rPr lang="en-CA" smtClean="0"/>
              <a:t>10</a:t>
            </a:fld>
            <a:endParaRPr lang="en-CA"/>
          </a:p>
        </p:txBody>
      </p:sp>
    </p:spTree>
    <p:extLst>
      <p:ext uri="{BB962C8B-B14F-4D97-AF65-F5344CB8AC3E}">
        <p14:creationId xmlns:p14="http://schemas.microsoft.com/office/powerpoint/2010/main" val="1491884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AAE2F85-FEAB-461C-B84C-896AC92C0B87}" type="slidenum">
              <a:rPr lang="en-CA" smtClean="0"/>
              <a:t>11</a:t>
            </a:fld>
            <a:endParaRPr lang="en-CA"/>
          </a:p>
        </p:txBody>
      </p:sp>
    </p:spTree>
    <p:extLst>
      <p:ext uri="{BB962C8B-B14F-4D97-AF65-F5344CB8AC3E}">
        <p14:creationId xmlns:p14="http://schemas.microsoft.com/office/powerpoint/2010/main" val="56431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a:t>
            </a:r>
            <a:r>
              <a:rPr lang="en-CA" b="1" dirty="0"/>
              <a:t>every</a:t>
            </a:r>
            <a:r>
              <a:rPr lang="en-CA" b="1" baseline="0" dirty="0"/>
              <a:t> </a:t>
            </a:r>
            <a:r>
              <a:rPr lang="en-CA" baseline="0" dirty="0"/>
              <a:t>minimum weight (</a:t>
            </a:r>
            <a:r>
              <a:rPr lang="en-CA" baseline="0" dirty="0" err="1"/>
              <a:t>i,j</a:t>
            </a:r>
            <a:r>
              <a:rPr lang="en-CA" baseline="0" dirty="0"/>
              <a:t>)-path with all interior nodes in {1…m} visits m </a:t>
            </a:r>
            <a:r>
              <a:rPr lang="en-CA" b="1" baseline="0" dirty="0"/>
              <a:t>twice or more</a:t>
            </a:r>
            <a:r>
              <a:rPr lang="en-CA" baseline="0" dirty="0"/>
              <a:t>, then there is a </a:t>
            </a:r>
            <a:r>
              <a:rPr lang="en-CA" b="1" baseline="0" dirty="0"/>
              <a:t>negative weight cycle</a:t>
            </a:r>
            <a:r>
              <a:rPr lang="en-CA" baseline="0" dirty="0"/>
              <a:t>. Clearly there is a cycle in any such path. If the cycle has non-negative weight, then we can remove the cycle and leave the path weight unchanged, or even improve it. So, there should be another optimal path without such a cycle. Removing such a cycle also removes any extra copies of m on the path, so m appears exactly once among the interior nodes of the path. The only way that removing a cycle containing m will eliminate the optimality of the path is if traversing the cycle actually improves the weight of the path, which can only happen if the cycle has negative weight, which is impossible, since we have assumed there are no negative cycles (for all-pairs shortest paths to be solvable).</a:t>
            </a:r>
            <a:endParaRPr lang="en-CA" dirty="0"/>
          </a:p>
        </p:txBody>
      </p:sp>
      <p:sp>
        <p:nvSpPr>
          <p:cNvPr id="4" name="Slide Number Placeholder 3"/>
          <p:cNvSpPr>
            <a:spLocks noGrp="1"/>
          </p:cNvSpPr>
          <p:nvPr>
            <p:ph type="sldNum" sz="quarter" idx="10"/>
          </p:nvPr>
        </p:nvSpPr>
        <p:spPr/>
        <p:txBody>
          <a:bodyPr/>
          <a:lstStyle/>
          <a:p>
            <a:fld id="{0AAE2F85-FEAB-461C-B84C-896AC92C0B87}" type="slidenum">
              <a:rPr lang="en-CA" smtClean="0"/>
              <a:t>30</a:t>
            </a:fld>
            <a:endParaRPr lang="en-CA"/>
          </a:p>
        </p:txBody>
      </p:sp>
    </p:spTree>
    <p:extLst>
      <p:ext uri="{BB962C8B-B14F-4D97-AF65-F5344CB8AC3E}">
        <p14:creationId xmlns:p14="http://schemas.microsoft.com/office/powerpoint/2010/main" val="2166016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9D7A28-C1B6-415D-BBCA-599C2C521D9E}"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55F79D4-D587-4235-B093-042BB8D30ABA}" type="datetime1">
              <a:rPr lang="en-US" smtClean="0"/>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E2117C-8851-4752-BF73-74080FCDF962}"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0BED4DAD-976B-4A8D-A3BC-5B47536B1FF5}"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4F08E480-F1BF-4CF1-840B-5BF74FA0A7AA}"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56D1A5-B525-4F19-9A10-BAB7CB40AB98}"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9815B3-DB25-4DDB-A092-B5019A497E81}"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302F76-C3C1-4F23-964D-E3A65F92DD15}"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CB4F95-FFB9-43D5-B824-EBFF2E2F0B02}"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3" y="-2"/>
            <a:ext cx="9905998" cy="1028386"/>
          </a:xfrm>
        </p:spPr>
        <p:txBody>
          <a:bodyPr/>
          <a:lstStyle/>
          <a:p>
            <a:r>
              <a:rPr lang="en-US" dirty="0"/>
              <a:t>Click to edit Master title style</a:t>
            </a:r>
          </a:p>
        </p:txBody>
      </p:sp>
      <p:sp>
        <p:nvSpPr>
          <p:cNvPr id="3" name="Content Placeholder 2"/>
          <p:cNvSpPr>
            <a:spLocks noGrp="1"/>
          </p:cNvSpPr>
          <p:nvPr>
            <p:ph idx="1"/>
          </p:nvPr>
        </p:nvSpPr>
        <p:spPr>
          <a:xfrm>
            <a:off x="1141413" y="1236374"/>
            <a:ext cx="9905998" cy="4597756"/>
          </a:xfrm>
        </p:spPr>
        <p:txBody>
          <a:bodyPr anchor="t"/>
          <a:lstStyle>
            <a:lvl1pPr>
              <a:defRPr sz="2800" cap="none" baseline="0"/>
            </a:lvl1pPr>
            <a:lvl2pPr>
              <a:defRPr sz="2800" cap="none" baseline="0"/>
            </a:lvl2pPr>
            <a:lvl3pPr>
              <a:defRPr sz="2400" cap="none" baseline="0"/>
            </a:lvl3pPr>
            <a:lvl4pPr>
              <a:defRPr sz="2400" cap="none" baseline="0"/>
            </a:lvl4pPr>
            <a:lvl5pPr>
              <a:defRPr sz="2000" cap="none"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837612" y="6256761"/>
            <a:ext cx="1600200" cy="365125"/>
          </a:xfrm>
        </p:spPr>
        <p:txBody>
          <a:bodyPr/>
          <a:lstStyle/>
          <a:p>
            <a:fld id="{8F58FB82-B349-4475-934E-A1DA4925C869}" type="datetime1">
              <a:rPr lang="en-US" smtClean="0"/>
              <a:t>11/1/2023</a:t>
            </a:fld>
            <a:endParaRPr lang="en-US" dirty="0"/>
          </a:p>
        </p:txBody>
      </p:sp>
      <p:sp>
        <p:nvSpPr>
          <p:cNvPr id="5" name="Footer Placeholder 4"/>
          <p:cNvSpPr>
            <a:spLocks noGrp="1"/>
          </p:cNvSpPr>
          <p:nvPr>
            <p:ph type="ftr" sz="quarter" idx="11"/>
          </p:nvPr>
        </p:nvSpPr>
        <p:spPr>
          <a:xfrm>
            <a:off x="1141412" y="6256761"/>
            <a:ext cx="7543800" cy="365125"/>
          </a:xfrm>
        </p:spPr>
        <p:txBody>
          <a:bodyPr/>
          <a:lstStyle/>
          <a:p>
            <a:endParaRPr lang="en-US" dirty="0"/>
          </a:p>
        </p:txBody>
      </p:sp>
      <p:sp>
        <p:nvSpPr>
          <p:cNvPr id="6" name="Slide Number Placeholder 5"/>
          <p:cNvSpPr>
            <a:spLocks noGrp="1"/>
          </p:cNvSpPr>
          <p:nvPr>
            <p:ph type="sldNum" sz="quarter" idx="12"/>
          </p:nvPr>
        </p:nvSpPr>
        <p:spPr>
          <a:xfrm>
            <a:off x="10514012" y="625676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76E76C-DEF5-4534-8875-F6E9FA32FF81}"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A50E34-994F-405A-A9DE-3DADFB110682}" type="datetime1">
              <a:rPr lang="en-US" smtClean="0"/>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9EA8F1-2296-4E8B-A78E-77CCF6951B15}" type="datetime1">
              <a:rPr lang="en-US" smtClean="0"/>
              <a:t>11/1/2023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F6E487-D43A-4D21-A272-0AA9D72BEFBD}" type="datetime1">
              <a:rPr lang="en-US" smtClean="0"/>
              <a:t>11/1/2023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B6B86-0900-47CC-A4CC-BDDA61836A90}" type="datetime1">
              <a:rPr lang="en-US" smtClean="0"/>
              <a:t>11/1/2023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A6D8905-8406-4BC7-8C3B-F88DA727E0A4}" type="datetime1">
              <a:rPr lang="en-US" smtClean="0"/>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5AFD7AE1-8266-4873-8686-E5A9BD90566D}" type="datetime1">
              <a:rPr lang="en-US" smtClean="0"/>
              <a:t>11/1/2023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45087"/>
            <a:ext cx="9905998" cy="10348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1413" y="1171987"/>
            <a:ext cx="9905998" cy="4522634"/>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837612" y="6250324"/>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A9FC3AF-6879-485A-A512-176E2ACDCB3E}" type="datetime1">
              <a:rPr lang="en-US" smtClean="0"/>
              <a:t>11/1/2023</a:t>
            </a:fld>
            <a:endParaRPr lang="en-US" dirty="0"/>
          </a:p>
        </p:txBody>
      </p:sp>
      <p:sp>
        <p:nvSpPr>
          <p:cNvPr id="5" name="Footer Placeholder 4"/>
          <p:cNvSpPr>
            <a:spLocks noGrp="1"/>
          </p:cNvSpPr>
          <p:nvPr>
            <p:ph type="ftr" sz="quarter" idx="3"/>
          </p:nvPr>
        </p:nvSpPr>
        <p:spPr>
          <a:xfrm>
            <a:off x="1141412" y="6250324"/>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1433855" y="6250324"/>
            <a:ext cx="551167" cy="365125"/>
          </a:xfrm>
          <a:prstGeom prst="rect">
            <a:avLst/>
          </a:prstGeom>
        </p:spPr>
        <p:txBody>
          <a:bodyPr vert="horz" lIns="91440" tIns="45720" rIns="91440" bIns="45720" rtlCol="0" anchor="ctr"/>
          <a:lstStyle>
            <a:lvl1pPr algn="r">
              <a:defRPr sz="14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l" defTabSz="457200" rtl="0" eaLnBrk="1" latinLnBrk="0" hangingPunct="1">
        <a:spcBef>
          <a:spcPct val="0"/>
        </a:spcBef>
        <a:buNone/>
        <a:defRPr sz="40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revor.brown@uwaterloo.ca" TargetMode="External"/><Relationship Id="rId2" Type="http://schemas.openxmlformats.org/officeDocument/2006/relationships/hyperlink" Target="https://student.cs.uwaterloo.ca/~cs34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18" Type="http://schemas.openxmlformats.org/officeDocument/2006/relationships/image" Target="../media/image114.png"/><Relationship Id="rId3" Type="http://schemas.openxmlformats.org/officeDocument/2006/relationships/image" Target="../media/image990.png"/><Relationship Id="rId21" Type="http://schemas.openxmlformats.org/officeDocument/2006/relationships/image" Target="../media/image117.png"/><Relationship Id="rId7" Type="http://schemas.openxmlformats.org/officeDocument/2006/relationships/image" Target="../media/image103.png"/><Relationship Id="rId12" Type="http://schemas.openxmlformats.org/officeDocument/2006/relationships/image" Target="../media/image108.png"/><Relationship Id="rId17" Type="http://schemas.openxmlformats.org/officeDocument/2006/relationships/image" Target="../media/image113.png"/><Relationship Id="rId25" Type="http://schemas.openxmlformats.org/officeDocument/2006/relationships/image" Target="../media/image118.png"/><Relationship Id="rId2" Type="http://schemas.openxmlformats.org/officeDocument/2006/relationships/notesSlide" Target="../notesSlides/notesSlide2.xml"/><Relationship Id="rId16" Type="http://schemas.openxmlformats.org/officeDocument/2006/relationships/image" Target="../media/image112.png"/><Relationship Id="rId20"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7.png"/><Relationship Id="rId24" Type="http://schemas.openxmlformats.org/officeDocument/2006/relationships/image" Target="../media/image120.png"/><Relationship Id="rId5" Type="http://schemas.openxmlformats.org/officeDocument/2006/relationships/image" Target="../media/image1010.png"/><Relationship Id="rId23" Type="http://schemas.openxmlformats.org/officeDocument/2006/relationships/image" Target="../media/image119.png"/><Relationship Id="rId10" Type="http://schemas.openxmlformats.org/officeDocument/2006/relationships/image" Target="../media/image106.png"/><Relationship Id="rId19" Type="http://schemas.openxmlformats.org/officeDocument/2006/relationships/image" Target="../media/image115.png"/><Relationship Id="rId4" Type="http://schemas.openxmlformats.org/officeDocument/2006/relationships/image" Target="../media/image1000.png"/><Relationship Id="rId9" Type="http://schemas.openxmlformats.org/officeDocument/2006/relationships/image" Target="../media/image105.png"/><Relationship Id="rId14" Type="http://schemas.openxmlformats.org/officeDocument/2006/relationships/image" Target="../media/image110.png"/><Relationship Id="rId22" Type="http://schemas.openxmlformats.org/officeDocument/2006/relationships/image" Target="../media/image111.png"/></Relationships>
</file>

<file path=ppt/slides/_rels/slide11.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1.png"/><Relationship Id="rId7" Type="http://schemas.openxmlformats.org/officeDocument/2006/relationships/image" Target="../media/image1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hyperlink" Target="https://en.wikipedia.org/wiki/Floyd%E2%80%93Warshall_algorithm#Path_reconstruction" TargetMode="External"/><Relationship Id="rId4" Type="http://schemas.openxmlformats.org/officeDocument/2006/relationships/image" Target="../media/image122.png"/></Relationships>
</file>

<file path=ppt/slides/_rels/slide1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13.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28.jpg"/><Relationship Id="rId1" Type="http://schemas.openxmlformats.org/officeDocument/2006/relationships/slideLayout" Target="../slideLayouts/slideLayout2.xml"/><Relationship Id="rId4" Type="http://schemas.openxmlformats.org/officeDocument/2006/relationships/image" Target="../media/image132.png"/></Relationships>
</file>

<file path=ppt/slides/_rels/slide15.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34.png"/><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18.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NULL"/><Relationship Id="rId2"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NULL"/><Relationship Id="rId4" Type="http://schemas.openxmlformats.org/officeDocument/2006/relationships/image" Target="NULL"/></Relationships>
</file>

<file path=ppt/slides/_rels/slide21.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1.png"/><Relationship Id="rId3" Type="http://schemas.openxmlformats.org/officeDocument/2006/relationships/image" Target="../media/image1410.png"/><Relationship Id="rId7" Type="http://schemas.openxmlformats.org/officeDocument/2006/relationships/image" Target="../media/image181.png"/><Relationship Id="rId12" Type="http://schemas.openxmlformats.org/officeDocument/2006/relationships/image" Target="../media/image261.png"/><Relationship Id="rId2" Type="http://schemas.openxmlformats.org/officeDocument/2006/relationships/image" Target="../media/image134.png"/><Relationship Id="rId1" Type="http://schemas.openxmlformats.org/officeDocument/2006/relationships/slideLayout" Target="../slideLayouts/slideLayout2.xml"/><Relationship Id="rId6" Type="http://schemas.openxmlformats.org/officeDocument/2006/relationships/image" Target="../media/image171.png"/><Relationship Id="rId11" Type="http://schemas.openxmlformats.org/officeDocument/2006/relationships/image" Target="../media/image251.png"/><Relationship Id="rId5" Type="http://schemas.openxmlformats.org/officeDocument/2006/relationships/image" Target="../media/image1610.png"/><Relationship Id="rId10" Type="http://schemas.openxmlformats.org/officeDocument/2006/relationships/image" Target="../media/image240.png"/><Relationship Id="rId4" Type="http://schemas.openxmlformats.org/officeDocument/2006/relationships/image" Target="../media/image1510.png"/><Relationship Id="rId9" Type="http://schemas.openxmlformats.org/officeDocument/2006/relationships/image" Target="../media/image2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350.png"/><Relationship Id="rId13" Type="http://schemas.openxmlformats.org/officeDocument/2006/relationships/image" Target="../media/image260.png"/><Relationship Id="rId3" Type="http://schemas.openxmlformats.org/officeDocument/2006/relationships/image" Target="../media/image1600.png"/><Relationship Id="rId7" Type="http://schemas.openxmlformats.org/officeDocument/2006/relationships/image" Target="../media/image200.png"/><Relationship Id="rId12" Type="http://schemas.openxmlformats.org/officeDocument/2006/relationships/image" Target="../media/image250.png"/><Relationship Id="rId2" Type="http://schemas.openxmlformats.org/officeDocument/2006/relationships/image" Target="../media/image1500.png"/><Relationship Id="rId1" Type="http://schemas.openxmlformats.org/officeDocument/2006/relationships/slideLayout" Target="../slideLayouts/slideLayout7.xml"/><Relationship Id="rId6" Type="http://schemas.openxmlformats.org/officeDocument/2006/relationships/image" Target="../media/image190.png"/><Relationship Id="rId5" Type="http://schemas.openxmlformats.org/officeDocument/2006/relationships/image" Target="../media/image180.png"/><Relationship Id="rId15" Type="http://schemas.openxmlformats.org/officeDocument/2006/relationships/image" Target="../media/image1390.png"/><Relationship Id="rId10" Type="http://schemas.openxmlformats.org/officeDocument/2006/relationships/image" Target="../media/image1370.png"/><Relationship Id="rId4" Type="http://schemas.openxmlformats.org/officeDocument/2006/relationships/image" Target="../media/image170.png"/><Relationship Id="rId9" Type="http://schemas.openxmlformats.org/officeDocument/2006/relationships/image" Target="../media/image1360.png"/><Relationship Id="rId14" Type="http://schemas.openxmlformats.org/officeDocument/2006/relationships/image" Target="../media/image138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image" Target="../media/image1450.png"/><Relationship Id="rId13" Type="http://schemas.openxmlformats.org/officeDocument/2006/relationships/image" Target="../media/image150.png"/><Relationship Id="rId18" Type="http://schemas.openxmlformats.org/officeDocument/2006/relationships/image" Target="../media/image155.png"/><Relationship Id="rId26" Type="http://schemas.openxmlformats.org/officeDocument/2006/relationships/image" Target="../media/image163.png"/><Relationship Id="rId3" Type="http://schemas.openxmlformats.org/officeDocument/2006/relationships/image" Target="../media/image1400.png"/><Relationship Id="rId21" Type="http://schemas.openxmlformats.org/officeDocument/2006/relationships/image" Target="../media/image158.png"/><Relationship Id="rId7" Type="http://schemas.openxmlformats.org/officeDocument/2006/relationships/image" Target="../media/image1440.png"/><Relationship Id="rId12" Type="http://schemas.openxmlformats.org/officeDocument/2006/relationships/image" Target="../media/image149.png"/><Relationship Id="rId17" Type="http://schemas.openxmlformats.org/officeDocument/2006/relationships/image" Target="../media/image154.png"/><Relationship Id="rId25" Type="http://schemas.openxmlformats.org/officeDocument/2006/relationships/image" Target="../media/image162.png"/><Relationship Id="rId2" Type="http://schemas.openxmlformats.org/officeDocument/2006/relationships/notesSlide" Target="../notesSlides/notesSlide4.xml"/><Relationship Id="rId16" Type="http://schemas.openxmlformats.org/officeDocument/2006/relationships/image" Target="../media/image153.png"/><Relationship Id="rId20" Type="http://schemas.openxmlformats.org/officeDocument/2006/relationships/image" Target="../media/image157.png"/><Relationship Id="rId29" Type="http://schemas.openxmlformats.org/officeDocument/2006/relationships/image" Target="../media/image166.png"/><Relationship Id="rId1" Type="http://schemas.openxmlformats.org/officeDocument/2006/relationships/slideLayout" Target="../slideLayouts/slideLayout2.xml"/><Relationship Id="rId6" Type="http://schemas.openxmlformats.org/officeDocument/2006/relationships/image" Target="../media/image1430.png"/><Relationship Id="rId11" Type="http://schemas.openxmlformats.org/officeDocument/2006/relationships/image" Target="../media/image1480.png"/><Relationship Id="rId24" Type="http://schemas.openxmlformats.org/officeDocument/2006/relationships/image" Target="../media/image161.png"/><Relationship Id="rId32" Type="http://schemas.openxmlformats.org/officeDocument/2006/relationships/image" Target="../media/image169.png"/><Relationship Id="rId5" Type="http://schemas.openxmlformats.org/officeDocument/2006/relationships/image" Target="../media/image1420.png"/><Relationship Id="rId15" Type="http://schemas.openxmlformats.org/officeDocument/2006/relationships/image" Target="../media/image152.png"/><Relationship Id="rId23" Type="http://schemas.openxmlformats.org/officeDocument/2006/relationships/image" Target="../media/image160.png"/><Relationship Id="rId28" Type="http://schemas.openxmlformats.org/officeDocument/2006/relationships/image" Target="../media/image165.png"/><Relationship Id="rId10" Type="http://schemas.openxmlformats.org/officeDocument/2006/relationships/image" Target="../media/image1470.png"/><Relationship Id="rId19" Type="http://schemas.openxmlformats.org/officeDocument/2006/relationships/image" Target="../media/image156.png"/><Relationship Id="rId31" Type="http://schemas.openxmlformats.org/officeDocument/2006/relationships/image" Target="../media/image168.png"/><Relationship Id="rId4" Type="http://schemas.openxmlformats.org/officeDocument/2006/relationships/image" Target="../media/image1411.png"/><Relationship Id="rId9" Type="http://schemas.openxmlformats.org/officeDocument/2006/relationships/image" Target="../media/image1460.png"/><Relationship Id="rId14" Type="http://schemas.openxmlformats.org/officeDocument/2006/relationships/image" Target="../media/image151.png"/><Relationship Id="rId22" Type="http://schemas.openxmlformats.org/officeDocument/2006/relationships/image" Target="../media/image159.png"/><Relationship Id="rId27" Type="http://schemas.openxmlformats.org/officeDocument/2006/relationships/image" Target="../media/image164.png"/><Relationship Id="rId30" Type="http://schemas.openxmlformats.org/officeDocument/2006/relationships/image" Target="../media/image167.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9" Type="http://schemas.openxmlformats.org/officeDocument/2006/relationships/image" Target="../media/image56.png"/><Relationship Id="rId3" Type="http://schemas.openxmlformats.org/officeDocument/2006/relationships/image" Target="../media/image20.png"/><Relationship Id="rId21" Type="http://schemas.openxmlformats.org/officeDocument/2006/relationships/image" Target="../media/image38.png"/><Relationship Id="rId34" Type="http://schemas.openxmlformats.org/officeDocument/2006/relationships/image" Target="../media/image51.png"/><Relationship Id="rId42" Type="http://schemas.openxmlformats.org/officeDocument/2006/relationships/image" Target="../media/image59.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33" Type="http://schemas.openxmlformats.org/officeDocument/2006/relationships/image" Target="../media/image50.png"/><Relationship Id="rId38" Type="http://schemas.openxmlformats.org/officeDocument/2006/relationships/image" Target="../media/image55.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png"/><Relationship Id="rId29" Type="http://schemas.openxmlformats.org/officeDocument/2006/relationships/image" Target="../media/image46.png"/><Relationship Id="rId41"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32" Type="http://schemas.openxmlformats.org/officeDocument/2006/relationships/image" Target="../media/image49.png"/><Relationship Id="rId37" Type="http://schemas.openxmlformats.org/officeDocument/2006/relationships/image" Target="../media/image54.png"/><Relationship Id="rId40" Type="http://schemas.openxmlformats.org/officeDocument/2006/relationships/image" Target="../media/image57.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png"/><Relationship Id="rId36" Type="http://schemas.openxmlformats.org/officeDocument/2006/relationships/image" Target="../media/image53.png"/><Relationship Id="rId10" Type="http://schemas.openxmlformats.org/officeDocument/2006/relationships/image" Target="../media/image27.png"/><Relationship Id="rId19" Type="http://schemas.openxmlformats.org/officeDocument/2006/relationships/image" Target="../media/image36.png"/><Relationship Id="rId31" Type="http://schemas.openxmlformats.org/officeDocument/2006/relationships/image" Target="../media/image48.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44.png"/><Relationship Id="rId30" Type="http://schemas.openxmlformats.org/officeDocument/2006/relationships/image" Target="../media/image47.png"/><Relationship Id="rId35" Type="http://schemas.openxmlformats.org/officeDocument/2006/relationships/image" Target="../media/image52.png"/><Relationship Id="rId43" Type="http://schemas.openxmlformats.org/officeDocument/2006/relationships/image" Target="../media/image60.png"/></Relationships>
</file>

<file path=ppt/slides/_rels/slide5.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18" Type="http://schemas.openxmlformats.org/officeDocument/2006/relationships/image" Target="../media/image76.png"/><Relationship Id="rId3" Type="http://schemas.openxmlformats.org/officeDocument/2006/relationships/image" Target="../media/image61.png"/><Relationship Id="rId21" Type="http://schemas.openxmlformats.org/officeDocument/2006/relationships/image" Target="../media/image79.png"/><Relationship Id="rId7" Type="http://schemas.openxmlformats.org/officeDocument/2006/relationships/image" Target="../media/image65.png"/><Relationship Id="rId12" Type="http://schemas.openxmlformats.org/officeDocument/2006/relationships/image" Target="../media/image70.png"/><Relationship Id="rId17" Type="http://schemas.openxmlformats.org/officeDocument/2006/relationships/image" Target="../media/image75.png"/><Relationship Id="rId2" Type="http://schemas.openxmlformats.org/officeDocument/2006/relationships/notesSlide" Target="../notesSlides/notesSlide1.xml"/><Relationship Id="rId16" Type="http://schemas.openxmlformats.org/officeDocument/2006/relationships/image" Target="../media/image74.png"/><Relationship Id="rId20"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png"/><Relationship Id="rId19" Type="http://schemas.openxmlformats.org/officeDocument/2006/relationships/image" Target="../media/image77.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6.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440.png"/><Relationship Id="rId5" Type="http://schemas.openxmlformats.org/officeDocument/2006/relationships/image" Target="../media/image430.png"/><Relationship Id="rId4" Type="http://schemas.openxmlformats.org/officeDocument/2006/relationships/image" Target="../media/image82.png"/></Relationships>
</file>

<file path=ppt/slides/_rels/slide7.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18" Type="http://schemas.openxmlformats.org/officeDocument/2006/relationships/image" Target="../media/image99.pn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png"/><Relationship Id="rId17" Type="http://schemas.openxmlformats.org/officeDocument/2006/relationships/image" Target="../media/image98.png"/><Relationship Id="rId2" Type="http://schemas.openxmlformats.org/officeDocument/2006/relationships/image" Target="../media/image83.png"/><Relationship Id="rId16"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5" Type="http://schemas.openxmlformats.org/officeDocument/2006/relationships/image" Target="../media/image96.png"/><Relationship Id="rId10" Type="http://schemas.openxmlformats.org/officeDocument/2006/relationships/image" Target="../media/image91.png"/><Relationship Id="rId19" Type="http://schemas.openxmlformats.org/officeDocument/2006/relationships/image" Target="../media/image100.pn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5.png"/></Relationships>
</file>

<file path=ppt/slides/_rels/slide8.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image" Target="../media/image101.png"/><Relationship Id="rId1" Type="http://schemas.openxmlformats.org/officeDocument/2006/relationships/slideLayout" Target="../slideLayouts/slideLayout2.xml"/><Relationship Id="rId4" Type="http://schemas.openxmlformats.org/officeDocument/2006/relationships/image" Target="../media/image630.png"/></Relationships>
</file>

<file path=ppt/slides/_rels/slide9.xml.rels><?xml version="1.0" encoding="UTF-8" standalone="yes"?>
<Relationships xmlns="http://schemas.openxmlformats.org/package/2006/relationships"><Relationship Id="rId8" Type="http://schemas.openxmlformats.org/officeDocument/2006/relationships/image" Target="../media/image940.png"/><Relationship Id="rId3" Type="http://schemas.openxmlformats.org/officeDocument/2006/relationships/image" Target="../media/image890.png"/><Relationship Id="rId7" Type="http://schemas.openxmlformats.org/officeDocument/2006/relationships/image" Target="../media/image930.png"/><Relationship Id="rId12" Type="http://schemas.openxmlformats.org/officeDocument/2006/relationships/image" Target="../media/image980.png"/><Relationship Id="rId2" Type="http://schemas.openxmlformats.org/officeDocument/2006/relationships/image" Target="../media/image880.png"/><Relationship Id="rId1" Type="http://schemas.openxmlformats.org/officeDocument/2006/relationships/slideLayout" Target="../slideLayouts/slideLayout2.xml"/><Relationship Id="rId6" Type="http://schemas.openxmlformats.org/officeDocument/2006/relationships/image" Target="../media/image920.png"/><Relationship Id="rId11" Type="http://schemas.openxmlformats.org/officeDocument/2006/relationships/image" Target="../media/image970.png"/><Relationship Id="rId5" Type="http://schemas.openxmlformats.org/officeDocument/2006/relationships/image" Target="../media/image910.png"/><Relationship Id="rId10" Type="http://schemas.openxmlformats.org/officeDocument/2006/relationships/image" Target="../media/image960.png"/><Relationship Id="rId4" Type="http://schemas.openxmlformats.org/officeDocument/2006/relationships/image" Target="../media/image900.png"/><Relationship Id="rId9" Type="http://schemas.openxmlformats.org/officeDocument/2006/relationships/image" Target="../media/image9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294904"/>
            <a:ext cx="8676222" cy="3200400"/>
          </a:xfrm>
        </p:spPr>
        <p:txBody>
          <a:bodyPr/>
          <a:lstStyle/>
          <a:p>
            <a:r>
              <a:rPr lang="en-CA" dirty="0"/>
              <a:t>CS 341: Algorithms</a:t>
            </a:r>
          </a:p>
        </p:txBody>
      </p:sp>
      <p:sp>
        <p:nvSpPr>
          <p:cNvPr id="3" name="Subtitle 2"/>
          <p:cNvSpPr>
            <a:spLocks noGrp="1"/>
          </p:cNvSpPr>
          <p:nvPr>
            <p:ph type="subTitle" idx="1"/>
          </p:nvPr>
        </p:nvSpPr>
        <p:spPr>
          <a:xfrm>
            <a:off x="1751012" y="3571502"/>
            <a:ext cx="8676222" cy="2573455"/>
          </a:xfrm>
        </p:spPr>
        <p:txBody>
          <a:bodyPr>
            <a:normAutofit/>
          </a:bodyPr>
          <a:lstStyle/>
          <a:p>
            <a:r>
              <a:rPr lang="en-US" b="1" dirty="0"/>
              <a:t>Lecture 15: graph algorithms VI – all pairs shortest paths</a:t>
            </a:r>
          </a:p>
          <a:p>
            <a:r>
              <a:rPr lang="en-US" dirty="0"/>
              <a:t>Readings: see website</a:t>
            </a:r>
            <a:br>
              <a:rPr lang="en-US" dirty="0"/>
            </a:br>
            <a:endParaRPr lang="en-CA" dirty="0"/>
          </a:p>
          <a:p>
            <a:r>
              <a:rPr lang="en-CA" dirty="0"/>
              <a:t>Trevor Brown</a:t>
            </a:r>
          </a:p>
          <a:p>
            <a:r>
              <a:rPr lang="en-CA" dirty="0">
                <a:hlinkClick r:id="rId2"/>
              </a:rPr>
              <a:t>https://student.cs.uwaterloo.ca/~cs341</a:t>
            </a:r>
            <a:r>
              <a:rPr lang="en-CA" dirty="0"/>
              <a:t> </a:t>
            </a:r>
          </a:p>
          <a:p>
            <a:r>
              <a:rPr lang="en-CA" dirty="0">
                <a:hlinkClick r:id="rId3"/>
              </a:rPr>
              <a:t>trevor.brown@uwaterloo.ca</a:t>
            </a:r>
            <a:endParaRPr lang="en-CA" dirty="0"/>
          </a:p>
        </p:txBody>
      </p:sp>
      <p:sp>
        <p:nvSpPr>
          <p:cNvPr id="4" name="Slide Number Placeholder 3">
            <a:extLst>
              <a:ext uri="{FF2B5EF4-FFF2-40B4-BE49-F238E27FC236}">
                <a16:creationId xmlns:a16="http://schemas.microsoft.com/office/drawing/2014/main" id="{D35E55B0-FE09-0F0C-4490-3244E872444C}"/>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62836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9F8F837C-5BBC-424B-8830-BEF515CBD6C3}"/>
                  </a:ext>
                </a:extLst>
              </p:cNvPr>
              <p:cNvSpPr/>
              <p:nvPr/>
            </p:nvSpPr>
            <p:spPr>
              <a:xfrm>
                <a:off x="2537716" y="4084319"/>
                <a:ext cx="665018" cy="61157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dirty="0" smtClean="0">
                          <a:latin typeface="Cambria Math" panose="02040503050406030204" pitchFamily="18" charset="0"/>
                        </a:rPr>
                        <m:t> </m:t>
                      </m:r>
                      <m:r>
                        <a:rPr lang="en-CA" sz="2000" b="1" i="1" dirty="0" smtClean="0">
                          <a:latin typeface="Cambria Math" panose="02040503050406030204" pitchFamily="18" charset="0"/>
                        </a:rPr>
                        <m:t>𝒋</m:t>
                      </m:r>
                    </m:oMath>
                  </m:oMathPara>
                </a14:m>
                <a:endParaRPr lang="en-CA" sz="2000" b="1" dirty="0"/>
              </a:p>
            </p:txBody>
          </p:sp>
        </mc:Choice>
        <mc:Fallback xmlns="">
          <p:sp>
            <p:nvSpPr>
              <p:cNvPr id="14" name="Oval 13">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2537716" y="4084319"/>
                <a:ext cx="665018" cy="611579"/>
              </a:xfrm>
              <a:prstGeom prst="ellipse">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4C61EA1C-BC2C-4426-88A9-A40F2B3CEC1A}"/>
                  </a:ext>
                </a:extLst>
              </p:cNvPr>
              <p:cNvSpPr/>
              <p:nvPr/>
            </p:nvSpPr>
            <p:spPr>
              <a:xfrm>
                <a:off x="653405" y="4210284"/>
                <a:ext cx="665018" cy="61157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 </m:t>
                      </m:r>
                      <m:r>
                        <a:rPr lang="en-CA" sz="2000" b="1" i="1" smtClean="0">
                          <a:latin typeface="Cambria Math" panose="02040503050406030204" pitchFamily="18" charset="0"/>
                        </a:rPr>
                        <m:t>𝒊</m:t>
                      </m:r>
                    </m:oMath>
                  </m:oMathPara>
                </a14:m>
                <a:endParaRPr lang="en-CA" sz="2000" b="1" dirty="0"/>
              </a:p>
            </p:txBody>
          </p:sp>
        </mc:Choice>
        <mc:Fallback xmlns="">
          <p:sp>
            <p:nvSpPr>
              <p:cNvPr id="15" name="Oval 14">
                <a:extLst>
                  <a:ext uri="{FF2B5EF4-FFF2-40B4-BE49-F238E27FC236}">
                    <a16:creationId xmlns:a16="http://schemas.microsoft.com/office/drawing/2014/main" id="{4C61EA1C-BC2C-4426-88A9-A40F2B3CEC1A}"/>
                  </a:ext>
                </a:extLst>
              </p:cNvPr>
              <p:cNvSpPr>
                <a:spLocks noRot="1" noChangeAspect="1" noMove="1" noResize="1" noEditPoints="1" noAdjustHandles="1" noChangeArrowheads="1" noChangeShapeType="1" noTextEdit="1"/>
              </p:cNvSpPr>
              <p:nvPr/>
            </p:nvSpPr>
            <p:spPr>
              <a:xfrm>
                <a:off x="653405" y="4210284"/>
                <a:ext cx="665018" cy="611579"/>
              </a:xfrm>
              <a:prstGeom prst="ellipse">
                <a:avLst/>
              </a:prstGeom>
              <a:blipFill>
                <a:blip r:embed="rId4"/>
                <a:stretch>
                  <a:fillRect/>
                </a:stretch>
              </a:blipFill>
            </p:spPr>
            <p:txBody>
              <a:bodyPr/>
              <a:lstStyle/>
              <a:p>
                <a:r>
                  <a:rPr lang="en-CA">
                    <a:noFill/>
                  </a:rPr>
                  <a:t> </a:t>
                </a:r>
              </a:p>
            </p:txBody>
          </p:sp>
        </mc:Fallback>
      </mc:AlternateContent>
      <p:cxnSp>
        <p:nvCxnSpPr>
          <p:cNvPr id="16" name="Straight Arrow Connector 15">
            <a:extLst>
              <a:ext uri="{FF2B5EF4-FFF2-40B4-BE49-F238E27FC236}">
                <a16:creationId xmlns:a16="http://schemas.microsoft.com/office/drawing/2014/main" id="{BB16C96C-01A8-47FE-8A7A-95C68D985700}"/>
              </a:ext>
            </a:extLst>
          </p:cNvPr>
          <p:cNvCxnSpPr>
            <a:stCxn id="15" idx="5"/>
          </p:cNvCxnSpPr>
          <p:nvPr/>
        </p:nvCxnSpPr>
        <p:spPr>
          <a:xfrm rot="20395698">
            <a:off x="1317748" y="4611752"/>
            <a:ext cx="269959" cy="168293"/>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17" name="Straight Arrow Connector 16">
            <a:extLst>
              <a:ext uri="{FF2B5EF4-FFF2-40B4-BE49-F238E27FC236}">
                <a16:creationId xmlns:a16="http://schemas.microsoft.com/office/drawing/2014/main" id="{3845BA73-5A15-4CFB-B69A-7807D7073E02}"/>
              </a:ext>
            </a:extLst>
          </p:cNvPr>
          <p:cNvCxnSpPr>
            <a:cxnSpLocks/>
          </p:cNvCxnSpPr>
          <p:nvPr/>
        </p:nvCxnSpPr>
        <p:spPr>
          <a:xfrm rot="20395698" flipV="1">
            <a:off x="1583547" y="4493776"/>
            <a:ext cx="370379" cy="168293"/>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18" name="Straight Arrow Connector 17">
            <a:extLst>
              <a:ext uri="{FF2B5EF4-FFF2-40B4-BE49-F238E27FC236}">
                <a16:creationId xmlns:a16="http://schemas.microsoft.com/office/drawing/2014/main" id="{5A31AA18-7E60-4D03-98BB-4F11E4529454}"/>
              </a:ext>
            </a:extLst>
          </p:cNvPr>
          <p:cNvCxnSpPr>
            <a:cxnSpLocks/>
          </p:cNvCxnSpPr>
          <p:nvPr/>
        </p:nvCxnSpPr>
        <p:spPr>
          <a:xfrm rot="20395698">
            <a:off x="1938341" y="4389176"/>
            <a:ext cx="360368" cy="130882"/>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19" name="Straight Arrow Connector 18">
            <a:extLst>
              <a:ext uri="{FF2B5EF4-FFF2-40B4-BE49-F238E27FC236}">
                <a16:creationId xmlns:a16="http://schemas.microsoft.com/office/drawing/2014/main" id="{0E9F908C-3228-48A8-889A-F03E69799D05}"/>
              </a:ext>
            </a:extLst>
          </p:cNvPr>
          <p:cNvCxnSpPr>
            <a:cxnSpLocks/>
          </p:cNvCxnSpPr>
          <p:nvPr/>
        </p:nvCxnSpPr>
        <p:spPr>
          <a:xfrm rot="20395698" flipV="1">
            <a:off x="2294507" y="4328697"/>
            <a:ext cx="279969" cy="7647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716624" y="3124873"/>
                <a:ext cx="2420407" cy="646331"/>
              </a:xfrm>
              <a:prstGeom prst="rect">
                <a:avLst/>
              </a:prstGeom>
              <a:noFill/>
            </p:spPr>
            <p:txBody>
              <a:bodyPr wrap="none" rtlCol="0">
                <a:spAutoFit/>
              </a:bodyPr>
              <a:lstStyle/>
              <a:p>
                <a:pPr algn="ctr"/>
                <a:r>
                  <a:rPr lang="en-CA" dirty="0"/>
                  <a:t>interior nodes</a:t>
                </a:r>
                <a:br>
                  <a:rPr lang="en-CA" dirty="0"/>
                </a:br>
                <a:r>
                  <a:rPr lang="en-CA" dirty="0"/>
                  <a:t>are all in </a:t>
                </a:r>
                <a14:m>
                  <m:oMath xmlns:m="http://schemas.openxmlformats.org/officeDocument/2006/math">
                    <m:d>
                      <m:dPr>
                        <m:begChr m:val="{"/>
                        <m:endChr m:val="}"/>
                        <m:ctrlPr>
                          <a:rPr lang="en-CA" i="1">
                            <a:latin typeface="Cambria Math" panose="02040503050406030204" pitchFamily="18" charset="0"/>
                          </a:rPr>
                        </m:ctrlPr>
                      </m:dPr>
                      <m:e>
                        <m:r>
                          <a:rPr lang="en-CA" i="1">
                            <a:latin typeface="Cambria Math" panose="02040503050406030204" pitchFamily="18" charset="0"/>
                          </a:rPr>
                          <m:t>1</m:t>
                        </m:r>
                        <m:r>
                          <a:rPr lang="en-CA" b="0" i="1" smtClean="0">
                            <a:latin typeface="Cambria Math" panose="02040503050406030204" pitchFamily="18" charset="0"/>
                          </a:rPr>
                          <m:t>,</m:t>
                        </m:r>
                        <m:r>
                          <a:rPr lang="en-CA" i="1">
                            <a:latin typeface="Cambria Math" panose="02040503050406030204" pitchFamily="18" charset="0"/>
                          </a:rPr>
                          <m:t>…</m:t>
                        </m:r>
                        <m:r>
                          <a:rPr lang="en-CA" b="0" i="1" smtClean="0">
                            <a:latin typeface="Cambria Math" panose="02040503050406030204" pitchFamily="18" charset="0"/>
                          </a:rPr>
                          <m:t>,</m:t>
                        </m:r>
                        <m:r>
                          <a:rPr lang="en-CA" b="0" i="1" smtClean="0">
                            <a:latin typeface="Cambria Math" panose="02040503050406030204" pitchFamily="18" charset="0"/>
                          </a:rPr>
                          <m:t>𝑘</m:t>
                        </m:r>
                        <m:r>
                          <a:rPr lang="en-CA" i="1">
                            <a:latin typeface="Cambria Math" panose="02040503050406030204" pitchFamily="18" charset="0"/>
                          </a:rPr>
                          <m:t>−1</m:t>
                        </m:r>
                      </m:e>
                    </m:d>
                  </m:oMath>
                </a14:m>
                <a:endParaRPr lang="en-CA" dirty="0"/>
              </a:p>
            </p:txBody>
          </p:sp>
        </mc:Choice>
        <mc:Fallback xmlns="">
          <p:sp>
            <p:nvSpPr>
              <p:cNvPr id="20" name="TextBox 19"/>
              <p:cNvSpPr txBox="1">
                <a:spLocks noRot="1" noChangeAspect="1" noMove="1" noResize="1" noEditPoints="1" noAdjustHandles="1" noChangeArrowheads="1" noChangeShapeType="1" noTextEdit="1"/>
              </p:cNvSpPr>
              <p:nvPr/>
            </p:nvSpPr>
            <p:spPr>
              <a:xfrm>
                <a:off x="716624" y="3124873"/>
                <a:ext cx="2420407" cy="646331"/>
              </a:xfrm>
              <a:prstGeom prst="rect">
                <a:avLst/>
              </a:prstGeom>
              <a:blipFill>
                <a:blip r:embed="rId5"/>
                <a:stretch>
                  <a:fillRect l="-2015" t="-5660" b="-14151"/>
                </a:stretch>
              </a:blipFill>
            </p:spPr>
            <p:txBody>
              <a:bodyPr/>
              <a:lstStyle/>
              <a:p>
                <a:r>
                  <a:rPr lang="en-CA">
                    <a:noFill/>
                  </a:rPr>
                  <a:t> </a:t>
                </a:r>
              </a:p>
            </p:txBody>
          </p:sp>
        </mc:Fallback>
      </mc:AlternateContent>
      <p:sp>
        <p:nvSpPr>
          <p:cNvPr id="22" name="Left Brace 21"/>
          <p:cNvSpPr/>
          <p:nvPr/>
        </p:nvSpPr>
        <p:spPr>
          <a:xfrm rot="5400000">
            <a:off x="1763848" y="3284247"/>
            <a:ext cx="328441" cy="1219293"/>
          </a:xfrm>
          <a:prstGeom prst="leftBrace">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26" name="Oval 25">
                <a:extLst>
                  <a:ext uri="{FF2B5EF4-FFF2-40B4-BE49-F238E27FC236}">
                    <a16:creationId xmlns:a16="http://schemas.microsoft.com/office/drawing/2014/main" id="{9F8F837C-5BBC-424B-8830-BEF515CBD6C3}"/>
                  </a:ext>
                </a:extLst>
              </p:cNvPr>
              <p:cNvSpPr/>
              <p:nvPr/>
            </p:nvSpPr>
            <p:spPr>
              <a:xfrm>
                <a:off x="7111741" y="4103527"/>
                <a:ext cx="665018" cy="61157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dirty="0" smtClean="0">
                          <a:latin typeface="Cambria Math" panose="02040503050406030204" pitchFamily="18" charset="0"/>
                        </a:rPr>
                        <m:t> </m:t>
                      </m:r>
                      <m:r>
                        <a:rPr lang="en-CA" sz="2000" b="1" i="1" dirty="0" smtClean="0">
                          <a:latin typeface="Cambria Math" panose="02040503050406030204" pitchFamily="18" charset="0"/>
                        </a:rPr>
                        <m:t>𝒋</m:t>
                      </m:r>
                    </m:oMath>
                  </m:oMathPara>
                </a14:m>
                <a:endParaRPr lang="en-CA" sz="2000" b="1" dirty="0"/>
              </a:p>
            </p:txBody>
          </p:sp>
        </mc:Choice>
        <mc:Fallback xmlns="">
          <p:sp>
            <p:nvSpPr>
              <p:cNvPr id="26" name="Oval 25">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7111741" y="4103527"/>
                <a:ext cx="665018" cy="611579"/>
              </a:xfrm>
              <a:prstGeom prst="ellipse">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7" name="Oval 26">
                <a:extLst>
                  <a:ext uri="{FF2B5EF4-FFF2-40B4-BE49-F238E27FC236}">
                    <a16:creationId xmlns:a16="http://schemas.microsoft.com/office/drawing/2014/main" id="{4C61EA1C-BC2C-4426-88A9-A40F2B3CEC1A}"/>
                  </a:ext>
                </a:extLst>
              </p:cNvPr>
              <p:cNvSpPr/>
              <p:nvPr/>
            </p:nvSpPr>
            <p:spPr>
              <a:xfrm>
                <a:off x="4761023" y="4229492"/>
                <a:ext cx="665018" cy="61157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 </m:t>
                      </m:r>
                      <m:r>
                        <a:rPr lang="en-CA" sz="2000" b="1" i="1" smtClean="0">
                          <a:latin typeface="Cambria Math" panose="02040503050406030204" pitchFamily="18" charset="0"/>
                        </a:rPr>
                        <m:t>𝒊</m:t>
                      </m:r>
                    </m:oMath>
                  </m:oMathPara>
                </a14:m>
                <a:endParaRPr lang="en-CA" sz="2000" b="1" dirty="0"/>
              </a:p>
            </p:txBody>
          </p:sp>
        </mc:Choice>
        <mc:Fallback xmlns="">
          <p:sp>
            <p:nvSpPr>
              <p:cNvPr id="27" name="Oval 26">
                <a:extLst>
                  <a:ext uri="{FF2B5EF4-FFF2-40B4-BE49-F238E27FC236}">
                    <a16:creationId xmlns:a16="http://schemas.microsoft.com/office/drawing/2014/main" id="{4C61EA1C-BC2C-4426-88A9-A40F2B3CEC1A}"/>
                  </a:ext>
                </a:extLst>
              </p:cNvPr>
              <p:cNvSpPr>
                <a:spLocks noRot="1" noChangeAspect="1" noMove="1" noResize="1" noEditPoints="1" noAdjustHandles="1" noChangeArrowheads="1" noChangeShapeType="1" noTextEdit="1"/>
              </p:cNvSpPr>
              <p:nvPr/>
            </p:nvSpPr>
            <p:spPr>
              <a:xfrm>
                <a:off x="4761023" y="4229492"/>
                <a:ext cx="665018" cy="611579"/>
              </a:xfrm>
              <a:prstGeom prst="ellipse">
                <a:avLst/>
              </a:prstGeom>
              <a:blipFill>
                <a:blip r:embed="rId7"/>
                <a:stretch>
                  <a:fillRect/>
                </a:stretch>
              </a:blipFill>
            </p:spPr>
            <p:txBody>
              <a:bodyPr/>
              <a:lstStyle/>
              <a:p>
                <a:r>
                  <a:rPr lang="en-CA">
                    <a:noFill/>
                  </a:rPr>
                  <a:t> </a:t>
                </a:r>
              </a:p>
            </p:txBody>
          </p:sp>
        </mc:Fallback>
      </mc:AlternateContent>
      <p:cxnSp>
        <p:nvCxnSpPr>
          <p:cNvPr id="28" name="Straight Arrow Connector 27">
            <a:extLst>
              <a:ext uri="{FF2B5EF4-FFF2-40B4-BE49-F238E27FC236}">
                <a16:creationId xmlns:a16="http://schemas.microsoft.com/office/drawing/2014/main" id="{BB16C96C-01A8-47FE-8A7A-95C68D985700}"/>
              </a:ext>
            </a:extLst>
          </p:cNvPr>
          <p:cNvCxnSpPr>
            <a:stCxn id="27" idx="5"/>
          </p:cNvCxnSpPr>
          <p:nvPr/>
        </p:nvCxnSpPr>
        <p:spPr>
          <a:xfrm rot="20395698">
            <a:off x="5425366" y="4630960"/>
            <a:ext cx="269959" cy="168293"/>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29" name="Straight Arrow Connector 28">
            <a:extLst>
              <a:ext uri="{FF2B5EF4-FFF2-40B4-BE49-F238E27FC236}">
                <a16:creationId xmlns:a16="http://schemas.microsoft.com/office/drawing/2014/main" id="{3845BA73-5A15-4CFB-B69A-7807D7073E02}"/>
              </a:ext>
            </a:extLst>
          </p:cNvPr>
          <p:cNvCxnSpPr>
            <a:cxnSpLocks/>
          </p:cNvCxnSpPr>
          <p:nvPr/>
        </p:nvCxnSpPr>
        <p:spPr>
          <a:xfrm rot="20395698" flipV="1">
            <a:off x="5691165" y="4512984"/>
            <a:ext cx="370379" cy="168293"/>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30" name="Straight Arrow Connector 29">
            <a:extLst>
              <a:ext uri="{FF2B5EF4-FFF2-40B4-BE49-F238E27FC236}">
                <a16:creationId xmlns:a16="http://schemas.microsoft.com/office/drawing/2014/main" id="{5A31AA18-7E60-4D03-98BB-4F11E4529454}"/>
              </a:ext>
            </a:extLst>
          </p:cNvPr>
          <p:cNvCxnSpPr>
            <a:cxnSpLocks/>
          </p:cNvCxnSpPr>
          <p:nvPr/>
        </p:nvCxnSpPr>
        <p:spPr>
          <a:xfrm rot="20395698">
            <a:off x="6512366" y="4408384"/>
            <a:ext cx="360368" cy="130882"/>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31" name="Straight Arrow Connector 30">
            <a:extLst>
              <a:ext uri="{FF2B5EF4-FFF2-40B4-BE49-F238E27FC236}">
                <a16:creationId xmlns:a16="http://schemas.microsoft.com/office/drawing/2014/main" id="{0E9F908C-3228-48A8-889A-F03E69799D05}"/>
              </a:ext>
            </a:extLst>
          </p:cNvPr>
          <p:cNvCxnSpPr>
            <a:cxnSpLocks/>
          </p:cNvCxnSpPr>
          <p:nvPr/>
        </p:nvCxnSpPr>
        <p:spPr>
          <a:xfrm rot="20395698" flipV="1">
            <a:off x="6868532" y="4347905"/>
            <a:ext cx="279969" cy="7647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4915572" y="3100650"/>
                <a:ext cx="2420407" cy="646331"/>
              </a:xfrm>
              <a:prstGeom prst="rect">
                <a:avLst/>
              </a:prstGeom>
              <a:noFill/>
            </p:spPr>
            <p:txBody>
              <a:bodyPr wrap="none" rtlCol="0">
                <a:spAutoFit/>
              </a:bodyPr>
              <a:lstStyle/>
              <a:p>
                <a:pPr algn="ctr"/>
                <a:r>
                  <a:rPr lang="en-CA" dirty="0"/>
                  <a:t>interior nodes</a:t>
                </a:r>
              </a:p>
              <a:p>
                <a:pPr algn="ctr"/>
                <a:r>
                  <a:rPr lang="en-CA" dirty="0"/>
                  <a:t>are all in </a:t>
                </a:r>
                <a14:m>
                  <m:oMath xmlns:m="http://schemas.openxmlformats.org/officeDocument/2006/math">
                    <m:d>
                      <m:dPr>
                        <m:begChr m:val="{"/>
                        <m:endChr m:val="}"/>
                        <m:ctrlPr>
                          <a:rPr lang="en-CA" i="1">
                            <a:latin typeface="Cambria Math" panose="02040503050406030204" pitchFamily="18" charset="0"/>
                          </a:rPr>
                        </m:ctrlPr>
                      </m:dPr>
                      <m:e>
                        <m:r>
                          <a:rPr lang="en-CA" i="1">
                            <a:latin typeface="Cambria Math" panose="02040503050406030204" pitchFamily="18" charset="0"/>
                          </a:rPr>
                          <m:t>1</m:t>
                        </m:r>
                        <m:r>
                          <a:rPr lang="en-CA" b="0" i="1" smtClean="0">
                            <a:latin typeface="Cambria Math" panose="02040503050406030204" pitchFamily="18" charset="0"/>
                          </a:rPr>
                          <m:t>,</m:t>
                        </m:r>
                        <m:r>
                          <a:rPr lang="en-CA" i="1">
                            <a:latin typeface="Cambria Math" panose="02040503050406030204" pitchFamily="18" charset="0"/>
                          </a:rPr>
                          <m:t>…</m:t>
                        </m:r>
                        <m:r>
                          <a:rPr lang="en-CA" b="0" i="1" smtClean="0">
                            <a:latin typeface="Cambria Math" panose="02040503050406030204" pitchFamily="18" charset="0"/>
                          </a:rPr>
                          <m:t>,</m:t>
                        </m:r>
                        <m:r>
                          <a:rPr lang="en-CA" b="0" i="1" smtClean="0">
                            <a:latin typeface="Cambria Math" panose="02040503050406030204" pitchFamily="18" charset="0"/>
                          </a:rPr>
                          <m:t>𝑘</m:t>
                        </m:r>
                        <m:r>
                          <a:rPr lang="en-CA" b="0" i="1" smtClean="0">
                            <a:latin typeface="Cambria Math" panose="02040503050406030204" pitchFamily="18" charset="0"/>
                          </a:rPr>
                          <m:t>−1</m:t>
                        </m:r>
                      </m:e>
                    </m:d>
                  </m:oMath>
                </a14:m>
                <a:endParaRPr lang="en-CA" dirty="0"/>
              </a:p>
            </p:txBody>
          </p:sp>
        </mc:Choice>
        <mc:Fallback xmlns="">
          <p:sp>
            <p:nvSpPr>
              <p:cNvPr id="32" name="TextBox 31"/>
              <p:cNvSpPr txBox="1">
                <a:spLocks noRot="1" noChangeAspect="1" noMove="1" noResize="1" noEditPoints="1" noAdjustHandles="1" noChangeArrowheads="1" noChangeShapeType="1" noTextEdit="1"/>
              </p:cNvSpPr>
              <p:nvPr/>
            </p:nvSpPr>
            <p:spPr>
              <a:xfrm>
                <a:off x="4915572" y="3100650"/>
                <a:ext cx="2420407" cy="646331"/>
              </a:xfrm>
              <a:prstGeom prst="rect">
                <a:avLst/>
              </a:prstGeom>
              <a:blipFill>
                <a:blip r:embed="rId8"/>
                <a:stretch>
                  <a:fillRect l="-1763" t="-5660" b="-1415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9F8F837C-5BBC-424B-8830-BEF515CBD6C3}"/>
                  </a:ext>
                </a:extLst>
              </p:cNvPr>
              <p:cNvSpPr/>
              <p:nvPr/>
            </p:nvSpPr>
            <p:spPr>
              <a:xfrm>
                <a:off x="6020405" y="4250273"/>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1" i="1" smtClean="0">
                          <a:latin typeface="Cambria Math" panose="02040503050406030204" pitchFamily="18" charset="0"/>
                        </a:rPr>
                        <m:t> </m:t>
                      </m:r>
                      <m:r>
                        <a:rPr lang="en-CA" sz="2000" b="1" i="1" smtClean="0">
                          <a:latin typeface="Cambria Math" panose="02040503050406030204" pitchFamily="18" charset="0"/>
                        </a:rPr>
                        <m:t>𝒌</m:t>
                      </m:r>
                    </m:oMath>
                  </m:oMathPara>
                </a14:m>
                <a:endParaRPr lang="en-CA" sz="2000" b="1" dirty="0"/>
              </a:p>
            </p:txBody>
          </p:sp>
        </mc:Choice>
        <mc:Fallback xmlns="">
          <p:sp>
            <p:nvSpPr>
              <p:cNvPr id="33" name="Oval 32">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6020405" y="4250273"/>
                <a:ext cx="454209" cy="417710"/>
              </a:xfrm>
              <a:prstGeom prst="ellipse">
                <a:avLst/>
              </a:prstGeom>
              <a:blipFill>
                <a:blip r:embed="rId9"/>
                <a:stretch>
                  <a:fillRect/>
                </a:stretch>
              </a:blipFill>
            </p:spPr>
            <p:txBody>
              <a:bodyPr/>
              <a:lstStyle/>
              <a:p>
                <a:r>
                  <a:rPr lang="en-CA">
                    <a:noFill/>
                  </a:rPr>
                  <a:t> </a:t>
                </a:r>
              </a:p>
            </p:txBody>
          </p:sp>
        </mc:Fallback>
      </mc:AlternateContent>
      <p:sp>
        <p:nvSpPr>
          <p:cNvPr id="34" name="Left Brace 33"/>
          <p:cNvSpPr/>
          <p:nvPr/>
        </p:nvSpPr>
        <p:spPr>
          <a:xfrm rot="5400000">
            <a:off x="5548324" y="3605241"/>
            <a:ext cx="328441" cy="615721"/>
          </a:xfrm>
          <a:prstGeom prst="leftBrace">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5" name="Left Brace 34"/>
          <p:cNvSpPr/>
          <p:nvPr/>
        </p:nvSpPr>
        <p:spPr>
          <a:xfrm rot="5400000">
            <a:off x="6628955" y="3585681"/>
            <a:ext cx="328441" cy="637126"/>
          </a:xfrm>
          <a:prstGeom prst="leftBrace">
            <a:avLst>
              <a:gd name="adj1" fmla="val 13365"/>
              <a:gd name="adj2" fmla="val 50000"/>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38" name="Flowchart: Process 37"/>
              <p:cNvSpPr/>
              <p:nvPr/>
            </p:nvSpPr>
            <p:spPr>
              <a:xfrm>
                <a:off x="431162" y="2723405"/>
                <a:ext cx="3080716" cy="410801"/>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CA" b="1" dirty="0">
                    <a:solidFill>
                      <a:srgbClr val="000000"/>
                    </a:solidFill>
                  </a:rPr>
                  <a:t>Case 1:</a:t>
                </a:r>
                <a:r>
                  <a:rPr lang="en-CA" dirty="0">
                    <a:solidFill>
                      <a:srgbClr val="000000"/>
                    </a:solidFill>
                  </a:rPr>
                  <a:t> </a:t>
                </a:r>
                <a14:m>
                  <m:oMath xmlns:m="http://schemas.openxmlformats.org/officeDocument/2006/math">
                    <m:r>
                      <a:rPr lang="en-CA" b="0" i="1" smtClean="0">
                        <a:solidFill>
                          <a:srgbClr val="000000"/>
                        </a:solidFill>
                        <a:latin typeface="Cambria Math" panose="02040503050406030204" pitchFamily="18" charset="0"/>
                      </a:rPr>
                      <m:t>𝑘</m:t>
                    </m:r>
                  </m:oMath>
                </a14:m>
                <a:r>
                  <a:rPr lang="en-CA" dirty="0">
                    <a:solidFill>
                      <a:srgbClr val="000000"/>
                    </a:solidFill>
                  </a:rPr>
                  <a:t> is </a:t>
                </a:r>
                <a:r>
                  <a:rPr lang="en-CA" b="1" dirty="0">
                    <a:solidFill>
                      <a:srgbClr val="000000"/>
                    </a:solidFill>
                  </a:rPr>
                  <a:t>not</a:t>
                </a:r>
                <a:r>
                  <a:rPr lang="en-CA" dirty="0">
                    <a:solidFill>
                      <a:srgbClr val="000000"/>
                    </a:solidFill>
                  </a:rPr>
                  <a:t> used in </a:t>
                </a:r>
                <a14:m>
                  <m:oMath xmlns:m="http://schemas.openxmlformats.org/officeDocument/2006/math">
                    <m:r>
                      <a:rPr lang="en-CA" b="0" i="1" smtClean="0">
                        <a:solidFill>
                          <a:srgbClr val="000000"/>
                        </a:solidFill>
                        <a:latin typeface="Cambria Math" panose="02040503050406030204" pitchFamily="18" charset="0"/>
                      </a:rPr>
                      <m:t>𝑃</m:t>
                    </m:r>
                  </m:oMath>
                </a14:m>
                <a:endParaRPr lang="en-CA" dirty="0">
                  <a:solidFill>
                    <a:srgbClr val="000000"/>
                  </a:solidFill>
                </a:endParaRPr>
              </a:p>
            </p:txBody>
          </p:sp>
        </mc:Choice>
        <mc:Fallback xmlns="">
          <p:sp>
            <p:nvSpPr>
              <p:cNvPr id="38" name="Flowchart: Process 37"/>
              <p:cNvSpPr>
                <a:spLocks noRot="1" noChangeAspect="1" noMove="1" noResize="1" noEditPoints="1" noAdjustHandles="1" noChangeArrowheads="1" noChangeShapeType="1" noTextEdit="1"/>
              </p:cNvSpPr>
              <p:nvPr/>
            </p:nvSpPr>
            <p:spPr>
              <a:xfrm>
                <a:off x="431162" y="2723405"/>
                <a:ext cx="3080716" cy="410801"/>
              </a:xfrm>
              <a:prstGeom prst="flowChartProcess">
                <a:avLst/>
              </a:prstGeom>
              <a:blipFill>
                <a:blip r:embed="rId10"/>
                <a:stretch>
                  <a:fillRect t="-1449" b="-15942"/>
                </a:stretch>
              </a:blipFill>
            </p:spPr>
            <p:txBody>
              <a:bodyPr/>
              <a:lstStyle/>
              <a:p>
                <a:r>
                  <a:rPr lang="en-CA">
                    <a:noFill/>
                  </a:rPr>
                  <a:t> </a:t>
                </a:r>
              </a:p>
            </p:txBody>
          </p:sp>
        </mc:Fallback>
      </mc:AlternateContent>
      <p:sp>
        <p:nvSpPr>
          <p:cNvPr id="2" name="Title 1"/>
          <p:cNvSpPr>
            <a:spLocks noGrp="1"/>
          </p:cNvSpPr>
          <p:nvPr>
            <p:ph type="title"/>
          </p:nvPr>
        </p:nvSpPr>
        <p:spPr>
          <a:xfrm>
            <a:off x="175479" y="105308"/>
            <a:ext cx="8936167" cy="789971"/>
          </a:xfrm>
          <a:solidFill>
            <a:srgbClr val="000000"/>
          </a:solidFill>
          <a:ln>
            <a:solidFill>
              <a:srgbClr val="C9C9C9"/>
            </a:solidFill>
          </a:ln>
        </p:spPr>
        <p:txBody>
          <a:bodyPr>
            <a:normAutofit/>
          </a:bodyPr>
          <a:lstStyle/>
          <a:p>
            <a:pPr algn="ctr"/>
            <a:r>
              <a:rPr lang="en-CA" b="1" dirty="0"/>
              <a:t>Third solution: </a:t>
            </a:r>
            <a:r>
              <a:rPr lang="en-CA" dirty="0"/>
              <a:t>Floyd-</a:t>
            </a:r>
            <a:r>
              <a:rPr lang="en-CA" dirty="0" err="1"/>
              <a:t>Warshall</a:t>
            </a:r>
            <a:endParaRPr lang="en-CA" dirty="0"/>
          </a:p>
        </p:txBody>
      </p:sp>
      <mc:AlternateContent xmlns:mc="http://schemas.openxmlformats.org/markup-compatibility/2006" xmlns:a14="http://schemas.microsoft.com/office/drawing/2010/main">
        <mc:Choice Requires="a14">
          <p:sp>
            <p:nvSpPr>
              <p:cNvPr id="39" name="Speech Bubble: Rectangle 38"/>
              <p:cNvSpPr/>
              <p:nvPr/>
            </p:nvSpPr>
            <p:spPr>
              <a:xfrm>
                <a:off x="175479" y="2185516"/>
                <a:ext cx="8487365" cy="366459"/>
              </a:xfrm>
              <a:prstGeom prst="wedgeRectCallout">
                <a:avLst>
                  <a:gd name="adj1" fmla="val 55929"/>
                  <a:gd name="adj2" fmla="val -3701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rgbClr val="000000"/>
                    </a:solidFill>
                  </a:rPr>
                  <a:t>Let </a:t>
                </a:r>
                <a14:m>
                  <m:oMath xmlns:m="http://schemas.openxmlformats.org/officeDocument/2006/math">
                    <m:r>
                      <a:rPr lang="en-CA" b="0" i="1" smtClean="0">
                        <a:solidFill>
                          <a:srgbClr val="000000"/>
                        </a:solidFill>
                        <a:latin typeface="Cambria Math" panose="02040503050406030204" pitchFamily="18" charset="0"/>
                      </a:rPr>
                      <m:t>𝑃</m:t>
                    </m:r>
                  </m:oMath>
                </a14:m>
                <a:r>
                  <a:rPr lang="en-CA" dirty="0">
                    <a:solidFill>
                      <a:srgbClr val="000000"/>
                    </a:solidFill>
                  </a:rPr>
                  <a:t> be a min-weight </a:t>
                </a:r>
                <a14:m>
                  <m:oMath xmlns:m="http://schemas.openxmlformats.org/officeDocument/2006/math">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𝑗</m:t>
                        </m:r>
                      </m:e>
                    </m:d>
                  </m:oMath>
                </a14:m>
                <a:r>
                  <a:rPr lang="en-CA" dirty="0">
                    <a:solidFill>
                      <a:srgbClr val="000000"/>
                    </a:solidFill>
                  </a:rPr>
                  <a:t>-path in which all interior nodes are in </a:t>
                </a:r>
                <a14:m>
                  <m:oMath xmlns:m="http://schemas.openxmlformats.org/officeDocument/2006/math">
                    <m:r>
                      <a:rPr lang="en-CA" b="0" i="1" smtClean="0">
                        <a:solidFill>
                          <a:srgbClr val="000000"/>
                        </a:solidFill>
                        <a:latin typeface="Cambria Math" panose="02040503050406030204" pitchFamily="18" charset="0"/>
                      </a:rPr>
                      <m:t>{1,…,</m:t>
                    </m:r>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m:t>
                    </m:r>
                  </m:oMath>
                </a14:m>
                <a:endParaRPr lang="en-CA" dirty="0">
                  <a:solidFill>
                    <a:srgbClr val="000000"/>
                  </a:solidFill>
                </a:endParaRPr>
              </a:p>
            </p:txBody>
          </p:sp>
        </mc:Choice>
        <mc:Fallback xmlns="">
          <p:sp>
            <p:nvSpPr>
              <p:cNvPr id="39" name="Speech Bubble: Rectangle 38"/>
              <p:cNvSpPr>
                <a:spLocks noRot="1" noChangeAspect="1" noMove="1" noResize="1" noEditPoints="1" noAdjustHandles="1" noChangeArrowheads="1" noChangeShapeType="1" noTextEdit="1"/>
              </p:cNvSpPr>
              <p:nvPr/>
            </p:nvSpPr>
            <p:spPr>
              <a:xfrm>
                <a:off x="175479" y="2185516"/>
                <a:ext cx="8487365" cy="366459"/>
              </a:xfrm>
              <a:prstGeom prst="wedgeRectCallout">
                <a:avLst>
                  <a:gd name="adj1" fmla="val 55929"/>
                  <a:gd name="adj2" fmla="val -37012"/>
                </a:avLst>
              </a:prstGeom>
              <a:blipFill>
                <a:blip r:embed="rId11"/>
                <a:stretch>
                  <a:fillRect t="-8065" b="-2419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1" name="Rectangular Callout 40"/>
              <p:cNvSpPr/>
              <p:nvPr/>
            </p:nvSpPr>
            <p:spPr>
              <a:xfrm>
                <a:off x="268023" y="5356770"/>
                <a:ext cx="3406994" cy="673080"/>
              </a:xfrm>
              <a:prstGeom prst="wedgeRectCallout">
                <a:avLst>
                  <a:gd name="adj1" fmla="val 7325"/>
                  <a:gd name="adj2" fmla="val -122048"/>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solidFill>
                      <a:srgbClr val="000000"/>
                    </a:solidFill>
                  </a:rPr>
                  <a:t>Then </a:t>
                </a:r>
                <a14:m>
                  <m:oMath xmlns:m="http://schemas.openxmlformats.org/officeDocument/2006/math">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𝑫</m:t>
                        </m:r>
                      </m:e>
                      <m:sub>
                        <m:r>
                          <a:rPr lang="en-CA" b="1" i="1" smtClean="0">
                            <a:solidFill>
                              <a:srgbClr val="000000"/>
                            </a:solidFill>
                            <a:latin typeface="Cambria Math" panose="02040503050406030204" pitchFamily="18" charset="0"/>
                          </a:rPr>
                          <m:t>𝒌</m:t>
                        </m:r>
                      </m:sub>
                    </m:sSub>
                    <m:d>
                      <m:dPr>
                        <m:begChr m:val="["/>
                        <m:endChr m:val="]"/>
                        <m:ctrlPr>
                          <a:rPr lang="en-CA" b="1" i="1" smtClean="0">
                            <a:solidFill>
                              <a:srgbClr val="000000"/>
                            </a:solidFill>
                            <a:latin typeface="Cambria Math" panose="02040503050406030204" pitchFamily="18" charset="0"/>
                          </a:rPr>
                        </m:ctrlPr>
                      </m:dPr>
                      <m:e>
                        <m:r>
                          <a:rPr lang="en-CA" b="1" i="1" smtClean="0">
                            <a:solidFill>
                              <a:srgbClr val="000000"/>
                            </a:solidFill>
                            <a:latin typeface="Cambria Math" panose="02040503050406030204" pitchFamily="18" charset="0"/>
                          </a:rPr>
                          <m:t>𝒊</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𝒋</m:t>
                        </m:r>
                      </m:e>
                    </m:d>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𝑫</m:t>
                        </m:r>
                      </m:e>
                      <m:sub>
                        <m:r>
                          <a:rPr lang="en-CA" b="1" i="1" smtClean="0">
                            <a:solidFill>
                              <a:srgbClr val="000000"/>
                            </a:solidFill>
                            <a:latin typeface="Cambria Math" panose="02040503050406030204" pitchFamily="18" charset="0"/>
                          </a:rPr>
                          <m:t>𝒌</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𝟏</m:t>
                        </m:r>
                      </m:sub>
                    </m:sSub>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𝒊</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𝒋</m:t>
                    </m:r>
                    <m:r>
                      <a:rPr lang="en-CA" b="1" i="1" smtClean="0">
                        <a:solidFill>
                          <a:srgbClr val="000000"/>
                        </a:solidFill>
                        <a:latin typeface="Cambria Math" panose="02040503050406030204" pitchFamily="18" charset="0"/>
                      </a:rPr>
                      <m:t>]</m:t>
                    </m:r>
                  </m:oMath>
                </a14:m>
                <a:endParaRPr lang="en-CA" b="1" dirty="0">
                  <a:solidFill>
                    <a:srgbClr val="000000"/>
                  </a:solidFill>
                </a:endParaRPr>
              </a:p>
            </p:txBody>
          </p:sp>
        </mc:Choice>
        <mc:Fallback xmlns="">
          <p:sp>
            <p:nvSpPr>
              <p:cNvPr id="41" name="Rectangular Callout 40"/>
              <p:cNvSpPr>
                <a:spLocks noRot="1" noChangeAspect="1" noMove="1" noResize="1" noEditPoints="1" noAdjustHandles="1" noChangeArrowheads="1" noChangeShapeType="1" noTextEdit="1"/>
              </p:cNvSpPr>
              <p:nvPr/>
            </p:nvSpPr>
            <p:spPr>
              <a:xfrm>
                <a:off x="268023" y="5356770"/>
                <a:ext cx="3406994" cy="673080"/>
              </a:xfrm>
              <a:prstGeom prst="wedgeRectCallout">
                <a:avLst>
                  <a:gd name="adj1" fmla="val 7325"/>
                  <a:gd name="adj2" fmla="val -122048"/>
                </a:avLst>
              </a:prstGeom>
              <a:blipFill>
                <a:blip r:embed="rId1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2" name="Flowchart: Process 41"/>
              <p:cNvSpPr/>
              <p:nvPr/>
            </p:nvSpPr>
            <p:spPr>
              <a:xfrm>
                <a:off x="4889898" y="2699182"/>
                <a:ext cx="2701337" cy="410801"/>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CA" b="1" dirty="0">
                    <a:solidFill>
                      <a:srgbClr val="000000"/>
                    </a:solidFill>
                  </a:rPr>
                  <a:t>Case 2:</a:t>
                </a:r>
                <a:r>
                  <a:rPr lang="en-CA" dirty="0">
                    <a:solidFill>
                      <a:srgbClr val="000000"/>
                    </a:solidFill>
                  </a:rPr>
                  <a:t> </a:t>
                </a:r>
                <a14:m>
                  <m:oMath xmlns:m="http://schemas.openxmlformats.org/officeDocument/2006/math">
                    <m:r>
                      <a:rPr lang="en-CA" b="0" i="1" smtClean="0">
                        <a:solidFill>
                          <a:srgbClr val="000000"/>
                        </a:solidFill>
                        <a:latin typeface="Cambria Math" panose="02040503050406030204" pitchFamily="18" charset="0"/>
                      </a:rPr>
                      <m:t>𝑘</m:t>
                    </m:r>
                  </m:oMath>
                </a14:m>
                <a:r>
                  <a:rPr lang="en-CA" dirty="0">
                    <a:solidFill>
                      <a:srgbClr val="000000"/>
                    </a:solidFill>
                  </a:rPr>
                  <a:t> </a:t>
                </a:r>
                <a:r>
                  <a:rPr lang="en-CA" b="1" dirty="0">
                    <a:solidFill>
                      <a:srgbClr val="000000"/>
                    </a:solidFill>
                  </a:rPr>
                  <a:t>is</a:t>
                </a:r>
                <a:r>
                  <a:rPr lang="en-CA" dirty="0">
                    <a:solidFill>
                      <a:srgbClr val="000000"/>
                    </a:solidFill>
                  </a:rPr>
                  <a:t> used in </a:t>
                </a:r>
                <a14:m>
                  <m:oMath xmlns:m="http://schemas.openxmlformats.org/officeDocument/2006/math">
                    <m:r>
                      <a:rPr lang="en-CA" b="0" i="1" smtClean="0">
                        <a:solidFill>
                          <a:srgbClr val="000000"/>
                        </a:solidFill>
                        <a:latin typeface="Cambria Math" panose="02040503050406030204" pitchFamily="18" charset="0"/>
                      </a:rPr>
                      <m:t>𝑃</m:t>
                    </m:r>
                  </m:oMath>
                </a14:m>
                <a:endParaRPr lang="en-CA" dirty="0">
                  <a:solidFill>
                    <a:srgbClr val="000000"/>
                  </a:solidFill>
                </a:endParaRPr>
              </a:p>
            </p:txBody>
          </p:sp>
        </mc:Choice>
        <mc:Fallback xmlns="">
          <p:sp>
            <p:nvSpPr>
              <p:cNvPr id="42" name="Flowchart: Process 41"/>
              <p:cNvSpPr>
                <a:spLocks noRot="1" noChangeAspect="1" noMove="1" noResize="1" noEditPoints="1" noAdjustHandles="1" noChangeArrowheads="1" noChangeShapeType="1" noTextEdit="1"/>
              </p:cNvSpPr>
              <p:nvPr/>
            </p:nvSpPr>
            <p:spPr>
              <a:xfrm>
                <a:off x="4889898" y="2699182"/>
                <a:ext cx="2701337" cy="410801"/>
              </a:xfrm>
              <a:prstGeom prst="flowChartProcess">
                <a:avLst/>
              </a:prstGeom>
              <a:blipFill>
                <a:blip r:embed="rId13"/>
                <a:stretch>
                  <a:fillRect t="-1449" b="-1594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1705583" y="4101545"/>
                <a:ext cx="40748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latin typeface="Cambria Math" panose="02040503050406030204" pitchFamily="18" charset="0"/>
                        </a:rPr>
                        <m:t>𝑷</m:t>
                      </m:r>
                    </m:oMath>
                  </m:oMathPara>
                </a14:m>
                <a:endParaRPr lang="en-CA" b="1" dirty="0"/>
              </a:p>
            </p:txBody>
          </p:sp>
        </mc:Choice>
        <mc:Fallback xmlns="">
          <p:sp>
            <p:nvSpPr>
              <p:cNvPr id="74" name="TextBox 73"/>
              <p:cNvSpPr txBox="1">
                <a:spLocks noRot="1" noChangeAspect="1" noMove="1" noResize="1" noEditPoints="1" noAdjustHandles="1" noChangeArrowheads="1" noChangeShapeType="1" noTextEdit="1"/>
              </p:cNvSpPr>
              <p:nvPr/>
            </p:nvSpPr>
            <p:spPr>
              <a:xfrm>
                <a:off x="1705583" y="4101545"/>
                <a:ext cx="407483" cy="369332"/>
              </a:xfrm>
              <a:prstGeom prst="rect">
                <a:avLst/>
              </a:prstGeom>
              <a:blipFill>
                <a:blip r:embed="rId14"/>
                <a:stretch>
                  <a:fillRect/>
                </a:stretch>
              </a:blipFill>
            </p:spPr>
            <p:txBody>
              <a:bodyPr/>
              <a:lstStyle/>
              <a:p>
                <a:r>
                  <a:rPr lang="en-CA">
                    <a:noFill/>
                  </a:rPr>
                  <a:t> </a:t>
                </a:r>
              </a:p>
            </p:txBody>
          </p:sp>
        </mc:Fallback>
      </mc:AlternateContent>
      <p:sp>
        <p:nvSpPr>
          <p:cNvPr id="51" name="Rectangular Callout 50"/>
          <p:cNvSpPr/>
          <p:nvPr/>
        </p:nvSpPr>
        <p:spPr>
          <a:xfrm>
            <a:off x="7707890" y="3325344"/>
            <a:ext cx="2787325" cy="646331"/>
          </a:xfrm>
          <a:prstGeom prst="wedgeRectCallout">
            <a:avLst>
              <a:gd name="adj1" fmla="val -64898"/>
              <a:gd name="adj2" fmla="val -1119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rgbClr val="000000"/>
                </a:solidFill>
              </a:rPr>
              <a:t>How can we argue k is not in either P1 or P2?</a:t>
            </a:r>
            <a:endParaRPr lang="en-CA" dirty="0">
              <a:solidFill>
                <a:srgbClr val="000000"/>
              </a:solidFill>
            </a:endParaRPr>
          </a:p>
        </p:txBody>
      </p:sp>
      <mc:AlternateContent xmlns:mc="http://schemas.openxmlformats.org/markup-compatibility/2006" xmlns:a14="http://schemas.microsoft.com/office/drawing/2010/main">
        <mc:Choice Requires="a14">
          <p:sp>
            <p:nvSpPr>
              <p:cNvPr id="52" name="TextBox 51"/>
              <p:cNvSpPr txBox="1"/>
              <p:nvPr/>
            </p:nvSpPr>
            <p:spPr>
              <a:xfrm>
                <a:off x="5462860" y="4285429"/>
                <a:ext cx="468653"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𝑃</m:t>
                          </m:r>
                        </m:e>
                        <m:sub>
                          <m:r>
                            <a:rPr lang="en-CA" b="0" i="1" smtClean="0">
                              <a:latin typeface="Cambria Math" panose="02040503050406030204" pitchFamily="18" charset="0"/>
                            </a:rPr>
                            <m:t>1</m:t>
                          </m:r>
                        </m:sub>
                      </m:sSub>
                    </m:oMath>
                  </m:oMathPara>
                </a14:m>
                <a:endParaRPr lang="en-CA" b="0" dirty="0"/>
              </a:p>
            </p:txBody>
          </p:sp>
        </mc:Choice>
        <mc:Fallback xmlns="">
          <p:sp>
            <p:nvSpPr>
              <p:cNvPr id="52" name="TextBox 51"/>
              <p:cNvSpPr txBox="1">
                <a:spLocks noRot="1" noChangeAspect="1" noMove="1" noResize="1" noEditPoints="1" noAdjustHandles="1" noChangeArrowheads="1" noChangeShapeType="1" noTextEdit="1"/>
              </p:cNvSpPr>
              <p:nvPr/>
            </p:nvSpPr>
            <p:spPr>
              <a:xfrm>
                <a:off x="5462860" y="4285429"/>
                <a:ext cx="468653" cy="369332"/>
              </a:xfrm>
              <a:prstGeom prst="rect">
                <a:avLst/>
              </a:prstGeom>
              <a:blipFill>
                <a:blip r:embed="rId16"/>
                <a:stretch>
                  <a:fillRect b="-163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6582500" y="4047777"/>
                <a:ext cx="473976"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𝑃</m:t>
                          </m:r>
                        </m:e>
                        <m:sub>
                          <m:r>
                            <a:rPr lang="en-CA" b="0" i="1" smtClean="0">
                              <a:latin typeface="Cambria Math" panose="02040503050406030204" pitchFamily="18" charset="0"/>
                            </a:rPr>
                            <m:t>2</m:t>
                          </m:r>
                        </m:sub>
                      </m:sSub>
                    </m:oMath>
                  </m:oMathPara>
                </a14:m>
                <a:endParaRPr lang="en-CA" b="0" dirty="0"/>
              </a:p>
            </p:txBody>
          </p:sp>
        </mc:Choice>
        <mc:Fallback xmlns="">
          <p:sp>
            <p:nvSpPr>
              <p:cNvPr id="53" name="TextBox 52"/>
              <p:cNvSpPr txBox="1">
                <a:spLocks noRot="1" noChangeAspect="1" noMove="1" noResize="1" noEditPoints="1" noAdjustHandles="1" noChangeArrowheads="1" noChangeShapeType="1" noTextEdit="1"/>
              </p:cNvSpPr>
              <p:nvPr/>
            </p:nvSpPr>
            <p:spPr>
              <a:xfrm>
                <a:off x="6582500" y="4047777"/>
                <a:ext cx="473976" cy="369332"/>
              </a:xfrm>
              <a:prstGeom prst="rect">
                <a:avLst/>
              </a:prstGeom>
              <a:blipFill>
                <a:blip r:embed="rId17"/>
                <a:stretch>
                  <a:fillRect b="-1639"/>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9239278E-C9BC-28D0-7767-CCA9D412AE14}"/>
              </a:ext>
            </a:extLst>
          </p:cNvPr>
          <p:cNvSpPr>
            <a:spLocks noGrp="1"/>
          </p:cNvSpPr>
          <p:nvPr>
            <p:ph type="sldNum" sz="quarter" idx="12"/>
          </p:nvPr>
        </p:nvSpPr>
        <p:spPr>
          <a:xfrm>
            <a:off x="11668021" y="6498519"/>
            <a:ext cx="551167" cy="365125"/>
          </a:xfrm>
        </p:spPr>
        <p:txBody>
          <a:bodyPr/>
          <a:lstStyle/>
          <a:p>
            <a:fld id="{D57F1E4F-1CFF-5643-939E-217C01CDF565}" type="slidenum">
              <a:rPr lang="en-US" smtClean="0"/>
              <a:pPr/>
              <a:t>10</a:t>
            </a:fld>
            <a:endParaRPr lang="en-US" dirty="0"/>
          </a:p>
        </p:txBody>
      </p:sp>
      <mc:AlternateContent xmlns:mc="http://schemas.openxmlformats.org/markup-compatibility/2006" xmlns:a14="http://schemas.microsoft.com/office/drawing/2010/main">
        <mc:Choice Requires="a14">
          <p:sp>
            <p:nvSpPr>
              <p:cNvPr id="66" name="Oval 65">
                <a:extLst>
                  <a:ext uri="{FF2B5EF4-FFF2-40B4-BE49-F238E27FC236}">
                    <a16:creationId xmlns:a16="http://schemas.microsoft.com/office/drawing/2014/main" id="{CD205A2D-2C4D-9FF0-97A4-7154F0115D5D}"/>
                  </a:ext>
                </a:extLst>
              </p:cNvPr>
              <p:cNvSpPr/>
              <p:nvPr/>
            </p:nvSpPr>
            <p:spPr>
              <a:xfrm>
                <a:off x="11163365" y="1598542"/>
                <a:ext cx="665018" cy="61157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dirty="0" smtClean="0">
                          <a:latin typeface="Cambria Math" panose="02040503050406030204" pitchFamily="18" charset="0"/>
                        </a:rPr>
                        <m:t>𝒋</m:t>
                      </m:r>
                    </m:oMath>
                  </m:oMathPara>
                </a14:m>
                <a:endParaRPr lang="en-CA" sz="2000" b="1" dirty="0"/>
              </a:p>
            </p:txBody>
          </p:sp>
        </mc:Choice>
        <mc:Fallback xmlns="">
          <p:sp>
            <p:nvSpPr>
              <p:cNvPr id="66" name="Oval 65">
                <a:extLst>
                  <a:ext uri="{FF2B5EF4-FFF2-40B4-BE49-F238E27FC236}">
                    <a16:creationId xmlns:a16="http://schemas.microsoft.com/office/drawing/2014/main" id="{CD205A2D-2C4D-9FF0-97A4-7154F0115D5D}"/>
                  </a:ext>
                </a:extLst>
              </p:cNvPr>
              <p:cNvSpPr>
                <a:spLocks noRot="1" noChangeAspect="1" noMove="1" noResize="1" noEditPoints="1" noAdjustHandles="1" noChangeArrowheads="1" noChangeShapeType="1" noTextEdit="1"/>
              </p:cNvSpPr>
              <p:nvPr/>
            </p:nvSpPr>
            <p:spPr>
              <a:xfrm>
                <a:off x="11163365" y="1598542"/>
                <a:ext cx="665018" cy="611579"/>
              </a:xfrm>
              <a:prstGeom prst="ellipse">
                <a:avLst/>
              </a:prstGeom>
              <a:blipFill>
                <a:blip r:embed="rId18"/>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8" name="Oval 67">
                <a:extLst>
                  <a:ext uri="{FF2B5EF4-FFF2-40B4-BE49-F238E27FC236}">
                    <a16:creationId xmlns:a16="http://schemas.microsoft.com/office/drawing/2014/main" id="{A3F1F00A-8661-5E5C-ED7E-47A59241D7EB}"/>
                  </a:ext>
                </a:extLst>
              </p:cNvPr>
              <p:cNvSpPr/>
              <p:nvPr/>
            </p:nvSpPr>
            <p:spPr>
              <a:xfrm>
                <a:off x="9279054" y="1724507"/>
                <a:ext cx="665018" cy="61157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𝒊</m:t>
                      </m:r>
                    </m:oMath>
                  </m:oMathPara>
                </a14:m>
                <a:endParaRPr lang="en-CA" sz="2000" b="1" dirty="0"/>
              </a:p>
            </p:txBody>
          </p:sp>
        </mc:Choice>
        <mc:Fallback xmlns="">
          <p:sp>
            <p:nvSpPr>
              <p:cNvPr id="68" name="Oval 67">
                <a:extLst>
                  <a:ext uri="{FF2B5EF4-FFF2-40B4-BE49-F238E27FC236}">
                    <a16:creationId xmlns:a16="http://schemas.microsoft.com/office/drawing/2014/main" id="{A3F1F00A-8661-5E5C-ED7E-47A59241D7EB}"/>
                  </a:ext>
                </a:extLst>
              </p:cNvPr>
              <p:cNvSpPr>
                <a:spLocks noRot="1" noChangeAspect="1" noMove="1" noResize="1" noEditPoints="1" noAdjustHandles="1" noChangeArrowheads="1" noChangeShapeType="1" noTextEdit="1"/>
              </p:cNvSpPr>
              <p:nvPr/>
            </p:nvSpPr>
            <p:spPr>
              <a:xfrm>
                <a:off x="9279054" y="1724507"/>
                <a:ext cx="665018" cy="611579"/>
              </a:xfrm>
              <a:prstGeom prst="ellipse">
                <a:avLst/>
              </a:prstGeom>
              <a:blipFill>
                <a:blip r:embed="rId19"/>
                <a:stretch>
                  <a:fillRect/>
                </a:stretch>
              </a:blipFill>
            </p:spPr>
            <p:txBody>
              <a:bodyPr/>
              <a:lstStyle/>
              <a:p>
                <a:r>
                  <a:rPr lang="en-CA">
                    <a:noFill/>
                  </a:rPr>
                  <a:t> </a:t>
                </a:r>
              </a:p>
            </p:txBody>
          </p:sp>
        </mc:Fallback>
      </mc:AlternateContent>
      <p:cxnSp>
        <p:nvCxnSpPr>
          <p:cNvPr id="75" name="Straight Arrow Connector 74">
            <a:extLst>
              <a:ext uri="{FF2B5EF4-FFF2-40B4-BE49-F238E27FC236}">
                <a16:creationId xmlns:a16="http://schemas.microsoft.com/office/drawing/2014/main" id="{CB063CEA-A357-7DCA-61C6-D8405EA7A665}"/>
              </a:ext>
            </a:extLst>
          </p:cNvPr>
          <p:cNvCxnSpPr>
            <a:stCxn id="68" idx="5"/>
          </p:cNvCxnSpPr>
          <p:nvPr/>
        </p:nvCxnSpPr>
        <p:spPr>
          <a:xfrm rot="20395698">
            <a:off x="9943397" y="2125975"/>
            <a:ext cx="269959" cy="168293"/>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76" name="Straight Arrow Connector 75">
            <a:extLst>
              <a:ext uri="{FF2B5EF4-FFF2-40B4-BE49-F238E27FC236}">
                <a16:creationId xmlns:a16="http://schemas.microsoft.com/office/drawing/2014/main" id="{68723B14-2D00-C94F-5E39-35C9B61CB5DD}"/>
              </a:ext>
            </a:extLst>
          </p:cNvPr>
          <p:cNvCxnSpPr>
            <a:cxnSpLocks/>
          </p:cNvCxnSpPr>
          <p:nvPr/>
        </p:nvCxnSpPr>
        <p:spPr>
          <a:xfrm rot="20395698" flipV="1">
            <a:off x="10209196" y="2007999"/>
            <a:ext cx="370379" cy="168293"/>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77" name="Straight Arrow Connector 76">
            <a:extLst>
              <a:ext uri="{FF2B5EF4-FFF2-40B4-BE49-F238E27FC236}">
                <a16:creationId xmlns:a16="http://schemas.microsoft.com/office/drawing/2014/main" id="{92C3E107-9233-362C-0929-F6127034C888}"/>
              </a:ext>
            </a:extLst>
          </p:cNvPr>
          <p:cNvCxnSpPr>
            <a:cxnSpLocks/>
          </p:cNvCxnSpPr>
          <p:nvPr/>
        </p:nvCxnSpPr>
        <p:spPr>
          <a:xfrm rot="20395698">
            <a:off x="10563990" y="1903399"/>
            <a:ext cx="360368" cy="130882"/>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78" name="Straight Arrow Connector 77">
            <a:extLst>
              <a:ext uri="{FF2B5EF4-FFF2-40B4-BE49-F238E27FC236}">
                <a16:creationId xmlns:a16="http://schemas.microsoft.com/office/drawing/2014/main" id="{75AA27F5-A5EA-7AA2-8C91-8C1617767599}"/>
              </a:ext>
            </a:extLst>
          </p:cNvPr>
          <p:cNvCxnSpPr>
            <a:cxnSpLocks/>
          </p:cNvCxnSpPr>
          <p:nvPr/>
        </p:nvCxnSpPr>
        <p:spPr>
          <a:xfrm rot="20395698" flipV="1">
            <a:off x="10920156" y="1842920"/>
            <a:ext cx="279969" cy="7647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4D2456A9-1D20-F080-E0AE-E0CE4FE76E62}"/>
                  </a:ext>
                </a:extLst>
              </p:cNvPr>
              <p:cNvSpPr txBox="1"/>
              <p:nvPr/>
            </p:nvSpPr>
            <p:spPr>
              <a:xfrm>
                <a:off x="10331232" y="1615768"/>
                <a:ext cx="40748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latin typeface="Cambria Math" panose="02040503050406030204" pitchFamily="18" charset="0"/>
                        </a:rPr>
                        <m:t>𝑷</m:t>
                      </m:r>
                    </m:oMath>
                  </m:oMathPara>
                </a14:m>
                <a:endParaRPr lang="en-CA" b="1" dirty="0"/>
              </a:p>
            </p:txBody>
          </p:sp>
        </mc:Choice>
        <mc:Fallback xmlns="">
          <p:sp>
            <p:nvSpPr>
              <p:cNvPr id="79" name="TextBox 78">
                <a:extLst>
                  <a:ext uri="{FF2B5EF4-FFF2-40B4-BE49-F238E27FC236}">
                    <a16:creationId xmlns:a16="http://schemas.microsoft.com/office/drawing/2014/main" id="{4D2456A9-1D20-F080-E0AE-E0CE4FE76E62}"/>
                  </a:ext>
                </a:extLst>
              </p:cNvPr>
              <p:cNvSpPr txBox="1">
                <a:spLocks noRot="1" noChangeAspect="1" noMove="1" noResize="1" noEditPoints="1" noAdjustHandles="1" noChangeArrowheads="1" noChangeShapeType="1" noTextEdit="1"/>
              </p:cNvSpPr>
              <p:nvPr/>
            </p:nvSpPr>
            <p:spPr>
              <a:xfrm>
                <a:off x="10331232" y="1615768"/>
                <a:ext cx="407483" cy="369332"/>
              </a:xfrm>
              <a:prstGeom prst="rect">
                <a:avLst/>
              </a:prstGeom>
              <a:blipFill>
                <a:blip r:embed="rId20"/>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512C8112-6954-F5C8-32C7-E7A925FAE413}"/>
                  </a:ext>
                </a:extLst>
              </p:cNvPr>
              <p:cNvSpPr txBox="1"/>
              <p:nvPr/>
            </p:nvSpPr>
            <p:spPr>
              <a:xfrm>
                <a:off x="9544248" y="730300"/>
                <a:ext cx="2016450" cy="646331"/>
              </a:xfrm>
              <a:prstGeom prst="rect">
                <a:avLst/>
              </a:prstGeom>
              <a:noFill/>
            </p:spPr>
            <p:txBody>
              <a:bodyPr wrap="none" rtlCol="0">
                <a:spAutoFit/>
              </a:bodyPr>
              <a:lstStyle/>
              <a:p>
                <a:pPr algn="ctr"/>
                <a:r>
                  <a:rPr lang="en-CA" dirty="0"/>
                  <a:t>interior nodes</a:t>
                </a:r>
                <a:br>
                  <a:rPr lang="en-CA" dirty="0"/>
                </a:br>
                <a:r>
                  <a:rPr lang="en-CA" dirty="0"/>
                  <a:t>are all in </a:t>
                </a:r>
                <a14:m>
                  <m:oMath xmlns:m="http://schemas.openxmlformats.org/officeDocument/2006/math">
                    <m:d>
                      <m:dPr>
                        <m:begChr m:val="{"/>
                        <m:endChr m:val="}"/>
                        <m:ctrlPr>
                          <a:rPr lang="en-CA" i="1">
                            <a:latin typeface="Cambria Math" panose="02040503050406030204" pitchFamily="18" charset="0"/>
                          </a:rPr>
                        </m:ctrlPr>
                      </m:dPr>
                      <m:e>
                        <m:r>
                          <a:rPr lang="en-CA" i="1">
                            <a:latin typeface="Cambria Math" panose="02040503050406030204" pitchFamily="18" charset="0"/>
                          </a:rPr>
                          <m:t>1</m:t>
                        </m:r>
                        <m:r>
                          <a:rPr lang="en-CA" b="0" i="1" smtClean="0">
                            <a:latin typeface="Cambria Math" panose="02040503050406030204" pitchFamily="18" charset="0"/>
                          </a:rPr>
                          <m:t>,</m:t>
                        </m:r>
                        <m:r>
                          <a:rPr lang="en-CA" i="1">
                            <a:latin typeface="Cambria Math" panose="02040503050406030204" pitchFamily="18" charset="0"/>
                          </a:rPr>
                          <m:t>…</m:t>
                        </m:r>
                        <m:r>
                          <a:rPr lang="en-CA" b="0" i="1" smtClean="0">
                            <a:latin typeface="Cambria Math" panose="02040503050406030204" pitchFamily="18" charset="0"/>
                          </a:rPr>
                          <m:t>,</m:t>
                        </m:r>
                        <m:r>
                          <a:rPr lang="en-CA" b="0" i="1" smtClean="0">
                            <a:latin typeface="Cambria Math" panose="02040503050406030204" pitchFamily="18" charset="0"/>
                          </a:rPr>
                          <m:t>𝑘</m:t>
                        </m:r>
                      </m:e>
                    </m:d>
                  </m:oMath>
                </a14:m>
                <a:endParaRPr lang="en-CA" dirty="0"/>
              </a:p>
            </p:txBody>
          </p:sp>
        </mc:Choice>
        <mc:Fallback xmlns="">
          <p:sp>
            <p:nvSpPr>
              <p:cNvPr id="80" name="TextBox 79">
                <a:extLst>
                  <a:ext uri="{FF2B5EF4-FFF2-40B4-BE49-F238E27FC236}">
                    <a16:creationId xmlns:a16="http://schemas.microsoft.com/office/drawing/2014/main" id="{512C8112-6954-F5C8-32C7-E7A925FAE413}"/>
                  </a:ext>
                </a:extLst>
              </p:cNvPr>
              <p:cNvSpPr txBox="1">
                <a:spLocks noRot="1" noChangeAspect="1" noMove="1" noResize="1" noEditPoints="1" noAdjustHandles="1" noChangeArrowheads="1" noChangeShapeType="1" noTextEdit="1"/>
              </p:cNvSpPr>
              <p:nvPr/>
            </p:nvSpPr>
            <p:spPr>
              <a:xfrm>
                <a:off x="9544248" y="730300"/>
                <a:ext cx="2016450" cy="646331"/>
              </a:xfrm>
              <a:prstGeom prst="rect">
                <a:avLst/>
              </a:prstGeom>
              <a:blipFill>
                <a:blip r:embed="rId21"/>
                <a:stretch>
                  <a:fillRect l="-2424" t="-5660" b="-14151"/>
                </a:stretch>
              </a:blipFill>
            </p:spPr>
            <p:txBody>
              <a:bodyPr/>
              <a:lstStyle/>
              <a:p>
                <a:r>
                  <a:rPr lang="en-CA">
                    <a:noFill/>
                  </a:rPr>
                  <a:t> </a:t>
                </a:r>
              </a:p>
            </p:txBody>
          </p:sp>
        </mc:Fallback>
      </mc:AlternateContent>
      <p:sp>
        <p:nvSpPr>
          <p:cNvPr id="81" name="Left Brace 80">
            <a:extLst>
              <a:ext uri="{FF2B5EF4-FFF2-40B4-BE49-F238E27FC236}">
                <a16:creationId xmlns:a16="http://schemas.microsoft.com/office/drawing/2014/main" id="{0376B2C5-3ADF-34B3-6169-6EB8994BB968}"/>
              </a:ext>
            </a:extLst>
          </p:cNvPr>
          <p:cNvSpPr/>
          <p:nvPr/>
        </p:nvSpPr>
        <p:spPr>
          <a:xfrm rot="5400000">
            <a:off x="10389494" y="889674"/>
            <a:ext cx="328441" cy="1219293"/>
          </a:xfrm>
          <a:prstGeom prst="leftBrace">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 name="TextBox 3">
            <a:extLst>
              <a:ext uri="{FF2B5EF4-FFF2-40B4-BE49-F238E27FC236}">
                <a16:creationId xmlns:a16="http://schemas.microsoft.com/office/drawing/2014/main" id="{E6736A53-0561-A626-F25E-D8CA36FC4CA8}"/>
              </a:ext>
            </a:extLst>
          </p:cNvPr>
          <p:cNvSpPr txBox="1"/>
          <p:nvPr/>
        </p:nvSpPr>
        <p:spPr>
          <a:xfrm>
            <a:off x="9562358" y="365507"/>
            <a:ext cx="2061783" cy="369332"/>
          </a:xfrm>
          <a:prstGeom prst="rect">
            <a:avLst/>
          </a:prstGeom>
          <a:noFill/>
        </p:spPr>
        <p:txBody>
          <a:bodyPr wrap="none" rtlCol="0">
            <a:spAutoFit/>
          </a:bodyPr>
          <a:lstStyle/>
          <a:p>
            <a:r>
              <a:rPr lang="en-CA" b="1" dirty="0"/>
              <a:t>Optimal solution:</a:t>
            </a:r>
          </a:p>
        </p:txBody>
      </p:sp>
      <p:sp>
        <p:nvSpPr>
          <p:cNvPr id="82" name="Rectangular Callout 50">
            <a:extLst>
              <a:ext uri="{FF2B5EF4-FFF2-40B4-BE49-F238E27FC236}">
                <a16:creationId xmlns:a16="http://schemas.microsoft.com/office/drawing/2014/main" id="{BEABDE44-905C-E543-4AEC-9D230A9CCFF7}"/>
              </a:ext>
            </a:extLst>
          </p:cNvPr>
          <p:cNvSpPr/>
          <p:nvPr/>
        </p:nvSpPr>
        <p:spPr>
          <a:xfrm>
            <a:off x="8345759" y="3979613"/>
            <a:ext cx="3482624" cy="1043139"/>
          </a:xfrm>
          <a:prstGeom prst="wedgeRectCallout">
            <a:avLst>
              <a:gd name="adj1" fmla="val -45575"/>
              <a:gd name="adj2" fmla="val 1698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CA" dirty="0">
                <a:solidFill>
                  <a:srgbClr val="000000"/>
                </a:solidFill>
              </a:rPr>
              <a:t>Because P would then contain a cycle, and the cycle </a:t>
            </a:r>
            <a:r>
              <a:rPr lang="en-CA" b="1" dirty="0">
                <a:solidFill>
                  <a:srgbClr val="000000"/>
                </a:solidFill>
              </a:rPr>
              <a:t>cannot make P shorter</a:t>
            </a:r>
            <a:endParaRPr lang="en-CA" dirty="0">
              <a:solidFill>
                <a:srgbClr val="000000"/>
              </a:solidFill>
            </a:endParaRPr>
          </a:p>
        </p:txBody>
      </p:sp>
      <mc:AlternateContent xmlns:mc="http://schemas.openxmlformats.org/markup-compatibility/2006" xmlns:a14="http://schemas.microsoft.com/office/drawing/2010/main">
        <mc:Choice Requires="a14">
          <p:sp>
            <p:nvSpPr>
              <p:cNvPr id="83" name="Rectangular Callout 50">
                <a:extLst>
                  <a:ext uri="{FF2B5EF4-FFF2-40B4-BE49-F238E27FC236}">
                    <a16:creationId xmlns:a16="http://schemas.microsoft.com/office/drawing/2014/main" id="{0A9D28ED-AC22-2391-A305-A35EA5068C42}"/>
                  </a:ext>
                </a:extLst>
              </p:cNvPr>
              <p:cNvSpPr/>
              <p:nvPr/>
            </p:nvSpPr>
            <p:spPr>
              <a:xfrm>
                <a:off x="9079444" y="4977291"/>
                <a:ext cx="2920300" cy="881852"/>
              </a:xfrm>
              <a:prstGeom prst="wedgeRectCallout">
                <a:avLst>
                  <a:gd name="adj1" fmla="val -45575"/>
                  <a:gd name="adj2" fmla="val 1698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CA" dirty="0">
                    <a:solidFill>
                      <a:srgbClr val="000000"/>
                    </a:solidFill>
                  </a:rPr>
                  <a:t>So there must be an equivalent or better </a:t>
                </a:r>
                <a14:m>
                  <m:oMath xmlns:m="http://schemas.openxmlformats.org/officeDocument/2006/math">
                    <m:r>
                      <a:rPr lang="en-CA" b="0" i="1" smtClean="0">
                        <a:solidFill>
                          <a:srgbClr val="000000"/>
                        </a:solidFill>
                        <a:latin typeface="Cambria Math" panose="02040503050406030204" pitchFamily="18" charset="0"/>
                      </a:rPr>
                      <m:t>𝑃</m:t>
                    </m:r>
                  </m:oMath>
                </a14:m>
                <a:r>
                  <a:rPr lang="en-CA" dirty="0">
                    <a:solidFill>
                      <a:srgbClr val="000000"/>
                    </a:solidFill>
                  </a:rPr>
                  <a:t> without a cycle</a:t>
                </a:r>
              </a:p>
            </p:txBody>
          </p:sp>
        </mc:Choice>
        <mc:Fallback xmlns="">
          <p:sp>
            <p:nvSpPr>
              <p:cNvPr id="83" name="Rectangular Callout 50">
                <a:extLst>
                  <a:ext uri="{FF2B5EF4-FFF2-40B4-BE49-F238E27FC236}">
                    <a16:creationId xmlns:a16="http://schemas.microsoft.com/office/drawing/2014/main" id="{0A9D28ED-AC22-2391-A305-A35EA5068C42}"/>
                  </a:ext>
                </a:extLst>
              </p:cNvPr>
              <p:cNvSpPr>
                <a:spLocks noRot="1" noChangeAspect="1" noMove="1" noResize="1" noEditPoints="1" noAdjustHandles="1" noChangeArrowheads="1" noChangeShapeType="1" noTextEdit="1"/>
              </p:cNvSpPr>
              <p:nvPr/>
            </p:nvSpPr>
            <p:spPr>
              <a:xfrm>
                <a:off x="9079444" y="4977291"/>
                <a:ext cx="2920300" cy="881852"/>
              </a:xfrm>
              <a:prstGeom prst="wedgeRectCallout">
                <a:avLst>
                  <a:gd name="adj1" fmla="val -45575"/>
                  <a:gd name="adj2" fmla="val 16986"/>
                </a:avLst>
              </a:prstGeom>
              <a:blipFill>
                <a:blip r:embed="rId22"/>
                <a:stretch>
                  <a:fillRect t="-4762" b="-1224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5" name="Rectangular Callout 70">
                <a:extLst>
                  <a:ext uri="{FF2B5EF4-FFF2-40B4-BE49-F238E27FC236}">
                    <a16:creationId xmlns:a16="http://schemas.microsoft.com/office/drawing/2014/main" id="{D2A9B36A-82B8-D7E2-9534-267E070BB0CE}"/>
                  </a:ext>
                </a:extLst>
              </p:cNvPr>
              <p:cNvSpPr/>
              <p:nvPr/>
            </p:nvSpPr>
            <p:spPr>
              <a:xfrm>
                <a:off x="4002936" y="5344439"/>
                <a:ext cx="4507508" cy="677024"/>
              </a:xfrm>
              <a:prstGeom prst="wedgeRectCallout">
                <a:avLst>
                  <a:gd name="adj1" fmla="val -12048"/>
                  <a:gd name="adj2" fmla="val -110318"/>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b="0" dirty="0">
                    <a:solidFill>
                      <a:srgbClr val="000000"/>
                    </a:solidFill>
                  </a:rPr>
                  <a:t>Then </a:t>
                </a:r>
                <a14:m>
                  <m:oMath xmlns:m="http://schemas.openxmlformats.org/officeDocument/2006/math">
                    <m:sSub>
                      <m:sSubPr>
                        <m:ctrlPr>
                          <a:rPr lang="en-CA" b="1" i="1">
                            <a:solidFill>
                              <a:srgbClr val="000000"/>
                            </a:solidFill>
                            <a:latin typeface="Cambria Math" panose="02040503050406030204" pitchFamily="18" charset="0"/>
                          </a:rPr>
                        </m:ctrlPr>
                      </m:sSubPr>
                      <m:e>
                        <m:r>
                          <a:rPr lang="en-CA" b="1" i="1">
                            <a:solidFill>
                              <a:srgbClr val="000000"/>
                            </a:solidFill>
                            <a:latin typeface="Cambria Math" panose="02040503050406030204" pitchFamily="18" charset="0"/>
                          </a:rPr>
                          <m:t>𝑫</m:t>
                        </m:r>
                      </m:e>
                      <m:sub>
                        <m:r>
                          <a:rPr lang="en-CA" b="1" i="1" smtClean="0">
                            <a:solidFill>
                              <a:srgbClr val="000000"/>
                            </a:solidFill>
                            <a:latin typeface="Cambria Math" panose="02040503050406030204" pitchFamily="18" charset="0"/>
                          </a:rPr>
                          <m:t>𝒌</m:t>
                        </m:r>
                      </m:sub>
                    </m:sSub>
                    <m:r>
                      <a:rPr lang="en-CA" b="1" i="1">
                        <a:solidFill>
                          <a:srgbClr val="000000"/>
                        </a:solidFill>
                        <a:latin typeface="Cambria Math" panose="02040503050406030204" pitchFamily="18" charset="0"/>
                      </a:rPr>
                      <m:t>[</m:t>
                    </m:r>
                    <m:r>
                      <a:rPr lang="en-CA" b="1" i="1">
                        <a:solidFill>
                          <a:srgbClr val="000000"/>
                        </a:solidFill>
                        <a:latin typeface="Cambria Math" panose="02040503050406030204" pitchFamily="18" charset="0"/>
                      </a:rPr>
                      <m:t>𝒊</m:t>
                    </m:r>
                    <m:r>
                      <a:rPr lang="en-CA" b="1" i="1">
                        <a:solidFill>
                          <a:srgbClr val="000000"/>
                        </a:solidFill>
                        <a:latin typeface="Cambria Math" panose="02040503050406030204" pitchFamily="18" charset="0"/>
                      </a:rPr>
                      <m:t>,</m:t>
                    </m:r>
                    <m:r>
                      <a:rPr lang="en-CA" b="1" i="1">
                        <a:solidFill>
                          <a:srgbClr val="000000"/>
                        </a:solidFill>
                        <a:latin typeface="Cambria Math" panose="02040503050406030204" pitchFamily="18" charset="0"/>
                      </a:rPr>
                      <m:t>𝒋</m:t>
                    </m:r>
                    <m:r>
                      <a:rPr lang="en-CA" b="1" i="1">
                        <a:solidFill>
                          <a:srgbClr val="000000"/>
                        </a:solidFill>
                        <a:latin typeface="Cambria Math" panose="02040503050406030204" pitchFamily="18" charset="0"/>
                      </a:rPr>
                      <m:t>] </m:t>
                    </m:r>
                    <m:r>
                      <a:rPr lang="en-CA" b="0" i="1" smtClean="0">
                        <a:solidFill>
                          <a:srgbClr val="000000"/>
                        </a:solidFill>
                        <a:latin typeface="Cambria Math" panose="02040503050406030204" pitchFamily="18" charset="0"/>
                      </a:rPr>
                      <m:t>=</m:t>
                    </m:r>
                    <m:sSub>
                      <m:sSubPr>
                        <m:ctrlPr>
                          <a:rPr lang="en-CA"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−1</m:t>
                        </m:r>
                      </m:sub>
                    </m:sSub>
                    <m:d>
                      <m:dPr>
                        <m:begChr m:val="["/>
                        <m:endChr m:val="]"/>
                        <m:ctrlPr>
                          <a:rPr lang="en-CA"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𝑘</m:t>
                        </m:r>
                      </m:e>
                    </m:d>
                    <m:r>
                      <a:rPr lang="en-CA" b="0" i="1" smtClean="0">
                        <a:solidFill>
                          <a:srgbClr val="000000"/>
                        </a:solidFill>
                        <a:latin typeface="Cambria Math" panose="02040503050406030204" pitchFamily="18" charset="0"/>
                      </a:rPr>
                      <m:t>+</m:t>
                    </m:r>
                    <m:sSub>
                      <m:sSubPr>
                        <m:ctrlPr>
                          <a:rPr lang="en-CA"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−1</m:t>
                        </m:r>
                      </m:sub>
                    </m:sSub>
                    <m:d>
                      <m:dPr>
                        <m:begChr m:val="["/>
                        <m:endChr m:val="]"/>
                        <m:ctrlPr>
                          <a:rPr lang="en-CA"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𝑗</m:t>
                        </m:r>
                      </m:e>
                    </m:d>
                  </m:oMath>
                </a14:m>
                <a:endParaRPr lang="en-CA" b="1" dirty="0">
                  <a:solidFill>
                    <a:srgbClr val="000000"/>
                  </a:solidFill>
                </a:endParaRPr>
              </a:p>
            </p:txBody>
          </p:sp>
        </mc:Choice>
        <mc:Fallback xmlns="">
          <p:sp>
            <p:nvSpPr>
              <p:cNvPr id="85" name="Rectangular Callout 70">
                <a:extLst>
                  <a:ext uri="{FF2B5EF4-FFF2-40B4-BE49-F238E27FC236}">
                    <a16:creationId xmlns:a16="http://schemas.microsoft.com/office/drawing/2014/main" id="{D2A9B36A-82B8-D7E2-9534-267E070BB0CE}"/>
                  </a:ext>
                </a:extLst>
              </p:cNvPr>
              <p:cNvSpPr>
                <a:spLocks noRot="1" noChangeAspect="1" noMove="1" noResize="1" noEditPoints="1" noAdjustHandles="1" noChangeArrowheads="1" noChangeShapeType="1" noTextEdit="1"/>
              </p:cNvSpPr>
              <p:nvPr/>
            </p:nvSpPr>
            <p:spPr>
              <a:xfrm>
                <a:off x="4002936" y="5344439"/>
                <a:ext cx="4507508" cy="677024"/>
              </a:xfrm>
              <a:prstGeom prst="wedgeRectCallout">
                <a:avLst>
                  <a:gd name="adj1" fmla="val -12048"/>
                  <a:gd name="adj2" fmla="val -110318"/>
                </a:avLst>
              </a:prstGeom>
              <a:blipFill>
                <a:blip r:embed="rId23"/>
                <a:stretch>
                  <a:fillRect/>
                </a:stretch>
              </a:blipFill>
            </p:spPr>
            <p:txBody>
              <a:bodyPr/>
              <a:lstStyle/>
              <a:p>
                <a:r>
                  <a:rPr lang="en-CA">
                    <a:noFill/>
                  </a:rPr>
                  <a:t> </a:t>
                </a:r>
              </a:p>
            </p:txBody>
          </p:sp>
        </mc:Fallback>
      </mc:AlternateContent>
      <p:sp>
        <p:nvSpPr>
          <p:cNvPr id="86" name="Flowchart: Process 85">
            <a:extLst>
              <a:ext uri="{FF2B5EF4-FFF2-40B4-BE49-F238E27FC236}">
                <a16:creationId xmlns:a16="http://schemas.microsoft.com/office/drawing/2014/main" id="{4A34F05E-4539-8E07-CA5E-8CC886263BFB}"/>
              </a:ext>
            </a:extLst>
          </p:cNvPr>
          <p:cNvSpPr/>
          <p:nvPr/>
        </p:nvSpPr>
        <p:spPr>
          <a:xfrm>
            <a:off x="8951801" y="6106967"/>
            <a:ext cx="2877380" cy="63187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rgbClr val="000000"/>
                </a:solidFill>
              </a:rPr>
              <a:t>more formal proof in bonus slides</a:t>
            </a:r>
          </a:p>
        </p:txBody>
      </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9E3631A2-2B20-5DE6-FCA6-94EF5AB7DEE1}"/>
                  </a:ext>
                </a:extLst>
              </p:cNvPr>
              <p:cNvSpPr txBox="1"/>
              <p:nvPr/>
            </p:nvSpPr>
            <p:spPr>
              <a:xfrm>
                <a:off x="2743200" y="1370395"/>
                <a:ext cx="1276065" cy="43088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CA" sz="2200" i="1" smtClean="0">
                              <a:latin typeface="Cambria Math" panose="02040503050406030204" pitchFamily="18" charset="0"/>
                            </a:rPr>
                          </m:ctrlPr>
                        </m:dPr>
                        <m:e>
                          <m:r>
                            <a:rPr lang="en-CA" sz="2200" i="1">
                              <a:latin typeface="Cambria Math" panose="02040503050406030204" pitchFamily="18" charset="0"/>
                            </a:rPr>
                            <m:t>1</m:t>
                          </m:r>
                          <m:r>
                            <a:rPr lang="en-CA" sz="2200" b="0" i="1" smtClean="0">
                              <a:latin typeface="Cambria Math" panose="02040503050406030204" pitchFamily="18" charset="0"/>
                            </a:rPr>
                            <m:t>,</m:t>
                          </m:r>
                          <m:r>
                            <a:rPr lang="en-CA" sz="2200" i="1">
                              <a:latin typeface="Cambria Math" panose="02040503050406030204" pitchFamily="18" charset="0"/>
                            </a:rPr>
                            <m:t>…</m:t>
                          </m:r>
                          <m:r>
                            <a:rPr lang="en-CA" sz="2200" b="0" i="1" smtClean="0">
                              <a:latin typeface="Cambria Math" panose="02040503050406030204" pitchFamily="18" charset="0"/>
                            </a:rPr>
                            <m:t>,</m:t>
                          </m:r>
                          <m:r>
                            <a:rPr lang="en-CA" sz="2200" b="0" i="1" smtClean="0">
                              <a:latin typeface="Cambria Math" panose="02040503050406030204" pitchFamily="18" charset="0"/>
                            </a:rPr>
                            <m:t>𝑘</m:t>
                          </m:r>
                        </m:e>
                      </m:d>
                    </m:oMath>
                  </m:oMathPara>
                </a14:m>
                <a:endParaRPr lang="en-CA" sz="2200" dirty="0"/>
              </a:p>
            </p:txBody>
          </p:sp>
        </mc:Choice>
        <mc:Fallback xmlns="">
          <p:sp>
            <p:nvSpPr>
              <p:cNvPr id="87" name="TextBox 86">
                <a:extLst>
                  <a:ext uri="{FF2B5EF4-FFF2-40B4-BE49-F238E27FC236}">
                    <a16:creationId xmlns:a16="http://schemas.microsoft.com/office/drawing/2014/main" id="{9E3631A2-2B20-5DE6-FCA6-94EF5AB7DEE1}"/>
                  </a:ext>
                </a:extLst>
              </p:cNvPr>
              <p:cNvSpPr txBox="1">
                <a:spLocks noRot="1" noChangeAspect="1" noMove="1" noResize="1" noEditPoints="1" noAdjustHandles="1" noChangeArrowheads="1" noChangeShapeType="1" noTextEdit="1"/>
              </p:cNvSpPr>
              <p:nvPr/>
            </p:nvSpPr>
            <p:spPr>
              <a:xfrm>
                <a:off x="2743200" y="1370395"/>
                <a:ext cx="1276065" cy="430887"/>
              </a:xfrm>
              <a:prstGeom prst="rect">
                <a:avLst/>
              </a:prstGeom>
              <a:blipFill>
                <a:blip r:embed="rId2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9AE3194B-4DB6-D3D8-9BAF-73B444FFA95F}"/>
                  </a:ext>
                </a:extLst>
              </p:cNvPr>
              <p:cNvSpPr/>
              <p:nvPr/>
            </p:nvSpPr>
            <p:spPr>
              <a:xfrm>
                <a:off x="175479" y="984290"/>
                <a:ext cx="8071594" cy="105402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000" dirty="0"/>
                  <a:t>Let </a:t>
                </a:r>
                <a14:m>
                  <m:oMath xmlns:m="http://schemas.openxmlformats.org/officeDocument/2006/math">
                    <m:sSub>
                      <m:sSubPr>
                        <m:ctrlPr>
                          <a:rPr lang="en-CA" sz="2000" b="1" i="1" smtClean="0">
                            <a:latin typeface="Cambria Math" panose="02040503050406030204" pitchFamily="18" charset="0"/>
                          </a:rPr>
                        </m:ctrlPr>
                      </m:sSubPr>
                      <m:e>
                        <m:r>
                          <a:rPr lang="en-CA" sz="2000" b="1" i="1" smtClean="0">
                            <a:latin typeface="Cambria Math" panose="02040503050406030204" pitchFamily="18" charset="0"/>
                          </a:rPr>
                          <m:t>𝑫</m:t>
                        </m:r>
                      </m:e>
                      <m:sub>
                        <m:r>
                          <a:rPr lang="en-CA" sz="2000" b="1" i="1" smtClean="0">
                            <a:latin typeface="Cambria Math" panose="02040503050406030204" pitchFamily="18" charset="0"/>
                          </a:rPr>
                          <m:t>𝒌</m:t>
                        </m:r>
                      </m:sub>
                    </m:sSub>
                    <m:r>
                      <a:rPr lang="en-CA" sz="2000" b="1" i="1" smtClean="0">
                        <a:latin typeface="Cambria Math" panose="02040503050406030204" pitchFamily="18" charset="0"/>
                      </a:rPr>
                      <m:t>[</m:t>
                    </m:r>
                    <m:r>
                      <a:rPr lang="en-CA" sz="2000" b="1" i="1" smtClean="0">
                        <a:latin typeface="Cambria Math" panose="02040503050406030204" pitchFamily="18" charset="0"/>
                      </a:rPr>
                      <m:t>𝒊</m:t>
                    </m:r>
                    <m:r>
                      <a:rPr lang="en-CA" sz="2000" b="1" i="1" smtClean="0">
                        <a:latin typeface="Cambria Math" panose="02040503050406030204" pitchFamily="18" charset="0"/>
                      </a:rPr>
                      <m:t>,</m:t>
                    </m:r>
                    <m:r>
                      <a:rPr lang="en-CA" sz="2000" b="1" i="1" smtClean="0">
                        <a:latin typeface="Cambria Math" panose="02040503050406030204" pitchFamily="18" charset="0"/>
                      </a:rPr>
                      <m:t>𝒋</m:t>
                    </m:r>
                    <m:r>
                      <a:rPr lang="en-CA" sz="2000" b="1" i="1" smtClean="0">
                        <a:latin typeface="Cambria Math" panose="02040503050406030204" pitchFamily="18" charset="0"/>
                      </a:rPr>
                      <m:t>]</m:t>
                    </m:r>
                  </m:oMath>
                </a14:m>
                <a:r>
                  <a:rPr lang="en-CA" sz="2000" b="1" dirty="0"/>
                  <a:t> </a:t>
                </a:r>
                <a:r>
                  <a:rPr lang="en-CA" sz="2000" dirty="0"/>
                  <a:t>denote the length of the minimum-weight </a:t>
                </a:r>
                <a:r>
                  <a:rPr lang="en-CA" sz="2000" b="1" dirty="0"/>
                  <a:t>path </a:t>
                </a:r>
                <a14:m>
                  <m:oMath xmlns:m="http://schemas.openxmlformats.org/officeDocument/2006/math">
                    <m:r>
                      <a:rPr lang="en-CA" sz="2000" b="1" i="1">
                        <a:latin typeface="Cambria Math" panose="02040503050406030204" pitchFamily="18" charset="0"/>
                      </a:rPr>
                      <m:t>𝒊</m:t>
                    </m:r>
                    <m:r>
                      <a:rPr lang="en-CA" sz="2000" b="1" i="1">
                        <a:latin typeface="Cambria Math" panose="02040503050406030204" pitchFamily="18" charset="0"/>
                      </a:rPr>
                      <m:t>⇝</m:t>
                    </m:r>
                    <m:r>
                      <a:rPr lang="en-CA" sz="2000" b="1" i="1" smtClean="0">
                        <a:latin typeface="Cambria Math" panose="02040503050406030204" pitchFamily="18" charset="0"/>
                      </a:rPr>
                      <m:t>𝒋</m:t>
                    </m:r>
                  </m:oMath>
                </a14:m>
                <a:br>
                  <a:rPr lang="en-CA" sz="2000" dirty="0"/>
                </a:br>
                <a:r>
                  <a:rPr lang="en-CA" sz="2000" dirty="0"/>
                  <a:t>in which all </a:t>
                </a:r>
                <a:r>
                  <a:rPr lang="en-CA" sz="2000" b="1" dirty="0"/>
                  <a:t>interior nodes </a:t>
                </a:r>
                <a:r>
                  <a:rPr lang="en-CA" sz="2000" dirty="0"/>
                  <a:t>are in the set </a:t>
                </a:r>
                <a14:m>
                  <m:oMath xmlns:m="http://schemas.openxmlformats.org/officeDocument/2006/math">
                    <m:r>
                      <a:rPr lang="en-CA" sz="2000" b="1" i="1" smtClean="0">
                        <a:latin typeface="Cambria Math" panose="02040503050406030204" pitchFamily="18" charset="0"/>
                      </a:rPr>
                      <m:t>{</m:t>
                    </m:r>
                    <m:r>
                      <a:rPr lang="en-CA" sz="2000" b="1" i="1" smtClean="0">
                        <a:latin typeface="Cambria Math" panose="02040503050406030204" pitchFamily="18" charset="0"/>
                      </a:rPr>
                      <m:t>𝟏</m:t>
                    </m:r>
                    <m:r>
                      <a:rPr lang="en-CA" sz="2000" b="1" i="1" smtClean="0">
                        <a:latin typeface="Cambria Math" panose="02040503050406030204" pitchFamily="18" charset="0"/>
                      </a:rPr>
                      <m:t>,…,</m:t>
                    </m:r>
                    <m:r>
                      <a:rPr lang="en-CA" sz="2000" b="1" i="1" smtClean="0">
                        <a:latin typeface="Cambria Math" panose="02040503050406030204" pitchFamily="18" charset="0"/>
                      </a:rPr>
                      <m:t>𝒌</m:t>
                    </m:r>
                    <m:r>
                      <a:rPr lang="en-CA" sz="2000" b="1" i="1" smtClean="0">
                        <a:latin typeface="Cambria Math" panose="02040503050406030204" pitchFamily="18" charset="0"/>
                      </a:rPr>
                      <m:t>}</m:t>
                    </m:r>
                  </m:oMath>
                </a14:m>
                <a:r>
                  <a:rPr lang="en-CA" sz="2000" b="1" dirty="0"/>
                  <a:t>.</a:t>
                </a:r>
              </a:p>
              <a:p>
                <a:r>
                  <a:rPr lang="en-CA" sz="2000" dirty="0"/>
                  <a:t>We want to compute </a:t>
                </a:r>
                <a14:m>
                  <m:oMath xmlns:m="http://schemas.openxmlformats.org/officeDocument/2006/math">
                    <m:sSub>
                      <m:sSubPr>
                        <m:ctrlPr>
                          <a:rPr lang="en-CA" sz="2000" b="1" i="1" smtClean="0">
                            <a:latin typeface="Cambria Math" panose="02040503050406030204" pitchFamily="18" charset="0"/>
                          </a:rPr>
                        </m:ctrlPr>
                      </m:sSubPr>
                      <m:e>
                        <m:r>
                          <a:rPr lang="en-CA" sz="2000" b="1" i="1" smtClean="0">
                            <a:latin typeface="Cambria Math" panose="02040503050406030204" pitchFamily="18" charset="0"/>
                          </a:rPr>
                          <m:t>𝑫</m:t>
                        </m:r>
                      </m:e>
                      <m:sub>
                        <m:r>
                          <a:rPr lang="en-CA" sz="2000" b="1" i="1" smtClean="0">
                            <a:latin typeface="Cambria Math" panose="02040503050406030204" pitchFamily="18" charset="0"/>
                          </a:rPr>
                          <m:t>𝒏</m:t>
                        </m:r>
                      </m:sub>
                    </m:sSub>
                  </m:oMath>
                </a14:m>
                <a:r>
                  <a:rPr lang="en-CA" sz="2000" b="1" dirty="0"/>
                  <a:t>.</a:t>
                </a:r>
              </a:p>
            </p:txBody>
          </p:sp>
        </mc:Choice>
        <mc:Fallback xmlns="">
          <p:sp>
            <p:nvSpPr>
              <p:cNvPr id="6" name="Rectangle 5">
                <a:extLst>
                  <a:ext uri="{FF2B5EF4-FFF2-40B4-BE49-F238E27FC236}">
                    <a16:creationId xmlns:a16="http://schemas.microsoft.com/office/drawing/2014/main" id="{9AE3194B-4DB6-D3D8-9BAF-73B444FFA95F}"/>
                  </a:ext>
                </a:extLst>
              </p:cNvPr>
              <p:cNvSpPr>
                <a:spLocks noRot="1" noChangeAspect="1" noMove="1" noResize="1" noEditPoints="1" noAdjustHandles="1" noChangeArrowheads="1" noChangeShapeType="1" noTextEdit="1"/>
              </p:cNvSpPr>
              <p:nvPr/>
            </p:nvSpPr>
            <p:spPr>
              <a:xfrm>
                <a:off x="175479" y="984290"/>
                <a:ext cx="8071594" cy="1054020"/>
              </a:xfrm>
              <a:prstGeom prst="rect">
                <a:avLst/>
              </a:prstGeom>
              <a:blipFill>
                <a:blip r:embed="rId25"/>
                <a:stretch>
                  <a:fillRect l="-754" b="-6818"/>
                </a:stretch>
              </a:blipFill>
              <a:ln>
                <a:solidFill>
                  <a:srgbClr val="FFFFFF"/>
                </a:solidFill>
              </a:ln>
            </p:spPr>
            <p:txBody>
              <a:bodyPr/>
              <a:lstStyle/>
              <a:p>
                <a:r>
                  <a:rPr lang="en-CA">
                    <a:noFill/>
                  </a:rPr>
                  <a:t> </a:t>
                </a:r>
              </a:p>
            </p:txBody>
          </p:sp>
        </mc:Fallback>
      </mc:AlternateContent>
    </p:spTree>
    <p:extLst>
      <p:ext uri="{BB962C8B-B14F-4D97-AF65-F5344CB8AC3E}">
        <p14:creationId xmlns:p14="http://schemas.microsoft.com/office/powerpoint/2010/main" val="57014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500"/>
                                        <p:tgtEl>
                                          <p:spTgt spid="68"/>
                                        </p:tgtEl>
                                      </p:cBhvr>
                                    </p:animEffect>
                                  </p:childTnLst>
                                </p:cTn>
                              </p:par>
                              <p:par>
                                <p:cTn id="14" presetID="10" presetClass="entr" presetSubtype="0" fill="hold"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500"/>
                                        <p:tgtEl>
                                          <p:spTgt spid="75"/>
                                        </p:tgtEl>
                                      </p:cBhvr>
                                    </p:animEffect>
                                  </p:childTnLst>
                                </p:cTn>
                              </p:par>
                              <p:par>
                                <p:cTn id="17" presetID="10" presetClass="entr" presetSubtype="0"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par>
                                <p:cTn id="23" presetID="10" presetClass="entr" presetSubtype="0" fill="hold" nodeType="with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500"/>
                                        <p:tgtEl>
                                          <p:spTgt spid="7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500"/>
                                        <p:tgtEl>
                                          <p:spTgt spid="7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10"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Effect transition="in" filter="fade">
                                      <p:cBhvr>
                                        <p:cTn id="65" dur="500"/>
                                        <p:tgtEl>
                                          <p:spTgt spid="7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500"/>
                                        <p:tgtEl>
                                          <p:spTgt spid="4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500"/>
                                        <p:tgtEl>
                                          <p:spTgt spid="4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500"/>
                                        <p:tgtEl>
                                          <p:spTgt spid="2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500"/>
                                        <p:tgtEl>
                                          <p:spTgt spid="2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fade">
                                      <p:cBhvr>
                                        <p:cTn id="95" dur="500"/>
                                        <p:tgtEl>
                                          <p:spTgt spid="53"/>
                                        </p:tgtEl>
                                      </p:cBhvr>
                                    </p:animEffect>
                                  </p:childTnLst>
                                </p:cTn>
                              </p:par>
                              <p:par>
                                <p:cTn id="96" presetID="10" presetClass="entr" presetSubtype="0" fill="hold" nodeType="with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500"/>
                                        <p:tgtEl>
                                          <p:spTgt spid="28"/>
                                        </p:tgtEl>
                                      </p:cBhvr>
                                    </p:animEffect>
                                  </p:childTnLst>
                                </p:cTn>
                              </p:par>
                              <p:par>
                                <p:cTn id="99" presetID="10" presetClass="entr" presetSubtype="0" fill="hold" nodeType="with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500"/>
                                        <p:tgtEl>
                                          <p:spTgt spid="29"/>
                                        </p:tgtEl>
                                      </p:cBhvr>
                                    </p:animEffect>
                                  </p:childTnLst>
                                </p:cTn>
                              </p:par>
                              <p:par>
                                <p:cTn id="102" presetID="10" presetClass="entr" presetSubtype="0" fill="hold" nodeType="with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par>
                                <p:cTn id="105" presetID="10" presetClass="entr" presetSubtype="0" fill="hold" nodeType="with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500"/>
                                        <p:tgtEl>
                                          <p:spTgt spid="3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500"/>
                                        <p:tgtEl>
                                          <p:spTgt spid="3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fade">
                                      <p:cBhvr>
                                        <p:cTn id="113" dur="500"/>
                                        <p:tgtEl>
                                          <p:spTgt spid="33"/>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500"/>
                                        <p:tgtEl>
                                          <p:spTgt spid="34"/>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500"/>
                                        <p:tgtEl>
                                          <p:spTgt spid="35"/>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fade">
                                      <p:cBhvr>
                                        <p:cTn id="124" dur="500"/>
                                        <p:tgtEl>
                                          <p:spTgt spid="51"/>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82"/>
                                        </p:tgtEl>
                                        <p:attrNameLst>
                                          <p:attrName>style.visibility</p:attrName>
                                        </p:attrNameLst>
                                      </p:cBhvr>
                                      <p:to>
                                        <p:strVal val="visible"/>
                                      </p:to>
                                    </p:set>
                                    <p:animEffect transition="in" filter="fade">
                                      <p:cBhvr>
                                        <p:cTn id="129" dur="500"/>
                                        <p:tgtEl>
                                          <p:spTgt spid="82"/>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83"/>
                                        </p:tgtEl>
                                        <p:attrNameLst>
                                          <p:attrName>style.visibility</p:attrName>
                                        </p:attrNameLst>
                                      </p:cBhvr>
                                      <p:to>
                                        <p:strVal val="visible"/>
                                      </p:to>
                                    </p:set>
                                    <p:animEffect transition="in" filter="fade">
                                      <p:cBhvr>
                                        <p:cTn id="134" dur="500"/>
                                        <p:tgtEl>
                                          <p:spTgt spid="83"/>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85"/>
                                        </p:tgtEl>
                                        <p:attrNameLst>
                                          <p:attrName>style.visibility</p:attrName>
                                        </p:attrNameLst>
                                      </p:cBhvr>
                                      <p:to>
                                        <p:strVal val="visible"/>
                                      </p:to>
                                    </p:set>
                                    <p:animEffect transition="in" filter="fade">
                                      <p:cBhvr>
                                        <p:cTn id="139" dur="500"/>
                                        <p:tgtEl>
                                          <p:spTgt spid="85"/>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86"/>
                                        </p:tgtEl>
                                        <p:attrNameLst>
                                          <p:attrName>style.visibility</p:attrName>
                                        </p:attrNameLst>
                                      </p:cBhvr>
                                      <p:to>
                                        <p:strVal val="visible"/>
                                      </p:to>
                                    </p:set>
                                    <p:animEffect transition="in" filter="fade">
                                      <p:cBhvr>
                                        <p:cTn id="14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0" grpId="0"/>
      <p:bldP spid="22" grpId="0" animBg="1"/>
      <p:bldP spid="26" grpId="0" animBg="1"/>
      <p:bldP spid="27" grpId="0" animBg="1"/>
      <p:bldP spid="32" grpId="0"/>
      <p:bldP spid="33" grpId="0" animBg="1"/>
      <p:bldP spid="34" grpId="0" animBg="1"/>
      <p:bldP spid="35" grpId="0" animBg="1"/>
      <p:bldP spid="38" grpId="0" animBg="1"/>
      <p:bldP spid="39" grpId="0" animBg="1"/>
      <p:bldP spid="41" grpId="0" animBg="1"/>
      <p:bldP spid="42" grpId="0" animBg="1"/>
      <p:bldP spid="74" grpId="0"/>
      <p:bldP spid="51" grpId="0" animBg="1"/>
      <p:bldP spid="52" grpId="0"/>
      <p:bldP spid="53" grpId="0"/>
      <p:bldP spid="66" grpId="0" animBg="1"/>
      <p:bldP spid="68" grpId="0" animBg="1"/>
      <p:bldP spid="79" grpId="0"/>
      <p:bldP spid="80" grpId="0"/>
      <p:bldP spid="81" grpId="0" animBg="1"/>
      <p:bldP spid="4" grpId="0"/>
      <p:bldP spid="82" grpId="0" animBg="1"/>
      <p:bldP spid="83" grpId="0" animBg="1"/>
      <p:bldP spid="85" grpId="0" animBg="1"/>
      <p:bldP spid="8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21604" y="2947011"/>
            <a:ext cx="10432455" cy="27458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444597" y="40462"/>
            <a:ext cx="8473557" cy="559957"/>
          </a:xfrm>
          <a:solidFill>
            <a:srgbClr val="000000"/>
          </a:solidFill>
          <a:ln>
            <a:solidFill>
              <a:srgbClr val="C9C9C9"/>
            </a:solidFill>
          </a:ln>
        </p:spPr>
        <p:txBody>
          <a:bodyPr>
            <a:normAutofit fontScale="90000"/>
          </a:bodyPr>
          <a:lstStyle/>
          <a:p>
            <a:pPr algn="ctr"/>
            <a:r>
              <a:rPr lang="en-CA" dirty="0"/>
              <a:t>Floyd-</a:t>
            </a:r>
            <a:r>
              <a:rPr lang="en-CA" dirty="0" err="1"/>
              <a:t>Warshall</a:t>
            </a:r>
            <a:r>
              <a:rPr lang="en-CA" dirty="0"/>
              <a:t> algorithm</a:t>
            </a:r>
          </a:p>
        </p:txBody>
      </p:sp>
      <p:sp>
        <p:nvSpPr>
          <p:cNvPr id="4" name="Rectangle 3"/>
          <p:cNvSpPr/>
          <p:nvPr/>
        </p:nvSpPr>
        <p:spPr>
          <a:xfrm>
            <a:off x="9022296" y="3144764"/>
            <a:ext cx="2648390" cy="706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Time complexity?</a:t>
            </a:r>
          </a:p>
          <a:p>
            <a:pPr algn="ctr"/>
            <a:r>
              <a:rPr lang="en-CA" dirty="0"/>
              <a:t>Space complexity?</a:t>
            </a:r>
          </a:p>
        </p:txBody>
      </p:sp>
      <mc:AlternateContent xmlns:mc="http://schemas.openxmlformats.org/markup-compatibility/2006" xmlns:a14="http://schemas.microsoft.com/office/drawing/2010/main">
        <mc:Choice Requires="a14">
          <p:sp>
            <p:nvSpPr>
              <p:cNvPr id="50" name="Content Placeholder 2"/>
              <p:cNvSpPr txBox="1">
                <a:spLocks/>
              </p:cNvSpPr>
              <p:nvPr/>
            </p:nvSpPr>
            <p:spPr>
              <a:xfrm>
                <a:off x="204977" y="681185"/>
                <a:ext cx="10578057" cy="2265826"/>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CA" dirty="0"/>
                  <a:t>Let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𝐷</m:t>
                        </m:r>
                      </m:e>
                      <m:sub>
                        <m:r>
                          <a:rPr lang="en-CA" b="0" i="1" smtClean="0">
                            <a:latin typeface="Cambria Math" panose="02040503050406030204" pitchFamily="18" charset="0"/>
                          </a:rPr>
                          <m:t>𝑘</m:t>
                        </m:r>
                      </m:sub>
                    </m:sSub>
                    <m:r>
                      <a:rPr lang="en-CA" b="0" i="1" smtClean="0">
                        <a:latin typeface="Cambria Math" panose="02040503050406030204" pitchFamily="18" charset="0"/>
                      </a:rPr>
                      <m:t>[</m:t>
                    </m:r>
                    <m:r>
                      <a:rPr lang="en-CA" b="0" i="1" smtClean="0">
                        <a:latin typeface="Cambria Math" panose="02040503050406030204" pitchFamily="18" charset="0"/>
                      </a:rPr>
                      <m:t>𝑖</m:t>
                    </m:r>
                    <m:r>
                      <a:rPr lang="en-CA" b="0" i="1" smtClean="0">
                        <a:latin typeface="Cambria Math" panose="02040503050406030204" pitchFamily="18" charset="0"/>
                      </a:rPr>
                      <m:t>,</m:t>
                    </m:r>
                    <m:r>
                      <a:rPr lang="en-CA" b="0" i="1" smtClean="0">
                        <a:latin typeface="Cambria Math" panose="02040503050406030204" pitchFamily="18" charset="0"/>
                      </a:rPr>
                      <m:t>𝑗</m:t>
                    </m:r>
                    <m:r>
                      <a:rPr lang="en-CA" b="0" i="1" smtClean="0">
                        <a:latin typeface="Cambria Math" panose="02040503050406030204" pitchFamily="18" charset="0"/>
                      </a:rPr>
                      <m:t>]</m:t>
                    </m:r>
                  </m:oMath>
                </a14:m>
                <a:r>
                  <a:rPr lang="en-US" dirty="0"/>
                  <a:t> denote the length of the minimum-weight </a:t>
                </a:r>
                <a14:m>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𝑖</m:t>
                    </m:r>
                    <m:r>
                      <a:rPr lang="en-CA" b="0" i="1" smtClean="0">
                        <a:latin typeface="Cambria Math" panose="02040503050406030204" pitchFamily="18" charset="0"/>
                      </a:rPr>
                      <m:t>,</m:t>
                    </m:r>
                    <m:r>
                      <a:rPr lang="en-CA" b="0" i="1" smtClean="0">
                        <a:latin typeface="Cambria Math" panose="02040503050406030204" pitchFamily="18" charset="0"/>
                      </a:rPr>
                      <m:t>𝑗</m:t>
                    </m:r>
                    <m:r>
                      <a:rPr lang="en-CA" b="0" i="1" smtClean="0">
                        <a:latin typeface="Cambria Math" panose="02040503050406030204" pitchFamily="18" charset="0"/>
                      </a:rPr>
                      <m:t>)</m:t>
                    </m:r>
                  </m:oMath>
                </a14:m>
                <a:r>
                  <a:rPr lang="en-US" dirty="0"/>
                  <a:t>-path in which all interior nodes are in the set of nodes </a:t>
                </a:r>
                <a14:m>
                  <m:oMath xmlns:m="http://schemas.openxmlformats.org/officeDocument/2006/math">
                    <m:r>
                      <a:rPr lang="en-CA" b="0" i="1" smtClean="0">
                        <a:latin typeface="Cambria Math" panose="02040503050406030204" pitchFamily="18" charset="0"/>
                      </a:rPr>
                      <m:t>{1…</m:t>
                    </m:r>
                    <m:r>
                      <a:rPr lang="en-CA" b="0" i="1" smtClean="0">
                        <a:latin typeface="Cambria Math" panose="02040503050406030204" pitchFamily="18" charset="0"/>
                      </a:rPr>
                      <m:t>𝑘</m:t>
                    </m:r>
                    <m:r>
                      <a:rPr lang="en-CA" b="0" i="1" smtClean="0">
                        <a:latin typeface="Cambria Math" panose="02040503050406030204" pitchFamily="18" charset="0"/>
                      </a:rPr>
                      <m:t>}</m:t>
                    </m:r>
                  </m:oMath>
                </a14:m>
                <a:r>
                  <a:rPr lang="en-US" dirty="0"/>
                  <a:t>.</a:t>
                </a:r>
              </a:p>
              <a:p>
                <a:r>
                  <a:rPr lang="en-US" dirty="0"/>
                  <a:t>Base case: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𝐷</m:t>
                        </m:r>
                      </m:e>
                      <m:sub>
                        <m:r>
                          <a:rPr lang="en-CA" b="0" i="1" smtClean="0">
                            <a:latin typeface="Cambria Math" panose="02040503050406030204" pitchFamily="18" charset="0"/>
                          </a:rPr>
                          <m:t>0</m:t>
                        </m:r>
                      </m:sub>
                    </m:sSub>
                    <m:r>
                      <a:rPr lang="en-CA" b="0" i="1" smtClean="0">
                        <a:latin typeface="Cambria Math" panose="02040503050406030204" pitchFamily="18" charset="0"/>
                      </a:rPr>
                      <m:t>=</m:t>
                    </m:r>
                    <m:r>
                      <a:rPr lang="en-CA" b="0" i="1" smtClean="0">
                        <a:latin typeface="Cambria Math" panose="02040503050406030204" pitchFamily="18" charset="0"/>
                      </a:rPr>
                      <m:t>𝑊</m:t>
                    </m:r>
                  </m:oMath>
                </a14:m>
                <a:endParaRPr lang="en-US" dirty="0"/>
              </a:p>
              <a:p>
                <a:r>
                  <a:rPr lang="en-US" dirty="0"/>
                  <a:t>Recurrence: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𝐷</m:t>
                        </m:r>
                      </m:e>
                      <m:sub>
                        <m:r>
                          <a:rPr lang="en-CA" b="0" i="1" smtClean="0">
                            <a:latin typeface="Cambria Math" panose="02040503050406030204" pitchFamily="18" charset="0"/>
                          </a:rPr>
                          <m:t>𝑘</m:t>
                        </m:r>
                      </m:sub>
                    </m:sSub>
                    <m:d>
                      <m:dPr>
                        <m:begChr m:val="["/>
                        <m:endChr m:val="]"/>
                        <m:ctrlPr>
                          <a:rPr lang="en-CA" b="0" i="1" smtClean="0">
                            <a:latin typeface="Cambria Math" panose="02040503050406030204" pitchFamily="18" charset="0"/>
                          </a:rPr>
                        </m:ctrlPr>
                      </m:dPr>
                      <m:e>
                        <m:r>
                          <a:rPr lang="en-CA" b="0" i="1" smtClean="0">
                            <a:latin typeface="Cambria Math" panose="02040503050406030204" pitchFamily="18" charset="0"/>
                          </a:rPr>
                          <m:t>𝑖</m:t>
                        </m:r>
                        <m:r>
                          <a:rPr lang="en-CA" b="0" i="1" smtClean="0">
                            <a:latin typeface="Cambria Math" panose="02040503050406030204" pitchFamily="18" charset="0"/>
                          </a:rPr>
                          <m:t>,</m:t>
                        </m:r>
                        <m:r>
                          <a:rPr lang="en-CA" b="0" i="1" smtClean="0">
                            <a:latin typeface="Cambria Math" panose="02040503050406030204" pitchFamily="18" charset="0"/>
                          </a:rPr>
                          <m:t>𝑗</m:t>
                        </m:r>
                      </m:e>
                    </m:d>
                    <m:r>
                      <a:rPr lang="en-CA" b="0" i="1" smtClean="0">
                        <a:latin typeface="Cambria Math" panose="02040503050406030204" pitchFamily="18" charset="0"/>
                      </a:rPr>
                      <m:t>=</m:t>
                    </m:r>
                    <m:r>
                      <m:rPr>
                        <m:sty m:val="p"/>
                      </m:rPr>
                      <a:rPr lang="en-CA" b="0" i="0" smtClean="0">
                        <a:latin typeface="Cambria Math" panose="02040503050406030204" pitchFamily="18" charset="0"/>
                      </a:rPr>
                      <m:t>min</m:t>
                    </m:r>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𝐷</m:t>
                        </m:r>
                      </m:e>
                      <m:sub>
                        <m:r>
                          <a:rPr lang="en-CA" b="0" i="1" smtClean="0">
                            <a:latin typeface="Cambria Math" panose="02040503050406030204" pitchFamily="18" charset="0"/>
                          </a:rPr>
                          <m:t>𝑘</m:t>
                        </m:r>
                        <m:r>
                          <a:rPr lang="en-CA" b="0" i="1" smtClean="0">
                            <a:latin typeface="Cambria Math" panose="02040503050406030204" pitchFamily="18" charset="0"/>
                          </a:rPr>
                          <m:t>−1</m:t>
                        </m:r>
                      </m:sub>
                    </m:sSub>
                    <m:d>
                      <m:dPr>
                        <m:begChr m:val="["/>
                        <m:endChr m:val="]"/>
                        <m:ctrlPr>
                          <a:rPr lang="en-CA" b="0" i="1" smtClean="0">
                            <a:latin typeface="Cambria Math" panose="02040503050406030204" pitchFamily="18" charset="0"/>
                          </a:rPr>
                        </m:ctrlPr>
                      </m:dPr>
                      <m:e>
                        <m:r>
                          <a:rPr lang="en-CA" b="0" i="1" smtClean="0">
                            <a:latin typeface="Cambria Math" panose="02040503050406030204" pitchFamily="18" charset="0"/>
                          </a:rPr>
                          <m:t>𝑖</m:t>
                        </m:r>
                        <m:r>
                          <a:rPr lang="en-CA" b="0" i="1" smtClean="0">
                            <a:latin typeface="Cambria Math" panose="02040503050406030204" pitchFamily="18" charset="0"/>
                          </a:rPr>
                          <m:t>,</m:t>
                        </m:r>
                        <m:r>
                          <a:rPr lang="en-CA" b="0" i="1" smtClean="0">
                            <a:latin typeface="Cambria Math" panose="02040503050406030204" pitchFamily="18" charset="0"/>
                          </a:rPr>
                          <m:t>𝑗</m:t>
                        </m:r>
                      </m:e>
                    </m:d>
                    <m:r>
                      <a:rPr lang="en-CA" b="0" i="1" smtClean="0">
                        <a:latin typeface="Cambria Math" panose="02040503050406030204" pitchFamily="18" charset="0"/>
                      </a:rPr>
                      <m:t>,  </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𝐷</m:t>
                        </m:r>
                      </m:e>
                      <m:sub>
                        <m:r>
                          <a:rPr lang="en-CA" b="0" i="1" smtClean="0">
                            <a:latin typeface="Cambria Math" panose="02040503050406030204" pitchFamily="18" charset="0"/>
                          </a:rPr>
                          <m:t>𝑘</m:t>
                        </m:r>
                        <m:r>
                          <a:rPr lang="en-CA" b="0" i="1" smtClean="0">
                            <a:latin typeface="Cambria Math" panose="02040503050406030204" pitchFamily="18" charset="0"/>
                          </a:rPr>
                          <m:t>−1</m:t>
                        </m:r>
                      </m:sub>
                    </m:sSub>
                    <m:d>
                      <m:dPr>
                        <m:begChr m:val="["/>
                        <m:endChr m:val="]"/>
                        <m:ctrlPr>
                          <a:rPr lang="en-CA" b="0" i="1" smtClean="0">
                            <a:latin typeface="Cambria Math" panose="02040503050406030204" pitchFamily="18" charset="0"/>
                          </a:rPr>
                        </m:ctrlPr>
                      </m:dPr>
                      <m:e>
                        <m:r>
                          <a:rPr lang="en-CA" b="0" i="1" smtClean="0">
                            <a:latin typeface="Cambria Math" panose="02040503050406030204" pitchFamily="18" charset="0"/>
                          </a:rPr>
                          <m:t>𝑖</m:t>
                        </m:r>
                        <m:r>
                          <a:rPr lang="en-CA" b="0" i="1" smtClean="0">
                            <a:latin typeface="Cambria Math" panose="02040503050406030204" pitchFamily="18" charset="0"/>
                          </a:rPr>
                          <m:t>,</m:t>
                        </m:r>
                        <m:r>
                          <a:rPr lang="en-CA" b="0" i="1" smtClean="0">
                            <a:latin typeface="Cambria Math" panose="02040503050406030204" pitchFamily="18" charset="0"/>
                          </a:rPr>
                          <m:t>𝑘</m:t>
                        </m:r>
                      </m:e>
                    </m:d>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𝐷</m:t>
                        </m:r>
                      </m:e>
                      <m:sub>
                        <m:r>
                          <a:rPr lang="en-CA" b="0" i="1" smtClean="0">
                            <a:latin typeface="Cambria Math" panose="02040503050406030204" pitchFamily="18" charset="0"/>
                          </a:rPr>
                          <m:t>𝑘</m:t>
                        </m:r>
                        <m:r>
                          <a:rPr lang="en-CA" b="0" i="1" smtClean="0">
                            <a:latin typeface="Cambria Math" panose="02040503050406030204" pitchFamily="18" charset="0"/>
                          </a:rPr>
                          <m:t>−1</m:t>
                        </m:r>
                      </m:sub>
                    </m:sSub>
                    <m:r>
                      <a:rPr lang="en-CA" b="0" i="1" smtClean="0">
                        <a:latin typeface="Cambria Math" panose="02040503050406030204" pitchFamily="18" charset="0"/>
                      </a:rPr>
                      <m:t>[</m:t>
                    </m:r>
                    <m:r>
                      <a:rPr lang="en-CA" b="0" i="1" smtClean="0">
                        <a:latin typeface="Cambria Math" panose="02040503050406030204" pitchFamily="18" charset="0"/>
                      </a:rPr>
                      <m:t>𝑘</m:t>
                    </m:r>
                    <m:r>
                      <a:rPr lang="en-CA" b="0" i="1" smtClean="0">
                        <a:latin typeface="Cambria Math" panose="02040503050406030204" pitchFamily="18" charset="0"/>
                      </a:rPr>
                      <m:t>,</m:t>
                    </m:r>
                    <m:r>
                      <a:rPr lang="en-CA" b="0" i="1" smtClean="0">
                        <a:latin typeface="Cambria Math" panose="02040503050406030204" pitchFamily="18" charset="0"/>
                      </a:rPr>
                      <m:t>𝑗</m:t>
                    </m:r>
                    <m:r>
                      <a:rPr lang="en-CA" b="0" i="1" smtClean="0">
                        <a:latin typeface="Cambria Math" panose="02040503050406030204" pitchFamily="18" charset="0"/>
                      </a:rPr>
                      <m:t>]}</m:t>
                    </m:r>
                  </m:oMath>
                </a14:m>
                <a:endParaRPr lang="en-US" dirty="0"/>
              </a:p>
            </p:txBody>
          </p:sp>
        </mc:Choice>
        <mc:Fallback xmlns="">
          <p:sp>
            <p:nvSpPr>
              <p:cNvPr id="50" name="Content Placeholder 2"/>
              <p:cNvSpPr txBox="1">
                <a:spLocks noRot="1" noChangeAspect="1" noMove="1" noResize="1" noEditPoints="1" noAdjustHandles="1" noChangeArrowheads="1" noChangeShapeType="1" noTextEdit="1"/>
              </p:cNvSpPr>
              <p:nvPr/>
            </p:nvSpPr>
            <p:spPr>
              <a:xfrm>
                <a:off x="204977" y="681185"/>
                <a:ext cx="10578057" cy="2265826"/>
              </a:xfrm>
              <a:prstGeom prst="rect">
                <a:avLst/>
              </a:prstGeom>
              <a:blipFill>
                <a:blip r:embed="rId4"/>
                <a:stretch>
                  <a:fillRect l="-1383" t="-3235"/>
                </a:stretch>
              </a:blipFill>
            </p:spPr>
            <p:txBody>
              <a:bodyPr/>
              <a:lstStyle/>
              <a:p>
                <a:r>
                  <a:rPr lang="en-CA">
                    <a:noFill/>
                  </a:rPr>
                  <a:t> </a:t>
                </a:r>
              </a:p>
            </p:txBody>
          </p:sp>
        </mc:Fallback>
      </mc:AlternateContent>
      <p:sp>
        <p:nvSpPr>
          <p:cNvPr id="6" name="Rectangle 5"/>
          <p:cNvSpPr/>
          <p:nvPr/>
        </p:nvSpPr>
        <p:spPr>
          <a:xfrm>
            <a:off x="8090321" y="3966455"/>
            <a:ext cx="3822586" cy="706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This returns </a:t>
            </a:r>
            <a:r>
              <a:rPr lang="en-CA" b="1" dirty="0"/>
              <a:t>distances</a:t>
            </a:r>
            <a:r>
              <a:rPr lang="en-CA" dirty="0"/>
              <a:t>.</a:t>
            </a:r>
            <a:br>
              <a:rPr lang="en-CA" dirty="0"/>
            </a:br>
            <a:r>
              <a:rPr lang="en-CA" dirty="0">
                <a:hlinkClick r:id="rId5"/>
              </a:rPr>
              <a:t>Can reconstruct paths from this.</a:t>
            </a:r>
            <a:r>
              <a:rPr lang="en-CA" dirty="0"/>
              <a:t> </a:t>
            </a:r>
          </a:p>
        </p:txBody>
      </p:sp>
      <p:sp>
        <p:nvSpPr>
          <p:cNvPr id="3" name="Slide Number Placeholder 2">
            <a:extLst>
              <a:ext uri="{FF2B5EF4-FFF2-40B4-BE49-F238E27FC236}">
                <a16:creationId xmlns:a16="http://schemas.microsoft.com/office/drawing/2014/main" id="{B142C3B4-D64C-ACEE-283C-9495464A7663}"/>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10" name="Picture 9">
            <a:extLst>
              <a:ext uri="{FF2B5EF4-FFF2-40B4-BE49-F238E27FC236}">
                <a16:creationId xmlns:a16="http://schemas.microsoft.com/office/drawing/2014/main" id="{7EC444A4-4852-0CAE-FAAC-A13EFF29A2C5}"/>
              </a:ext>
            </a:extLst>
          </p:cNvPr>
          <p:cNvPicPr>
            <a:picLocks noChangeAspect="1"/>
          </p:cNvPicPr>
          <p:nvPr/>
        </p:nvPicPr>
        <p:blipFill rotWithShape="1">
          <a:blip r:embed="rId6"/>
          <a:srcRect l="3571"/>
          <a:stretch/>
        </p:blipFill>
        <p:spPr>
          <a:xfrm>
            <a:off x="3249613" y="2941567"/>
            <a:ext cx="2056083" cy="282788"/>
          </a:xfrm>
          <a:prstGeom prst="rect">
            <a:avLst/>
          </a:prstGeom>
        </p:spPr>
      </p:pic>
      <p:pic>
        <p:nvPicPr>
          <p:cNvPr id="15" name="Picture 14">
            <a:extLst>
              <a:ext uri="{FF2B5EF4-FFF2-40B4-BE49-F238E27FC236}">
                <a16:creationId xmlns:a16="http://schemas.microsoft.com/office/drawing/2014/main" id="{444F0FED-4091-8EA7-566A-0BAE4097AB9F}"/>
              </a:ext>
            </a:extLst>
          </p:cNvPr>
          <p:cNvPicPr>
            <a:picLocks noChangeAspect="1"/>
          </p:cNvPicPr>
          <p:nvPr/>
        </p:nvPicPr>
        <p:blipFill>
          <a:blip r:embed="rId7"/>
          <a:stretch>
            <a:fillRect/>
          </a:stretch>
        </p:blipFill>
        <p:spPr>
          <a:xfrm>
            <a:off x="5296170" y="2951455"/>
            <a:ext cx="1076055" cy="266850"/>
          </a:xfrm>
          <a:prstGeom prst="rect">
            <a:avLst/>
          </a:prstGeom>
        </p:spPr>
      </p:pic>
      <mc:AlternateContent xmlns:mc="http://schemas.openxmlformats.org/markup-compatibility/2006" xmlns:a14="http://schemas.microsoft.com/office/drawing/2010/main">
        <mc:Choice Requires="a14">
          <p:sp>
            <p:nvSpPr>
              <p:cNvPr id="17" name="Speech Bubble: Rectangle 16">
                <a:extLst>
                  <a:ext uri="{FF2B5EF4-FFF2-40B4-BE49-F238E27FC236}">
                    <a16:creationId xmlns:a16="http://schemas.microsoft.com/office/drawing/2014/main" id="{DD9E3A53-CB4A-EF2D-A489-BACA8542A295}"/>
                  </a:ext>
                </a:extLst>
              </p:cNvPr>
              <p:cNvSpPr/>
              <p:nvPr/>
            </p:nvSpPr>
            <p:spPr>
              <a:xfrm>
                <a:off x="2475058" y="3189881"/>
                <a:ext cx="2648390" cy="266851"/>
              </a:xfrm>
              <a:prstGeom prst="wedgeRectCallout">
                <a:avLst>
                  <a:gd name="adj1" fmla="val -47565"/>
                  <a:gd name="adj2" fmla="val 11197"/>
                </a:avLst>
              </a:prstGeom>
              <a:solidFill>
                <a:srgbClr val="2A2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b="1" dirty="0"/>
                  <a:t>copy</a:t>
                </a:r>
                <a:r>
                  <a:rPr lang="en-CA" sz="1600" dirty="0"/>
                  <a:t> of weight matrix </a:t>
                </a:r>
                <a14:m>
                  <m:oMath xmlns:m="http://schemas.openxmlformats.org/officeDocument/2006/math">
                    <m:r>
                      <a:rPr lang="en-CA" sz="1600" b="0" i="1" smtClean="0">
                        <a:latin typeface="Cambria Math" panose="02040503050406030204" pitchFamily="18" charset="0"/>
                      </a:rPr>
                      <m:t>𝑊</m:t>
                    </m:r>
                  </m:oMath>
                </a14:m>
                <a:endParaRPr lang="en-CA" sz="1600" dirty="0"/>
              </a:p>
            </p:txBody>
          </p:sp>
        </mc:Choice>
        <mc:Fallback xmlns="">
          <p:sp>
            <p:nvSpPr>
              <p:cNvPr id="17" name="Speech Bubble: Rectangle 16">
                <a:extLst>
                  <a:ext uri="{FF2B5EF4-FFF2-40B4-BE49-F238E27FC236}">
                    <a16:creationId xmlns:a16="http://schemas.microsoft.com/office/drawing/2014/main" id="{DD9E3A53-CB4A-EF2D-A489-BACA8542A295}"/>
                  </a:ext>
                </a:extLst>
              </p:cNvPr>
              <p:cNvSpPr>
                <a:spLocks noRot="1" noChangeAspect="1" noMove="1" noResize="1" noEditPoints="1" noAdjustHandles="1" noChangeArrowheads="1" noChangeShapeType="1" noTextEdit="1"/>
              </p:cNvSpPr>
              <p:nvPr/>
            </p:nvSpPr>
            <p:spPr>
              <a:xfrm>
                <a:off x="2475058" y="3189881"/>
                <a:ext cx="2648390" cy="266851"/>
              </a:xfrm>
              <a:prstGeom prst="wedgeRectCallout">
                <a:avLst>
                  <a:gd name="adj1" fmla="val -47565"/>
                  <a:gd name="adj2" fmla="val 11197"/>
                </a:avLst>
              </a:prstGeom>
              <a:blipFill>
                <a:blip r:embed="rId8"/>
                <a:stretch>
                  <a:fillRect l="-1152" t="-18182" b="-43182"/>
                </a:stretch>
              </a:blipFill>
              <a:ln>
                <a:noFill/>
              </a:ln>
            </p:spPr>
            <p:txBody>
              <a:bodyPr/>
              <a:lstStyle/>
              <a:p>
                <a:r>
                  <a:rPr lang="en-CA">
                    <a:noFill/>
                  </a:rPr>
                  <a:t> </a:t>
                </a:r>
              </a:p>
            </p:txBody>
          </p:sp>
        </mc:Fallback>
      </mc:AlternateContent>
      <p:sp>
        <p:nvSpPr>
          <p:cNvPr id="11" name="Speech Bubble: Rectangle 10">
            <a:extLst>
              <a:ext uri="{FF2B5EF4-FFF2-40B4-BE49-F238E27FC236}">
                <a16:creationId xmlns:a16="http://schemas.microsoft.com/office/drawing/2014/main" id="{5B00F10F-1CCC-E91C-2A82-C4F5A0B0F471}"/>
              </a:ext>
            </a:extLst>
          </p:cNvPr>
          <p:cNvSpPr/>
          <p:nvPr/>
        </p:nvSpPr>
        <p:spPr>
          <a:xfrm>
            <a:off x="2766003" y="5425963"/>
            <a:ext cx="799233" cy="266851"/>
          </a:xfrm>
          <a:prstGeom prst="wedgeRectCallout">
            <a:avLst>
              <a:gd name="adj1" fmla="val -47565"/>
              <a:gd name="adj2" fmla="val 11197"/>
            </a:avLst>
          </a:prstGeom>
          <a:solidFill>
            <a:srgbClr val="2A2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b="1" dirty="0" err="1"/>
              <a:t>Dlast</a:t>
            </a:r>
            <a:endParaRPr lang="en-CA" sz="1600" dirty="0"/>
          </a:p>
        </p:txBody>
      </p:sp>
    </p:spTree>
    <p:extLst>
      <p:ext uri="{BB962C8B-B14F-4D97-AF65-F5344CB8AC3E}">
        <p14:creationId xmlns:p14="http://schemas.microsoft.com/office/powerpoint/2010/main" val="226505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538" y="42959"/>
            <a:ext cx="2984875" cy="1028386"/>
          </a:xfrm>
        </p:spPr>
        <p:txBody>
          <a:bodyPr/>
          <a:lstStyle/>
          <a:p>
            <a:r>
              <a:rPr lang="en-CA" dirty="0"/>
              <a:t>Example</a:t>
            </a:r>
          </a:p>
        </p:txBody>
      </p:sp>
      <p:pic>
        <p:nvPicPr>
          <p:cNvPr id="5" name="Picture 4"/>
          <p:cNvPicPr>
            <a:picLocks noChangeAspect="1"/>
          </p:cNvPicPr>
          <p:nvPr/>
        </p:nvPicPr>
        <p:blipFill>
          <a:blip r:embed="rId2"/>
          <a:stretch>
            <a:fillRect/>
          </a:stretch>
        </p:blipFill>
        <p:spPr>
          <a:xfrm>
            <a:off x="3395782" y="104328"/>
            <a:ext cx="8719091" cy="5844578"/>
          </a:xfrm>
          <a:prstGeom prst="rect">
            <a:avLst/>
          </a:prstGeom>
        </p:spPr>
      </p:pic>
      <p:pic>
        <p:nvPicPr>
          <p:cNvPr id="6" name="Picture 5"/>
          <p:cNvPicPr>
            <a:picLocks noChangeAspect="1"/>
          </p:cNvPicPr>
          <p:nvPr/>
        </p:nvPicPr>
        <p:blipFill rotWithShape="1">
          <a:blip r:embed="rId2"/>
          <a:srcRect r="52233" b="69550"/>
          <a:stretch/>
        </p:blipFill>
        <p:spPr>
          <a:xfrm>
            <a:off x="3395782" y="104328"/>
            <a:ext cx="4164895" cy="1779704"/>
          </a:xfrm>
          <a:prstGeom prst="rect">
            <a:avLst/>
          </a:prstGeom>
        </p:spPr>
      </p:pic>
      <p:pic>
        <p:nvPicPr>
          <p:cNvPr id="7" name="Picture 6"/>
          <p:cNvPicPr>
            <a:picLocks noChangeAspect="1"/>
          </p:cNvPicPr>
          <p:nvPr/>
        </p:nvPicPr>
        <p:blipFill rotWithShape="1">
          <a:blip r:embed="rId2"/>
          <a:srcRect b="68499"/>
          <a:stretch/>
        </p:blipFill>
        <p:spPr>
          <a:xfrm>
            <a:off x="3395782" y="104328"/>
            <a:ext cx="8719091" cy="1841073"/>
          </a:xfrm>
          <a:prstGeom prst="rect">
            <a:avLst/>
          </a:prstGeom>
        </p:spPr>
      </p:pic>
      <p:pic>
        <p:nvPicPr>
          <p:cNvPr id="12" name="Picture 11"/>
          <p:cNvPicPr>
            <a:picLocks noChangeAspect="1"/>
          </p:cNvPicPr>
          <p:nvPr/>
        </p:nvPicPr>
        <p:blipFill rotWithShape="1">
          <a:blip r:embed="rId2"/>
          <a:srcRect r="50540" b="35122"/>
          <a:stretch/>
        </p:blipFill>
        <p:spPr>
          <a:xfrm>
            <a:off x="3368501" y="104328"/>
            <a:ext cx="4312460" cy="3791811"/>
          </a:xfrm>
          <a:prstGeom prst="rect">
            <a:avLst/>
          </a:prstGeom>
        </p:spPr>
      </p:pic>
      <p:pic>
        <p:nvPicPr>
          <p:cNvPr id="13" name="Picture 12"/>
          <p:cNvPicPr>
            <a:picLocks noChangeAspect="1"/>
          </p:cNvPicPr>
          <p:nvPr/>
        </p:nvPicPr>
        <p:blipFill rotWithShape="1">
          <a:blip r:embed="rId2"/>
          <a:srcRect b="34986"/>
          <a:stretch/>
        </p:blipFill>
        <p:spPr>
          <a:xfrm>
            <a:off x="3381558" y="104328"/>
            <a:ext cx="8719091" cy="3799762"/>
          </a:xfrm>
          <a:prstGeom prst="rect">
            <a:avLst/>
          </a:prstGeom>
        </p:spPr>
      </p:pic>
      <p:sp>
        <p:nvSpPr>
          <p:cNvPr id="3" name="Slide Number Placeholder 2">
            <a:extLst>
              <a:ext uri="{FF2B5EF4-FFF2-40B4-BE49-F238E27FC236}">
                <a16:creationId xmlns:a16="http://schemas.microsoft.com/office/drawing/2014/main" id="{F1A67C8C-A897-DB9D-C6B8-371B5D5A81FF}"/>
              </a:ext>
            </a:extLst>
          </p:cNvPr>
          <p:cNvSpPr>
            <a:spLocks noGrp="1"/>
          </p:cNvSpPr>
          <p:nvPr>
            <p:ph type="sldNum" sz="quarter" idx="12"/>
          </p:nvPr>
        </p:nvSpPr>
        <p:spPr/>
        <p:txBody>
          <a:bodyPr/>
          <a:lstStyle/>
          <a:p>
            <a:fld id="{D57F1E4F-1CFF-5643-939E-217C01CDF565}" type="slidenum">
              <a:rPr lang="en-US" smtClean="0"/>
              <a:pPr/>
              <a:t>12</a:t>
            </a:fld>
            <a:endParaRPr lang="en-US" dirty="0"/>
          </a:p>
        </p:txBody>
      </p:sp>
      <p:cxnSp>
        <p:nvCxnSpPr>
          <p:cNvPr id="14" name="Straight Arrow Connector 13">
            <a:extLst>
              <a:ext uri="{FF2B5EF4-FFF2-40B4-BE49-F238E27FC236}">
                <a16:creationId xmlns:a16="http://schemas.microsoft.com/office/drawing/2014/main" id="{840708E8-7405-42F8-FC43-E3B826DF010B}"/>
              </a:ext>
            </a:extLst>
          </p:cNvPr>
          <p:cNvCxnSpPr>
            <a:cxnSpLocks/>
            <a:stCxn id="15" idx="6"/>
            <a:endCxn id="16" idx="2"/>
          </p:cNvCxnSpPr>
          <p:nvPr/>
        </p:nvCxnSpPr>
        <p:spPr>
          <a:xfrm>
            <a:off x="1066241" y="1825804"/>
            <a:ext cx="1345044" cy="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8B2F0E5B-7AE5-5616-1A61-EA757049FAA4}"/>
                  </a:ext>
                </a:extLst>
              </p:cNvPr>
              <p:cNvSpPr/>
              <p:nvPr/>
            </p:nvSpPr>
            <p:spPr>
              <a:xfrm>
                <a:off x="612032" y="1616949"/>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latin typeface="Cambria Math" panose="02040503050406030204" pitchFamily="18" charset="0"/>
                        </a:rPr>
                        <m:t> </m:t>
                      </m:r>
                      <m:r>
                        <a:rPr lang="en-CA" sz="2000" b="0" i="1" smtClean="0">
                          <a:latin typeface="Cambria Math" panose="02040503050406030204" pitchFamily="18" charset="0"/>
                        </a:rPr>
                        <m:t>𝑎</m:t>
                      </m:r>
                    </m:oMath>
                  </m:oMathPara>
                </a14:m>
                <a:endParaRPr lang="en-CA" sz="2000" dirty="0"/>
              </a:p>
            </p:txBody>
          </p:sp>
        </mc:Choice>
        <mc:Fallback xmlns="">
          <p:sp>
            <p:nvSpPr>
              <p:cNvPr id="15" name="Oval 14">
                <a:extLst>
                  <a:ext uri="{FF2B5EF4-FFF2-40B4-BE49-F238E27FC236}">
                    <a16:creationId xmlns:a16="http://schemas.microsoft.com/office/drawing/2014/main" id="{8B2F0E5B-7AE5-5616-1A61-EA757049FAA4}"/>
                  </a:ext>
                </a:extLst>
              </p:cNvPr>
              <p:cNvSpPr>
                <a:spLocks noRot="1" noChangeAspect="1" noMove="1" noResize="1" noEditPoints="1" noAdjustHandles="1" noChangeArrowheads="1" noChangeShapeType="1" noTextEdit="1"/>
              </p:cNvSpPr>
              <p:nvPr/>
            </p:nvSpPr>
            <p:spPr>
              <a:xfrm>
                <a:off x="612032" y="1616949"/>
                <a:ext cx="454209" cy="417710"/>
              </a:xfrm>
              <a:prstGeom prst="ellipse">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249C6C80-5764-6563-43EA-9C787CD9B2DC}"/>
                  </a:ext>
                </a:extLst>
              </p:cNvPr>
              <p:cNvSpPr/>
              <p:nvPr/>
            </p:nvSpPr>
            <p:spPr>
              <a:xfrm>
                <a:off x="2411285" y="1616949"/>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latin typeface="Cambria Math" panose="02040503050406030204" pitchFamily="18" charset="0"/>
                        </a:rPr>
                        <m:t> </m:t>
                      </m:r>
                      <m:r>
                        <a:rPr lang="en-CA" sz="2000" b="0" i="1" smtClean="0">
                          <a:latin typeface="Cambria Math" panose="02040503050406030204" pitchFamily="18" charset="0"/>
                        </a:rPr>
                        <m:t>𝑏</m:t>
                      </m:r>
                    </m:oMath>
                  </m:oMathPara>
                </a14:m>
                <a:endParaRPr lang="en-CA" sz="2000" dirty="0"/>
              </a:p>
            </p:txBody>
          </p:sp>
        </mc:Choice>
        <mc:Fallback xmlns="">
          <p:sp>
            <p:nvSpPr>
              <p:cNvPr id="16" name="Oval 15">
                <a:extLst>
                  <a:ext uri="{FF2B5EF4-FFF2-40B4-BE49-F238E27FC236}">
                    <a16:creationId xmlns:a16="http://schemas.microsoft.com/office/drawing/2014/main" id="{249C6C80-5764-6563-43EA-9C787CD9B2DC}"/>
                  </a:ext>
                </a:extLst>
              </p:cNvPr>
              <p:cNvSpPr>
                <a:spLocks noRot="1" noChangeAspect="1" noMove="1" noResize="1" noEditPoints="1" noAdjustHandles="1" noChangeArrowheads="1" noChangeShapeType="1" noTextEdit="1"/>
              </p:cNvSpPr>
              <p:nvPr/>
            </p:nvSpPr>
            <p:spPr>
              <a:xfrm>
                <a:off x="2411285" y="1616949"/>
                <a:ext cx="454209" cy="417710"/>
              </a:xfrm>
              <a:prstGeom prst="ellipse">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2C5D29B0-B52F-7430-0AEA-0A03678E67E5}"/>
                  </a:ext>
                </a:extLst>
              </p:cNvPr>
              <p:cNvSpPr/>
              <p:nvPr/>
            </p:nvSpPr>
            <p:spPr>
              <a:xfrm>
                <a:off x="612032" y="3095851"/>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latin typeface="Cambria Math" panose="02040503050406030204" pitchFamily="18" charset="0"/>
                        </a:rPr>
                        <m:t> </m:t>
                      </m:r>
                      <m:r>
                        <a:rPr lang="en-CA" sz="2000" b="0" i="1" smtClean="0">
                          <a:latin typeface="Cambria Math" panose="02040503050406030204" pitchFamily="18" charset="0"/>
                        </a:rPr>
                        <m:t>𝑑</m:t>
                      </m:r>
                    </m:oMath>
                  </m:oMathPara>
                </a14:m>
                <a:endParaRPr lang="en-CA" sz="2000" i="1" dirty="0"/>
              </a:p>
            </p:txBody>
          </p:sp>
        </mc:Choice>
        <mc:Fallback xmlns="">
          <p:sp>
            <p:nvSpPr>
              <p:cNvPr id="17" name="Oval 16">
                <a:extLst>
                  <a:ext uri="{FF2B5EF4-FFF2-40B4-BE49-F238E27FC236}">
                    <a16:creationId xmlns:a16="http://schemas.microsoft.com/office/drawing/2014/main" id="{2C5D29B0-B52F-7430-0AEA-0A03678E67E5}"/>
                  </a:ext>
                </a:extLst>
              </p:cNvPr>
              <p:cNvSpPr>
                <a:spLocks noRot="1" noChangeAspect="1" noMove="1" noResize="1" noEditPoints="1" noAdjustHandles="1" noChangeArrowheads="1" noChangeShapeType="1" noTextEdit="1"/>
              </p:cNvSpPr>
              <p:nvPr/>
            </p:nvSpPr>
            <p:spPr>
              <a:xfrm>
                <a:off x="612032" y="3095851"/>
                <a:ext cx="454209" cy="417710"/>
              </a:xfrm>
              <a:prstGeom prst="ellipse">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 name="Oval 17">
                <a:extLst>
                  <a:ext uri="{FF2B5EF4-FFF2-40B4-BE49-F238E27FC236}">
                    <a16:creationId xmlns:a16="http://schemas.microsoft.com/office/drawing/2014/main" id="{EC2395EF-F4A3-8C57-D9AC-745A1496A95E}"/>
                  </a:ext>
                </a:extLst>
              </p:cNvPr>
              <p:cNvSpPr/>
              <p:nvPr/>
            </p:nvSpPr>
            <p:spPr>
              <a:xfrm>
                <a:off x="2411285" y="3095851"/>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latin typeface="Cambria Math" panose="02040503050406030204" pitchFamily="18" charset="0"/>
                        </a:rPr>
                        <m:t> </m:t>
                      </m:r>
                      <m:r>
                        <a:rPr lang="en-CA" sz="2000" b="0" i="1" smtClean="0">
                          <a:latin typeface="Cambria Math" panose="02040503050406030204" pitchFamily="18" charset="0"/>
                        </a:rPr>
                        <m:t>𝑐</m:t>
                      </m:r>
                    </m:oMath>
                  </m:oMathPara>
                </a14:m>
                <a:endParaRPr lang="en-CA" sz="2000" i="1" dirty="0"/>
              </a:p>
            </p:txBody>
          </p:sp>
        </mc:Choice>
        <mc:Fallback xmlns="">
          <p:sp>
            <p:nvSpPr>
              <p:cNvPr id="18" name="Oval 17">
                <a:extLst>
                  <a:ext uri="{FF2B5EF4-FFF2-40B4-BE49-F238E27FC236}">
                    <a16:creationId xmlns:a16="http://schemas.microsoft.com/office/drawing/2014/main" id="{EC2395EF-F4A3-8C57-D9AC-745A1496A95E}"/>
                  </a:ext>
                </a:extLst>
              </p:cNvPr>
              <p:cNvSpPr>
                <a:spLocks noRot="1" noChangeAspect="1" noMove="1" noResize="1" noEditPoints="1" noAdjustHandles="1" noChangeArrowheads="1" noChangeShapeType="1" noTextEdit="1"/>
              </p:cNvSpPr>
              <p:nvPr/>
            </p:nvSpPr>
            <p:spPr>
              <a:xfrm>
                <a:off x="2411285" y="3095851"/>
                <a:ext cx="454209" cy="417710"/>
              </a:xfrm>
              <a:prstGeom prst="ellipse">
                <a:avLst/>
              </a:prstGeom>
              <a:blipFill>
                <a:blip r:embed="rId6"/>
                <a:stretch>
                  <a:fillRect/>
                </a:stretch>
              </a:blipFill>
            </p:spPr>
            <p:txBody>
              <a:bodyPr/>
              <a:lstStyle/>
              <a:p>
                <a:r>
                  <a:rPr lang="en-CA">
                    <a:noFill/>
                  </a:rPr>
                  <a:t> </a:t>
                </a:r>
              </a:p>
            </p:txBody>
          </p:sp>
        </mc:Fallback>
      </mc:AlternateContent>
      <p:cxnSp>
        <p:nvCxnSpPr>
          <p:cNvPr id="21" name="Straight Arrow Connector 20">
            <a:extLst>
              <a:ext uri="{FF2B5EF4-FFF2-40B4-BE49-F238E27FC236}">
                <a16:creationId xmlns:a16="http://schemas.microsoft.com/office/drawing/2014/main" id="{F0C5C6F4-E39B-BD52-2DAA-2EE81B34F2F8}"/>
              </a:ext>
            </a:extLst>
          </p:cNvPr>
          <p:cNvCxnSpPr>
            <a:cxnSpLocks/>
            <a:stCxn id="16" idx="4"/>
            <a:endCxn id="18" idx="0"/>
          </p:cNvCxnSpPr>
          <p:nvPr/>
        </p:nvCxnSpPr>
        <p:spPr>
          <a:xfrm>
            <a:off x="2638390" y="2034659"/>
            <a:ext cx="0" cy="1061192"/>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24" name="Straight Arrow Connector 23">
            <a:extLst>
              <a:ext uri="{FF2B5EF4-FFF2-40B4-BE49-F238E27FC236}">
                <a16:creationId xmlns:a16="http://schemas.microsoft.com/office/drawing/2014/main" id="{4BD4BD81-EC89-AF95-00C6-859276A77E02}"/>
              </a:ext>
            </a:extLst>
          </p:cNvPr>
          <p:cNvCxnSpPr>
            <a:cxnSpLocks/>
            <a:stCxn id="18" idx="2"/>
            <a:endCxn id="17" idx="6"/>
          </p:cNvCxnSpPr>
          <p:nvPr/>
        </p:nvCxnSpPr>
        <p:spPr>
          <a:xfrm flipH="1">
            <a:off x="1066241" y="3304706"/>
            <a:ext cx="1345044" cy="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28" name="Straight Arrow Connector 27">
            <a:extLst>
              <a:ext uri="{FF2B5EF4-FFF2-40B4-BE49-F238E27FC236}">
                <a16:creationId xmlns:a16="http://schemas.microsoft.com/office/drawing/2014/main" id="{C7987D63-EE98-03D4-A3D3-40A78C6500AA}"/>
              </a:ext>
            </a:extLst>
          </p:cNvPr>
          <p:cNvCxnSpPr>
            <a:cxnSpLocks/>
            <a:stCxn id="17" idx="0"/>
            <a:endCxn id="15" idx="4"/>
          </p:cNvCxnSpPr>
          <p:nvPr/>
        </p:nvCxnSpPr>
        <p:spPr>
          <a:xfrm flipV="1">
            <a:off x="839137" y="2034659"/>
            <a:ext cx="0" cy="1061192"/>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31" name="Straight Arrow Connector 30">
            <a:extLst>
              <a:ext uri="{FF2B5EF4-FFF2-40B4-BE49-F238E27FC236}">
                <a16:creationId xmlns:a16="http://schemas.microsoft.com/office/drawing/2014/main" id="{E8F23660-EA89-6CBF-052A-1DDA743595A5}"/>
              </a:ext>
            </a:extLst>
          </p:cNvPr>
          <p:cNvCxnSpPr>
            <a:cxnSpLocks/>
            <a:stCxn id="18" idx="1"/>
            <a:endCxn id="15" idx="5"/>
          </p:cNvCxnSpPr>
          <p:nvPr/>
        </p:nvCxnSpPr>
        <p:spPr>
          <a:xfrm flipH="1" flipV="1">
            <a:off x="999724" y="1973487"/>
            <a:ext cx="1478078" cy="1183536"/>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34" name="Straight Arrow Connector 33">
            <a:extLst>
              <a:ext uri="{FF2B5EF4-FFF2-40B4-BE49-F238E27FC236}">
                <a16:creationId xmlns:a16="http://schemas.microsoft.com/office/drawing/2014/main" id="{B3D08135-52EA-10D8-147C-74D627F5E369}"/>
              </a:ext>
            </a:extLst>
          </p:cNvPr>
          <p:cNvCxnSpPr>
            <a:cxnSpLocks/>
          </p:cNvCxnSpPr>
          <p:nvPr/>
        </p:nvCxnSpPr>
        <p:spPr>
          <a:xfrm flipH="1">
            <a:off x="962404" y="1936167"/>
            <a:ext cx="1478078" cy="1183536"/>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37" name="Straight Arrow Connector 36">
            <a:extLst>
              <a:ext uri="{FF2B5EF4-FFF2-40B4-BE49-F238E27FC236}">
                <a16:creationId xmlns:a16="http://schemas.microsoft.com/office/drawing/2014/main" id="{AD522D89-49C3-432E-5463-6C88FED08B82}"/>
              </a:ext>
            </a:extLst>
          </p:cNvPr>
          <p:cNvCxnSpPr>
            <a:cxnSpLocks/>
          </p:cNvCxnSpPr>
          <p:nvPr/>
        </p:nvCxnSpPr>
        <p:spPr>
          <a:xfrm flipV="1">
            <a:off x="1037048" y="2001479"/>
            <a:ext cx="1478078" cy="1183536"/>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sp>
        <p:nvSpPr>
          <p:cNvPr id="40" name="TextBox 39">
            <a:extLst>
              <a:ext uri="{FF2B5EF4-FFF2-40B4-BE49-F238E27FC236}">
                <a16:creationId xmlns:a16="http://schemas.microsoft.com/office/drawing/2014/main" id="{5D9399B0-F0C0-6C46-4A71-900E2D21E92F}"/>
              </a:ext>
            </a:extLst>
          </p:cNvPr>
          <p:cNvSpPr txBox="1"/>
          <p:nvPr/>
        </p:nvSpPr>
        <p:spPr>
          <a:xfrm>
            <a:off x="905973" y="2640583"/>
            <a:ext cx="326003" cy="276999"/>
          </a:xfrm>
          <a:prstGeom prst="rect">
            <a:avLst/>
          </a:prstGeom>
          <a:noFill/>
        </p:spPr>
        <p:txBody>
          <a:bodyPr wrap="square" lIns="0" tIns="0" rIns="0" bIns="0" rtlCol="0" anchor="b" anchorCtr="0">
            <a:spAutoFit/>
          </a:bodyPr>
          <a:lstStyle/>
          <a:p>
            <a:pPr algn="r"/>
            <a:r>
              <a:rPr lang="en-CA" dirty="0">
                <a:solidFill>
                  <a:srgbClr val="FFFFFF"/>
                </a:solidFill>
              </a:rPr>
              <a:t>5</a:t>
            </a:r>
          </a:p>
        </p:txBody>
      </p:sp>
      <p:sp>
        <p:nvSpPr>
          <p:cNvPr id="41" name="TextBox 40">
            <a:extLst>
              <a:ext uri="{FF2B5EF4-FFF2-40B4-BE49-F238E27FC236}">
                <a16:creationId xmlns:a16="http://schemas.microsoft.com/office/drawing/2014/main" id="{7CE7BECB-F262-6516-F1C1-CBA67F7BD3DE}"/>
              </a:ext>
            </a:extLst>
          </p:cNvPr>
          <p:cNvSpPr txBox="1"/>
          <p:nvPr/>
        </p:nvSpPr>
        <p:spPr>
          <a:xfrm>
            <a:off x="1961122" y="2233697"/>
            <a:ext cx="326003" cy="276999"/>
          </a:xfrm>
          <a:prstGeom prst="rect">
            <a:avLst/>
          </a:prstGeom>
          <a:noFill/>
        </p:spPr>
        <p:txBody>
          <a:bodyPr wrap="square" lIns="0" tIns="0" rIns="0" bIns="0" rtlCol="0" anchor="b" anchorCtr="0">
            <a:spAutoFit/>
          </a:bodyPr>
          <a:lstStyle/>
          <a:p>
            <a:pPr algn="r"/>
            <a:r>
              <a:rPr lang="en-CA" dirty="0">
                <a:solidFill>
                  <a:srgbClr val="FFFFFF"/>
                </a:solidFill>
              </a:rPr>
              <a:t>-4</a:t>
            </a:r>
          </a:p>
        </p:txBody>
      </p:sp>
      <p:sp>
        <p:nvSpPr>
          <p:cNvPr id="42" name="TextBox 41">
            <a:extLst>
              <a:ext uri="{FF2B5EF4-FFF2-40B4-BE49-F238E27FC236}">
                <a16:creationId xmlns:a16="http://schemas.microsoft.com/office/drawing/2014/main" id="{9988BC45-7DF7-CF8F-507E-8722D6243B7D}"/>
              </a:ext>
            </a:extLst>
          </p:cNvPr>
          <p:cNvSpPr txBox="1"/>
          <p:nvPr/>
        </p:nvSpPr>
        <p:spPr>
          <a:xfrm>
            <a:off x="1066241" y="1939845"/>
            <a:ext cx="326003" cy="276999"/>
          </a:xfrm>
          <a:prstGeom prst="rect">
            <a:avLst/>
          </a:prstGeom>
          <a:noFill/>
        </p:spPr>
        <p:txBody>
          <a:bodyPr wrap="square" lIns="0" tIns="0" rIns="0" bIns="0" rtlCol="0" anchor="b" anchorCtr="0">
            <a:spAutoFit/>
          </a:bodyPr>
          <a:lstStyle/>
          <a:p>
            <a:pPr algn="r"/>
            <a:r>
              <a:rPr lang="en-CA" dirty="0">
                <a:solidFill>
                  <a:srgbClr val="FFFFFF"/>
                </a:solidFill>
              </a:rPr>
              <a:t>4</a:t>
            </a:r>
          </a:p>
        </p:txBody>
      </p:sp>
      <p:sp>
        <p:nvSpPr>
          <p:cNvPr id="43" name="TextBox 42">
            <a:extLst>
              <a:ext uri="{FF2B5EF4-FFF2-40B4-BE49-F238E27FC236}">
                <a16:creationId xmlns:a16="http://schemas.microsoft.com/office/drawing/2014/main" id="{308EA552-A7DC-7F1D-59B4-9A6579D15C32}"/>
              </a:ext>
            </a:extLst>
          </p:cNvPr>
          <p:cNvSpPr txBox="1"/>
          <p:nvPr/>
        </p:nvSpPr>
        <p:spPr>
          <a:xfrm>
            <a:off x="446618" y="2128021"/>
            <a:ext cx="326003" cy="276999"/>
          </a:xfrm>
          <a:prstGeom prst="rect">
            <a:avLst/>
          </a:prstGeom>
          <a:noFill/>
        </p:spPr>
        <p:txBody>
          <a:bodyPr wrap="square" lIns="0" tIns="0" rIns="0" bIns="0" rtlCol="0" anchor="b" anchorCtr="0">
            <a:spAutoFit/>
          </a:bodyPr>
          <a:lstStyle/>
          <a:p>
            <a:pPr algn="r"/>
            <a:r>
              <a:rPr lang="en-CA" dirty="0">
                <a:solidFill>
                  <a:srgbClr val="FFFFFF"/>
                </a:solidFill>
              </a:rPr>
              <a:t>2</a:t>
            </a:r>
          </a:p>
        </p:txBody>
      </p:sp>
      <p:sp>
        <p:nvSpPr>
          <p:cNvPr id="44" name="TextBox 43">
            <a:extLst>
              <a:ext uri="{FF2B5EF4-FFF2-40B4-BE49-F238E27FC236}">
                <a16:creationId xmlns:a16="http://schemas.microsoft.com/office/drawing/2014/main" id="{EE505AD7-DE4E-AFF4-4921-F40BF7083CA2}"/>
              </a:ext>
            </a:extLst>
          </p:cNvPr>
          <p:cNvSpPr txBox="1"/>
          <p:nvPr/>
        </p:nvSpPr>
        <p:spPr>
          <a:xfrm>
            <a:off x="1882531" y="1548609"/>
            <a:ext cx="326003" cy="276999"/>
          </a:xfrm>
          <a:prstGeom prst="rect">
            <a:avLst/>
          </a:prstGeom>
          <a:noFill/>
        </p:spPr>
        <p:txBody>
          <a:bodyPr wrap="square" lIns="0" tIns="0" rIns="0" bIns="0" rtlCol="0" anchor="b" anchorCtr="0">
            <a:spAutoFit/>
          </a:bodyPr>
          <a:lstStyle/>
          <a:p>
            <a:pPr algn="r"/>
            <a:r>
              <a:rPr lang="en-CA" dirty="0">
                <a:solidFill>
                  <a:srgbClr val="FFFFFF"/>
                </a:solidFill>
              </a:rPr>
              <a:t>3</a:t>
            </a:r>
          </a:p>
        </p:txBody>
      </p:sp>
      <p:sp>
        <p:nvSpPr>
          <p:cNvPr id="45" name="TextBox 44">
            <a:extLst>
              <a:ext uri="{FF2B5EF4-FFF2-40B4-BE49-F238E27FC236}">
                <a16:creationId xmlns:a16="http://schemas.microsoft.com/office/drawing/2014/main" id="{E703ADB6-47E8-C8BF-7BEF-63EBE78C252D}"/>
              </a:ext>
            </a:extLst>
          </p:cNvPr>
          <p:cNvSpPr txBox="1"/>
          <p:nvPr/>
        </p:nvSpPr>
        <p:spPr>
          <a:xfrm>
            <a:off x="2586201" y="2690624"/>
            <a:ext cx="326003" cy="276999"/>
          </a:xfrm>
          <a:prstGeom prst="rect">
            <a:avLst/>
          </a:prstGeom>
          <a:noFill/>
        </p:spPr>
        <p:txBody>
          <a:bodyPr wrap="square" lIns="0" tIns="0" rIns="0" bIns="0" rtlCol="0" anchor="b" anchorCtr="0">
            <a:spAutoFit/>
          </a:bodyPr>
          <a:lstStyle/>
          <a:p>
            <a:pPr algn="r"/>
            <a:r>
              <a:rPr lang="en-CA" dirty="0">
                <a:solidFill>
                  <a:srgbClr val="FFFFFF"/>
                </a:solidFill>
              </a:rPr>
              <a:t>12</a:t>
            </a:r>
          </a:p>
        </p:txBody>
      </p:sp>
      <p:sp>
        <p:nvSpPr>
          <p:cNvPr id="46" name="TextBox 45">
            <a:extLst>
              <a:ext uri="{FF2B5EF4-FFF2-40B4-BE49-F238E27FC236}">
                <a16:creationId xmlns:a16="http://schemas.microsoft.com/office/drawing/2014/main" id="{1F6BA5A3-A14C-FDDC-73CD-F56B754EE3B1}"/>
              </a:ext>
            </a:extLst>
          </p:cNvPr>
          <p:cNvSpPr txBox="1"/>
          <p:nvPr/>
        </p:nvSpPr>
        <p:spPr>
          <a:xfrm>
            <a:off x="1166716" y="3316774"/>
            <a:ext cx="326003" cy="276999"/>
          </a:xfrm>
          <a:prstGeom prst="rect">
            <a:avLst/>
          </a:prstGeom>
          <a:noFill/>
        </p:spPr>
        <p:txBody>
          <a:bodyPr wrap="square" lIns="0" tIns="0" rIns="0" bIns="0" rtlCol="0" anchor="b" anchorCtr="0">
            <a:spAutoFit/>
          </a:bodyPr>
          <a:lstStyle/>
          <a:p>
            <a:pPr algn="r"/>
            <a:r>
              <a:rPr lang="en-CA" dirty="0">
                <a:solidFill>
                  <a:srgbClr val="FFFFFF"/>
                </a:solidFill>
              </a:rPr>
              <a:t>-1</a:t>
            </a:r>
          </a:p>
        </p:txBody>
      </p:sp>
    </p:spTree>
    <p:extLst>
      <p:ext uri="{BB962C8B-B14F-4D97-AF65-F5344CB8AC3E}">
        <p14:creationId xmlns:p14="http://schemas.microsoft.com/office/powerpoint/2010/main" val="272092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B56717-7604-C8AF-656D-2B1D03C97D05}"/>
              </a:ext>
            </a:extLst>
          </p:cNvPr>
          <p:cNvSpPr>
            <a:spLocks noGrp="1"/>
          </p:cNvSpPr>
          <p:nvPr>
            <p:ph type="title"/>
          </p:nvPr>
        </p:nvSpPr>
        <p:spPr>
          <a:xfrm>
            <a:off x="1752600" y="4199684"/>
            <a:ext cx="8686800" cy="1468800"/>
          </a:xfrm>
        </p:spPr>
        <p:txBody>
          <a:bodyPr/>
          <a:lstStyle/>
          <a:p>
            <a:r>
              <a:rPr lang="en-CA" dirty="0"/>
              <a:t>Stable matching problem</a:t>
            </a:r>
            <a:br>
              <a:rPr lang="en-CA" dirty="0"/>
            </a:br>
            <a:r>
              <a:rPr lang="en-CA" sz="2400" dirty="0"/>
              <a:t>(solved with a greedy graph algorithm)</a:t>
            </a:r>
            <a:endParaRPr lang="en-CA" sz="3600" dirty="0"/>
          </a:p>
        </p:txBody>
      </p:sp>
      <p:sp>
        <p:nvSpPr>
          <p:cNvPr id="2" name="Slide Number Placeholder 1">
            <a:extLst>
              <a:ext uri="{FF2B5EF4-FFF2-40B4-BE49-F238E27FC236}">
                <a16:creationId xmlns:a16="http://schemas.microsoft.com/office/drawing/2014/main" id="{829D7F6F-511D-5F78-8D9C-A3E27AC720BA}"/>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1026" name="Picture 2" descr="She describes the &quot;stable marriage problem,&quot; or the challenge of matching  two entities so that neither would be better off in another match, and  explains the Gale-Shapley matching algorithm often used to">
            <a:extLst>
              <a:ext uri="{FF2B5EF4-FFF2-40B4-BE49-F238E27FC236}">
                <a16:creationId xmlns:a16="http://schemas.microsoft.com/office/drawing/2014/main" id="{75817398-BF50-8507-F81A-AEED6B1DB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464" y="477597"/>
            <a:ext cx="762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584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CB76A49-FFCD-4CD8-A651-E3B500679A13}"/>
              </a:ext>
            </a:extLst>
          </p:cNvPr>
          <p:cNvPicPr>
            <a:picLocks noGrp="1" noChangeAspect="1"/>
          </p:cNvPicPr>
          <p:nvPr>
            <p:ph idx="1"/>
          </p:nvPr>
        </p:nvPicPr>
        <p:blipFill rotWithShape="1">
          <a:blip r:embed="rId2"/>
          <a:srcRect l="9424" t="43995" r="49760" b="5121"/>
          <a:stretch/>
        </p:blipFill>
        <p:spPr>
          <a:xfrm>
            <a:off x="8997954" y="589440"/>
            <a:ext cx="2726370" cy="254909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Picture 3">
            <a:extLst>
              <a:ext uri="{FF2B5EF4-FFF2-40B4-BE49-F238E27FC236}">
                <a16:creationId xmlns:a16="http://schemas.microsoft.com/office/drawing/2014/main" id="{93FE49A4-EC10-42A7-B808-750181F515FC}"/>
              </a:ext>
            </a:extLst>
          </p:cNvPr>
          <p:cNvPicPr>
            <a:picLocks noChangeAspect="1"/>
          </p:cNvPicPr>
          <p:nvPr/>
        </p:nvPicPr>
        <p:blipFill>
          <a:blip r:embed="rId3"/>
          <a:stretch>
            <a:fillRect/>
          </a:stretch>
        </p:blipFill>
        <p:spPr>
          <a:xfrm>
            <a:off x="0" y="0"/>
            <a:ext cx="9110150" cy="4122035"/>
          </a:xfrm>
          <a:prstGeom prst="rect">
            <a:avLst/>
          </a:prstGeom>
        </p:spPr>
      </p:pic>
      <p:sp>
        <p:nvSpPr>
          <p:cNvPr id="7" name="TextBox 6">
            <a:extLst>
              <a:ext uri="{FF2B5EF4-FFF2-40B4-BE49-F238E27FC236}">
                <a16:creationId xmlns:a16="http://schemas.microsoft.com/office/drawing/2014/main" id="{24D4F5D7-4E79-43DC-8C37-3082212CE418}"/>
              </a:ext>
            </a:extLst>
          </p:cNvPr>
          <p:cNvSpPr txBox="1"/>
          <p:nvPr/>
        </p:nvSpPr>
        <p:spPr>
          <a:xfrm>
            <a:off x="9728693" y="783587"/>
            <a:ext cx="498855" cy="338554"/>
          </a:xfrm>
          <a:prstGeom prst="rect">
            <a:avLst/>
          </a:prstGeom>
          <a:noFill/>
        </p:spPr>
        <p:txBody>
          <a:bodyPr wrap="none" rtlCol="0">
            <a:spAutoFit/>
          </a:bodyPr>
          <a:lstStyle/>
          <a:p>
            <a:r>
              <a:rPr lang="en-US" sz="1600" dirty="0">
                <a:solidFill>
                  <a:schemeClr val="accent2">
                    <a:lumMod val="75000"/>
                  </a:schemeClr>
                </a:solidFill>
              </a:rPr>
              <a:t>5</a:t>
            </a:r>
            <a:r>
              <a:rPr lang="en-US" sz="1600" dirty="0">
                <a:solidFill>
                  <a:schemeClr val="accent2">
                    <a:lumMod val="75000"/>
                  </a:schemeClr>
                </a:solidFill>
                <a:sym typeface="Wingdings" panose="05000000000000000000" pitchFamily="2" charset="2"/>
              </a:rPr>
              <a:t></a:t>
            </a:r>
            <a:endParaRPr lang="en-US" sz="1600" dirty="0">
              <a:solidFill>
                <a:schemeClr val="accent2">
                  <a:lumMod val="75000"/>
                </a:schemeClr>
              </a:solidFill>
            </a:endParaRPr>
          </a:p>
        </p:txBody>
      </p:sp>
      <p:sp>
        <p:nvSpPr>
          <p:cNvPr id="8" name="TextBox 7">
            <a:extLst>
              <a:ext uri="{FF2B5EF4-FFF2-40B4-BE49-F238E27FC236}">
                <a16:creationId xmlns:a16="http://schemas.microsoft.com/office/drawing/2014/main" id="{1CB54EC0-4DAB-4398-BE34-F875239C6701}"/>
              </a:ext>
            </a:extLst>
          </p:cNvPr>
          <p:cNvSpPr txBox="1"/>
          <p:nvPr/>
        </p:nvSpPr>
        <p:spPr>
          <a:xfrm>
            <a:off x="10500472" y="777978"/>
            <a:ext cx="498855" cy="338554"/>
          </a:xfrm>
          <a:prstGeom prst="rect">
            <a:avLst/>
          </a:prstGeom>
          <a:noFill/>
        </p:spPr>
        <p:txBody>
          <a:bodyPr wrap="none" rtlCol="0">
            <a:spAutoFit/>
          </a:bodyPr>
          <a:lstStyle/>
          <a:p>
            <a:r>
              <a:rPr lang="en-US" sz="1600" dirty="0">
                <a:solidFill>
                  <a:schemeClr val="accent2">
                    <a:lumMod val="75000"/>
                  </a:schemeClr>
                </a:solidFill>
                <a:sym typeface="Wingdings" panose="05000000000000000000" pitchFamily="2" charset="2"/>
              </a:rPr>
              <a:t></a:t>
            </a:r>
            <a:r>
              <a:rPr lang="en-US" sz="1600" dirty="0">
                <a:solidFill>
                  <a:schemeClr val="accent2">
                    <a:lumMod val="75000"/>
                  </a:schemeClr>
                </a:solidFill>
              </a:rPr>
              <a:t>2</a:t>
            </a:r>
          </a:p>
        </p:txBody>
      </p:sp>
      <p:sp>
        <p:nvSpPr>
          <p:cNvPr id="9" name="TextBox 8">
            <a:extLst>
              <a:ext uri="{FF2B5EF4-FFF2-40B4-BE49-F238E27FC236}">
                <a16:creationId xmlns:a16="http://schemas.microsoft.com/office/drawing/2014/main" id="{39D2DE3F-7B81-4A65-AB2F-433B375BA524}"/>
              </a:ext>
            </a:extLst>
          </p:cNvPr>
          <p:cNvSpPr txBox="1"/>
          <p:nvPr/>
        </p:nvSpPr>
        <p:spPr>
          <a:xfrm>
            <a:off x="9865155" y="977734"/>
            <a:ext cx="498855" cy="338554"/>
          </a:xfrm>
          <a:prstGeom prst="rect">
            <a:avLst/>
          </a:prstGeom>
          <a:noFill/>
        </p:spPr>
        <p:txBody>
          <a:bodyPr wrap="none" rtlCol="0">
            <a:spAutoFit/>
          </a:bodyPr>
          <a:lstStyle/>
          <a:p>
            <a:r>
              <a:rPr lang="en-US" sz="1600" dirty="0">
                <a:solidFill>
                  <a:srgbClr val="C00000"/>
                </a:solidFill>
                <a:sym typeface="Wingdings" panose="05000000000000000000" pitchFamily="2" charset="2"/>
              </a:rPr>
              <a:t>3</a:t>
            </a:r>
            <a:endParaRPr lang="en-US" sz="1600" dirty="0">
              <a:solidFill>
                <a:srgbClr val="C00000"/>
              </a:solidFill>
            </a:endParaRPr>
          </a:p>
        </p:txBody>
      </p:sp>
      <p:sp>
        <p:nvSpPr>
          <p:cNvPr id="10" name="TextBox 9">
            <a:extLst>
              <a:ext uri="{FF2B5EF4-FFF2-40B4-BE49-F238E27FC236}">
                <a16:creationId xmlns:a16="http://schemas.microsoft.com/office/drawing/2014/main" id="{3DD0F000-D393-4210-B274-5D16DCE36F20}"/>
              </a:ext>
            </a:extLst>
          </p:cNvPr>
          <p:cNvSpPr txBox="1"/>
          <p:nvPr/>
        </p:nvSpPr>
        <p:spPr>
          <a:xfrm>
            <a:off x="10644861" y="1217232"/>
            <a:ext cx="498855" cy="338554"/>
          </a:xfrm>
          <a:prstGeom prst="rect">
            <a:avLst/>
          </a:prstGeom>
          <a:noFill/>
        </p:spPr>
        <p:txBody>
          <a:bodyPr wrap="none" rtlCol="0">
            <a:spAutoFit/>
          </a:bodyPr>
          <a:lstStyle/>
          <a:p>
            <a:r>
              <a:rPr lang="en-US" sz="1600" dirty="0">
                <a:solidFill>
                  <a:srgbClr val="C00000"/>
                </a:solidFill>
                <a:sym typeface="Wingdings" panose="05000000000000000000" pitchFamily="2" charset="2"/>
              </a:rPr>
              <a:t></a:t>
            </a:r>
            <a:r>
              <a:rPr lang="en-US" sz="1600" dirty="0">
                <a:solidFill>
                  <a:srgbClr val="C00000"/>
                </a:solidFill>
              </a:rPr>
              <a:t>1</a:t>
            </a:r>
          </a:p>
        </p:txBody>
      </p:sp>
      <p:pic>
        <p:nvPicPr>
          <p:cNvPr id="12" name="Picture 11">
            <a:extLst>
              <a:ext uri="{FF2B5EF4-FFF2-40B4-BE49-F238E27FC236}">
                <a16:creationId xmlns:a16="http://schemas.microsoft.com/office/drawing/2014/main" id="{DAC1B30C-F44B-46A9-81C4-727241437D76}"/>
              </a:ext>
            </a:extLst>
          </p:cNvPr>
          <p:cNvPicPr>
            <a:picLocks noChangeAspect="1"/>
          </p:cNvPicPr>
          <p:nvPr/>
        </p:nvPicPr>
        <p:blipFill rotWithShape="1">
          <a:blip r:embed="rId4"/>
          <a:srcRect t="7843" b="47213"/>
          <a:stretch/>
        </p:blipFill>
        <p:spPr>
          <a:xfrm>
            <a:off x="0" y="4059005"/>
            <a:ext cx="8102061" cy="2476072"/>
          </a:xfrm>
          <a:prstGeom prst="rect">
            <a:avLst/>
          </a:prstGeom>
        </p:spPr>
      </p:pic>
      <p:sp>
        <p:nvSpPr>
          <p:cNvPr id="2" name="TextBox 1"/>
          <p:cNvSpPr txBox="1"/>
          <p:nvPr/>
        </p:nvSpPr>
        <p:spPr>
          <a:xfrm>
            <a:off x="9497597" y="608402"/>
            <a:ext cx="325730" cy="369332"/>
          </a:xfrm>
          <a:prstGeom prst="rect">
            <a:avLst/>
          </a:prstGeom>
          <a:noFill/>
        </p:spPr>
        <p:txBody>
          <a:bodyPr wrap="none" rtlCol="0">
            <a:spAutoFit/>
          </a:bodyPr>
          <a:lstStyle/>
          <a:p>
            <a:r>
              <a:rPr lang="en-US" dirty="0">
                <a:solidFill>
                  <a:srgbClr val="000000"/>
                </a:solidFill>
              </a:rPr>
              <a:t>X</a:t>
            </a:r>
            <a:endParaRPr lang="en-CA" dirty="0">
              <a:solidFill>
                <a:srgbClr val="000000"/>
              </a:solidFill>
            </a:endParaRPr>
          </a:p>
        </p:txBody>
      </p:sp>
      <p:sp>
        <p:nvSpPr>
          <p:cNvPr id="11" name="TextBox 10"/>
          <p:cNvSpPr txBox="1"/>
          <p:nvPr/>
        </p:nvSpPr>
        <p:spPr>
          <a:xfrm>
            <a:off x="9511326" y="847900"/>
            <a:ext cx="380232" cy="369332"/>
          </a:xfrm>
          <a:prstGeom prst="rect">
            <a:avLst/>
          </a:prstGeom>
          <a:noFill/>
        </p:spPr>
        <p:txBody>
          <a:bodyPr wrap="none" rtlCol="0">
            <a:spAutoFit/>
          </a:bodyPr>
          <a:lstStyle/>
          <a:p>
            <a:r>
              <a:rPr lang="en-US" dirty="0">
                <a:solidFill>
                  <a:srgbClr val="000000"/>
                </a:solidFill>
              </a:rPr>
              <a:t>x</a:t>
            </a:r>
            <a:r>
              <a:rPr lang="en-US" baseline="-25000" dirty="0">
                <a:solidFill>
                  <a:srgbClr val="000000"/>
                </a:solidFill>
              </a:rPr>
              <a:t>1</a:t>
            </a:r>
            <a:endParaRPr lang="en-CA" baseline="-25000" dirty="0">
              <a:solidFill>
                <a:srgbClr val="000000"/>
              </a:solidFill>
            </a:endParaRPr>
          </a:p>
        </p:txBody>
      </p:sp>
      <p:sp>
        <p:nvSpPr>
          <p:cNvPr id="13" name="TextBox 12"/>
          <p:cNvSpPr txBox="1"/>
          <p:nvPr/>
        </p:nvSpPr>
        <p:spPr>
          <a:xfrm>
            <a:off x="9484923" y="1316288"/>
            <a:ext cx="380232" cy="369332"/>
          </a:xfrm>
          <a:prstGeom prst="rect">
            <a:avLst/>
          </a:prstGeom>
          <a:noFill/>
        </p:spPr>
        <p:txBody>
          <a:bodyPr wrap="none" rtlCol="0">
            <a:spAutoFit/>
          </a:bodyPr>
          <a:lstStyle/>
          <a:p>
            <a:r>
              <a:rPr lang="en-US" dirty="0">
                <a:solidFill>
                  <a:srgbClr val="000000"/>
                </a:solidFill>
              </a:rPr>
              <a:t>x</a:t>
            </a:r>
            <a:r>
              <a:rPr lang="en-US" baseline="-25000" dirty="0">
                <a:solidFill>
                  <a:srgbClr val="000000"/>
                </a:solidFill>
              </a:rPr>
              <a:t>2</a:t>
            </a:r>
            <a:endParaRPr lang="en-CA" baseline="-25000" dirty="0">
              <a:solidFill>
                <a:srgbClr val="000000"/>
              </a:solidFill>
            </a:endParaRPr>
          </a:p>
        </p:txBody>
      </p:sp>
      <p:sp>
        <p:nvSpPr>
          <p:cNvPr id="14" name="TextBox 13"/>
          <p:cNvSpPr txBox="1"/>
          <p:nvPr/>
        </p:nvSpPr>
        <p:spPr>
          <a:xfrm>
            <a:off x="9484923" y="1774715"/>
            <a:ext cx="380232" cy="369332"/>
          </a:xfrm>
          <a:prstGeom prst="rect">
            <a:avLst/>
          </a:prstGeom>
          <a:noFill/>
        </p:spPr>
        <p:txBody>
          <a:bodyPr wrap="none" rtlCol="0">
            <a:spAutoFit/>
          </a:bodyPr>
          <a:lstStyle/>
          <a:p>
            <a:r>
              <a:rPr lang="en-US" dirty="0">
                <a:solidFill>
                  <a:srgbClr val="000000"/>
                </a:solidFill>
              </a:rPr>
              <a:t>x</a:t>
            </a:r>
            <a:r>
              <a:rPr lang="en-US" baseline="-25000" dirty="0">
                <a:solidFill>
                  <a:srgbClr val="000000"/>
                </a:solidFill>
              </a:rPr>
              <a:t>3</a:t>
            </a:r>
            <a:endParaRPr lang="en-CA" baseline="-25000" dirty="0">
              <a:solidFill>
                <a:srgbClr val="000000"/>
              </a:solidFill>
            </a:endParaRPr>
          </a:p>
        </p:txBody>
      </p:sp>
      <p:sp>
        <p:nvSpPr>
          <p:cNvPr id="15" name="TextBox 14"/>
          <p:cNvSpPr txBox="1"/>
          <p:nvPr/>
        </p:nvSpPr>
        <p:spPr>
          <a:xfrm>
            <a:off x="10882288" y="620242"/>
            <a:ext cx="325730" cy="369332"/>
          </a:xfrm>
          <a:prstGeom prst="rect">
            <a:avLst/>
          </a:prstGeom>
          <a:noFill/>
        </p:spPr>
        <p:txBody>
          <a:bodyPr wrap="none" rtlCol="0">
            <a:spAutoFit/>
          </a:bodyPr>
          <a:lstStyle/>
          <a:p>
            <a:r>
              <a:rPr lang="en-US" dirty="0">
                <a:solidFill>
                  <a:srgbClr val="000000"/>
                </a:solidFill>
              </a:rPr>
              <a:t>Y</a:t>
            </a:r>
            <a:endParaRPr lang="en-CA" dirty="0">
              <a:solidFill>
                <a:srgbClr val="000000"/>
              </a:solidFill>
            </a:endParaRPr>
          </a:p>
        </p:txBody>
      </p:sp>
      <p:sp>
        <p:nvSpPr>
          <p:cNvPr id="16" name="TextBox 15"/>
          <p:cNvSpPr txBox="1"/>
          <p:nvPr/>
        </p:nvSpPr>
        <p:spPr>
          <a:xfrm>
            <a:off x="10828634" y="847645"/>
            <a:ext cx="393056" cy="369332"/>
          </a:xfrm>
          <a:prstGeom prst="rect">
            <a:avLst/>
          </a:prstGeom>
          <a:noFill/>
        </p:spPr>
        <p:txBody>
          <a:bodyPr wrap="none" rtlCol="0">
            <a:spAutoFit/>
          </a:bodyPr>
          <a:lstStyle/>
          <a:p>
            <a:r>
              <a:rPr lang="en-US" dirty="0">
                <a:solidFill>
                  <a:srgbClr val="000000"/>
                </a:solidFill>
              </a:rPr>
              <a:t>y</a:t>
            </a:r>
            <a:r>
              <a:rPr lang="en-US" baseline="-25000" dirty="0">
                <a:solidFill>
                  <a:srgbClr val="000000"/>
                </a:solidFill>
              </a:rPr>
              <a:t>1</a:t>
            </a:r>
            <a:endParaRPr lang="en-CA" baseline="-25000" dirty="0">
              <a:solidFill>
                <a:srgbClr val="000000"/>
              </a:solidFill>
            </a:endParaRPr>
          </a:p>
        </p:txBody>
      </p:sp>
      <p:sp>
        <p:nvSpPr>
          <p:cNvPr id="17" name="TextBox 16"/>
          <p:cNvSpPr txBox="1"/>
          <p:nvPr/>
        </p:nvSpPr>
        <p:spPr>
          <a:xfrm>
            <a:off x="10819287" y="1319584"/>
            <a:ext cx="393056" cy="369332"/>
          </a:xfrm>
          <a:prstGeom prst="rect">
            <a:avLst/>
          </a:prstGeom>
          <a:noFill/>
        </p:spPr>
        <p:txBody>
          <a:bodyPr wrap="none" rtlCol="0">
            <a:spAutoFit/>
          </a:bodyPr>
          <a:lstStyle/>
          <a:p>
            <a:r>
              <a:rPr lang="en-US" dirty="0">
                <a:solidFill>
                  <a:srgbClr val="000000"/>
                </a:solidFill>
              </a:rPr>
              <a:t>y</a:t>
            </a:r>
            <a:r>
              <a:rPr lang="en-US" baseline="-25000" dirty="0">
                <a:solidFill>
                  <a:srgbClr val="000000"/>
                </a:solidFill>
              </a:rPr>
              <a:t>2</a:t>
            </a:r>
            <a:endParaRPr lang="en-CA" baseline="-25000" dirty="0">
              <a:solidFill>
                <a:srgbClr val="000000"/>
              </a:solidFill>
            </a:endParaRPr>
          </a:p>
        </p:txBody>
      </p:sp>
      <p:sp>
        <p:nvSpPr>
          <p:cNvPr id="18" name="TextBox 17"/>
          <p:cNvSpPr txBox="1"/>
          <p:nvPr/>
        </p:nvSpPr>
        <p:spPr>
          <a:xfrm>
            <a:off x="10802799" y="1762174"/>
            <a:ext cx="393056" cy="369332"/>
          </a:xfrm>
          <a:prstGeom prst="rect">
            <a:avLst/>
          </a:prstGeom>
          <a:noFill/>
        </p:spPr>
        <p:txBody>
          <a:bodyPr wrap="none" rtlCol="0">
            <a:spAutoFit/>
          </a:bodyPr>
          <a:lstStyle/>
          <a:p>
            <a:r>
              <a:rPr lang="en-US" dirty="0">
                <a:solidFill>
                  <a:srgbClr val="000000"/>
                </a:solidFill>
              </a:rPr>
              <a:t>y</a:t>
            </a:r>
            <a:r>
              <a:rPr lang="en-US" baseline="-25000" dirty="0">
                <a:solidFill>
                  <a:srgbClr val="000000"/>
                </a:solidFill>
              </a:rPr>
              <a:t>3</a:t>
            </a:r>
            <a:endParaRPr lang="en-CA" baseline="-25000" dirty="0">
              <a:solidFill>
                <a:srgbClr val="000000"/>
              </a:solidFill>
            </a:endParaRPr>
          </a:p>
        </p:txBody>
      </p:sp>
    </p:spTree>
    <p:extLst>
      <p:ext uri="{BB962C8B-B14F-4D97-AF65-F5344CB8AC3E}">
        <p14:creationId xmlns:p14="http://schemas.microsoft.com/office/powerpoint/2010/main" val="39506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8102061" cy="2633440"/>
            <a:chOff x="1977652" y="2988186"/>
            <a:chExt cx="8102061" cy="2633440"/>
          </a:xfrm>
        </p:grpSpPr>
        <p:pic>
          <p:nvPicPr>
            <p:cNvPr id="4" name="Picture 3">
              <a:extLst>
                <a:ext uri="{FF2B5EF4-FFF2-40B4-BE49-F238E27FC236}">
                  <a16:creationId xmlns:a16="http://schemas.microsoft.com/office/drawing/2014/main" id="{DAC1B30C-F44B-46A9-81C4-727241437D76}"/>
                </a:ext>
              </a:extLst>
            </p:cNvPr>
            <p:cNvPicPr>
              <a:picLocks noChangeAspect="1"/>
            </p:cNvPicPr>
            <p:nvPr/>
          </p:nvPicPr>
          <p:blipFill rotWithShape="1">
            <a:blip r:embed="rId2"/>
            <a:srcRect t="52198"/>
            <a:stretch/>
          </p:blipFill>
          <p:spPr>
            <a:xfrm>
              <a:off x="1977652" y="2988186"/>
              <a:ext cx="8102061" cy="2633440"/>
            </a:xfrm>
            <a:prstGeom prst="rect">
              <a:avLst/>
            </a:prstGeom>
          </p:spPr>
        </p:pic>
        <p:cxnSp>
          <p:nvCxnSpPr>
            <p:cNvPr id="6" name="Straight Connector 5">
              <a:extLst>
                <a:ext uri="{FF2B5EF4-FFF2-40B4-BE49-F238E27FC236}">
                  <a16:creationId xmlns:a16="http://schemas.microsoft.com/office/drawing/2014/main" id="{72224D81-B1F0-485D-80C9-CEB8A862AFCC}"/>
                </a:ext>
              </a:extLst>
            </p:cNvPr>
            <p:cNvCxnSpPr/>
            <p:nvPr/>
          </p:nvCxnSpPr>
          <p:spPr>
            <a:xfrm>
              <a:off x="5559328" y="4313948"/>
              <a:ext cx="2165389"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CB44B5-9983-447A-9437-C93621E77D7C}"/>
                </a:ext>
              </a:extLst>
            </p:cNvPr>
            <p:cNvCxnSpPr/>
            <p:nvPr/>
          </p:nvCxnSpPr>
          <p:spPr>
            <a:xfrm>
              <a:off x="5589249" y="5409265"/>
              <a:ext cx="2165389"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4603D3D-2086-4081-9736-D7E2CB330A7A}"/>
                </a:ext>
              </a:extLst>
            </p:cNvPr>
            <p:cNvCxnSpPr>
              <a:cxnSpLocks/>
            </p:cNvCxnSpPr>
            <p:nvPr/>
          </p:nvCxnSpPr>
          <p:spPr>
            <a:xfrm>
              <a:off x="5559328" y="4313948"/>
              <a:ext cx="2195310" cy="109531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8336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2B9C75-D3C6-4E4D-857F-8BEA92F4EC30}"/>
              </a:ext>
            </a:extLst>
          </p:cNvPr>
          <p:cNvPicPr>
            <a:picLocks noChangeAspect="1"/>
          </p:cNvPicPr>
          <p:nvPr/>
        </p:nvPicPr>
        <p:blipFill rotWithShape="1">
          <a:blip r:embed="rId2"/>
          <a:srcRect b="37430"/>
          <a:stretch/>
        </p:blipFill>
        <p:spPr>
          <a:xfrm>
            <a:off x="1441724" y="19231"/>
            <a:ext cx="9183165" cy="3638369"/>
          </a:xfrm>
          <a:prstGeom prst="rect">
            <a:avLst/>
          </a:prstGeom>
        </p:spPr>
      </p:pic>
      <p:pic>
        <p:nvPicPr>
          <p:cNvPr id="5" name="Picture 4">
            <a:extLst>
              <a:ext uri="{FF2B5EF4-FFF2-40B4-BE49-F238E27FC236}">
                <a16:creationId xmlns:a16="http://schemas.microsoft.com/office/drawing/2014/main" id="{F72B9C75-D3C6-4E4D-857F-8BEA92F4EC30}"/>
              </a:ext>
            </a:extLst>
          </p:cNvPr>
          <p:cNvPicPr>
            <a:picLocks noChangeAspect="1"/>
          </p:cNvPicPr>
          <p:nvPr/>
        </p:nvPicPr>
        <p:blipFill rotWithShape="1">
          <a:blip r:embed="rId2"/>
          <a:srcRect b="58191"/>
          <a:stretch/>
        </p:blipFill>
        <p:spPr>
          <a:xfrm>
            <a:off x="1441723" y="19232"/>
            <a:ext cx="9183165" cy="2431156"/>
          </a:xfrm>
          <a:prstGeom prst="rect">
            <a:avLst/>
          </a:prstGeom>
        </p:spPr>
      </p:pic>
      <p:pic>
        <p:nvPicPr>
          <p:cNvPr id="6" name="Picture 5">
            <a:extLst>
              <a:ext uri="{FF2B5EF4-FFF2-40B4-BE49-F238E27FC236}">
                <a16:creationId xmlns:a16="http://schemas.microsoft.com/office/drawing/2014/main" id="{F72B9C75-D3C6-4E4D-857F-8BEA92F4EC30}"/>
              </a:ext>
            </a:extLst>
          </p:cNvPr>
          <p:cNvPicPr>
            <a:picLocks noChangeAspect="1"/>
          </p:cNvPicPr>
          <p:nvPr/>
        </p:nvPicPr>
        <p:blipFill rotWithShape="1">
          <a:blip r:embed="rId2"/>
          <a:srcRect b="23913"/>
          <a:stretch/>
        </p:blipFill>
        <p:spPr>
          <a:xfrm>
            <a:off x="1441723" y="19230"/>
            <a:ext cx="9183165" cy="4424343"/>
          </a:xfrm>
          <a:prstGeom prst="rect">
            <a:avLst/>
          </a:prstGeom>
        </p:spPr>
      </p:pic>
      <p:pic>
        <p:nvPicPr>
          <p:cNvPr id="7" name="Picture 6">
            <a:extLst>
              <a:ext uri="{FF2B5EF4-FFF2-40B4-BE49-F238E27FC236}">
                <a16:creationId xmlns:a16="http://schemas.microsoft.com/office/drawing/2014/main" id="{F72B9C75-D3C6-4E4D-857F-8BEA92F4EC30}"/>
              </a:ext>
            </a:extLst>
          </p:cNvPr>
          <p:cNvPicPr>
            <a:picLocks noChangeAspect="1"/>
          </p:cNvPicPr>
          <p:nvPr/>
        </p:nvPicPr>
        <p:blipFill rotWithShape="1">
          <a:blip r:embed="rId2"/>
          <a:srcRect b="15432"/>
          <a:stretch/>
        </p:blipFill>
        <p:spPr>
          <a:xfrm>
            <a:off x="1441722" y="19230"/>
            <a:ext cx="9183165" cy="4917503"/>
          </a:xfrm>
          <a:prstGeom prst="rect">
            <a:avLst/>
          </a:prstGeom>
        </p:spPr>
      </p:pic>
      <p:pic>
        <p:nvPicPr>
          <p:cNvPr id="8" name="Picture 7">
            <a:extLst>
              <a:ext uri="{FF2B5EF4-FFF2-40B4-BE49-F238E27FC236}">
                <a16:creationId xmlns:a16="http://schemas.microsoft.com/office/drawing/2014/main" id="{F72B9C75-D3C6-4E4D-857F-8BEA92F4EC30}"/>
              </a:ext>
            </a:extLst>
          </p:cNvPr>
          <p:cNvPicPr>
            <a:picLocks noChangeAspect="1"/>
          </p:cNvPicPr>
          <p:nvPr/>
        </p:nvPicPr>
        <p:blipFill rotWithShape="1">
          <a:blip r:embed="rId2"/>
          <a:srcRect b="944"/>
          <a:stretch/>
        </p:blipFill>
        <p:spPr>
          <a:xfrm>
            <a:off x="1441722" y="44916"/>
            <a:ext cx="9183165" cy="5759983"/>
          </a:xfrm>
          <a:prstGeom prst="rect">
            <a:avLst/>
          </a:prstGeom>
        </p:spPr>
      </p:pic>
    </p:spTree>
    <p:extLst>
      <p:ext uri="{BB962C8B-B14F-4D97-AF65-F5344CB8AC3E}">
        <p14:creationId xmlns:p14="http://schemas.microsoft.com/office/powerpoint/2010/main" val="276209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BF55CB-D387-4637-A2B1-3CAEB5ADBCA8}"/>
              </a:ext>
            </a:extLst>
          </p:cNvPr>
          <p:cNvPicPr>
            <a:picLocks noChangeAspect="1"/>
          </p:cNvPicPr>
          <p:nvPr/>
        </p:nvPicPr>
        <p:blipFill>
          <a:blip r:embed="rId2"/>
          <a:stretch>
            <a:fillRect/>
          </a:stretch>
        </p:blipFill>
        <p:spPr>
          <a:xfrm>
            <a:off x="252441" y="347430"/>
            <a:ext cx="9228692" cy="4719306"/>
          </a:xfrm>
          <a:prstGeom prst="rect">
            <a:avLst/>
          </a:prstGeom>
        </p:spPr>
      </p:pic>
      <p:sp>
        <p:nvSpPr>
          <p:cNvPr id="5" name="Speech Bubble: Rectangle 4">
            <a:extLst>
              <a:ext uri="{FF2B5EF4-FFF2-40B4-BE49-F238E27FC236}">
                <a16:creationId xmlns:a16="http://schemas.microsoft.com/office/drawing/2014/main" id="{3E547A8A-1A2D-43BD-8305-8AE064F047BD}"/>
              </a:ext>
            </a:extLst>
          </p:cNvPr>
          <p:cNvSpPr/>
          <p:nvPr/>
        </p:nvSpPr>
        <p:spPr>
          <a:xfrm>
            <a:off x="5826154" y="355085"/>
            <a:ext cx="4543951" cy="521713"/>
          </a:xfrm>
          <a:prstGeom prst="wedgeRectCallout">
            <a:avLst>
              <a:gd name="adj1" fmla="val -128981"/>
              <a:gd name="adj2" fmla="val 7424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Keeps track of </a:t>
            </a:r>
            <a:r>
              <a:rPr lang="en-US" sz="2000" b="1" dirty="0"/>
              <a:t>current</a:t>
            </a:r>
            <a:r>
              <a:rPr lang="en-US" sz="2000" dirty="0"/>
              <a:t> matches</a:t>
            </a:r>
          </a:p>
        </p:txBody>
      </p:sp>
      <p:sp>
        <p:nvSpPr>
          <p:cNvPr id="6" name="Speech Bubble: Rectangle 5">
            <a:extLst>
              <a:ext uri="{FF2B5EF4-FFF2-40B4-BE49-F238E27FC236}">
                <a16:creationId xmlns:a16="http://schemas.microsoft.com/office/drawing/2014/main" id="{A09DDD17-519A-49A7-AABA-22F9348DC6E8}"/>
              </a:ext>
            </a:extLst>
          </p:cNvPr>
          <p:cNvSpPr/>
          <p:nvPr/>
        </p:nvSpPr>
        <p:spPr>
          <a:xfrm>
            <a:off x="6534364" y="1044420"/>
            <a:ext cx="4279187" cy="337261"/>
          </a:xfrm>
          <a:prstGeom prst="wedgeRectCallout">
            <a:avLst>
              <a:gd name="adj1" fmla="val -72610"/>
              <a:gd name="adj2" fmla="val 6443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Termination is not so obvious…</a:t>
            </a:r>
          </a:p>
        </p:txBody>
      </p:sp>
      <mc:AlternateContent xmlns:mc="http://schemas.openxmlformats.org/markup-compatibility/2006" xmlns:a14="http://schemas.microsoft.com/office/drawing/2010/main">
        <mc:Choice Requires="a14">
          <p:sp>
            <p:nvSpPr>
              <p:cNvPr id="7" name="Speech Bubble: Rectangle 6">
                <a:extLst>
                  <a:ext uri="{FF2B5EF4-FFF2-40B4-BE49-F238E27FC236}">
                    <a16:creationId xmlns:a16="http://schemas.microsoft.com/office/drawing/2014/main" id="{A9DC0A71-43D6-40CF-BA80-A1EE2AC51723}"/>
                  </a:ext>
                </a:extLst>
              </p:cNvPr>
              <p:cNvSpPr/>
              <p:nvPr/>
            </p:nvSpPr>
            <p:spPr>
              <a:xfrm>
                <a:off x="6753284" y="2095862"/>
                <a:ext cx="4920743" cy="521713"/>
              </a:xfrm>
              <a:prstGeom prst="wedgeRectCallout">
                <a:avLst>
                  <a:gd name="adj1" fmla="val -93018"/>
                  <a:gd name="adj2" fmla="val -1823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Unmatched </a:t>
                </a:r>
                <a14:m>
                  <m:oMath xmlns:m="http://schemas.openxmlformats.org/officeDocument/2006/math">
                    <m:r>
                      <a:rPr lang="en-US" sz="2000" b="1" i="1" dirty="0" smtClean="0">
                        <a:latin typeface="Cambria Math" panose="02040503050406030204" pitchFamily="18" charset="0"/>
                      </a:rPr>
                      <m:t>𝒚</m:t>
                    </m:r>
                    <m:r>
                      <a:rPr lang="en-US" sz="2000" b="1" i="1" baseline="-25000" dirty="0" err="1">
                        <a:latin typeface="Cambria Math" panose="02040503050406030204" pitchFamily="18" charset="0"/>
                      </a:rPr>
                      <m:t>𝒋</m:t>
                    </m:r>
                  </m:oMath>
                </a14:m>
                <a:r>
                  <a:rPr lang="en-US" sz="2000" b="1" dirty="0"/>
                  <a:t> </a:t>
                </a:r>
                <a:r>
                  <a:rPr lang="en-US" sz="2000" dirty="0"/>
                  <a:t>accepts </a:t>
                </a:r>
                <a:r>
                  <a:rPr lang="en-US" sz="2000" b="1" dirty="0"/>
                  <a:t>any</a:t>
                </a:r>
                <a:r>
                  <a:rPr lang="en-US" sz="2000" dirty="0"/>
                  <a:t> proposal</a:t>
                </a:r>
                <a:endParaRPr lang="en-US" sz="2000" b="1" baseline="-25000" dirty="0"/>
              </a:p>
            </p:txBody>
          </p:sp>
        </mc:Choice>
        <mc:Fallback xmlns="">
          <p:sp>
            <p:nvSpPr>
              <p:cNvPr id="7" name="Speech Bubble: Rectangle 6">
                <a:extLst>
                  <a:ext uri="{FF2B5EF4-FFF2-40B4-BE49-F238E27FC236}">
                    <a16:creationId xmlns:a16="http://schemas.microsoft.com/office/drawing/2014/main" id="{A9DC0A71-43D6-40CF-BA80-A1EE2AC51723}"/>
                  </a:ext>
                </a:extLst>
              </p:cNvPr>
              <p:cNvSpPr>
                <a:spLocks noRot="1" noChangeAspect="1" noMove="1" noResize="1" noEditPoints="1" noAdjustHandles="1" noChangeArrowheads="1" noChangeShapeType="1" noTextEdit="1"/>
              </p:cNvSpPr>
              <p:nvPr/>
            </p:nvSpPr>
            <p:spPr>
              <a:xfrm>
                <a:off x="6753284" y="2095862"/>
                <a:ext cx="4920743" cy="521713"/>
              </a:xfrm>
              <a:prstGeom prst="wedgeRectCallout">
                <a:avLst>
                  <a:gd name="adj1" fmla="val -93018"/>
                  <a:gd name="adj2" fmla="val -18232"/>
                </a:avLst>
              </a:prstGeom>
              <a:blipFill>
                <a:blip r:embed="rId3"/>
                <a:stretch>
                  <a:fillRect b="-804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Speech Bubble: Rectangle 7">
                <a:extLst>
                  <a:ext uri="{FF2B5EF4-FFF2-40B4-BE49-F238E27FC236}">
                    <a16:creationId xmlns:a16="http://schemas.microsoft.com/office/drawing/2014/main" id="{24F188B7-A973-4D46-A3E4-4CAD884CE57E}"/>
                  </a:ext>
                </a:extLst>
              </p:cNvPr>
              <p:cNvSpPr/>
              <p:nvPr/>
            </p:nvSpPr>
            <p:spPr>
              <a:xfrm>
                <a:off x="7107442" y="2907287"/>
                <a:ext cx="4920743" cy="521713"/>
              </a:xfrm>
              <a:prstGeom prst="wedgeRectCallout">
                <a:avLst>
                  <a:gd name="adj1" fmla="val -73865"/>
                  <a:gd name="adj2" fmla="val 6348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Matched </a:t>
                </a:r>
                <a14:m>
                  <m:oMath xmlns:m="http://schemas.openxmlformats.org/officeDocument/2006/math">
                    <m:r>
                      <a:rPr lang="en-US" sz="2000" b="1" i="1" dirty="0" smtClean="0">
                        <a:latin typeface="Cambria Math" panose="02040503050406030204" pitchFamily="18" charset="0"/>
                      </a:rPr>
                      <m:t>𝒚</m:t>
                    </m:r>
                    <m:r>
                      <a:rPr lang="en-US" sz="2000" b="1" i="1" baseline="-25000" dirty="0" err="1">
                        <a:latin typeface="Cambria Math" panose="02040503050406030204" pitchFamily="18" charset="0"/>
                      </a:rPr>
                      <m:t>𝒋</m:t>
                    </m:r>
                  </m:oMath>
                </a14:m>
                <a:r>
                  <a:rPr lang="en-US" sz="2000" b="1" dirty="0"/>
                  <a:t> </a:t>
                </a:r>
                <a:r>
                  <a:rPr lang="en-US" sz="2000" dirty="0"/>
                  <a:t>considers </a:t>
                </a:r>
                <a:r>
                  <a:rPr lang="en-US" sz="2000" b="1" dirty="0"/>
                  <a:t>upgrading</a:t>
                </a:r>
                <a:endParaRPr lang="en-US" sz="2000" b="1" baseline="-25000" dirty="0"/>
              </a:p>
            </p:txBody>
          </p:sp>
        </mc:Choice>
        <mc:Fallback xmlns="">
          <p:sp>
            <p:nvSpPr>
              <p:cNvPr id="8" name="Speech Bubble: Rectangle 7">
                <a:extLst>
                  <a:ext uri="{FF2B5EF4-FFF2-40B4-BE49-F238E27FC236}">
                    <a16:creationId xmlns:a16="http://schemas.microsoft.com/office/drawing/2014/main" id="{24F188B7-A973-4D46-A3E4-4CAD884CE57E}"/>
                  </a:ext>
                </a:extLst>
              </p:cNvPr>
              <p:cNvSpPr>
                <a:spLocks noRot="1" noChangeAspect="1" noMove="1" noResize="1" noEditPoints="1" noAdjustHandles="1" noChangeArrowheads="1" noChangeShapeType="1" noTextEdit="1"/>
              </p:cNvSpPr>
              <p:nvPr/>
            </p:nvSpPr>
            <p:spPr>
              <a:xfrm>
                <a:off x="7107442" y="2907287"/>
                <a:ext cx="4920743" cy="521713"/>
              </a:xfrm>
              <a:prstGeom prst="wedgeRectCallout">
                <a:avLst>
                  <a:gd name="adj1" fmla="val -73865"/>
                  <a:gd name="adj2" fmla="val 63488"/>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Speech Bubble: Rectangle 8">
                <a:extLst>
                  <a:ext uri="{FF2B5EF4-FFF2-40B4-BE49-F238E27FC236}">
                    <a16:creationId xmlns:a16="http://schemas.microsoft.com/office/drawing/2014/main" id="{6BE5B1DD-482C-4E31-A9D4-6CD26AB89242}"/>
                  </a:ext>
                </a:extLst>
              </p:cNvPr>
              <p:cNvSpPr/>
              <p:nvPr/>
            </p:nvSpPr>
            <p:spPr>
              <a:xfrm>
                <a:off x="8554969" y="1477915"/>
                <a:ext cx="3605616" cy="521713"/>
              </a:xfrm>
              <a:prstGeom prst="wedgeRectCallout">
                <a:avLst>
                  <a:gd name="adj1" fmla="val -56780"/>
                  <a:gd name="adj2" fmla="val 1832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Propose to </a:t>
                </a:r>
                <a:r>
                  <a:rPr lang="en-US" sz="2000" b="1" dirty="0"/>
                  <a:t>most desired</a:t>
                </a:r>
                <a:r>
                  <a:rPr lang="en-US" sz="2000" dirty="0"/>
                  <a:t> </a:t>
                </a:r>
                <a14:m>
                  <m:oMath xmlns:m="http://schemas.openxmlformats.org/officeDocument/2006/math">
                    <m:r>
                      <a:rPr lang="en-US" sz="2000" i="1" dirty="0" smtClean="0">
                        <a:latin typeface="Cambria Math" panose="02040503050406030204" pitchFamily="18" charset="0"/>
                      </a:rPr>
                      <m:t>𝑦</m:t>
                    </m:r>
                  </m:oMath>
                </a14:m>
                <a:endParaRPr lang="en-US" sz="2000" b="1" baseline="-25000" dirty="0"/>
              </a:p>
            </p:txBody>
          </p:sp>
        </mc:Choice>
        <mc:Fallback xmlns="">
          <p:sp>
            <p:nvSpPr>
              <p:cNvPr id="9" name="Speech Bubble: Rectangle 8">
                <a:extLst>
                  <a:ext uri="{FF2B5EF4-FFF2-40B4-BE49-F238E27FC236}">
                    <a16:creationId xmlns:a16="http://schemas.microsoft.com/office/drawing/2014/main" id="{6BE5B1DD-482C-4E31-A9D4-6CD26AB89242}"/>
                  </a:ext>
                </a:extLst>
              </p:cNvPr>
              <p:cNvSpPr>
                <a:spLocks noRot="1" noChangeAspect="1" noMove="1" noResize="1" noEditPoints="1" noAdjustHandles="1" noChangeArrowheads="1" noChangeShapeType="1" noTextEdit="1"/>
              </p:cNvSpPr>
              <p:nvPr/>
            </p:nvSpPr>
            <p:spPr>
              <a:xfrm>
                <a:off x="8554969" y="1477915"/>
                <a:ext cx="3605616" cy="521713"/>
              </a:xfrm>
              <a:prstGeom prst="wedgeRectCallout">
                <a:avLst>
                  <a:gd name="adj1" fmla="val -56780"/>
                  <a:gd name="adj2" fmla="val 18327"/>
                </a:avLst>
              </a:prstGeom>
              <a:blipFill>
                <a:blip r:embed="rId5"/>
                <a:stretch>
                  <a:fillRect b="-7955"/>
                </a:stretch>
              </a:blipFill>
            </p:spPr>
            <p:txBody>
              <a:bodyPr/>
              <a:lstStyle/>
              <a:p>
                <a:r>
                  <a:rPr lang="en-CA">
                    <a:noFill/>
                  </a:rPr>
                  <a:t> </a:t>
                </a:r>
              </a:p>
            </p:txBody>
          </p:sp>
        </mc:Fallback>
      </mc:AlternateContent>
    </p:spTree>
    <p:extLst>
      <p:ext uri="{BB962C8B-B14F-4D97-AF65-F5344CB8AC3E}">
        <p14:creationId xmlns:p14="http://schemas.microsoft.com/office/powerpoint/2010/main" val="184462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47F5-4139-4682-B308-66A4140EF40E}"/>
              </a:ext>
            </a:extLst>
          </p:cNvPr>
          <p:cNvSpPr>
            <a:spLocks noGrp="1"/>
          </p:cNvSpPr>
          <p:nvPr>
            <p:ph type="title"/>
          </p:nvPr>
        </p:nvSpPr>
        <p:spPr>
          <a:xfrm>
            <a:off x="1141413" y="-2"/>
            <a:ext cx="9905998" cy="740498"/>
          </a:xfrm>
        </p:spPr>
        <p:txBody>
          <a:bodyPr/>
          <a:lstStyle/>
          <a:p>
            <a:r>
              <a:rPr lang="en-US" dirty="0"/>
              <a:t>Example:</a:t>
            </a:r>
          </a:p>
        </p:txBody>
      </p:sp>
      <p:pic>
        <p:nvPicPr>
          <p:cNvPr id="4" name="Picture 3">
            <a:extLst>
              <a:ext uri="{FF2B5EF4-FFF2-40B4-BE49-F238E27FC236}">
                <a16:creationId xmlns:a16="http://schemas.microsoft.com/office/drawing/2014/main" id="{29AB2E9F-7257-4DF6-A42A-E23112DFD4CD}"/>
              </a:ext>
            </a:extLst>
          </p:cNvPr>
          <p:cNvPicPr>
            <a:picLocks noChangeAspect="1"/>
          </p:cNvPicPr>
          <p:nvPr/>
        </p:nvPicPr>
        <p:blipFill>
          <a:blip r:embed="rId2"/>
          <a:stretch>
            <a:fillRect/>
          </a:stretch>
        </p:blipFill>
        <p:spPr>
          <a:xfrm>
            <a:off x="356880" y="900626"/>
            <a:ext cx="9006744" cy="4804478"/>
          </a:xfrm>
          <a:prstGeom prst="rect">
            <a:avLst/>
          </a:prstGeom>
        </p:spPr>
      </p:pic>
      <p:pic>
        <p:nvPicPr>
          <p:cNvPr id="6" name="Picture 5">
            <a:extLst>
              <a:ext uri="{FF2B5EF4-FFF2-40B4-BE49-F238E27FC236}">
                <a16:creationId xmlns:a16="http://schemas.microsoft.com/office/drawing/2014/main" id="{88AA664A-5661-4CD9-BB85-6B737BDA33A6}"/>
              </a:ext>
            </a:extLst>
          </p:cNvPr>
          <p:cNvPicPr>
            <a:picLocks noChangeAspect="1"/>
          </p:cNvPicPr>
          <p:nvPr/>
        </p:nvPicPr>
        <p:blipFill rotWithShape="1">
          <a:blip r:embed="rId2"/>
          <a:srcRect b="38003"/>
          <a:stretch/>
        </p:blipFill>
        <p:spPr>
          <a:xfrm>
            <a:off x="356880" y="897735"/>
            <a:ext cx="9006744" cy="2978648"/>
          </a:xfrm>
          <a:prstGeom prst="rect">
            <a:avLst/>
          </a:prstGeom>
        </p:spPr>
      </p:pic>
      <p:pic>
        <p:nvPicPr>
          <p:cNvPr id="7" name="Picture 6">
            <a:extLst>
              <a:ext uri="{FF2B5EF4-FFF2-40B4-BE49-F238E27FC236}">
                <a16:creationId xmlns:a16="http://schemas.microsoft.com/office/drawing/2014/main" id="{877A4521-C66E-4D47-A613-977C46D89F14}"/>
              </a:ext>
            </a:extLst>
          </p:cNvPr>
          <p:cNvPicPr>
            <a:picLocks noChangeAspect="1"/>
          </p:cNvPicPr>
          <p:nvPr/>
        </p:nvPicPr>
        <p:blipFill rotWithShape="1">
          <a:blip r:embed="rId2"/>
          <a:srcRect t="-1" b="30651"/>
          <a:stretch/>
        </p:blipFill>
        <p:spPr>
          <a:xfrm>
            <a:off x="356880" y="903517"/>
            <a:ext cx="9006744" cy="3331894"/>
          </a:xfrm>
          <a:prstGeom prst="rect">
            <a:avLst/>
          </a:prstGeom>
        </p:spPr>
      </p:pic>
      <p:pic>
        <p:nvPicPr>
          <p:cNvPr id="8" name="Picture 7">
            <a:extLst>
              <a:ext uri="{FF2B5EF4-FFF2-40B4-BE49-F238E27FC236}">
                <a16:creationId xmlns:a16="http://schemas.microsoft.com/office/drawing/2014/main" id="{D490774C-8255-409E-BA2C-73698EC2415C}"/>
              </a:ext>
            </a:extLst>
          </p:cNvPr>
          <p:cNvPicPr>
            <a:picLocks noChangeAspect="1"/>
          </p:cNvPicPr>
          <p:nvPr/>
        </p:nvPicPr>
        <p:blipFill rotWithShape="1">
          <a:blip r:embed="rId2"/>
          <a:srcRect b="23528"/>
          <a:stretch/>
        </p:blipFill>
        <p:spPr>
          <a:xfrm>
            <a:off x="356880" y="903517"/>
            <a:ext cx="9006744" cy="3674093"/>
          </a:xfrm>
          <a:prstGeom prst="rect">
            <a:avLst/>
          </a:prstGeom>
        </p:spPr>
      </p:pic>
      <p:pic>
        <p:nvPicPr>
          <p:cNvPr id="9" name="Picture 8">
            <a:extLst>
              <a:ext uri="{FF2B5EF4-FFF2-40B4-BE49-F238E27FC236}">
                <a16:creationId xmlns:a16="http://schemas.microsoft.com/office/drawing/2014/main" id="{AB50CA24-29A2-4223-8804-8D2A27CFC6BE}"/>
              </a:ext>
            </a:extLst>
          </p:cNvPr>
          <p:cNvPicPr>
            <a:picLocks noChangeAspect="1"/>
          </p:cNvPicPr>
          <p:nvPr/>
        </p:nvPicPr>
        <p:blipFill rotWithShape="1">
          <a:blip r:embed="rId2"/>
          <a:srcRect b="16345"/>
          <a:stretch/>
        </p:blipFill>
        <p:spPr>
          <a:xfrm>
            <a:off x="356880" y="900626"/>
            <a:ext cx="9006744" cy="4019182"/>
          </a:xfrm>
          <a:prstGeom prst="rect">
            <a:avLst/>
          </a:prstGeom>
        </p:spPr>
      </p:pic>
      <p:pic>
        <p:nvPicPr>
          <p:cNvPr id="10" name="Picture 9">
            <a:extLst>
              <a:ext uri="{FF2B5EF4-FFF2-40B4-BE49-F238E27FC236}">
                <a16:creationId xmlns:a16="http://schemas.microsoft.com/office/drawing/2014/main" id="{7F8D924C-02E4-479D-9673-1201026A99EA}"/>
              </a:ext>
            </a:extLst>
          </p:cNvPr>
          <p:cNvPicPr>
            <a:picLocks noChangeAspect="1"/>
          </p:cNvPicPr>
          <p:nvPr/>
        </p:nvPicPr>
        <p:blipFill rotWithShape="1">
          <a:blip r:embed="rId2"/>
          <a:srcRect b="8699"/>
          <a:stretch/>
        </p:blipFill>
        <p:spPr>
          <a:xfrm>
            <a:off x="356880" y="903517"/>
            <a:ext cx="9006744" cy="4386539"/>
          </a:xfrm>
          <a:prstGeom prst="rect">
            <a:avLst/>
          </a:prstGeom>
        </p:spPr>
      </p:pic>
    </p:spTree>
    <p:extLst>
      <p:ext uri="{BB962C8B-B14F-4D97-AF65-F5344CB8AC3E}">
        <p14:creationId xmlns:p14="http://schemas.microsoft.com/office/powerpoint/2010/main" val="219972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983E5E-CE64-4187-A3C1-E53C1AD6DD58}"/>
              </a:ext>
            </a:extLst>
          </p:cNvPr>
          <p:cNvPicPr>
            <a:picLocks noChangeAspect="1"/>
          </p:cNvPicPr>
          <p:nvPr/>
        </p:nvPicPr>
        <p:blipFill rotWithShape="1">
          <a:blip r:embed="rId2"/>
          <a:srcRect b="74173"/>
          <a:stretch/>
        </p:blipFill>
        <p:spPr>
          <a:xfrm>
            <a:off x="1879869" y="342198"/>
            <a:ext cx="8432262" cy="1476696"/>
          </a:xfrm>
          <a:prstGeom prst="rect">
            <a:avLst/>
          </a:prstGeom>
        </p:spPr>
      </p:pic>
      <p:pic>
        <p:nvPicPr>
          <p:cNvPr id="13" name="Picture 12">
            <a:extLst>
              <a:ext uri="{FF2B5EF4-FFF2-40B4-BE49-F238E27FC236}">
                <a16:creationId xmlns:a16="http://schemas.microsoft.com/office/drawing/2014/main" id="{ACD9F020-3C4E-4FB6-8AB6-943B45B9468C}"/>
              </a:ext>
            </a:extLst>
          </p:cNvPr>
          <p:cNvPicPr>
            <a:picLocks noChangeAspect="1"/>
          </p:cNvPicPr>
          <p:nvPr/>
        </p:nvPicPr>
        <p:blipFill>
          <a:blip r:embed="rId3"/>
          <a:stretch>
            <a:fillRect/>
          </a:stretch>
        </p:blipFill>
        <p:spPr>
          <a:xfrm>
            <a:off x="1879869" y="1818894"/>
            <a:ext cx="8432262" cy="1097727"/>
          </a:xfrm>
          <a:prstGeom prst="rect">
            <a:avLst/>
          </a:prstGeom>
        </p:spPr>
      </p:pic>
      <mc:AlternateContent xmlns:mc="http://schemas.openxmlformats.org/markup-compatibility/2006" xmlns:a14="http://schemas.microsoft.com/office/drawing/2010/main">
        <mc:Choice Requires="a14">
          <p:sp>
            <p:nvSpPr>
              <p:cNvPr id="5" name="Flowchart: Process 4">
                <a:extLst>
                  <a:ext uri="{FF2B5EF4-FFF2-40B4-BE49-F238E27FC236}">
                    <a16:creationId xmlns:a16="http://schemas.microsoft.com/office/drawing/2014/main" id="{88EB2003-3BC8-4E6D-B7DA-8709933F7F0E}"/>
                  </a:ext>
                </a:extLst>
              </p:cNvPr>
              <p:cNvSpPr/>
              <p:nvPr/>
            </p:nvSpPr>
            <p:spPr>
              <a:xfrm>
                <a:off x="1879869" y="2916621"/>
                <a:ext cx="8432262" cy="527807"/>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So the algorithm terminates, and each </a:t>
                </a:r>
                <a14:m>
                  <m:oMath xmlns:m="http://schemas.openxmlformats.org/officeDocument/2006/math">
                    <m:r>
                      <a:rPr lang="en-US" b="1" i="1" dirty="0" smtClean="0">
                        <a:latin typeface="Cambria Math" panose="02040503050406030204" pitchFamily="18" charset="0"/>
                      </a:rPr>
                      <m:t>𝒙</m:t>
                    </m:r>
                    <m:r>
                      <a:rPr lang="en-US" b="1" i="1" baseline="-25000" dirty="0">
                        <a:latin typeface="Cambria Math" panose="02040503050406030204" pitchFamily="18" charset="0"/>
                      </a:rPr>
                      <m:t>𝒊</m:t>
                    </m:r>
                  </m:oMath>
                </a14:m>
                <a:r>
                  <a:rPr lang="en-US" dirty="0"/>
                  <a:t> is matched with some </a:t>
                </a:r>
                <a14:m>
                  <m:oMath xmlns:m="http://schemas.openxmlformats.org/officeDocument/2006/math">
                    <m:r>
                      <a:rPr lang="en-US" b="1" i="1" dirty="0" smtClean="0">
                        <a:latin typeface="Cambria Math" panose="02040503050406030204" pitchFamily="18" charset="0"/>
                      </a:rPr>
                      <m:t>𝒚</m:t>
                    </m:r>
                    <m:r>
                      <a:rPr lang="en-US" b="1" i="1" baseline="-25000" dirty="0" err="1">
                        <a:latin typeface="Cambria Math" panose="02040503050406030204" pitchFamily="18" charset="0"/>
                      </a:rPr>
                      <m:t>𝒋</m:t>
                    </m:r>
                  </m:oMath>
                </a14:m>
                <a:endParaRPr lang="en-US" b="1" baseline="-25000" dirty="0"/>
              </a:p>
            </p:txBody>
          </p:sp>
        </mc:Choice>
        <mc:Fallback xmlns="">
          <p:sp>
            <p:nvSpPr>
              <p:cNvPr id="5" name="Flowchart: Process 4">
                <a:extLst>
                  <a:ext uri="{FF2B5EF4-FFF2-40B4-BE49-F238E27FC236}">
                    <a16:creationId xmlns:a16="http://schemas.microsoft.com/office/drawing/2014/main" id="{88EB2003-3BC8-4E6D-B7DA-8709933F7F0E}"/>
                  </a:ext>
                </a:extLst>
              </p:cNvPr>
              <p:cNvSpPr>
                <a:spLocks noRot="1" noChangeAspect="1" noMove="1" noResize="1" noEditPoints="1" noAdjustHandles="1" noChangeArrowheads="1" noChangeShapeType="1" noTextEdit="1"/>
              </p:cNvSpPr>
              <p:nvPr/>
            </p:nvSpPr>
            <p:spPr>
              <a:xfrm>
                <a:off x="1879869" y="2916621"/>
                <a:ext cx="8432262" cy="527807"/>
              </a:xfrm>
              <a:prstGeom prst="flowChartProcess">
                <a:avLst/>
              </a:prstGeom>
              <a:blipFill>
                <a:blip r:embed="rId4"/>
                <a:stretch>
                  <a:fillRect b="-2247"/>
                </a:stretch>
              </a:blipFill>
            </p:spPr>
            <p:txBody>
              <a:bodyPr/>
              <a:lstStyle/>
              <a:p>
                <a:r>
                  <a:rPr lang="en-CA">
                    <a:noFill/>
                  </a:rPr>
                  <a:t> </a:t>
                </a:r>
              </a:p>
            </p:txBody>
          </p:sp>
        </mc:Fallback>
      </mc:AlternateContent>
      <p:sp>
        <p:nvSpPr>
          <p:cNvPr id="15" name="Flowchart: Process 14">
            <a:extLst>
              <a:ext uri="{FF2B5EF4-FFF2-40B4-BE49-F238E27FC236}">
                <a16:creationId xmlns:a16="http://schemas.microsoft.com/office/drawing/2014/main" id="{D862A871-7C8D-4DD0-9CFA-DF46857A5C0F}"/>
              </a:ext>
            </a:extLst>
          </p:cNvPr>
          <p:cNvSpPr/>
          <p:nvPr/>
        </p:nvSpPr>
        <p:spPr>
          <a:xfrm>
            <a:off x="1879869" y="3455648"/>
            <a:ext cx="8432262" cy="527807"/>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Need to argue the matching is </a:t>
            </a:r>
            <a:r>
              <a:rPr lang="en-US" b="1" dirty="0"/>
              <a:t>stable</a:t>
            </a:r>
            <a:r>
              <a:rPr lang="en-US" dirty="0"/>
              <a:t> (i.e., optimal)</a:t>
            </a:r>
            <a:endParaRPr lang="en-US" baseline="-25000" dirty="0"/>
          </a:p>
        </p:txBody>
      </p:sp>
      <mc:AlternateContent xmlns:mc="http://schemas.openxmlformats.org/markup-compatibility/2006" xmlns:a14="http://schemas.microsoft.com/office/drawing/2010/main">
        <mc:Choice Requires="a14">
          <p:sp>
            <p:nvSpPr>
              <p:cNvPr id="16" name="Flowchart: Process 15">
                <a:extLst>
                  <a:ext uri="{FF2B5EF4-FFF2-40B4-BE49-F238E27FC236}">
                    <a16:creationId xmlns:a16="http://schemas.microsoft.com/office/drawing/2014/main" id="{BDAB9AA9-49A1-41AA-9CF9-EB057C646BA4}"/>
                  </a:ext>
                </a:extLst>
              </p:cNvPr>
              <p:cNvSpPr/>
              <p:nvPr/>
            </p:nvSpPr>
            <p:spPr>
              <a:xfrm>
                <a:off x="1879869" y="3993424"/>
                <a:ext cx="8432262" cy="527807"/>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That is, no </a:t>
                </a:r>
                <a14:m>
                  <m:oMath xmlns:m="http://schemas.openxmlformats.org/officeDocument/2006/math">
                    <m:r>
                      <a:rPr lang="en-US" b="1" i="1" dirty="0" smtClean="0">
                        <a:latin typeface="Cambria Math" panose="02040503050406030204" pitchFamily="18" charset="0"/>
                      </a:rPr>
                      <m:t>𝒙</m:t>
                    </m:r>
                    <m:r>
                      <a:rPr lang="en-US" b="1" i="1" baseline="-25000" dirty="0">
                        <a:latin typeface="Cambria Math" panose="02040503050406030204" pitchFamily="18" charset="0"/>
                      </a:rPr>
                      <m:t>𝒊</m:t>
                    </m:r>
                  </m:oMath>
                </a14:m>
                <a:r>
                  <a:rPr lang="en-US" dirty="0"/>
                  <a:t> and </a:t>
                </a:r>
                <a14:m>
                  <m:oMath xmlns:m="http://schemas.openxmlformats.org/officeDocument/2006/math">
                    <m:r>
                      <a:rPr lang="en-US" b="1" i="1" dirty="0" smtClean="0">
                        <a:latin typeface="Cambria Math" panose="02040503050406030204" pitchFamily="18" charset="0"/>
                      </a:rPr>
                      <m:t>𝒚</m:t>
                    </m:r>
                    <m:r>
                      <a:rPr lang="en-US" b="1" i="1" baseline="-25000" dirty="0" err="1">
                        <a:latin typeface="Cambria Math" panose="02040503050406030204" pitchFamily="18" charset="0"/>
                      </a:rPr>
                      <m:t>𝒋</m:t>
                    </m:r>
                  </m:oMath>
                </a14:m>
                <a:r>
                  <a:rPr lang="en-US" dirty="0"/>
                  <a:t> prefer </a:t>
                </a:r>
                <a:r>
                  <a:rPr lang="en-US" b="1" dirty="0"/>
                  <a:t>each other</a:t>
                </a:r>
                <a:r>
                  <a:rPr lang="en-US" dirty="0"/>
                  <a:t> </a:t>
                </a:r>
                <a:r>
                  <a:rPr lang="en-US" b="1" dirty="0"/>
                  <a:t>more</a:t>
                </a:r>
                <a:r>
                  <a:rPr lang="en-US" dirty="0"/>
                  <a:t> than their current partners</a:t>
                </a:r>
                <a:endParaRPr lang="en-US" b="1" baseline="-25000" dirty="0"/>
              </a:p>
            </p:txBody>
          </p:sp>
        </mc:Choice>
        <mc:Fallback xmlns="">
          <p:sp>
            <p:nvSpPr>
              <p:cNvPr id="16" name="Flowchart: Process 15">
                <a:extLst>
                  <a:ext uri="{FF2B5EF4-FFF2-40B4-BE49-F238E27FC236}">
                    <a16:creationId xmlns:a16="http://schemas.microsoft.com/office/drawing/2014/main" id="{BDAB9AA9-49A1-41AA-9CF9-EB057C646BA4}"/>
                  </a:ext>
                </a:extLst>
              </p:cNvPr>
              <p:cNvSpPr>
                <a:spLocks noRot="1" noChangeAspect="1" noMove="1" noResize="1" noEditPoints="1" noAdjustHandles="1" noChangeArrowheads="1" noChangeShapeType="1" noTextEdit="1"/>
              </p:cNvSpPr>
              <p:nvPr/>
            </p:nvSpPr>
            <p:spPr>
              <a:xfrm>
                <a:off x="1879869" y="3993424"/>
                <a:ext cx="8432262" cy="527807"/>
              </a:xfrm>
              <a:prstGeom prst="flowChartProcess">
                <a:avLst/>
              </a:prstGeom>
              <a:blipFill>
                <a:blip r:embed="rId5"/>
                <a:stretch>
                  <a:fillRect b="-1124"/>
                </a:stretch>
              </a:blipFill>
            </p:spPr>
            <p:txBody>
              <a:bodyPr/>
              <a:lstStyle/>
              <a:p>
                <a:r>
                  <a:rPr lang="en-CA">
                    <a:noFill/>
                  </a:rPr>
                  <a:t> </a:t>
                </a:r>
              </a:p>
            </p:txBody>
          </p:sp>
        </mc:Fallback>
      </mc:AlternateContent>
    </p:spTree>
    <p:extLst>
      <p:ext uri="{BB962C8B-B14F-4D97-AF65-F5344CB8AC3E}">
        <p14:creationId xmlns:p14="http://schemas.microsoft.com/office/powerpoint/2010/main" val="207143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F39158-9259-BCC9-75EF-96AE4E8DDC58}"/>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Title 1">
            <a:extLst>
              <a:ext uri="{FF2B5EF4-FFF2-40B4-BE49-F238E27FC236}">
                <a16:creationId xmlns:a16="http://schemas.microsoft.com/office/drawing/2014/main" id="{48C72A3B-68C5-CA9C-8B4C-08302CE957AF}"/>
              </a:ext>
            </a:extLst>
          </p:cNvPr>
          <p:cNvSpPr>
            <a:spLocks noGrp="1"/>
          </p:cNvSpPr>
          <p:nvPr>
            <p:ph type="title"/>
          </p:nvPr>
        </p:nvSpPr>
        <p:spPr>
          <a:xfrm>
            <a:off x="396551" y="-2"/>
            <a:ext cx="11395722" cy="1028386"/>
          </a:xfrm>
        </p:spPr>
        <p:txBody>
          <a:bodyPr>
            <a:normAutofit/>
          </a:bodyPr>
          <a:lstStyle/>
          <a:p>
            <a:r>
              <a:rPr lang="en-CA" dirty="0"/>
              <a:t>All pairs shortest paths (APSP) Problem</a:t>
            </a:r>
          </a:p>
        </p:txBody>
      </p:sp>
      <p:pic>
        <p:nvPicPr>
          <p:cNvPr id="11" name="Picture 10">
            <a:extLst>
              <a:ext uri="{FF2B5EF4-FFF2-40B4-BE49-F238E27FC236}">
                <a16:creationId xmlns:a16="http://schemas.microsoft.com/office/drawing/2014/main" id="{DE9719B3-38C7-1700-5BC7-17EE5CAAF9B6}"/>
              </a:ext>
            </a:extLst>
          </p:cNvPr>
          <p:cNvPicPr>
            <a:picLocks noChangeAspect="1"/>
          </p:cNvPicPr>
          <p:nvPr/>
        </p:nvPicPr>
        <p:blipFill rotWithShape="1">
          <a:blip r:embed="rId2"/>
          <a:srcRect b="28737"/>
          <a:stretch/>
        </p:blipFill>
        <p:spPr>
          <a:xfrm>
            <a:off x="835090" y="1256737"/>
            <a:ext cx="10521820" cy="309599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2" name="Picture 11">
            <a:extLst>
              <a:ext uri="{FF2B5EF4-FFF2-40B4-BE49-F238E27FC236}">
                <a16:creationId xmlns:a16="http://schemas.microsoft.com/office/drawing/2014/main" id="{B6BD4AA6-D461-6626-888B-8C563954AA29}"/>
              </a:ext>
            </a:extLst>
          </p:cNvPr>
          <p:cNvPicPr>
            <a:picLocks noChangeAspect="1"/>
          </p:cNvPicPr>
          <p:nvPr/>
        </p:nvPicPr>
        <p:blipFill>
          <a:blip r:embed="rId2"/>
          <a:stretch>
            <a:fillRect/>
          </a:stretch>
        </p:blipFill>
        <p:spPr>
          <a:xfrm>
            <a:off x="835090" y="1256737"/>
            <a:ext cx="10521820" cy="434452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15064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E983E5E-CE64-4187-A3C1-E53C1AD6DD58}"/>
              </a:ext>
            </a:extLst>
          </p:cNvPr>
          <p:cNvPicPr>
            <a:picLocks noChangeAspect="1"/>
          </p:cNvPicPr>
          <p:nvPr/>
        </p:nvPicPr>
        <p:blipFill rotWithShape="1">
          <a:blip r:embed="rId2"/>
          <a:srcRect t="51782" b="13448"/>
          <a:stretch/>
        </p:blipFill>
        <p:spPr>
          <a:xfrm>
            <a:off x="301062" y="2116474"/>
            <a:ext cx="8432262" cy="1988052"/>
          </a:xfrm>
          <a:prstGeom prst="rect">
            <a:avLst/>
          </a:prstGeom>
        </p:spPr>
      </p:pic>
      <p:sp>
        <p:nvSpPr>
          <p:cNvPr id="18" name="Rectangular Callout 17"/>
          <p:cNvSpPr/>
          <p:nvPr/>
        </p:nvSpPr>
        <p:spPr>
          <a:xfrm>
            <a:off x="5735085" y="4237221"/>
            <a:ext cx="3259208" cy="909263"/>
          </a:xfrm>
          <a:prstGeom prst="wedgeRectCallout">
            <a:avLst>
              <a:gd name="adj1" fmla="val 19866"/>
              <a:gd name="adj2" fmla="val -1566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Other proposal must be to someone </a:t>
            </a:r>
            <a:r>
              <a:rPr lang="en-US" b="1" dirty="0"/>
              <a:t>better</a:t>
            </a:r>
            <a:r>
              <a:rPr lang="en-US" dirty="0"/>
              <a:t>. Contradiction!</a:t>
            </a:r>
            <a:endParaRPr lang="en-CA" dirty="0"/>
          </a:p>
        </p:txBody>
      </p:sp>
      <p:pic>
        <p:nvPicPr>
          <p:cNvPr id="4" name="Picture 3">
            <a:extLst>
              <a:ext uri="{FF2B5EF4-FFF2-40B4-BE49-F238E27FC236}">
                <a16:creationId xmlns:a16="http://schemas.microsoft.com/office/drawing/2014/main" id="{3E983E5E-CE64-4187-A3C1-E53C1AD6DD58}"/>
              </a:ext>
            </a:extLst>
          </p:cNvPr>
          <p:cNvPicPr>
            <a:picLocks noChangeAspect="1"/>
          </p:cNvPicPr>
          <p:nvPr/>
        </p:nvPicPr>
        <p:blipFill rotWithShape="1">
          <a:blip r:embed="rId2"/>
          <a:srcRect t="25497" b="54867"/>
          <a:stretch/>
        </p:blipFill>
        <p:spPr>
          <a:xfrm>
            <a:off x="301512" y="536502"/>
            <a:ext cx="8432262" cy="1122774"/>
          </a:xfrm>
          <a:prstGeom prst="rect">
            <a:avLst/>
          </a:prstGeom>
        </p:spPr>
      </p:pic>
      <p:grpSp>
        <p:nvGrpSpPr>
          <p:cNvPr id="10" name="Group 9">
            <a:extLst>
              <a:ext uri="{FF2B5EF4-FFF2-40B4-BE49-F238E27FC236}">
                <a16:creationId xmlns:a16="http://schemas.microsoft.com/office/drawing/2014/main" id="{847C3E7F-BAC9-431D-9419-3AEA58BC50F6}"/>
              </a:ext>
            </a:extLst>
          </p:cNvPr>
          <p:cNvGrpSpPr/>
          <p:nvPr/>
        </p:nvGrpSpPr>
        <p:grpSpPr>
          <a:xfrm>
            <a:off x="8813021" y="479049"/>
            <a:ext cx="3220034" cy="1514650"/>
            <a:chOff x="8813021" y="479049"/>
            <a:chExt cx="3220034" cy="1514650"/>
          </a:xfrm>
        </p:grpSpPr>
        <p:pic>
          <p:nvPicPr>
            <p:cNvPr id="5" name="Picture 4">
              <a:extLst>
                <a:ext uri="{FF2B5EF4-FFF2-40B4-BE49-F238E27FC236}">
                  <a16:creationId xmlns:a16="http://schemas.microsoft.com/office/drawing/2014/main" id="{EC5DEF52-97EB-4854-AA0B-D328E4A0EB65}"/>
                </a:ext>
              </a:extLst>
            </p:cNvPr>
            <p:cNvPicPr>
              <a:picLocks noChangeAspect="1"/>
            </p:cNvPicPr>
            <p:nvPr/>
          </p:nvPicPr>
          <p:blipFill rotWithShape="1">
            <a:blip r:embed="rId3"/>
            <a:srcRect l="36868" t="71532" r="23389" b="974"/>
            <a:stretch/>
          </p:blipFill>
          <p:spPr>
            <a:xfrm>
              <a:off x="8813021" y="479049"/>
              <a:ext cx="3220034" cy="1514650"/>
            </a:xfrm>
            <a:prstGeom prst="rect">
              <a:avLst/>
            </a:prstGeom>
          </p:spPr>
        </p:pic>
        <p:cxnSp>
          <p:nvCxnSpPr>
            <p:cNvPr id="6" name="Straight Connector 5">
              <a:extLst>
                <a:ext uri="{FF2B5EF4-FFF2-40B4-BE49-F238E27FC236}">
                  <a16:creationId xmlns:a16="http://schemas.microsoft.com/office/drawing/2014/main" id="{07F3E46E-1ADD-41D5-881B-1E5F488968D5}"/>
                </a:ext>
              </a:extLst>
            </p:cNvPr>
            <p:cNvCxnSpPr/>
            <p:nvPr/>
          </p:nvCxnSpPr>
          <p:spPr>
            <a:xfrm>
              <a:off x="9407662" y="739697"/>
              <a:ext cx="2165389"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A6E4E5D-C2C2-46CD-81ED-D19D04A58071}"/>
                </a:ext>
              </a:extLst>
            </p:cNvPr>
            <p:cNvCxnSpPr/>
            <p:nvPr/>
          </p:nvCxnSpPr>
          <p:spPr>
            <a:xfrm>
              <a:off x="9437583" y="1835014"/>
              <a:ext cx="2165389"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D2ADD7F-DF5A-46E7-B1CE-B9428B119CB8}"/>
                </a:ext>
              </a:extLst>
            </p:cNvPr>
            <p:cNvCxnSpPr>
              <a:cxnSpLocks/>
            </p:cNvCxnSpPr>
            <p:nvPr/>
          </p:nvCxnSpPr>
          <p:spPr>
            <a:xfrm>
              <a:off x="9407662" y="739697"/>
              <a:ext cx="2195310" cy="109531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4967555" y="1313040"/>
            <a:ext cx="3616503" cy="32055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mc:AlternateContent xmlns:mc="http://schemas.openxmlformats.org/markup-compatibility/2006" xmlns:a14="http://schemas.microsoft.com/office/drawing/2010/main">
        <mc:Choice Requires="a14">
          <p:sp>
            <p:nvSpPr>
              <p:cNvPr id="14" name="Rectangle 13"/>
              <p:cNvSpPr/>
              <p:nvPr/>
            </p:nvSpPr>
            <p:spPr>
              <a:xfrm>
                <a:off x="301062" y="1669551"/>
                <a:ext cx="8432262" cy="4315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Observe: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CA" dirty="0"/>
                  <a:t> proposes to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𝒚</m:t>
                        </m:r>
                      </m:e>
                      <m:sub>
                        <m:r>
                          <a:rPr lang="en-US" b="1" i="1" smtClean="0">
                            <a:latin typeface="Cambria Math" panose="02040503050406030204" pitchFamily="18" charset="0"/>
                          </a:rPr>
                          <m:t>ℓ</m:t>
                        </m:r>
                      </m:sub>
                    </m:sSub>
                  </m:oMath>
                </a14:m>
                <a:r>
                  <a:rPr lang="en-CA" b="1" dirty="0"/>
                  <a:t> before </a:t>
                </a:r>
                <a:r>
                  <a:rPr lang="en-CA" dirty="0"/>
                  <a:t>proposing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𝑗</m:t>
                        </m:r>
                      </m:sub>
                    </m:sSub>
                  </m:oMath>
                </a14:m>
                <a:endParaRPr lang="en-CA" b="1" dirty="0"/>
              </a:p>
            </p:txBody>
          </p:sp>
        </mc:Choice>
        <mc:Fallback xmlns="">
          <p:sp>
            <p:nvSpPr>
              <p:cNvPr id="14" name="Rectangle 13"/>
              <p:cNvSpPr>
                <a:spLocks noRot="1" noChangeAspect="1" noMove="1" noResize="1" noEditPoints="1" noAdjustHandles="1" noChangeArrowheads="1" noChangeShapeType="1" noTextEdit="1"/>
              </p:cNvSpPr>
              <p:nvPr/>
            </p:nvSpPr>
            <p:spPr>
              <a:xfrm>
                <a:off x="301062" y="1669551"/>
                <a:ext cx="8432262" cy="431515"/>
              </a:xfrm>
              <a:prstGeom prst="rect">
                <a:avLst/>
              </a:prstGeom>
              <a:blipFill>
                <a:blip r:embed="rId4"/>
                <a:stretch>
                  <a:fillRect t="-2703" b="-675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Rectangular Callout 15"/>
              <p:cNvSpPr/>
              <p:nvPr/>
            </p:nvSpPr>
            <p:spPr>
              <a:xfrm>
                <a:off x="8813021" y="2095929"/>
                <a:ext cx="3166646" cy="934947"/>
              </a:xfrm>
              <a:prstGeom prst="wedgeRectCallout">
                <a:avLst>
                  <a:gd name="adj1" fmla="val -201876"/>
                  <a:gd name="adj2" fmla="val 174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Implies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ℓ</m:t>
                        </m:r>
                      </m:sub>
                    </m:sSub>
                  </m:oMath>
                </a14:m>
                <a:r>
                  <a:rPr lang="en-CA" dirty="0"/>
                  <a:t> already matched with someone better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endParaRPr lang="en-CA" dirty="0"/>
              </a:p>
            </p:txBody>
          </p:sp>
        </mc:Choice>
        <mc:Fallback xmlns="">
          <p:sp>
            <p:nvSpPr>
              <p:cNvPr id="16" name="Rectangular Callout 15"/>
              <p:cNvSpPr>
                <a:spLocks noRot="1" noChangeAspect="1" noMove="1" noResize="1" noEditPoints="1" noAdjustHandles="1" noChangeArrowheads="1" noChangeShapeType="1" noTextEdit="1"/>
              </p:cNvSpPr>
              <p:nvPr/>
            </p:nvSpPr>
            <p:spPr>
              <a:xfrm>
                <a:off x="8813021" y="2095929"/>
                <a:ext cx="3166646" cy="934947"/>
              </a:xfrm>
              <a:prstGeom prst="wedgeRectCallout">
                <a:avLst>
                  <a:gd name="adj1" fmla="val -201876"/>
                  <a:gd name="adj2" fmla="val 17445"/>
                </a:avLst>
              </a:prstGeom>
              <a:blipFill>
                <a:blip r:embed="rId5"/>
                <a:stretch>
                  <a:fillRect t="-1923" b="-833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7" name="Rectangular Callout 16"/>
              <p:cNvSpPr/>
              <p:nvPr/>
            </p:nvSpPr>
            <p:spPr>
              <a:xfrm>
                <a:off x="8813021" y="3027447"/>
                <a:ext cx="3166646" cy="1139530"/>
              </a:xfrm>
              <a:prstGeom prst="wedgeRectCallout">
                <a:avLst>
                  <a:gd name="adj1" fmla="val -46952"/>
                  <a:gd name="adj2" fmla="val 163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ℓ</m:t>
                        </m:r>
                      </m:sub>
                    </m:sSub>
                  </m:oMath>
                </a14:m>
                <a:r>
                  <a:rPr lang="en-US" dirty="0"/>
                  <a:t> can only change to even </a:t>
                </a:r>
                <a:r>
                  <a:rPr lang="en-US" b="1" dirty="0"/>
                  <a:t>better</a:t>
                </a:r>
                <a:r>
                  <a:rPr lang="en-US" dirty="0"/>
                  <a:t> partners, so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ℓ</m:t>
                        </m:r>
                      </m:sub>
                    </m:sSub>
                  </m:oMath>
                </a14:m>
                <a:r>
                  <a:rPr lang="en-US" dirty="0"/>
                  <a:t>’s current partner is better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endParaRPr lang="en-CA" dirty="0"/>
              </a:p>
            </p:txBody>
          </p:sp>
        </mc:Choice>
        <mc:Fallback xmlns="">
          <p:sp>
            <p:nvSpPr>
              <p:cNvPr id="17" name="Rectangular Callout 16"/>
              <p:cNvSpPr>
                <a:spLocks noRot="1" noChangeAspect="1" noMove="1" noResize="1" noEditPoints="1" noAdjustHandles="1" noChangeArrowheads="1" noChangeShapeType="1" noTextEdit="1"/>
              </p:cNvSpPr>
              <p:nvPr/>
            </p:nvSpPr>
            <p:spPr>
              <a:xfrm>
                <a:off x="8813021" y="3027447"/>
                <a:ext cx="3166646" cy="1139530"/>
              </a:xfrm>
              <a:prstGeom prst="wedgeRectCallout">
                <a:avLst>
                  <a:gd name="adj1" fmla="val -46952"/>
                  <a:gd name="adj2" fmla="val 16346"/>
                </a:avLst>
              </a:prstGeom>
              <a:blipFill>
                <a:blip r:embed="rId6"/>
                <a:stretch>
                  <a:fillRect l="-383" t="-4737" r="-1916" b="-947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 name="Rectangular Callout 18"/>
              <p:cNvSpPr/>
              <p:nvPr/>
            </p:nvSpPr>
            <p:spPr>
              <a:xfrm>
                <a:off x="2348748" y="4166977"/>
                <a:ext cx="2618807" cy="972632"/>
              </a:xfrm>
              <a:prstGeom prst="wedgeRectCallout">
                <a:avLst>
                  <a:gd name="adj1" fmla="val -29395"/>
                  <a:gd name="adj2" fmla="val -903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ℓ</m:t>
                        </m:r>
                      </m:sub>
                    </m:sSub>
                  </m:oMath>
                </a14:m>
                <a:r>
                  <a:rPr lang="en-CA" dirty="0"/>
                  <a:t> should end up matched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CA" dirty="0"/>
                  <a:t>. Contradiction!</a:t>
                </a:r>
              </a:p>
            </p:txBody>
          </p:sp>
        </mc:Choice>
        <mc:Fallback xmlns="">
          <p:sp>
            <p:nvSpPr>
              <p:cNvPr id="19" name="Rectangular Callout 18"/>
              <p:cNvSpPr>
                <a:spLocks noRot="1" noChangeAspect="1" noMove="1" noResize="1" noEditPoints="1" noAdjustHandles="1" noChangeArrowheads="1" noChangeShapeType="1" noTextEdit="1"/>
              </p:cNvSpPr>
              <p:nvPr/>
            </p:nvSpPr>
            <p:spPr>
              <a:xfrm>
                <a:off x="2348748" y="4166977"/>
                <a:ext cx="2618807" cy="972632"/>
              </a:xfrm>
              <a:prstGeom prst="wedgeRectCallout">
                <a:avLst>
                  <a:gd name="adj1" fmla="val -29395"/>
                  <a:gd name="adj2" fmla="val -90364"/>
                </a:avLst>
              </a:prstGeom>
              <a:blipFill>
                <a:blip r:embed="rId7"/>
                <a:stretch>
                  <a:fillRect b="-3965"/>
                </a:stretch>
              </a:blipFill>
            </p:spPr>
            <p:txBody>
              <a:bodyPr/>
              <a:lstStyle/>
              <a:p>
                <a:r>
                  <a:rPr lang="en-CA">
                    <a:noFill/>
                  </a:rPr>
                  <a:t> </a:t>
                </a:r>
              </a:p>
            </p:txBody>
          </p:sp>
        </mc:Fallback>
      </mc:AlternateContent>
      <p:sp>
        <p:nvSpPr>
          <p:cNvPr id="20" name="Rectangular Callout 19"/>
          <p:cNvSpPr/>
          <p:nvPr/>
        </p:nvSpPr>
        <p:spPr>
          <a:xfrm>
            <a:off x="9255262" y="4185819"/>
            <a:ext cx="2724405" cy="934947"/>
          </a:xfrm>
          <a:prstGeom prst="wedgeRectCallout">
            <a:avLst>
              <a:gd name="adj1" fmla="val -46952"/>
              <a:gd name="adj2" fmla="val 163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Contradicts our assumption that this instability exists!</a:t>
            </a:r>
            <a:endParaRPr lang="en-CA" dirty="0"/>
          </a:p>
        </p:txBody>
      </p:sp>
      <p:sp>
        <p:nvSpPr>
          <p:cNvPr id="22" name="Rectangular Callout 21"/>
          <p:cNvSpPr/>
          <p:nvPr/>
        </p:nvSpPr>
        <p:spPr>
          <a:xfrm>
            <a:off x="2348748" y="5357087"/>
            <a:ext cx="5282631" cy="632722"/>
          </a:xfrm>
          <a:prstGeom prst="wedgeRectCallout">
            <a:avLst>
              <a:gd name="adj1" fmla="val -15235"/>
              <a:gd name="adj2" fmla="val -45325"/>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solidFill>
                  <a:srgbClr val="000000"/>
                </a:solidFill>
              </a:rPr>
              <a:t>All three cases are impossible, so assumption is wrong. There </a:t>
            </a:r>
            <a:r>
              <a:rPr lang="en-US" b="1" dirty="0">
                <a:solidFill>
                  <a:srgbClr val="000000"/>
                </a:solidFill>
              </a:rPr>
              <a:t>cannot</a:t>
            </a:r>
            <a:r>
              <a:rPr lang="en-US" dirty="0">
                <a:solidFill>
                  <a:srgbClr val="000000"/>
                </a:solidFill>
              </a:rPr>
              <a:t> be an </a:t>
            </a:r>
            <a:r>
              <a:rPr lang="en-US" b="1" dirty="0">
                <a:solidFill>
                  <a:srgbClr val="000000"/>
                </a:solidFill>
              </a:rPr>
              <a:t>instability</a:t>
            </a:r>
            <a:r>
              <a:rPr lang="en-US" dirty="0">
                <a:solidFill>
                  <a:srgbClr val="000000"/>
                </a:solidFill>
              </a:rPr>
              <a:t>!</a:t>
            </a:r>
            <a:endParaRPr lang="en-CA" dirty="0">
              <a:solidFill>
                <a:srgbClr val="000000"/>
              </a:solidFill>
            </a:endParaRPr>
          </a:p>
        </p:txBody>
      </p:sp>
    </p:spTree>
    <p:extLst>
      <p:ext uri="{BB962C8B-B14F-4D97-AF65-F5344CB8AC3E}">
        <p14:creationId xmlns:p14="http://schemas.microsoft.com/office/powerpoint/2010/main" val="248262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P spid="16" grpId="0" animBg="1"/>
      <p:bldP spid="17" grpId="0" animBg="1"/>
      <p:bldP spid="19" grpId="0" animBg="1"/>
      <p:bldP spid="20"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4A0F8-349D-4844-AD0C-C218DB632DB0}"/>
              </a:ext>
            </a:extLst>
          </p:cNvPr>
          <p:cNvSpPr>
            <a:spLocks noGrp="1"/>
          </p:cNvSpPr>
          <p:nvPr>
            <p:ph type="title"/>
          </p:nvPr>
        </p:nvSpPr>
        <p:spPr/>
        <p:txBody>
          <a:bodyPr/>
          <a:lstStyle/>
          <a:p>
            <a:r>
              <a:rPr lang="en-US" dirty="0"/>
              <a:t>Complexity</a:t>
            </a:r>
          </a:p>
        </p:txBody>
      </p:sp>
      <p:pic>
        <p:nvPicPr>
          <p:cNvPr id="4" name="Picture 3">
            <a:extLst>
              <a:ext uri="{FF2B5EF4-FFF2-40B4-BE49-F238E27FC236}">
                <a16:creationId xmlns:a16="http://schemas.microsoft.com/office/drawing/2014/main" id="{33FF0EA8-AF98-4EDC-A616-FFED679BAE7A}"/>
              </a:ext>
            </a:extLst>
          </p:cNvPr>
          <p:cNvPicPr>
            <a:picLocks noChangeAspect="1"/>
          </p:cNvPicPr>
          <p:nvPr/>
        </p:nvPicPr>
        <p:blipFill rotWithShape="1">
          <a:blip r:embed="rId2"/>
          <a:srcRect t="1" b="76659"/>
          <a:stretch/>
        </p:blipFill>
        <p:spPr>
          <a:xfrm>
            <a:off x="1226962" y="1171587"/>
            <a:ext cx="9734900" cy="1001397"/>
          </a:xfrm>
          <a:prstGeom prst="rect">
            <a:avLst/>
          </a:prstGeom>
        </p:spPr>
      </p:pic>
      <p:sp>
        <p:nvSpPr>
          <p:cNvPr id="3" name="Flowchart: Process 2"/>
          <p:cNvSpPr/>
          <p:nvPr/>
        </p:nvSpPr>
        <p:spPr>
          <a:xfrm>
            <a:off x="1226962" y="3333966"/>
            <a:ext cx="6612220" cy="48802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But how much </a:t>
            </a:r>
            <a:r>
              <a:rPr lang="en-US" sz="2000" b="1" dirty="0"/>
              <a:t>time</a:t>
            </a:r>
            <a:r>
              <a:rPr lang="en-US" sz="2000" dirty="0"/>
              <a:t> does it take </a:t>
            </a:r>
            <a:r>
              <a:rPr lang="en-US" sz="2000" b="1" dirty="0"/>
              <a:t>per iteration</a:t>
            </a:r>
            <a:r>
              <a:rPr lang="en-US" sz="2000" dirty="0"/>
              <a:t>?</a:t>
            </a:r>
            <a:endParaRPr lang="en-CA" sz="2000" dirty="0"/>
          </a:p>
        </p:txBody>
      </p:sp>
      <p:pic>
        <p:nvPicPr>
          <p:cNvPr id="6" name="Picture 5">
            <a:extLst>
              <a:ext uri="{FF2B5EF4-FFF2-40B4-BE49-F238E27FC236}">
                <a16:creationId xmlns:a16="http://schemas.microsoft.com/office/drawing/2014/main" id="{33FF0EA8-AF98-4EDC-A616-FFED679BAE7A}"/>
              </a:ext>
            </a:extLst>
          </p:cNvPr>
          <p:cNvPicPr>
            <a:picLocks noChangeAspect="1"/>
          </p:cNvPicPr>
          <p:nvPr/>
        </p:nvPicPr>
        <p:blipFill rotWithShape="1">
          <a:blip r:embed="rId2"/>
          <a:srcRect t="40621" b="45410"/>
          <a:stretch/>
        </p:blipFill>
        <p:spPr>
          <a:xfrm>
            <a:off x="1226962" y="2409289"/>
            <a:ext cx="9734900" cy="599327"/>
          </a:xfrm>
          <a:prstGeom prst="rect">
            <a:avLst/>
          </a:prstGeom>
        </p:spPr>
      </p:pic>
    </p:spTree>
    <p:extLst>
      <p:ext uri="{BB962C8B-B14F-4D97-AF65-F5344CB8AC3E}">
        <p14:creationId xmlns:p14="http://schemas.microsoft.com/office/powerpoint/2010/main" val="205189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BF55CB-D387-4637-A2B1-3CAEB5ADBCA8}"/>
              </a:ext>
            </a:extLst>
          </p:cNvPr>
          <p:cNvPicPr>
            <a:picLocks noChangeAspect="1"/>
          </p:cNvPicPr>
          <p:nvPr/>
        </p:nvPicPr>
        <p:blipFill>
          <a:blip r:embed="rId2"/>
          <a:stretch>
            <a:fillRect/>
          </a:stretch>
        </p:blipFill>
        <p:spPr>
          <a:xfrm>
            <a:off x="36684" y="352567"/>
            <a:ext cx="8244287" cy="4215908"/>
          </a:xfrm>
          <a:prstGeom prst="rect">
            <a:avLst/>
          </a:prstGeom>
        </p:spPr>
      </p:pic>
      <p:sp>
        <p:nvSpPr>
          <p:cNvPr id="12" name="Flowchart: Process 11"/>
          <p:cNvSpPr/>
          <p:nvPr/>
        </p:nvSpPr>
        <p:spPr>
          <a:xfrm>
            <a:off x="5529209" y="66682"/>
            <a:ext cx="6589160" cy="48802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Depends on how we </a:t>
            </a:r>
            <a:r>
              <a:rPr lang="en-US" sz="2000" b="1" dirty="0"/>
              <a:t>implement</a:t>
            </a:r>
            <a:r>
              <a:rPr lang="en-US" sz="2000" dirty="0"/>
              <a:t> the algorithm…</a:t>
            </a:r>
            <a:endParaRPr lang="en-CA" sz="2000" dirty="0"/>
          </a:p>
        </p:txBody>
      </p:sp>
      <mc:AlternateContent xmlns:mc="http://schemas.openxmlformats.org/markup-compatibility/2006" xmlns:a14="http://schemas.microsoft.com/office/drawing/2010/main">
        <mc:Choice Requires="a14">
          <p:sp>
            <p:nvSpPr>
              <p:cNvPr id="13" name="Flowchart: Process 12"/>
              <p:cNvSpPr/>
              <p:nvPr/>
            </p:nvSpPr>
            <p:spPr>
              <a:xfrm>
                <a:off x="8280971" y="2193444"/>
                <a:ext cx="3837398" cy="143847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Maintain </a:t>
                </a:r>
                <a:r>
                  <a:rPr lang="en-US" sz="2000" b="1" dirty="0"/>
                  <a:t>arrays</a:t>
                </a:r>
                <a:r>
                  <a:rPr lang="en-US" sz="2000" dirty="0"/>
                  <a:t> of matches.</a:t>
                </a:r>
              </a:p>
              <a:p>
                <a:pPr algn="ctr"/>
                <a:r>
                  <a:rPr lang="en-US" sz="2000" dirty="0"/>
                  <a:t>If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oMath>
                </a14:m>
                <a:r>
                  <a:rPr lang="en-US" sz="2000" dirty="0"/>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𝑗</m:t>
                        </m:r>
                      </m:sub>
                    </m:sSub>
                  </m:oMath>
                </a14:m>
                <a:r>
                  <a:rPr lang="en-US" sz="2000" dirty="0"/>
                  <a:t> are matched then</a:t>
                </a:r>
                <a:br>
                  <a:rPr lang="en-US" sz="2000" dirty="0"/>
                </a:b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𝑴</m:t>
                        </m:r>
                      </m:e>
                      <m:sub>
                        <m:r>
                          <a:rPr lang="en-US" sz="2000" b="1" i="1" smtClean="0">
                            <a:latin typeface="Cambria Math" panose="02040503050406030204" pitchFamily="18" charset="0"/>
                          </a:rPr>
                          <m:t>𝒙</m:t>
                        </m:r>
                      </m:sub>
                    </m:sSub>
                    <m:d>
                      <m:dPr>
                        <m:begChr m:val="["/>
                        <m:endChr m:val="]"/>
                        <m:ctrlPr>
                          <a:rPr lang="en-US" sz="2000" b="1" i="1" smtClean="0">
                            <a:latin typeface="Cambria Math" panose="02040503050406030204" pitchFamily="18" charset="0"/>
                          </a:rPr>
                        </m:ctrlPr>
                      </m:dPr>
                      <m:e>
                        <m:r>
                          <a:rPr lang="en-US" sz="2000" b="1" i="1" smtClean="0">
                            <a:latin typeface="Cambria Math" panose="02040503050406030204" pitchFamily="18" charset="0"/>
                          </a:rPr>
                          <m:t>𝒊</m:t>
                        </m:r>
                      </m:e>
                    </m:d>
                    <m:r>
                      <a:rPr lang="en-US" sz="2000" b="1" i="1" smtClean="0">
                        <a:latin typeface="Cambria Math" panose="02040503050406030204" pitchFamily="18" charset="0"/>
                      </a:rPr>
                      <m:t>=</m:t>
                    </m:r>
                    <m:r>
                      <a:rPr lang="en-US" sz="2000" b="1" i="1" smtClean="0">
                        <a:latin typeface="Cambria Math" panose="02040503050406030204" pitchFamily="18" charset="0"/>
                      </a:rPr>
                      <m:t>𝒋</m:t>
                    </m:r>
                  </m:oMath>
                </a14:m>
                <a:r>
                  <a:rPr lang="en-US" sz="2000" b="1" dirty="0"/>
                  <a:t> </a:t>
                </a:r>
                <a:r>
                  <a:rPr lang="en-US" sz="2000" dirty="0"/>
                  <a:t>and</a:t>
                </a:r>
                <a:r>
                  <a:rPr lang="en-US" sz="2000" b="1" dirty="0"/>
                  <a:t>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𝑴</m:t>
                        </m:r>
                      </m:e>
                      <m:sub>
                        <m:r>
                          <a:rPr lang="en-US" sz="2000" b="1" i="1" smtClean="0">
                            <a:latin typeface="Cambria Math" panose="02040503050406030204" pitchFamily="18" charset="0"/>
                          </a:rPr>
                          <m:t>𝒚</m:t>
                        </m:r>
                      </m:sub>
                    </m:sSub>
                    <m:d>
                      <m:dPr>
                        <m:begChr m:val="["/>
                        <m:endChr m:val="]"/>
                        <m:ctrlPr>
                          <a:rPr lang="en-US" sz="2000" b="1" i="1" smtClean="0">
                            <a:latin typeface="Cambria Math" panose="02040503050406030204" pitchFamily="18" charset="0"/>
                          </a:rPr>
                        </m:ctrlPr>
                      </m:dPr>
                      <m:e>
                        <m:r>
                          <a:rPr lang="en-US" sz="2000" b="1" i="1" smtClean="0">
                            <a:latin typeface="Cambria Math" panose="02040503050406030204" pitchFamily="18" charset="0"/>
                          </a:rPr>
                          <m:t>𝒋</m:t>
                        </m:r>
                      </m:e>
                    </m:d>
                    <m:r>
                      <a:rPr lang="en-US" sz="2000" b="1" i="1" smtClean="0">
                        <a:latin typeface="Cambria Math" panose="02040503050406030204" pitchFamily="18" charset="0"/>
                      </a:rPr>
                      <m:t>=</m:t>
                    </m:r>
                    <m:r>
                      <a:rPr lang="en-US" sz="2000" b="1" i="1" smtClean="0">
                        <a:latin typeface="Cambria Math" panose="02040503050406030204" pitchFamily="18" charset="0"/>
                      </a:rPr>
                      <m:t>𝒊</m:t>
                    </m:r>
                  </m:oMath>
                </a14:m>
                <a:endParaRPr lang="en-US" sz="2000" b="1" dirty="0"/>
              </a:p>
              <a:p>
                <a:pPr algn="ctr"/>
                <a:r>
                  <a:rPr lang="en-US" sz="2000" dirty="0"/>
                  <a:t>(Initially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𝑥</m:t>
                        </m:r>
                      </m:sub>
                    </m:sSub>
                    <m:d>
                      <m:dPr>
                        <m:begChr m:val="["/>
                        <m:endChr m:val="]"/>
                        <m:ctrlPr>
                          <a:rPr lang="en-US" sz="2000" i="1" smtClean="0">
                            <a:latin typeface="Cambria Math" panose="02040503050406030204" pitchFamily="18" charset="0"/>
                          </a:rPr>
                        </m:ctrlPr>
                      </m:dPr>
                      <m:e>
                        <m:r>
                          <a:rPr lang="en-US" sz="2000" b="0" i="1" smtClean="0">
                            <a:latin typeface="Cambria Math" panose="02040503050406030204" pitchFamily="18" charset="0"/>
                          </a:rPr>
                          <m:t>𝑖</m:t>
                        </m:r>
                      </m:e>
                    </m:d>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𝑦</m:t>
                        </m:r>
                      </m:sub>
                    </m:sSub>
                    <m:d>
                      <m:dPr>
                        <m:begChr m:val="["/>
                        <m:endChr m:val="]"/>
                        <m:ctrlPr>
                          <a:rPr lang="en-US" sz="2000" i="1" smtClean="0">
                            <a:latin typeface="Cambria Math" panose="02040503050406030204" pitchFamily="18" charset="0"/>
                          </a:rPr>
                        </m:ctrlPr>
                      </m:dPr>
                      <m:e>
                        <m:r>
                          <a:rPr lang="en-US" sz="2000" b="0" i="1" smtClean="0">
                            <a:latin typeface="Cambria Math" panose="02040503050406030204" pitchFamily="18" charset="0"/>
                          </a:rPr>
                          <m:t>𝑖</m:t>
                        </m:r>
                      </m:e>
                    </m:d>
                    <m:r>
                      <a:rPr lang="en-US" sz="2000" b="0" i="1" smtClean="0">
                        <a:latin typeface="Cambria Math" panose="02040503050406030204" pitchFamily="18" charset="0"/>
                      </a:rPr>
                      <m:t>=0</m:t>
                    </m:r>
                  </m:oMath>
                </a14:m>
                <a:r>
                  <a:rPr lang="en-US" sz="2000" dirty="0"/>
                  <a:t>)</a:t>
                </a:r>
              </a:p>
            </p:txBody>
          </p:sp>
        </mc:Choice>
        <mc:Fallback xmlns="">
          <p:sp>
            <p:nvSpPr>
              <p:cNvPr id="13" name="Flowchart: Process 12"/>
              <p:cNvSpPr>
                <a:spLocks noRot="1" noChangeAspect="1" noMove="1" noResize="1" noEditPoints="1" noAdjustHandles="1" noChangeArrowheads="1" noChangeShapeType="1" noTextEdit="1"/>
              </p:cNvSpPr>
              <p:nvPr/>
            </p:nvSpPr>
            <p:spPr>
              <a:xfrm>
                <a:off x="8280971" y="2193444"/>
                <a:ext cx="3837398" cy="1438471"/>
              </a:xfrm>
              <a:prstGeom prst="flowChartProcess">
                <a:avLst/>
              </a:prstGeom>
              <a:blipFill>
                <a:blip r:embed="rId3"/>
                <a:stretch>
                  <a:fillRect l="-1264" r="-1106" b="-251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Rectangular Callout 13"/>
              <p:cNvSpPr/>
              <p:nvPr/>
            </p:nvSpPr>
            <p:spPr>
              <a:xfrm>
                <a:off x="5417904" y="915997"/>
                <a:ext cx="5844283" cy="407720"/>
              </a:xfrm>
              <a:prstGeom prst="wedgeRectCallout">
                <a:avLst>
                  <a:gd name="adj1" fmla="val -62088"/>
                  <a:gd name="adj2" fmla="val 413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Maintain</a:t>
                </a:r>
                <a:r>
                  <a:rPr lang="en-US" sz="2000" b="1" dirty="0"/>
                  <a:t> </a:t>
                </a:r>
                <a:r>
                  <a:rPr lang="en-US" sz="2000" dirty="0"/>
                  <a:t>a</a:t>
                </a:r>
                <a:r>
                  <a:rPr lang="en-US" sz="2000" b="1" dirty="0"/>
                  <a:t> queue </a:t>
                </a:r>
                <a:r>
                  <a:rPr lang="en-US" sz="2000" dirty="0"/>
                  <a:t>of unmatched </a:t>
                </a:r>
                <a14:m>
                  <m:oMath xmlns:m="http://schemas.openxmlformats.org/officeDocument/2006/math">
                    <m:r>
                      <a:rPr lang="en-US" sz="2000" b="0" i="1" smtClean="0">
                        <a:latin typeface="Cambria Math" panose="02040503050406030204" pitchFamily="18" charset="0"/>
                      </a:rPr>
                      <m:t>𝑥</m:t>
                    </m:r>
                  </m:oMath>
                </a14:m>
                <a:r>
                  <a:rPr lang="en-US" sz="2000" b="1" dirty="0"/>
                  <a:t> </a:t>
                </a:r>
                <a:r>
                  <a:rPr lang="en-US" sz="2000" dirty="0"/>
                  <a:t>elements</a:t>
                </a:r>
                <a:endParaRPr lang="en-US" sz="2000" b="1" dirty="0"/>
              </a:p>
            </p:txBody>
          </p:sp>
        </mc:Choice>
        <mc:Fallback xmlns="">
          <p:sp>
            <p:nvSpPr>
              <p:cNvPr id="14" name="Rectangular Callout 13"/>
              <p:cNvSpPr>
                <a:spLocks noRot="1" noChangeAspect="1" noMove="1" noResize="1" noEditPoints="1" noAdjustHandles="1" noChangeArrowheads="1" noChangeShapeType="1" noTextEdit="1"/>
              </p:cNvSpPr>
              <p:nvPr/>
            </p:nvSpPr>
            <p:spPr>
              <a:xfrm>
                <a:off x="5417904" y="915997"/>
                <a:ext cx="5844283" cy="407720"/>
              </a:xfrm>
              <a:prstGeom prst="wedgeRectCallout">
                <a:avLst>
                  <a:gd name="adj1" fmla="val -62088"/>
                  <a:gd name="adj2" fmla="val 41394"/>
                </a:avLst>
              </a:prstGeom>
              <a:blipFill>
                <a:blip r:embed="rId4"/>
                <a:stretch>
                  <a:fillRect t="-4286" b="-21429"/>
                </a:stretch>
              </a:blipFill>
            </p:spPr>
            <p:txBody>
              <a:bodyPr/>
              <a:lstStyle/>
              <a:p>
                <a:r>
                  <a:rPr lang="en-CA">
                    <a:noFill/>
                  </a:rPr>
                  <a:t> </a:t>
                </a:r>
              </a:p>
            </p:txBody>
          </p:sp>
        </mc:Fallback>
      </mc:AlternateContent>
      <p:sp>
        <p:nvSpPr>
          <p:cNvPr id="15" name="Rectangular Callout 14"/>
          <p:cNvSpPr/>
          <p:nvPr/>
        </p:nvSpPr>
        <p:spPr>
          <a:xfrm>
            <a:off x="7803221" y="1376571"/>
            <a:ext cx="3965825" cy="407720"/>
          </a:xfrm>
          <a:prstGeom prst="wedgeRectCallout">
            <a:avLst>
              <a:gd name="adj1" fmla="val -63577"/>
              <a:gd name="adj2" fmla="val 13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Simple </a:t>
            </a:r>
            <a:r>
              <a:rPr lang="en-US" sz="2000" b="1" dirty="0"/>
              <a:t>list </a:t>
            </a:r>
            <a:r>
              <a:rPr lang="en-US" sz="2000" dirty="0"/>
              <a:t>of preferences</a:t>
            </a:r>
          </a:p>
        </p:txBody>
      </p:sp>
      <mc:AlternateContent xmlns:mc="http://schemas.openxmlformats.org/markup-compatibility/2006" xmlns:a14="http://schemas.microsoft.com/office/drawing/2010/main">
        <mc:Choice Requires="a14">
          <p:sp>
            <p:nvSpPr>
              <p:cNvPr id="16" name="Rectangular Callout 15"/>
              <p:cNvSpPr/>
              <p:nvPr/>
            </p:nvSpPr>
            <p:spPr>
              <a:xfrm>
                <a:off x="5417904" y="1868987"/>
                <a:ext cx="5313450" cy="393853"/>
              </a:xfrm>
              <a:prstGeom prst="wedgeRectCallout">
                <a:avLst>
                  <a:gd name="adj1" fmla="val -78659"/>
                  <a:gd name="adj2" fmla="val -124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Want to know who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𝑗</m:t>
                        </m:r>
                      </m:sub>
                    </m:sSub>
                  </m:oMath>
                </a14:m>
                <a:r>
                  <a:rPr lang="en-US" sz="2000" dirty="0"/>
                  <a:t> is matched with</a:t>
                </a:r>
              </a:p>
            </p:txBody>
          </p:sp>
        </mc:Choice>
        <mc:Fallback xmlns="">
          <p:sp>
            <p:nvSpPr>
              <p:cNvPr id="16" name="Rectangular Callout 15"/>
              <p:cNvSpPr>
                <a:spLocks noRot="1" noChangeAspect="1" noMove="1" noResize="1" noEditPoints="1" noAdjustHandles="1" noChangeArrowheads="1" noChangeShapeType="1" noTextEdit="1"/>
              </p:cNvSpPr>
              <p:nvPr/>
            </p:nvSpPr>
            <p:spPr>
              <a:xfrm>
                <a:off x="5417904" y="1868987"/>
                <a:ext cx="5313450" cy="393853"/>
              </a:xfrm>
              <a:prstGeom prst="wedgeRectCallout">
                <a:avLst>
                  <a:gd name="adj1" fmla="val -78659"/>
                  <a:gd name="adj2" fmla="val -12410"/>
                </a:avLst>
              </a:prstGeom>
              <a:blipFill>
                <a:blip r:embed="rId5"/>
                <a:stretch>
                  <a:fillRect t="-11940" b="-1940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7" name="Rectangular Callout 16"/>
              <p:cNvSpPr/>
              <p:nvPr/>
            </p:nvSpPr>
            <p:spPr>
              <a:xfrm>
                <a:off x="5417904" y="1868986"/>
                <a:ext cx="5313450" cy="393853"/>
              </a:xfrm>
              <a:prstGeom prst="wedgeRectCallout">
                <a:avLst>
                  <a:gd name="adj1" fmla="val -45788"/>
                  <a:gd name="adj2" fmla="val 1584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Want to know </a:t>
                </a:r>
                <a:r>
                  <a:rPr lang="en-US" sz="2000" b="1" dirty="0"/>
                  <a:t>who</a:t>
                </a:r>
                <a:r>
                  <a:rPr lang="en-US" sz="2000" dirty="0"/>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𝑗</m:t>
                        </m:r>
                      </m:sub>
                    </m:sSub>
                  </m:oMath>
                </a14:m>
                <a:r>
                  <a:rPr lang="en-US" sz="2000" dirty="0"/>
                  <a:t> is matched with</a:t>
                </a:r>
              </a:p>
            </p:txBody>
          </p:sp>
        </mc:Choice>
        <mc:Fallback xmlns="">
          <p:sp>
            <p:nvSpPr>
              <p:cNvPr id="17" name="Rectangular Callout 16"/>
              <p:cNvSpPr>
                <a:spLocks noRot="1" noChangeAspect="1" noMove="1" noResize="1" noEditPoints="1" noAdjustHandles="1" noChangeArrowheads="1" noChangeShapeType="1" noTextEdit="1"/>
              </p:cNvSpPr>
              <p:nvPr/>
            </p:nvSpPr>
            <p:spPr>
              <a:xfrm>
                <a:off x="5417904" y="1868986"/>
                <a:ext cx="5313450" cy="393853"/>
              </a:xfrm>
              <a:prstGeom prst="wedgeRectCallout">
                <a:avLst>
                  <a:gd name="adj1" fmla="val -45788"/>
                  <a:gd name="adj2" fmla="val 158455"/>
                </a:avLst>
              </a:prstGeom>
              <a:blipFill>
                <a:blip r:embed="rId6"/>
                <a:stretch>
                  <a:fillRect t="-583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2210655" y="4302249"/>
                <a:ext cx="3429857" cy="829656"/>
              </a:xfrm>
              <a:prstGeom prst="wedgeRectCallout">
                <a:avLst>
                  <a:gd name="adj1" fmla="val -17908"/>
                  <a:gd name="adj2" fmla="val -1663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Want to </a:t>
                </a:r>
                <a:r>
                  <a:rPr lang="en-US" sz="2000" b="1" dirty="0"/>
                  <a:t>quickly </a:t>
                </a:r>
                <a:r>
                  <a:rPr lang="en-US" sz="2000" dirty="0"/>
                  <a:t>look up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𝑗</m:t>
                        </m:r>
                      </m:sub>
                    </m:sSub>
                  </m:oMath>
                </a14:m>
                <a:r>
                  <a:rPr lang="en-US" sz="2000" dirty="0"/>
                  <a:t>’s </a:t>
                </a:r>
                <a:r>
                  <a:rPr lang="en-US" sz="2000" b="1" dirty="0"/>
                  <a:t>rank </a:t>
                </a:r>
                <a:r>
                  <a:rPr lang="en-US" sz="2000" dirty="0"/>
                  <a:t>for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oMath>
                </a14:m>
                <a:r>
                  <a:rPr lang="en-US" sz="2000" dirty="0"/>
                  <a:t> and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𝑘</m:t>
                        </m:r>
                      </m:sub>
                    </m:sSub>
                  </m:oMath>
                </a14:m>
                <a:endParaRPr lang="en-US" sz="2000" dirty="0"/>
              </a:p>
            </p:txBody>
          </p:sp>
        </mc:Choice>
        <mc:Fallback xmlns="">
          <p:sp>
            <p:nvSpPr>
              <p:cNvPr id="18" name="Rectangular Callout 17"/>
              <p:cNvSpPr>
                <a:spLocks noRot="1" noChangeAspect="1" noMove="1" noResize="1" noEditPoints="1" noAdjustHandles="1" noChangeArrowheads="1" noChangeShapeType="1" noTextEdit="1"/>
              </p:cNvSpPr>
              <p:nvPr/>
            </p:nvSpPr>
            <p:spPr>
              <a:xfrm>
                <a:off x="2210655" y="4302249"/>
                <a:ext cx="3429857" cy="829656"/>
              </a:xfrm>
              <a:prstGeom prst="wedgeRectCallout">
                <a:avLst>
                  <a:gd name="adj1" fmla="val -17908"/>
                  <a:gd name="adj2" fmla="val -166367"/>
                </a:avLst>
              </a:prstGeom>
              <a:blipFill>
                <a:blip r:embed="rId7"/>
                <a:stretch>
                  <a:fillRect b="-67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 name="Flowchart: Process 18"/>
              <p:cNvSpPr/>
              <p:nvPr/>
            </p:nvSpPr>
            <p:spPr>
              <a:xfrm>
                <a:off x="5529209" y="4167773"/>
                <a:ext cx="5380234" cy="76709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Construct an </a:t>
                </a:r>
                <a:r>
                  <a:rPr lang="en-US" sz="2000" b="1" dirty="0"/>
                  <a:t>array</a:t>
                </a:r>
                <a:r>
                  <a:rPr lang="en-US" sz="2000" dirty="0"/>
                  <a:t> </a:t>
                </a:r>
                <a14:m>
                  <m:oMath xmlns:m="http://schemas.openxmlformats.org/officeDocument/2006/math">
                    <m:r>
                      <a:rPr lang="en-US" sz="2000" b="1" i="1" smtClean="0">
                        <a:latin typeface="Cambria Math" panose="02040503050406030204" pitchFamily="18" charset="0"/>
                      </a:rPr>
                      <m:t>𝑹</m:t>
                    </m:r>
                    <m:d>
                      <m:dPr>
                        <m:begChr m:val="["/>
                        <m:endChr m:val="]"/>
                        <m:ctrlPr>
                          <a:rPr lang="en-US" sz="2000" b="1" i="1" smtClean="0">
                            <a:latin typeface="Cambria Math" panose="02040503050406030204" pitchFamily="18" charset="0"/>
                          </a:rPr>
                        </m:ctrlPr>
                      </m:dPr>
                      <m:e>
                        <m:r>
                          <a:rPr lang="en-US" sz="2000" b="1" i="1" smtClean="0">
                            <a:latin typeface="Cambria Math" panose="02040503050406030204" pitchFamily="18" charset="0"/>
                          </a:rPr>
                          <m:t>𝒋</m:t>
                        </m:r>
                        <m:r>
                          <a:rPr lang="en-US" sz="2000" b="1" i="1" smtClean="0">
                            <a:latin typeface="Cambria Math" panose="02040503050406030204" pitchFamily="18" charset="0"/>
                          </a:rPr>
                          <m:t>,</m:t>
                        </m:r>
                        <m:r>
                          <a:rPr lang="en-US" sz="2000" b="1" i="1" smtClean="0">
                            <a:latin typeface="Cambria Math" panose="02040503050406030204" pitchFamily="18" charset="0"/>
                          </a:rPr>
                          <m:t>𝒊</m:t>
                        </m:r>
                      </m:e>
                    </m:d>
                  </m:oMath>
                </a14:m>
                <a:r>
                  <a:rPr lang="en-US" sz="2000" dirty="0"/>
                  <a:t> containing the </a:t>
                </a:r>
                <a:r>
                  <a:rPr lang="en-US" sz="2000" b="1" dirty="0"/>
                  <a:t>rank </a:t>
                </a:r>
                <a:r>
                  <a:rPr lang="en-US" sz="2000" dirty="0"/>
                  <a:t>of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1" i="1" smtClean="0">
                            <a:latin typeface="Cambria Math" panose="02040503050406030204" pitchFamily="18" charset="0"/>
                          </a:rPr>
                          <m:t>𝒊</m:t>
                        </m:r>
                      </m:sub>
                    </m:sSub>
                  </m:oMath>
                </a14:m>
                <a:r>
                  <a:rPr lang="en-US" sz="2000" b="1" dirty="0"/>
                  <a:t> </a:t>
                </a:r>
                <a:r>
                  <a:rPr lang="en-US" sz="2000" dirty="0"/>
                  <a:t>in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𝒚</m:t>
                        </m:r>
                      </m:e>
                      <m:sub>
                        <m:r>
                          <a:rPr lang="en-US" sz="2000" b="1" i="1" smtClean="0">
                            <a:latin typeface="Cambria Math" panose="02040503050406030204" pitchFamily="18" charset="0"/>
                          </a:rPr>
                          <m:t>𝒋</m:t>
                        </m:r>
                      </m:sub>
                    </m:sSub>
                  </m:oMath>
                </a14:m>
                <a:r>
                  <a:rPr lang="en-US" sz="2000" dirty="0"/>
                  <a:t>’s preference list</a:t>
                </a:r>
              </a:p>
            </p:txBody>
          </p:sp>
        </mc:Choice>
        <mc:Fallback xmlns="">
          <p:sp>
            <p:nvSpPr>
              <p:cNvPr id="19" name="Flowchart: Process 18"/>
              <p:cNvSpPr>
                <a:spLocks noRot="1" noChangeAspect="1" noMove="1" noResize="1" noEditPoints="1" noAdjustHandles="1" noChangeArrowheads="1" noChangeShapeType="1" noTextEdit="1"/>
              </p:cNvSpPr>
              <p:nvPr/>
            </p:nvSpPr>
            <p:spPr>
              <a:xfrm>
                <a:off x="5529209" y="4167773"/>
                <a:ext cx="5380234" cy="767096"/>
              </a:xfrm>
              <a:prstGeom prst="flowChartProcess">
                <a:avLst/>
              </a:prstGeom>
              <a:blipFill>
                <a:blip r:embed="rId8"/>
                <a:stretch>
                  <a:fillRect t="-1550" b="-542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0" name="Flowchart: Process 19"/>
              <p:cNvSpPr/>
              <p:nvPr/>
            </p:nvSpPr>
            <p:spPr>
              <a:xfrm>
                <a:off x="5417904" y="4929768"/>
                <a:ext cx="6607997" cy="38710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I.e., want </a:t>
                </a:r>
                <a14:m>
                  <m:oMath xmlns:m="http://schemas.openxmlformats.org/officeDocument/2006/math">
                    <m:r>
                      <a:rPr lang="en-US" sz="2000" b="1" i="1" smtClean="0">
                        <a:latin typeface="Cambria Math" panose="02040503050406030204" pitchFamily="18" charset="0"/>
                      </a:rPr>
                      <m:t>𝑹</m:t>
                    </m:r>
                    <m:d>
                      <m:dPr>
                        <m:begChr m:val="["/>
                        <m:endChr m:val="]"/>
                        <m:ctrlPr>
                          <a:rPr lang="en-US" sz="2000" b="1" i="1" smtClean="0">
                            <a:latin typeface="Cambria Math" panose="02040503050406030204" pitchFamily="18" charset="0"/>
                          </a:rPr>
                        </m:ctrlPr>
                      </m:dPr>
                      <m:e>
                        <m:r>
                          <a:rPr lang="en-US" sz="2000" b="1" i="1" smtClean="0">
                            <a:latin typeface="Cambria Math" panose="02040503050406030204" pitchFamily="18" charset="0"/>
                          </a:rPr>
                          <m:t>𝒋</m:t>
                        </m:r>
                        <m:r>
                          <a:rPr lang="en-US" sz="2000" b="1" i="1" smtClean="0">
                            <a:latin typeface="Cambria Math" panose="02040503050406030204" pitchFamily="18" charset="0"/>
                          </a:rPr>
                          <m:t>,</m:t>
                        </m:r>
                        <m:r>
                          <a:rPr lang="en-US" sz="2000" b="1" i="1" smtClean="0">
                            <a:latin typeface="Cambria Math" panose="02040503050406030204" pitchFamily="18" charset="0"/>
                          </a:rPr>
                          <m:t>𝒊</m:t>
                        </m:r>
                      </m:e>
                    </m:d>
                    <m:r>
                      <a:rPr lang="en-US" sz="2000" b="1" i="1" smtClean="0">
                        <a:latin typeface="Cambria Math" panose="02040503050406030204" pitchFamily="18" charset="0"/>
                      </a:rPr>
                      <m:t>=</m:t>
                    </m:r>
                    <m:r>
                      <a:rPr lang="en-US" sz="2000" b="1" i="1" smtClean="0">
                        <a:latin typeface="Cambria Math" panose="02040503050406030204" pitchFamily="18" charset="0"/>
                      </a:rPr>
                      <m:t>𝒌</m:t>
                    </m:r>
                  </m:oMath>
                </a14:m>
                <a:r>
                  <a:rPr lang="en-US" sz="2000" dirty="0"/>
                  <a:t> if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oMath>
                </a14:m>
                <a:r>
                  <a:rPr lang="en-US" sz="2000" dirty="0"/>
                  <a:t> is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𝑗</m:t>
                        </m:r>
                      </m:sub>
                    </m:sSub>
                  </m:oMath>
                </a14:m>
                <a:r>
                  <a:rPr lang="en-US" sz="2000" dirty="0"/>
                  <a:t>’s </a:t>
                </a:r>
                <a14:m>
                  <m:oMath xmlns:m="http://schemas.openxmlformats.org/officeDocument/2006/math">
                    <m:r>
                      <a:rPr lang="en-US" sz="2000" b="1" i="1" smtClean="0">
                        <a:latin typeface="Cambria Math" panose="02040503050406030204" pitchFamily="18" charset="0"/>
                      </a:rPr>
                      <m:t>𝒌</m:t>
                    </m:r>
                  </m:oMath>
                </a14:m>
                <a:r>
                  <a:rPr lang="en-US" sz="2000" b="1" dirty="0"/>
                  <a:t>-</a:t>
                </a:r>
                <a:r>
                  <a:rPr lang="en-US" sz="2000" b="1" dirty="0" err="1"/>
                  <a:t>th</a:t>
                </a:r>
                <a:r>
                  <a:rPr lang="en-US" sz="2000" b="1" dirty="0"/>
                  <a:t> favourite</a:t>
                </a:r>
                <a:r>
                  <a:rPr lang="en-US" sz="2000" dirty="0"/>
                  <a:t> partner</a:t>
                </a:r>
              </a:p>
            </p:txBody>
          </p:sp>
        </mc:Choice>
        <mc:Fallback xmlns="">
          <p:sp>
            <p:nvSpPr>
              <p:cNvPr id="20" name="Flowchart: Process 19"/>
              <p:cNvSpPr>
                <a:spLocks noRot="1" noChangeAspect="1" noMove="1" noResize="1" noEditPoints="1" noAdjustHandles="1" noChangeArrowheads="1" noChangeShapeType="1" noTextEdit="1"/>
              </p:cNvSpPr>
              <p:nvPr/>
            </p:nvSpPr>
            <p:spPr>
              <a:xfrm>
                <a:off x="5417904" y="4929768"/>
                <a:ext cx="6607997" cy="387108"/>
              </a:xfrm>
              <a:prstGeom prst="flowChartProcess">
                <a:avLst/>
              </a:prstGeom>
              <a:blipFill>
                <a:blip r:embed="rId9"/>
                <a:stretch>
                  <a:fillRect t="-13636" b="-2121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1" name="Flowchart: Process 20"/>
              <p:cNvSpPr/>
              <p:nvPr/>
            </p:nvSpPr>
            <p:spPr>
              <a:xfrm>
                <a:off x="8712488" y="5350033"/>
                <a:ext cx="3056558" cy="69366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Allows comparing two ranks in </a:t>
                </a:r>
                <a14:m>
                  <m:oMath xmlns:m="http://schemas.openxmlformats.org/officeDocument/2006/math">
                    <m:r>
                      <m:rPr>
                        <m:sty m:val="p"/>
                      </m:rPr>
                      <a:rPr lang="en-US" sz="2000" b="0" i="0" smtClean="0">
                        <a:latin typeface="Cambria Math" panose="02040503050406030204" pitchFamily="18" charset="0"/>
                      </a:rPr>
                      <m:t>O</m:t>
                    </m:r>
                    <m:r>
                      <a:rPr lang="en-US" sz="2000" b="0" i="1" smtClean="0">
                        <a:latin typeface="Cambria Math" panose="02040503050406030204" pitchFamily="18" charset="0"/>
                      </a:rPr>
                      <m:t>(1)</m:t>
                    </m:r>
                  </m:oMath>
                </a14:m>
                <a:r>
                  <a:rPr lang="en-US" sz="2000" dirty="0"/>
                  <a:t> time!</a:t>
                </a:r>
              </a:p>
            </p:txBody>
          </p:sp>
        </mc:Choice>
        <mc:Fallback xmlns="">
          <p:sp>
            <p:nvSpPr>
              <p:cNvPr id="21" name="Flowchart: Process 20"/>
              <p:cNvSpPr>
                <a:spLocks noRot="1" noChangeAspect="1" noMove="1" noResize="1" noEditPoints="1" noAdjustHandles="1" noChangeArrowheads="1" noChangeShapeType="1" noTextEdit="1"/>
              </p:cNvSpPr>
              <p:nvPr/>
            </p:nvSpPr>
            <p:spPr>
              <a:xfrm>
                <a:off x="8712488" y="5350033"/>
                <a:ext cx="3056558" cy="693662"/>
              </a:xfrm>
              <a:prstGeom prst="flowChartProcess">
                <a:avLst/>
              </a:prstGeom>
              <a:blipFill>
                <a:blip r:embed="rId10"/>
                <a:stretch>
                  <a:fillRect t="-4310" r="-1782" b="-1465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2" name="Flowchart: Process 21"/>
              <p:cNvSpPr/>
              <p:nvPr/>
            </p:nvSpPr>
            <p:spPr>
              <a:xfrm>
                <a:off x="775699" y="5360813"/>
                <a:ext cx="4462406" cy="797723"/>
              </a:xfrm>
              <a:prstGeom prst="flowChart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dirty="0">
                    <a:solidFill>
                      <a:srgbClr val="000000"/>
                    </a:solidFill>
                  </a:rPr>
                  <a:t>So, we get </a:t>
                </a:r>
                <a14:m>
                  <m:oMath xmlns:m="http://schemas.openxmlformats.org/officeDocument/2006/math">
                    <m:r>
                      <m:rPr>
                        <m:sty m:val="p"/>
                      </m:rPr>
                      <a:rPr lang="en-US" sz="2000" b="0" i="0" smtClean="0">
                        <a:solidFill>
                          <a:srgbClr val="000000"/>
                        </a:solidFill>
                        <a:latin typeface="Cambria Math" panose="02040503050406030204" pitchFamily="18" charset="0"/>
                      </a:rPr>
                      <m:t>O</m:t>
                    </m:r>
                    <m:d>
                      <m:dPr>
                        <m:ctrlPr>
                          <a:rPr lang="en-US" sz="2000" b="0" i="1" smtClean="0">
                            <a:solidFill>
                              <a:srgbClr val="000000"/>
                            </a:solidFill>
                            <a:latin typeface="Cambria Math" panose="02040503050406030204" pitchFamily="18" charset="0"/>
                          </a:rPr>
                        </m:ctrlPr>
                      </m:dPr>
                      <m:e>
                        <m:r>
                          <a:rPr lang="en-US" sz="2000" b="0" i="0" smtClean="0">
                            <a:solidFill>
                              <a:srgbClr val="000000"/>
                            </a:solidFill>
                            <a:latin typeface="Cambria Math" panose="02040503050406030204" pitchFamily="18" charset="0"/>
                          </a:rPr>
                          <m:t>1</m:t>
                        </m:r>
                      </m:e>
                    </m:d>
                  </m:oMath>
                </a14:m>
                <a:r>
                  <a:rPr lang="en-US" sz="2000" b="0" i="0" dirty="0">
                    <a:solidFill>
                      <a:srgbClr val="000000"/>
                    </a:solidFill>
                    <a:latin typeface="Cambria Math" panose="02040503050406030204" pitchFamily="18" charset="0"/>
                  </a:rPr>
                  <a:t> </a:t>
                </a:r>
                <a:r>
                  <a:rPr lang="en-US" sz="2000" dirty="0">
                    <a:solidFill>
                      <a:srgbClr val="000000"/>
                    </a:solidFill>
                  </a:rPr>
                  <a:t>time per iteration,</a:t>
                </a:r>
                <a:br>
                  <a:rPr lang="en-US" sz="2000" dirty="0">
                    <a:solidFill>
                      <a:srgbClr val="000000"/>
                    </a:solidFill>
                  </a:rPr>
                </a:br>
                <a:r>
                  <a:rPr lang="en-US" sz="2000" dirty="0">
                    <a:solidFill>
                      <a:srgbClr val="000000"/>
                    </a:solidFill>
                  </a:rPr>
                  <a:t>and </a:t>
                </a:r>
                <a14:m>
                  <m:oMath xmlns:m="http://schemas.openxmlformats.org/officeDocument/2006/math">
                    <m:r>
                      <m:rPr>
                        <m:sty m:val="p"/>
                      </m:rPr>
                      <a:rPr lang="en-US" sz="2000" b="0" i="0" smtClean="0">
                        <a:solidFill>
                          <a:srgbClr val="000000"/>
                        </a:solidFill>
                        <a:latin typeface="Cambria Math" panose="02040503050406030204" pitchFamily="18" charset="0"/>
                      </a:rPr>
                      <m:t>O</m:t>
                    </m:r>
                    <m:r>
                      <a:rPr lang="en-US" sz="2000" b="0" i="1" smtClean="0">
                        <a:solidFill>
                          <a:srgbClr val="000000"/>
                        </a:solidFill>
                        <a:latin typeface="Cambria Math" panose="02040503050406030204" pitchFamily="18" charset="0"/>
                      </a:rPr>
                      <m:t>(</m:t>
                    </m:r>
                    <m:sSup>
                      <m:sSupPr>
                        <m:ctrlPr>
                          <a:rPr lang="en-US" sz="2000" b="0" i="1" smtClean="0">
                            <a:solidFill>
                              <a:srgbClr val="000000"/>
                            </a:solidFill>
                            <a:latin typeface="Cambria Math" panose="02040503050406030204" pitchFamily="18" charset="0"/>
                          </a:rPr>
                        </m:ctrlPr>
                      </m:sSupPr>
                      <m:e>
                        <m:r>
                          <a:rPr lang="en-US" sz="2000" b="0" i="1" smtClean="0">
                            <a:solidFill>
                              <a:srgbClr val="000000"/>
                            </a:solidFill>
                            <a:latin typeface="Cambria Math" panose="02040503050406030204" pitchFamily="18" charset="0"/>
                          </a:rPr>
                          <m:t>𝑛</m:t>
                        </m:r>
                      </m:e>
                      <m:sup>
                        <m:r>
                          <a:rPr lang="en-US" sz="2000" b="0" i="1" smtClean="0">
                            <a:solidFill>
                              <a:srgbClr val="000000"/>
                            </a:solidFill>
                            <a:latin typeface="Cambria Math" panose="02040503050406030204" pitchFamily="18" charset="0"/>
                          </a:rPr>
                          <m:t>2</m:t>
                        </m:r>
                      </m:sup>
                    </m:sSup>
                    <m:r>
                      <a:rPr lang="en-US" sz="2000" b="0" i="1" smtClean="0">
                        <a:solidFill>
                          <a:srgbClr val="000000"/>
                        </a:solidFill>
                        <a:latin typeface="Cambria Math" panose="02040503050406030204" pitchFamily="18" charset="0"/>
                      </a:rPr>
                      <m:t>)</m:t>
                    </m:r>
                  </m:oMath>
                </a14:m>
                <a:r>
                  <a:rPr lang="en-US" sz="2000" dirty="0">
                    <a:solidFill>
                      <a:srgbClr val="000000"/>
                    </a:solidFill>
                  </a:rPr>
                  <a:t> time in total</a:t>
                </a:r>
              </a:p>
            </p:txBody>
          </p:sp>
        </mc:Choice>
        <mc:Fallback xmlns="">
          <p:sp>
            <p:nvSpPr>
              <p:cNvPr id="22" name="Flowchart: Process 21"/>
              <p:cNvSpPr>
                <a:spLocks noRot="1" noChangeAspect="1" noMove="1" noResize="1" noEditPoints="1" noAdjustHandles="1" noChangeArrowheads="1" noChangeShapeType="1" noTextEdit="1"/>
              </p:cNvSpPr>
              <p:nvPr/>
            </p:nvSpPr>
            <p:spPr>
              <a:xfrm>
                <a:off x="775699" y="5360813"/>
                <a:ext cx="4462406" cy="797723"/>
              </a:xfrm>
              <a:prstGeom prst="flowChartProcess">
                <a:avLst/>
              </a:prstGeom>
              <a:blipFill>
                <a:blip r:embed="rId11"/>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3" name="Flowchart: Process 22"/>
              <p:cNvSpPr/>
              <p:nvPr/>
            </p:nvSpPr>
            <p:spPr>
              <a:xfrm>
                <a:off x="5892228" y="5342312"/>
                <a:ext cx="2813402" cy="38710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m:rPr>
                        <m:sty m:val="p"/>
                      </m:rPr>
                      <a:rPr lang="en-US" sz="2000" b="0" i="0" smtClean="0">
                        <a:latin typeface="Cambria Math" panose="02040503050406030204" pitchFamily="18" charset="0"/>
                      </a:rPr>
                      <m:t>O</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oMath>
                </a14:m>
                <a:r>
                  <a:rPr lang="en-US" sz="2000" dirty="0"/>
                  <a:t> preprocessing</a:t>
                </a:r>
              </a:p>
            </p:txBody>
          </p:sp>
        </mc:Choice>
        <mc:Fallback xmlns="">
          <p:sp>
            <p:nvSpPr>
              <p:cNvPr id="23" name="Flowchart: Process 22"/>
              <p:cNvSpPr>
                <a:spLocks noRot="1" noChangeAspect="1" noMove="1" noResize="1" noEditPoints="1" noAdjustHandles="1" noChangeArrowheads="1" noChangeShapeType="1" noTextEdit="1"/>
              </p:cNvSpPr>
              <p:nvPr/>
            </p:nvSpPr>
            <p:spPr>
              <a:xfrm>
                <a:off x="5892228" y="5342312"/>
                <a:ext cx="2813402" cy="387108"/>
              </a:xfrm>
              <a:prstGeom prst="flowChartProcess">
                <a:avLst/>
              </a:prstGeom>
              <a:blipFill>
                <a:blip r:embed="rId12"/>
                <a:stretch>
                  <a:fillRect t="-7463" b="-25373"/>
                </a:stretch>
              </a:blipFill>
            </p:spPr>
            <p:txBody>
              <a:bodyPr/>
              <a:lstStyle/>
              <a:p>
                <a:r>
                  <a:rPr lang="en-CA">
                    <a:noFill/>
                  </a:rPr>
                  <a:t> </a:t>
                </a:r>
              </a:p>
            </p:txBody>
          </p:sp>
        </mc:Fallback>
      </mc:AlternateContent>
      <p:sp>
        <p:nvSpPr>
          <p:cNvPr id="25" name="Flowchart: Process 24"/>
          <p:cNvSpPr/>
          <p:nvPr/>
        </p:nvSpPr>
        <p:spPr>
          <a:xfrm>
            <a:off x="775699" y="6313184"/>
            <a:ext cx="7280953" cy="417147"/>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Exercise: try writing pseudocode for this implementation</a:t>
            </a:r>
          </a:p>
        </p:txBody>
      </p:sp>
    </p:spTree>
    <p:extLst>
      <p:ext uri="{BB962C8B-B14F-4D97-AF65-F5344CB8AC3E}">
        <p14:creationId xmlns:p14="http://schemas.microsoft.com/office/powerpoint/2010/main" val="48599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Formulating Graph Problems</a:t>
            </a:r>
            <a:endParaRPr lang="en-CA" dirty="0"/>
          </a:p>
        </p:txBody>
      </p:sp>
      <p:sp>
        <p:nvSpPr>
          <p:cNvPr id="2" name="Slide Number Placeholder 1">
            <a:extLst>
              <a:ext uri="{FF2B5EF4-FFF2-40B4-BE49-F238E27FC236}">
                <a16:creationId xmlns:a16="http://schemas.microsoft.com/office/drawing/2014/main" id="{714851A9-3C0B-D1B6-01CD-A0DB6908A23C}"/>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867950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440" y="254223"/>
            <a:ext cx="10515119" cy="60919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a:extLst>
              <a:ext uri="{FF2B5EF4-FFF2-40B4-BE49-F238E27FC236}">
                <a16:creationId xmlns:a16="http://schemas.microsoft.com/office/drawing/2014/main" id="{E7F29AE9-2A69-CDA7-B34D-C824D272257C}"/>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947066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6845" y="349803"/>
            <a:ext cx="9459684" cy="61921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a:extLst>
              <a:ext uri="{FF2B5EF4-FFF2-40B4-BE49-F238E27FC236}">
                <a16:creationId xmlns:a16="http://schemas.microsoft.com/office/drawing/2014/main" id="{6C45FE3E-06EF-707E-7320-6EE92BE73AB8}"/>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307185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528B0A3-2839-48DF-9A48-3765A4FE1717}"/>
              </a:ext>
            </a:extLst>
          </p:cNvPr>
          <p:cNvCxnSpPr/>
          <p:nvPr/>
        </p:nvCxnSpPr>
        <p:spPr>
          <a:xfrm>
            <a:off x="2071511" y="1162756"/>
            <a:ext cx="8630356"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86DF958-CCFF-4763-96A6-D3212B30A4EC}"/>
              </a:ext>
            </a:extLst>
          </p:cNvPr>
          <p:cNvCxnSpPr/>
          <p:nvPr/>
        </p:nvCxnSpPr>
        <p:spPr>
          <a:xfrm>
            <a:off x="2071511" y="4408311"/>
            <a:ext cx="8630356"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BB9E0501-4F7F-4970-BFD9-DBC93BBE3FDB}"/>
              </a:ext>
            </a:extLst>
          </p:cNvPr>
          <p:cNvSpPr/>
          <p:nvPr/>
        </p:nvSpPr>
        <p:spPr>
          <a:xfrm>
            <a:off x="3775038" y="1760244"/>
            <a:ext cx="130917" cy="132457"/>
          </a:xfrm>
          <a:prstGeom prst="ellipse">
            <a:avLst/>
          </a:prstGeom>
          <a:solidFill>
            <a:schemeClr val="accent3"/>
          </a:solidFill>
          <a:ln w="28575">
            <a:solidFill>
              <a:schemeClr val="accent3"/>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FFFFFF"/>
              </a:solidFill>
            </a:endParaRPr>
          </a:p>
        </p:txBody>
      </p:sp>
      <p:sp>
        <p:nvSpPr>
          <p:cNvPr id="11" name="Flowchart: Connector 10">
            <a:extLst>
              <a:ext uri="{FF2B5EF4-FFF2-40B4-BE49-F238E27FC236}">
                <a16:creationId xmlns:a16="http://schemas.microsoft.com/office/drawing/2014/main" id="{D303321B-2385-4A62-9449-1A0CEF4C0CE7}"/>
              </a:ext>
            </a:extLst>
          </p:cNvPr>
          <p:cNvSpPr/>
          <p:nvPr/>
        </p:nvSpPr>
        <p:spPr>
          <a:xfrm>
            <a:off x="543315" y="2297655"/>
            <a:ext cx="1026184" cy="1026184"/>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p>
        </p:txBody>
      </p:sp>
      <p:sp>
        <p:nvSpPr>
          <p:cNvPr id="12" name="Oval 11">
            <a:extLst>
              <a:ext uri="{FF2B5EF4-FFF2-40B4-BE49-F238E27FC236}">
                <a16:creationId xmlns:a16="http://schemas.microsoft.com/office/drawing/2014/main" id="{C90BFA2E-FD26-49A4-822D-5E2B708E355D}"/>
              </a:ext>
            </a:extLst>
          </p:cNvPr>
          <p:cNvSpPr/>
          <p:nvPr/>
        </p:nvSpPr>
        <p:spPr>
          <a:xfrm>
            <a:off x="5216165" y="3448758"/>
            <a:ext cx="130917" cy="132457"/>
          </a:xfrm>
          <a:prstGeom prst="ellipse">
            <a:avLst/>
          </a:prstGeom>
          <a:solidFill>
            <a:schemeClr val="accent3"/>
          </a:solidFill>
          <a:ln w="28575">
            <a:solidFill>
              <a:schemeClr val="accent3"/>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FFFFFF"/>
              </a:solidFill>
            </a:endParaRPr>
          </a:p>
        </p:txBody>
      </p:sp>
      <p:sp>
        <p:nvSpPr>
          <p:cNvPr id="13" name="Oval 12">
            <a:extLst>
              <a:ext uri="{FF2B5EF4-FFF2-40B4-BE49-F238E27FC236}">
                <a16:creationId xmlns:a16="http://schemas.microsoft.com/office/drawing/2014/main" id="{32B83FB5-E14A-4921-9A46-BFC15B7B4056}"/>
              </a:ext>
            </a:extLst>
          </p:cNvPr>
          <p:cNvSpPr/>
          <p:nvPr/>
        </p:nvSpPr>
        <p:spPr>
          <a:xfrm>
            <a:off x="7022387" y="2610555"/>
            <a:ext cx="130917" cy="132457"/>
          </a:xfrm>
          <a:prstGeom prst="ellipse">
            <a:avLst/>
          </a:prstGeom>
          <a:solidFill>
            <a:schemeClr val="accent3"/>
          </a:solidFill>
          <a:ln w="28575">
            <a:solidFill>
              <a:schemeClr val="accent3"/>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FFFFFF"/>
              </a:solidFill>
            </a:endParaRPr>
          </a:p>
        </p:txBody>
      </p:sp>
      <p:sp>
        <p:nvSpPr>
          <p:cNvPr id="14" name="Oval 13">
            <a:extLst>
              <a:ext uri="{FF2B5EF4-FFF2-40B4-BE49-F238E27FC236}">
                <a16:creationId xmlns:a16="http://schemas.microsoft.com/office/drawing/2014/main" id="{87F81869-5E55-4942-B74E-3019C6725358}"/>
              </a:ext>
            </a:extLst>
          </p:cNvPr>
          <p:cNvSpPr/>
          <p:nvPr/>
        </p:nvSpPr>
        <p:spPr>
          <a:xfrm>
            <a:off x="8659276" y="3572939"/>
            <a:ext cx="130917" cy="132457"/>
          </a:xfrm>
          <a:prstGeom prst="ellipse">
            <a:avLst/>
          </a:prstGeom>
          <a:solidFill>
            <a:schemeClr val="accent3"/>
          </a:solidFill>
          <a:ln w="28575">
            <a:solidFill>
              <a:schemeClr val="accent3"/>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FFFFFF"/>
              </a:solidFill>
            </a:endParaRPr>
          </a:p>
        </p:txBody>
      </p:sp>
      <p:sp>
        <p:nvSpPr>
          <p:cNvPr id="15" name="Oval 14">
            <a:extLst>
              <a:ext uri="{FF2B5EF4-FFF2-40B4-BE49-F238E27FC236}">
                <a16:creationId xmlns:a16="http://schemas.microsoft.com/office/drawing/2014/main" id="{61E0B09F-8183-49DE-B87C-811B44BE9BCF}"/>
              </a:ext>
            </a:extLst>
          </p:cNvPr>
          <p:cNvSpPr/>
          <p:nvPr/>
        </p:nvSpPr>
        <p:spPr>
          <a:xfrm>
            <a:off x="8975365" y="2678290"/>
            <a:ext cx="130917" cy="132457"/>
          </a:xfrm>
          <a:prstGeom prst="ellipse">
            <a:avLst/>
          </a:prstGeom>
          <a:solidFill>
            <a:schemeClr val="accent3"/>
          </a:solidFill>
          <a:ln w="28575">
            <a:solidFill>
              <a:schemeClr val="accent3"/>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FFFFFF"/>
              </a:solidFill>
            </a:endParaRPr>
          </a:p>
        </p:txBody>
      </p:sp>
      <p:sp>
        <p:nvSpPr>
          <p:cNvPr id="16" name="Oval 15">
            <a:extLst>
              <a:ext uri="{FF2B5EF4-FFF2-40B4-BE49-F238E27FC236}">
                <a16:creationId xmlns:a16="http://schemas.microsoft.com/office/drawing/2014/main" id="{66C2403E-D468-4729-8FAF-EE70B66E3A55}"/>
              </a:ext>
            </a:extLst>
          </p:cNvPr>
          <p:cNvSpPr/>
          <p:nvPr/>
        </p:nvSpPr>
        <p:spPr>
          <a:xfrm>
            <a:off x="9409987" y="1813280"/>
            <a:ext cx="130917" cy="132457"/>
          </a:xfrm>
          <a:prstGeom prst="ellipse">
            <a:avLst/>
          </a:prstGeom>
          <a:solidFill>
            <a:schemeClr val="accent3"/>
          </a:solidFill>
          <a:ln w="28575">
            <a:solidFill>
              <a:schemeClr val="accent3"/>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FFFFFF"/>
              </a:solidFill>
            </a:endParaRPr>
          </a:p>
        </p:txBody>
      </p:sp>
      <p:sp>
        <p:nvSpPr>
          <p:cNvPr id="17" name="Oval 16">
            <a:extLst>
              <a:ext uri="{FF2B5EF4-FFF2-40B4-BE49-F238E27FC236}">
                <a16:creationId xmlns:a16="http://schemas.microsoft.com/office/drawing/2014/main" id="{7BCD4835-DFF0-46DB-8BE0-310E71F30710}"/>
              </a:ext>
            </a:extLst>
          </p:cNvPr>
          <p:cNvSpPr/>
          <p:nvPr/>
        </p:nvSpPr>
        <p:spPr>
          <a:xfrm>
            <a:off x="3775037" y="1096527"/>
            <a:ext cx="130917" cy="132457"/>
          </a:xfrm>
          <a:prstGeom prst="ellipse">
            <a:avLst/>
          </a:prstGeom>
          <a:solidFill>
            <a:schemeClr val="accent3"/>
          </a:solidFill>
          <a:ln w="28575">
            <a:solidFill>
              <a:schemeClr val="accent3"/>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FFFFFF"/>
              </a:solidFill>
            </a:endParaRPr>
          </a:p>
        </p:txBody>
      </p:sp>
      <p:sp>
        <p:nvSpPr>
          <p:cNvPr id="18" name="Oval 17">
            <a:extLst>
              <a:ext uri="{FF2B5EF4-FFF2-40B4-BE49-F238E27FC236}">
                <a16:creationId xmlns:a16="http://schemas.microsoft.com/office/drawing/2014/main" id="{EA43737D-82AC-465E-833D-46DB6BAF1E21}"/>
              </a:ext>
            </a:extLst>
          </p:cNvPr>
          <p:cNvSpPr/>
          <p:nvPr/>
        </p:nvSpPr>
        <p:spPr>
          <a:xfrm>
            <a:off x="3840495" y="4342082"/>
            <a:ext cx="130917" cy="132457"/>
          </a:xfrm>
          <a:prstGeom prst="ellipse">
            <a:avLst/>
          </a:prstGeom>
          <a:solidFill>
            <a:schemeClr val="accent3"/>
          </a:solidFill>
          <a:ln w="28575">
            <a:solidFill>
              <a:schemeClr val="accent3"/>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FFFFFF"/>
              </a:solidFill>
            </a:endParaRPr>
          </a:p>
        </p:txBody>
      </p:sp>
      <p:cxnSp>
        <p:nvCxnSpPr>
          <p:cNvPr id="20" name="Straight Connector 19">
            <a:extLst>
              <a:ext uri="{FF2B5EF4-FFF2-40B4-BE49-F238E27FC236}">
                <a16:creationId xmlns:a16="http://schemas.microsoft.com/office/drawing/2014/main" id="{51C5680D-5117-421E-B65F-2B1DC6278345}"/>
              </a:ext>
            </a:extLst>
          </p:cNvPr>
          <p:cNvCxnSpPr>
            <a:stCxn id="17" idx="4"/>
            <a:endCxn id="5" idx="0"/>
          </p:cNvCxnSpPr>
          <p:nvPr/>
        </p:nvCxnSpPr>
        <p:spPr>
          <a:xfrm>
            <a:off x="3840496" y="1228984"/>
            <a:ext cx="1" cy="531260"/>
          </a:xfrm>
          <a:prstGeom prst="line">
            <a:avLst/>
          </a:prstGeom>
          <a:ln w="38100">
            <a:solidFill>
              <a:srgbClr val="00B0F0"/>
            </a:solidFill>
          </a:ln>
        </p:spPr>
        <p:style>
          <a:lnRef idx="3">
            <a:schemeClr val="accent3"/>
          </a:lnRef>
          <a:fillRef idx="0">
            <a:schemeClr val="accent3"/>
          </a:fillRef>
          <a:effectRef idx="2">
            <a:schemeClr val="accent3"/>
          </a:effectRef>
          <a:fontRef idx="minor">
            <a:schemeClr val="tx1"/>
          </a:fontRef>
        </p:style>
      </p:cxnSp>
      <p:sp>
        <p:nvSpPr>
          <p:cNvPr id="21" name="Oval 20">
            <a:extLst>
              <a:ext uri="{FF2B5EF4-FFF2-40B4-BE49-F238E27FC236}">
                <a16:creationId xmlns:a16="http://schemas.microsoft.com/office/drawing/2014/main" id="{CE29E88F-14E6-42F2-A50F-E1D0F6D39D0A}"/>
              </a:ext>
            </a:extLst>
          </p:cNvPr>
          <p:cNvSpPr/>
          <p:nvPr/>
        </p:nvSpPr>
        <p:spPr>
          <a:xfrm>
            <a:off x="9409986" y="1096527"/>
            <a:ext cx="130917" cy="132457"/>
          </a:xfrm>
          <a:prstGeom prst="ellipse">
            <a:avLst/>
          </a:prstGeom>
          <a:solidFill>
            <a:schemeClr val="accent3"/>
          </a:solidFill>
          <a:ln w="28575">
            <a:solidFill>
              <a:schemeClr val="accent3"/>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FFFFFF"/>
              </a:solidFill>
            </a:endParaRPr>
          </a:p>
        </p:txBody>
      </p:sp>
      <p:cxnSp>
        <p:nvCxnSpPr>
          <p:cNvPr id="22" name="Straight Connector 21">
            <a:extLst>
              <a:ext uri="{FF2B5EF4-FFF2-40B4-BE49-F238E27FC236}">
                <a16:creationId xmlns:a16="http://schemas.microsoft.com/office/drawing/2014/main" id="{D48CA3FF-60F0-4EF7-9322-174A79D30918}"/>
              </a:ext>
            </a:extLst>
          </p:cNvPr>
          <p:cNvCxnSpPr>
            <a:cxnSpLocks/>
            <a:stCxn id="21" idx="4"/>
            <a:endCxn id="16" idx="0"/>
          </p:cNvCxnSpPr>
          <p:nvPr/>
        </p:nvCxnSpPr>
        <p:spPr>
          <a:xfrm>
            <a:off x="9475445" y="1228984"/>
            <a:ext cx="1" cy="584296"/>
          </a:xfrm>
          <a:prstGeom prst="line">
            <a:avLst/>
          </a:prstGeom>
          <a:ln w="38100">
            <a:solidFill>
              <a:srgbClr val="00B0F0"/>
            </a:solidFill>
          </a:ln>
        </p:spPr>
        <p:style>
          <a:lnRef idx="3">
            <a:schemeClr val="accent3"/>
          </a:lnRef>
          <a:fillRef idx="0">
            <a:schemeClr val="accent3"/>
          </a:fillRef>
          <a:effectRef idx="2">
            <a:schemeClr val="accent3"/>
          </a:effectRef>
          <a:fontRef idx="minor">
            <a:schemeClr val="tx1"/>
          </a:fontRef>
        </p:style>
      </p:cxnSp>
      <p:cxnSp>
        <p:nvCxnSpPr>
          <p:cNvPr id="25" name="Straight Connector 24">
            <a:extLst>
              <a:ext uri="{FF2B5EF4-FFF2-40B4-BE49-F238E27FC236}">
                <a16:creationId xmlns:a16="http://schemas.microsoft.com/office/drawing/2014/main" id="{8C8C8F02-9257-49B8-9FF6-C0556CBC3646}"/>
              </a:ext>
            </a:extLst>
          </p:cNvPr>
          <p:cNvCxnSpPr>
            <a:cxnSpLocks/>
            <a:stCxn id="15" idx="7"/>
            <a:endCxn id="16" idx="3"/>
          </p:cNvCxnSpPr>
          <p:nvPr/>
        </p:nvCxnSpPr>
        <p:spPr>
          <a:xfrm flipV="1">
            <a:off x="9087110" y="1926339"/>
            <a:ext cx="342049" cy="771349"/>
          </a:xfrm>
          <a:prstGeom prst="line">
            <a:avLst/>
          </a:prstGeom>
          <a:ln w="38100">
            <a:solidFill>
              <a:srgbClr val="00B0F0"/>
            </a:solidFill>
          </a:ln>
        </p:spPr>
        <p:style>
          <a:lnRef idx="3">
            <a:schemeClr val="accent3"/>
          </a:lnRef>
          <a:fillRef idx="0">
            <a:schemeClr val="accent3"/>
          </a:fillRef>
          <a:effectRef idx="2">
            <a:schemeClr val="accent3"/>
          </a:effectRef>
          <a:fontRef idx="minor">
            <a:schemeClr val="tx1"/>
          </a:fontRef>
        </p:style>
      </p:cxnSp>
      <p:cxnSp>
        <p:nvCxnSpPr>
          <p:cNvPr id="28" name="Straight Connector 27">
            <a:extLst>
              <a:ext uri="{FF2B5EF4-FFF2-40B4-BE49-F238E27FC236}">
                <a16:creationId xmlns:a16="http://schemas.microsoft.com/office/drawing/2014/main" id="{8C08D0FE-ECE6-4AE5-A621-4C7E989BF9AA}"/>
              </a:ext>
            </a:extLst>
          </p:cNvPr>
          <p:cNvCxnSpPr>
            <a:cxnSpLocks/>
            <a:stCxn id="14" idx="0"/>
            <a:endCxn id="15" idx="4"/>
          </p:cNvCxnSpPr>
          <p:nvPr/>
        </p:nvCxnSpPr>
        <p:spPr>
          <a:xfrm flipV="1">
            <a:off x="8724735" y="2810747"/>
            <a:ext cx="316089" cy="762192"/>
          </a:xfrm>
          <a:prstGeom prst="line">
            <a:avLst/>
          </a:prstGeom>
          <a:ln w="38100">
            <a:solidFill>
              <a:srgbClr val="00B0F0"/>
            </a:solidFill>
          </a:ln>
        </p:spPr>
        <p:style>
          <a:lnRef idx="3">
            <a:schemeClr val="accent3"/>
          </a:lnRef>
          <a:fillRef idx="0">
            <a:schemeClr val="accent3"/>
          </a:fillRef>
          <a:effectRef idx="2">
            <a:schemeClr val="accent3"/>
          </a:effectRef>
          <a:fontRef idx="minor">
            <a:schemeClr val="tx1"/>
          </a:fontRef>
        </p:style>
      </p:cxnSp>
      <p:cxnSp>
        <p:nvCxnSpPr>
          <p:cNvPr id="31" name="Straight Connector 30">
            <a:extLst>
              <a:ext uri="{FF2B5EF4-FFF2-40B4-BE49-F238E27FC236}">
                <a16:creationId xmlns:a16="http://schemas.microsoft.com/office/drawing/2014/main" id="{78BD2FF3-6E6D-49B9-B25E-2575792406DB}"/>
              </a:ext>
            </a:extLst>
          </p:cNvPr>
          <p:cNvCxnSpPr>
            <a:cxnSpLocks/>
            <a:stCxn id="34" idx="0"/>
            <a:endCxn id="14" idx="4"/>
          </p:cNvCxnSpPr>
          <p:nvPr/>
        </p:nvCxnSpPr>
        <p:spPr>
          <a:xfrm flipV="1">
            <a:off x="8724735" y="3705396"/>
            <a:ext cx="0" cy="629735"/>
          </a:xfrm>
          <a:prstGeom prst="line">
            <a:avLst/>
          </a:prstGeom>
          <a:ln w="38100">
            <a:solidFill>
              <a:srgbClr val="00B0F0"/>
            </a:solidFill>
          </a:ln>
        </p:spPr>
        <p:style>
          <a:lnRef idx="3">
            <a:schemeClr val="accent3"/>
          </a:lnRef>
          <a:fillRef idx="0">
            <a:schemeClr val="accent3"/>
          </a:fillRef>
          <a:effectRef idx="2">
            <a:schemeClr val="accent3"/>
          </a:effectRef>
          <a:fontRef idx="minor">
            <a:schemeClr val="tx1"/>
          </a:fontRef>
        </p:style>
      </p:cxnSp>
      <p:sp>
        <p:nvSpPr>
          <p:cNvPr id="34" name="Oval 33">
            <a:extLst>
              <a:ext uri="{FF2B5EF4-FFF2-40B4-BE49-F238E27FC236}">
                <a16:creationId xmlns:a16="http://schemas.microsoft.com/office/drawing/2014/main" id="{8394E46F-E43C-48F1-A622-64362D8430F7}"/>
              </a:ext>
            </a:extLst>
          </p:cNvPr>
          <p:cNvSpPr/>
          <p:nvPr/>
        </p:nvSpPr>
        <p:spPr>
          <a:xfrm>
            <a:off x="8659276" y="4335131"/>
            <a:ext cx="130917" cy="132457"/>
          </a:xfrm>
          <a:prstGeom prst="ellipse">
            <a:avLst/>
          </a:prstGeom>
          <a:solidFill>
            <a:schemeClr val="accent3"/>
          </a:solidFill>
          <a:ln w="28575">
            <a:solidFill>
              <a:schemeClr val="accent3"/>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FFFFFF"/>
              </a:solidFill>
            </a:endParaRPr>
          </a:p>
        </p:txBody>
      </p:sp>
      <p:sp>
        <p:nvSpPr>
          <p:cNvPr id="36" name="Oval 35">
            <a:extLst>
              <a:ext uri="{FF2B5EF4-FFF2-40B4-BE49-F238E27FC236}">
                <a16:creationId xmlns:a16="http://schemas.microsoft.com/office/drawing/2014/main" id="{ECBEBEE2-8BC9-4BB3-8F71-286A24CC1D99}"/>
              </a:ext>
            </a:extLst>
          </p:cNvPr>
          <p:cNvSpPr/>
          <p:nvPr/>
        </p:nvSpPr>
        <p:spPr>
          <a:xfrm>
            <a:off x="5216165" y="1096527"/>
            <a:ext cx="130917" cy="132457"/>
          </a:xfrm>
          <a:prstGeom prst="ellipse">
            <a:avLst/>
          </a:prstGeom>
          <a:solidFill>
            <a:schemeClr val="accent3"/>
          </a:solidFill>
          <a:ln w="28575">
            <a:solidFill>
              <a:schemeClr val="accent3"/>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FFFFFF"/>
              </a:solidFill>
            </a:endParaRPr>
          </a:p>
        </p:txBody>
      </p:sp>
      <p:sp>
        <p:nvSpPr>
          <p:cNvPr id="37" name="Oval 36">
            <a:extLst>
              <a:ext uri="{FF2B5EF4-FFF2-40B4-BE49-F238E27FC236}">
                <a16:creationId xmlns:a16="http://schemas.microsoft.com/office/drawing/2014/main" id="{153E6DD2-E854-41EA-B1CC-87FACBEB05F8}"/>
              </a:ext>
            </a:extLst>
          </p:cNvPr>
          <p:cNvSpPr/>
          <p:nvPr/>
        </p:nvSpPr>
        <p:spPr>
          <a:xfrm>
            <a:off x="5216165" y="4342082"/>
            <a:ext cx="130917" cy="132457"/>
          </a:xfrm>
          <a:prstGeom prst="ellipse">
            <a:avLst/>
          </a:prstGeom>
          <a:solidFill>
            <a:schemeClr val="accent3"/>
          </a:solidFill>
          <a:ln w="28575">
            <a:solidFill>
              <a:schemeClr val="accent3"/>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FFFFFF"/>
              </a:solidFill>
            </a:endParaRPr>
          </a:p>
        </p:txBody>
      </p:sp>
      <p:sp>
        <p:nvSpPr>
          <p:cNvPr id="38" name="Oval 37">
            <a:extLst>
              <a:ext uri="{FF2B5EF4-FFF2-40B4-BE49-F238E27FC236}">
                <a16:creationId xmlns:a16="http://schemas.microsoft.com/office/drawing/2014/main" id="{4D9899E2-A5EB-4A92-BD5D-7716DF62ECBD}"/>
              </a:ext>
            </a:extLst>
          </p:cNvPr>
          <p:cNvSpPr/>
          <p:nvPr/>
        </p:nvSpPr>
        <p:spPr>
          <a:xfrm>
            <a:off x="7012801" y="1096527"/>
            <a:ext cx="130917" cy="132457"/>
          </a:xfrm>
          <a:prstGeom prst="ellipse">
            <a:avLst/>
          </a:prstGeom>
          <a:solidFill>
            <a:schemeClr val="accent3"/>
          </a:solidFill>
          <a:ln w="28575">
            <a:solidFill>
              <a:schemeClr val="accent3"/>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FFFFFF"/>
              </a:solidFill>
            </a:endParaRPr>
          </a:p>
        </p:txBody>
      </p:sp>
      <p:sp>
        <p:nvSpPr>
          <p:cNvPr id="39" name="Oval 38">
            <a:extLst>
              <a:ext uri="{FF2B5EF4-FFF2-40B4-BE49-F238E27FC236}">
                <a16:creationId xmlns:a16="http://schemas.microsoft.com/office/drawing/2014/main" id="{F3F3F1A4-56E4-417A-9B4A-375E846C4C8A}"/>
              </a:ext>
            </a:extLst>
          </p:cNvPr>
          <p:cNvSpPr/>
          <p:nvPr/>
        </p:nvSpPr>
        <p:spPr>
          <a:xfrm>
            <a:off x="7012801" y="4342082"/>
            <a:ext cx="130917" cy="132457"/>
          </a:xfrm>
          <a:prstGeom prst="ellipse">
            <a:avLst/>
          </a:prstGeom>
          <a:solidFill>
            <a:schemeClr val="accent3"/>
          </a:solidFill>
          <a:ln w="28575">
            <a:solidFill>
              <a:schemeClr val="accent3"/>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FFFFFF"/>
              </a:solidFill>
            </a:endParaRPr>
          </a:p>
        </p:txBody>
      </p:sp>
      <p:cxnSp>
        <p:nvCxnSpPr>
          <p:cNvPr id="40" name="Straight Connector 39">
            <a:extLst>
              <a:ext uri="{FF2B5EF4-FFF2-40B4-BE49-F238E27FC236}">
                <a16:creationId xmlns:a16="http://schemas.microsoft.com/office/drawing/2014/main" id="{0538463A-2EA6-46D4-A15B-3778BBA0926C}"/>
              </a:ext>
            </a:extLst>
          </p:cNvPr>
          <p:cNvCxnSpPr>
            <a:cxnSpLocks/>
            <a:stCxn id="12" idx="4"/>
            <a:endCxn id="37" idx="0"/>
          </p:cNvCxnSpPr>
          <p:nvPr/>
        </p:nvCxnSpPr>
        <p:spPr>
          <a:xfrm>
            <a:off x="5281624" y="3581215"/>
            <a:ext cx="0" cy="760867"/>
          </a:xfrm>
          <a:prstGeom prst="line">
            <a:avLst/>
          </a:prstGeom>
          <a:ln w="38100">
            <a:solidFill>
              <a:srgbClr val="00B0F0"/>
            </a:solidFill>
          </a:ln>
        </p:spPr>
        <p:style>
          <a:lnRef idx="3">
            <a:schemeClr val="accent3"/>
          </a:lnRef>
          <a:fillRef idx="0">
            <a:schemeClr val="accent3"/>
          </a:fillRef>
          <a:effectRef idx="2">
            <a:schemeClr val="accent3"/>
          </a:effectRef>
          <a:fontRef idx="minor">
            <a:schemeClr val="tx1"/>
          </a:fontRef>
        </p:style>
      </p:cxnSp>
      <p:sp>
        <p:nvSpPr>
          <p:cNvPr id="43" name="Oval 42">
            <a:extLst>
              <a:ext uri="{FF2B5EF4-FFF2-40B4-BE49-F238E27FC236}">
                <a16:creationId xmlns:a16="http://schemas.microsoft.com/office/drawing/2014/main" id="{51ABC88B-37E3-4DF7-9CA0-F97C201128EE}"/>
              </a:ext>
            </a:extLst>
          </p:cNvPr>
          <p:cNvSpPr/>
          <p:nvPr/>
        </p:nvSpPr>
        <p:spPr>
          <a:xfrm>
            <a:off x="8975365" y="1096527"/>
            <a:ext cx="130917" cy="132457"/>
          </a:xfrm>
          <a:prstGeom prst="ellipse">
            <a:avLst/>
          </a:prstGeom>
          <a:solidFill>
            <a:schemeClr val="accent3"/>
          </a:solidFill>
          <a:ln w="28575">
            <a:solidFill>
              <a:schemeClr val="accent3"/>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FFFFFF"/>
              </a:solidFill>
            </a:endParaRPr>
          </a:p>
        </p:txBody>
      </p:sp>
      <p:sp>
        <p:nvSpPr>
          <p:cNvPr id="44" name="Oval 43">
            <a:extLst>
              <a:ext uri="{FF2B5EF4-FFF2-40B4-BE49-F238E27FC236}">
                <a16:creationId xmlns:a16="http://schemas.microsoft.com/office/drawing/2014/main" id="{2C8E1BE9-33AE-41AE-865D-20A46B5A4019}"/>
              </a:ext>
            </a:extLst>
          </p:cNvPr>
          <p:cNvSpPr/>
          <p:nvPr/>
        </p:nvSpPr>
        <p:spPr>
          <a:xfrm>
            <a:off x="8975365" y="4342082"/>
            <a:ext cx="130917" cy="132457"/>
          </a:xfrm>
          <a:prstGeom prst="ellipse">
            <a:avLst/>
          </a:prstGeom>
          <a:solidFill>
            <a:schemeClr val="accent3"/>
          </a:solidFill>
          <a:ln w="28575">
            <a:solidFill>
              <a:schemeClr val="accent3"/>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FFFFFF"/>
              </a:solidFill>
            </a:endParaRPr>
          </a:p>
        </p:txBody>
      </p:sp>
      <p:sp>
        <p:nvSpPr>
          <p:cNvPr id="45" name="Oval 44">
            <a:extLst>
              <a:ext uri="{FF2B5EF4-FFF2-40B4-BE49-F238E27FC236}">
                <a16:creationId xmlns:a16="http://schemas.microsoft.com/office/drawing/2014/main" id="{5F1B6C78-B68A-4607-A169-21BAD4E1B38F}"/>
              </a:ext>
            </a:extLst>
          </p:cNvPr>
          <p:cNvSpPr/>
          <p:nvPr/>
        </p:nvSpPr>
        <p:spPr>
          <a:xfrm>
            <a:off x="9429159" y="4335130"/>
            <a:ext cx="130917" cy="132457"/>
          </a:xfrm>
          <a:prstGeom prst="ellipse">
            <a:avLst/>
          </a:prstGeom>
          <a:solidFill>
            <a:schemeClr val="accent3"/>
          </a:solidFill>
          <a:ln w="28575">
            <a:solidFill>
              <a:schemeClr val="accent3"/>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FFFFFF"/>
              </a:solidFill>
            </a:endParaRPr>
          </a:p>
        </p:txBody>
      </p:sp>
      <p:sp>
        <p:nvSpPr>
          <p:cNvPr id="46" name="Oval 45">
            <a:extLst>
              <a:ext uri="{FF2B5EF4-FFF2-40B4-BE49-F238E27FC236}">
                <a16:creationId xmlns:a16="http://schemas.microsoft.com/office/drawing/2014/main" id="{FC056B67-38F1-46CF-83AD-93AC17C45CE1}"/>
              </a:ext>
            </a:extLst>
          </p:cNvPr>
          <p:cNvSpPr/>
          <p:nvPr/>
        </p:nvSpPr>
        <p:spPr>
          <a:xfrm>
            <a:off x="7547893" y="3448758"/>
            <a:ext cx="130917" cy="132457"/>
          </a:xfrm>
          <a:prstGeom prst="ellipse">
            <a:avLst/>
          </a:prstGeom>
          <a:solidFill>
            <a:schemeClr val="accent3"/>
          </a:solidFill>
          <a:ln w="28575">
            <a:solidFill>
              <a:schemeClr val="accent3"/>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FFFFFF"/>
              </a:solidFill>
            </a:endParaRPr>
          </a:p>
        </p:txBody>
      </p:sp>
      <p:sp>
        <p:nvSpPr>
          <p:cNvPr id="47" name="Oval 46">
            <a:extLst>
              <a:ext uri="{FF2B5EF4-FFF2-40B4-BE49-F238E27FC236}">
                <a16:creationId xmlns:a16="http://schemas.microsoft.com/office/drawing/2014/main" id="{074F7ECE-A870-4690-AD54-44AEB6FFA918}"/>
              </a:ext>
            </a:extLst>
          </p:cNvPr>
          <p:cNvSpPr/>
          <p:nvPr/>
        </p:nvSpPr>
        <p:spPr>
          <a:xfrm>
            <a:off x="7547893" y="1096527"/>
            <a:ext cx="130917" cy="132457"/>
          </a:xfrm>
          <a:prstGeom prst="ellipse">
            <a:avLst/>
          </a:prstGeom>
          <a:solidFill>
            <a:schemeClr val="accent3"/>
          </a:solidFill>
          <a:ln w="28575">
            <a:solidFill>
              <a:schemeClr val="accent3"/>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FFFFFF"/>
              </a:solidFill>
            </a:endParaRPr>
          </a:p>
        </p:txBody>
      </p:sp>
      <p:sp>
        <p:nvSpPr>
          <p:cNvPr id="48" name="Oval 47">
            <a:extLst>
              <a:ext uri="{FF2B5EF4-FFF2-40B4-BE49-F238E27FC236}">
                <a16:creationId xmlns:a16="http://schemas.microsoft.com/office/drawing/2014/main" id="{682DACAF-6BDD-4E1A-9BF4-52965408ABE1}"/>
              </a:ext>
            </a:extLst>
          </p:cNvPr>
          <p:cNvSpPr/>
          <p:nvPr/>
        </p:nvSpPr>
        <p:spPr>
          <a:xfrm>
            <a:off x="7547893" y="4342082"/>
            <a:ext cx="130917" cy="132457"/>
          </a:xfrm>
          <a:prstGeom prst="ellipse">
            <a:avLst/>
          </a:prstGeom>
          <a:solidFill>
            <a:schemeClr val="accent3"/>
          </a:solidFill>
          <a:ln w="28575">
            <a:solidFill>
              <a:schemeClr val="accent3"/>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FFFFFF"/>
              </a:solidFill>
            </a:endParaRPr>
          </a:p>
        </p:txBody>
      </p:sp>
      <p:cxnSp>
        <p:nvCxnSpPr>
          <p:cNvPr id="49" name="Straight Connector 48">
            <a:extLst>
              <a:ext uri="{FF2B5EF4-FFF2-40B4-BE49-F238E27FC236}">
                <a16:creationId xmlns:a16="http://schemas.microsoft.com/office/drawing/2014/main" id="{C918D201-B7EF-40DB-AC77-B8BC1A2590AF}"/>
              </a:ext>
            </a:extLst>
          </p:cNvPr>
          <p:cNvCxnSpPr>
            <a:cxnSpLocks/>
            <a:stCxn id="46" idx="4"/>
            <a:endCxn id="48" idx="0"/>
          </p:cNvCxnSpPr>
          <p:nvPr/>
        </p:nvCxnSpPr>
        <p:spPr>
          <a:xfrm>
            <a:off x="7613352" y="3581215"/>
            <a:ext cx="0" cy="760867"/>
          </a:xfrm>
          <a:prstGeom prst="line">
            <a:avLst/>
          </a:prstGeom>
          <a:ln w="38100">
            <a:solidFill>
              <a:srgbClr val="00B0F0"/>
            </a:solidFill>
          </a:ln>
        </p:spPr>
        <p:style>
          <a:lnRef idx="3">
            <a:schemeClr val="accent3"/>
          </a:lnRef>
          <a:fillRef idx="0">
            <a:schemeClr val="accent3"/>
          </a:fillRef>
          <a:effectRef idx="2">
            <a:schemeClr val="accent3"/>
          </a:effectRef>
          <a:fontRef idx="minor">
            <a:schemeClr val="tx1"/>
          </a:fontRef>
        </p:style>
      </p:cxnSp>
      <p:cxnSp>
        <p:nvCxnSpPr>
          <p:cNvPr id="52" name="Straight Connector 51">
            <a:extLst>
              <a:ext uri="{FF2B5EF4-FFF2-40B4-BE49-F238E27FC236}">
                <a16:creationId xmlns:a16="http://schemas.microsoft.com/office/drawing/2014/main" id="{DD47A028-4740-41D2-B073-2E7E616B3794}"/>
              </a:ext>
            </a:extLst>
          </p:cNvPr>
          <p:cNvCxnSpPr>
            <a:cxnSpLocks/>
            <a:stCxn id="13" idx="4"/>
            <a:endCxn id="46" idx="1"/>
          </p:cNvCxnSpPr>
          <p:nvPr/>
        </p:nvCxnSpPr>
        <p:spPr>
          <a:xfrm>
            <a:off x="7087846" y="2743012"/>
            <a:ext cx="479219" cy="725144"/>
          </a:xfrm>
          <a:prstGeom prst="line">
            <a:avLst/>
          </a:prstGeom>
          <a:ln w="38100">
            <a:solidFill>
              <a:srgbClr val="00B0F0"/>
            </a:solidFill>
          </a:ln>
        </p:spPr>
        <p:style>
          <a:lnRef idx="3">
            <a:schemeClr val="accent3"/>
          </a:lnRef>
          <a:fillRef idx="0">
            <a:schemeClr val="accent3"/>
          </a:fillRef>
          <a:effectRef idx="2">
            <a:schemeClr val="accent3"/>
          </a:effectRef>
          <a:fontRef idx="minor">
            <a:schemeClr val="tx1"/>
          </a:fontRef>
        </p:style>
      </p:cxnSp>
      <p:cxnSp>
        <p:nvCxnSpPr>
          <p:cNvPr id="56" name="Straight Arrow Connector 55">
            <a:extLst>
              <a:ext uri="{FF2B5EF4-FFF2-40B4-BE49-F238E27FC236}">
                <a16:creationId xmlns:a16="http://schemas.microsoft.com/office/drawing/2014/main" id="{4C2AE908-771D-46AC-AA86-EAC53E76F891}"/>
              </a:ext>
            </a:extLst>
          </p:cNvPr>
          <p:cNvCxnSpPr>
            <a:stCxn id="11" idx="2"/>
            <a:endCxn id="11" idx="6"/>
          </p:cNvCxnSpPr>
          <p:nvPr/>
        </p:nvCxnSpPr>
        <p:spPr>
          <a:xfrm>
            <a:off x="543315" y="2810747"/>
            <a:ext cx="1026184" cy="0"/>
          </a:xfrm>
          <a:prstGeom prst="straightConnector1">
            <a:avLst/>
          </a:prstGeom>
          <a:ln w="38100">
            <a:solidFill>
              <a:srgbClr val="FFFF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DD867907-47F9-481C-98D1-CF8B17CE1327}"/>
              </a:ext>
            </a:extLst>
          </p:cNvPr>
          <p:cNvSpPr txBox="1"/>
          <p:nvPr/>
        </p:nvSpPr>
        <p:spPr>
          <a:xfrm>
            <a:off x="884725" y="2448478"/>
            <a:ext cx="343364" cy="369332"/>
          </a:xfrm>
          <a:prstGeom prst="rect">
            <a:avLst/>
          </a:prstGeom>
          <a:noFill/>
        </p:spPr>
        <p:txBody>
          <a:bodyPr wrap="none" rtlCol="0">
            <a:spAutoFit/>
          </a:bodyPr>
          <a:lstStyle/>
          <a:p>
            <a:r>
              <a:rPr lang="en-CA" b="1" dirty="0"/>
              <a:t>d</a:t>
            </a:r>
          </a:p>
        </p:txBody>
      </p:sp>
      <p:cxnSp>
        <p:nvCxnSpPr>
          <p:cNvPr id="58" name="Straight Arrow Connector 57">
            <a:extLst>
              <a:ext uri="{FF2B5EF4-FFF2-40B4-BE49-F238E27FC236}">
                <a16:creationId xmlns:a16="http://schemas.microsoft.com/office/drawing/2014/main" id="{065C6995-DA29-46C8-8BEB-28D0CCE351B1}"/>
              </a:ext>
            </a:extLst>
          </p:cNvPr>
          <p:cNvCxnSpPr>
            <a:cxnSpLocks/>
          </p:cNvCxnSpPr>
          <p:nvPr/>
        </p:nvCxnSpPr>
        <p:spPr>
          <a:xfrm flipH="1">
            <a:off x="3608753" y="1162756"/>
            <a:ext cx="9336" cy="729945"/>
          </a:xfrm>
          <a:prstGeom prst="straightConnector1">
            <a:avLst/>
          </a:prstGeom>
          <a:ln w="38100">
            <a:solidFill>
              <a:srgbClr val="FFFF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146A4188-2357-4758-8D93-FC1F58B9C3D3}"/>
              </a:ext>
            </a:extLst>
          </p:cNvPr>
          <p:cNvSpPr txBox="1"/>
          <p:nvPr/>
        </p:nvSpPr>
        <p:spPr>
          <a:xfrm>
            <a:off x="3074491" y="1309948"/>
            <a:ext cx="538930" cy="369332"/>
          </a:xfrm>
          <a:prstGeom prst="rect">
            <a:avLst/>
          </a:prstGeom>
          <a:noFill/>
        </p:spPr>
        <p:txBody>
          <a:bodyPr wrap="none" rtlCol="0">
            <a:spAutoFit/>
          </a:bodyPr>
          <a:lstStyle/>
          <a:p>
            <a:r>
              <a:rPr lang="en-CA" b="1" dirty="0"/>
              <a:t>&lt; d</a:t>
            </a:r>
          </a:p>
        </p:txBody>
      </p:sp>
      <p:sp>
        <p:nvSpPr>
          <p:cNvPr id="64" name="TextBox 63">
            <a:extLst>
              <a:ext uri="{FF2B5EF4-FFF2-40B4-BE49-F238E27FC236}">
                <a16:creationId xmlns:a16="http://schemas.microsoft.com/office/drawing/2014/main" id="{A747F485-20D5-43C3-8A62-54E444D53AA9}"/>
              </a:ext>
            </a:extLst>
          </p:cNvPr>
          <p:cNvSpPr txBox="1"/>
          <p:nvPr/>
        </p:nvSpPr>
        <p:spPr>
          <a:xfrm>
            <a:off x="1446694" y="978089"/>
            <a:ext cx="595035" cy="369332"/>
          </a:xfrm>
          <a:prstGeom prst="rect">
            <a:avLst/>
          </a:prstGeom>
          <a:noFill/>
        </p:spPr>
        <p:txBody>
          <a:bodyPr wrap="none" rtlCol="0">
            <a:spAutoFit/>
          </a:bodyPr>
          <a:lstStyle/>
          <a:p>
            <a:r>
              <a:rPr lang="en-CA" b="1" dirty="0"/>
              <a:t>y=h</a:t>
            </a:r>
          </a:p>
        </p:txBody>
      </p:sp>
      <p:sp>
        <p:nvSpPr>
          <p:cNvPr id="65" name="TextBox 64">
            <a:extLst>
              <a:ext uri="{FF2B5EF4-FFF2-40B4-BE49-F238E27FC236}">
                <a16:creationId xmlns:a16="http://schemas.microsoft.com/office/drawing/2014/main" id="{9924A7BE-B35F-45F3-8D8A-F47D8202A11B}"/>
              </a:ext>
            </a:extLst>
          </p:cNvPr>
          <p:cNvSpPr txBox="1"/>
          <p:nvPr/>
        </p:nvSpPr>
        <p:spPr>
          <a:xfrm>
            <a:off x="1468900" y="4223644"/>
            <a:ext cx="587020" cy="369332"/>
          </a:xfrm>
          <a:prstGeom prst="rect">
            <a:avLst/>
          </a:prstGeom>
          <a:noFill/>
        </p:spPr>
        <p:txBody>
          <a:bodyPr wrap="none" rtlCol="0">
            <a:spAutoFit/>
          </a:bodyPr>
          <a:lstStyle/>
          <a:p>
            <a:r>
              <a:rPr lang="en-CA" b="1" dirty="0"/>
              <a:t>y=0</a:t>
            </a:r>
          </a:p>
        </p:txBody>
      </p:sp>
      <p:sp>
        <p:nvSpPr>
          <p:cNvPr id="66" name="Rectangle 65">
            <a:extLst>
              <a:ext uri="{FF2B5EF4-FFF2-40B4-BE49-F238E27FC236}">
                <a16:creationId xmlns:a16="http://schemas.microsoft.com/office/drawing/2014/main" id="{4868C9E1-5287-44B8-BC46-A66C901E30A4}"/>
              </a:ext>
            </a:extLst>
          </p:cNvPr>
          <p:cNvSpPr/>
          <p:nvPr/>
        </p:nvSpPr>
        <p:spPr>
          <a:xfrm>
            <a:off x="335297" y="220421"/>
            <a:ext cx="3948836" cy="689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For each input point (</a:t>
            </a:r>
            <a:r>
              <a:rPr lang="en-CA" dirty="0" err="1"/>
              <a:t>x,y</a:t>
            </a:r>
            <a:r>
              <a:rPr lang="en-CA" dirty="0"/>
              <a:t>):</a:t>
            </a:r>
            <a:br>
              <a:rPr lang="en-CA" dirty="0"/>
            </a:br>
            <a:r>
              <a:rPr lang="en-CA" b="1" dirty="0"/>
              <a:t>add vertices </a:t>
            </a:r>
            <a:r>
              <a:rPr lang="en-CA" dirty="0"/>
              <a:t>(x,0), (</a:t>
            </a:r>
            <a:r>
              <a:rPr lang="en-CA" dirty="0" err="1"/>
              <a:t>x,h</a:t>
            </a:r>
            <a:r>
              <a:rPr lang="en-CA" dirty="0"/>
              <a:t>), (</a:t>
            </a:r>
            <a:r>
              <a:rPr lang="en-CA" dirty="0" err="1"/>
              <a:t>x,y</a:t>
            </a:r>
            <a:r>
              <a:rPr lang="en-CA" dirty="0"/>
              <a:t>) to V</a:t>
            </a:r>
          </a:p>
        </p:txBody>
      </p:sp>
      <p:sp>
        <p:nvSpPr>
          <p:cNvPr id="68" name="Rectangle 67">
            <a:extLst>
              <a:ext uri="{FF2B5EF4-FFF2-40B4-BE49-F238E27FC236}">
                <a16:creationId xmlns:a16="http://schemas.microsoft.com/office/drawing/2014/main" id="{D6C30649-EAB9-46AD-AC14-DF8EEDE25038}"/>
              </a:ext>
            </a:extLst>
          </p:cNvPr>
          <p:cNvSpPr/>
          <p:nvPr/>
        </p:nvSpPr>
        <p:spPr>
          <a:xfrm>
            <a:off x="4393656" y="220420"/>
            <a:ext cx="3835943" cy="689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For all pairs of vertices u, v in V:</a:t>
            </a:r>
            <a:br>
              <a:rPr lang="en-CA" dirty="0"/>
            </a:br>
            <a:r>
              <a:rPr lang="en-CA" dirty="0"/>
              <a:t>if </a:t>
            </a:r>
            <a:r>
              <a:rPr lang="en-CA" dirty="0" err="1"/>
              <a:t>dist</a:t>
            </a:r>
            <a:r>
              <a:rPr lang="en-CA" dirty="0"/>
              <a:t>(</a:t>
            </a:r>
            <a:r>
              <a:rPr lang="en-CA" dirty="0" err="1"/>
              <a:t>u,v</a:t>
            </a:r>
            <a:r>
              <a:rPr lang="en-CA" dirty="0"/>
              <a:t>) &lt; d, </a:t>
            </a:r>
            <a:r>
              <a:rPr lang="en-CA" b="1" dirty="0"/>
              <a:t>add edge</a:t>
            </a:r>
            <a:r>
              <a:rPr lang="en-CA" dirty="0"/>
              <a:t> </a:t>
            </a:r>
            <a:r>
              <a:rPr lang="en-CA" dirty="0" err="1"/>
              <a:t>uv</a:t>
            </a:r>
            <a:endParaRPr lang="en-CA" dirty="0"/>
          </a:p>
        </p:txBody>
      </p:sp>
      <p:sp>
        <p:nvSpPr>
          <p:cNvPr id="69" name="Rectangle 68">
            <a:extLst>
              <a:ext uri="{FF2B5EF4-FFF2-40B4-BE49-F238E27FC236}">
                <a16:creationId xmlns:a16="http://schemas.microsoft.com/office/drawing/2014/main" id="{B820E74B-66F4-4B63-9DFF-C668C04DD297}"/>
              </a:ext>
            </a:extLst>
          </p:cNvPr>
          <p:cNvSpPr/>
          <p:nvPr/>
        </p:nvSpPr>
        <p:spPr>
          <a:xfrm>
            <a:off x="335297" y="4704226"/>
            <a:ext cx="4801144" cy="689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Bear </a:t>
            </a:r>
            <a:r>
              <a:rPr lang="en-CA" b="1" dirty="0"/>
              <a:t>cannot </a:t>
            </a:r>
            <a:r>
              <a:rPr lang="en-CA" dirty="0"/>
              <a:t>get through the canyon if North and South walls are </a:t>
            </a:r>
            <a:r>
              <a:rPr lang="en-CA" b="1" dirty="0"/>
              <a:t>connected</a:t>
            </a:r>
          </a:p>
        </p:txBody>
      </p:sp>
      <p:sp>
        <p:nvSpPr>
          <p:cNvPr id="70" name="Rectangle 69">
            <a:extLst>
              <a:ext uri="{FF2B5EF4-FFF2-40B4-BE49-F238E27FC236}">
                <a16:creationId xmlns:a16="http://schemas.microsoft.com/office/drawing/2014/main" id="{B7925417-0F23-4AC8-94DD-EBD99AD31370}"/>
              </a:ext>
            </a:extLst>
          </p:cNvPr>
          <p:cNvSpPr/>
          <p:nvPr/>
        </p:nvSpPr>
        <p:spPr>
          <a:xfrm>
            <a:off x="4183716" y="5361634"/>
            <a:ext cx="7125655" cy="689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Test connectivity using BFS from any point on the North wall, and checking if any point on the South wall is visited.</a:t>
            </a:r>
            <a:endParaRPr lang="en-CA" b="1" dirty="0"/>
          </a:p>
        </p:txBody>
      </p:sp>
      <p:sp>
        <p:nvSpPr>
          <p:cNvPr id="71" name="Oval 70">
            <a:extLst>
              <a:ext uri="{FF2B5EF4-FFF2-40B4-BE49-F238E27FC236}">
                <a16:creationId xmlns:a16="http://schemas.microsoft.com/office/drawing/2014/main" id="{DA3A8587-A488-4B8F-9180-2F5C252F5918}"/>
              </a:ext>
            </a:extLst>
          </p:cNvPr>
          <p:cNvSpPr/>
          <p:nvPr/>
        </p:nvSpPr>
        <p:spPr>
          <a:xfrm>
            <a:off x="8659276" y="1096527"/>
            <a:ext cx="130917" cy="132457"/>
          </a:xfrm>
          <a:prstGeom prst="ellipse">
            <a:avLst/>
          </a:prstGeom>
          <a:solidFill>
            <a:schemeClr val="accent3"/>
          </a:solidFill>
          <a:ln w="28575">
            <a:solidFill>
              <a:schemeClr val="accent3"/>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lang="en-CA" sz="2000" b="1" dirty="0">
              <a:solidFill>
                <a:srgbClr val="FFFFFF"/>
              </a:solidFill>
            </a:endParaRPr>
          </a:p>
        </p:txBody>
      </p:sp>
      <p:sp>
        <p:nvSpPr>
          <p:cNvPr id="2" name="Slide Number Placeholder 1">
            <a:extLst>
              <a:ext uri="{FF2B5EF4-FFF2-40B4-BE49-F238E27FC236}">
                <a16:creationId xmlns:a16="http://schemas.microsoft.com/office/drawing/2014/main" id="{CA0209F1-2F6B-7055-F8FA-56997FADA1B6}"/>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
        <p:nvSpPr>
          <p:cNvPr id="50" name="Rectangle 49">
            <a:extLst>
              <a:ext uri="{FF2B5EF4-FFF2-40B4-BE49-F238E27FC236}">
                <a16:creationId xmlns:a16="http://schemas.microsoft.com/office/drawing/2014/main" id="{52BB7D37-C821-5431-5C5C-EB740C384C42}"/>
              </a:ext>
            </a:extLst>
          </p:cNvPr>
          <p:cNvSpPr/>
          <p:nvPr/>
        </p:nvSpPr>
        <p:spPr>
          <a:xfrm>
            <a:off x="8339122" y="220420"/>
            <a:ext cx="3517581" cy="689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Also add edges between </a:t>
            </a:r>
            <a:r>
              <a:rPr lang="en-CA" b="1" dirty="0"/>
              <a:t>all</a:t>
            </a:r>
            <a:r>
              <a:rPr lang="en-CA" dirty="0"/>
              <a:t> vertices </a:t>
            </a:r>
            <a:r>
              <a:rPr lang="en-CA" b="1" dirty="0"/>
              <a:t>on each canyon wall</a:t>
            </a:r>
          </a:p>
        </p:txBody>
      </p:sp>
      <p:cxnSp>
        <p:nvCxnSpPr>
          <p:cNvPr id="51" name="Straight Connector 50">
            <a:extLst>
              <a:ext uri="{FF2B5EF4-FFF2-40B4-BE49-F238E27FC236}">
                <a16:creationId xmlns:a16="http://schemas.microsoft.com/office/drawing/2014/main" id="{4A603D97-4D83-B047-5E60-AD9F81B30BFA}"/>
              </a:ext>
            </a:extLst>
          </p:cNvPr>
          <p:cNvCxnSpPr>
            <a:cxnSpLocks/>
            <a:stCxn id="18" idx="6"/>
            <a:endCxn id="45" idx="2"/>
          </p:cNvCxnSpPr>
          <p:nvPr/>
        </p:nvCxnSpPr>
        <p:spPr>
          <a:xfrm flipV="1">
            <a:off x="3971412" y="4401359"/>
            <a:ext cx="5457747" cy="695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CBF3ECD-D064-E6CA-14B7-BD7D628509DB}"/>
              </a:ext>
            </a:extLst>
          </p:cNvPr>
          <p:cNvCxnSpPr>
            <a:cxnSpLocks/>
            <a:stCxn id="17" idx="6"/>
            <a:endCxn id="21" idx="2"/>
          </p:cNvCxnSpPr>
          <p:nvPr/>
        </p:nvCxnSpPr>
        <p:spPr>
          <a:xfrm>
            <a:off x="3905954" y="1162756"/>
            <a:ext cx="550403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B0764A07-36F8-C8D1-7C1D-6431B4BCC98E}"/>
                  </a:ext>
                </a:extLst>
              </p:cNvPr>
              <p:cNvSpPr/>
              <p:nvPr/>
            </p:nvSpPr>
            <p:spPr>
              <a:xfrm>
                <a:off x="3840495" y="6065151"/>
                <a:ext cx="4816042" cy="401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Exercise: what if each tree had radius </a:t>
                </a:r>
                <a14:m>
                  <m:oMath xmlns:m="http://schemas.openxmlformats.org/officeDocument/2006/math">
                    <m:r>
                      <a:rPr lang="en-CA" b="0" i="1" smtClean="0">
                        <a:latin typeface="Cambria Math" panose="02040503050406030204" pitchFamily="18" charset="0"/>
                      </a:rPr>
                      <m:t>𝑟</m:t>
                    </m:r>
                  </m:oMath>
                </a14:m>
                <a:r>
                  <a:rPr lang="en-CA" b="1" dirty="0"/>
                  <a:t>?</a:t>
                </a:r>
              </a:p>
            </p:txBody>
          </p:sp>
        </mc:Choice>
        <mc:Fallback xmlns="">
          <p:sp>
            <p:nvSpPr>
              <p:cNvPr id="54" name="Rectangle 53">
                <a:extLst>
                  <a:ext uri="{FF2B5EF4-FFF2-40B4-BE49-F238E27FC236}">
                    <a16:creationId xmlns:a16="http://schemas.microsoft.com/office/drawing/2014/main" id="{B0764A07-36F8-C8D1-7C1D-6431B4BCC98E}"/>
                  </a:ext>
                </a:extLst>
              </p:cNvPr>
              <p:cNvSpPr>
                <a:spLocks noRot="1" noChangeAspect="1" noMove="1" noResize="1" noEditPoints="1" noAdjustHandles="1" noChangeArrowheads="1" noChangeShapeType="1" noTextEdit="1"/>
              </p:cNvSpPr>
              <p:nvPr/>
            </p:nvSpPr>
            <p:spPr>
              <a:xfrm>
                <a:off x="3840495" y="6065151"/>
                <a:ext cx="4816042" cy="401351"/>
              </a:xfrm>
              <a:prstGeom prst="rect">
                <a:avLst/>
              </a:prstGeom>
              <a:blipFill>
                <a:blip r:embed="rId2"/>
                <a:stretch>
                  <a:fillRect t="-2899" b="-15942"/>
                </a:stretch>
              </a:blipFill>
            </p:spPr>
            <p:txBody>
              <a:bodyPr/>
              <a:lstStyle/>
              <a:p>
                <a:r>
                  <a:rPr lang="en-CA">
                    <a:noFill/>
                  </a:rPr>
                  <a:t> </a:t>
                </a:r>
              </a:p>
            </p:txBody>
          </p:sp>
        </mc:Fallback>
      </mc:AlternateContent>
    </p:spTree>
    <p:extLst>
      <p:ext uri="{BB962C8B-B14F-4D97-AF65-F5344CB8AC3E}">
        <p14:creationId xmlns:p14="http://schemas.microsoft.com/office/powerpoint/2010/main" val="401765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500"/>
                                        <p:tgtEl>
                                          <p:spTgt spid="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500"/>
                                        <p:tgtEl>
                                          <p:spTgt spid="6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fade">
                                      <p:cBhvr>
                                        <p:cTn id="48" dur="500"/>
                                        <p:tgtEl>
                                          <p:spTgt spid="5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fade">
                                      <p:cBhvr>
                                        <p:cTn id="53" dur="500"/>
                                        <p:tgtEl>
                                          <p:spTgt spid="6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500"/>
                                        <p:tgtEl>
                                          <p:spTgt spid="3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500"/>
                                        <p:tgtEl>
                                          <p:spTgt spid="4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500"/>
                                        <p:tgtEl>
                                          <p:spTgt spid="4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500"/>
                                        <p:tgtEl>
                                          <p:spTgt spid="4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500"/>
                                        <p:tgtEl>
                                          <p:spTgt spid="2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fade">
                                      <p:cBhvr>
                                        <p:cTn id="94" dur="500"/>
                                        <p:tgtEl>
                                          <p:spTgt spid="4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fade">
                                      <p:cBhvr>
                                        <p:cTn id="97" dur="500"/>
                                        <p:tgtEl>
                                          <p:spTgt spid="7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500"/>
                                        <p:tgtEl>
                                          <p:spTgt spid="6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58"/>
                                        </p:tgtEl>
                                        <p:attrNameLst>
                                          <p:attrName>style.visibility</p:attrName>
                                        </p:attrNameLst>
                                      </p:cBhvr>
                                      <p:to>
                                        <p:strVal val="visible"/>
                                      </p:to>
                                    </p:set>
                                    <p:animEffect transition="in" filter="fade">
                                      <p:cBhvr>
                                        <p:cTn id="107" dur="500"/>
                                        <p:tgtEl>
                                          <p:spTgt spid="5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9"/>
                                        </p:tgtEl>
                                        <p:attrNameLst>
                                          <p:attrName>style.visibility</p:attrName>
                                        </p:attrNameLst>
                                      </p:cBhvr>
                                      <p:to>
                                        <p:strVal val="visible"/>
                                      </p:to>
                                    </p:set>
                                    <p:animEffect transition="in" filter="fade">
                                      <p:cBhvr>
                                        <p:cTn id="110" dur="500"/>
                                        <p:tgtEl>
                                          <p:spTgt spid="59"/>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20"/>
                                        </p:tgtEl>
                                        <p:attrNameLst>
                                          <p:attrName>style.visibility</p:attrName>
                                        </p:attrNameLst>
                                      </p:cBhvr>
                                      <p:to>
                                        <p:strVal val="visible"/>
                                      </p:to>
                                    </p:set>
                                    <p:animEffect transition="in" filter="fade">
                                      <p:cBhvr>
                                        <p:cTn id="115" dur="500"/>
                                        <p:tgtEl>
                                          <p:spTgt spid="20"/>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fade">
                                      <p:cBhvr>
                                        <p:cTn id="120" dur="500"/>
                                        <p:tgtEl>
                                          <p:spTgt spid="40"/>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52"/>
                                        </p:tgtEl>
                                        <p:attrNameLst>
                                          <p:attrName>style.visibility</p:attrName>
                                        </p:attrNameLst>
                                      </p:cBhvr>
                                      <p:to>
                                        <p:strVal val="visible"/>
                                      </p:to>
                                    </p:set>
                                    <p:animEffect transition="in" filter="fade">
                                      <p:cBhvr>
                                        <p:cTn id="125" dur="500"/>
                                        <p:tgtEl>
                                          <p:spTgt spid="52"/>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49"/>
                                        </p:tgtEl>
                                        <p:attrNameLst>
                                          <p:attrName>style.visibility</p:attrName>
                                        </p:attrNameLst>
                                      </p:cBhvr>
                                      <p:to>
                                        <p:strVal val="visible"/>
                                      </p:to>
                                    </p:set>
                                    <p:animEffect transition="in" filter="fade">
                                      <p:cBhvr>
                                        <p:cTn id="130" dur="500"/>
                                        <p:tgtEl>
                                          <p:spTgt spid="49"/>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31"/>
                                        </p:tgtEl>
                                        <p:attrNameLst>
                                          <p:attrName>style.visibility</p:attrName>
                                        </p:attrNameLst>
                                      </p:cBhvr>
                                      <p:to>
                                        <p:strVal val="visible"/>
                                      </p:to>
                                    </p:set>
                                    <p:animEffect transition="in" filter="fade">
                                      <p:cBhvr>
                                        <p:cTn id="135" dur="500"/>
                                        <p:tgtEl>
                                          <p:spTgt spid="31"/>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28"/>
                                        </p:tgtEl>
                                        <p:attrNameLst>
                                          <p:attrName>style.visibility</p:attrName>
                                        </p:attrNameLst>
                                      </p:cBhvr>
                                      <p:to>
                                        <p:strVal val="visible"/>
                                      </p:to>
                                    </p:set>
                                    <p:animEffect transition="in" filter="fade">
                                      <p:cBhvr>
                                        <p:cTn id="140" dur="500"/>
                                        <p:tgtEl>
                                          <p:spTgt spid="28"/>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25"/>
                                        </p:tgtEl>
                                        <p:attrNameLst>
                                          <p:attrName>style.visibility</p:attrName>
                                        </p:attrNameLst>
                                      </p:cBhvr>
                                      <p:to>
                                        <p:strVal val="visible"/>
                                      </p:to>
                                    </p:set>
                                    <p:animEffect transition="in" filter="fade">
                                      <p:cBhvr>
                                        <p:cTn id="145" dur="500"/>
                                        <p:tgtEl>
                                          <p:spTgt spid="25"/>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22"/>
                                        </p:tgtEl>
                                        <p:attrNameLst>
                                          <p:attrName>style.visibility</p:attrName>
                                        </p:attrNameLst>
                                      </p:cBhvr>
                                      <p:to>
                                        <p:strVal val="visible"/>
                                      </p:to>
                                    </p:set>
                                    <p:animEffect transition="in" filter="fade">
                                      <p:cBhvr>
                                        <p:cTn id="150" dur="500"/>
                                        <p:tgtEl>
                                          <p:spTgt spid="22"/>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50"/>
                                        </p:tgtEl>
                                        <p:attrNameLst>
                                          <p:attrName>style.visibility</p:attrName>
                                        </p:attrNameLst>
                                      </p:cBhvr>
                                      <p:to>
                                        <p:strVal val="visible"/>
                                      </p:to>
                                    </p:set>
                                    <p:animEffect transition="in" filter="fade">
                                      <p:cBhvr>
                                        <p:cTn id="155" dur="500"/>
                                        <p:tgtEl>
                                          <p:spTgt spid="50"/>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nodeType="clickEffect">
                                  <p:stCondLst>
                                    <p:cond delay="0"/>
                                  </p:stCondLst>
                                  <p:childTnLst>
                                    <p:set>
                                      <p:cBhvr>
                                        <p:cTn id="159" dur="1" fill="hold">
                                          <p:stCondLst>
                                            <p:cond delay="0"/>
                                          </p:stCondLst>
                                        </p:cTn>
                                        <p:tgtEl>
                                          <p:spTgt spid="51"/>
                                        </p:tgtEl>
                                        <p:attrNameLst>
                                          <p:attrName>style.visibility</p:attrName>
                                        </p:attrNameLst>
                                      </p:cBhvr>
                                      <p:to>
                                        <p:strVal val="visible"/>
                                      </p:to>
                                    </p:set>
                                    <p:animEffect transition="in" filter="fade">
                                      <p:cBhvr>
                                        <p:cTn id="160" dur="500"/>
                                        <p:tgtEl>
                                          <p:spTgt spid="51"/>
                                        </p:tgtEl>
                                      </p:cBhvr>
                                    </p:animEffect>
                                  </p:childTnLst>
                                </p:cTn>
                              </p:par>
                              <p:par>
                                <p:cTn id="161" presetID="10" presetClass="entr" presetSubtype="0" fill="hold" nodeType="withEffect">
                                  <p:stCondLst>
                                    <p:cond delay="0"/>
                                  </p:stCondLst>
                                  <p:childTnLst>
                                    <p:set>
                                      <p:cBhvr>
                                        <p:cTn id="162" dur="1" fill="hold">
                                          <p:stCondLst>
                                            <p:cond delay="0"/>
                                          </p:stCondLst>
                                        </p:cTn>
                                        <p:tgtEl>
                                          <p:spTgt spid="53"/>
                                        </p:tgtEl>
                                        <p:attrNameLst>
                                          <p:attrName>style.visibility</p:attrName>
                                        </p:attrNameLst>
                                      </p:cBhvr>
                                      <p:to>
                                        <p:strVal val="visible"/>
                                      </p:to>
                                    </p:set>
                                    <p:animEffect transition="in" filter="fade">
                                      <p:cBhvr>
                                        <p:cTn id="163" dur="500"/>
                                        <p:tgtEl>
                                          <p:spTgt spid="53"/>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69"/>
                                        </p:tgtEl>
                                        <p:attrNameLst>
                                          <p:attrName>style.visibility</p:attrName>
                                        </p:attrNameLst>
                                      </p:cBhvr>
                                      <p:to>
                                        <p:strVal val="visible"/>
                                      </p:to>
                                    </p:set>
                                    <p:animEffect transition="in" filter="fade">
                                      <p:cBhvr>
                                        <p:cTn id="168" dur="500"/>
                                        <p:tgtEl>
                                          <p:spTgt spid="69"/>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70"/>
                                        </p:tgtEl>
                                        <p:attrNameLst>
                                          <p:attrName>style.visibility</p:attrName>
                                        </p:attrNameLst>
                                      </p:cBhvr>
                                      <p:to>
                                        <p:strVal val="visible"/>
                                      </p:to>
                                    </p:set>
                                    <p:animEffect transition="in" filter="fade">
                                      <p:cBhvr>
                                        <p:cTn id="173" dur="500"/>
                                        <p:tgtEl>
                                          <p:spTgt spid="70"/>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54"/>
                                        </p:tgtEl>
                                        <p:attrNameLst>
                                          <p:attrName>style.visibility</p:attrName>
                                        </p:attrNameLst>
                                      </p:cBhvr>
                                      <p:to>
                                        <p:strVal val="visible"/>
                                      </p:to>
                                    </p:set>
                                    <p:animEffect transition="in" filter="fade">
                                      <p:cBhvr>
                                        <p:cTn id="17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4" grpId="0" animBg="1"/>
      <p:bldP spid="15" grpId="0" animBg="1"/>
      <p:bldP spid="16" grpId="0" animBg="1"/>
      <p:bldP spid="17" grpId="0" animBg="1"/>
      <p:bldP spid="18" grpId="0" animBg="1"/>
      <p:bldP spid="21" grpId="0" animBg="1"/>
      <p:bldP spid="34" grpId="0" animBg="1"/>
      <p:bldP spid="36" grpId="0" animBg="1"/>
      <p:bldP spid="37" grpId="0" animBg="1"/>
      <p:bldP spid="38" grpId="0" animBg="1"/>
      <p:bldP spid="39" grpId="0" animBg="1"/>
      <p:bldP spid="43" grpId="0" animBg="1"/>
      <p:bldP spid="44" grpId="0" animBg="1"/>
      <p:bldP spid="45" grpId="0" animBg="1"/>
      <p:bldP spid="46" grpId="0" animBg="1"/>
      <p:bldP spid="47" grpId="0" animBg="1"/>
      <p:bldP spid="48" grpId="0" animBg="1"/>
      <p:bldP spid="57" grpId="0"/>
      <p:bldP spid="59" grpId="0"/>
      <p:bldP spid="64" grpId="0"/>
      <p:bldP spid="65" grpId="0"/>
      <p:bldP spid="66" grpId="0" animBg="1"/>
      <p:bldP spid="68" grpId="0" animBg="1"/>
      <p:bldP spid="69" grpId="0" animBg="1"/>
      <p:bldP spid="70" grpId="0" animBg="1"/>
      <p:bldP spid="71" grpId="0" animBg="1"/>
      <p:bldP spid="50"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31873" y="78247"/>
            <a:ext cx="8721740" cy="3495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90" name="Straight Arrow Connector 89">
            <a:extLst>
              <a:ext uri="{FF2B5EF4-FFF2-40B4-BE49-F238E27FC236}">
                <a16:creationId xmlns:a16="http://schemas.microsoft.com/office/drawing/2014/main" id="{EC58646A-7D87-4F8A-9644-EB44E895DD5B}"/>
              </a:ext>
            </a:extLst>
          </p:cNvPr>
          <p:cNvCxnSpPr>
            <a:cxnSpLocks/>
          </p:cNvCxnSpPr>
          <p:nvPr/>
        </p:nvCxnSpPr>
        <p:spPr>
          <a:xfrm flipV="1">
            <a:off x="7061578" y="4171580"/>
            <a:ext cx="411988" cy="126307"/>
          </a:xfrm>
          <a:prstGeom prst="straightConnector1">
            <a:avLst/>
          </a:prstGeom>
          <a:ln w="28575">
            <a:tailEnd type="triangle" w="lg" len="lg"/>
          </a:ln>
        </p:spPr>
        <p:style>
          <a:lnRef idx="3">
            <a:schemeClr val="accent3"/>
          </a:lnRef>
          <a:fillRef idx="0">
            <a:schemeClr val="accent3"/>
          </a:fillRef>
          <a:effectRef idx="2">
            <a:schemeClr val="accent3"/>
          </a:effectRef>
          <a:fontRef idx="minor">
            <a:schemeClr val="tx1"/>
          </a:fontRef>
        </p:style>
      </p:cxnSp>
      <p:cxnSp>
        <p:nvCxnSpPr>
          <p:cNvPr id="91" name="Straight Arrow Connector 90">
            <a:extLst>
              <a:ext uri="{FF2B5EF4-FFF2-40B4-BE49-F238E27FC236}">
                <a16:creationId xmlns:a16="http://schemas.microsoft.com/office/drawing/2014/main" id="{254EB966-D235-4D6D-976E-2FF1069D54FF}"/>
              </a:ext>
            </a:extLst>
          </p:cNvPr>
          <p:cNvCxnSpPr>
            <a:cxnSpLocks/>
          </p:cNvCxnSpPr>
          <p:nvPr/>
        </p:nvCxnSpPr>
        <p:spPr>
          <a:xfrm flipV="1">
            <a:off x="6265356" y="4514112"/>
            <a:ext cx="228594" cy="270251"/>
          </a:xfrm>
          <a:prstGeom prst="straightConnector1">
            <a:avLst/>
          </a:prstGeom>
          <a:ln w="28575">
            <a:tailEnd type="triangle" w="lg" len="lg"/>
          </a:ln>
        </p:spPr>
        <p:style>
          <a:lnRef idx="3">
            <a:schemeClr val="accent3"/>
          </a:lnRef>
          <a:fillRef idx="0">
            <a:schemeClr val="accent3"/>
          </a:fillRef>
          <a:effectRef idx="2">
            <a:schemeClr val="accent3"/>
          </a:effectRef>
          <a:fontRef idx="minor">
            <a:schemeClr val="tx1"/>
          </a:fontRef>
        </p:style>
      </p:cxnSp>
      <p:cxnSp>
        <p:nvCxnSpPr>
          <p:cNvPr id="99" name="Straight Arrow Connector 98">
            <a:extLst>
              <a:ext uri="{FF2B5EF4-FFF2-40B4-BE49-F238E27FC236}">
                <a16:creationId xmlns:a16="http://schemas.microsoft.com/office/drawing/2014/main" id="{99A88005-3252-4290-A17A-842E2E377C04}"/>
              </a:ext>
            </a:extLst>
          </p:cNvPr>
          <p:cNvCxnSpPr>
            <a:cxnSpLocks/>
          </p:cNvCxnSpPr>
          <p:nvPr/>
        </p:nvCxnSpPr>
        <p:spPr>
          <a:xfrm flipV="1">
            <a:off x="9303215" y="4171578"/>
            <a:ext cx="370929" cy="557199"/>
          </a:xfrm>
          <a:prstGeom prst="straightConnector1">
            <a:avLst/>
          </a:prstGeom>
          <a:ln w="28575">
            <a:tailEnd type="triangle" w="lg" len="lg"/>
          </a:ln>
        </p:spPr>
        <p:style>
          <a:lnRef idx="3">
            <a:schemeClr val="accent3"/>
          </a:lnRef>
          <a:fillRef idx="0">
            <a:schemeClr val="accent3"/>
          </a:fillRef>
          <a:effectRef idx="2">
            <a:schemeClr val="accent3"/>
          </a:effectRef>
          <a:fontRef idx="minor">
            <a:schemeClr val="tx1"/>
          </a:fontRef>
        </p:style>
      </p:cxnSp>
      <p:cxnSp>
        <p:nvCxnSpPr>
          <p:cNvPr id="100" name="Straight Arrow Connector 99">
            <a:extLst>
              <a:ext uri="{FF2B5EF4-FFF2-40B4-BE49-F238E27FC236}">
                <a16:creationId xmlns:a16="http://schemas.microsoft.com/office/drawing/2014/main" id="{CF90A68B-2188-4A8D-9329-056B8F70A6E3}"/>
              </a:ext>
            </a:extLst>
          </p:cNvPr>
          <p:cNvCxnSpPr>
            <a:cxnSpLocks/>
          </p:cNvCxnSpPr>
          <p:nvPr/>
        </p:nvCxnSpPr>
        <p:spPr>
          <a:xfrm>
            <a:off x="8138584" y="4171580"/>
            <a:ext cx="929512" cy="646761"/>
          </a:xfrm>
          <a:prstGeom prst="straightConnector1">
            <a:avLst/>
          </a:prstGeom>
          <a:ln w="28575">
            <a:tailEnd type="triangle" w="lg" len="lg"/>
          </a:ln>
        </p:spPr>
        <p:style>
          <a:lnRef idx="3">
            <a:schemeClr val="accent3"/>
          </a:lnRef>
          <a:fillRef idx="0">
            <a:schemeClr val="accent3"/>
          </a:fillRef>
          <a:effectRef idx="2">
            <a:schemeClr val="accent3"/>
          </a:effectRef>
          <a:fontRef idx="minor">
            <a:schemeClr val="tx1"/>
          </a:fontRef>
        </p:style>
      </p:cxnSp>
      <p:cxnSp>
        <p:nvCxnSpPr>
          <p:cNvPr id="113" name="Straight Arrow Connector 112">
            <a:extLst>
              <a:ext uri="{FF2B5EF4-FFF2-40B4-BE49-F238E27FC236}">
                <a16:creationId xmlns:a16="http://schemas.microsoft.com/office/drawing/2014/main" id="{F9C473C6-177B-4314-A5BE-BC9DAC5B0096}"/>
              </a:ext>
            </a:extLst>
          </p:cNvPr>
          <p:cNvCxnSpPr>
            <a:cxnSpLocks/>
          </p:cNvCxnSpPr>
          <p:nvPr/>
        </p:nvCxnSpPr>
        <p:spPr>
          <a:xfrm flipH="1">
            <a:off x="8041194" y="3955353"/>
            <a:ext cx="1535560" cy="1"/>
          </a:xfrm>
          <a:prstGeom prst="straightConnector1">
            <a:avLst/>
          </a:prstGeom>
          <a:ln w="28575">
            <a:tailEnd type="triangle" w="lg" len="lg"/>
          </a:ln>
        </p:spPr>
        <p:style>
          <a:lnRef idx="3">
            <a:schemeClr val="accent3"/>
          </a:lnRef>
          <a:fillRef idx="0">
            <a:schemeClr val="accent3"/>
          </a:fillRef>
          <a:effectRef idx="2">
            <a:schemeClr val="accent3"/>
          </a:effectRef>
          <a:fontRef idx="minor">
            <a:schemeClr val="tx1"/>
          </a:fontRef>
        </p:style>
      </p:cxnSp>
      <p:cxnSp>
        <p:nvCxnSpPr>
          <p:cNvPr id="114" name="Straight Arrow Connector 113">
            <a:extLst>
              <a:ext uri="{FF2B5EF4-FFF2-40B4-BE49-F238E27FC236}">
                <a16:creationId xmlns:a16="http://schemas.microsoft.com/office/drawing/2014/main" id="{F9C473C6-177B-4314-A5BE-BC9DAC5B0096}"/>
              </a:ext>
            </a:extLst>
          </p:cNvPr>
          <p:cNvCxnSpPr>
            <a:cxnSpLocks/>
          </p:cNvCxnSpPr>
          <p:nvPr/>
        </p:nvCxnSpPr>
        <p:spPr>
          <a:xfrm flipH="1" flipV="1">
            <a:off x="6964188" y="4514113"/>
            <a:ext cx="2006518" cy="381051"/>
          </a:xfrm>
          <a:prstGeom prst="straightConnector1">
            <a:avLst/>
          </a:prstGeom>
          <a:ln w="28575">
            <a:tailEnd type="triangle" w="lg" len="lg"/>
          </a:ln>
        </p:spPr>
        <p:style>
          <a:lnRef idx="3">
            <a:schemeClr val="accent3"/>
          </a:lnRef>
          <a:fillRef idx="0">
            <a:schemeClr val="accent3"/>
          </a:fillRef>
          <a:effectRef idx="2">
            <a:schemeClr val="accent3"/>
          </a:effectRef>
          <a:fontRef idx="minor">
            <a:schemeClr val="tx1"/>
          </a:fontRef>
        </p:style>
      </p:cxnSp>
      <p:sp>
        <p:nvSpPr>
          <p:cNvPr id="121" name="TextBox 120"/>
          <p:cNvSpPr txBox="1"/>
          <p:nvPr/>
        </p:nvSpPr>
        <p:spPr>
          <a:xfrm>
            <a:off x="5937976" y="4280154"/>
            <a:ext cx="505267" cy="369332"/>
          </a:xfrm>
          <a:prstGeom prst="rect">
            <a:avLst/>
          </a:prstGeom>
          <a:noFill/>
        </p:spPr>
        <p:txBody>
          <a:bodyPr wrap="none" rtlCol="0">
            <a:spAutoFit/>
          </a:bodyPr>
          <a:lstStyle/>
          <a:p>
            <a:r>
              <a:rPr lang="en-CA" dirty="0"/>
              <a:t>0.5</a:t>
            </a:r>
          </a:p>
        </p:txBody>
      </p:sp>
      <p:sp>
        <p:nvSpPr>
          <p:cNvPr id="122" name="TextBox 121"/>
          <p:cNvSpPr txBox="1"/>
          <p:nvPr/>
        </p:nvSpPr>
        <p:spPr>
          <a:xfrm>
            <a:off x="6993442" y="3815262"/>
            <a:ext cx="505267" cy="369332"/>
          </a:xfrm>
          <a:prstGeom prst="rect">
            <a:avLst/>
          </a:prstGeom>
          <a:noFill/>
        </p:spPr>
        <p:txBody>
          <a:bodyPr wrap="none" rtlCol="0">
            <a:spAutoFit/>
          </a:bodyPr>
          <a:lstStyle/>
          <a:p>
            <a:r>
              <a:rPr lang="en-CA" dirty="0"/>
              <a:t>0.9</a:t>
            </a:r>
          </a:p>
        </p:txBody>
      </p:sp>
      <p:sp>
        <p:nvSpPr>
          <p:cNvPr id="127" name="TextBox 126"/>
          <p:cNvSpPr txBox="1"/>
          <p:nvPr/>
        </p:nvSpPr>
        <p:spPr>
          <a:xfrm>
            <a:off x="8696220" y="3573403"/>
            <a:ext cx="505267" cy="369332"/>
          </a:xfrm>
          <a:prstGeom prst="rect">
            <a:avLst/>
          </a:prstGeom>
          <a:noFill/>
        </p:spPr>
        <p:txBody>
          <a:bodyPr wrap="none" rtlCol="0">
            <a:spAutoFit/>
          </a:bodyPr>
          <a:lstStyle/>
          <a:p>
            <a:r>
              <a:rPr lang="en-CA" dirty="0"/>
              <a:t>0.8</a:t>
            </a:r>
          </a:p>
        </p:txBody>
      </p:sp>
      <p:sp>
        <p:nvSpPr>
          <p:cNvPr id="129" name="TextBox 128"/>
          <p:cNvSpPr txBox="1"/>
          <p:nvPr/>
        </p:nvSpPr>
        <p:spPr>
          <a:xfrm>
            <a:off x="9497267" y="4320195"/>
            <a:ext cx="505267" cy="369332"/>
          </a:xfrm>
          <a:prstGeom prst="rect">
            <a:avLst/>
          </a:prstGeom>
          <a:noFill/>
        </p:spPr>
        <p:txBody>
          <a:bodyPr wrap="none" rtlCol="0">
            <a:spAutoFit/>
          </a:bodyPr>
          <a:lstStyle/>
          <a:p>
            <a:r>
              <a:rPr lang="en-CA" dirty="0"/>
              <a:t>1.0</a:t>
            </a:r>
          </a:p>
        </p:txBody>
      </p:sp>
      <p:sp>
        <p:nvSpPr>
          <p:cNvPr id="137" name="TextBox 136"/>
          <p:cNvSpPr txBox="1"/>
          <p:nvPr/>
        </p:nvSpPr>
        <p:spPr>
          <a:xfrm>
            <a:off x="8432898" y="4130966"/>
            <a:ext cx="633507" cy="369332"/>
          </a:xfrm>
          <a:prstGeom prst="rect">
            <a:avLst/>
          </a:prstGeom>
          <a:noFill/>
        </p:spPr>
        <p:txBody>
          <a:bodyPr wrap="none" rtlCol="0">
            <a:spAutoFit/>
          </a:bodyPr>
          <a:lstStyle/>
          <a:p>
            <a:r>
              <a:rPr lang="en-CA" dirty="0"/>
              <a:t>0.75</a:t>
            </a:r>
          </a:p>
        </p:txBody>
      </p:sp>
      <p:sp>
        <p:nvSpPr>
          <p:cNvPr id="142" name="TextBox 141"/>
          <p:cNvSpPr txBox="1"/>
          <p:nvPr/>
        </p:nvSpPr>
        <p:spPr>
          <a:xfrm>
            <a:off x="7872238" y="4418368"/>
            <a:ext cx="505267" cy="369332"/>
          </a:xfrm>
          <a:prstGeom prst="rect">
            <a:avLst/>
          </a:prstGeom>
          <a:noFill/>
        </p:spPr>
        <p:txBody>
          <a:bodyPr wrap="none" rtlCol="0">
            <a:spAutoFit/>
          </a:bodyPr>
          <a:lstStyle/>
          <a:p>
            <a:r>
              <a:rPr lang="en-CA" dirty="0"/>
              <a:t>0.9</a:t>
            </a:r>
          </a:p>
        </p:txBody>
      </p:sp>
      <p:sp>
        <p:nvSpPr>
          <p:cNvPr id="158" name="Oval 157">
            <a:extLst>
              <a:ext uri="{FF2B5EF4-FFF2-40B4-BE49-F238E27FC236}">
                <a16:creationId xmlns:a16="http://schemas.microsoft.com/office/drawing/2014/main" id="{1AB58C9E-A33C-4405-8A14-43F7CC35934E}"/>
              </a:ext>
            </a:extLst>
          </p:cNvPr>
          <p:cNvSpPr/>
          <p:nvPr/>
        </p:nvSpPr>
        <p:spPr>
          <a:xfrm>
            <a:off x="5718421" y="4650563"/>
            <a:ext cx="665018" cy="611579"/>
          </a:xfrm>
          <a:prstGeom prst="ellipse">
            <a:avLst/>
          </a:prstGeom>
          <a:solidFill>
            <a:srgbClr val="262626"/>
          </a:solidFill>
          <a:ln w="28575">
            <a:solidFill>
              <a:srgbClr val="FFFFFF"/>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FFFFFF"/>
                </a:solidFill>
              </a:rPr>
              <a:t>a</a:t>
            </a:r>
          </a:p>
        </p:txBody>
      </p:sp>
      <p:sp>
        <p:nvSpPr>
          <p:cNvPr id="160" name="Oval 159">
            <a:extLst>
              <a:ext uri="{FF2B5EF4-FFF2-40B4-BE49-F238E27FC236}">
                <a16:creationId xmlns:a16="http://schemas.microsoft.com/office/drawing/2014/main" id="{999FEFEB-2663-4CF0-958C-7D76D7A8A592}"/>
              </a:ext>
            </a:extLst>
          </p:cNvPr>
          <p:cNvSpPr/>
          <p:nvPr/>
        </p:nvSpPr>
        <p:spPr>
          <a:xfrm>
            <a:off x="6412970" y="3972577"/>
            <a:ext cx="665018" cy="611579"/>
          </a:xfrm>
          <a:prstGeom prst="ellipse">
            <a:avLst/>
          </a:prstGeom>
          <a:solidFill>
            <a:srgbClr val="262626"/>
          </a:solidFill>
          <a:ln w="28575">
            <a:solidFill>
              <a:srgbClr val="FFFFFF"/>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FFFFFF"/>
                </a:solidFill>
              </a:rPr>
              <a:t>b</a:t>
            </a:r>
          </a:p>
        </p:txBody>
      </p:sp>
      <p:sp>
        <p:nvSpPr>
          <p:cNvPr id="161" name="Oval 160">
            <a:extLst>
              <a:ext uri="{FF2B5EF4-FFF2-40B4-BE49-F238E27FC236}">
                <a16:creationId xmlns:a16="http://schemas.microsoft.com/office/drawing/2014/main" id="{D1A1302C-C7B1-4316-A24E-99B02DAF63D4}"/>
              </a:ext>
            </a:extLst>
          </p:cNvPr>
          <p:cNvSpPr/>
          <p:nvPr/>
        </p:nvSpPr>
        <p:spPr>
          <a:xfrm>
            <a:off x="7485161" y="3850200"/>
            <a:ext cx="665018" cy="611579"/>
          </a:xfrm>
          <a:prstGeom prst="ellipse">
            <a:avLst/>
          </a:prstGeom>
          <a:solidFill>
            <a:srgbClr val="262626"/>
          </a:solidFill>
          <a:ln w="28575">
            <a:solidFill>
              <a:srgbClr val="FFFFFF"/>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FFFFFF"/>
                </a:solidFill>
              </a:rPr>
              <a:t>c</a:t>
            </a:r>
          </a:p>
        </p:txBody>
      </p:sp>
      <p:sp>
        <p:nvSpPr>
          <p:cNvPr id="164" name="Oval 163">
            <a:extLst>
              <a:ext uri="{FF2B5EF4-FFF2-40B4-BE49-F238E27FC236}">
                <a16:creationId xmlns:a16="http://schemas.microsoft.com/office/drawing/2014/main" id="{F5292D14-72CD-4457-A609-23204ABBD4D8}"/>
              </a:ext>
            </a:extLst>
          </p:cNvPr>
          <p:cNvSpPr/>
          <p:nvPr/>
        </p:nvSpPr>
        <p:spPr>
          <a:xfrm>
            <a:off x="8970706" y="4713487"/>
            <a:ext cx="665018" cy="611579"/>
          </a:xfrm>
          <a:prstGeom prst="ellipse">
            <a:avLst/>
          </a:prstGeom>
          <a:solidFill>
            <a:srgbClr val="262626"/>
          </a:solidFill>
          <a:ln w="28575">
            <a:solidFill>
              <a:srgbClr val="FFFFFF"/>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FFFFFF"/>
                </a:solidFill>
              </a:rPr>
              <a:t>d</a:t>
            </a:r>
          </a:p>
        </p:txBody>
      </p:sp>
      <p:sp>
        <p:nvSpPr>
          <p:cNvPr id="167" name="Oval 166">
            <a:extLst>
              <a:ext uri="{FF2B5EF4-FFF2-40B4-BE49-F238E27FC236}">
                <a16:creationId xmlns:a16="http://schemas.microsoft.com/office/drawing/2014/main" id="{2338B8D3-DA3D-4052-A9ED-D352A3E62B1D}"/>
              </a:ext>
            </a:extLst>
          </p:cNvPr>
          <p:cNvSpPr/>
          <p:nvPr/>
        </p:nvSpPr>
        <p:spPr>
          <a:xfrm>
            <a:off x="9588927" y="3634803"/>
            <a:ext cx="665018" cy="611579"/>
          </a:xfrm>
          <a:prstGeom prst="ellipse">
            <a:avLst/>
          </a:prstGeom>
          <a:solidFill>
            <a:srgbClr val="262626"/>
          </a:solidFill>
          <a:ln w="28575">
            <a:solidFill>
              <a:srgbClr val="FFFFFF"/>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FFFFFF"/>
                </a:solidFill>
              </a:rPr>
              <a:t>e</a:t>
            </a:r>
          </a:p>
        </p:txBody>
      </p:sp>
      <p:cxnSp>
        <p:nvCxnSpPr>
          <p:cNvPr id="209" name="Straight Arrow Connector 208">
            <a:extLst>
              <a:ext uri="{FF2B5EF4-FFF2-40B4-BE49-F238E27FC236}">
                <a16:creationId xmlns:a16="http://schemas.microsoft.com/office/drawing/2014/main" id="{EC58646A-7D87-4F8A-9644-EB44E895DD5B}"/>
              </a:ext>
            </a:extLst>
          </p:cNvPr>
          <p:cNvCxnSpPr>
            <a:cxnSpLocks/>
          </p:cNvCxnSpPr>
          <p:nvPr/>
        </p:nvCxnSpPr>
        <p:spPr>
          <a:xfrm flipV="1">
            <a:off x="7087782" y="4156646"/>
            <a:ext cx="411988" cy="126307"/>
          </a:xfrm>
          <a:prstGeom prst="straightConnector1">
            <a:avLst/>
          </a:prstGeom>
          <a:ln w="76200">
            <a:solidFill>
              <a:srgbClr val="00B0F0"/>
            </a:solidFill>
            <a:tailEnd type="triangle" w="med" len="med"/>
          </a:ln>
        </p:spPr>
        <p:style>
          <a:lnRef idx="3">
            <a:schemeClr val="accent3"/>
          </a:lnRef>
          <a:fillRef idx="0">
            <a:schemeClr val="accent3"/>
          </a:fillRef>
          <a:effectRef idx="2">
            <a:schemeClr val="accent3"/>
          </a:effectRef>
          <a:fontRef idx="minor">
            <a:schemeClr val="tx1"/>
          </a:fontRef>
        </p:style>
      </p:cxnSp>
      <p:cxnSp>
        <p:nvCxnSpPr>
          <p:cNvPr id="210" name="Straight Arrow Connector 209">
            <a:extLst>
              <a:ext uri="{FF2B5EF4-FFF2-40B4-BE49-F238E27FC236}">
                <a16:creationId xmlns:a16="http://schemas.microsoft.com/office/drawing/2014/main" id="{254EB966-D235-4D6D-976E-2FF1069D54FF}"/>
              </a:ext>
            </a:extLst>
          </p:cNvPr>
          <p:cNvCxnSpPr>
            <a:cxnSpLocks/>
          </p:cNvCxnSpPr>
          <p:nvPr/>
        </p:nvCxnSpPr>
        <p:spPr>
          <a:xfrm flipV="1">
            <a:off x="6297697" y="4486904"/>
            <a:ext cx="228594" cy="270251"/>
          </a:xfrm>
          <a:prstGeom prst="straightConnector1">
            <a:avLst/>
          </a:prstGeom>
          <a:ln w="76200">
            <a:solidFill>
              <a:srgbClr val="00B0F0"/>
            </a:solidFill>
            <a:tailEnd type="triangle" w="med" len="med"/>
          </a:ln>
        </p:spPr>
        <p:style>
          <a:lnRef idx="3">
            <a:schemeClr val="accent3"/>
          </a:lnRef>
          <a:fillRef idx="0">
            <a:schemeClr val="accent3"/>
          </a:fillRef>
          <a:effectRef idx="2">
            <a:schemeClr val="accent3"/>
          </a:effectRef>
          <a:fontRef idx="minor">
            <a:schemeClr val="tx1"/>
          </a:fontRef>
        </p:style>
      </p:cxnSp>
      <p:cxnSp>
        <p:nvCxnSpPr>
          <p:cNvPr id="211" name="Straight Arrow Connector 210">
            <a:extLst>
              <a:ext uri="{FF2B5EF4-FFF2-40B4-BE49-F238E27FC236}">
                <a16:creationId xmlns:a16="http://schemas.microsoft.com/office/drawing/2014/main" id="{CF90A68B-2188-4A8D-9329-056B8F70A6E3}"/>
              </a:ext>
            </a:extLst>
          </p:cNvPr>
          <p:cNvCxnSpPr>
            <a:cxnSpLocks/>
          </p:cNvCxnSpPr>
          <p:nvPr/>
        </p:nvCxnSpPr>
        <p:spPr>
          <a:xfrm>
            <a:off x="8146377" y="4181194"/>
            <a:ext cx="929512" cy="646761"/>
          </a:xfrm>
          <a:prstGeom prst="straightConnector1">
            <a:avLst/>
          </a:prstGeom>
          <a:ln w="76200">
            <a:solidFill>
              <a:srgbClr val="00B0F0"/>
            </a:solidFill>
            <a:tailEnd type="triangle" w="med" len="med"/>
          </a:ln>
        </p:spPr>
        <p:style>
          <a:lnRef idx="3">
            <a:schemeClr val="accent3"/>
          </a:lnRef>
          <a:fillRef idx="0">
            <a:schemeClr val="accent3"/>
          </a:fillRef>
          <a:effectRef idx="2">
            <a:schemeClr val="accent3"/>
          </a:effectRef>
          <a:fontRef idx="minor">
            <a:schemeClr val="tx1"/>
          </a:fontRef>
        </p:style>
      </p:cxnSp>
      <p:sp>
        <p:nvSpPr>
          <p:cNvPr id="212" name="Rectangular Callout 211"/>
          <p:cNvSpPr/>
          <p:nvPr/>
        </p:nvSpPr>
        <p:spPr>
          <a:xfrm>
            <a:off x="1637463" y="3929290"/>
            <a:ext cx="3707312" cy="716950"/>
          </a:xfrm>
          <a:prstGeom prst="wedgeRectCallout">
            <a:avLst>
              <a:gd name="adj1" fmla="val 64473"/>
              <a:gd name="adj2" fmla="val 25693"/>
            </a:avLst>
          </a:prstGeom>
          <a:solidFill>
            <a:srgbClr val="0070C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Reliability</a:t>
            </a:r>
            <a:r>
              <a:rPr lang="en-US" dirty="0"/>
              <a:t> of path a-&gt;b-&gt;c-&gt;d:</a:t>
            </a:r>
            <a:br>
              <a:rPr lang="en-US" dirty="0"/>
            </a:br>
            <a:r>
              <a:rPr lang="en-US" dirty="0"/>
              <a:t>0.5 * 0.9 * 0.75 = </a:t>
            </a:r>
            <a:r>
              <a:rPr lang="en-US" b="1" dirty="0"/>
              <a:t>0.3375</a:t>
            </a:r>
            <a:endParaRPr lang="en-CA" b="1" dirty="0"/>
          </a:p>
        </p:txBody>
      </p:sp>
      <p:cxnSp>
        <p:nvCxnSpPr>
          <p:cNvPr id="213" name="Straight Arrow Connector 212">
            <a:extLst>
              <a:ext uri="{FF2B5EF4-FFF2-40B4-BE49-F238E27FC236}">
                <a16:creationId xmlns:a16="http://schemas.microsoft.com/office/drawing/2014/main" id="{F9C473C6-177B-4314-A5BE-BC9DAC5B0096}"/>
              </a:ext>
            </a:extLst>
          </p:cNvPr>
          <p:cNvCxnSpPr>
            <a:cxnSpLocks/>
            <a:stCxn id="160" idx="4"/>
            <a:endCxn id="164" idx="2"/>
          </p:cNvCxnSpPr>
          <p:nvPr/>
        </p:nvCxnSpPr>
        <p:spPr>
          <a:xfrm>
            <a:off x="6745479" y="4584156"/>
            <a:ext cx="2225227" cy="435121"/>
          </a:xfrm>
          <a:prstGeom prst="straightConnector1">
            <a:avLst/>
          </a:prstGeom>
          <a:ln w="28575">
            <a:tailEnd type="triangle" w="lg" len="lg"/>
          </a:ln>
        </p:spPr>
        <p:style>
          <a:lnRef idx="3">
            <a:schemeClr val="accent3"/>
          </a:lnRef>
          <a:fillRef idx="0">
            <a:schemeClr val="accent3"/>
          </a:fillRef>
          <a:effectRef idx="2">
            <a:schemeClr val="accent3"/>
          </a:effectRef>
          <a:fontRef idx="minor">
            <a:schemeClr val="tx1"/>
          </a:fontRef>
        </p:style>
      </p:cxnSp>
      <p:sp>
        <p:nvSpPr>
          <p:cNvPr id="218" name="TextBox 217"/>
          <p:cNvSpPr txBox="1"/>
          <p:nvPr/>
        </p:nvSpPr>
        <p:spPr>
          <a:xfrm>
            <a:off x="7359051" y="4742058"/>
            <a:ext cx="505267" cy="369332"/>
          </a:xfrm>
          <a:prstGeom prst="rect">
            <a:avLst/>
          </a:prstGeom>
          <a:noFill/>
        </p:spPr>
        <p:txBody>
          <a:bodyPr wrap="none" rtlCol="0">
            <a:spAutoFit/>
          </a:bodyPr>
          <a:lstStyle/>
          <a:p>
            <a:r>
              <a:rPr lang="en-CA" dirty="0"/>
              <a:t>0.8</a:t>
            </a:r>
          </a:p>
        </p:txBody>
      </p:sp>
      <p:sp>
        <p:nvSpPr>
          <p:cNvPr id="219" name="Rectangular Callout 218"/>
          <p:cNvSpPr/>
          <p:nvPr/>
        </p:nvSpPr>
        <p:spPr>
          <a:xfrm>
            <a:off x="5274034" y="5395942"/>
            <a:ext cx="3103471" cy="716950"/>
          </a:xfrm>
          <a:prstGeom prst="wedgeRectCallout">
            <a:avLst>
              <a:gd name="adj1" fmla="val 24953"/>
              <a:gd name="adj2" fmla="val -92431"/>
            </a:avLst>
          </a:prstGeom>
          <a:solidFill>
            <a:srgbClr val="0070C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Higher </a:t>
            </a:r>
            <a:r>
              <a:rPr lang="en-US" dirty="0"/>
              <a:t>reliability via path </a:t>
            </a:r>
            <a:br>
              <a:rPr lang="en-US" dirty="0"/>
            </a:br>
            <a:r>
              <a:rPr lang="en-US" b="1" dirty="0"/>
              <a:t>a-&gt;b-&gt;d</a:t>
            </a:r>
            <a:r>
              <a:rPr lang="en-US" dirty="0"/>
              <a:t>: 0.5 * 0.8 = </a:t>
            </a:r>
            <a:r>
              <a:rPr lang="en-US" b="1" dirty="0"/>
              <a:t>0.4</a:t>
            </a:r>
            <a:endParaRPr lang="en-CA" b="1" dirty="0"/>
          </a:p>
        </p:txBody>
      </p:sp>
      <p:sp>
        <p:nvSpPr>
          <p:cNvPr id="2" name="Slide Number Placeholder 1">
            <a:extLst>
              <a:ext uri="{FF2B5EF4-FFF2-40B4-BE49-F238E27FC236}">
                <a16:creationId xmlns:a16="http://schemas.microsoft.com/office/drawing/2014/main" id="{3E8FB089-31AD-C500-C231-F97F45455174}"/>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42974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500"/>
                                        <p:tgtEl>
                                          <p:spTgt spid="210"/>
                                        </p:tgtEl>
                                      </p:cBhvr>
                                    </p:animEffect>
                                  </p:childTnLst>
                                </p:cTn>
                              </p:par>
                              <p:par>
                                <p:cTn id="8" presetID="10" presetClass="entr" presetSubtype="0" fill="hold" nodeType="withEffect">
                                  <p:stCondLst>
                                    <p:cond delay="0"/>
                                  </p:stCondLst>
                                  <p:childTnLst>
                                    <p:set>
                                      <p:cBhvr>
                                        <p:cTn id="9" dur="1" fill="hold">
                                          <p:stCondLst>
                                            <p:cond delay="0"/>
                                          </p:stCondLst>
                                        </p:cTn>
                                        <p:tgtEl>
                                          <p:spTgt spid="209"/>
                                        </p:tgtEl>
                                        <p:attrNameLst>
                                          <p:attrName>style.visibility</p:attrName>
                                        </p:attrNameLst>
                                      </p:cBhvr>
                                      <p:to>
                                        <p:strVal val="visible"/>
                                      </p:to>
                                    </p:set>
                                    <p:animEffect transition="in" filter="fade">
                                      <p:cBhvr>
                                        <p:cTn id="10" dur="500"/>
                                        <p:tgtEl>
                                          <p:spTgt spid="209"/>
                                        </p:tgtEl>
                                      </p:cBhvr>
                                    </p:animEffect>
                                  </p:childTnLst>
                                </p:cTn>
                              </p:par>
                              <p:par>
                                <p:cTn id="11" presetID="10" presetClass="entr" presetSubtype="0" fill="hold" nodeType="withEffect">
                                  <p:stCondLst>
                                    <p:cond delay="0"/>
                                  </p:stCondLst>
                                  <p:childTnLst>
                                    <p:set>
                                      <p:cBhvr>
                                        <p:cTn id="12" dur="1" fill="hold">
                                          <p:stCondLst>
                                            <p:cond delay="0"/>
                                          </p:stCondLst>
                                        </p:cTn>
                                        <p:tgtEl>
                                          <p:spTgt spid="211"/>
                                        </p:tgtEl>
                                        <p:attrNameLst>
                                          <p:attrName>style.visibility</p:attrName>
                                        </p:attrNameLst>
                                      </p:cBhvr>
                                      <p:to>
                                        <p:strVal val="visible"/>
                                      </p:to>
                                    </p:set>
                                    <p:animEffect transition="in" filter="fade">
                                      <p:cBhvr>
                                        <p:cTn id="13" dur="500"/>
                                        <p:tgtEl>
                                          <p:spTgt spid="2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2"/>
                                        </p:tgtEl>
                                        <p:attrNameLst>
                                          <p:attrName>style.visibility</p:attrName>
                                        </p:attrNameLst>
                                      </p:cBhvr>
                                      <p:to>
                                        <p:strVal val="visible"/>
                                      </p:to>
                                    </p:set>
                                    <p:animEffect transition="in" filter="fade">
                                      <p:cBhvr>
                                        <p:cTn id="16" dur="500"/>
                                        <p:tgtEl>
                                          <p:spTgt spid="2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9"/>
                                        </p:tgtEl>
                                        <p:attrNameLst>
                                          <p:attrName>style.visibility</p:attrName>
                                        </p:attrNameLst>
                                      </p:cBhvr>
                                      <p:to>
                                        <p:strVal val="visible"/>
                                      </p:to>
                                    </p:set>
                                    <p:animEffect transition="in" filter="fade">
                                      <p:cBhvr>
                                        <p:cTn id="21"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Arrow Connector 55">
            <a:extLst>
              <a:ext uri="{FF2B5EF4-FFF2-40B4-BE49-F238E27FC236}">
                <a16:creationId xmlns:a16="http://schemas.microsoft.com/office/drawing/2014/main" id="{F9C473C6-177B-4314-A5BE-BC9DAC5B0096}"/>
              </a:ext>
            </a:extLst>
          </p:cNvPr>
          <p:cNvCxnSpPr>
            <a:cxnSpLocks/>
            <a:stCxn id="49" idx="4"/>
            <a:endCxn id="51" idx="2"/>
          </p:cNvCxnSpPr>
          <p:nvPr/>
        </p:nvCxnSpPr>
        <p:spPr>
          <a:xfrm>
            <a:off x="8218816" y="3961187"/>
            <a:ext cx="2225227" cy="435121"/>
          </a:xfrm>
          <a:prstGeom prst="straightConnector1">
            <a:avLst/>
          </a:prstGeom>
          <a:ln w="28575">
            <a:tailEnd type="triangle" w="lg" len="lg"/>
          </a:ln>
        </p:spPr>
        <p:style>
          <a:lnRef idx="3">
            <a:schemeClr val="accent3"/>
          </a:lnRef>
          <a:fillRef idx="0">
            <a:schemeClr val="accent3"/>
          </a:fillRef>
          <a:effectRef idx="2">
            <a:schemeClr val="accent3"/>
          </a:effectRef>
          <a:fontRef idx="minor">
            <a:schemeClr val="tx1"/>
          </a:fontRef>
        </p:style>
      </p:cxnSp>
      <p:cxnSp>
        <p:nvCxnSpPr>
          <p:cNvPr id="90" name="Straight Arrow Connector 89">
            <a:extLst>
              <a:ext uri="{FF2B5EF4-FFF2-40B4-BE49-F238E27FC236}">
                <a16:creationId xmlns:a16="http://schemas.microsoft.com/office/drawing/2014/main" id="{EC58646A-7D87-4F8A-9644-EB44E895DD5B}"/>
              </a:ext>
            </a:extLst>
          </p:cNvPr>
          <p:cNvCxnSpPr>
            <a:cxnSpLocks/>
          </p:cNvCxnSpPr>
          <p:nvPr/>
        </p:nvCxnSpPr>
        <p:spPr>
          <a:xfrm flipV="1">
            <a:off x="1631413" y="3510092"/>
            <a:ext cx="411988" cy="126307"/>
          </a:xfrm>
          <a:prstGeom prst="straightConnector1">
            <a:avLst/>
          </a:prstGeom>
          <a:ln w="28575">
            <a:tailEnd type="triangle" w="lg" len="lg"/>
          </a:ln>
        </p:spPr>
        <p:style>
          <a:lnRef idx="3">
            <a:schemeClr val="accent3"/>
          </a:lnRef>
          <a:fillRef idx="0">
            <a:schemeClr val="accent3"/>
          </a:fillRef>
          <a:effectRef idx="2">
            <a:schemeClr val="accent3"/>
          </a:effectRef>
          <a:fontRef idx="minor">
            <a:schemeClr val="tx1"/>
          </a:fontRef>
        </p:style>
      </p:cxnSp>
      <p:cxnSp>
        <p:nvCxnSpPr>
          <p:cNvPr id="91" name="Straight Arrow Connector 90">
            <a:extLst>
              <a:ext uri="{FF2B5EF4-FFF2-40B4-BE49-F238E27FC236}">
                <a16:creationId xmlns:a16="http://schemas.microsoft.com/office/drawing/2014/main" id="{254EB966-D235-4D6D-976E-2FF1069D54FF}"/>
              </a:ext>
            </a:extLst>
          </p:cNvPr>
          <p:cNvCxnSpPr>
            <a:cxnSpLocks/>
          </p:cNvCxnSpPr>
          <p:nvPr/>
        </p:nvCxnSpPr>
        <p:spPr>
          <a:xfrm flipV="1">
            <a:off x="835191" y="3852624"/>
            <a:ext cx="228594" cy="270251"/>
          </a:xfrm>
          <a:prstGeom prst="straightConnector1">
            <a:avLst/>
          </a:prstGeom>
          <a:ln w="28575">
            <a:tailEnd type="triangle" w="lg" len="lg"/>
          </a:ln>
        </p:spPr>
        <p:style>
          <a:lnRef idx="3">
            <a:schemeClr val="accent3"/>
          </a:lnRef>
          <a:fillRef idx="0">
            <a:schemeClr val="accent3"/>
          </a:fillRef>
          <a:effectRef idx="2">
            <a:schemeClr val="accent3"/>
          </a:effectRef>
          <a:fontRef idx="minor">
            <a:schemeClr val="tx1"/>
          </a:fontRef>
        </p:style>
      </p:cxnSp>
      <p:cxnSp>
        <p:nvCxnSpPr>
          <p:cNvPr id="99" name="Straight Arrow Connector 98">
            <a:extLst>
              <a:ext uri="{FF2B5EF4-FFF2-40B4-BE49-F238E27FC236}">
                <a16:creationId xmlns:a16="http://schemas.microsoft.com/office/drawing/2014/main" id="{99A88005-3252-4290-A17A-842E2E377C04}"/>
              </a:ext>
            </a:extLst>
          </p:cNvPr>
          <p:cNvCxnSpPr>
            <a:cxnSpLocks/>
          </p:cNvCxnSpPr>
          <p:nvPr/>
        </p:nvCxnSpPr>
        <p:spPr>
          <a:xfrm flipV="1">
            <a:off x="3873050" y="3510090"/>
            <a:ext cx="370929" cy="557199"/>
          </a:xfrm>
          <a:prstGeom prst="straightConnector1">
            <a:avLst/>
          </a:prstGeom>
          <a:ln w="28575">
            <a:tailEnd type="triangle" w="lg" len="lg"/>
          </a:ln>
        </p:spPr>
        <p:style>
          <a:lnRef idx="3">
            <a:schemeClr val="accent3"/>
          </a:lnRef>
          <a:fillRef idx="0">
            <a:schemeClr val="accent3"/>
          </a:fillRef>
          <a:effectRef idx="2">
            <a:schemeClr val="accent3"/>
          </a:effectRef>
          <a:fontRef idx="minor">
            <a:schemeClr val="tx1"/>
          </a:fontRef>
        </p:style>
      </p:cxnSp>
      <p:cxnSp>
        <p:nvCxnSpPr>
          <p:cNvPr id="100" name="Straight Arrow Connector 99">
            <a:extLst>
              <a:ext uri="{FF2B5EF4-FFF2-40B4-BE49-F238E27FC236}">
                <a16:creationId xmlns:a16="http://schemas.microsoft.com/office/drawing/2014/main" id="{CF90A68B-2188-4A8D-9329-056B8F70A6E3}"/>
              </a:ext>
            </a:extLst>
          </p:cNvPr>
          <p:cNvCxnSpPr>
            <a:cxnSpLocks/>
          </p:cNvCxnSpPr>
          <p:nvPr/>
        </p:nvCxnSpPr>
        <p:spPr>
          <a:xfrm>
            <a:off x="2708419" y="3510092"/>
            <a:ext cx="929512" cy="646761"/>
          </a:xfrm>
          <a:prstGeom prst="straightConnector1">
            <a:avLst/>
          </a:prstGeom>
          <a:ln w="28575">
            <a:tailEnd type="triangle" w="lg" len="lg"/>
          </a:ln>
        </p:spPr>
        <p:style>
          <a:lnRef idx="3">
            <a:schemeClr val="accent3"/>
          </a:lnRef>
          <a:fillRef idx="0">
            <a:schemeClr val="accent3"/>
          </a:fillRef>
          <a:effectRef idx="2">
            <a:schemeClr val="accent3"/>
          </a:effectRef>
          <a:fontRef idx="minor">
            <a:schemeClr val="tx1"/>
          </a:fontRef>
        </p:style>
      </p:cxnSp>
      <p:cxnSp>
        <p:nvCxnSpPr>
          <p:cNvPr id="113" name="Straight Arrow Connector 112">
            <a:extLst>
              <a:ext uri="{FF2B5EF4-FFF2-40B4-BE49-F238E27FC236}">
                <a16:creationId xmlns:a16="http://schemas.microsoft.com/office/drawing/2014/main" id="{F9C473C6-177B-4314-A5BE-BC9DAC5B0096}"/>
              </a:ext>
            </a:extLst>
          </p:cNvPr>
          <p:cNvCxnSpPr>
            <a:cxnSpLocks/>
          </p:cNvCxnSpPr>
          <p:nvPr/>
        </p:nvCxnSpPr>
        <p:spPr>
          <a:xfrm flipH="1">
            <a:off x="2611029" y="3293865"/>
            <a:ext cx="1535560" cy="1"/>
          </a:xfrm>
          <a:prstGeom prst="straightConnector1">
            <a:avLst/>
          </a:prstGeom>
          <a:ln w="28575">
            <a:tailEnd type="triangle" w="lg" len="lg"/>
          </a:ln>
        </p:spPr>
        <p:style>
          <a:lnRef idx="3">
            <a:schemeClr val="accent3"/>
          </a:lnRef>
          <a:fillRef idx="0">
            <a:schemeClr val="accent3"/>
          </a:fillRef>
          <a:effectRef idx="2">
            <a:schemeClr val="accent3"/>
          </a:effectRef>
          <a:fontRef idx="minor">
            <a:schemeClr val="tx1"/>
          </a:fontRef>
        </p:style>
      </p:cxnSp>
      <p:cxnSp>
        <p:nvCxnSpPr>
          <p:cNvPr id="114" name="Straight Arrow Connector 113">
            <a:extLst>
              <a:ext uri="{FF2B5EF4-FFF2-40B4-BE49-F238E27FC236}">
                <a16:creationId xmlns:a16="http://schemas.microsoft.com/office/drawing/2014/main" id="{F9C473C6-177B-4314-A5BE-BC9DAC5B0096}"/>
              </a:ext>
            </a:extLst>
          </p:cNvPr>
          <p:cNvCxnSpPr>
            <a:cxnSpLocks/>
          </p:cNvCxnSpPr>
          <p:nvPr/>
        </p:nvCxnSpPr>
        <p:spPr>
          <a:xfrm flipH="1" flipV="1">
            <a:off x="1534023" y="3852625"/>
            <a:ext cx="2006518" cy="381051"/>
          </a:xfrm>
          <a:prstGeom prst="straightConnector1">
            <a:avLst/>
          </a:prstGeom>
          <a:ln w="28575">
            <a:tailEnd type="triangle" w="lg" len="lg"/>
          </a:ln>
        </p:spPr>
        <p:style>
          <a:lnRef idx="3">
            <a:schemeClr val="accent3"/>
          </a:lnRef>
          <a:fillRef idx="0">
            <a:schemeClr val="accent3"/>
          </a:fillRef>
          <a:effectRef idx="2">
            <a:schemeClr val="accent3"/>
          </a:effectRef>
          <a:fontRef idx="minor">
            <a:schemeClr val="tx1"/>
          </a:fontRef>
        </p:style>
      </p:cxnSp>
      <p:sp>
        <p:nvSpPr>
          <p:cNvPr id="121" name="TextBox 120"/>
          <p:cNvSpPr txBox="1"/>
          <p:nvPr/>
        </p:nvSpPr>
        <p:spPr>
          <a:xfrm>
            <a:off x="507811" y="3618666"/>
            <a:ext cx="505267" cy="369332"/>
          </a:xfrm>
          <a:prstGeom prst="rect">
            <a:avLst/>
          </a:prstGeom>
          <a:noFill/>
        </p:spPr>
        <p:txBody>
          <a:bodyPr wrap="none" rtlCol="0">
            <a:spAutoFit/>
          </a:bodyPr>
          <a:lstStyle/>
          <a:p>
            <a:r>
              <a:rPr lang="en-CA" dirty="0"/>
              <a:t>0.5</a:t>
            </a:r>
          </a:p>
        </p:txBody>
      </p:sp>
      <p:sp>
        <p:nvSpPr>
          <p:cNvPr id="122" name="TextBox 121"/>
          <p:cNvSpPr txBox="1"/>
          <p:nvPr/>
        </p:nvSpPr>
        <p:spPr>
          <a:xfrm>
            <a:off x="1563277" y="3153774"/>
            <a:ext cx="505267" cy="369332"/>
          </a:xfrm>
          <a:prstGeom prst="rect">
            <a:avLst/>
          </a:prstGeom>
          <a:noFill/>
        </p:spPr>
        <p:txBody>
          <a:bodyPr wrap="none" rtlCol="0">
            <a:spAutoFit/>
          </a:bodyPr>
          <a:lstStyle/>
          <a:p>
            <a:r>
              <a:rPr lang="en-CA" dirty="0"/>
              <a:t>0.9</a:t>
            </a:r>
          </a:p>
        </p:txBody>
      </p:sp>
      <p:sp>
        <p:nvSpPr>
          <p:cNvPr id="127" name="TextBox 126"/>
          <p:cNvSpPr txBox="1"/>
          <p:nvPr/>
        </p:nvSpPr>
        <p:spPr>
          <a:xfrm>
            <a:off x="3266055" y="2911915"/>
            <a:ext cx="505267" cy="369332"/>
          </a:xfrm>
          <a:prstGeom prst="rect">
            <a:avLst/>
          </a:prstGeom>
          <a:noFill/>
        </p:spPr>
        <p:txBody>
          <a:bodyPr wrap="none" rtlCol="0">
            <a:spAutoFit/>
          </a:bodyPr>
          <a:lstStyle/>
          <a:p>
            <a:r>
              <a:rPr lang="en-CA" dirty="0"/>
              <a:t>0.8</a:t>
            </a:r>
          </a:p>
        </p:txBody>
      </p:sp>
      <p:sp>
        <p:nvSpPr>
          <p:cNvPr id="129" name="TextBox 128"/>
          <p:cNvSpPr txBox="1"/>
          <p:nvPr/>
        </p:nvSpPr>
        <p:spPr>
          <a:xfrm>
            <a:off x="4067102" y="3658707"/>
            <a:ext cx="505267" cy="369332"/>
          </a:xfrm>
          <a:prstGeom prst="rect">
            <a:avLst/>
          </a:prstGeom>
          <a:noFill/>
        </p:spPr>
        <p:txBody>
          <a:bodyPr wrap="none" rtlCol="0">
            <a:spAutoFit/>
          </a:bodyPr>
          <a:lstStyle/>
          <a:p>
            <a:r>
              <a:rPr lang="en-CA" dirty="0"/>
              <a:t>0.7</a:t>
            </a:r>
          </a:p>
        </p:txBody>
      </p:sp>
      <p:sp>
        <p:nvSpPr>
          <p:cNvPr id="137" name="TextBox 136"/>
          <p:cNvSpPr txBox="1"/>
          <p:nvPr/>
        </p:nvSpPr>
        <p:spPr>
          <a:xfrm>
            <a:off x="3002733" y="3469478"/>
            <a:ext cx="633507" cy="369332"/>
          </a:xfrm>
          <a:prstGeom prst="rect">
            <a:avLst/>
          </a:prstGeom>
          <a:noFill/>
        </p:spPr>
        <p:txBody>
          <a:bodyPr wrap="none" rtlCol="0">
            <a:spAutoFit/>
          </a:bodyPr>
          <a:lstStyle/>
          <a:p>
            <a:r>
              <a:rPr lang="en-CA" dirty="0"/>
              <a:t>0.75</a:t>
            </a:r>
          </a:p>
        </p:txBody>
      </p:sp>
      <p:sp>
        <p:nvSpPr>
          <p:cNvPr id="142" name="TextBox 141"/>
          <p:cNvSpPr txBox="1"/>
          <p:nvPr/>
        </p:nvSpPr>
        <p:spPr>
          <a:xfrm>
            <a:off x="2442073" y="3756880"/>
            <a:ext cx="505267" cy="369332"/>
          </a:xfrm>
          <a:prstGeom prst="rect">
            <a:avLst/>
          </a:prstGeom>
          <a:noFill/>
        </p:spPr>
        <p:txBody>
          <a:bodyPr wrap="none" rtlCol="0">
            <a:spAutoFit/>
          </a:bodyPr>
          <a:lstStyle/>
          <a:p>
            <a:r>
              <a:rPr lang="en-CA" dirty="0"/>
              <a:t>0.9</a:t>
            </a:r>
          </a:p>
        </p:txBody>
      </p:sp>
      <p:sp>
        <p:nvSpPr>
          <p:cNvPr id="158" name="Oval 157">
            <a:extLst>
              <a:ext uri="{FF2B5EF4-FFF2-40B4-BE49-F238E27FC236}">
                <a16:creationId xmlns:a16="http://schemas.microsoft.com/office/drawing/2014/main" id="{1AB58C9E-A33C-4405-8A14-43F7CC35934E}"/>
              </a:ext>
            </a:extLst>
          </p:cNvPr>
          <p:cNvSpPr/>
          <p:nvPr/>
        </p:nvSpPr>
        <p:spPr>
          <a:xfrm>
            <a:off x="288256" y="3989075"/>
            <a:ext cx="665018" cy="611579"/>
          </a:xfrm>
          <a:prstGeom prst="ellipse">
            <a:avLst/>
          </a:prstGeom>
          <a:solidFill>
            <a:srgbClr val="262626"/>
          </a:solidFill>
          <a:ln w="28575">
            <a:solidFill>
              <a:srgbClr val="FFFFFF"/>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FFFFFF"/>
                </a:solidFill>
              </a:rPr>
              <a:t>a</a:t>
            </a:r>
          </a:p>
        </p:txBody>
      </p:sp>
      <p:sp>
        <p:nvSpPr>
          <p:cNvPr id="160" name="Oval 159">
            <a:extLst>
              <a:ext uri="{FF2B5EF4-FFF2-40B4-BE49-F238E27FC236}">
                <a16:creationId xmlns:a16="http://schemas.microsoft.com/office/drawing/2014/main" id="{999FEFEB-2663-4CF0-958C-7D76D7A8A592}"/>
              </a:ext>
            </a:extLst>
          </p:cNvPr>
          <p:cNvSpPr/>
          <p:nvPr/>
        </p:nvSpPr>
        <p:spPr>
          <a:xfrm>
            <a:off x="982805" y="3311089"/>
            <a:ext cx="665018" cy="611579"/>
          </a:xfrm>
          <a:prstGeom prst="ellipse">
            <a:avLst/>
          </a:prstGeom>
          <a:solidFill>
            <a:srgbClr val="262626"/>
          </a:solidFill>
          <a:ln w="28575">
            <a:solidFill>
              <a:srgbClr val="FFFFFF"/>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FFFFFF"/>
                </a:solidFill>
              </a:rPr>
              <a:t>b</a:t>
            </a:r>
          </a:p>
        </p:txBody>
      </p:sp>
      <p:sp>
        <p:nvSpPr>
          <p:cNvPr id="161" name="Oval 160">
            <a:extLst>
              <a:ext uri="{FF2B5EF4-FFF2-40B4-BE49-F238E27FC236}">
                <a16:creationId xmlns:a16="http://schemas.microsoft.com/office/drawing/2014/main" id="{D1A1302C-C7B1-4316-A24E-99B02DAF63D4}"/>
              </a:ext>
            </a:extLst>
          </p:cNvPr>
          <p:cNvSpPr/>
          <p:nvPr/>
        </p:nvSpPr>
        <p:spPr>
          <a:xfrm>
            <a:off x="2054996" y="3188712"/>
            <a:ext cx="665018" cy="611579"/>
          </a:xfrm>
          <a:prstGeom prst="ellipse">
            <a:avLst/>
          </a:prstGeom>
          <a:solidFill>
            <a:srgbClr val="262626"/>
          </a:solidFill>
          <a:ln w="28575">
            <a:solidFill>
              <a:srgbClr val="FFFFFF"/>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FFFFFF"/>
                </a:solidFill>
              </a:rPr>
              <a:t>c</a:t>
            </a:r>
          </a:p>
        </p:txBody>
      </p:sp>
      <p:sp>
        <p:nvSpPr>
          <p:cNvPr id="164" name="Oval 163">
            <a:extLst>
              <a:ext uri="{FF2B5EF4-FFF2-40B4-BE49-F238E27FC236}">
                <a16:creationId xmlns:a16="http://schemas.microsoft.com/office/drawing/2014/main" id="{F5292D14-72CD-4457-A609-23204ABBD4D8}"/>
              </a:ext>
            </a:extLst>
          </p:cNvPr>
          <p:cNvSpPr/>
          <p:nvPr/>
        </p:nvSpPr>
        <p:spPr>
          <a:xfrm>
            <a:off x="3540541" y="4051999"/>
            <a:ext cx="665018" cy="611579"/>
          </a:xfrm>
          <a:prstGeom prst="ellipse">
            <a:avLst/>
          </a:prstGeom>
          <a:solidFill>
            <a:srgbClr val="262626"/>
          </a:solidFill>
          <a:ln w="28575">
            <a:solidFill>
              <a:srgbClr val="FFFFFF"/>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FFFFFF"/>
                </a:solidFill>
              </a:rPr>
              <a:t>d</a:t>
            </a:r>
          </a:p>
        </p:txBody>
      </p:sp>
      <p:sp>
        <p:nvSpPr>
          <p:cNvPr id="167" name="Oval 166">
            <a:extLst>
              <a:ext uri="{FF2B5EF4-FFF2-40B4-BE49-F238E27FC236}">
                <a16:creationId xmlns:a16="http://schemas.microsoft.com/office/drawing/2014/main" id="{2338B8D3-DA3D-4052-A9ED-D352A3E62B1D}"/>
              </a:ext>
            </a:extLst>
          </p:cNvPr>
          <p:cNvSpPr/>
          <p:nvPr/>
        </p:nvSpPr>
        <p:spPr>
          <a:xfrm>
            <a:off x="4158762" y="2973315"/>
            <a:ext cx="665018" cy="611579"/>
          </a:xfrm>
          <a:prstGeom prst="ellipse">
            <a:avLst/>
          </a:prstGeom>
          <a:solidFill>
            <a:srgbClr val="262626"/>
          </a:solidFill>
          <a:ln w="28575">
            <a:solidFill>
              <a:srgbClr val="FFFFFF"/>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FFFFFF"/>
                </a:solidFill>
              </a:rPr>
              <a:t>e</a:t>
            </a:r>
          </a:p>
        </p:txBody>
      </p:sp>
      <p:cxnSp>
        <p:nvCxnSpPr>
          <p:cNvPr id="213" name="Straight Arrow Connector 212">
            <a:extLst>
              <a:ext uri="{FF2B5EF4-FFF2-40B4-BE49-F238E27FC236}">
                <a16:creationId xmlns:a16="http://schemas.microsoft.com/office/drawing/2014/main" id="{F9C473C6-177B-4314-A5BE-BC9DAC5B0096}"/>
              </a:ext>
            </a:extLst>
          </p:cNvPr>
          <p:cNvCxnSpPr>
            <a:cxnSpLocks/>
            <a:stCxn id="160" idx="4"/>
            <a:endCxn id="164" idx="2"/>
          </p:cNvCxnSpPr>
          <p:nvPr/>
        </p:nvCxnSpPr>
        <p:spPr>
          <a:xfrm>
            <a:off x="1315314" y="3922668"/>
            <a:ext cx="2225227" cy="435121"/>
          </a:xfrm>
          <a:prstGeom prst="straightConnector1">
            <a:avLst/>
          </a:prstGeom>
          <a:ln w="28575">
            <a:tailEnd type="triangle" w="lg" len="lg"/>
          </a:ln>
        </p:spPr>
        <p:style>
          <a:lnRef idx="3">
            <a:schemeClr val="accent3"/>
          </a:lnRef>
          <a:fillRef idx="0">
            <a:schemeClr val="accent3"/>
          </a:fillRef>
          <a:effectRef idx="2">
            <a:schemeClr val="accent3"/>
          </a:effectRef>
          <a:fontRef idx="minor">
            <a:schemeClr val="tx1"/>
          </a:fontRef>
        </p:style>
      </p:cxnSp>
      <p:sp>
        <p:nvSpPr>
          <p:cNvPr id="218" name="TextBox 217"/>
          <p:cNvSpPr txBox="1"/>
          <p:nvPr/>
        </p:nvSpPr>
        <p:spPr>
          <a:xfrm>
            <a:off x="1928886" y="4080570"/>
            <a:ext cx="505267" cy="369332"/>
          </a:xfrm>
          <a:prstGeom prst="rect">
            <a:avLst/>
          </a:prstGeom>
          <a:noFill/>
        </p:spPr>
        <p:txBody>
          <a:bodyPr wrap="none" rtlCol="0">
            <a:spAutoFit/>
          </a:bodyPr>
          <a:lstStyle/>
          <a:p>
            <a:r>
              <a:rPr lang="en-CA" dirty="0"/>
              <a:t>0.8</a:t>
            </a:r>
          </a:p>
        </p:txBody>
      </p:sp>
      <p:sp>
        <p:nvSpPr>
          <p:cNvPr id="2" name="Rectangle 1"/>
          <p:cNvSpPr/>
          <p:nvPr/>
        </p:nvSpPr>
        <p:spPr>
          <a:xfrm>
            <a:off x="147791" y="470434"/>
            <a:ext cx="6050760" cy="341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 1: need </a:t>
            </a:r>
            <a:r>
              <a:rPr lang="en-US" b="1" u="sng" dirty="0"/>
              <a:t>product</a:t>
            </a:r>
            <a:r>
              <a:rPr lang="en-US" b="1" dirty="0"/>
              <a:t> </a:t>
            </a:r>
            <a:r>
              <a:rPr lang="en-US" dirty="0"/>
              <a:t>of weights </a:t>
            </a:r>
            <a:r>
              <a:rPr lang="en-US" b="1" dirty="0"/>
              <a:t>not sum</a:t>
            </a:r>
            <a:endParaRPr lang="en-CA" b="1" dirty="0"/>
          </a:p>
        </p:txBody>
      </p:sp>
      <p:sp>
        <p:nvSpPr>
          <p:cNvPr id="33" name="Rectangle 32"/>
          <p:cNvSpPr/>
          <p:nvPr/>
        </p:nvSpPr>
        <p:spPr>
          <a:xfrm>
            <a:off x="147791" y="62848"/>
            <a:ext cx="6050761" cy="338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 we turn this into a </a:t>
            </a:r>
            <a:r>
              <a:rPr lang="en-US" b="1" dirty="0"/>
              <a:t>shortest path</a:t>
            </a:r>
            <a:r>
              <a:rPr lang="en-US" dirty="0"/>
              <a:t> problem?</a:t>
            </a:r>
            <a:endParaRPr lang="en-CA" dirty="0"/>
          </a:p>
        </p:txBody>
      </p:sp>
      <p:sp>
        <p:nvSpPr>
          <p:cNvPr id="34" name="Rectangle 33"/>
          <p:cNvSpPr/>
          <p:nvPr/>
        </p:nvSpPr>
        <p:spPr>
          <a:xfrm>
            <a:off x="6315871" y="470434"/>
            <a:ext cx="5781887" cy="348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 2: want to </a:t>
            </a:r>
            <a:r>
              <a:rPr lang="en-US" b="1" u="sng" dirty="0"/>
              <a:t>maximize</a:t>
            </a:r>
            <a:r>
              <a:rPr lang="en-US" dirty="0"/>
              <a:t> the product</a:t>
            </a:r>
            <a:endParaRPr lang="en-CA" dirty="0"/>
          </a:p>
        </p:txBody>
      </p:sp>
      <p:cxnSp>
        <p:nvCxnSpPr>
          <p:cNvPr id="36" name="Straight Arrow Connector 35">
            <a:extLst>
              <a:ext uri="{FF2B5EF4-FFF2-40B4-BE49-F238E27FC236}">
                <a16:creationId xmlns:a16="http://schemas.microsoft.com/office/drawing/2014/main" id="{EC58646A-7D87-4F8A-9644-EB44E895DD5B}"/>
              </a:ext>
            </a:extLst>
          </p:cNvPr>
          <p:cNvCxnSpPr>
            <a:cxnSpLocks/>
          </p:cNvCxnSpPr>
          <p:nvPr/>
        </p:nvCxnSpPr>
        <p:spPr>
          <a:xfrm flipV="1">
            <a:off x="8534915" y="3548611"/>
            <a:ext cx="411988" cy="126307"/>
          </a:xfrm>
          <a:prstGeom prst="straightConnector1">
            <a:avLst/>
          </a:prstGeom>
          <a:ln w="28575">
            <a:tailEnd type="triangle" w="lg" len="lg"/>
          </a:ln>
        </p:spPr>
        <p:style>
          <a:lnRef idx="3">
            <a:schemeClr val="accent3"/>
          </a:lnRef>
          <a:fillRef idx="0">
            <a:schemeClr val="accent3"/>
          </a:fillRef>
          <a:effectRef idx="2">
            <a:schemeClr val="accent3"/>
          </a:effectRef>
          <a:fontRef idx="minor">
            <a:schemeClr val="tx1"/>
          </a:fontRef>
        </p:style>
      </p:cxnSp>
      <p:cxnSp>
        <p:nvCxnSpPr>
          <p:cNvPr id="37" name="Straight Arrow Connector 36">
            <a:extLst>
              <a:ext uri="{FF2B5EF4-FFF2-40B4-BE49-F238E27FC236}">
                <a16:creationId xmlns:a16="http://schemas.microsoft.com/office/drawing/2014/main" id="{254EB966-D235-4D6D-976E-2FF1069D54FF}"/>
              </a:ext>
            </a:extLst>
          </p:cNvPr>
          <p:cNvCxnSpPr>
            <a:cxnSpLocks/>
          </p:cNvCxnSpPr>
          <p:nvPr/>
        </p:nvCxnSpPr>
        <p:spPr>
          <a:xfrm flipV="1">
            <a:off x="7738693" y="3891143"/>
            <a:ext cx="228594" cy="270251"/>
          </a:xfrm>
          <a:prstGeom prst="straightConnector1">
            <a:avLst/>
          </a:prstGeom>
          <a:ln w="28575">
            <a:tailEnd type="triangle" w="lg" len="lg"/>
          </a:ln>
        </p:spPr>
        <p:style>
          <a:lnRef idx="3">
            <a:schemeClr val="accent3"/>
          </a:lnRef>
          <a:fillRef idx="0">
            <a:schemeClr val="accent3"/>
          </a:fillRef>
          <a:effectRef idx="2">
            <a:schemeClr val="accent3"/>
          </a:effectRef>
          <a:fontRef idx="minor">
            <a:schemeClr val="tx1"/>
          </a:fontRef>
        </p:style>
      </p:cxnSp>
      <p:cxnSp>
        <p:nvCxnSpPr>
          <p:cNvPr id="38" name="Straight Arrow Connector 37">
            <a:extLst>
              <a:ext uri="{FF2B5EF4-FFF2-40B4-BE49-F238E27FC236}">
                <a16:creationId xmlns:a16="http://schemas.microsoft.com/office/drawing/2014/main" id="{99A88005-3252-4290-A17A-842E2E377C04}"/>
              </a:ext>
            </a:extLst>
          </p:cNvPr>
          <p:cNvCxnSpPr>
            <a:cxnSpLocks/>
          </p:cNvCxnSpPr>
          <p:nvPr/>
        </p:nvCxnSpPr>
        <p:spPr>
          <a:xfrm flipV="1">
            <a:off x="10776552" y="3548609"/>
            <a:ext cx="370929" cy="557199"/>
          </a:xfrm>
          <a:prstGeom prst="straightConnector1">
            <a:avLst/>
          </a:prstGeom>
          <a:ln w="28575">
            <a:tailEnd type="triangle" w="lg" len="lg"/>
          </a:ln>
        </p:spPr>
        <p:style>
          <a:lnRef idx="3">
            <a:schemeClr val="accent3"/>
          </a:lnRef>
          <a:fillRef idx="0">
            <a:schemeClr val="accent3"/>
          </a:fillRef>
          <a:effectRef idx="2">
            <a:schemeClr val="accent3"/>
          </a:effectRef>
          <a:fontRef idx="minor">
            <a:schemeClr val="tx1"/>
          </a:fontRef>
        </p:style>
      </p:cxnSp>
      <p:cxnSp>
        <p:nvCxnSpPr>
          <p:cNvPr id="39" name="Straight Arrow Connector 38">
            <a:extLst>
              <a:ext uri="{FF2B5EF4-FFF2-40B4-BE49-F238E27FC236}">
                <a16:creationId xmlns:a16="http://schemas.microsoft.com/office/drawing/2014/main" id="{CF90A68B-2188-4A8D-9329-056B8F70A6E3}"/>
              </a:ext>
            </a:extLst>
          </p:cNvPr>
          <p:cNvCxnSpPr>
            <a:cxnSpLocks/>
          </p:cNvCxnSpPr>
          <p:nvPr/>
        </p:nvCxnSpPr>
        <p:spPr>
          <a:xfrm>
            <a:off x="9611921" y="3548611"/>
            <a:ext cx="929512" cy="646761"/>
          </a:xfrm>
          <a:prstGeom prst="straightConnector1">
            <a:avLst/>
          </a:prstGeom>
          <a:ln w="28575">
            <a:tailEnd type="triangle" w="lg" len="lg"/>
          </a:ln>
        </p:spPr>
        <p:style>
          <a:lnRef idx="3">
            <a:schemeClr val="accent3"/>
          </a:lnRef>
          <a:fillRef idx="0">
            <a:schemeClr val="accent3"/>
          </a:fillRef>
          <a:effectRef idx="2">
            <a:schemeClr val="accent3"/>
          </a:effectRef>
          <a:fontRef idx="minor">
            <a:schemeClr val="tx1"/>
          </a:fontRef>
        </p:style>
      </p:cxnSp>
      <p:cxnSp>
        <p:nvCxnSpPr>
          <p:cNvPr id="40" name="Straight Arrow Connector 39">
            <a:extLst>
              <a:ext uri="{FF2B5EF4-FFF2-40B4-BE49-F238E27FC236}">
                <a16:creationId xmlns:a16="http://schemas.microsoft.com/office/drawing/2014/main" id="{F9C473C6-177B-4314-A5BE-BC9DAC5B0096}"/>
              </a:ext>
            </a:extLst>
          </p:cNvPr>
          <p:cNvCxnSpPr>
            <a:cxnSpLocks/>
          </p:cNvCxnSpPr>
          <p:nvPr/>
        </p:nvCxnSpPr>
        <p:spPr>
          <a:xfrm flipH="1">
            <a:off x="9514531" y="3332384"/>
            <a:ext cx="1535560" cy="1"/>
          </a:xfrm>
          <a:prstGeom prst="straightConnector1">
            <a:avLst/>
          </a:prstGeom>
          <a:ln w="28575">
            <a:tailEnd type="triangle" w="lg" len="lg"/>
          </a:ln>
        </p:spPr>
        <p:style>
          <a:lnRef idx="3">
            <a:schemeClr val="accent3"/>
          </a:lnRef>
          <a:fillRef idx="0">
            <a:schemeClr val="accent3"/>
          </a:fillRef>
          <a:effectRef idx="2">
            <a:schemeClr val="accent3"/>
          </a:effectRef>
          <a:fontRef idx="minor">
            <a:schemeClr val="tx1"/>
          </a:fontRef>
        </p:style>
      </p:cxnSp>
      <p:cxnSp>
        <p:nvCxnSpPr>
          <p:cNvPr id="41" name="Straight Arrow Connector 40">
            <a:extLst>
              <a:ext uri="{FF2B5EF4-FFF2-40B4-BE49-F238E27FC236}">
                <a16:creationId xmlns:a16="http://schemas.microsoft.com/office/drawing/2014/main" id="{F9C473C6-177B-4314-A5BE-BC9DAC5B0096}"/>
              </a:ext>
            </a:extLst>
          </p:cNvPr>
          <p:cNvCxnSpPr>
            <a:cxnSpLocks/>
          </p:cNvCxnSpPr>
          <p:nvPr/>
        </p:nvCxnSpPr>
        <p:spPr>
          <a:xfrm flipH="1" flipV="1">
            <a:off x="8437525" y="3891144"/>
            <a:ext cx="2006518" cy="381051"/>
          </a:xfrm>
          <a:prstGeom prst="straightConnector1">
            <a:avLst/>
          </a:prstGeom>
          <a:ln w="28575">
            <a:tailEnd type="triangle" w="lg" len="lg"/>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6846366" y="3626753"/>
                <a:ext cx="10631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i="1" dirty="0" smtClean="0">
                          <a:latin typeface="Cambria Math" panose="02040503050406030204" pitchFamily="18" charset="0"/>
                        </a:rPr>
                        <m:t>−</m:t>
                      </m:r>
                      <m:r>
                        <m:rPr>
                          <m:sty m:val="p"/>
                        </m:rPr>
                        <a:rPr lang="en-CA" i="1" dirty="0" smtClean="0">
                          <a:latin typeface="Cambria Math" panose="02040503050406030204" pitchFamily="18" charset="0"/>
                        </a:rPr>
                        <m:t>log</m:t>
                      </m:r>
                      <m:r>
                        <a:rPr lang="en-CA" i="1" dirty="0" smtClean="0">
                          <a:latin typeface="Cambria Math" panose="02040503050406030204" pitchFamily="18" charset="0"/>
                        </a:rPr>
                        <m:t>⁡0.5</m:t>
                      </m:r>
                    </m:oMath>
                  </m:oMathPara>
                </a14:m>
                <a:endParaRPr lang="en-CA" dirty="0"/>
              </a:p>
            </p:txBody>
          </p:sp>
        </mc:Choice>
        <mc:Fallback xmlns="">
          <p:sp>
            <p:nvSpPr>
              <p:cNvPr id="42" name="TextBox 41"/>
              <p:cNvSpPr txBox="1">
                <a:spLocks noRot="1" noChangeAspect="1" noMove="1" noResize="1" noEditPoints="1" noAdjustHandles="1" noChangeArrowheads="1" noChangeShapeType="1" noTextEdit="1"/>
              </p:cNvSpPr>
              <p:nvPr/>
            </p:nvSpPr>
            <p:spPr>
              <a:xfrm>
                <a:off x="6846366" y="3626753"/>
                <a:ext cx="1063112" cy="369332"/>
              </a:xfrm>
              <a:prstGeom prst="rect">
                <a:avLst/>
              </a:prstGeom>
              <a:blipFill>
                <a:blip r:embed="rId2"/>
                <a:stretch>
                  <a:fillRect b="-1475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8087956" y="2979435"/>
                <a:ext cx="10631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0" i="1" dirty="0" smtClean="0">
                          <a:latin typeface="Cambria Math" panose="02040503050406030204" pitchFamily="18" charset="0"/>
                        </a:rPr>
                        <m:t>−</m:t>
                      </m:r>
                      <m:r>
                        <m:rPr>
                          <m:sty m:val="p"/>
                        </m:rPr>
                        <a:rPr lang="en-CA" i="1" dirty="0" smtClean="0">
                          <a:latin typeface="Cambria Math" panose="02040503050406030204" pitchFamily="18" charset="0"/>
                        </a:rPr>
                        <m:t>log</m:t>
                      </m:r>
                      <m:r>
                        <a:rPr lang="en-CA" i="1" dirty="0" smtClean="0">
                          <a:latin typeface="Cambria Math" panose="02040503050406030204" pitchFamily="18" charset="0"/>
                        </a:rPr>
                        <m:t>⁡0.9</m:t>
                      </m:r>
                    </m:oMath>
                  </m:oMathPara>
                </a14:m>
                <a:endParaRPr lang="en-CA" dirty="0"/>
              </a:p>
            </p:txBody>
          </p:sp>
        </mc:Choice>
        <mc:Fallback xmlns="">
          <p:sp>
            <p:nvSpPr>
              <p:cNvPr id="43" name="TextBox 42"/>
              <p:cNvSpPr txBox="1">
                <a:spLocks noRot="1" noChangeAspect="1" noMove="1" noResize="1" noEditPoints="1" noAdjustHandles="1" noChangeArrowheads="1" noChangeShapeType="1" noTextEdit="1"/>
              </p:cNvSpPr>
              <p:nvPr/>
            </p:nvSpPr>
            <p:spPr>
              <a:xfrm>
                <a:off x="8087956" y="2979435"/>
                <a:ext cx="1063112" cy="369332"/>
              </a:xfrm>
              <a:prstGeom prst="rect">
                <a:avLst/>
              </a:prstGeom>
              <a:blipFill>
                <a:blip r:embed="rId3"/>
                <a:stretch>
                  <a:fillRect b="-16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9979056" y="2951135"/>
                <a:ext cx="10631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i="1" dirty="0" smtClean="0">
                          <a:latin typeface="Cambria Math" panose="02040503050406030204" pitchFamily="18" charset="0"/>
                        </a:rPr>
                        <m:t>−</m:t>
                      </m:r>
                      <m:r>
                        <m:rPr>
                          <m:sty m:val="p"/>
                        </m:rPr>
                        <a:rPr lang="en-CA" i="1" dirty="0" smtClean="0">
                          <a:latin typeface="Cambria Math" panose="02040503050406030204" pitchFamily="18" charset="0"/>
                        </a:rPr>
                        <m:t>log</m:t>
                      </m:r>
                      <m:r>
                        <a:rPr lang="en-CA" i="1" dirty="0" smtClean="0">
                          <a:latin typeface="Cambria Math" panose="02040503050406030204" pitchFamily="18" charset="0"/>
                        </a:rPr>
                        <m:t>⁡0.8</m:t>
                      </m:r>
                    </m:oMath>
                  </m:oMathPara>
                </a14:m>
                <a:endParaRPr lang="en-CA" dirty="0"/>
              </a:p>
            </p:txBody>
          </p:sp>
        </mc:Choice>
        <mc:Fallback xmlns="">
          <p:sp>
            <p:nvSpPr>
              <p:cNvPr id="44" name="TextBox 43"/>
              <p:cNvSpPr txBox="1">
                <a:spLocks noRot="1" noChangeAspect="1" noMove="1" noResize="1" noEditPoints="1" noAdjustHandles="1" noChangeArrowheads="1" noChangeShapeType="1" noTextEdit="1"/>
              </p:cNvSpPr>
              <p:nvPr/>
            </p:nvSpPr>
            <p:spPr>
              <a:xfrm>
                <a:off x="9979056" y="2951135"/>
                <a:ext cx="1063112" cy="369332"/>
              </a:xfrm>
              <a:prstGeom prst="rect">
                <a:avLst/>
              </a:prstGeom>
              <a:blipFill>
                <a:blip r:embed="rId4"/>
                <a:stretch>
                  <a:fillRect b="-1639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0970604" y="3697226"/>
                <a:ext cx="10631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i="1" dirty="0" smtClean="0">
                          <a:latin typeface="Cambria Math" panose="02040503050406030204" pitchFamily="18" charset="0"/>
                        </a:rPr>
                        <m:t>−</m:t>
                      </m:r>
                      <m:r>
                        <m:rPr>
                          <m:sty m:val="p"/>
                        </m:rPr>
                        <a:rPr lang="en-CA" i="1" dirty="0" smtClean="0">
                          <a:latin typeface="Cambria Math" panose="02040503050406030204" pitchFamily="18" charset="0"/>
                        </a:rPr>
                        <m:t>log</m:t>
                      </m:r>
                      <m:r>
                        <a:rPr lang="en-CA" i="1" dirty="0" smtClean="0">
                          <a:latin typeface="Cambria Math" panose="02040503050406030204" pitchFamily="18" charset="0"/>
                        </a:rPr>
                        <m:t>⁡0.7</m:t>
                      </m:r>
                    </m:oMath>
                  </m:oMathPara>
                </a14:m>
                <a:endParaRPr lang="en-CA" dirty="0"/>
              </a:p>
            </p:txBody>
          </p:sp>
        </mc:Choice>
        <mc:Fallback xmlns="">
          <p:sp>
            <p:nvSpPr>
              <p:cNvPr id="45" name="TextBox 44"/>
              <p:cNvSpPr txBox="1">
                <a:spLocks noRot="1" noChangeAspect="1" noMove="1" noResize="1" noEditPoints="1" noAdjustHandles="1" noChangeArrowheads="1" noChangeShapeType="1" noTextEdit="1"/>
              </p:cNvSpPr>
              <p:nvPr/>
            </p:nvSpPr>
            <p:spPr>
              <a:xfrm>
                <a:off x="10970604" y="3697226"/>
                <a:ext cx="1063112" cy="369332"/>
              </a:xfrm>
              <a:prstGeom prst="rect">
                <a:avLst/>
              </a:prstGeom>
              <a:blipFill>
                <a:blip r:embed="rId5"/>
                <a:stretch>
                  <a:fillRect b="-16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8887164" y="3734334"/>
                <a:ext cx="10631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i="1" dirty="0">
                          <a:latin typeface="Cambria Math" panose="02040503050406030204" pitchFamily="18" charset="0"/>
                        </a:rPr>
                        <m:t>−</m:t>
                      </m:r>
                      <m:r>
                        <m:rPr>
                          <m:sty m:val="p"/>
                        </m:rPr>
                        <a:rPr lang="en-CA" i="1" dirty="0">
                          <a:latin typeface="Cambria Math" panose="02040503050406030204" pitchFamily="18" charset="0"/>
                        </a:rPr>
                        <m:t>log</m:t>
                      </m:r>
                      <m:r>
                        <a:rPr lang="en-CA" i="1" dirty="0">
                          <a:latin typeface="Cambria Math" panose="02040503050406030204" pitchFamily="18" charset="0"/>
                        </a:rPr>
                        <m:t>⁡0.9</m:t>
                      </m:r>
                    </m:oMath>
                  </m:oMathPara>
                </a14:m>
                <a:endParaRPr lang="en-CA" dirty="0"/>
              </a:p>
            </p:txBody>
          </p:sp>
        </mc:Choice>
        <mc:Fallback xmlns="">
          <p:sp>
            <p:nvSpPr>
              <p:cNvPr id="47" name="TextBox 46"/>
              <p:cNvSpPr txBox="1">
                <a:spLocks noRot="1" noChangeAspect="1" noMove="1" noResize="1" noEditPoints="1" noAdjustHandles="1" noChangeArrowheads="1" noChangeShapeType="1" noTextEdit="1"/>
              </p:cNvSpPr>
              <p:nvPr/>
            </p:nvSpPr>
            <p:spPr>
              <a:xfrm>
                <a:off x="8887164" y="3734334"/>
                <a:ext cx="1063112" cy="369332"/>
              </a:xfrm>
              <a:prstGeom prst="rect">
                <a:avLst/>
              </a:prstGeom>
              <a:blipFill>
                <a:blip r:embed="rId6"/>
                <a:stretch>
                  <a:fillRect b="-16667"/>
                </a:stretch>
              </a:blipFill>
            </p:spPr>
            <p:txBody>
              <a:bodyPr/>
              <a:lstStyle/>
              <a:p>
                <a:r>
                  <a:rPr lang="en-CA">
                    <a:noFill/>
                  </a:rPr>
                  <a:t> </a:t>
                </a:r>
              </a:p>
            </p:txBody>
          </p:sp>
        </mc:Fallback>
      </mc:AlternateContent>
      <p:sp>
        <p:nvSpPr>
          <p:cNvPr id="48" name="Oval 47">
            <a:extLst>
              <a:ext uri="{FF2B5EF4-FFF2-40B4-BE49-F238E27FC236}">
                <a16:creationId xmlns:a16="http://schemas.microsoft.com/office/drawing/2014/main" id="{1AB58C9E-A33C-4405-8A14-43F7CC35934E}"/>
              </a:ext>
            </a:extLst>
          </p:cNvPr>
          <p:cNvSpPr/>
          <p:nvPr/>
        </p:nvSpPr>
        <p:spPr>
          <a:xfrm>
            <a:off x="7191758" y="4027594"/>
            <a:ext cx="665018" cy="611579"/>
          </a:xfrm>
          <a:prstGeom prst="ellipse">
            <a:avLst/>
          </a:prstGeom>
          <a:solidFill>
            <a:srgbClr val="262626"/>
          </a:solidFill>
          <a:ln w="28575">
            <a:solidFill>
              <a:srgbClr val="FFFFFF"/>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FFFFFF"/>
                </a:solidFill>
              </a:rPr>
              <a:t>a</a:t>
            </a:r>
          </a:p>
        </p:txBody>
      </p:sp>
      <p:sp>
        <p:nvSpPr>
          <p:cNvPr id="49" name="Oval 48">
            <a:extLst>
              <a:ext uri="{FF2B5EF4-FFF2-40B4-BE49-F238E27FC236}">
                <a16:creationId xmlns:a16="http://schemas.microsoft.com/office/drawing/2014/main" id="{999FEFEB-2663-4CF0-958C-7D76D7A8A592}"/>
              </a:ext>
            </a:extLst>
          </p:cNvPr>
          <p:cNvSpPr/>
          <p:nvPr/>
        </p:nvSpPr>
        <p:spPr>
          <a:xfrm>
            <a:off x="7886307" y="3349608"/>
            <a:ext cx="665018" cy="611579"/>
          </a:xfrm>
          <a:prstGeom prst="ellipse">
            <a:avLst/>
          </a:prstGeom>
          <a:solidFill>
            <a:srgbClr val="262626"/>
          </a:solidFill>
          <a:ln w="28575">
            <a:solidFill>
              <a:srgbClr val="FFFFFF"/>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FFFFFF"/>
                </a:solidFill>
              </a:rPr>
              <a:t>b</a:t>
            </a:r>
          </a:p>
        </p:txBody>
      </p:sp>
      <p:sp>
        <p:nvSpPr>
          <p:cNvPr id="50" name="Oval 49">
            <a:extLst>
              <a:ext uri="{FF2B5EF4-FFF2-40B4-BE49-F238E27FC236}">
                <a16:creationId xmlns:a16="http://schemas.microsoft.com/office/drawing/2014/main" id="{D1A1302C-C7B1-4316-A24E-99B02DAF63D4}"/>
              </a:ext>
            </a:extLst>
          </p:cNvPr>
          <p:cNvSpPr/>
          <p:nvPr/>
        </p:nvSpPr>
        <p:spPr>
          <a:xfrm>
            <a:off x="8958498" y="3227231"/>
            <a:ext cx="665018" cy="611579"/>
          </a:xfrm>
          <a:prstGeom prst="ellipse">
            <a:avLst/>
          </a:prstGeom>
          <a:solidFill>
            <a:srgbClr val="262626"/>
          </a:solidFill>
          <a:ln w="28575">
            <a:solidFill>
              <a:srgbClr val="FFFFFF"/>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FFFFFF"/>
                </a:solidFill>
              </a:rPr>
              <a:t>c</a:t>
            </a:r>
          </a:p>
        </p:txBody>
      </p:sp>
      <p:sp>
        <p:nvSpPr>
          <p:cNvPr id="51" name="Oval 50">
            <a:extLst>
              <a:ext uri="{FF2B5EF4-FFF2-40B4-BE49-F238E27FC236}">
                <a16:creationId xmlns:a16="http://schemas.microsoft.com/office/drawing/2014/main" id="{F5292D14-72CD-4457-A609-23204ABBD4D8}"/>
              </a:ext>
            </a:extLst>
          </p:cNvPr>
          <p:cNvSpPr/>
          <p:nvPr/>
        </p:nvSpPr>
        <p:spPr>
          <a:xfrm>
            <a:off x="10444043" y="4090518"/>
            <a:ext cx="665018" cy="611579"/>
          </a:xfrm>
          <a:prstGeom prst="ellipse">
            <a:avLst/>
          </a:prstGeom>
          <a:solidFill>
            <a:srgbClr val="262626"/>
          </a:solidFill>
          <a:ln w="28575">
            <a:solidFill>
              <a:srgbClr val="FFFFFF"/>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FFFFFF"/>
                </a:solidFill>
              </a:rPr>
              <a:t>d</a:t>
            </a:r>
          </a:p>
        </p:txBody>
      </p:sp>
      <p:sp>
        <p:nvSpPr>
          <p:cNvPr id="52" name="Oval 51">
            <a:extLst>
              <a:ext uri="{FF2B5EF4-FFF2-40B4-BE49-F238E27FC236}">
                <a16:creationId xmlns:a16="http://schemas.microsoft.com/office/drawing/2014/main" id="{2338B8D3-DA3D-4052-A9ED-D352A3E62B1D}"/>
              </a:ext>
            </a:extLst>
          </p:cNvPr>
          <p:cNvSpPr/>
          <p:nvPr/>
        </p:nvSpPr>
        <p:spPr>
          <a:xfrm>
            <a:off x="11062264" y="3011834"/>
            <a:ext cx="665018" cy="611579"/>
          </a:xfrm>
          <a:prstGeom prst="ellipse">
            <a:avLst/>
          </a:prstGeom>
          <a:solidFill>
            <a:srgbClr val="262626"/>
          </a:solidFill>
          <a:ln w="28575">
            <a:solidFill>
              <a:srgbClr val="FFFFFF"/>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CA" sz="2000" b="1" dirty="0">
                <a:solidFill>
                  <a:srgbClr val="FFFFFF"/>
                </a:solidFill>
              </a:rPr>
              <a:t>e</a:t>
            </a:r>
          </a:p>
        </p:txBody>
      </p:sp>
      <p:cxnSp>
        <p:nvCxnSpPr>
          <p:cNvPr id="53" name="Straight Arrow Connector 52">
            <a:extLst>
              <a:ext uri="{FF2B5EF4-FFF2-40B4-BE49-F238E27FC236}">
                <a16:creationId xmlns:a16="http://schemas.microsoft.com/office/drawing/2014/main" id="{EC58646A-7D87-4F8A-9644-EB44E895DD5B}"/>
              </a:ext>
            </a:extLst>
          </p:cNvPr>
          <p:cNvCxnSpPr>
            <a:cxnSpLocks/>
            <a:stCxn id="49" idx="4"/>
            <a:endCxn id="51" idx="2"/>
          </p:cNvCxnSpPr>
          <p:nvPr/>
        </p:nvCxnSpPr>
        <p:spPr>
          <a:xfrm>
            <a:off x="8218816" y="3961187"/>
            <a:ext cx="2225227" cy="435121"/>
          </a:xfrm>
          <a:prstGeom prst="straightConnector1">
            <a:avLst/>
          </a:prstGeom>
          <a:ln w="76200">
            <a:solidFill>
              <a:srgbClr val="00B0F0"/>
            </a:solidFill>
            <a:tailEnd type="triangle" w="med" len="med"/>
          </a:ln>
        </p:spPr>
        <p:style>
          <a:lnRef idx="3">
            <a:schemeClr val="accent3"/>
          </a:lnRef>
          <a:fillRef idx="0">
            <a:schemeClr val="accent3"/>
          </a:fillRef>
          <a:effectRef idx="2">
            <a:schemeClr val="accent3"/>
          </a:effectRef>
          <a:fontRef idx="minor">
            <a:schemeClr val="tx1"/>
          </a:fontRef>
        </p:style>
      </p:cxnSp>
      <p:cxnSp>
        <p:nvCxnSpPr>
          <p:cNvPr id="54" name="Straight Arrow Connector 53">
            <a:extLst>
              <a:ext uri="{FF2B5EF4-FFF2-40B4-BE49-F238E27FC236}">
                <a16:creationId xmlns:a16="http://schemas.microsoft.com/office/drawing/2014/main" id="{254EB966-D235-4D6D-976E-2FF1069D54FF}"/>
              </a:ext>
            </a:extLst>
          </p:cNvPr>
          <p:cNvCxnSpPr>
            <a:cxnSpLocks/>
          </p:cNvCxnSpPr>
          <p:nvPr/>
        </p:nvCxnSpPr>
        <p:spPr>
          <a:xfrm flipV="1">
            <a:off x="7771034" y="3863935"/>
            <a:ext cx="228594" cy="270251"/>
          </a:xfrm>
          <a:prstGeom prst="straightConnector1">
            <a:avLst/>
          </a:prstGeom>
          <a:ln w="76200">
            <a:solidFill>
              <a:srgbClr val="00B0F0"/>
            </a:solidFill>
            <a:tailEnd type="triangle" w="med" len="med"/>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57" name="TextBox 56"/>
              <p:cNvSpPr txBox="1"/>
              <p:nvPr/>
            </p:nvSpPr>
            <p:spPr>
              <a:xfrm>
                <a:off x="8682081" y="4145744"/>
                <a:ext cx="10631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i="1" dirty="0" smtClean="0">
                          <a:latin typeface="Cambria Math" panose="02040503050406030204" pitchFamily="18" charset="0"/>
                        </a:rPr>
                        <m:t>−</m:t>
                      </m:r>
                      <m:r>
                        <m:rPr>
                          <m:sty m:val="p"/>
                        </m:rPr>
                        <a:rPr lang="en-CA" i="1" dirty="0" smtClean="0">
                          <a:latin typeface="Cambria Math" panose="02040503050406030204" pitchFamily="18" charset="0"/>
                        </a:rPr>
                        <m:t>log</m:t>
                      </m:r>
                      <m:r>
                        <a:rPr lang="en-CA" i="1" dirty="0" smtClean="0">
                          <a:latin typeface="Cambria Math" panose="02040503050406030204" pitchFamily="18" charset="0"/>
                        </a:rPr>
                        <m:t>⁡0.8</m:t>
                      </m:r>
                    </m:oMath>
                  </m:oMathPara>
                </a14:m>
                <a:endParaRPr lang="en-CA" dirty="0"/>
              </a:p>
            </p:txBody>
          </p:sp>
        </mc:Choice>
        <mc:Fallback xmlns="">
          <p:sp>
            <p:nvSpPr>
              <p:cNvPr id="57" name="TextBox 56"/>
              <p:cNvSpPr txBox="1">
                <a:spLocks noRot="1" noChangeAspect="1" noMove="1" noResize="1" noEditPoints="1" noAdjustHandles="1" noChangeArrowheads="1" noChangeShapeType="1" noTextEdit="1"/>
              </p:cNvSpPr>
              <p:nvPr/>
            </p:nvSpPr>
            <p:spPr>
              <a:xfrm>
                <a:off x="8682081" y="4145744"/>
                <a:ext cx="1063112" cy="369332"/>
              </a:xfrm>
              <a:prstGeom prst="rect">
                <a:avLst/>
              </a:prstGeom>
              <a:blipFill>
                <a:blip r:embed="rId7"/>
                <a:stretch>
                  <a:fillRect b="-16393"/>
                </a:stretch>
              </a:blipFill>
            </p:spPr>
            <p:txBody>
              <a:bodyPr/>
              <a:lstStyle/>
              <a:p>
                <a:r>
                  <a:rPr lang="en-CA">
                    <a:noFill/>
                  </a:rPr>
                  <a:t> </a:t>
                </a:r>
              </a:p>
            </p:txBody>
          </p:sp>
        </mc:Fallback>
      </mc:AlternateContent>
      <p:sp>
        <p:nvSpPr>
          <p:cNvPr id="60" name="Rectangle 59"/>
          <p:cNvSpPr/>
          <p:nvPr/>
        </p:nvSpPr>
        <p:spPr>
          <a:xfrm>
            <a:off x="147791" y="813045"/>
            <a:ext cx="6050760" cy="382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a:t>
            </a:r>
            <a:r>
              <a:rPr lang="en-US" b="1" dirty="0"/>
              <a:t>logs</a:t>
            </a:r>
            <a:r>
              <a:rPr lang="en-US" dirty="0"/>
              <a:t> to turn product of weights into a </a:t>
            </a:r>
            <a:r>
              <a:rPr lang="en-US" b="1" u="sng" dirty="0"/>
              <a:t>sum</a:t>
            </a:r>
            <a:r>
              <a:rPr lang="en-US" dirty="0"/>
              <a:t>.</a:t>
            </a:r>
          </a:p>
        </p:txBody>
      </p:sp>
      <mc:AlternateContent xmlns:mc="http://schemas.openxmlformats.org/markup-compatibility/2006" xmlns:a14="http://schemas.microsoft.com/office/drawing/2010/main">
        <mc:Choice Requires="a14">
          <p:sp>
            <p:nvSpPr>
              <p:cNvPr id="62" name="Rectangle 61"/>
              <p:cNvSpPr/>
              <p:nvPr/>
            </p:nvSpPr>
            <p:spPr>
              <a:xfrm>
                <a:off x="6315671" y="813045"/>
                <a:ext cx="5777507" cy="1026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A path </a:t>
                </a:r>
                <a14:m>
                  <m:oMath xmlns:m="http://schemas.openxmlformats.org/officeDocument/2006/math">
                    <m:r>
                      <a:rPr lang="en-CA" b="0" i="1" smtClean="0">
                        <a:latin typeface="Cambria Math" panose="02040503050406030204" pitchFamily="18" charset="0"/>
                      </a:rPr>
                      <m:t>𝑃</m:t>
                    </m:r>
                  </m:oMath>
                </a14:m>
                <a:r>
                  <a:rPr lang="en-CA" dirty="0"/>
                  <a:t> has </a:t>
                </a:r>
                <a:r>
                  <a:rPr lang="en-CA" b="1" dirty="0"/>
                  <a:t>maximum</a:t>
                </a:r>
                <a:r>
                  <a:rPr lang="en-CA" dirty="0"/>
                  <a:t> </a:t>
                </a:r>
                <a14:m>
                  <m:oMath xmlns:m="http://schemas.openxmlformats.org/officeDocument/2006/math">
                    <m:nary>
                      <m:naryPr>
                        <m:chr m:val="∏"/>
                        <m:subHide m:val="on"/>
                        <m:supHide m:val="on"/>
                        <m:ctrlPr>
                          <a:rPr lang="en-CA" b="1" i="1" smtClean="0">
                            <a:latin typeface="Cambria Math" panose="02040503050406030204" pitchFamily="18" charset="0"/>
                          </a:rPr>
                        </m:ctrlPr>
                      </m:naryPr>
                      <m:sub/>
                      <m:sup/>
                      <m:e>
                        <m:r>
                          <a:rPr lang="en-CA" b="1" i="1" smtClean="0">
                            <a:latin typeface="Cambria Math" panose="02040503050406030204" pitchFamily="18" charset="0"/>
                          </a:rPr>
                          <m:t>𝒘</m:t>
                        </m:r>
                      </m:e>
                    </m:nary>
                  </m:oMath>
                </a14:m>
                <a:br>
                  <a:rPr lang="en-CA" dirty="0"/>
                </a:br>
                <a:r>
                  <a:rPr lang="en-CA" dirty="0"/>
                  <a:t>IFF it has </a:t>
                </a:r>
                <a:r>
                  <a:rPr lang="en-CA" b="1" dirty="0"/>
                  <a:t>maximum</a:t>
                </a:r>
                <a:r>
                  <a:rPr lang="en-CA" dirty="0"/>
                  <a:t> </a:t>
                </a:r>
                <a14:m>
                  <m:oMath xmlns:m="http://schemas.openxmlformats.org/officeDocument/2006/math">
                    <m:func>
                      <m:funcPr>
                        <m:ctrlPr>
                          <a:rPr lang="en-CA" b="1" i="1" smtClean="0">
                            <a:latin typeface="Cambria Math" panose="02040503050406030204" pitchFamily="18" charset="0"/>
                          </a:rPr>
                        </m:ctrlPr>
                      </m:funcPr>
                      <m:fName>
                        <m:r>
                          <a:rPr lang="en-CA" b="1" i="0" smtClean="0">
                            <a:latin typeface="Cambria Math" panose="02040503050406030204" pitchFamily="18" charset="0"/>
                          </a:rPr>
                          <m:t>𝐥𝐨𝐠</m:t>
                        </m:r>
                      </m:fName>
                      <m:e>
                        <m:nary>
                          <m:naryPr>
                            <m:chr m:val="∏"/>
                            <m:subHide m:val="on"/>
                            <m:supHide m:val="on"/>
                            <m:ctrlPr>
                              <a:rPr lang="en-CA" b="1" i="1" smtClean="0">
                                <a:latin typeface="Cambria Math" panose="02040503050406030204" pitchFamily="18" charset="0"/>
                              </a:rPr>
                            </m:ctrlPr>
                          </m:naryPr>
                          <m:sub/>
                          <m:sup/>
                          <m:e>
                            <m:r>
                              <a:rPr lang="en-CA" b="1" i="1" smtClean="0">
                                <a:latin typeface="Cambria Math" panose="02040503050406030204" pitchFamily="18" charset="0"/>
                              </a:rPr>
                              <m:t>𝒘</m:t>
                            </m:r>
                          </m:e>
                        </m:nary>
                      </m:e>
                    </m:func>
                  </m:oMath>
                </a14:m>
                <a:br>
                  <a:rPr lang="en-CA" b="0" dirty="0"/>
                </a:br>
                <a:r>
                  <a:rPr lang="en-CA" b="0" dirty="0"/>
                  <a:t>IFF it has </a:t>
                </a:r>
                <a:r>
                  <a:rPr lang="en-CA" b="1" dirty="0"/>
                  <a:t>minimum </a:t>
                </a:r>
                <a14:m>
                  <m:oMath xmlns:m="http://schemas.openxmlformats.org/officeDocument/2006/math">
                    <m:r>
                      <a:rPr lang="en-CA" b="1" i="0" smtClean="0">
                        <a:solidFill>
                          <a:srgbClr val="FFFF00"/>
                        </a:solidFill>
                        <a:latin typeface="Cambria Math" panose="02040503050406030204" pitchFamily="18" charset="0"/>
                      </a:rPr>
                      <m:t>𝐥𝐨𝐠</m:t>
                    </m:r>
                    <m:nary>
                      <m:naryPr>
                        <m:chr m:val="∏"/>
                        <m:limLoc m:val="undOvr"/>
                        <m:subHide m:val="on"/>
                        <m:supHide m:val="on"/>
                        <m:ctrlPr>
                          <a:rPr lang="en-CA" b="1" i="1" smtClean="0">
                            <a:solidFill>
                              <a:srgbClr val="FFFF00"/>
                            </a:solidFill>
                            <a:latin typeface="Cambria Math" panose="02040503050406030204" pitchFamily="18" charset="0"/>
                          </a:rPr>
                        </m:ctrlPr>
                      </m:naryPr>
                      <m:sub/>
                      <m:sup/>
                      <m:e>
                        <m:f>
                          <m:fPr>
                            <m:ctrlPr>
                              <a:rPr lang="en-CA" b="1" i="1" smtClean="0">
                                <a:solidFill>
                                  <a:srgbClr val="FFFF00"/>
                                </a:solidFill>
                                <a:latin typeface="Cambria Math" panose="02040503050406030204" pitchFamily="18" charset="0"/>
                              </a:rPr>
                            </m:ctrlPr>
                          </m:fPr>
                          <m:num>
                            <m:r>
                              <a:rPr lang="en-CA" b="1" i="1" smtClean="0">
                                <a:solidFill>
                                  <a:srgbClr val="FFFF00"/>
                                </a:solidFill>
                                <a:latin typeface="Cambria Math" panose="02040503050406030204" pitchFamily="18" charset="0"/>
                              </a:rPr>
                              <m:t>𝟏</m:t>
                            </m:r>
                          </m:num>
                          <m:den>
                            <m:r>
                              <a:rPr lang="en-CA" b="1" i="1" smtClean="0">
                                <a:solidFill>
                                  <a:srgbClr val="FFFF00"/>
                                </a:solidFill>
                                <a:latin typeface="Cambria Math" panose="02040503050406030204" pitchFamily="18" charset="0"/>
                              </a:rPr>
                              <m:t>𝒘</m:t>
                            </m:r>
                          </m:den>
                        </m:f>
                      </m:e>
                    </m:nary>
                  </m:oMath>
                </a14:m>
                <a:endParaRPr lang="en-CA" b="1" dirty="0"/>
              </a:p>
            </p:txBody>
          </p:sp>
        </mc:Choice>
        <mc:Fallback xmlns="">
          <p:sp>
            <p:nvSpPr>
              <p:cNvPr id="62" name="Rectangle 61"/>
              <p:cNvSpPr>
                <a:spLocks noRot="1" noChangeAspect="1" noMove="1" noResize="1" noEditPoints="1" noAdjustHandles="1" noChangeArrowheads="1" noChangeShapeType="1" noTextEdit="1"/>
              </p:cNvSpPr>
              <p:nvPr/>
            </p:nvSpPr>
            <p:spPr>
              <a:xfrm>
                <a:off x="6315671" y="813045"/>
                <a:ext cx="5777507" cy="1026333"/>
              </a:xfrm>
              <a:prstGeom prst="rect">
                <a:avLst/>
              </a:prstGeom>
              <a:blipFill>
                <a:blip r:embed="rId8"/>
                <a:stretch>
                  <a:fillRect t="-40698" b="-5988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a:xfrm>
                <a:off x="6315873" y="62848"/>
                <a:ext cx="5781886" cy="338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Shortest path </a:t>
                </a:r>
                <a:r>
                  <a:rPr lang="en-US" b="1" u="sng" dirty="0"/>
                  <a:t>minimizes</a:t>
                </a:r>
                <a:r>
                  <a:rPr lang="en-US" dirty="0"/>
                  <a:t> a </a:t>
                </a:r>
                <a:r>
                  <a:rPr lang="en-US" b="1" u="sng" dirty="0"/>
                  <a:t>sum</a:t>
                </a:r>
                <a:r>
                  <a:rPr lang="en-US" b="1" dirty="0"/>
                  <a:t> </a:t>
                </a:r>
                <a:r>
                  <a:rPr lang="en-US" dirty="0"/>
                  <a:t>of weights </a:t>
                </a:r>
                <a14:m>
                  <m:oMath xmlns:m="http://schemas.openxmlformats.org/officeDocument/2006/math">
                    <m:nary>
                      <m:naryPr>
                        <m:chr m:val="∑"/>
                        <m:subHide m:val="on"/>
                        <m:supHide m:val="on"/>
                        <m:ctrlPr>
                          <a:rPr lang="en-CA" b="0" i="1" smtClean="0">
                            <a:latin typeface="Cambria Math" panose="02040503050406030204" pitchFamily="18" charset="0"/>
                          </a:rPr>
                        </m:ctrlPr>
                      </m:naryPr>
                      <m:sub/>
                      <m:sup/>
                      <m:e>
                        <m:r>
                          <a:rPr lang="en-CA" b="0" i="1" smtClean="0">
                            <a:latin typeface="Cambria Math" panose="02040503050406030204" pitchFamily="18" charset="0"/>
                          </a:rPr>
                          <m:t>𝑤</m:t>
                        </m:r>
                      </m:e>
                    </m:nary>
                  </m:oMath>
                </a14:m>
                <a:endParaRPr lang="en-CA" dirty="0"/>
              </a:p>
            </p:txBody>
          </p:sp>
        </mc:Choice>
        <mc:Fallback xmlns="">
          <p:sp>
            <p:nvSpPr>
              <p:cNvPr id="64" name="Rectangle 63"/>
              <p:cNvSpPr>
                <a:spLocks noRot="1" noChangeAspect="1" noMove="1" noResize="1" noEditPoints="1" noAdjustHandles="1" noChangeArrowheads="1" noChangeShapeType="1" noTextEdit="1"/>
              </p:cNvSpPr>
              <p:nvPr/>
            </p:nvSpPr>
            <p:spPr>
              <a:xfrm>
                <a:off x="6315873" y="62848"/>
                <a:ext cx="5781886" cy="338105"/>
              </a:xfrm>
              <a:prstGeom prst="rect">
                <a:avLst/>
              </a:prstGeom>
              <a:blipFill>
                <a:blip r:embed="rId9"/>
                <a:stretch>
                  <a:fillRect t="-122034" r="-4202" b="-194915"/>
                </a:stretch>
              </a:blipFill>
            </p:spPr>
            <p:txBody>
              <a:bodyPr/>
              <a:lstStyle/>
              <a:p>
                <a:r>
                  <a:rPr lang="en-CA">
                    <a:noFill/>
                  </a:rPr>
                  <a:t> </a:t>
                </a:r>
              </a:p>
            </p:txBody>
          </p:sp>
        </mc:Fallback>
      </mc:AlternateContent>
      <p:sp>
        <p:nvSpPr>
          <p:cNvPr id="67" name="Rectangle 66"/>
          <p:cNvSpPr/>
          <p:nvPr/>
        </p:nvSpPr>
        <p:spPr>
          <a:xfrm>
            <a:off x="9595809" y="4835349"/>
            <a:ext cx="1891248" cy="78587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rgbClr val="262626"/>
                </a:solidFill>
              </a:rPr>
              <a:t>S</a:t>
            </a:r>
            <a:r>
              <a:rPr lang="en-US" dirty="0">
                <a:solidFill>
                  <a:srgbClr val="262626"/>
                </a:solidFill>
              </a:rPr>
              <a:t>o we can use Dijkstra!</a:t>
            </a:r>
          </a:p>
        </p:txBody>
      </p:sp>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15F914F9-920C-4185-914B-89A6863A04E3}"/>
                  </a:ext>
                </a:extLst>
              </p:cNvPr>
              <p:cNvSpPr/>
              <p:nvPr/>
            </p:nvSpPr>
            <p:spPr>
              <a:xfrm>
                <a:off x="147790" y="1594517"/>
                <a:ext cx="6050760" cy="1160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1" i="0" smtClean="0">
                          <a:solidFill>
                            <a:srgbClr val="FFFF00"/>
                          </a:solidFill>
                          <a:latin typeface="Cambria Math" panose="02040503050406030204" pitchFamily="18" charset="0"/>
                        </a:rPr>
                        <m:t>𝐥𝐨𝐠</m:t>
                      </m:r>
                      <m:nary>
                        <m:naryPr>
                          <m:chr m:val="∏"/>
                          <m:limLoc m:val="undOvr"/>
                          <m:subHide m:val="on"/>
                          <m:supHide m:val="on"/>
                          <m:ctrlPr>
                            <a:rPr lang="en-CA" b="1" i="1">
                              <a:solidFill>
                                <a:srgbClr val="FFFF00"/>
                              </a:solidFill>
                              <a:latin typeface="Cambria Math" panose="02040503050406030204" pitchFamily="18" charset="0"/>
                            </a:rPr>
                          </m:ctrlPr>
                        </m:naryPr>
                        <m:sub/>
                        <m:sup/>
                        <m:e>
                          <m:f>
                            <m:fPr>
                              <m:ctrlPr>
                                <a:rPr lang="en-CA" b="1" i="1">
                                  <a:solidFill>
                                    <a:srgbClr val="FFFF00"/>
                                  </a:solidFill>
                                  <a:latin typeface="Cambria Math" panose="02040503050406030204" pitchFamily="18" charset="0"/>
                                </a:rPr>
                              </m:ctrlPr>
                            </m:fPr>
                            <m:num>
                              <m:r>
                                <a:rPr lang="en-CA" b="1" i="1">
                                  <a:solidFill>
                                    <a:srgbClr val="FFFF00"/>
                                  </a:solidFill>
                                  <a:latin typeface="Cambria Math" panose="02040503050406030204" pitchFamily="18" charset="0"/>
                                </a:rPr>
                                <m:t>𝟏</m:t>
                              </m:r>
                            </m:num>
                            <m:den>
                              <m:r>
                                <a:rPr lang="en-CA" b="1" i="1" smtClean="0">
                                  <a:solidFill>
                                    <a:srgbClr val="FFFF00"/>
                                  </a:solidFill>
                                  <a:latin typeface="Cambria Math" panose="02040503050406030204" pitchFamily="18" charset="0"/>
                                </a:rPr>
                                <m:t>𝒘</m:t>
                              </m:r>
                            </m:den>
                          </m:f>
                        </m:e>
                      </m:nary>
                      <m:r>
                        <a:rPr lang="en-CA" b="0" i="1" smtClean="0">
                          <a:latin typeface="Cambria Math" panose="02040503050406030204" pitchFamily="18" charset="0"/>
                        </a:rPr>
                        <m:t>=</m:t>
                      </m:r>
                      <m:func>
                        <m:funcPr>
                          <m:ctrlPr>
                            <a:rPr lang="en-CA" b="0" i="1" smtClean="0">
                              <a:latin typeface="Cambria Math" panose="02040503050406030204" pitchFamily="18" charset="0"/>
                            </a:rPr>
                          </m:ctrlPr>
                        </m:funcPr>
                        <m:fName>
                          <m:r>
                            <m:rPr>
                              <m:sty m:val="p"/>
                            </m:rPr>
                            <a:rPr lang="en-CA" b="0" i="0" smtClean="0">
                              <a:latin typeface="Cambria Math" panose="02040503050406030204" pitchFamily="18" charset="0"/>
                            </a:rPr>
                            <m:t>log</m:t>
                          </m:r>
                        </m:fName>
                        <m:e>
                          <m:f>
                            <m:fPr>
                              <m:ctrlPr>
                                <a:rPr lang="en-CA" b="0" i="1" smtClean="0">
                                  <a:latin typeface="Cambria Math" panose="02040503050406030204" pitchFamily="18" charset="0"/>
                                </a:rPr>
                              </m:ctrlPr>
                            </m:fPr>
                            <m:num>
                              <m:r>
                                <a:rPr lang="en-CA" b="0" i="1" smtClean="0">
                                  <a:latin typeface="Cambria Math" panose="02040503050406030204" pitchFamily="18" charset="0"/>
                                </a:rPr>
                                <m:t>1</m:t>
                              </m:r>
                            </m:num>
                            <m:den>
                              <m:nary>
                                <m:naryPr>
                                  <m:chr m:val="∏"/>
                                  <m:subHide m:val="on"/>
                                  <m:supHide m:val="on"/>
                                  <m:ctrlPr>
                                    <a:rPr lang="en-CA" b="0" i="1" smtClean="0">
                                      <a:latin typeface="Cambria Math" panose="02040503050406030204" pitchFamily="18" charset="0"/>
                                    </a:rPr>
                                  </m:ctrlPr>
                                </m:naryPr>
                                <m:sub/>
                                <m:sup/>
                                <m:e>
                                  <m:r>
                                    <a:rPr lang="en-CA" b="0" i="1" smtClean="0">
                                      <a:latin typeface="Cambria Math" panose="02040503050406030204" pitchFamily="18" charset="0"/>
                                    </a:rPr>
                                    <m:t>𝑤</m:t>
                                  </m:r>
                                </m:e>
                              </m:nary>
                            </m:den>
                          </m:f>
                          <m:r>
                            <a:rPr lang="en-CA" b="0" i="1" smtClean="0">
                              <a:latin typeface="Cambria Math" panose="02040503050406030204" pitchFamily="18" charset="0"/>
                            </a:rPr>
                            <m:t>=</m:t>
                          </m:r>
                          <m:func>
                            <m:funcPr>
                              <m:ctrlPr>
                                <a:rPr lang="en-CA" b="0" i="1" smtClean="0">
                                  <a:latin typeface="Cambria Math" panose="02040503050406030204" pitchFamily="18" charset="0"/>
                                </a:rPr>
                              </m:ctrlPr>
                            </m:funcPr>
                            <m:fName>
                              <m:r>
                                <m:rPr>
                                  <m:sty m:val="p"/>
                                </m:rPr>
                                <a:rPr lang="en-CA" b="0" i="0" smtClean="0">
                                  <a:latin typeface="Cambria Math" panose="02040503050406030204" pitchFamily="18" charset="0"/>
                                </a:rPr>
                                <m:t>log</m:t>
                              </m:r>
                            </m:fName>
                            <m:e>
                              <m:r>
                                <a:rPr lang="en-CA" b="0" i="1" smtClean="0">
                                  <a:latin typeface="Cambria Math" panose="02040503050406030204" pitchFamily="18" charset="0"/>
                                </a:rPr>
                                <m:t>1</m:t>
                              </m:r>
                            </m:e>
                          </m:func>
                          <m:r>
                            <a:rPr lang="en-CA" b="0" i="1" smtClean="0">
                              <a:latin typeface="Cambria Math" panose="02040503050406030204" pitchFamily="18" charset="0"/>
                            </a:rPr>
                            <m:t>−</m:t>
                          </m:r>
                          <m:func>
                            <m:funcPr>
                              <m:ctrlPr>
                                <a:rPr lang="en-CA" b="0" i="1" smtClean="0">
                                  <a:latin typeface="Cambria Math" panose="02040503050406030204" pitchFamily="18" charset="0"/>
                                </a:rPr>
                              </m:ctrlPr>
                            </m:funcPr>
                            <m:fName>
                              <m:r>
                                <m:rPr>
                                  <m:sty m:val="p"/>
                                </m:rPr>
                                <a:rPr lang="en-CA" b="0" i="0" smtClean="0">
                                  <a:latin typeface="Cambria Math" panose="02040503050406030204" pitchFamily="18" charset="0"/>
                                </a:rPr>
                                <m:t>log</m:t>
                              </m:r>
                            </m:fName>
                            <m:e>
                              <m:nary>
                                <m:naryPr>
                                  <m:chr m:val="∏"/>
                                  <m:subHide m:val="on"/>
                                  <m:supHide m:val="on"/>
                                  <m:ctrlPr>
                                    <a:rPr lang="en-CA" b="0" i="1" smtClean="0">
                                      <a:latin typeface="Cambria Math" panose="02040503050406030204" pitchFamily="18" charset="0"/>
                                    </a:rPr>
                                  </m:ctrlPr>
                                </m:naryPr>
                                <m:sub/>
                                <m:sup/>
                                <m:e>
                                  <m:r>
                                    <a:rPr lang="en-CA" b="0" i="1" smtClean="0">
                                      <a:latin typeface="Cambria Math" panose="02040503050406030204" pitchFamily="18" charset="0"/>
                                    </a:rPr>
                                    <m:t>𝑤</m:t>
                                  </m:r>
                                </m:e>
                              </m:nary>
                            </m:e>
                          </m:func>
                          <m:r>
                            <a:rPr lang="en-CA" b="0" i="1" smtClean="0">
                              <a:latin typeface="Cambria Math" panose="02040503050406030204" pitchFamily="18" charset="0"/>
                            </a:rPr>
                            <m:t>=−</m:t>
                          </m:r>
                          <m:func>
                            <m:funcPr>
                              <m:ctrlPr>
                                <a:rPr lang="en-CA" b="0" i="1" smtClean="0">
                                  <a:latin typeface="Cambria Math" panose="02040503050406030204" pitchFamily="18" charset="0"/>
                                </a:rPr>
                              </m:ctrlPr>
                            </m:funcPr>
                            <m:fName>
                              <m:r>
                                <m:rPr>
                                  <m:sty m:val="p"/>
                                </m:rPr>
                                <a:rPr lang="en-CA" b="0" i="0" smtClean="0">
                                  <a:latin typeface="Cambria Math" panose="02040503050406030204" pitchFamily="18" charset="0"/>
                                </a:rPr>
                                <m:t>log</m:t>
                              </m:r>
                            </m:fName>
                            <m:e>
                              <m:nary>
                                <m:naryPr>
                                  <m:chr m:val="∏"/>
                                  <m:subHide m:val="on"/>
                                  <m:supHide m:val="on"/>
                                  <m:ctrlPr>
                                    <a:rPr lang="en-CA" b="0" i="1" smtClean="0">
                                      <a:latin typeface="Cambria Math" panose="02040503050406030204" pitchFamily="18" charset="0"/>
                                    </a:rPr>
                                  </m:ctrlPr>
                                </m:naryPr>
                                <m:sub/>
                                <m:sup/>
                                <m:e>
                                  <m:r>
                                    <a:rPr lang="en-CA" b="0" i="1" smtClean="0">
                                      <a:latin typeface="Cambria Math" panose="02040503050406030204" pitchFamily="18" charset="0"/>
                                    </a:rPr>
                                    <m:t>𝑤</m:t>
                                  </m:r>
                                </m:e>
                              </m:nary>
                            </m:e>
                          </m:func>
                        </m:e>
                      </m:func>
                    </m:oMath>
                  </m:oMathPara>
                </a14:m>
                <a:endParaRPr lang="en-CA" b="0" i="1" dirty="0">
                  <a:latin typeface="Cambria Math" panose="02040503050406030204" pitchFamily="18" charset="0"/>
                </a:endParaRPr>
              </a:p>
              <a:p>
                <a:pPr algn="ctr"/>
                <a14:m>
                  <m:oMath xmlns:m="http://schemas.openxmlformats.org/officeDocument/2006/math">
                    <m:r>
                      <a:rPr lang="en-CA" b="0" i="1" smtClean="0">
                        <a:latin typeface="Cambria Math" panose="02040503050406030204" pitchFamily="18" charset="0"/>
                      </a:rPr>
                      <m:t>=−</m:t>
                    </m:r>
                    <m:nary>
                      <m:naryPr>
                        <m:chr m:val="∑"/>
                        <m:subHide m:val="on"/>
                        <m:supHide m:val="on"/>
                        <m:ctrlPr>
                          <a:rPr lang="en-CA" b="0" i="1" smtClean="0">
                            <a:latin typeface="Cambria Math" panose="02040503050406030204" pitchFamily="18" charset="0"/>
                          </a:rPr>
                        </m:ctrlPr>
                      </m:naryPr>
                      <m:sub/>
                      <m:sup/>
                      <m:e>
                        <m:func>
                          <m:funcPr>
                            <m:ctrlPr>
                              <a:rPr lang="en-CA" b="0" i="1" smtClean="0">
                                <a:latin typeface="Cambria Math" panose="02040503050406030204" pitchFamily="18" charset="0"/>
                              </a:rPr>
                            </m:ctrlPr>
                          </m:funcPr>
                          <m:fName>
                            <m:r>
                              <m:rPr>
                                <m:sty m:val="p"/>
                              </m:rPr>
                              <a:rPr lang="en-CA" b="0" i="0" smtClean="0">
                                <a:latin typeface="Cambria Math" panose="02040503050406030204" pitchFamily="18" charset="0"/>
                              </a:rPr>
                              <m:t>log</m:t>
                            </m:r>
                          </m:fName>
                          <m:e>
                            <m:r>
                              <a:rPr lang="en-CA" b="0" i="1" smtClean="0">
                                <a:latin typeface="Cambria Math" panose="02040503050406030204" pitchFamily="18" charset="0"/>
                              </a:rPr>
                              <m:t>𝑤</m:t>
                            </m:r>
                          </m:e>
                        </m:func>
                      </m:e>
                    </m:nary>
                    <m:r>
                      <a:rPr lang="en-CA" b="0" i="1" smtClean="0">
                        <a:latin typeface="Cambria Math" panose="02040503050406030204" pitchFamily="18" charset="0"/>
                      </a:rPr>
                      <m:t>=</m:t>
                    </m:r>
                    <m:nary>
                      <m:naryPr>
                        <m:chr m:val="∑"/>
                        <m:subHide m:val="on"/>
                        <m:supHide m:val="on"/>
                        <m:ctrlPr>
                          <a:rPr lang="en-CA" b="1" i="1" smtClean="0">
                            <a:solidFill>
                              <a:srgbClr val="FFFF00"/>
                            </a:solidFill>
                            <a:latin typeface="Cambria Math" panose="02040503050406030204" pitchFamily="18" charset="0"/>
                          </a:rPr>
                        </m:ctrlPr>
                      </m:naryPr>
                      <m:sub/>
                      <m:sup/>
                      <m:e>
                        <m:d>
                          <m:dPr>
                            <m:ctrlPr>
                              <a:rPr lang="en-CA" b="1" i="1" smtClean="0">
                                <a:solidFill>
                                  <a:srgbClr val="FFFF00"/>
                                </a:solidFill>
                                <a:latin typeface="Cambria Math" panose="02040503050406030204" pitchFamily="18" charset="0"/>
                              </a:rPr>
                            </m:ctrlPr>
                          </m:dPr>
                          <m:e>
                            <m:r>
                              <a:rPr lang="en-CA" b="1" i="1" smtClean="0">
                                <a:solidFill>
                                  <a:srgbClr val="FFFF00"/>
                                </a:solidFill>
                                <a:latin typeface="Cambria Math" panose="02040503050406030204" pitchFamily="18" charset="0"/>
                              </a:rPr>
                              <m:t>−</m:t>
                            </m:r>
                            <m:func>
                              <m:funcPr>
                                <m:ctrlPr>
                                  <a:rPr lang="en-CA" b="1" i="1" smtClean="0">
                                    <a:solidFill>
                                      <a:srgbClr val="FFFF00"/>
                                    </a:solidFill>
                                    <a:latin typeface="Cambria Math" panose="02040503050406030204" pitchFamily="18" charset="0"/>
                                  </a:rPr>
                                </m:ctrlPr>
                              </m:funcPr>
                              <m:fName>
                                <m:r>
                                  <a:rPr lang="en-CA" b="1" i="0" smtClean="0">
                                    <a:solidFill>
                                      <a:srgbClr val="FFFF00"/>
                                    </a:solidFill>
                                    <a:latin typeface="Cambria Math" panose="02040503050406030204" pitchFamily="18" charset="0"/>
                                  </a:rPr>
                                  <m:t>𝐥𝐨𝐠</m:t>
                                </m:r>
                              </m:fName>
                              <m:e>
                                <m:r>
                                  <a:rPr lang="en-CA" b="1" i="1" smtClean="0">
                                    <a:solidFill>
                                      <a:srgbClr val="FFFF00"/>
                                    </a:solidFill>
                                    <a:latin typeface="Cambria Math" panose="02040503050406030204" pitchFamily="18" charset="0"/>
                                  </a:rPr>
                                  <m:t>𝒘</m:t>
                                </m:r>
                              </m:e>
                            </m:func>
                          </m:e>
                        </m:d>
                      </m:e>
                    </m:nary>
                  </m:oMath>
                </a14:m>
                <a:r>
                  <a:rPr lang="en-CA" dirty="0"/>
                  <a:t>. </a:t>
                </a:r>
                <a:r>
                  <a:rPr lang="en-CA" dirty="0">
                    <a:sym typeface="Wingdings" panose="05000000000000000000" pitchFamily="2" charset="2"/>
                  </a:rPr>
                  <a:t> </a:t>
                </a:r>
                <a:r>
                  <a:rPr lang="en-CA" dirty="0"/>
                  <a:t>Want to minimize this!</a:t>
                </a:r>
              </a:p>
            </p:txBody>
          </p:sp>
        </mc:Choice>
        <mc:Fallback xmlns="">
          <p:sp>
            <p:nvSpPr>
              <p:cNvPr id="58" name="Rectangle 57">
                <a:extLst>
                  <a:ext uri="{FF2B5EF4-FFF2-40B4-BE49-F238E27FC236}">
                    <a16:creationId xmlns:a16="http://schemas.microsoft.com/office/drawing/2014/main" id="{15F914F9-920C-4185-914B-89A6863A04E3}"/>
                  </a:ext>
                </a:extLst>
              </p:cNvPr>
              <p:cNvSpPr>
                <a:spLocks noRot="1" noChangeAspect="1" noMove="1" noResize="1" noEditPoints="1" noAdjustHandles="1" noChangeArrowheads="1" noChangeShapeType="1" noTextEdit="1"/>
              </p:cNvSpPr>
              <p:nvPr/>
            </p:nvSpPr>
            <p:spPr>
              <a:xfrm>
                <a:off x="147790" y="1594517"/>
                <a:ext cx="6050760" cy="1160852"/>
              </a:xfrm>
              <a:prstGeom prst="rect">
                <a:avLst/>
              </a:prstGeom>
              <a:blipFill>
                <a:blip r:embed="rId10"/>
                <a:stretch>
                  <a:fillRect b="-5233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8" name="Speech Bubble: Rectangle 67">
                <a:extLst>
                  <a:ext uri="{FF2B5EF4-FFF2-40B4-BE49-F238E27FC236}">
                    <a16:creationId xmlns:a16="http://schemas.microsoft.com/office/drawing/2014/main" id="{AA3DC748-B8ED-4235-84D1-D641A6426DF8}"/>
                  </a:ext>
                </a:extLst>
              </p:cNvPr>
              <p:cNvSpPr/>
              <p:nvPr/>
            </p:nvSpPr>
            <p:spPr>
              <a:xfrm>
                <a:off x="6315671" y="1947294"/>
                <a:ext cx="5241891" cy="720905"/>
              </a:xfrm>
              <a:prstGeom prst="wedgeRectCallout">
                <a:avLst>
                  <a:gd name="adj1" fmla="val 23019"/>
                  <a:gd name="adj2" fmla="val 9359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CA" b="1" dirty="0"/>
                  <a:t>Solution: </a:t>
                </a:r>
                <a:r>
                  <a:rPr lang="en-CA" dirty="0"/>
                  <a:t>create a new graph where each weight </a:t>
                </a:r>
                <a14:m>
                  <m:oMath xmlns:m="http://schemas.openxmlformats.org/officeDocument/2006/math">
                    <m:r>
                      <a:rPr lang="en-CA" b="0" i="1" smtClean="0">
                        <a:latin typeface="Cambria Math" panose="02040503050406030204" pitchFamily="18" charset="0"/>
                      </a:rPr>
                      <m:t>𝑤</m:t>
                    </m:r>
                  </m:oMath>
                </a14:m>
                <a:r>
                  <a:rPr lang="en-CA" dirty="0"/>
                  <a:t> is replaced with weight </a:t>
                </a:r>
                <a14:m>
                  <m:oMath xmlns:m="http://schemas.openxmlformats.org/officeDocument/2006/math">
                    <m:d>
                      <m:dPr>
                        <m:ctrlPr>
                          <a:rPr lang="en-CA" b="1" i="1" smtClean="0">
                            <a:latin typeface="Cambria Math" panose="02040503050406030204" pitchFamily="18" charset="0"/>
                          </a:rPr>
                        </m:ctrlPr>
                      </m:dPr>
                      <m:e>
                        <m:r>
                          <a:rPr lang="en-CA" b="1" i="0" smtClean="0">
                            <a:latin typeface="Cambria Math" panose="02040503050406030204" pitchFamily="18" charset="0"/>
                          </a:rPr>
                          <m:t>−</m:t>
                        </m:r>
                        <m:r>
                          <a:rPr lang="en-CA" b="1" i="0" smtClean="0">
                            <a:latin typeface="Cambria Math" panose="02040503050406030204" pitchFamily="18" charset="0"/>
                          </a:rPr>
                          <m:t>𝐥𝐨𝐠</m:t>
                        </m:r>
                        <m:r>
                          <a:rPr lang="en-CA" b="1" i="0" smtClean="0">
                            <a:latin typeface="Cambria Math" panose="02040503050406030204" pitchFamily="18" charset="0"/>
                          </a:rPr>
                          <m:t> </m:t>
                        </m:r>
                        <m:r>
                          <a:rPr lang="en-CA" b="1" i="0" smtClean="0">
                            <a:latin typeface="Cambria Math" panose="02040503050406030204" pitchFamily="18" charset="0"/>
                          </a:rPr>
                          <m:t>𝐰</m:t>
                        </m:r>
                      </m:e>
                    </m:d>
                  </m:oMath>
                </a14:m>
                <a:endParaRPr lang="en-CA" b="1" dirty="0"/>
              </a:p>
            </p:txBody>
          </p:sp>
        </mc:Choice>
        <mc:Fallback xmlns="">
          <p:sp>
            <p:nvSpPr>
              <p:cNvPr id="68" name="Speech Bubble: Rectangle 67">
                <a:extLst>
                  <a:ext uri="{FF2B5EF4-FFF2-40B4-BE49-F238E27FC236}">
                    <a16:creationId xmlns:a16="http://schemas.microsoft.com/office/drawing/2014/main" id="{AA3DC748-B8ED-4235-84D1-D641A6426DF8}"/>
                  </a:ext>
                </a:extLst>
              </p:cNvPr>
              <p:cNvSpPr>
                <a:spLocks noRot="1" noChangeAspect="1" noMove="1" noResize="1" noEditPoints="1" noAdjustHandles="1" noChangeArrowheads="1" noChangeShapeType="1" noTextEdit="1"/>
              </p:cNvSpPr>
              <p:nvPr/>
            </p:nvSpPr>
            <p:spPr>
              <a:xfrm>
                <a:off x="6315671" y="1947294"/>
                <a:ext cx="5241891" cy="720905"/>
              </a:xfrm>
              <a:prstGeom prst="wedgeRectCallout">
                <a:avLst>
                  <a:gd name="adj1" fmla="val 23019"/>
                  <a:gd name="adj2" fmla="val 93597"/>
                </a:avLst>
              </a:prstGeom>
              <a:blipFill>
                <a:blip r:embed="rId1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796CC045-89C4-48C2-9FA0-70087E7D04CF}"/>
                  </a:ext>
                </a:extLst>
              </p:cNvPr>
              <p:cNvSpPr txBox="1"/>
              <p:nvPr/>
            </p:nvSpPr>
            <p:spPr>
              <a:xfrm>
                <a:off x="9777826" y="3433758"/>
                <a:ext cx="11913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0" i="1" dirty="0" smtClean="0">
                          <a:latin typeface="Cambria Math" panose="02040503050406030204" pitchFamily="18" charset="0"/>
                        </a:rPr>
                        <m:t>−</m:t>
                      </m:r>
                      <m:r>
                        <m:rPr>
                          <m:sty m:val="p"/>
                        </m:rPr>
                        <a:rPr lang="en-CA" i="1" dirty="0" smtClean="0">
                          <a:latin typeface="Cambria Math" panose="02040503050406030204" pitchFamily="18" charset="0"/>
                        </a:rPr>
                        <m:t>log</m:t>
                      </m:r>
                      <m:r>
                        <a:rPr lang="en-CA" i="1" dirty="0" smtClean="0">
                          <a:latin typeface="Cambria Math" panose="02040503050406030204" pitchFamily="18" charset="0"/>
                        </a:rPr>
                        <m:t>⁡0.75</m:t>
                      </m:r>
                    </m:oMath>
                  </m:oMathPara>
                </a14:m>
                <a:endParaRPr lang="en-CA" dirty="0"/>
              </a:p>
            </p:txBody>
          </p:sp>
        </mc:Choice>
        <mc:Fallback xmlns="">
          <p:sp>
            <p:nvSpPr>
              <p:cNvPr id="66" name="TextBox 65">
                <a:extLst>
                  <a:ext uri="{FF2B5EF4-FFF2-40B4-BE49-F238E27FC236}">
                    <a16:creationId xmlns:a16="http://schemas.microsoft.com/office/drawing/2014/main" id="{796CC045-89C4-48C2-9FA0-70087E7D04CF}"/>
                  </a:ext>
                </a:extLst>
              </p:cNvPr>
              <p:cNvSpPr txBox="1">
                <a:spLocks noRot="1" noChangeAspect="1" noMove="1" noResize="1" noEditPoints="1" noAdjustHandles="1" noChangeArrowheads="1" noChangeShapeType="1" noTextEdit="1"/>
              </p:cNvSpPr>
              <p:nvPr/>
            </p:nvSpPr>
            <p:spPr>
              <a:xfrm>
                <a:off x="9777826" y="3433758"/>
                <a:ext cx="1191352" cy="369332"/>
              </a:xfrm>
              <a:prstGeom prst="rect">
                <a:avLst/>
              </a:prstGeom>
              <a:blipFill>
                <a:blip r:embed="rId13"/>
                <a:stretch>
                  <a:fillRect b="-16393"/>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C865B057-201C-2169-3A88-833D2F51C925}"/>
              </a:ext>
            </a:extLst>
          </p:cNvPr>
          <p:cNvSpPr>
            <a:spLocks noGrp="1"/>
          </p:cNvSpPr>
          <p:nvPr>
            <p:ph type="sldNum" sz="quarter" idx="12"/>
          </p:nvPr>
        </p:nvSpPr>
        <p:spPr/>
        <p:txBody>
          <a:bodyPr/>
          <a:lstStyle/>
          <a:p>
            <a:fld id="{D57F1E4F-1CFF-5643-939E-217C01CDF565}" type="slidenum">
              <a:rPr lang="en-US" smtClean="0"/>
              <a:pPr/>
              <a:t>28</a:t>
            </a:fld>
            <a:endParaRPr lang="en-US" dirty="0"/>
          </a:p>
        </p:txBody>
      </p:sp>
      <mc:AlternateContent xmlns:mc="http://schemas.openxmlformats.org/markup-compatibility/2006" xmlns:a14="http://schemas.microsoft.com/office/drawing/2010/main">
        <mc:Choice Requires="a14">
          <p:sp>
            <p:nvSpPr>
              <p:cNvPr id="55" name="Speech Bubble: Rectangle 54">
                <a:extLst>
                  <a:ext uri="{FF2B5EF4-FFF2-40B4-BE49-F238E27FC236}">
                    <a16:creationId xmlns:a16="http://schemas.microsoft.com/office/drawing/2014/main" id="{FCAD9E5D-4380-70F0-6B0B-5E8D3B269A02}"/>
                  </a:ext>
                </a:extLst>
              </p:cNvPr>
              <p:cNvSpPr/>
              <p:nvPr/>
            </p:nvSpPr>
            <p:spPr>
              <a:xfrm>
                <a:off x="6740635" y="4859962"/>
                <a:ext cx="2700149" cy="708479"/>
              </a:xfrm>
              <a:prstGeom prst="wedgeRectCallout">
                <a:avLst>
                  <a:gd name="adj1" fmla="val 19704"/>
                  <a:gd name="adj2" fmla="val 498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CA" dirty="0"/>
                  <a:t>if </a:t>
                </a:r>
                <a14:m>
                  <m:oMath xmlns:m="http://schemas.openxmlformats.org/officeDocument/2006/math">
                    <m:r>
                      <a:rPr lang="en-CA" b="1" i="1" dirty="0" smtClean="0">
                        <a:latin typeface="Cambria Math" panose="02040503050406030204" pitchFamily="18" charset="0"/>
                      </a:rPr>
                      <m:t>𝒘</m:t>
                    </m:r>
                    <m:r>
                      <a:rPr lang="en-CA" b="1" i="1" dirty="0" smtClean="0">
                        <a:latin typeface="Cambria Math" panose="02040503050406030204" pitchFamily="18" charset="0"/>
                      </a:rPr>
                      <m:t>≤</m:t>
                    </m:r>
                    <m:r>
                      <a:rPr lang="en-CA" b="1" i="1" dirty="0" smtClean="0">
                        <a:latin typeface="Cambria Math" panose="02040503050406030204" pitchFamily="18" charset="0"/>
                      </a:rPr>
                      <m:t>𝟏</m:t>
                    </m:r>
                  </m:oMath>
                </a14:m>
                <a:r>
                  <a:rPr lang="en-CA" dirty="0"/>
                  <a:t> then </a:t>
                </a:r>
                <a14:m>
                  <m:oMath xmlns:m="http://schemas.openxmlformats.org/officeDocument/2006/math">
                    <m:func>
                      <m:funcPr>
                        <m:ctrlPr>
                          <a:rPr lang="en-CA" i="1" dirty="0" smtClean="0">
                            <a:latin typeface="Cambria Math" panose="02040503050406030204" pitchFamily="18" charset="0"/>
                          </a:rPr>
                        </m:ctrlPr>
                      </m:funcPr>
                      <m:fName>
                        <m:r>
                          <m:rPr>
                            <m:sty m:val="p"/>
                          </m:rPr>
                          <a:rPr lang="en-CA" i="0" dirty="0" smtClean="0">
                            <a:latin typeface="Cambria Math" panose="02040503050406030204" pitchFamily="18" charset="0"/>
                          </a:rPr>
                          <m:t>log</m:t>
                        </m:r>
                      </m:fName>
                      <m:e>
                        <m:r>
                          <a:rPr lang="en-CA" b="0" i="1" dirty="0" smtClean="0">
                            <a:latin typeface="Cambria Math" panose="02040503050406030204" pitchFamily="18" charset="0"/>
                          </a:rPr>
                          <m:t>𝑤</m:t>
                        </m:r>
                      </m:e>
                    </m:func>
                    <m:r>
                      <a:rPr lang="en-CA" b="0" i="1" dirty="0" smtClean="0">
                        <a:latin typeface="Cambria Math" panose="02040503050406030204" pitchFamily="18" charset="0"/>
                      </a:rPr>
                      <m:t>≤</m:t>
                    </m:r>
                    <m:r>
                      <a:rPr lang="en-CA" i="1" dirty="0" smtClean="0">
                        <a:latin typeface="Cambria Math" panose="02040503050406030204" pitchFamily="18" charset="0"/>
                      </a:rPr>
                      <m:t>0</m:t>
                    </m:r>
                  </m:oMath>
                </a14:m>
                <a:endParaRPr lang="en-CA" dirty="0"/>
              </a:p>
              <a:p>
                <a:pPr algn="ctr"/>
                <a:r>
                  <a:rPr lang="en-CA" dirty="0"/>
                  <a:t>so</a:t>
                </a:r>
                <a:r>
                  <a:rPr lang="en-CA" b="1" dirty="0"/>
                  <a:t> </a:t>
                </a:r>
                <a14:m>
                  <m:oMath xmlns:m="http://schemas.openxmlformats.org/officeDocument/2006/math">
                    <m:r>
                      <a:rPr lang="en-CA" b="1" i="0" dirty="0" smtClean="0">
                        <a:latin typeface="Cambria Math" panose="02040503050406030204" pitchFamily="18" charset="0"/>
                      </a:rPr>
                      <m:t>(</m:t>
                    </m:r>
                    <m:r>
                      <a:rPr lang="en-CA" b="1" i="1" dirty="0" smtClean="0">
                        <a:latin typeface="Cambria Math" panose="02040503050406030204" pitchFamily="18" charset="0"/>
                      </a:rPr>
                      <m:t>−</m:t>
                    </m:r>
                    <m:r>
                      <a:rPr lang="en-CA" b="1" i="0" dirty="0" smtClean="0">
                        <a:latin typeface="Cambria Math" panose="02040503050406030204" pitchFamily="18" charset="0"/>
                      </a:rPr>
                      <m:t>𝐥𝐨𝐠</m:t>
                    </m:r>
                    <m:r>
                      <a:rPr lang="en-CA" b="1" i="1" dirty="0" smtClean="0">
                        <a:latin typeface="Cambria Math" panose="02040503050406030204" pitchFamily="18" charset="0"/>
                      </a:rPr>
                      <m:t> </m:t>
                    </m:r>
                    <m:r>
                      <a:rPr lang="en-CA" b="1" i="1" dirty="0" smtClean="0">
                        <a:latin typeface="Cambria Math" panose="02040503050406030204" pitchFamily="18" charset="0"/>
                      </a:rPr>
                      <m:t>𝒘</m:t>
                    </m:r>
                    <m:r>
                      <a:rPr lang="en-CA" b="1" i="1" dirty="0" smtClean="0">
                        <a:latin typeface="Cambria Math" panose="02040503050406030204" pitchFamily="18" charset="0"/>
                      </a:rPr>
                      <m:t>)≥</m:t>
                    </m:r>
                    <m:r>
                      <a:rPr lang="en-CA" b="1" i="1" dirty="0" smtClean="0">
                        <a:latin typeface="Cambria Math" panose="02040503050406030204" pitchFamily="18" charset="0"/>
                      </a:rPr>
                      <m:t>𝟎</m:t>
                    </m:r>
                  </m:oMath>
                </a14:m>
                <a:endParaRPr lang="en-CA" b="1" dirty="0"/>
              </a:p>
            </p:txBody>
          </p:sp>
        </mc:Choice>
        <mc:Fallback xmlns="">
          <p:sp>
            <p:nvSpPr>
              <p:cNvPr id="55" name="Speech Bubble: Rectangle 54">
                <a:extLst>
                  <a:ext uri="{FF2B5EF4-FFF2-40B4-BE49-F238E27FC236}">
                    <a16:creationId xmlns:a16="http://schemas.microsoft.com/office/drawing/2014/main" id="{FCAD9E5D-4380-70F0-6B0B-5E8D3B269A02}"/>
                  </a:ext>
                </a:extLst>
              </p:cNvPr>
              <p:cNvSpPr>
                <a:spLocks noRot="1" noChangeAspect="1" noMove="1" noResize="1" noEditPoints="1" noAdjustHandles="1" noChangeArrowheads="1" noChangeShapeType="1" noTextEdit="1"/>
              </p:cNvSpPr>
              <p:nvPr/>
            </p:nvSpPr>
            <p:spPr>
              <a:xfrm>
                <a:off x="6740635" y="4859962"/>
                <a:ext cx="2700149" cy="708479"/>
              </a:xfrm>
              <a:prstGeom prst="wedgeRectCallout">
                <a:avLst>
                  <a:gd name="adj1" fmla="val 19704"/>
                  <a:gd name="adj2" fmla="val 49807"/>
                </a:avLst>
              </a:prstGeom>
              <a:blipFill>
                <a:blip r:embed="rId14"/>
                <a:stretch>
                  <a:fillRect b="-847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15A9B95A-938A-CF21-5046-ADD94722C7DC}"/>
                  </a:ext>
                </a:extLst>
              </p:cNvPr>
              <p:cNvSpPr/>
              <p:nvPr/>
            </p:nvSpPr>
            <p:spPr>
              <a:xfrm>
                <a:off x="143211" y="1194583"/>
                <a:ext cx="6050760" cy="382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0" dirty="0"/>
                  <a:t>Recall: </a:t>
                </a:r>
                <a14:m>
                  <m:oMath xmlns:m="http://schemas.openxmlformats.org/officeDocument/2006/math">
                    <m:func>
                      <m:funcPr>
                        <m:ctrlPr>
                          <a:rPr lang="en-CA" b="0" i="1" smtClean="0">
                            <a:latin typeface="Cambria Math" panose="02040503050406030204" pitchFamily="18" charset="0"/>
                          </a:rPr>
                        </m:ctrlPr>
                      </m:funcPr>
                      <m:fName>
                        <m:r>
                          <m:rPr>
                            <m:sty m:val="p"/>
                          </m:rPr>
                          <a:rPr lang="en-CA" b="0" i="0" smtClean="0">
                            <a:latin typeface="Cambria Math" panose="02040503050406030204" pitchFamily="18" charset="0"/>
                          </a:rPr>
                          <m:t>log</m:t>
                        </m:r>
                      </m:fName>
                      <m:e>
                        <m:r>
                          <a:rPr lang="en-CA" b="0" i="1" smtClean="0">
                            <a:latin typeface="Cambria Math" panose="02040503050406030204" pitchFamily="18" charset="0"/>
                          </a:rPr>
                          <m:t>𝑥𝑦</m:t>
                        </m:r>
                      </m:e>
                    </m:func>
                    <m:r>
                      <a:rPr lang="en-CA" b="0" i="1" smtClean="0">
                        <a:latin typeface="Cambria Math" panose="02040503050406030204" pitchFamily="18" charset="0"/>
                      </a:rPr>
                      <m:t>=</m:t>
                    </m:r>
                    <m:func>
                      <m:funcPr>
                        <m:ctrlPr>
                          <a:rPr lang="en-CA" b="0" i="1" smtClean="0">
                            <a:latin typeface="Cambria Math" panose="02040503050406030204" pitchFamily="18" charset="0"/>
                          </a:rPr>
                        </m:ctrlPr>
                      </m:funcPr>
                      <m:fName>
                        <m:r>
                          <m:rPr>
                            <m:sty m:val="p"/>
                          </m:rPr>
                          <a:rPr lang="en-CA" b="0" i="0" smtClean="0">
                            <a:latin typeface="Cambria Math" panose="02040503050406030204" pitchFamily="18" charset="0"/>
                          </a:rPr>
                          <m:t>log</m:t>
                        </m:r>
                      </m:fName>
                      <m:e>
                        <m:r>
                          <a:rPr lang="en-CA" b="0" i="1" smtClean="0">
                            <a:latin typeface="Cambria Math" panose="02040503050406030204" pitchFamily="18" charset="0"/>
                          </a:rPr>
                          <m:t>𝑥</m:t>
                        </m:r>
                      </m:e>
                    </m:func>
                    <m:r>
                      <a:rPr lang="en-CA" b="0" i="1" smtClean="0">
                        <a:latin typeface="Cambria Math" panose="02040503050406030204" pitchFamily="18" charset="0"/>
                      </a:rPr>
                      <m:t>+</m:t>
                    </m:r>
                    <m:func>
                      <m:funcPr>
                        <m:ctrlPr>
                          <a:rPr lang="en-CA" b="0" i="1" smtClean="0">
                            <a:latin typeface="Cambria Math" panose="02040503050406030204" pitchFamily="18" charset="0"/>
                          </a:rPr>
                        </m:ctrlPr>
                      </m:funcPr>
                      <m:fName>
                        <m:r>
                          <m:rPr>
                            <m:sty m:val="p"/>
                          </m:rPr>
                          <a:rPr lang="en-CA" b="0" i="0" smtClean="0">
                            <a:latin typeface="Cambria Math" panose="02040503050406030204" pitchFamily="18" charset="0"/>
                          </a:rPr>
                          <m:t>log</m:t>
                        </m:r>
                      </m:fName>
                      <m:e>
                        <m:r>
                          <a:rPr lang="en-CA" b="0" i="1" smtClean="0">
                            <a:latin typeface="Cambria Math" panose="02040503050406030204" pitchFamily="18" charset="0"/>
                          </a:rPr>
                          <m:t>𝑦</m:t>
                        </m:r>
                      </m:e>
                    </m:func>
                  </m:oMath>
                </a14:m>
                <a:r>
                  <a:rPr lang="en-US" dirty="0"/>
                  <a:t>. </a:t>
                </a:r>
                <a:r>
                  <a:rPr lang="en-US" b="1" dirty="0">
                    <a:solidFill>
                      <a:srgbClr val="FFFF00"/>
                    </a:solidFill>
                  </a:rPr>
                  <a:t>So </a:t>
                </a:r>
                <a14:m>
                  <m:oMath xmlns:m="http://schemas.openxmlformats.org/officeDocument/2006/math">
                    <m:r>
                      <a:rPr lang="en-CA" b="1" i="0" smtClean="0">
                        <a:solidFill>
                          <a:srgbClr val="FFFF00"/>
                        </a:solidFill>
                        <a:latin typeface="Cambria Math" panose="02040503050406030204" pitchFamily="18" charset="0"/>
                      </a:rPr>
                      <m:t>𝐥𝐨𝐠</m:t>
                    </m:r>
                    <m:nary>
                      <m:naryPr>
                        <m:chr m:val="∏"/>
                        <m:subHide m:val="on"/>
                        <m:supHide m:val="on"/>
                        <m:ctrlPr>
                          <a:rPr lang="en-CA" b="1" i="1" smtClean="0">
                            <a:solidFill>
                              <a:srgbClr val="FFFF00"/>
                            </a:solidFill>
                            <a:latin typeface="Cambria Math" panose="02040503050406030204" pitchFamily="18" charset="0"/>
                          </a:rPr>
                        </m:ctrlPr>
                      </m:naryPr>
                      <m:sub/>
                      <m:sup/>
                      <m:e>
                        <m:r>
                          <a:rPr lang="en-CA" b="1" i="1" smtClean="0">
                            <a:solidFill>
                              <a:srgbClr val="FFFF00"/>
                            </a:solidFill>
                            <a:latin typeface="Cambria Math" panose="02040503050406030204" pitchFamily="18" charset="0"/>
                          </a:rPr>
                          <m:t>𝒘</m:t>
                        </m:r>
                      </m:e>
                    </m:nary>
                    <m:r>
                      <a:rPr lang="en-CA" b="1" i="1" smtClean="0">
                        <a:solidFill>
                          <a:srgbClr val="FFFF00"/>
                        </a:solidFill>
                        <a:latin typeface="Cambria Math" panose="02040503050406030204" pitchFamily="18" charset="0"/>
                      </a:rPr>
                      <m:t>=</m:t>
                    </m:r>
                    <m:nary>
                      <m:naryPr>
                        <m:chr m:val="∑"/>
                        <m:subHide m:val="on"/>
                        <m:supHide m:val="on"/>
                        <m:ctrlPr>
                          <a:rPr lang="en-CA" b="1" i="1" smtClean="0">
                            <a:solidFill>
                              <a:srgbClr val="FFFF00"/>
                            </a:solidFill>
                            <a:latin typeface="Cambria Math" panose="02040503050406030204" pitchFamily="18" charset="0"/>
                          </a:rPr>
                        </m:ctrlPr>
                      </m:naryPr>
                      <m:sub/>
                      <m:sup/>
                      <m:e>
                        <m:r>
                          <a:rPr lang="en-CA" b="1" i="0" smtClean="0">
                            <a:solidFill>
                              <a:srgbClr val="FFFF00"/>
                            </a:solidFill>
                            <a:latin typeface="Cambria Math" panose="02040503050406030204" pitchFamily="18" charset="0"/>
                          </a:rPr>
                          <m:t>𝐥𝐨𝐠</m:t>
                        </m:r>
                        <m:r>
                          <a:rPr lang="en-CA" b="1" i="1" smtClean="0">
                            <a:solidFill>
                              <a:srgbClr val="FFFF00"/>
                            </a:solidFill>
                            <a:latin typeface="Cambria Math" panose="02040503050406030204" pitchFamily="18" charset="0"/>
                          </a:rPr>
                          <m:t> </m:t>
                        </m:r>
                        <m:r>
                          <a:rPr lang="en-CA" b="1" i="1" smtClean="0">
                            <a:solidFill>
                              <a:srgbClr val="FFFF00"/>
                            </a:solidFill>
                            <a:latin typeface="Cambria Math" panose="02040503050406030204" pitchFamily="18" charset="0"/>
                          </a:rPr>
                          <m:t>𝒘</m:t>
                        </m:r>
                      </m:e>
                    </m:nary>
                  </m:oMath>
                </a14:m>
                <a:r>
                  <a:rPr lang="en-US" b="1" dirty="0">
                    <a:solidFill>
                      <a:srgbClr val="FFFF00"/>
                    </a:solidFill>
                  </a:rPr>
                  <a:t>.</a:t>
                </a:r>
              </a:p>
            </p:txBody>
          </p:sp>
        </mc:Choice>
        <mc:Fallback xmlns="">
          <p:sp>
            <p:nvSpPr>
              <p:cNvPr id="59" name="Rectangle 58">
                <a:extLst>
                  <a:ext uri="{FF2B5EF4-FFF2-40B4-BE49-F238E27FC236}">
                    <a16:creationId xmlns:a16="http://schemas.microsoft.com/office/drawing/2014/main" id="{15A9B95A-938A-CF21-5046-ADD94722C7DC}"/>
                  </a:ext>
                </a:extLst>
              </p:cNvPr>
              <p:cNvSpPr>
                <a:spLocks noRot="1" noChangeAspect="1" noMove="1" noResize="1" noEditPoints="1" noAdjustHandles="1" noChangeArrowheads="1" noChangeShapeType="1" noTextEdit="1"/>
              </p:cNvSpPr>
              <p:nvPr/>
            </p:nvSpPr>
            <p:spPr>
              <a:xfrm>
                <a:off x="143211" y="1194583"/>
                <a:ext cx="6050760" cy="382044"/>
              </a:xfrm>
              <a:prstGeom prst="rect">
                <a:avLst/>
              </a:prstGeom>
              <a:blipFill>
                <a:blip r:embed="rId15"/>
                <a:stretch>
                  <a:fillRect t="-104545" b="-168182"/>
                </a:stretch>
              </a:blipFill>
            </p:spPr>
            <p:txBody>
              <a:bodyPr/>
              <a:lstStyle/>
              <a:p>
                <a:r>
                  <a:rPr lang="en-CA">
                    <a:noFill/>
                  </a:rPr>
                  <a:t> </a:t>
                </a:r>
              </a:p>
            </p:txBody>
          </p:sp>
        </mc:Fallback>
      </mc:AlternateContent>
      <p:sp>
        <p:nvSpPr>
          <p:cNvPr id="4" name="TextBox 3">
            <a:extLst>
              <a:ext uri="{FF2B5EF4-FFF2-40B4-BE49-F238E27FC236}">
                <a16:creationId xmlns:a16="http://schemas.microsoft.com/office/drawing/2014/main" id="{9524F1E0-62FF-A28E-2E0B-8B4CCCE6D7F7}"/>
              </a:ext>
            </a:extLst>
          </p:cNvPr>
          <p:cNvSpPr txBox="1"/>
          <p:nvPr/>
        </p:nvSpPr>
        <p:spPr>
          <a:xfrm>
            <a:off x="7191758" y="3363202"/>
            <a:ext cx="452368" cy="369332"/>
          </a:xfrm>
          <a:prstGeom prst="rect">
            <a:avLst/>
          </a:prstGeom>
          <a:noFill/>
        </p:spPr>
        <p:txBody>
          <a:bodyPr wrap="none" rtlCol="0">
            <a:spAutoFit/>
          </a:bodyPr>
          <a:lstStyle/>
          <a:p>
            <a:r>
              <a:rPr lang="en-CA" b="1" dirty="0"/>
              <a:t>=1</a:t>
            </a:r>
          </a:p>
        </p:txBody>
      </p:sp>
      <p:sp>
        <p:nvSpPr>
          <p:cNvPr id="63" name="TextBox 62">
            <a:extLst>
              <a:ext uri="{FF2B5EF4-FFF2-40B4-BE49-F238E27FC236}">
                <a16:creationId xmlns:a16="http://schemas.microsoft.com/office/drawing/2014/main" id="{0DA5CB02-C350-B72F-07DA-FFC63CA3D4BE}"/>
              </a:ext>
            </a:extLst>
          </p:cNvPr>
          <p:cNvSpPr txBox="1"/>
          <p:nvPr/>
        </p:nvSpPr>
        <p:spPr>
          <a:xfrm>
            <a:off x="8087956" y="2739131"/>
            <a:ext cx="1043876" cy="369332"/>
          </a:xfrm>
          <a:prstGeom prst="rect">
            <a:avLst/>
          </a:prstGeom>
          <a:noFill/>
        </p:spPr>
        <p:txBody>
          <a:bodyPr wrap="none" rtlCol="0">
            <a:spAutoFit/>
          </a:bodyPr>
          <a:lstStyle/>
          <a:p>
            <a:r>
              <a:rPr lang="en-CA" b="1" dirty="0"/>
              <a:t>=~0.155</a:t>
            </a:r>
          </a:p>
        </p:txBody>
      </p:sp>
      <p:sp>
        <p:nvSpPr>
          <p:cNvPr id="69" name="TextBox 68">
            <a:extLst>
              <a:ext uri="{FF2B5EF4-FFF2-40B4-BE49-F238E27FC236}">
                <a16:creationId xmlns:a16="http://schemas.microsoft.com/office/drawing/2014/main" id="{FDB12038-CD05-D6BF-810E-7124EE9BEFB4}"/>
              </a:ext>
            </a:extLst>
          </p:cNvPr>
          <p:cNvSpPr txBox="1"/>
          <p:nvPr/>
        </p:nvSpPr>
        <p:spPr>
          <a:xfrm>
            <a:off x="8725361" y="4396307"/>
            <a:ext cx="1043876" cy="369332"/>
          </a:xfrm>
          <a:prstGeom prst="rect">
            <a:avLst/>
          </a:prstGeom>
          <a:noFill/>
        </p:spPr>
        <p:txBody>
          <a:bodyPr wrap="none" rtlCol="0">
            <a:spAutoFit/>
          </a:bodyPr>
          <a:lstStyle/>
          <a:p>
            <a:r>
              <a:rPr lang="en-CA" b="1" dirty="0"/>
              <a:t>=~0.322</a:t>
            </a:r>
          </a:p>
        </p:txBody>
      </p:sp>
      <p:sp>
        <p:nvSpPr>
          <p:cNvPr id="70" name="TextBox 69">
            <a:extLst>
              <a:ext uri="{FF2B5EF4-FFF2-40B4-BE49-F238E27FC236}">
                <a16:creationId xmlns:a16="http://schemas.microsoft.com/office/drawing/2014/main" id="{340356FA-4D6F-F83F-EEC9-C062FE9B6674}"/>
              </a:ext>
            </a:extLst>
          </p:cNvPr>
          <p:cNvSpPr txBox="1"/>
          <p:nvPr/>
        </p:nvSpPr>
        <p:spPr>
          <a:xfrm>
            <a:off x="10361054" y="2704538"/>
            <a:ext cx="415498" cy="369332"/>
          </a:xfrm>
          <a:prstGeom prst="rect">
            <a:avLst/>
          </a:prstGeom>
          <a:noFill/>
        </p:spPr>
        <p:txBody>
          <a:bodyPr wrap="none" rtlCol="0">
            <a:spAutoFit/>
          </a:bodyPr>
          <a:lstStyle/>
          <a:p>
            <a:r>
              <a:rPr lang="en-CA" b="1" dirty="0"/>
              <a:t>…</a:t>
            </a:r>
          </a:p>
        </p:txBody>
      </p:sp>
    </p:spTree>
    <p:extLst>
      <p:ext uri="{BB962C8B-B14F-4D97-AF65-F5344CB8AC3E}">
        <p14:creationId xmlns:p14="http://schemas.microsoft.com/office/powerpoint/2010/main" val="27553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500"/>
                                        <p:tgtEl>
                                          <p:spTgt spid="5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fade">
                                      <p:cBhvr>
                                        <p:cTn id="47" dur="500"/>
                                        <p:tgtEl>
                                          <p:spTgt spid="68"/>
                                        </p:tgtEl>
                                      </p:cBhvr>
                                    </p:animEffect>
                                  </p:childTnLst>
                                </p:cTn>
                              </p:par>
                              <p:par>
                                <p:cTn id="48" presetID="10" presetClass="entr" presetSubtype="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par>
                                <p:cTn id="57" presetID="10"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par>
                                <p:cTn id="60" presetID="10"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par>
                                <p:cTn id="63" presetID="10"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500"/>
                                        <p:tgtEl>
                                          <p:spTgt spid="4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500"/>
                                        <p:tgtEl>
                                          <p:spTgt spid="4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fade">
                                      <p:cBhvr>
                                        <p:cTn id="80" dur="500"/>
                                        <p:tgtEl>
                                          <p:spTgt spid="4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fade">
                                      <p:cBhvr>
                                        <p:cTn id="83" dur="500"/>
                                        <p:tgtEl>
                                          <p:spTgt spid="4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500"/>
                                        <p:tgtEl>
                                          <p:spTgt spid="4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fade">
                                      <p:cBhvr>
                                        <p:cTn id="89" dur="500"/>
                                        <p:tgtEl>
                                          <p:spTgt spid="5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fade">
                                      <p:cBhvr>
                                        <p:cTn id="92" dur="500"/>
                                        <p:tgtEl>
                                          <p:spTgt spid="5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500"/>
                                        <p:tgtEl>
                                          <p:spTgt spid="52"/>
                                        </p:tgtEl>
                                      </p:cBhvr>
                                    </p:animEffect>
                                  </p:childTnLst>
                                </p:cTn>
                              </p:par>
                              <p:par>
                                <p:cTn id="96" presetID="10" presetClass="entr" presetSubtype="0" fill="hold" nodeType="with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500"/>
                                        <p:tgtEl>
                                          <p:spTgt spid="53"/>
                                        </p:tgtEl>
                                      </p:cBhvr>
                                    </p:animEffect>
                                  </p:childTnLst>
                                </p:cTn>
                              </p:par>
                              <p:par>
                                <p:cTn id="99" presetID="10" presetClass="entr" presetSubtype="0" fill="hold" nodeType="withEffect">
                                  <p:stCondLst>
                                    <p:cond delay="0"/>
                                  </p:stCondLst>
                                  <p:childTnLst>
                                    <p:set>
                                      <p:cBhvr>
                                        <p:cTn id="100" dur="1" fill="hold">
                                          <p:stCondLst>
                                            <p:cond delay="0"/>
                                          </p:stCondLst>
                                        </p:cTn>
                                        <p:tgtEl>
                                          <p:spTgt spid="54"/>
                                        </p:tgtEl>
                                        <p:attrNameLst>
                                          <p:attrName>style.visibility</p:attrName>
                                        </p:attrNameLst>
                                      </p:cBhvr>
                                      <p:to>
                                        <p:strVal val="visible"/>
                                      </p:to>
                                    </p:set>
                                    <p:animEffect transition="in" filter="fade">
                                      <p:cBhvr>
                                        <p:cTn id="101" dur="500"/>
                                        <p:tgtEl>
                                          <p:spTgt spid="54"/>
                                        </p:tgtEl>
                                      </p:cBhvr>
                                    </p:animEffect>
                                  </p:childTnLst>
                                </p:cTn>
                              </p:par>
                              <p:par>
                                <p:cTn id="102" presetID="10" presetClass="entr" presetSubtype="0" fill="hold" nodeType="with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fade">
                                      <p:cBhvr>
                                        <p:cTn id="104" dur="500"/>
                                        <p:tgtEl>
                                          <p:spTgt spid="5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6"/>
                                        </p:tgtEl>
                                        <p:attrNameLst>
                                          <p:attrName>style.visibility</p:attrName>
                                        </p:attrNameLst>
                                      </p:cBhvr>
                                      <p:to>
                                        <p:strVal val="visible"/>
                                      </p:to>
                                    </p:set>
                                    <p:animEffect transition="in" filter="fade">
                                      <p:cBhvr>
                                        <p:cTn id="107" dur="500"/>
                                        <p:tgtEl>
                                          <p:spTgt spid="6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fade">
                                      <p:cBhvr>
                                        <p:cTn id="110" dur="500"/>
                                        <p:tgtEl>
                                          <p:spTgt spid="57"/>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fade">
                                      <p:cBhvr>
                                        <p:cTn id="115" dur="500"/>
                                        <p:tgtEl>
                                          <p:spTgt spid="5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
                                        </p:tgtEl>
                                        <p:attrNameLst>
                                          <p:attrName>style.visibility</p:attrName>
                                        </p:attrNameLst>
                                      </p:cBhvr>
                                      <p:to>
                                        <p:strVal val="visible"/>
                                      </p:to>
                                    </p:set>
                                    <p:animEffect transition="in" filter="fade">
                                      <p:cBhvr>
                                        <p:cTn id="118" dur="500"/>
                                        <p:tgtEl>
                                          <p:spTgt spid="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fade">
                                      <p:cBhvr>
                                        <p:cTn id="121" dur="500"/>
                                        <p:tgtEl>
                                          <p:spTgt spid="6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63"/>
                                        </p:tgtEl>
                                        <p:attrNameLst>
                                          <p:attrName>style.visibility</p:attrName>
                                        </p:attrNameLst>
                                      </p:cBhvr>
                                      <p:to>
                                        <p:strVal val="visible"/>
                                      </p:to>
                                    </p:set>
                                    <p:animEffect transition="in" filter="fade">
                                      <p:cBhvr>
                                        <p:cTn id="124" dur="500"/>
                                        <p:tgtEl>
                                          <p:spTgt spid="6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70"/>
                                        </p:tgtEl>
                                        <p:attrNameLst>
                                          <p:attrName>style.visibility</p:attrName>
                                        </p:attrNameLst>
                                      </p:cBhvr>
                                      <p:to>
                                        <p:strVal val="visible"/>
                                      </p:to>
                                    </p:set>
                                    <p:animEffect transition="in" filter="fade">
                                      <p:cBhvr>
                                        <p:cTn id="127" dur="500"/>
                                        <p:tgtEl>
                                          <p:spTgt spid="70"/>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fade">
                                      <p:cBhvr>
                                        <p:cTn id="13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P spid="34" grpId="0" animBg="1"/>
      <p:bldP spid="42" grpId="0"/>
      <p:bldP spid="43" grpId="0"/>
      <p:bldP spid="44" grpId="0"/>
      <p:bldP spid="45" grpId="0"/>
      <p:bldP spid="47" grpId="0"/>
      <p:bldP spid="48" grpId="0" animBg="1"/>
      <p:bldP spid="49" grpId="0" animBg="1"/>
      <p:bldP spid="50" grpId="0" animBg="1"/>
      <p:bldP spid="51" grpId="0" animBg="1"/>
      <p:bldP spid="52" grpId="0" animBg="1"/>
      <p:bldP spid="57" grpId="0"/>
      <p:bldP spid="60" grpId="0" animBg="1"/>
      <p:bldP spid="62" grpId="0" animBg="1"/>
      <p:bldP spid="64" grpId="0" animBg="1"/>
      <p:bldP spid="67" grpId="0" animBg="1"/>
      <p:bldP spid="58" grpId="0" animBg="1"/>
      <p:bldP spid="68" grpId="0" animBg="1"/>
      <p:bldP spid="66" grpId="0"/>
      <p:bldP spid="55" grpId="0" animBg="1"/>
      <p:bldP spid="59" grpId="0" animBg="1"/>
      <p:bldP spid="4" grpId="0"/>
      <p:bldP spid="63" grpId="0"/>
      <p:bldP spid="69"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6C8F90-6248-921D-9B34-81B4DEAD7132}"/>
              </a:ext>
            </a:extLst>
          </p:cNvPr>
          <p:cNvSpPr>
            <a:spLocks noGrp="1"/>
          </p:cNvSpPr>
          <p:nvPr>
            <p:ph type="title"/>
          </p:nvPr>
        </p:nvSpPr>
        <p:spPr/>
        <p:txBody>
          <a:bodyPr/>
          <a:lstStyle/>
          <a:p>
            <a:r>
              <a:rPr lang="en-CA" dirty="0"/>
              <a:t>Bonus slides</a:t>
            </a:r>
          </a:p>
        </p:txBody>
      </p:sp>
      <p:sp>
        <p:nvSpPr>
          <p:cNvPr id="2" name="Slide Number Placeholder 1">
            <a:extLst>
              <a:ext uri="{FF2B5EF4-FFF2-40B4-BE49-F238E27FC236}">
                <a16:creationId xmlns:a16="http://schemas.microsoft.com/office/drawing/2014/main" id="{BF75DBA8-6434-469F-DB86-A074CCC1252C}"/>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813097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9FD830-FF40-88A9-6BFF-72704CA6D868}"/>
              </a:ext>
            </a:extLst>
          </p:cNvPr>
          <p:cNvSpPr>
            <a:spLocks noGrp="1"/>
          </p:cNvSpPr>
          <p:nvPr>
            <p:ph type="sldNum" sz="quarter" idx="12"/>
          </p:nvPr>
        </p:nvSpPr>
        <p:spPr/>
        <p:txBody>
          <a:bodyPr/>
          <a:lstStyle/>
          <a:p>
            <a:fld id="{D57F1E4F-1CFF-5643-939E-217C01CDF565}" type="slidenum">
              <a:rPr lang="en-US" smtClean="0"/>
              <a:pPr/>
              <a:t>3</a:t>
            </a:fld>
            <a:endParaRPr lang="en-US" dirty="0"/>
          </a:p>
        </p:txBody>
      </p:sp>
      <p:cxnSp>
        <p:nvCxnSpPr>
          <p:cNvPr id="9" name="Straight Arrow Connector 8">
            <a:extLst>
              <a:ext uri="{FF2B5EF4-FFF2-40B4-BE49-F238E27FC236}">
                <a16:creationId xmlns:a16="http://schemas.microsoft.com/office/drawing/2014/main" id="{BCE7E573-7C1C-CD0E-9345-4A4703BEFEAB}"/>
              </a:ext>
            </a:extLst>
          </p:cNvPr>
          <p:cNvCxnSpPr>
            <a:cxnSpLocks/>
            <a:stCxn id="10" idx="6"/>
            <a:endCxn id="11" idx="2"/>
          </p:cNvCxnSpPr>
          <p:nvPr/>
        </p:nvCxnSpPr>
        <p:spPr>
          <a:xfrm>
            <a:off x="2293217" y="3547302"/>
            <a:ext cx="1345044" cy="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7BA22A55-4A5A-F882-7AF5-8B8C563698AA}"/>
                  </a:ext>
                </a:extLst>
              </p:cNvPr>
              <p:cNvSpPr/>
              <p:nvPr/>
            </p:nvSpPr>
            <p:spPr>
              <a:xfrm>
                <a:off x="1839008" y="3338447"/>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latin typeface="Cambria Math" panose="02040503050406030204" pitchFamily="18" charset="0"/>
                        </a:rPr>
                        <m:t> </m:t>
                      </m:r>
                      <m:r>
                        <a:rPr lang="en-CA" sz="2000" b="0" i="1" smtClean="0">
                          <a:latin typeface="Cambria Math" panose="02040503050406030204" pitchFamily="18" charset="0"/>
                        </a:rPr>
                        <m:t>𝑎</m:t>
                      </m:r>
                    </m:oMath>
                  </m:oMathPara>
                </a14:m>
                <a:endParaRPr lang="en-CA" sz="2000" dirty="0"/>
              </a:p>
            </p:txBody>
          </p:sp>
        </mc:Choice>
        <mc:Fallback xmlns="">
          <p:sp>
            <p:nvSpPr>
              <p:cNvPr id="10" name="Oval 9">
                <a:extLst>
                  <a:ext uri="{FF2B5EF4-FFF2-40B4-BE49-F238E27FC236}">
                    <a16:creationId xmlns:a16="http://schemas.microsoft.com/office/drawing/2014/main" id="{7BA22A55-4A5A-F882-7AF5-8B8C563698AA}"/>
                  </a:ext>
                </a:extLst>
              </p:cNvPr>
              <p:cNvSpPr>
                <a:spLocks noRot="1" noChangeAspect="1" noMove="1" noResize="1" noEditPoints="1" noAdjustHandles="1" noChangeArrowheads="1" noChangeShapeType="1" noTextEdit="1"/>
              </p:cNvSpPr>
              <p:nvPr/>
            </p:nvSpPr>
            <p:spPr>
              <a:xfrm>
                <a:off x="1839008" y="3338447"/>
                <a:ext cx="454209" cy="417710"/>
              </a:xfrm>
              <a:prstGeom prst="ellipse">
                <a:avLst/>
              </a:prstGeom>
              <a:blipFill>
                <a:blip r:embed="rId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7CE425DE-1AB2-982C-1B48-8D60BB11801A}"/>
                  </a:ext>
                </a:extLst>
              </p:cNvPr>
              <p:cNvSpPr/>
              <p:nvPr/>
            </p:nvSpPr>
            <p:spPr>
              <a:xfrm>
                <a:off x="3638261" y="3338447"/>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latin typeface="Cambria Math" panose="02040503050406030204" pitchFamily="18" charset="0"/>
                        </a:rPr>
                        <m:t> </m:t>
                      </m:r>
                      <m:r>
                        <a:rPr lang="en-CA" sz="2000" b="0" i="1" smtClean="0">
                          <a:latin typeface="Cambria Math" panose="02040503050406030204" pitchFamily="18" charset="0"/>
                        </a:rPr>
                        <m:t>𝑏</m:t>
                      </m:r>
                    </m:oMath>
                  </m:oMathPara>
                </a14:m>
                <a:endParaRPr lang="en-CA" sz="2000" dirty="0"/>
              </a:p>
            </p:txBody>
          </p:sp>
        </mc:Choice>
        <mc:Fallback xmlns="">
          <p:sp>
            <p:nvSpPr>
              <p:cNvPr id="11" name="Oval 10">
                <a:extLst>
                  <a:ext uri="{FF2B5EF4-FFF2-40B4-BE49-F238E27FC236}">
                    <a16:creationId xmlns:a16="http://schemas.microsoft.com/office/drawing/2014/main" id="{7CE425DE-1AB2-982C-1B48-8D60BB11801A}"/>
                  </a:ext>
                </a:extLst>
              </p:cNvPr>
              <p:cNvSpPr>
                <a:spLocks noRot="1" noChangeAspect="1" noMove="1" noResize="1" noEditPoints="1" noAdjustHandles="1" noChangeArrowheads="1" noChangeShapeType="1" noTextEdit="1"/>
              </p:cNvSpPr>
              <p:nvPr/>
            </p:nvSpPr>
            <p:spPr>
              <a:xfrm>
                <a:off x="3638261" y="3338447"/>
                <a:ext cx="454209" cy="417710"/>
              </a:xfrm>
              <a:prstGeom prst="ellipse">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812A8D94-B710-6B1D-F562-939BAFDD39E1}"/>
                  </a:ext>
                </a:extLst>
              </p:cNvPr>
              <p:cNvSpPr/>
              <p:nvPr/>
            </p:nvSpPr>
            <p:spPr>
              <a:xfrm>
                <a:off x="1839008" y="4817349"/>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latin typeface="Cambria Math" panose="02040503050406030204" pitchFamily="18" charset="0"/>
                        </a:rPr>
                        <m:t> </m:t>
                      </m:r>
                      <m:r>
                        <a:rPr lang="en-CA" sz="2000" b="0" i="1" smtClean="0">
                          <a:latin typeface="Cambria Math" panose="02040503050406030204" pitchFamily="18" charset="0"/>
                        </a:rPr>
                        <m:t>𝑑</m:t>
                      </m:r>
                    </m:oMath>
                  </m:oMathPara>
                </a14:m>
                <a:endParaRPr lang="en-CA" sz="2000" i="1" dirty="0"/>
              </a:p>
            </p:txBody>
          </p:sp>
        </mc:Choice>
        <mc:Fallback xmlns="">
          <p:sp>
            <p:nvSpPr>
              <p:cNvPr id="12" name="Oval 11">
                <a:extLst>
                  <a:ext uri="{FF2B5EF4-FFF2-40B4-BE49-F238E27FC236}">
                    <a16:creationId xmlns:a16="http://schemas.microsoft.com/office/drawing/2014/main" id="{812A8D94-B710-6B1D-F562-939BAFDD39E1}"/>
                  </a:ext>
                </a:extLst>
              </p:cNvPr>
              <p:cNvSpPr>
                <a:spLocks noRot="1" noChangeAspect="1" noMove="1" noResize="1" noEditPoints="1" noAdjustHandles="1" noChangeArrowheads="1" noChangeShapeType="1" noTextEdit="1"/>
              </p:cNvSpPr>
              <p:nvPr/>
            </p:nvSpPr>
            <p:spPr>
              <a:xfrm>
                <a:off x="1839008" y="4817349"/>
                <a:ext cx="454209" cy="417710"/>
              </a:xfrm>
              <a:prstGeom prst="ellipse">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45A16060-1ED8-D473-2057-1CD24E3AC19C}"/>
                  </a:ext>
                </a:extLst>
              </p:cNvPr>
              <p:cNvSpPr/>
              <p:nvPr/>
            </p:nvSpPr>
            <p:spPr>
              <a:xfrm>
                <a:off x="3638261" y="4817349"/>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latin typeface="Cambria Math" panose="02040503050406030204" pitchFamily="18" charset="0"/>
                        </a:rPr>
                        <m:t> </m:t>
                      </m:r>
                      <m:r>
                        <a:rPr lang="en-CA" sz="2000" b="0" i="1" smtClean="0">
                          <a:latin typeface="Cambria Math" panose="02040503050406030204" pitchFamily="18" charset="0"/>
                        </a:rPr>
                        <m:t>𝑐</m:t>
                      </m:r>
                    </m:oMath>
                  </m:oMathPara>
                </a14:m>
                <a:endParaRPr lang="en-CA" sz="2000" i="1" dirty="0"/>
              </a:p>
            </p:txBody>
          </p:sp>
        </mc:Choice>
        <mc:Fallback xmlns="">
          <p:sp>
            <p:nvSpPr>
              <p:cNvPr id="13" name="Oval 12">
                <a:extLst>
                  <a:ext uri="{FF2B5EF4-FFF2-40B4-BE49-F238E27FC236}">
                    <a16:creationId xmlns:a16="http://schemas.microsoft.com/office/drawing/2014/main" id="{45A16060-1ED8-D473-2057-1CD24E3AC19C}"/>
                  </a:ext>
                </a:extLst>
              </p:cNvPr>
              <p:cNvSpPr>
                <a:spLocks noRot="1" noChangeAspect="1" noMove="1" noResize="1" noEditPoints="1" noAdjustHandles="1" noChangeArrowheads="1" noChangeShapeType="1" noTextEdit="1"/>
              </p:cNvSpPr>
              <p:nvPr/>
            </p:nvSpPr>
            <p:spPr>
              <a:xfrm>
                <a:off x="3638261" y="4817349"/>
                <a:ext cx="454209" cy="417710"/>
              </a:xfrm>
              <a:prstGeom prst="ellipse">
                <a:avLst/>
              </a:prstGeom>
              <a:blipFill>
                <a:blip r:embed="rId5"/>
                <a:stretch>
                  <a:fillRect/>
                </a:stretch>
              </a:blipFill>
            </p:spPr>
            <p:txBody>
              <a:bodyPr/>
              <a:lstStyle/>
              <a:p>
                <a:r>
                  <a:rPr lang="en-CA">
                    <a:noFill/>
                  </a:rPr>
                  <a:t> </a:t>
                </a:r>
              </a:p>
            </p:txBody>
          </p:sp>
        </mc:Fallback>
      </mc:AlternateContent>
      <p:cxnSp>
        <p:nvCxnSpPr>
          <p:cNvPr id="14" name="Straight Arrow Connector 13">
            <a:extLst>
              <a:ext uri="{FF2B5EF4-FFF2-40B4-BE49-F238E27FC236}">
                <a16:creationId xmlns:a16="http://schemas.microsoft.com/office/drawing/2014/main" id="{E66E59C4-18E0-38D9-DA6B-2A3A9FD90E5C}"/>
              </a:ext>
            </a:extLst>
          </p:cNvPr>
          <p:cNvCxnSpPr>
            <a:cxnSpLocks/>
            <a:stCxn id="11" idx="4"/>
            <a:endCxn id="13" idx="0"/>
          </p:cNvCxnSpPr>
          <p:nvPr/>
        </p:nvCxnSpPr>
        <p:spPr>
          <a:xfrm>
            <a:off x="3865366" y="3756157"/>
            <a:ext cx="0" cy="1061192"/>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15" name="Straight Arrow Connector 14">
            <a:extLst>
              <a:ext uri="{FF2B5EF4-FFF2-40B4-BE49-F238E27FC236}">
                <a16:creationId xmlns:a16="http://schemas.microsoft.com/office/drawing/2014/main" id="{CB365FD7-F90F-C494-0146-A6C563C3097F}"/>
              </a:ext>
            </a:extLst>
          </p:cNvPr>
          <p:cNvCxnSpPr>
            <a:cxnSpLocks/>
            <a:stCxn id="13" idx="2"/>
            <a:endCxn id="12" idx="6"/>
          </p:cNvCxnSpPr>
          <p:nvPr/>
        </p:nvCxnSpPr>
        <p:spPr>
          <a:xfrm flipH="1">
            <a:off x="2293217" y="5026204"/>
            <a:ext cx="1345044" cy="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16" name="Straight Arrow Connector 15">
            <a:extLst>
              <a:ext uri="{FF2B5EF4-FFF2-40B4-BE49-F238E27FC236}">
                <a16:creationId xmlns:a16="http://schemas.microsoft.com/office/drawing/2014/main" id="{A853EDA0-C687-0136-FDFB-69E6975CC0E5}"/>
              </a:ext>
            </a:extLst>
          </p:cNvPr>
          <p:cNvCxnSpPr>
            <a:cxnSpLocks/>
            <a:stCxn id="12" idx="0"/>
            <a:endCxn id="10" idx="4"/>
          </p:cNvCxnSpPr>
          <p:nvPr/>
        </p:nvCxnSpPr>
        <p:spPr>
          <a:xfrm flipV="1">
            <a:off x="2066113" y="3756157"/>
            <a:ext cx="0" cy="1061192"/>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17" name="Straight Arrow Connector 16">
            <a:extLst>
              <a:ext uri="{FF2B5EF4-FFF2-40B4-BE49-F238E27FC236}">
                <a16:creationId xmlns:a16="http://schemas.microsoft.com/office/drawing/2014/main" id="{53F4DF9A-0A2B-63E4-9112-3A53BFA2B54C}"/>
              </a:ext>
            </a:extLst>
          </p:cNvPr>
          <p:cNvCxnSpPr>
            <a:cxnSpLocks/>
            <a:stCxn id="13" idx="1"/>
            <a:endCxn id="10" idx="5"/>
          </p:cNvCxnSpPr>
          <p:nvPr/>
        </p:nvCxnSpPr>
        <p:spPr>
          <a:xfrm flipH="1" flipV="1">
            <a:off x="2226700" y="3694985"/>
            <a:ext cx="1478078" cy="1183536"/>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18" name="Straight Arrow Connector 17">
            <a:extLst>
              <a:ext uri="{FF2B5EF4-FFF2-40B4-BE49-F238E27FC236}">
                <a16:creationId xmlns:a16="http://schemas.microsoft.com/office/drawing/2014/main" id="{41C1178B-F3DE-F747-2A71-0B3E2007B963}"/>
              </a:ext>
            </a:extLst>
          </p:cNvPr>
          <p:cNvCxnSpPr>
            <a:cxnSpLocks/>
          </p:cNvCxnSpPr>
          <p:nvPr/>
        </p:nvCxnSpPr>
        <p:spPr>
          <a:xfrm flipH="1">
            <a:off x="2189380" y="3657665"/>
            <a:ext cx="1478078" cy="1183536"/>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19" name="Straight Arrow Connector 18">
            <a:extLst>
              <a:ext uri="{FF2B5EF4-FFF2-40B4-BE49-F238E27FC236}">
                <a16:creationId xmlns:a16="http://schemas.microsoft.com/office/drawing/2014/main" id="{35539B2A-6610-6BA6-97A7-FCE5BB693252}"/>
              </a:ext>
            </a:extLst>
          </p:cNvPr>
          <p:cNvCxnSpPr>
            <a:cxnSpLocks/>
          </p:cNvCxnSpPr>
          <p:nvPr/>
        </p:nvCxnSpPr>
        <p:spPr>
          <a:xfrm flipV="1">
            <a:off x="2264024" y="3722977"/>
            <a:ext cx="1478078" cy="1183536"/>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sp>
        <p:nvSpPr>
          <p:cNvPr id="20" name="TextBox 19">
            <a:extLst>
              <a:ext uri="{FF2B5EF4-FFF2-40B4-BE49-F238E27FC236}">
                <a16:creationId xmlns:a16="http://schemas.microsoft.com/office/drawing/2014/main" id="{4AA76D22-4AF5-E0DD-061E-D39A0C5AFC35}"/>
              </a:ext>
            </a:extLst>
          </p:cNvPr>
          <p:cNvSpPr txBox="1"/>
          <p:nvPr/>
        </p:nvSpPr>
        <p:spPr>
          <a:xfrm>
            <a:off x="2132949" y="4362081"/>
            <a:ext cx="326003" cy="276999"/>
          </a:xfrm>
          <a:prstGeom prst="rect">
            <a:avLst/>
          </a:prstGeom>
          <a:noFill/>
        </p:spPr>
        <p:txBody>
          <a:bodyPr wrap="square" lIns="0" tIns="0" rIns="0" bIns="0" rtlCol="0" anchor="b" anchorCtr="0">
            <a:spAutoFit/>
          </a:bodyPr>
          <a:lstStyle/>
          <a:p>
            <a:pPr algn="r"/>
            <a:r>
              <a:rPr lang="en-CA" dirty="0">
                <a:solidFill>
                  <a:srgbClr val="FFFFFF"/>
                </a:solidFill>
              </a:rPr>
              <a:t>5</a:t>
            </a:r>
          </a:p>
        </p:txBody>
      </p:sp>
      <p:sp>
        <p:nvSpPr>
          <p:cNvPr id="21" name="TextBox 20">
            <a:extLst>
              <a:ext uri="{FF2B5EF4-FFF2-40B4-BE49-F238E27FC236}">
                <a16:creationId xmlns:a16="http://schemas.microsoft.com/office/drawing/2014/main" id="{6F7D4034-0986-7277-4BC4-F6A291C93096}"/>
              </a:ext>
            </a:extLst>
          </p:cNvPr>
          <p:cNvSpPr txBox="1"/>
          <p:nvPr/>
        </p:nvSpPr>
        <p:spPr>
          <a:xfrm>
            <a:off x="3188098" y="3955195"/>
            <a:ext cx="326003" cy="276999"/>
          </a:xfrm>
          <a:prstGeom prst="rect">
            <a:avLst/>
          </a:prstGeom>
          <a:noFill/>
        </p:spPr>
        <p:txBody>
          <a:bodyPr wrap="square" lIns="0" tIns="0" rIns="0" bIns="0" rtlCol="0" anchor="b" anchorCtr="0">
            <a:spAutoFit/>
          </a:bodyPr>
          <a:lstStyle/>
          <a:p>
            <a:pPr algn="r"/>
            <a:r>
              <a:rPr lang="en-CA" dirty="0">
                <a:solidFill>
                  <a:srgbClr val="FFFFFF"/>
                </a:solidFill>
              </a:rPr>
              <a:t>-4</a:t>
            </a:r>
          </a:p>
        </p:txBody>
      </p:sp>
      <p:sp>
        <p:nvSpPr>
          <p:cNvPr id="22" name="TextBox 21">
            <a:extLst>
              <a:ext uri="{FF2B5EF4-FFF2-40B4-BE49-F238E27FC236}">
                <a16:creationId xmlns:a16="http://schemas.microsoft.com/office/drawing/2014/main" id="{7D270852-5A09-DE38-F9AB-341375FF4BCE}"/>
              </a:ext>
            </a:extLst>
          </p:cNvPr>
          <p:cNvSpPr txBox="1"/>
          <p:nvPr/>
        </p:nvSpPr>
        <p:spPr>
          <a:xfrm>
            <a:off x="2293217" y="3661343"/>
            <a:ext cx="326003" cy="276999"/>
          </a:xfrm>
          <a:prstGeom prst="rect">
            <a:avLst/>
          </a:prstGeom>
          <a:noFill/>
        </p:spPr>
        <p:txBody>
          <a:bodyPr wrap="square" lIns="0" tIns="0" rIns="0" bIns="0" rtlCol="0" anchor="b" anchorCtr="0">
            <a:spAutoFit/>
          </a:bodyPr>
          <a:lstStyle/>
          <a:p>
            <a:pPr algn="r"/>
            <a:r>
              <a:rPr lang="en-CA" dirty="0">
                <a:solidFill>
                  <a:srgbClr val="FFFFFF"/>
                </a:solidFill>
              </a:rPr>
              <a:t>4</a:t>
            </a:r>
          </a:p>
        </p:txBody>
      </p:sp>
      <p:sp>
        <p:nvSpPr>
          <p:cNvPr id="23" name="TextBox 22">
            <a:extLst>
              <a:ext uri="{FF2B5EF4-FFF2-40B4-BE49-F238E27FC236}">
                <a16:creationId xmlns:a16="http://schemas.microsoft.com/office/drawing/2014/main" id="{7AD6757F-6851-4DF3-FD56-46C7AA2688C2}"/>
              </a:ext>
            </a:extLst>
          </p:cNvPr>
          <p:cNvSpPr txBox="1"/>
          <p:nvPr/>
        </p:nvSpPr>
        <p:spPr>
          <a:xfrm>
            <a:off x="1673594" y="3849519"/>
            <a:ext cx="326003" cy="276999"/>
          </a:xfrm>
          <a:prstGeom prst="rect">
            <a:avLst/>
          </a:prstGeom>
          <a:noFill/>
        </p:spPr>
        <p:txBody>
          <a:bodyPr wrap="square" lIns="0" tIns="0" rIns="0" bIns="0" rtlCol="0" anchor="b" anchorCtr="0">
            <a:spAutoFit/>
          </a:bodyPr>
          <a:lstStyle/>
          <a:p>
            <a:pPr algn="r"/>
            <a:r>
              <a:rPr lang="en-CA" dirty="0">
                <a:solidFill>
                  <a:srgbClr val="FFFFFF"/>
                </a:solidFill>
              </a:rPr>
              <a:t>2</a:t>
            </a:r>
          </a:p>
        </p:txBody>
      </p:sp>
      <p:sp>
        <p:nvSpPr>
          <p:cNvPr id="24" name="TextBox 23">
            <a:extLst>
              <a:ext uri="{FF2B5EF4-FFF2-40B4-BE49-F238E27FC236}">
                <a16:creationId xmlns:a16="http://schemas.microsoft.com/office/drawing/2014/main" id="{F64276FC-EBCD-C4CA-0BA6-5422A4E8CD11}"/>
              </a:ext>
            </a:extLst>
          </p:cNvPr>
          <p:cNvSpPr txBox="1"/>
          <p:nvPr/>
        </p:nvSpPr>
        <p:spPr>
          <a:xfrm>
            <a:off x="3109507" y="3270107"/>
            <a:ext cx="326003" cy="276999"/>
          </a:xfrm>
          <a:prstGeom prst="rect">
            <a:avLst/>
          </a:prstGeom>
          <a:noFill/>
        </p:spPr>
        <p:txBody>
          <a:bodyPr wrap="square" lIns="0" tIns="0" rIns="0" bIns="0" rtlCol="0" anchor="b" anchorCtr="0">
            <a:spAutoFit/>
          </a:bodyPr>
          <a:lstStyle/>
          <a:p>
            <a:pPr algn="r"/>
            <a:r>
              <a:rPr lang="en-CA" dirty="0">
                <a:solidFill>
                  <a:srgbClr val="FFFFFF"/>
                </a:solidFill>
              </a:rPr>
              <a:t>3</a:t>
            </a:r>
          </a:p>
        </p:txBody>
      </p:sp>
      <p:sp>
        <p:nvSpPr>
          <p:cNvPr id="25" name="TextBox 24">
            <a:extLst>
              <a:ext uri="{FF2B5EF4-FFF2-40B4-BE49-F238E27FC236}">
                <a16:creationId xmlns:a16="http://schemas.microsoft.com/office/drawing/2014/main" id="{66497795-4864-15E5-2D98-668F756D4575}"/>
              </a:ext>
            </a:extLst>
          </p:cNvPr>
          <p:cNvSpPr txBox="1"/>
          <p:nvPr/>
        </p:nvSpPr>
        <p:spPr>
          <a:xfrm>
            <a:off x="3813177" y="4412122"/>
            <a:ext cx="326003" cy="276999"/>
          </a:xfrm>
          <a:prstGeom prst="rect">
            <a:avLst/>
          </a:prstGeom>
          <a:noFill/>
        </p:spPr>
        <p:txBody>
          <a:bodyPr wrap="square" lIns="0" tIns="0" rIns="0" bIns="0" rtlCol="0" anchor="b" anchorCtr="0">
            <a:spAutoFit/>
          </a:bodyPr>
          <a:lstStyle/>
          <a:p>
            <a:pPr algn="r"/>
            <a:r>
              <a:rPr lang="en-CA" dirty="0">
                <a:solidFill>
                  <a:srgbClr val="FFFFFF"/>
                </a:solidFill>
              </a:rPr>
              <a:t>12</a:t>
            </a:r>
          </a:p>
        </p:txBody>
      </p:sp>
      <p:sp>
        <p:nvSpPr>
          <p:cNvPr id="26" name="TextBox 25">
            <a:extLst>
              <a:ext uri="{FF2B5EF4-FFF2-40B4-BE49-F238E27FC236}">
                <a16:creationId xmlns:a16="http://schemas.microsoft.com/office/drawing/2014/main" id="{92C1AD76-ACCA-3799-440E-AA0EFA20D3A7}"/>
              </a:ext>
            </a:extLst>
          </p:cNvPr>
          <p:cNvSpPr txBox="1"/>
          <p:nvPr/>
        </p:nvSpPr>
        <p:spPr>
          <a:xfrm>
            <a:off x="2393692" y="5038272"/>
            <a:ext cx="326003" cy="276999"/>
          </a:xfrm>
          <a:prstGeom prst="rect">
            <a:avLst/>
          </a:prstGeom>
          <a:noFill/>
        </p:spPr>
        <p:txBody>
          <a:bodyPr wrap="square" lIns="0" tIns="0" rIns="0" bIns="0" rtlCol="0" anchor="b" anchorCtr="0">
            <a:spAutoFit/>
          </a:bodyPr>
          <a:lstStyle/>
          <a:p>
            <a:pPr algn="r"/>
            <a:r>
              <a:rPr lang="en-CA" dirty="0">
                <a:solidFill>
                  <a:srgbClr val="FFFFFF"/>
                </a:solidFill>
              </a:rPr>
              <a:t>-1</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A6AF5E3-E6F6-9873-806F-BABF27AEEFAB}"/>
                  </a:ext>
                </a:extLst>
              </p:cNvPr>
              <p:cNvSpPr txBox="1"/>
              <p:nvPr/>
            </p:nvSpPr>
            <p:spPr>
              <a:xfrm>
                <a:off x="5792831" y="3715187"/>
                <a:ext cx="3652859" cy="1360629"/>
              </a:xfrm>
              <a:prstGeom prst="rect">
                <a:avLst/>
              </a:prstGeom>
              <a:solidFill>
                <a:schemeClr val="bg1"/>
              </a:solidFill>
              <a:ln w="38100">
                <a:solidFill>
                  <a:schemeClr val="bg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𝑊</m:t>
                      </m:r>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𝑖</m:t>
                          </m:r>
                          <m:r>
                            <a:rPr lang="en-CA" sz="2400" b="0" i="1" smtClean="0">
                              <a:latin typeface="Cambria Math" panose="02040503050406030204" pitchFamily="18" charset="0"/>
                            </a:rPr>
                            <m:t>,</m:t>
                          </m:r>
                          <m:r>
                            <a:rPr lang="en-CA" sz="2400" b="0" i="1" smtClean="0">
                              <a:latin typeface="Cambria Math" panose="02040503050406030204" pitchFamily="18" charset="0"/>
                            </a:rPr>
                            <m:t>𝑗</m:t>
                          </m:r>
                        </m:e>
                      </m:d>
                      <m:r>
                        <a:rPr lang="en-CA" sz="2400" b="0" i="1" smtClean="0">
                          <a:latin typeface="Cambria Math" panose="02040503050406030204" pitchFamily="18" charset="0"/>
                        </a:rPr>
                        <m:t>=</m:t>
                      </m:r>
                      <m:d>
                        <m:dPr>
                          <m:begChr m:val="["/>
                          <m:endChr m:val="]"/>
                          <m:ctrlPr>
                            <a:rPr lang="en-CA" sz="2400" i="1" smtClean="0">
                              <a:latin typeface="Cambria Math" panose="02040503050406030204" pitchFamily="18" charset="0"/>
                            </a:rPr>
                          </m:ctrlPr>
                        </m:dPr>
                        <m:e>
                          <m:m>
                            <m:mPr>
                              <m:mcs>
                                <m:mc>
                                  <m:mcPr>
                                    <m:count m:val="2"/>
                                    <m:mcJc m:val="center"/>
                                  </m:mcPr>
                                </m:mc>
                              </m:mcs>
                              <m:ctrlPr>
                                <a:rPr lang="en-CA" sz="2400" i="1" smtClean="0">
                                  <a:latin typeface="Cambria Math" panose="02040503050406030204" pitchFamily="18" charset="0"/>
                                </a:rPr>
                              </m:ctrlPr>
                            </m:mPr>
                            <m:mr>
                              <m:e>
                                <m:m>
                                  <m:mPr>
                                    <m:mcs>
                                      <m:mc>
                                        <m:mcPr>
                                          <m:count m:val="2"/>
                                          <m:mcJc m:val="center"/>
                                        </m:mcPr>
                                      </m:mc>
                                    </m:mcs>
                                    <m:ctrlPr>
                                      <a:rPr lang="en-CA" sz="2400" i="1" smtClean="0">
                                        <a:latin typeface="Cambria Math" panose="02040503050406030204" pitchFamily="18" charset="0"/>
                                      </a:rPr>
                                    </m:ctrlPr>
                                  </m:mPr>
                                  <m:mr>
                                    <m:e>
                                      <m:r>
                                        <m:rPr>
                                          <m:brk m:alnAt="7"/>
                                        </m:rPr>
                                        <a:rPr lang="en-CA" sz="2400" b="0" i="1" smtClean="0">
                                          <a:latin typeface="Cambria Math" panose="02040503050406030204" pitchFamily="18" charset="0"/>
                                        </a:rPr>
                                        <m:t>0</m:t>
                                      </m:r>
                                    </m:e>
                                    <m:e/>
                                  </m:mr>
                                  <m:mr>
                                    <m:e/>
                                    <m:e>
                                      <m:r>
                                        <a:rPr lang="en-CA" sz="2400" b="0" i="1" smtClean="0">
                                          <a:latin typeface="Cambria Math" panose="02040503050406030204" pitchFamily="18" charset="0"/>
                                        </a:rPr>
                                        <m:t>0</m:t>
                                      </m:r>
                                    </m:e>
                                  </m:mr>
                                </m:m>
                              </m:e>
                              <m:e>
                                <m:m>
                                  <m:mPr>
                                    <m:mcs>
                                      <m:mc>
                                        <m:mcPr>
                                          <m:count m:val="2"/>
                                          <m:mcJc m:val="center"/>
                                        </m:mcPr>
                                      </m:mc>
                                    </m:mcs>
                                    <m:ctrlPr>
                                      <a:rPr lang="en-CA" sz="2400" i="1" smtClean="0">
                                        <a:latin typeface="Cambria Math" panose="02040503050406030204" pitchFamily="18" charset="0"/>
                                      </a:rPr>
                                    </m:ctrlPr>
                                  </m:mPr>
                                  <m:mr>
                                    <m:e/>
                                    <m:e/>
                                  </m:mr>
                                  <m:mr>
                                    <m:e/>
                                    <m:e/>
                                  </m:mr>
                                </m:m>
                              </m:e>
                            </m:mr>
                            <m:mr>
                              <m:e>
                                <m:m>
                                  <m:mPr>
                                    <m:mcs>
                                      <m:mc>
                                        <m:mcPr>
                                          <m:count m:val="2"/>
                                          <m:mcJc m:val="center"/>
                                        </m:mcPr>
                                      </m:mc>
                                    </m:mcs>
                                    <m:ctrlPr>
                                      <a:rPr lang="en-CA" sz="2400" i="1" smtClean="0">
                                        <a:latin typeface="Cambria Math" panose="02040503050406030204" pitchFamily="18" charset="0"/>
                                      </a:rPr>
                                    </m:ctrlPr>
                                  </m:mPr>
                                  <m:mr>
                                    <m:e/>
                                    <m:e/>
                                  </m:mr>
                                  <m:mr>
                                    <m:e/>
                                    <m:e/>
                                  </m:mr>
                                </m:m>
                              </m:e>
                              <m:e>
                                <m:m>
                                  <m:mPr>
                                    <m:mcs>
                                      <m:mc>
                                        <m:mcPr>
                                          <m:count m:val="2"/>
                                          <m:mcJc m:val="center"/>
                                        </m:mcPr>
                                      </m:mc>
                                    </m:mcs>
                                    <m:ctrlPr>
                                      <a:rPr lang="en-CA" sz="2400" i="1" smtClean="0">
                                        <a:latin typeface="Cambria Math" panose="02040503050406030204" pitchFamily="18" charset="0"/>
                                      </a:rPr>
                                    </m:ctrlPr>
                                  </m:mPr>
                                  <m:mr>
                                    <m:e>
                                      <m:r>
                                        <m:rPr>
                                          <m:brk m:alnAt="7"/>
                                        </m:rPr>
                                        <a:rPr lang="en-CA" sz="2400" b="0" i="1" smtClean="0">
                                          <a:latin typeface="Cambria Math" panose="02040503050406030204" pitchFamily="18" charset="0"/>
                                        </a:rPr>
                                        <m:t>0</m:t>
                                      </m:r>
                                    </m:e>
                                    <m:e/>
                                  </m:mr>
                                  <m:mr>
                                    <m:e/>
                                    <m:e>
                                      <m:r>
                                        <a:rPr lang="en-CA" sz="2400" b="0" i="1" smtClean="0">
                                          <a:latin typeface="Cambria Math" panose="02040503050406030204" pitchFamily="18" charset="0"/>
                                        </a:rPr>
                                        <m:t>0</m:t>
                                      </m:r>
                                    </m:e>
                                  </m:mr>
                                </m:m>
                              </m:e>
                            </m:mr>
                          </m:m>
                        </m:e>
                      </m:d>
                    </m:oMath>
                  </m:oMathPara>
                </a14:m>
                <a:endParaRPr lang="en-CA" sz="2400" dirty="0"/>
              </a:p>
            </p:txBody>
          </p:sp>
        </mc:Choice>
        <mc:Fallback xmlns="">
          <p:sp>
            <p:nvSpPr>
              <p:cNvPr id="30" name="TextBox 29">
                <a:extLst>
                  <a:ext uri="{FF2B5EF4-FFF2-40B4-BE49-F238E27FC236}">
                    <a16:creationId xmlns:a16="http://schemas.microsoft.com/office/drawing/2014/main" id="{7A6AF5E3-E6F6-9873-806F-BABF27AEEFAB}"/>
                  </a:ext>
                </a:extLst>
              </p:cNvPr>
              <p:cNvSpPr txBox="1">
                <a:spLocks noRot="1" noChangeAspect="1" noMove="1" noResize="1" noEditPoints="1" noAdjustHandles="1" noChangeArrowheads="1" noChangeShapeType="1" noTextEdit="1"/>
              </p:cNvSpPr>
              <p:nvPr/>
            </p:nvSpPr>
            <p:spPr>
              <a:xfrm>
                <a:off x="5792831" y="3715187"/>
                <a:ext cx="3652859" cy="1360629"/>
              </a:xfrm>
              <a:prstGeom prst="rect">
                <a:avLst/>
              </a:prstGeom>
              <a:blipFill>
                <a:blip r:embed="rId6"/>
                <a:stretch>
                  <a:fillRect/>
                </a:stretch>
              </a:blipFill>
              <a:ln w="38100">
                <a:solidFill>
                  <a:schemeClr val="bg1"/>
                </a:solid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8FF003D-0815-7CE0-2D1D-B541652CF5EA}"/>
                  </a:ext>
                </a:extLst>
              </p:cNvPr>
              <p:cNvSpPr txBox="1"/>
              <p:nvPr/>
            </p:nvSpPr>
            <p:spPr>
              <a:xfrm>
                <a:off x="5792831" y="3715187"/>
                <a:ext cx="3652859" cy="1360629"/>
              </a:xfrm>
              <a:prstGeom prst="rect">
                <a:avLst/>
              </a:prstGeom>
              <a:solidFill>
                <a:schemeClr val="bg1"/>
              </a:solidFill>
              <a:ln w="38100">
                <a:solidFill>
                  <a:schemeClr val="bg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𝑊</m:t>
                      </m:r>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𝑖</m:t>
                          </m:r>
                          <m:r>
                            <a:rPr lang="en-CA" sz="2400" b="0" i="1" smtClean="0">
                              <a:latin typeface="Cambria Math" panose="02040503050406030204" pitchFamily="18" charset="0"/>
                            </a:rPr>
                            <m:t>,</m:t>
                          </m:r>
                          <m:r>
                            <a:rPr lang="en-CA" sz="2400" b="0" i="1" smtClean="0">
                              <a:latin typeface="Cambria Math" panose="02040503050406030204" pitchFamily="18" charset="0"/>
                            </a:rPr>
                            <m:t>𝑗</m:t>
                          </m:r>
                        </m:e>
                      </m:d>
                      <m:r>
                        <a:rPr lang="en-CA" sz="2400" b="0" i="1" smtClean="0">
                          <a:latin typeface="Cambria Math" panose="02040503050406030204" pitchFamily="18" charset="0"/>
                        </a:rPr>
                        <m:t>=</m:t>
                      </m:r>
                      <m:d>
                        <m:dPr>
                          <m:begChr m:val="["/>
                          <m:endChr m:val="]"/>
                          <m:ctrlPr>
                            <a:rPr lang="en-CA" sz="2400" i="1" smtClean="0">
                              <a:latin typeface="Cambria Math" panose="02040503050406030204" pitchFamily="18" charset="0"/>
                            </a:rPr>
                          </m:ctrlPr>
                        </m:dPr>
                        <m:e>
                          <m:m>
                            <m:mPr>
                              <m:mcs>
                                <m:mc>
                                  <m:mcPr>
                                    <m:count m:val="2"/>
                                    <m:mcJc m:val="center"/>
                                  </m:mcPr>
                                </m:mc>
                              </m:mcs>
                              <m:ctrlPr>
                                <a:rPr lang="en-CA" sz="2400" i="1" smtClean="0">
                                  <a:latin typeface="Cambria Math" panose="02040503050406030204" pitchFamily="18" charset="0"/>
                                </a:rPr>
                              </m:ctrlPr>
                            </m:mPr>
                            <m:mr>
                              <m:e>
                                <m:m>
                                  <m:mPr>
                                    <m:mcs>
                                      <m:mc>
                                        <m:mcPr>
                                          <m:count m:val="2"/>
                                          <m:mcJc m:val="center"/>
                                        </m:mcPr>
                                      </m:mc>
                                    </m:mcs>
                                    <m:ctrlPr>
                                      <a:rPr lang="en-CA" sz="2400" i="1" smtClean="0">
                                        <a:latin typeface="Cambria Math" panose="02040503050406030204" pitchFamily="18" charset="0"/>
                                      </a:rPr>
                                    </m:ctrlPr>
                                  </m:mPr>
                                  <m:mr>
                                    <m:e>
                                      <m:r>
                                        <m:rPr>
                                          <m:brk m:alnAt="7"/>
                                        </m:rPr>
                                        <a:rPr lang="en-CA" sz="2400" b="0" i="1" smtClean="0">
                                          <a:latin typeface="Cambria Math" panose="02040503050406030204" pitchFamily="18" charset="0"/>
                                        </a:rPr>
                                        <m:t>0</m:t>
                                      </m:r>
                                    </m:e>
                                    <m:e>
                                      <m:r>
                                        <a:rPr lang="en-CA" sz="2400" b="0" i="1" smtClean="0">
                                          <a:latin typeface="Cambria Math" panose="02040503050406030204" pitchFamily="18" charset="0"/>
                                        </a:rPr>
                                        <m:t>3</m:t>
                                      </m:r>
                                    </m:e>
                                  </m:mr>
                                  <m:mr>
                                    <m:e/>
                                    <m:e>
                                      <m:r>
                                        <a:rPr lang="en-CA" sz="2400" b="0" i="1" smtClean="0">
                                          <a:latin typeface="Cambria Math" panose="02040503050406030204" pitchFamily="18" charset="0"/>
                                        </a:rPr>
                                        <m:t>0</m:t>
                                      </m:r>
                                    </m:e>
                                  </m:mr>
                                </m:m>
                              </m:e>
                              <m:e>
                                <m:m>
                                  <m:mPr>
                                    <m:mcs>
                                      <m:mc>
                                        <m:mcPr>
                                          <m:count m:val="2"/>
                                          <m:mcJc m:val="center"/>
                                        </m:mcPr>
                                      </m:mc>
                                    </m:mcs>
                                    <m:ctrlPr>
                                      <a:rPr lang="en-CA" sz="2400" i="1" smtClean="0">
                                        <a:latin typeface="Cambria Math" panose="02040503050406030204" pitchFamily="18" charset="0"/>
                                      </a:rPr>
                                    </m:ctrlPr>
                                  </m:mPr>
                                  <m:mr>
                                    <m:e/>
                                    <m:e/>
                                  </m:mr>
                                  <m:mr>
                                    <m:e/>
                                    <m:e/>
                                  </m:mr>
                                </m:m>
                              </m:e>
                            </m:mr>
                            <m:mr>
                              <m:e>
                                <m:m>
                                  <m:mPr>
                                    <m:mcs>
                                      <m:mc>
                                        <m:mcPr>
                                          <m:count m:val="2"/>
                                          <m:mcJc m:val="center"/>
                                        </m:mcPr>
                                      </m:mc>
                                    </m:mcs>
                                    <m:ctrlPr>
                                      <a:rPr lang="en-CA" sz="2400" i="1" smtClean="0">
                                        <a:latin typeface="Cambria Math" panose="02040503050406030204" pitchFamily="18" charset="0"/>
                                      </a:rPr>
                                    </m:ctrlPr>
                                  </m:mPr>
                                  <m:mr>
                                    <m:e/>
                                    <m:e/>
                                  </m:mr>
                                  <m:mr>
                                    <m:e/>
                                    <m:e/>
                                  </m:mr>
                                </m:m>
                              </m:e>
                              <m:e>
                                <m:m>
                                  <m:mPr>
                                    <m:mcs>
                                      <m:mc>
                                        <m:mcPr>
                                          <m:count m:val="2"/>
                                          <m:mcJc m:val="center"/>
                                        </m:mcPr>
                                      </m:mc>
                                    </m:mcs>
                                    <m:ctrlPr>
                                      <a:rPr lang="en-CA" sz="2400" i="1" smtClean="0">
                                        <a:latin typeface="Cambria Math" panose="02040503050406030204" pitchFamily="18" charset="0"/>
                                      </a:rPr>
                                    </m:ctrlPr>
                                  </m:mPr>
                                  <m:mr>
                                    <m:e>
                                      <m:r>
                                        <m:rPr>
                                          <m:brk m:alnAt="7"/>
                                        </m:rPr>
                                        <a:rPr lang="en-CA" sz="2400" b="0" i="1" smtClean="0">
                                          <a:latin typeface="Cambria Math" panose="02040503050406030204" pitchFamily="18" charset="0"/>
                                        </a:rPr>
                                        <m:t>0</m:t>
                                      </m:r>
                                    </m:e>
                                    <m:e/>
                                  </m:mr>
                                  <m:mr>
                                    <m:e/>
                                    <m:e>
                                      <m:r>
                                        <a:rPr lang="en-CA" sz="2400" b="0" i="1" smtClean="0">
                                          <a:latin typeface="Cambria Math" panose="02040503050406030204" pitchFamily="18" charset="0"/>
                                        </a:rPr>
                                        <m:t>0</m:t>
                                      </m:r>
                                    </m:e>
                                  </m:mr>
                                </m:m>
                              </m:e>
                            </m:mr>
                          </m:m>
                        </m:e>
                      </m:d>
                    </m:oMath>
                  </m:oMathPara>
                </a14:m>
                <a:endParaRPr lang="en-CA" sz="2400" dirty="0"/>
              </a:p>
            </p:txBody>
          </p:sp>
        </mc:Choice>
        <mc:Fallback xmlns="">
          <p:sp>
            <p:nvSpPr>
              <p:cNvPr id="31" name="TextBox 30">
                <a:extLst>
                  <a:ext uri="{FF2B5EF4-FFF2-40B4-BE49-F238E27FC236}">
                    <a16:creationId xmlns:a16="http://schemas.microsoft.com/office/drawing/2014/main" id="{78FF003D-0815-7CE0-2D1D-B541652CF5EA}"/>
                  </a:ext>
                </a:extLst>
              </p:cNvPr>
              <p:cNvSpPr txBox="1">
                <a:spLocks noRot="1" noChangeAspect="1" noMove="1" noResize="1" noEditPoints="1" noAdjustHandles="1" noChangeArrowheads="1" noChangeShapeType="1" noTextEdit="1"/>
              </p:cNvSpPr>
              <p:nvPr/>
            </p:nvSpPr>
            <p:spPr>
              <a:xfrm>
                <a:off x="5792831" y="3715187"/>
                <a:ext cx="3652859" cy="1360629"/>
              </a:xfrm>
              <a:prstGeom prst="rect">
                <a:avLst/>
              </a:prstGeom>
              <a:blipFill>
                <a:blip r:embed="rId7"/>
                <a:stretch>
                  <a:fillRect/>
                </a:stretch>
              </a:blipFill>
              <a:ln w="38100">
                <a:solidFill>
                  <a:schemeClr val="bg1"/>
                </a:solid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02BEF3B-C89A-D4F5-9C8A-59E31C6AD7DF}"/>
                  </a:ext>
                </a:extLst>
              </p:cNvPr>
              <p:cNvSpPr txBox="1"/>
              <p:nvPr/>
            </p:nvSpPr>
            <p:spPr>
              <a:xfrm>
                <a:off x="6735595" y="3252938"/>
                <a:ext cx="2678938" cy="461665"/>
              </a:xfrm>
              <a:prstGeom prst="rect">
                <a:avLst/>
              </a:prstGeom>
              <a:noFill/>
            </p:spPr>
            <p:txBody>
              <a:bodyPr wrap="none" rtlCol="0">
                <a:spAutoFit/>
              </a:bodyPr>
              <a:lstStyle/>
              <a:p>
                <a:r>
                  <a:rPr lang="en-CA" sz="2400" b="1" dirty="0"/>
                  <a:t>to:  </a:t>
                </a:r>
                <a14:m>
                  <m:oMath xmlns:m="http://schemas.openxmlformats.org/officeDocument/2006/math">
                    <m:r>
                      <a:rPr lang="en-CA" sz="2400" b="1" i="1" smtClean="0">
                        <a:latin typeface="Cambria Math" panose="02040503050406030204" pitchFamily="18" charset="0"/>
                      </a:rPr>
                      <m:t>𝒂</m:t>
                    </m:r>
                    <m:r>
                      <a:rPr lang="en-CA" sz="2400" b="1" i="1" smtClean="0">
                        <a:latin typeface="Cambria Math" panose="02040503050406030204" pitchFamily="18" charset="0"/>
                      </a:rPr>
                      <m:t>     </m:t>
                    </m:r>
                    <m:r>
                      <a:rPr lang="en-CA" sz="2400" b="1" i="1" smtClean="0">
                        <a:latin typeface="Cambria Math" panose="02040503050406030204" pitchFamily="18" charset="0"/>
                      </a:rPr>
                      <m:t>𝒃</m:t>
                    </m:r>
                    <m:r>
                      <a:rPr lang="en-CA" sz="2400" b="1" i="1" smtClean="0">
                        <a:latin typeface="Cambria Math" panose="02040503050406030204" pitchFamily="18" charset="0"/>
                      </a:rPr>
                      <m:t>      </m:t>
                    </m:r>
                    <m:r>
                      <a:rPr lang="en-CA" sz="2400" b="1" i="1" smtClean="0">
                        <a:latin typeface="Cambria Math" panose="02040503050406030204" pitchFamily="18" charset="0"/>
                      </a:rPr>
                      <m:t>𝒄</m:t>
                    </m:r>
                    <m:r>
                      <a:rPr lang="en-CA" sz="2400" b="1" i="1" smtClean="0">
                        <a:latin typeface="Cambria Math" panose="02040503050406030204" pitchFamily="18" charset="0"/>
                      </a:rPr>
                      <m:t>       </m:t>
                    </m:r>
                    <m:r>
                      <a:rPr lang="en-CA" sz="2400" b="1" i="1" smtClean="0">
                        <a:latin typeface="Cambria Math" panose="02040503050406030204" pitchFamily="18" charset="0"/>
                      </a:rPr>
                      <m:t>𝒅</m:t>
                    </m:r>
                  </m:oMath>
                </a14:m>
                <a:endParaRPr lang="en-CA" sz="2400" b="1" dirty="0"/>
              </a:p>
            </p:txBody>
          </p:sp>
        </mc:Choice>
        <mc:Fallback xmlns="">
          <p:sp>
            <p:nvSpPr>
              <p:cNvPr id="32" name="TextBox 31">
                <a:extLst>
                  <a:ext uri="{FF2B5EF4-FFF2-40B4-BE49-F238E27FC236}">
                    <a16:creationId xmlns:a16="http://schemas.microsoft.com/office/drawing/2014/main" id="{102BEF3B-C89A-D4F5-9C8A-59E31C6AD7DF}"/>
                  </a:ext>
                </a:extLst>
              </p:cNvPr>
              <p:cNvSpPr txBox="1">
                <a:spLocks noRot="1" noChangeAspect="1" noMove="1" noResize="1" noEditPoints="1" noAdjustHandles="1" noChangeArrowheads="1" noChangeShapeType="1" noTextEdit="1"/>
              </p:cNvSpPr>
              <p:nvPr/>
            </p:nvSpPr>
            <p:spPr>
              <a:xfrm>
                <a:off x="6735595" y="3252938"/>
                <a:ext cx="2678938" cy="461665"/>
              </a:xfrm>
              <a:prstGeom prst="rect">
                <a:avLst/>
              </a:prstGeom>
              <a:blipFill>
                <a:blip r:embed="rId8"/>
                <a:stretch>
                  <a:fillRect l="-3645" t="-10667" b="-30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0AA32CF-979F-F2EB-848F-532B6A87E7FC}"/>
                  </a:ext>
                </a:extLst>
              </p:cNvPr>
              <p:cNvSpPr txBox="1"/>
              <p:nvPr/>
            </p:nvSpPr>
            <p:spPr>
              <a:xfrm>
                <a:off x="5000342" y="3237779"/>
                <a:ext cx="978217" cy="1938992"/>
              </a:xfrm>
              <a:prstGeom prst="rect">
                <a:avLst/>
              </a:prstGeom>
              <a:noFill/>
            </p:spPr>
            <p:txBody>
              <a:bodyPr wrap="none" rtlCol="0">
                <a:spAutoFit/>
              </a:bodyPr>
              <a:lstStyle/>
              <a:p>
                <a:r>
                  <a:rPr lang="en-CA" sz="2400" b="1" dirty="0"/>
                  <a:t>from:</a:t>
                </a:r>
                <a:endParaRPr lang="en-CA" sz="24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400" b="1" i="1" smtClean="0">
                          <a:latin typeface="Cambria Math" panose="02040503050406030204" pitchFamily="18" charset="0"/>
                        </a:rPr>
                        <m:t>𝒂</m:t>
                      </m:r>
                    </m:oMath>
                  </m:oMathPara>
                </a14:m>
                <a:endParaRPr lang="en-CA" sz="24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400" b="1" i="1" smtClean="0">
                          <a:latin typeface="Cambria Math" panose="02040503050406030204" pitchFamily="18" charset="0"/>
                        </a:rPr>
                        <m:t>𝒃</m:t>
                      </m:r>
                    </m:oMath>
                  </m:oMathPara>
                </a14:m>
                <a:endParaRPr lang="en-CA" sz="24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400" b="1" i="1" smtClean="0">
                          <a:latin typeface="Cambria Math" panose="02040503050406030204" pitchFamily="18" charset="0"/>
                        </a:rPr>
                        <m:t>𝒄</m:t>
                      </m:r>
                    </m:oMath>
                  </m:oMathPara>
                </a14:m>
                <a:endParaRPr lang="en-CA" sz="24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400" b="1" i="1" smtClean="0">
                          <a:latin typeface="Cambria Math" panose="02040503050406030204" pitchFamily="18" charset="0"/>
                        </a:rPr>
                        <m:t>𝒅</m:t>
                      </m:r>
                    </m:oMath>
                  </m:oMathPara>
                </a14:m>
                <a:endParaRPr lang="en-CA" sz="2400" b="1" dirty="0"/>
              </a:p>
            </p:txBody>
          </p:sp>
        </mc:Choice>
        <mc:Fallback xmlns="">
          <p:sp>
            <p:nvSpPr>
              <p:cNvPr id="33" name="TextBox 32">
                <a:extLst>
                  <a:ext uri="{FF2B5EF4-FFF2-40B4-BE49-F238E27FC236}">
                    <a16:creationId xmlns:a16="http://schemas.microsoft.com/office/drawing/2014/main" id="{F0AA32CF-979F-F2EB-848F-532B6A87E7FC}"/>
                  </a:ext>
                </a:extLst>
              </p:cNvPr>
              <p:cNvSpPr txBox="1">
                <a:spLocks noRot="1" noChangeAspect="1" noMove="1" noResize="1" noEditPoints="1" noAdjustHandles="1" noChangeArrowheads="1" noChangeShapeType="1" noTextEdit="1"/>
              </p:cNvSpPr>
              <p:nvPr/>
            </p:nvSpPr>
            <p:spPr>
              <a:xfrm>
                <a:off x="5000342" y="3237779"/>
                <a:ext cx="978217" cy="1938992"/>
              </a:xfrm>
              <a:prstGeom prst="rect">
                <a:avLst/>
              </a:prstGeom>
              <a:blipFill>
                <a:blip r:embed="rId9"/>
                <a:stretch>
                  <a:fillRect l="-9317" t="-2516" r="-496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5DE0E52-8109-EBA8-6173-3879CFCF7415}"/>
                  </a:ext>
                </a:extLst>
              </p:cNvPr>
              <p:cNvSpPr txBox="1"/>
              <p:nvPr/>
            </p:nvSpPr>
            <p:spPr>
              <a:xfrm>
                <a:off x="5792831" y="3715187"/>
                <a:ext cx="3652859" cy="1360629"/>
              </a:xfrm>
              <a:prstGeom prst="rect">
                <a:avLst/>
              </a:prstGeom>
              <a:solidFill>
                <a:schemeClr val="bg1"/>
              </a:solidFill>
              <a:ln w="38100">
                <a:solidFill>
                  <a:schemeClr val="bg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𝑊</m:t>
                      </m:r>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𝑖</m:t>
                          </m:r>
                          <m:r>
                            <a:rPr lang="en-CA" sz="2400" b="0" i="1" smtClean="0">
                              <a:latin typeface="Cambria Math" panose="02040503050406030204" pitchFamily="18" charset="0"/>
                            </a:rPr>
                            <m:t>,</m:t>
                          </m:r>
                          <m:r>
                            <a:rPr lang="en-CA" sz="2400" b="0" i="1" smtClean="0">
                              <a:latin typeface="Cambria Math" panose="02040503050406030204" pitchFamily="18" charset="0"/>
                            </a:rPr>
                            <m:t>𝑗</m:t>
                          </m:r>
                        </m:e>
                      </m:d>
                      <m:r>
                        <a:rPr lang="en-CA" sz="2400" b="0" i="1" smtClean="0">
                          <a:latin typeface="Cambria Math" panose="02040503050406030204" pitchFamily="18" charset="0"/>
                        </a:rPr>
                        <m:t>=</m:t>
                      </m:r>
                      <m:d>
                        <m:dPr>
                          <m:begChr m:val="["/>
                          <m:endChr m:val="]"/>
                          <m:ctrlPr>
                            <a:rPr lang="en-CA" sz="2400" i="1" smtClean="0">
                              <a:latin typeface="Cambria Math" panose="02040503050406030204" pitchFamily="18" charset="0"/>
                            </a:rPr>
                          </m:ctrlPr>
                        </m:dPr>
                        <m:e>
                          <m:m>
                            <m:mPr>
                              <m:mcs>
                                <m:mc>
                                  <m:mcPr>
                                    <m:count m:val="2"/>
                                    <m:mcJc m:val="center"/>
                                  </m:mcPr>
                                </m:mc>
                              </m:mcs>
                              <m:ctrlPr>
                                <a:rPr lang="en-CA" sz="2400" i="1" smtClean="0">
                                  <a:latin typeface="Cambria Math" panose="02040503050406030204" pitchFamily="18" charset="0"/>
                                </a:rPr>
                              </m:ctrlPr>
                            </m:mPr>
                            <m:mr>
                              <m:e>
                                <m:m>
                                  <m:mPr>
                                    <m:mcs>
                                      <m:mc>
                                        <m:mcPr>
                                          <m:count m:val="2"/>
                                          <m:mcJc m:val="center"/>
                                        </m:mcPr>
                                      </m:mc>
                                    </m:mcs>
                                    <m:ctrlPr>
                                      <a:rPr lang="en-CA" sz="2400" i="1" smtClean="0">
                                        <a:latin typeface="Cambria Math" panose="02040503050406030204" pitchFamily="18" charset="0"/>
                                      </a:rPr>
                                    </m:ctrlPr>
                                  </m:mPr>
                                  <m:mr>
                                    <m:e>
                                      <m:r>
                                        <m:rPr>
                                          <m:brk m:alnAt="7"/>
                                        </m:rPr>
                                        <a:rPr lang="en-CA" sz="2400" b="0" i="1" smtClean="0">
                                          <a:latin typeface="Cambria Math" panose="02040503050406030204" pitchFamily="18" charset="0"/>
                                        </a:rPr>
                                        <m:t>0</m:t>
                                      </m:r>
                                    </m:e>
                                    <m:e>
                                      <m:r>
                                        <a:rPr lang="en-CA" sz="2400" b="0" i="1" smtClean="0">
                                          <a:latin typeface="Cambria Math" panose="02040503050406030204" pitchFamily="18" charset="0"/>
                                        </a:rPr>
                                        <m:t>3</m:t>
                                      </m:r>
                                    </m:e>
                                  </m:mr>
                                  <m:mr>
                                    <m:e/>
                                    <m:e>
                                      <m:r>
                                        <a:rPr lang="en-CA" sz="2400" b="0" i="1" smtClean="0">
                                          <a:latin typeface="Cambria Math" panose="02040503050406030204" pitchFamily="18" charset="0"/>
                                        </a:rPr>
                                        <m:t>0</m:t>
                                      </m:r>
                                    </m:e>
                                  </m:mr>
                                </m:m>
                              </m:e>
                              <m:e>
                                <m:m>
                                  <m:mPr>
                                    <m:mcs>
                                      <m:mc>
                                        <m:mcPr>
                                          <m:count m:val="2"/>
                                          <m:mcJc m:val="center"/>
                                        </m:mcPr>
                                      </m:mc>
                                    </m:mcs>
                                    <m:ctrlPr>
                                      <a:rPr lang="en-CA" sz="2400" i="1" smtClean="0">
                                        <a:latin typeface="Cambria Math" panose="02040503050406030204" pitchFamily="18" charset="0"/>
                                      </a:rPr>
                                    </m:ctrlPr>
                                  </m:mPr>
                                  <m:mr>
                                    <m:e>
                                      <m:r>
                                        <a:rPr lang="en-CA" sz="2400" b="0" i="1" smtClean="0">
                                          <a:latin typeface="Cambria Math" panose="02040503050406030204" pitchFamily="18" charset="0"/>
                                        </a:rPr>
                                        <m:t>∞</m:t>
                                      </m:r>
                                    </m:e>
                                    <m:e>
                                      <m:r>
                                        <a:rPr lang="en-CA" sz="2400" b="0" i="1" smtClean="0">
                                          <a:latin typeface="Cambria Math" panose="02040503050406030204" pitchFamily="18" charset="0"/>
                                        </a:rPr>
                                        <m:t>∞</m:t>
                                      </m:r>
                                    </m:e>
                                  </m:mr>
                                  <m:mr>
                                    <m:e/>
                                    <m:e/>
                                  </m:mr>
                                </m:m>
                              </m:e>
                            </m:mr>
                            <m:mr>
                              <m:e>
                                <m:m>
                                  <m:mPr>
                                    <m:mcs>
                                      <m:mc>
                                        <m:mcPr>
                                          <m:count m:val="2"/>
                                          <m:mcJc m:val="center"/>
                                        </m:mcPr>
                                      </m:mc>
                                    </m:mcs>
                                    <m:ctrlPr>
                                      <a:rPr lang="en-CA" sz="2400" i="1" smtClean="0">
                                        <a:latin typeface="Cambria Math" panose="02040503050406030204" pitchFamily="18" charset="0"/>
                                      </a:rPr>
                                    </m:ctrlPr>
                                  </m:mPr>
                                  <m:mr>
                                    <m:e/>
                                    <m:e/>
                                  </m:mr>
                                  <m:mr>
                                    <m:e/>
                                    <m:e/>
                                  </m:mr>
                                </m:m>
                              </m:e>
                              <m:e>
                                <m:m>
                                  <m:mPr>
                                    <m:mcs>
                                      <m:mc>
                                        <m:mcPr>
                                          <m:count m:val="2"/>
                                          <m:mcJc m:val="center"/>
                                        </m:mcPr>
                                      </m:mc>
                                    </m:mcs>
                                    <m:ctrlPr>
                                      <a:rPr lang="en-CA" sz="2400" i="1" smtClean="0">
                                        <a:latin typeface="Cambria Math" panose="02040503050406030204" pitchFamily="18" charset="0"/>
                                      </a:rPr>
                                    </m:ctrlPr>
                                  </m:mPr>
                                  <m:mr>
                                    <m:e>
                                      <m:r>
                                        <m:rPr>
                                          <m:brk m:alnAt="7"/>
                                        </m:rPr>
                                        <a:rPr lang="en-CA" sz="2400" b="0" i="1" smtClean="0">
                                          <a:latin typeface="Cambria Math" panose="02040503050406030204" pitchFamily="18" charset="0"/>
                                        </a:rPr>
                                        <m:t>0</m:t>
                                      </m:r>
                                    </m:e>
                                    <m:e/>
                                  </m:mr>
                                  <m:mr>
                                    <m:e/>
                                    <m:e>
                                      <m:r>
                                        <a:rPr lang="en-CA" sz="2400" b="0" i="1" smtClean="0">
                                          <a:latin typeface="Cambria Math" panose="02040503050406030204" pitchFamily="18" charset="0"/>
                                        </a:rPr>
                                        <m:t>0</m:t>
                                      </m:r>
                                    </m:e>
                                  </m:mr>
                                </m:m>
                              </m:e>
                            </m:mr>
                          </m:m>
                        </m:e>
                      </m:d>
                    </m:oMath>
                  </m:oMathPara>
                </a14:m>
                <a:endParaRPr lang="en-CA" sz="2400" dirty="0"/>
              </a:p>
            </p:txBody>
          </p:sp>
        </mc:Choice>
        <mc:Fallback xmlns="">
          <p:sp>
            <p:nvSpPr>
              <p:cNvPr id="34" name="TextBox 33">
                <a:extLst>
                  <a:ext uri="{FF2B5EF4-FFF2-40B4-BE49-F238E27FC236}">
                    <a16:creationId xmlns:a16="http://schemas.microsoft.com/office/drawing/2014/main" id="{45DE0E52-8109-EBA8-6173-3879CFCF7415}"/>
                  </a:ext>
                </a:extLst>
              </p:cNvPr>
              <p:cNvSpPr txBox="1">
                <a:spLocks noRot="1" noChangeAspect="1" noMove="1" noResize="1" noEditPoints="1" noAdjustHandles="1" noChangeArrowheads="1" noChangeShapeType="1" noTextEdit="1"/>
              </p:cNvSpPr>
              <p:nvPr/>
            </p:nvSpPr>
            <p:spPr>
              <a:xfrm>
                <a:off x="5792831" y="3715187"/>
                <a:ext cx="3652859" cy="1360629"/>
              </a:xfrm>
              <a:prstGeom prst="rect">
                <a:avLst/>
              </a:prstGeom>
              <a:blipFill>
                <a:blip r:embed="rId10"/>
                <a:stretch>
                  <a:fillRect/>
                </a:stretch>
              </a:blipFill>
              <a:ln w="38100">
                <a:solidFill>
                  <a:schemeClr val="bg1"/>
                </a:solid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90919FA-E217-9A83-4D74-894E8886C431}"/>
                  </a:ext>
                </a:extLst>
              </p:cNvPr>
              <p:cNvSpPr txBox="1"/>
              <p:nvPr/>
            </p:nvSpPr>
            <p:spPr>
              <a:xfrm>
                <a:off x="5792831" y="3715187"/>
                <a:ext cx="3710568" cy="1360629"/>
              </a:xfrm>
              <a:prstGeom prst="rect">
                <a:avLst/>
              </a:prstGeom>
              <a:solidFill>
                <a:schemeClr val="bg1"/>
              </a:solidFill>
              <a:ln w="38100">
                <a:solidFill>
                  <a:schemeClr val="bg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𝑊</m:t>
                      </m:r>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𝑖</m:t>
                          </m:r>
                          <m:r>
                            <a:rPr lang="en-CA" sz="2400" b="0" i="1" smtClean="0">
                              <a:latin typeface="Cambria Math" panose="02040503050406030204" pitchFamily="18" charset="0"/>
                            </a:rPr>
                            <m:t>,</m:t>
                          </m:r>
                          <m:r>
                            <a:rPr lang="en-CA" sz="2400" b="0" i="1" smtClean="0">
                              <a:latin typeface="Cambria Math" panose="02040503050406030204" pitchFamily="18" charset="0"/>
                            </a:rPr>
                            <m:t>𝑗</m:t>
                          </m:r>
                        </m:e>
                      </m:d>
                      <m:r>
                        <a:rPr lang="en-CA" sz="2400" b="0" i="1" smtClean="0">
                          <a:latin typeface="Cambria Math" panose="02040503050406030204" pitchFamily="18" charset="0"/>
                        </a:rPr>
                        <m:t>=</m:t>
                      </m:r>
                      <m:d>
                        <m:dPr>
                          <m:begChr m:val="["/>
                          <m:endChr m:val="]"/>
                          <m:ctrlPr>
                            <a:rPr lang="en-CA" sz="2400" i="1" smtClean="0">
                              <a:latin typeface="Cambria Math" panose="02040503050406030204" pitchFamily="18" charset="0"/>
                            </a:rPr>
                          </m:ctrlPr>
                        </m:dPr>
                        <m:e>
                          <m:m>
                            <m:mPr>
                              <m:mcs>
                                <m:mc>
                                  <m:mcPr>
                                    <m:count m:val="2"/>
                                    <m:mcJc m:val="center"/>
                                  </m:mcPr>
                                </m:mc>
                              </m:mcs>
                              <m:ctrlPr>
                                <a:rPr lang="en-CA" sz="2400" i="1" smtClean="0">
                                  <a:latin typeface="Cambria Math" panose="02040503050406030204" pitchFamily="18" charset="0"/>
                                </a:rPr>
                              </m:ctrlPr>
                            </m:mPr>
                            <m:mr>
                              <m:e>
                                <m:m>
                                  <m:mPr>
                                    <m:mcs>
                                      <m:mc>
                                        <m:mcPr>
                                          <m:count m:val="2"/>
                                          <m:mcJc m:val="center"/>
                                        </m:mcPr>
                                      </m:mc>
                                    </m:mcs>
                                    <m:ctrlPr>
                                      <a:rPr lang="en-CA" sz="2400" i="1" smtClean="0">
                                        <a:latin typeface="Cambria Math" panose="02040503050406030204" pitchFamily="18" charset="0"/>
                                      </a:rPr>
                                    </m:ctrlPr>
                                  </m:mPr>
                                  <m:mr>
                                    <m:e>
                                      <m:r>
                                        <m:rPr>
                                          <m:brk m:alnAt="7"/>
                                        </m:rPr>
                                        <a:rPr lang="en-CA" sz="2400" b="0" i="1" smtClean="0">
                                          <a:latin typeface="Cambria Math" panose="02040503050406030204" pitchFamily="18" charset="0"/>
                                        </a:rPr>
                                        <m:t>0</m:t>
                                      </m:r>
                                    </m:e>
                                    <m:e>
                                      <m:r>
                                        <a:rPr lang="en-CA" sz="2400" b="0" i="1" smtClean="0">
                                          <a:latin typeface="Cambria Math" panose="02040503050406030204" pitchFamily="18" charset="0"/>
                                        </a:rPr>
                                        <m:t>3</m:t>
                                      </m:r>
                                    </m:e>
                                  </m:mr>
                                  <m:mr>
                                    <m:e/>
                                    <m:e>
                                      <m:r>
                                        <a:rPr lang="en-CA" sz="2400" b="0" i="1" smtClean="0">
                                          <a:latin typeface="Cambria Math" panose="02040503050406030204" pitchFamily="18" charset="0"/>
                                        </a:rPr>
                                        <m:t>0</m:t>
                                      </m:r>
                                    </m:e>
                                  </m:mr>
                                </m:m>
                              </m:e>
                              <m:e>
                                <m:m>
                                  <m:mPr>
                                    <m:mcs>
                                      <m:mc>
                                        <m:mcPr>
                                          <m:count m:val="2"/>
                                          <m:mcJc m:val="center"/>
                                        </m:mcPr>
                                      </m:mc>
                                    </m:mcs>
                                    <m:ctrlPr>
                                      <a:rPr lang="en-CA" sz="2400" i="1" smtClean="0">
                                        <a:latin typeface="Cambria Math" panose="02040503050406030204" pitchFamily="18" charset="0"/>
                                      </a:rPr>
                                    </m:ctrlPr>
                                  </m:mPr>
                                  <m:mr>
                                    <m:e>
                                      <m:r>
                                        <a:rPr lang="en-CA" sz="2400" b="0" i="1" smtClean="0">
                                          <a:latin typeface="Cambria Math" panose="02040503050406030204" pitchFamily="18" charset="0"/>
                                        </a:rPr>
                                        <m:t>∞</m:t>
                                      </m:r>
                                    </m:e>
                                    <m:e>
                                      <m:r>
                                        <a:rPr lang="en-CA" sz="2400" b="0" i="1" smtClean="0">
                                          <a:latin typeface="Cambria Math" panose="02040503050406030204" pitchFamily="18" charset="0"/>
                                        </a:rPr>
                                        <m:t>∞</m:t>
                                      </m:r>
                                    </m:e>
                                  </m:mr>
                                  <m:mr>
                                    <m:e>
                                      <m:r>
                                        <a:rPr lang="en-CA" sz="2400" b="0" i="1" smtClean="0">
                                          <a:latin typeface="Cambria Math" panose="02040503050406030204" pitchFamily="18" charset="0"/>
                                        </a:rPr>
                                        <m:t>12</m:t>
                                      </m:r>
                                    </m:e>
                                    <m:e>
                                      <m:r>
                                        <a:rPr lang="en-CA" sz="2400" b="0" i="1" smtClean="0">
                                          <a:latin typeface="Cambria Math" panose="02040503050406030204" pitchFamily="18" charset="0"/>
                                        </a:rPr>
                                        <m:t>5</m:t>
                                      </m:r>
                                    </m:e>
                                  </m:mr>
                                </m:m>
                              </m:e>
                            </m:mr>
                            <m:mr>
                              <m:e>
                                <m:m>
                                  <m:mPr>
                                    <m:mcs>
                                      <m:mc>
                                        <m:mcPr>
                                          <m:count m:val="2"/>
                                          <m:mcJc m:val="center"/>
                                        </m:mcPr>
                                      </m:mc>
                                    </m:mcs>
                                    <m:ctrlPr>
                                      <a:rPr lang="en-CA" sz="2400" i="1" smtClean="0">
                                        <a:latin typeface="Cambria Math" panose="02040503050406030204" pitchFamily="18" charset="0"/>
                                      </a:rPr>
                                    </m:ctrlPr>
                                  </m:mPr>
                                  <m:mr>
                                    <m:e/>
                                    <m:e/>
                                  </m:mr>
                                  <m:mr>
                                    <m:e/>
                                    <m:e/>
                                  </m:mr>
                                </m:m>
                              </m:e>
                              <m:e>
                                <m:m>
                                  <m:mPr>
                                    <m:mcs>
                                      <m:mc>
                                        <m:mcPr>
                                          <m:count m:val="2"/>
                                          <m:mcJc m:val="center"/>
                                        </m:mcPr>
                                      </m:mc>
                                    </m:mcs>
                                    <m:ctrlPr>
                                      <a:rPr lang="en-CA" sz="2400" i="1" smtClean="0">
                                        <a:latin typeface="Cambria Math" panose="02040503050406030204" pitchFamily="18" charset="0"/>
                                      </a:rPr>
                                    </m:ctrlPr>
                                  </m:mPr>
                                  <m:mr>
                                    <m:e>
                                      <m:r>
                                        <m:rPr>
                                          <m:brk m:alnAt="7"/>
                                        </m:rPr>
                                        <a:rPr lang="en-CA" sz="2400" b="0" i="1" smtClean="0">
                                          <a:latin typeface="Cambria Math" panose="02040503050406030204" pitchFamily="18" charset="0"/>
                                        </a:rPr>
                                        <m:t>0</m:t>
                                      </m:r>
                                    </m:e>
                                    <m:e/>
                                  </m:mr>
                                  <m:mr>
                                    <m:e/>
                                    <m:e>
                                      <m:r>
                                        <a:rPr lang="en-CA" sz="2400" b="0" i="1" smtClean="0">
                                          <a:latin typeface="Cambria Math" panose="02040503050406030204" pitchFamily="18" charset="0"/>
                                        </a:rPr>
                                        <m:t>0</m:t>
                                      </m:r>
                                    </m:e>
                                  </m:mr>
                                </m:m>
                              </m:e>
                            </m:mr>
                          </m:m>
                        </m:e>
                      </m:d>
                    </m:oMath>
                  </m:oMathPara>
                </a14:m>
                <a:endParaRPr lang="en-CA" sz="2400" dirty="0"/>
              </a:p>
            </p:txBody>
          </p:sp>
        </mc:Choice>
        <mc:Fallback xmlns="">
          <p:sp>
            <p:nvSpPr>
              <p:cNvPr id="35" name="TextBox 34">
                <a:extLst>
                  <a:ext uri="{FF2B5EF4-FFF2-40B4-BE49-F238E27FC236}">
                    <a16:creationId xmlns:a16="http://schemas.microsoft.com/office/drawing/2014/main" id="{C90919FA-E217-9A83-4D74-894E8886C431}"/>
                  </a:ext>
                </a:extLst>
              </p:cNvPr>
              <p:cNvSpPr txBox="1">
                <a:spLocks noRot="1" noChangeAspect="1" noMove="1" noResize="1" noEditPoints="1" noAdjustHandles="1" noChangeArrowheads="1" noChangeShapeType="1" noTextEdit="1"/>
              </p:cNvSpPr>
              <p:nvPr/>
            </p:nvSpPr>
            <p:spPr>
              <a:xfrm>
                <a:off x="5792831" y="3715187"/>
                <a:ext cx="3710568" cy="1360629"/>
              </a:xfrm>
              <a:prstGeom prst="rect">
                <a:avLst/>
              </a:prstGeom>
              <a:blipFill>
                <a:blip r:embed="rId11"/>
                <a:stretch>
                  <a:fillRect/>
                </a:stretch>
              </a:blipFill>
              <a:ln w="38100">
                <a:solidFill>
                  <a:schemeClr val="bg1"/>
                </a:solid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37BABC0E-8E2F-D77A-6BBD-C9094DD0635B}"/>
                  </a:ext>
                </a:extLst>
              </p:cNvPr>
              <p:cNvSpPr txBox="1"/>
              <p:nvPr/>
            </p:nvSpPr>
            <p:spPr>
              <a:xfrm>
                <a:off x="5792831" y="3715187"/>
                <a:ext cx="3689728" cy="1360629"/>
              </a:xfrm>
              <a:prstGeom prst="rect">
                <a:avLst/>
              </a:prstGeom>
              <a:solidFill>
                <a:schemeClr val="bg1"/>
              </a:solidFill>
              <a:ln w="38100">
                <a:solidFill>
                  <a:schemeClr val="bg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𝑊</m:t>
                      </m:r>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𝑖</m:t>
                          </m:r>
                          <m:r>
                            <a:rPr lang="en-CA" sz="2400" b="0" i="1" smtClean="0">
                              <a:latin typeface="Cambria Math" panose="02040503050406030204" pitchFamily="18" charset="0"/>
                            </a:rPr>
                            <m:t>,</m:t>
                          </m:r>
                          <m:r>
                            <a:rPr lang="en-CA" sz="2400" b="0" i="1" smtClean="0">
                              <a:latin typeface="Cambria Math" panose="02040503050406030204" pitchFamily="18" charset="0"/>
                            </a:rPr>
                            <m:t>𝑗</m:t>
                          </m:r>
                        </m:e>
                      </m:d>
                      <m:r>
                        <a:rPr lang="en-CA" sz="2400" b="0" i="1" smtClean="0">
                          <a:latin typeface="Cambria Math" panose="02040503050406030204" pitchFamily="18" charset="0"/>
                        </a:rPr>
                        <m:t>=</m:t>
                      </m:r>
                      <m:d>
                        <m:dPr>
                          <m:begChr m:val="["/>
                          <m:endChr m:val="]"/>
                          <m:ctrlPr>
                            <a:rPr lang="en-CA" sz="2400" i="1" smtClean="0">
                              <a:latin typeface="Cambria Math" panose="02040503050406030204" pitchFamily="18" charset="0"/>
                            </a:rPr>
                          </m:ctrlPr>
                        </m:dPr>
                        <m:e>
                          <m:m>
                            <m:mPr>
                              <m:mcs>
                                <m:mc>
                                  <m:mcPr>
                                    <m:count m:val="2"/>
                                    <m:mcJc m:val="center"/>
                                  </m:mcPr>
                                </m:mc>
                              </m:mcs>
                              <m:ctrlPr>
                                <a:rPr lang="en-CA" sz="2400" i="1" smtClean="0">
                                  <a:latin typeface="Cambria Math" panose="02040503050406030204" pitchFamily="18" charset="0"/>
                                </a:rPr>
                              </m:ctrlPr>
                            </m:mPr>
                            <m:mr>
                              <m:e>
                                <m:m>
                                  <m:mPr>
                                    <m:mcs>
                                      <m:mc>
                                        <m:mcPr>
                                          <m:count m:val="2"/>
                                          <m:mcJc m:val="center"/>
                                        </m:mcPr>
                                      </m:mc>
                                    </m:mcs>
                                    <m:ctrlPr>
                                      <a:rPr lang="en-CA" sz="2400" i="1" smtClean="0">
                                        <a:latin typeface="Cambria Math" panose="02040503050406030204" pitchFamily="18" charset="0"/>
                                      </a:rPr>
                                    </m:ctrlPr>
                                  </m:mPr>
                                  <m:mr>
                                    <m:e>
                                      <m:r>
                                        <m:rPr>
                                          <m:brk m:alnAt="7"/>
                                        </m:rPr>
                                        <a:rPr lang="en-CA" sz="2400" b="0" i="1" smtClean="0">
                                          <a:latin typeface="Cambria Math" panose="02040503050406030204" pitchFamily="18" charset="0"/>
                                        </a:rPr>
                                        <m:t>0</m:t>
                                      </m:r>
                                    </m:e>
                                    <m:e>
                                      <m:r>
                                        <a:rPr lang="en-CA" sz="2400" b="0" i="1" smtClean="0">
                                          <a:latin typeface="Cambria Math" panose="02040503050406030204" pitchFamily="18" charset="0"/>
                                        </a:rPr>
                                        <m:t>3</m:t>
                                      </m:r>
                                    </m:e>
                                  </m:mr>
                                  <m:mr>
                                    <m:e>
                                      <m:r>
                                        <a:rPr lang="en-CA" sz="2400" b="0" i="1" smtClean="0">
                                          <a:latin typeface="Cambria Math" panose="02040503050406030204" pitchFamily="18" charset="0"/>
                                        </a:rPr>
                                        <m:t>∞</m:t>
                                      </m:r>
                                    </m:e>
                                    <m:e>
                                      <m:r>
                                        <a:rPr lang="en-CA" sz="2400" b="0" i="1" smtClean="0">
                                          <a:latin typeface="Cambria Math" panose="02040503050406030204" pitchFamily="18" charset="0"/>
                                        </a:rPr>
                                        <m:t>0</m:t>
                                      </m:r>
                                    </m:e>
                                  </m:mr>
                                </m:m>
                              </m:e>
                              <m:e>
                                <m:m>
                                  <m:mPr>
                                    <m:mcs>
                                      <m:mc>
                                        <m:mcPr>
                                          <m:count m:val="2"/>
                                          <m:mcJc m:val="center"/>
                                        </m:mcPr>
                                      </m:mc>
                                    </m:mcs>
                                    <m:ctrlPr>
                                      <a:rPr lang="en-CA" sz="2400" i="1" smtClean="0">
                                        <a:latin typeface="Cambria Math" panose="02040503050406030204" pitchFamily="18" charset="0"/>
                                      </a:rPr>
                                    </m:ctrlPr>
                                  </m:mPr>
                                  <m:mr>
                                    <m:e>
                                      <m:r>
                                        <a:rPr lang="en-CA" sz="2400" b="0" i="1" smtClean="0">
                                          <a:latin typeface="Cambria Math" panose="02040503050406030204" pitchFamily="18" charset="0"/>
                                        </a:rPr>
                                        <m:t>∞</m:t>
                                      </m:r>
                                    </m:e>
                                    <m:e>
                                      <m:r>
                                        <a:rPr lang="en-CA" sz="2400" b="0" i="1" smtClean="0">
                                          <a:latin typeface="Cambria Math" panose="02040503050406030204" pitchFamily="18" charset="0"/>
                                        </a:rPr>
                                        <m:t>∞</m:t>
                                      </m:r>
                                    </m:e>
                                  </m:mr>
                                  <m:mr>
                                    <m:e>
                                      <m:r>
                                        <a:rPr lang="en-CA" sz="2400" b="0" i="1" smtClean="0">
                                          <a:latin typeface="Cambria Math" panose="02040503050406030204" pitchFamily="18" charset="0"/>
                                        </a:rPr>
                                        <m:t>12</m:t>
                                      </m:r>
                                    </m:e>
                                    <m:e>
                                      <m:r>
                                        <a:rPr lang="en-CA" sz="2400" b="0" i="1" smtClean="0">
                                          <a:latin typeface="Cambria Math" panose="02040503050406030204" pitchFamily="18" charset="0"/>
                                        </a:rPr>
                                        <m:t>5</m:t>
                                      </m:r>
                                    </m:e>
                                  </m:mr>
                                </m:m>
                              </m:e>
                            </m:mr>
                            <m:mr>
                              <m:e>
                                <m:m>
                                  <m:mPr>
                                    <m:mcs>
                                      <m:mc>
                                        <m:mcPr>
                                          <m:count m:val="2"/>
                                          <m:mcJc m:val="center"/>
                                        </m:mcPr>
                                      </m:mc>
                                    </m:mcs>
                                    <m:ctrlPr>
                                      <a:rPr lang="en-CA" sz="2400" i="1" smtClean="0">
                                        <a:latin typeface="Cambria Math" panose="02040503050406030204" pitchFamily="18" charset="0"/>
                                      </a:rPr>
                                    </m:ctrlPr>
                                  </m:mPr>
                                  <m:mr>
                                    <m:e/>
                                    <m:e/>
                                  </m:mr>
                                  <m:mr>
                                    <m:e/>
                                    <m:e/>
                                  </m:mr>
                                </m:m>
                              </m:e>
                              <m:e>
                                <m:m>
                                  <m:mPr>
                                    <m:mcs>
                                      <m:mc>
                                        <m:mcPr>
                                          <m:count m:val="2"/>
                                          <m:mcJc m:val="center"/>
                                        </m:mcPr>
                                      </m:mc>
                                    </m:mcs>
                                    <m:ctrlPr>
                                      <a:rPr lang="en-CA" sz="2400" i="1" smtClean="0">
                                        <a:latin typeface="Cambria Math" panose="02040503050406030204" pitchFamily="18" charset="0"/>
                                      </a:rPr>
                                    </m:ctrlPr>
                                  </m:mPr>
                                  <m:mr>
                                    <m:e>
                                      <m:r>
                                        <m:rPr>
                                          <m:brk m:alnAt="7"/>
                                        </m:rPr>
                                        <a:rPr lang="en-CA" sz="2400" b="0" i="1" smtClean="0">
                                          <a:latin typeface="Cambria Math" panose="02040503050406030204" pitchFamily="18" charset="0"/>
                                        </a:rPr>
                                        <m:t>0</m:t>
                                      </m:r>
                                    </m:e>
                                    <m:e/>
                                  </m:mr>
                                  <m:mr>
                                    <m:e/>
                                    <m:e>
                                      <m:r>
                                        <a:rPr lang="en-CA" sz="2400" b="0" i="1" smtClean="0">
                                          <a:latin typeface="Cambria Math" panose="02040503050406030204" pitchFamily="18" charset="0"/>
                                        </a:rPr>
                                        <m:t>0</m:t>
                                      </m:r>
                                    </m:e>
                                  </m:mr>
                                </m:m>
                              </m:e>
                            </m:mr>
                          </m:m>
                        </m:e>
                      </m:d>
                    </m:oMath>
                  </m:oMathPara>
                </a14:m>
                <a:endParaRPr lang="en-CA" sz="2400" dirty="0"/>
              </a:p>
            </p:txBody>
          </p:sp>
        </mc:Choice>
        <mc:Fallback xmlns="">
          <p:sp>
            <p:nvSpPr>
              <p:cNvPr id="36" name="TextBox 35">
                <a:extLst>
                  <a:ext uri="{FF2B5EF4-FFF2-40B4-BE49-F238E27FC236}">
                    <a16:creationId xmlns:a16="http://schemas.microsoft.com/office/drawing/2014/main" id="{37BABC0E-8E2F-D77A-6BBD-C9094DD0635B}"/>
                  </a:ext>
                </a:extLst>
              </p:cNvPr>
              <p:cNvSpPr txBox="1">
                <a:spLocks noRot="1" noChangeAspect="1" noMove="1" noResize="1" noEditPoints="1" noAdjustHandles="1" noChangeArrowheads="1" noChangeShapeType="1" noTextEdit="1"/>
              </p:cNvSpPr>
              <p:nvPr/>
            </p:nvSpPr>
            <p:spPr>
              <a:xfrm>
                <a:off x="5792831" y="3715187"/>
                <a:ext cx="3689728" cy="1360629"/>
              </a:xfrm>
              <a:prstGeom prst="rect">
                <a:avLst/>
              </a:prstGeom>
              <a:blipFill>
                <a:blip r:embed="rId12"/>
                <a:stretch>
                  <a:fillRect/>
                </a:stretch>
              </a:blipFill>
              <a:ln w="38100">
                <a:solidFill>
                  <a:schemeClr val="bg1"/>
                </a:solid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3B6D6A6-1794-0365-AA29-5EF3E0DD10C1}"/>
                  </a:ext>
                </a:extLst>
              </p:cNvPr>
              <p:cNvSpPr txBox="1"/>
              <p:nvPr/>
            </p:nvSpPr>
            <p:spPr>
              <a:xfrm>
                <a:off x="5792831" y="3715187"/>
                <a:ext cx="3769878" cy="1360629"/>
              </a:xfrm>
              <a:prstGeom prst="rect">
                <a:avLst/>
              </a:prstGeom>
              <a:solidFill>
                <a:schemeClr val="bg1"/>
              </a:solidFill>
              <a:ln w="38100">
                <a:solidFill>
                  <a:schemeClr val="bg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𝑊</m:t>
                      </m:r>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𝑖</m:t>
                          </m:r>
                          <m:r>
                            <a:rPr lang="en-CA" sz="2400" b="0" i="1" smtClean="0">
                              <a:latin typeface="Cambria Math" panose="02040503050406030204" pitchFamily="18" charset="0"/>
                            </a:rPr>
                            <m:t>,</m:t>
                          </m:r>
                          <m:r>
                            <a:rPr lang="en-CA" sz="2400" b="0" i="1" smtClean="0">
                              <a:latin typeface="Cambria Math" panose="02040503050406030204" pitchFamily="18" charset="0"/>
                            </a:rPr>
                            <m:t>𝑗</m:t>
                          </m:r>
                        </m:e>
                      </m:d>
                      <m:r>
                        <a:rPr lang="en-CA" sz="2400" b="0" i="1" smtClean="0">
                          <a:latin typeface="Cambria Math" panose="02040503050406030204" pitchFamily="18" charset="0"/>
                        </a:rPr>
                        <m:t>=</m:t>
                      </m:r>
                      <m:d>
                        <m:dPr>
                          <m:begChr m:val="["/>
                          <m:endChr m:val="]"/>
                          <m:ctrlPr>
                            <a:rPr lang="en-CA" sz="2400" i="1" smtClean="0">
                              <a:latin typeface="Cambria Math" panose="02040503050406030204" pitchFamily="18" charset="0"/>
                            </a:rPr>
                          </m:ctrlPr>
                        </m:dPr>
                        <m:e>
                          <m:m>
                            <m:mPr>
                              <m:mcs>
                                <m:mc>
                                  <m:mcPr>
                                    <m:count m:val="2"/>
                                    <m:mcJc m:val="center"/>
                                  </m:mcPr>
                                </m:mc>
                              </m:mcs>
                              <m:ctrlPr>
                                <a:rPr lang="en-CA" sz="2400" i="1" smtClean="0">
                                  <a:latin typeface="Cambria Math" panose="02040503050406030204" pitchFamily="18" charset="0"/>
                                </a:rPr>
                              </m:ctrlPr>
                            </m:mPr>
                            <m:mr>
                              <m:e>
                                <m:m>
                                  <m:mPr>
                                    <m:mcs>
                                      <m:mc>
                                        <m:mcPr>
                                          <m:count m:val="2"/>
                                          <m:mcJc m:val="center"/>
                                        </m:mcPr>
                                      </m:mc>
                                    </m:mcs>
                                    <m:ctrlPr>
                                      <a:rPr lang="en-CA" sz="2400" i="1" smtClean="0">
                                        <a:latin typeface="Cambria Math" panose="02040503050406030204" pitchFamily="18" charset="0"/>
                                      </a:rPr>
                                    </m:ctrlPr>
                                  </m:mPr>
                                  <m:mr>
                                    <m:e>
                                      <m:r>
                                        <m:rPr>
                                          <m:brk m:alnAt="7"/>
                                        </m:rPr>
                                        <a:rPr lang="en-CA" sz="2400" b="0" i="1" smtClean="0">
                                          <a:latin typeface="Cambria Math" panose="02040503050406030204" pitchFamily="18" charset="0"/>
                                        </a:rPr>
                                        <m:t>0</m:t>
                                      </m:r>
                                    </m:e>
                                    <m:e>
                                      <m:r>
                                        <a:rPr lang="en-CA" sz="2400" b="0" i="1" smtClean="0">
                                          <a:latin typeface="Cambria Math" panose="02040503050406030204" pitchFamily="18" charset="0"/>
                                        </a:rPr>
                                        <m:t>3</m:t>
                                      </m:r>
                                    </m:e>
                                  </m:mr>
                                  <m:mr>
                                    <m:e>
                                      <m:r>
                                        <a:rPr lang="en-CA" sz="2400" b="0" i="1" smtClean="0">
                                          <a:latin typeface="Cambria Math" panose="02040503050406030204" pitchFamily="18" charset="0"/>
                                        </a:rPr>
                                        <m:t>∞</m:t>
                                      </m:r>
                                    </m:e>
                                    <m:e>
                                      <m:r>
                                        <a:rPr lang="en-CA" sz="2400" b="0" i="1" smtClean="0">
                                          <a:latin typeface="Cambria Math" panose="02040503050406030204" pitchFamily="18" charset="0"/>
                                        </a:rPr>
                                        <m:t>0</m:t>
                                      </m:r>
                                    </m:e>
                                  </m:mr>
                                </m:m>
                              </m:e>
                              <m:e>
                                <m:m>
                                  <m:mPr>
                                    <m:mcs>
                                      <m:mc>
                                        <m:mcPr>
                                          <m:count m:val="2"/>
                                          <m:mcJc m:val="center"/>
                                        </m:mcPr>
                                      </m:mc>
                                    </m:mcs>
                                    <m:ctrlPr>
                                      <a:rPr lang="en-CA" sz="2400" i="1" smtClean="0">
                                        <a:latin typeface="Cambria Math" panose="02040503050406030204" pitchFamily="18" charset="0"/>
                                      </a:rPr>
                                    </m:ctrlPr>
                                  </m:mPr>
                                  <m:mr>
                                    <m:e>
                                      <m:r>
                                        <a:rPr lang="en-CA" sz="2400" b="0" i="1" smtClean="0">
                                          <a:latin typeface="Cambria Math" panose="02040503050406030204" pitchFamily="18" charset="0"/>
                                        </a:rPr>
                                        <m:t>∞</m:t>
                                      </m:r>
                                    </m:e>
                                    <m:e>
                                      <m:r>
                                        <a:rPr lang="en-CA" sz="2400" b="0" i="1" smtClean="0">
                                          <a:latin typeface="Cambria Math" panose="02040503050406030204" pitchFamily="18" charset="0"/>
                                        </a:rPr>
                                        <m:t>∞</m:t>
                                      </m:r>
                                    </m:e>
                                  </m:mr>
                                  <m:mr>
                                    <m:e>
                                      <m:r>
                                        <a:rPr lang="en-CA" sz="2400" b="0" i="1" smtClean="0">
                                          <a:latin typeface="Cambria Math" panose="02040503050406030204" pitchFamily="18" charset="0"/>
                                        </a:rPr>
                                        <m:t>12</m:t>
                                      </m:r>
                                    </m:e>
                                    <m:e>
                                      <m:r>
                                        <a:rPr lang="en-CA" sz="2400" b="0" i="1" smtClean="0">
                                          <a:latin typeface="Cambria Math" panose="02040503050406030204" pitchFamily="18" charset="0"/>
                                        </a:rPr>
                                        <m:t>5</m:t>
                                      </m:r>
                                    </m:e>
                                  </m:mr>
                                </m:m>
                              </m:e>
                            </m:mr>
                            <m:mr>
                              <m:e>
                                <m:m>
                                  <m:mPr>
                                    <m:mcs>
                                      <m:mc>
                                        <m:mcPr>
                                          <m:count m:val="2"/>
                                          <m:mcJc m:val="center"/>
                                        </m:mcPr>
                                      </m:mc>
                                    </m:mcs>
                                    <m:ctrlPr>
                                      <a:rPr lang="en-CA" sz="2400" i="1" smtClean="0">
                                        <a:latin typeface="Cambria Math" panose="02040503050406030204" pitchFamily="18" charset="0"/>
                                      </a:rPr>
                                    </m:ctrlPr>
                                  </m:mPr>
                                  <m:mr>
                                    <m:e>
                                      <m:r>
                                        <m:rPr>
                                          <m:brk m:alnAt="7"/>
                                        </m:rPr>
                                        <a:rPr lang="en-CA" sz="2400" b="0" i="1" smtClean="0">
                                          <a:latin typeface="Cambria Math" panose="02040503050406030204" pitchFamily="18" charset="0"/>
                                        </a:rPr>
                                        <m:t>4</m:t>
                                      </m:r>
                                    </m:e>
                                    <m:e/>
                                  </m:mr>
                                  <m:mr>
                                    <m:e/>
                                    <m:e/>
                                  </m:mr>
                                </m:m>
                              </m:e>
                              <m:e>
                                <m:m>
                                  <m:mPr>
                                    <m:mcs>
                                      <m:mc>
                                        <m:mcPr>
                                          <m:count m:val="2"/>
                                          <m:mcJc m:val="center"/>
                                        </m:mcPr>
                                      </m:mc>
                                    </m:mcs>
                                    <m:ctrlPr>
                                      <a:rPr lang="en-CA" sz="2400" i="1" smtClean="0">
                                        <a:latin typeface="Cambria Math" panose="02040503050406030204" pitchFamily="18" charset="0"/>
                                      </a:rPr>
                                    </m:ctrlPr>
                                  </m:mPr>
                                  <m:mr>
                                    <m:e>
                                      <m:r>
                                        <m:rPr>
                                          <m:brk m:alnAt="7"/>
                                        </m:rPr>
                                        <a:rPr lang="en-CA" sz="2400" b="0" i="1" smtClean="0">
                                          <a:latin typeface="Cambria Math" panose="02040503050406030204" pitchFamily="18" charset="0"/>
                                        </a:rPr>
                                        <m:t>0</m:t>
                                      </m:r>
                                    </m:e>
                                    <m:e>
                                      <m:r>
                                        <a:rPr lang="en-CA" sz="2400" b="0" i="1" smtClean="0">
                                          <a:latin typeface="Cambria Math" panose="02040503050406030204" pitchFamily="18" charset="0"/>
                                        </a:rPr>
                                        <m:t>−1</m:t>
                                      </m:r>
                                    </m:e>
                                  </m:mr>
                                  <m:mr>
                                    <m:e/>
                                    <m:e>
                                      <m:r>
                                        <a:rPr lang="en-CA" sz="2400" b="0" i="1" smtClean="0">
                                          <a:latin typeface="Cambria Math" panose="02040503050406030204" pitchFamily="18" charset="0"/>
                                        </a:rPr>
                                        <m:t>0</m:t>
                                      </m:r>
                                    </m:e>
                                  </m:mr>
                                </m:m>
                              </m:e>
                            </m:mr>
                          </m:m>
                        </m:e>
                      </m:d>
                    </m:oMath>
                  </m:oMathPara>
                </a14:m>
                <a:endParaRPr lang="en-CA" sz="2400" dirty="0"/>
              </a:p>
            </p:txBody>
          </p:sp>
        </mc:Choice>
        <mc:Fallback xmlns="">
          <p:sp>
            <p:nvSpPr>
              <p:cNvPr id="37" name="TextBox 36">
                <a:extLst>
                  <a:ext uri="{FF2B5EF4-FFF2-40B4-BE49-F238E27FC236}">
                    <a16:creationId xmlns:a16="http://schemas.microsoft.com/office/drawing/2014/main" id="{A3B6D6A6-1794-0365-AA29-5EF3E0DD10C1}"/>
                  </a:ext>
                </a:extLst>
              </p:cNvPr>
              <p:cNvSpPr txBox="1">
                <a:spLocks noRot="1" noChangeAspect="1" noMove="1" noResize="1" noEditPoints="1" noAdjustHandles="1" noChangeArrowheads="1" noChangeShapeType="1" noTextEdit="1"/>
              </p:cNvSpPr>
              <p:nvPr/>
            </p:nvSpPr>
            <p:spPr>
              <a:xfrm>
                <a:off x="5792831" y="3715187"/>
                <a:ext cx="3769878" cy="1360629"/>
              </a:xfrm>
              <a:prstGeom prst="rect">
                <a:avLst/>
              </a:prstGeom>
              <a:blipFill>
                <a:blip r:embed="rId13"/>
                <a:stretch>
                  <a:fillRect/>
                </a:stretch>
              </a:blipFill>
              <a:ln w="38100">
                <a:solidFill>
                  <a:schemeClr val="bg1"/>
                </a:solid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4672FF3-2D96-38BF-54B5-7CCD8EA4ABD9}"/>
                  </a:ext>
                </a:extLst>
              </p:cNvPr>
              <p:cNvSpPr txBox="1"/>
              <p:nvPr/>
            </p:nvSpPr>
            <p:spPr>
              <a:xfrm>
                <a:off x="5792831" y="3715187"/>
                <a:ext cx="3769878" cy="1360629"/>
              </a:xfrm>
              <a:prstGeom prst="rect">
                <a:avLst/>
              </a:prstGeom>
              <a:solidFill>
                <a:schemeClr val="bg1"/>
              </a:solidFill>
              <a:ln w="38100">
                <a:solidFill>
                  <a:schemeClr val="bg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𝑊</m:t>
                      </m:r>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𝑖</m:t>
                          </m:r>
                          <m:r>
                            <a:rPr lang="en-CA" sz="2400" b="0" i="1" smtClean="0">
                              <a:latin typeface="Cambria Math" panose="02040503050406030204" pitchFamily="18" charset="0"/>
                            </a:rPr>
                            <m:t>,</m:t>
                          </m:r>
                          <m:r>
                            <a:rPr lang="en-CA" sz="2400" b="0" i="1" smtClean="0">
                              <a:latin typeface="Cambria Math" panose="02040503050406030204" pitchFamily="18" charset="0"/>
                            </a:rPr>
                            <m:t>𝑗</m:t>
                          </m:r>
                        </m:e>
                      </m:d>
                      <m:r>
                        <a:rPr lang="en-CA" sz="2400" b="0" i="1" smtClean="0">
                          <a:latin typeface="Cambria Math" panose="02040503050406030204" pitchFamily="18" charset="0"/>
                        </a:rPr>
                        <m:t>=</m:t>
                      </m:r>
                      <m:d>
                        <m:dPr>
                          <m:begChr m:val="["/>
                          <m:endChr m:val="]"/>
                          <m:ctrlPr>
                            <a:rPr lang="en-CA" sz="2400" i="1" smtClean="0">
                              <a:latin typeface="Cambria Math" panose="02040503050406030204" pitchFamily="18" charset="0"/>
                            </a:rPr>
                          </m:ctrlPr>
                        </m:dPr>
                        <m:e>
                          <m:m>
                            <m:mPr>
                              <m:mcs>
                                <m:mc>
                                  <m:mcPr>
                                    <m:count m:val="2"/>
                                    <m:mcJc m:val="center"/>
                                  </m:mcPr>
                                </m:mc>
                              </m:mcs>
                              <m:ctrlPr>
                                <a:rPr lang="en-CA" sz="2400" i="1" smtClean="0">
                                  <a:latin typeface="Cambria Math" panose="02040503050406030204" pitchFamily="18" charset="0"/>
                                </a:rPr>
                              </m:ctrlPr>
                            </m:mPr>
                            <m:mr>
                              <m:e>
                                <m:m>
                                  <m:mPr>
                                    <m:mcs>
                                      <m:mc>
                                        <m:mcPr>
                                          <m:count m:val="2"/>
                                          <m:mcJc m:val="center"/>
                                        </m:mcPr>
                                      </m:mc>
                                    </m:mcs>
                                    <m:ctrlPr>
                                      <a:rPr lang="en-CA" sz="2400" i="1" smtClean="0">
                                        <a:latin typeface="Cambria Math" panose="02040503050406030204" pitchFamily="18" charset="0"/>
                                      </a:rPr>
                                    </m:ctrlPr>
                                  </m:mPr>
                                  <m:mr>
                                    <m:e>
                                      <m:r>
                                        <m:rPr>
                                          <m:brk m:alnAt="7"/>
                                        </m:rPr>
                                        <a:rPr lang="en-CA" sz="2400" b="0" i="1" smtClean="0">
                                          <a:latin typeface="Cambria Math" panose="02040503050406030204" pitchFamily="18" charset="0"/>
                                        </a:rPr>
                                        <m:t>0</m:t>
                                      </m:r>
                                    </m:e>
                                    <m:e>
                                      <m:r>
                                        <a:rPr lang="en-CA" sz="2400" b="0" i="1" smtClean="0">
                                          <a:latin typeface="Cambria Math" panose="02040503050406030204" pitchFamily="18" charset="0"/>
                                        </a:rPr>
                                        <m:t>3</m:t>
                                      </m:r>
                                    </m:e>
                                  </m:mr>
                                  <m:mr>
                                    <m:e>
                                      <m:r>
                                        <a:rPr lang="en-CA" sz="2400" b="0" i="1" smtClean="0">
                                          <a:latin typeface="Cambria Math" panose="02040503050406030204" pitchFamily="18" charset="0"/>
                                        </a:rPr>
                                        <m:t>∞</m:t>
                                      </m:r>
                                    </m:e>
                                    <m:e>
                                      <m:r>
                                        <a:rPr lang="en-CA" sz="2400" b="0" i="1" smtClean="0">
                                          <a:latin typeface="Cambria Math" panose="02040503050406030204" pitchFamily="18" charset="0"/>
                                        </a:rPr>
                                        <m:t>0</m:t>
                                      </m:r>
                                    </m:e>
                                  </m:mr>
                                </m:m>
                              </m:e>
                              <m:e>
                                <m:m>
                                  <m:mPr>
                                    <m:mcs>
                                      <m:mc>
                                        <m:mcPr>
                                          <m:count m:val="2"/>
                                          <m:mcJc m:val="center"/>
                                        </m:mcPr>
                                      </m:mc>
                                    </m:mcs>
                                    <m:ctrlPr>
                                      <a:rPr lang="en-CA" sz="2400" i="1" smtClean="0">
                                        <a:latin typeface="Cambria Math" panose="02040503050406030204" pitchFamily="18" charset="0"/>
                                      </a:rPr>
                                    </m:ctrlPr>
                                  </m:mPr>
                                  <m:mr>
                                    <m:e>
                                      <m:r>
                                        <a:rPr lang="en-CA" sz="2400" b="0" i="1" smtClean="0">
                                          <a:latin typeface="Cambria Math" panose="02040503050406030204" pitchFamily="18" charset="0"/>
                                        </a:rPr>
                                        <m:t>∞</m:t>
                                      </m:r>
                                    </m:e>
                                    <m:e>
                                      <m:r>
                                        <a:rPr lang="en-CA" sz="2400" b="0" i="1" smtClean="0">
                                          <a:latin typeface="Cambria Math" panose="02040503050406030204" pitchFamily="18" charset="0"/>
                                        </a:rPr>
                                        <m:t>∞</m:t>
                                      </m:r>
                                    </m:e>
                                  </m:mr>
                                  <m:mr>
                                    <m:e>
                                      <m:r>
                                        <a:rPr lang="en-CA" sz="2400" b="0" i="1" smtClean="0">
                                          <a:latin typeface="Cambria Math" panose="02040503050406030204" pitchFamily="18" charset="0"/>
                                        </a:rPr>
                                        <m:t>12</m:t>
                                      </m:r>
                                    </m:e>
                                    <m:e>
                                      <m:r>
                                        <a:rPr lang="en-CA" sz="2400" b="0" i="1" smtClean="0">
                                          <a:latin typeface="Cambria Math" panose="02040503050406030204" pitchFamily="18" charset="0"/>
                                        </a:rPr>
                                        <m:t>5</m:t>
                                      </m:r>
                                    </m:e>
                                  </m:mr>
                                </m:m>
                              </m:e>
                            </m:mr>
                            <m:mr>
                              <m:e>
                                <m:m>
                                  <m:mPr>
                                    <m:mcs>
                                      <m:mc>
                                        <m:mcPr>
                                          <m:count m:val="2"/>
                                          <m:mcJc m:val="center"/>
                                        </m:mcPr>
                                      </m:mc>
                                    </m:mcs>
                                    <m:ctrlPr>
                                      <a:rPr lang="en-CA" sz="2400" i="1" smtClean="0">
                                        <a:latin typeface="Cambria Math" panose="02040503050406030204" pitchFamily="18" charset="0"/>
                                      </a:rPr>
                                    </m:ctrlPr>
                                  </m:mPr>
                                  <m:mr>
                                    <m:e>
                                      <m:r>
                                        <m:rPr>
                                          <m:brk m:alnAt="7"/>
                                        </m:rPr>
                                        <a:rPr lang="en-CA" sz="2400" b="0" i="1" smtClean="0">
                                          <a:latin typeface="Cambria Math" panose="02040503050406030204" pitchFamily="18" charset="0"/>
                                        </a:rPr>
                                        <m:t>4</m:t>
                                      </m:r>
                                    </m:e>
                                    <m:e>
                                      <m:r>
                                        <a:rPr lang="en-CA" sz="2400" b="0" i="1" smtClean="0">
                                          <a:latin typeface="Cambria Math" panose="02040503050406030204" pitchFamily="18" charset="0"/>
                                        </a:rPr>
                                        <m:t>∞</m:t>
                                      </m:r>
                                    </m:e>
                                  </m:mr>
                                  <m:mr>
                                    <m:e/>
                                    <m:e/>
                                  </m:mr>
                                </m:m>
                              </m:e>
                              <m:e>
                                <m:m>
                                  <m:mPr>
                                    <m:mcs>
                                      <m:mc>
                                        <m:mcPr>
                                          <m:count m:val="2"/>
                                          <m:mcJc m:val="center"/>
                                        </m:mcPr>
                                      </m:mc>
                                    </m:mcs>
                                    <m:ctrlPr>
                                      <a:rPr lang="en-CA" sz="2400" i="1" smtClean="0">
                                        <a:latin typeface="Cambria Math" panose="02040503050406030204" pitchFamily="18" charset="0"/>
                                      </a:rPr>
                                    </m:ctrlPr>
                                  </m:mPr>
                                  <m:mr>
                                    <m:e>
                                      <m:r>
                                        <m:rPr>
                                          <m:brk m:alnAt="7"/>
                                        </m:rPr>
                                        <a:rPr lang="en-CA" sz="2400" b="0" i="1" smtClean="0">
                                          <a:latin typeface="Cambria Math" panose="02040503050406030204" pitchFamily="18" charset="0"/>
                                        </a:rPr>
                                        <m:t>0</m:t>
                                      </m:r>
                                    </m:e>
                                    <m:e>
                                      <m:r>
                                        <a:rPr lang="en-CA" sz="2400" b="0" i="1" smtClean="0">
                                          <a:latin typeface="Cambria Math" panose="02040503050406030204" pitchFamily="18" charset="0"/>
                                        </a:rPr>
                                        <m:t>−1</m:t>
                                      </m:r>
                                    </m:e>
                                  </m:mr>
                                  <m:mr>
                                    <m:e/>
                                    <m:e>
                                      <m:r>
                                        <a:rPr lang="en-CA" sz="2400" b="0" i="1" smtClean="0">
                                          <a:latin typeface="Cambria Math" panose="02040503050406030204" pitchFamily="18" charset="0"/>
                                        </a:rPr>
                                        <m:t>0</m:t>
                                      </m:r>
                                    </m:e>
                                  </m:mr>
                                </m:m>
                              </m:e>
                            </m:mr>
                          </m:m>
                        </m:e>
                      </m:d>
                    </m:oMath>
                  </m:oMathPara>
                </a14:m>
                <a:endParaRPr lang="en-CA" sz="2400" dirty="0"/>
              </a:p>
            </p:txBody>
          </p:sp>
        </mc:Choice>
        <mc:Fallback xmlns="">
          <p:sp>
            <p:nvSpPr>
              <p:cNvPr id="38" name="TextBox 37">
                <a:extLst>
                  <a:ext uri="{FF2B5EF4-FFF2-40B4-BE49-F238E27FC236}">
                    <a16:creationId xmlns:a16="http://schemas.microsoft.com/office/drawing/2014/main" id="{44672FF3-2D96-38BF-54B5-7CCD8EA4ABD9}"/>
                  </a:ext>
                </a:extLst>
              </p:cNvPr>
              <p:cNvSpPr txBox="1">
                <a:spLocks noRot="1" noChangeAspect="1" noMove="1" noResize="1" noEditPoints="1" noAdjustHandles="1" noChangeArrowheads="1" noChangeShapeType="1" noTextEdit="1"/>
              </p:cNvSpPr>
              <p:nvPr/>
            </p:nvSpPr>
            <p:spPr>
              <a:xfrm>
                <a:off x="5792831" y="3715187"/>
                <a:ext cx="3769878" cy="1360629"/>
              </a:xfrm>
              <a:prstGeom prst="rect">
                <a:avLst/>
              </a:prstGeom>
              <a:blipFill>
                <a:blip r:embed="rId14"/>
                <a:stretch>
                  <a:fillRect/>
                </a:stretch>
              </a:blipFill>
              <a:ln w="38100">
                <a:solidFill>
                  <a:schemeClr val="bg1"/>
                </a:solid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1078317-308D-038D-2E04-E97EFF2F3BC6}"/>
                  </a:ext>
                </a:extLst>
              </p:cNvPr>
              <p:cNvSpPr txBox="1"/>
              <p:nvPr/>
            </p:nvSpPr>
            <p:spPr>
              <a:xfrm>
                <a:off x="5792831" y="3715187"/>
                <a:ext cx="3769878" cy="1360629"/>
              </a:xfrm>
              <a:prstGeom prst="rect">
                <a:avLst/>
              </a:prstGeom>
              <a:solidFill>
                <a:schemeClr val="bg1"/>
              </a:solidFill>
              <a:ln w="38100">
                <a:solidFill>
                  <a:schemeClr val="bg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𝑊</m:t>
                      </m:r>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𝑖</m:t>
                          </m:r>
                          <m:r>
                            <a:rPr lang="en-CA" sz="2400" b="0" i="1" smtClean="0">
                              <a:latin typeface="Cambria Math" panose="02040503050406030204" pitchFamily="18" charset="0"/>
                            </a:rPr>
                            <m:t>,</m:t>
                          </m:r>
                          <m:r>
                            <a:rPr lang="en-CA" sz="2400" b="0" i="1" smtClean="0">
                              <a:latin typeface="Cambria Math" panose="02040503050406030204" pitchFamily="18" charset="0"/>
                            </a:rPr>
                            <m:t>𝑗</m:t>
                          </m:r>
                        </m:e>
                      </m:d>
                      <m:r>
                        <a:rPr lang="en-CA" sz="2400" b="0" i="1" smtClean="0">
                          <a:latin typeface="Cambria Math" panose="02040503050406030204" pitchFamily="18" charset="0"/>
                        </a:rPr>
                        <m:t>=</m:t>
                      </m:r>
                      <m:d>
                        <m:dPr>
                          <m:begChr m:val="["/>
                          <m:endChr m:val="]"/>
                          <m:ctrlPr>
                            <a:rPr lang="en-CA" sz="2400" i="1" smtClean="0">
                              <a:latin typeface="Cambria Math" panose="02040503050406030204" pitchFamily="18" charset="0"/>
                            </a:rPr>
                          </m:ctrlPr>
                        </m:dPr>
                        <m:e>
                          <m:m>
                            <m:mPr>
                              <m:mcs>
                                <m:mc>
                                  <m:mcPr>
                                    <m:count m:val="2"/>
                                    <m:mcJc m:val="center"/>
                                  </m:mcPr>
                                </m:mc>
                              </m:mcs>
                              <m:ctrlPr>
                                <a:rPr lang="en-CA" sz="2400" i="1" smtClean="0">
                                  <a:latin typeface="Cambria Math" panose="02040503050406030204" pitchFamily="18" charset="0"/>
                                </a:rPr>
                              </m:ctrlPr>
                            </m:mPr>
                            <m:mr>
                              <m:e>
                                <m:m>
                                  <m:mPr>
                                    <m:mcs>
                                      <m:mc>
                                        <m:mcPr>
                                          <m:count m:val="2"/>
                                          <m:mcJc m:val="center"/>
                                        </m:mcPr>
                                      </m:mc>
                                    </m:mcs>
                                    <m:ctrlPr>
                                      <a:rPr lang="en-CA" sz="2400" i="1" smtClean="0">
                                        <a:latin typeface="Cambria Math" panose="02040503050406030204" pitchFamily="18" charset="0"/>
                                      </a:rPr>
                                    </m:ctrlPr>
                                  </m:mPr>
                                  <m:mr>
                                    <m:e>
                                      <m:r>
                                        <m:rPr>
                                          <m:brk m:alnAt="7"/>
                                        </m:rPr>
                                        <a:rPr lang="en-CA" sz="2400" b="0" i="1" smtClean="0">
                                          <a:latin typeface="Cambria Math" panose="02040503050406030204" pitchFamily="18" charset="0"/>
                                        </a:rPr>
                                        <m:t>0</m:t>
                                      </m:r>
                                    </m:e>
                                    <m:e>
                                      <m:r>
                                        <a:rPr lang="en-CA" sz="2400" b="0" i="1" smtClean="0">
                                          <a:latin typeface="Cambria Math" panose="02040503050406030204" pitchFamily="18" charset="0"/>
                                        </a:rPr>
                                        <m:t>3</m:t>
                                      </m:r>
                                    </m:e>
                                  </m:mr>
                                  <m:mr>
                                    <m:e>
                                      <m:r>
                                        <a:rPr lang="en-CA" sz="2400" b="0" i="1" smtClean="0">
                                          <a:latin typeface="Cambria Math" panose="02040503050406030204" pitchFamily="18" charset="0"/>
                                        </a:rPr>
                                        <m:t>∞</m:t>
                                      </m:r>
                                    </m:e>
                                    <m:e>
                                      <m:r>
                                        <a:rPr lang="en-CA" sz="2400" b="0" i="1" smtClean="0">
                                          <a:latin typeface="Cambria Math" panose="02040503050406030204" pitchFamily="18" charset="0"/>
                                        </a:rPr>
                                        <m:t>0</m:t>
                                      </m:r>
                                    </m:e>
                                  </m:mr>
                                </m:m>
                              </m:e>
                              <m:e>
                                <m:m>
                                  <m:mPr>
                                    <m:mcs>
                                      <m:mc>
                                        <m:mcPr>
                                          <m:count m:val="2"/>
                                          <m:mcJc m:val="center"/>
                                        </m:mcPr>
                                      </m:mc>
                                    </m:mcs>
                                    <m:ctrlPr>
                                      <a:rPr lang="en-CA" sz="2400" i="1" smtClean="0">
                                        <a:latin typeface="Cambria Math" panose="02040503050406030204" pitchFamily="18" charset="0"/>
                                      </a:rPr>
                                    </m:ctrlPr>
                                  </m:mPr>
                                  <m:mr>
                                    <m:e>
                                      <m:r>
                                        <a:rPr lang="en-CA" sz="2400" b="0" i="1" smtClean="0">
                                          <a:latin typeface="Cambria Math" panose="02040503050406030204" pitchFamily="18" charset="0"/>
                                        </a:rPr>
                                        <m:t>∞</m:t>
                                      </m:r>
                                    </m:e>
                                    <m:e>
                                      <m:r>
                                        <a:rPr lang="en-CA" sz="2400" b="0" i="1" smtClean="0">
                                          <a:latin typeface="Cambria Math" panose="02040503050406030204" pitchFamily="18" charset="0"/>
                                        </a:rPr>
                                        <m:t>∞</m:t>
                                      </m:r>
                                    </m:e>
                                  </m:mr>
                                  <m:mr>
                                    <m:e>
                                      <m:r>
                                        <a:rPr lang="en-CA" sz="2400" b="0" i="1" smtClean="0">
                                          <a:latin typeface="Cambria Math" panose="02040503050406030204" pitchFamily="18" charset="0"/>
                                        </a:rPr>
                                        <m:t>12</m:t>
                                      </m:r>
                                    </m:e>
                                    <m:e>
                                      <m:r>
                                        <a:rPr lang="en-CA" sz="2400" b="0" i="1" smtClean="0">
                                          <a:latin typeface="Cambria Math" panose="02040503050406030204" pitchFamily="18" charset="0"/>
                                        </a:rPr>
                                        <m:t>5</m:t>
                                      </m:r>
                                    </m:e>
                                  </m:mr>
                                </m:m>
                              </m:e>
                            </m:mr>
                            <m:mr>
                              <m:e>
                                <m:m>
                                  <m:mPr>
                                    <m:mcs>
                                      <m:mc>
                                        <m:mcPr>
                                          <m:count m:val="2"/>
                                          <m:mcJc m:val="center"/>
                                        </m:mcPr>
                                      </m:mc>
                                    </m:mcs>
                                    <m:ctrlPr>
                                      <a:rPr lang="en-CA" sz="2400" i="1" smtClean="0">
                                        <a:latin typeface="Cambria Math" panose="02040503050406030204" pitchFamily="18" charset="0"/>
                                      </a:rPr>
                                    </m:ctrlPr>
                                  </m:mPr>
                                  <m:mr>
                                    <m:e>
                                      <m:r>
                                        <m:rPr>
                                          <m:brk m:alnAt="7"/>
                                        </m:rPr>
                                        <a:rPr lang="en-CA" sz="2400" b="0" i="1" smtClean="0">
                                          <a:latin typeface="Cambria Math" panose="02040503050406030204" pitchFamily="18" charset="0"/>
                                        </a:rPr>
                                        <m:t>4</m:t>
                                      </m:r>
                                    </m:e>
                                    <m:e>
                                      <m:r>
                                        <a:rPr lang="en-CA" sz="2400" b="0" i="1" smtClean="0">
                                          <a:latin typeface="Cambria Math" panose="02040503050406030204" pitchFamily="18" charset="0"/>
                                        </a:rPr>
                                        <m:t>∞</m:t>
                                      </m:r>
                                    </m:e>
                                  </m:mr>
                                  <m:mr>
                                    <m:e>
                                      <m:r>
                                        <a:rPr lang="en-CA" sz="2400" b="0" i="1" smtClean="0">
                                          <a:latin typeface="Cambria Math" panose="02040503050406030204" pitchFamily="18" charset="0"/>
                                        </a:rPr>
                                        <m:t>2</m:t>
                                      </m:r>
                                    </m:e>
                                    <m:e>
                                      <m:r>
                                        <a:rPr lang="en-CA" sz="2400" b="0" i="1" smtClean="0">
                                          <a:latin typeface="Cambria Math" panose="02040503050406030204" pitchFamily="18" charset="0"/>
                                        </a:rPr>
                                        <m:t>−4</m:t>
                                      </m:r>
                                    </m:e>
                                  </m:mr>
                                </m:m>
                              </m:e>
                              <m:e>
                                <m:m>
                                  <m:mPr>
                                    <m:mcs>
                                      <m:mc>
                                        <m:mcPr>
                                          <m:count m:val="2"/>
                                          <m:mcJc m:val="center"/>
                                        </m:mcPr>
                                      </m:mc>
                                    </m:mcs>
                                    <m:ctrlPr>
                                      <a:rPr lang="en-CA" sz="2400" i="1" smtClean="0">
                                        <a:latin typeface="Cambria Math" panose="02040503050406030204" pitchFamily="18" charset="0"/>
                                      </a:rPr>
                                    </m:ctrlPr>
                                  </m:mPr>
                                  <m:mr>
                                    <m:e>
                                      <m:r>
                                        <m:rPr>
                                          <m:brk m:alnAt="7"/>
                                        </m:rPr>
                                        <a:rPr lang="en-CA" sz="2400" b="0" i="1" smtClean="0">
                                          <a:latin typeface="Cambria Math" panose="02040503050406030204" pitchFamily="18" charset="0"/>
                                        </a:rPr>
                                        <m:t>0</m:t>
                                      </m:r>
                                    </m:e>
                                    <m:e>
                                      <m:r>
                                        <a:rPr lang="en-CA" sz="2400" b="0" i="1" smtClean="0">
                                          <a:latin typeface="Cambria Math" panose="02040503050406030204" pitchFamily="18" charset="0"/>
                                        </a:rPr>
                                        <m:t>−1</m:t>
                                      </m:r>
                                    </m:e>
                                  </m:mr>
                                  <m:mr>
                                    <m:e/>
                                    <m:e>
                                      <m:r>
                                        <a:rPr lang="en-CA" sz="2400" b="0" i="1" smtClean="0">
                                          <a:latin typeface="Cambria Math" panose="02040503050406030204" pitchFamily="18" charset="0"/>
                                        </a:rPr>
                                        <m:t>0</m:t>
                                      </m:r>
                                    </m:e>
                                  </m:mr>
                                </m:m>
                              </m:e>
                            </m:mr>
                          </m:m>
                        </m:e>
                      </m:d>
                    </m:oMath>
                  </m:oMathPara>
                </a14:m>
                <a:endParaRPr lang="en-CA" sz="2400" dirty="0"/>
              </a:p>
            </p:txBody>
          </p:sp>
        </mc:Choice>
        <mc:Fallback xmlns="">
          <p:sp>
            <p:nvSpPr>
              <p:cNvPr id="39" name="TextBox 38">
                <a:extLst>
                  <a:ext uri="{FF2B5EF4-FFF2-40B4-BE49-F238E27FC236}">
                    <a16:creationId xmlns:a16="http://schemas.microsoft.com/office/drawing/2014/main" id="{21078317-308D-038D-2E04-E97EFF2F3BC6}"/>
                  </a:ext>
                </a:extLst>
              </p:cNvPr>
              <p:cNvSpPr txBox="1">
                <a:spLocks noRot="1" noChangeAspect="1" noMove="1" noResize="1" noEditPoints="1" noAdjustHandles="1" noChangeArrowheads="1" noChangeShapeType="1" noTextEdit="1"/>
              </p:cNvSpPr>
              <p:nvPr/>
            </p:nvSpPr>
            <p:spPr>
              <a:xfrm>
                <a:off x="5792831" y="3715187"/>
                <a:ext cx="3769878" cy="1360629"/>
              </a:xfrm>
              <a:prstGeom prst="rect">
                <a:avLst/>
              </a:prstGeom>
              <a:blipFill>
                <a:blip r:embed="rId15"/>
                <a:stretch>
                  <a:fillRect/>
                </a:stretch>
              </a:blipFill>
              <a:ln w="38100">
                <a:solidFill>
                  <a:schemeClr val="bg1"/>
                </a:solid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A548889-5499-7CA7-E69E-FD608A50B98F}"/>
                  </a:ext>
                </a:extLst>
              </p:cNvPr>
              <p:cNvSpPr txBox="1"/>
              <p:nvPr/>
            </p:nvSpPr>
            <p:spPr>
              <a:xfrm>
                <a:off x="5792831" y="3715187"/>
                <a:ext cx="3753848" cy="1360629"/>
              </a:xfrm>
              <a:prstGeom prst="rect">
                <a:avLst/>
              </a:prstGeom>
              <a:solidFill>
                <a:schemeClr val="bg1"/>
              </a:solidFill>
              <a:ln w="38100">
                <a:solidFill>
                  <a:schemeClr val="bg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𝑊</m:t>
                      </m:r>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𝑖</m:t>
                          </m:r>
                          <m:r>
                            <a:rPr lang="en-CA" sz="2400" b="0" i="1" smtClean="0">
                              <a:latin typeface="Cambria Math" panose="02040503050406030204" pitchFamily="18" charset="0"/>
                            </a:rPr>
                            <m:t>,</m:t>
                          </m:r>
                          <m:r>
                            <a:rPr lang="en-CA" sz="2400" b="0" i="1" smtClean="0">
                              <a:latin typeface="Cambria Math" panose="02040503050406030204" pitchFamily="18" charset="0"/>
                            </a:rPr>
                            <m:t>𝑗</m:t>
                          </m:r>
                        </m:e>
                      </m:d>
                      <m:r>
                        <a:rPr lang="en-CA" sz="2400" b="0" i="1" smtClean="0">
                          <a:latin typeface="Cambria Math" panose="02040503050406030204" pitchFamily="18" charset="0"/>
                        </a:rPr>
                        <m:t>=</m:t>
                      </m:r>
                      <m:d>
                        <m:dPr>
                          <m:begChr m:val="["/>
                          <m:endChr m:val="]"/>
                          <m:ctrlPr>
                            <a:rPr lang="en-CA" sz="2400" i="1" smtClean="0">
                              <a:latin typeface="Cambria Math" panose="02040503050406030204" pitchFamily="18" charset="0"/>
                            </a:rPr>
                          </m:ctrlPr>
                        </m:dPr>
                        <m:e>
                          <m:m>
                            <m:mPr>
                              <m:mcs>
                                <m:mc>
                                  <m:mcPr>
                                    <m:count m:val="2"/>
                                    <m:mcJc m:val="center"/>
                                  </m:mcPr>
                                </m:mc>
                              </m:mcs>
                              <m:ctrlPr>
                                <a:rPr lang="en-CA" sz="2400" i="1" smtClean="0">
                                  <a:latin typeface="Cambria Math" panose="02040503050406030204" pitchFamily="18" charset="0"/>
                                </a:rPr>
                              </m:ctrlPr>
                            </m:mPr>
                            <m:mr>
                              <m:e>
                                <m:m>
                                  <m:mPr>
                                    <m:mcs>
                                      <m:mc>
                                        <m:mcPr>
                                          <m:count m:val="2"/>
                                          <m:mcJc m:val="center"/>
                                        </m:mcPr>
                                      </m:mc>
                                    </m:mcs>
                                    <m:ctrlPr>
                                      <a:rPr lang="en-CA" sz="2400" i="1" smtClean="0">
                                        <a:latin typeface="Cambria Math" panose="02040503050406030204" pitchFamily="18" charset="0"/>
                                      </a:rPr>
                                    </m:ctrlPr>
                                  </m:mPr>
                                  <m:mr>
                                    <m:e>
                                      <m:r>
                                        <m:rPr>
                                          <m:brk m:alnAt="7"/>
                                        </m:rPr>
                                        <a:rPr lang="en-CA" sz="2400" b="0" i="1" smtClean="0">
                                          <a:latin typeface="Cambria Math" panose="02040503050406030204" pitchFamily="18" charset="0"/>
                                        </a:rPr>
                                        <m:t>0</m:t>
                                      </m:r>
                                    </m:e>
                                    <m:e>
                                      <m:r>
                                        <a:rPr lang="en-CA" sz="2400" b="0" i="1" smtClean="0">
                                          <a:latin typeface="Cambria Math" panose="02040503050406030204" pitchFamily="18" charset="0"/>
                                        </a:rPr>
                                        <m:t>3</m:t>
                                      </m:r>
                                    </m:e>
                                  </m:mr>
                                  <m:mr>
                                    <m:e>
                                      <m:r>
                                        <a:rPr lang="en-CA" sz="2400" b="0" i="1" smtClean="0">
                                          <a:latin typeface="Cambria Math" panose="02040503050406030204" pitchFamily="18" charset="0"/>
                                        </a:rPr>
                                        <m:t>∞</m:t>
                                      </m:r>
                                    </m:e>
                                    <m:e>
                                      <m:r>
                                        <a:rPr lang="en-CA" sz="2400" b="0" i="1" smtClean="0">
                                          <a:latin typeface="Cambria Math" panose="02040503050406030204" pitchFamily="18" charset="0"/>
                                        </a:rPr>
                                        <m:t>0</m:t>
                                      </m:r>
                                    </m:e>
                                  </m:mr>
                                </m:m>
                              </m:e>
                              <m:e>
                                <m:m>
                                  <m:mPr>
                                    <m:mcs>
                                      <m:mc>
                                        <m:mcPr>
                                          <m:count m:val="2"/>
                                          <m:mcJc m:val="center"/>
                                        </m:mcPr>
                                      </m:mc>
                                    </m:mcs>
                                    <m:ctrlPr>
                                      <a:rPr lang="en-CA" sz="2400" i="1" smtClean="0">
                                        <a:latin typeface="Cambria Math" panose="02040503050406030204" pitchFamily="18" charset="0"/>
                                      </a:rPr>
                                    </m:ctrlPr>
                                  </m:mPr>
                                  <m:mr>
                                    <m:e>
                                      <m:r>
                                        <a:rPr lang="en-CA" sz="2400" b="0" i="1" smtClean="0">
                                          <a:latin typeface="Cambria Math" panose="02040503050406030204" pitchFamily="18" charset="0"/>
                                        </a:rPr>
                                        <m:t>∞</m:t>
                                      </m:r>
                                    </m:e>
                                    <m:e>
                                      <m:r>
                                        <a:rPr lang="en-CA" sz="2400" b="0" i="1" smtClean="0">
                                          <a:latin typeface="Cambria Math" panose="02040503050406030204" pitchFamily="18" charset="0"/>
                                        </a:rPr>
                                        <m:t>∞</m:t>
                                      </m:r>
                                    </m:e>
                                  </m:mr>
                                  <m:mr>
                                    <m:e>
                                      <m:r>
                                        <a:rPr lang="en-CA" sz="2400" b="0" i="1" smtClean="0">
                                          <a:latin typeface="Cambria Math" panose="02040503050406030204" pitchFamily="18" charset="0"/>
                                        </a:rPr>
                                        <m:t>12</m:t>
                                      </m:r>
                                    </m:e>
                                    <m:e>
                                      <m:r>
                                        <a:rPr lang="en-CA" sz="2400" b="0" i="1" smtClean="0">
                                          <a:latin typeface="Cambria Math" panose="02040503050406030204" pitchFamily="18" charset="0"/>
                                        </a:rPr>
                                        <m:t>5</m:t>
                                      </m:r>
                                    </m:e>
                                  </m:mr>
                                </m:m>
                              </m:e>
                            </m:mr>
                            <m:mr>
                              <m:e>
                                <m:m>
                                  <m:mPr>
                                    <m:mcs>
                                      <m:mc>
                                        <m:mcPr>
                                          <m:count m:val="2"/>
                                          <m:mcJc m:val="center"/>
                                        </m:mcPr>
                                      </m:mc>
                                    </m:mcs>
                                    <m:ctrlPr>
                                      <a:rPr lang="en-CA" sz="2400" i="1" smtClean="0">
                                        <a:latin typeface="Cambria Math" panose="02040503050406030204" pitchFamily="18" charset="0"/>
                                      </a:rPr>
                                    </m:ctrlPr>
                                  </m:mPr>
                                  <m:mr>
                                    <m:e>
                                      <m:r>
                                        <m:rPr>
                                          <m:brk m:alnAt="7"/>
                                        </m:rPr>
                                        <a:rPr lang="en-CA" sz="2400" b="0" i="1" smtClean="0">
                                          <a:latin typeface="Cambria Math" panose="02040503050406030204" pitchFamily="18" charset="0"/>
                                        </a:rPr>
                                        <m:t>4</m:t>
                                      </m:r>
                                    </m:e>
                                    <m:e>
                                      <m:r>
                                        <a:rPr lang="en-CA" sz="2400" b="0" i="1" smtClean="0">
                                          <a:latin typeface="Cambria Math" panose="02040503050406030204" pitchFamily="18" charset="0"/>
                                        </a:rPr>
                                        <m:t>∞</m:t>
                                      </m:r>
                                    </m:e>
                                  </m:mr>
                                  <m:mr>
                                    <m:e>
                                      <m:r>
                                        <a:rPr lang="en-CA" sz="2400" b="0" i="1" smtClean="0">
                                          <a:latin typeface="Cambria Math" panose="02040503050406030204" pitchFamily="18" charset="0"/>
                                        </a:rPr>
                                        <m:t>2</m:t>
                                      </m:r>
                                    </m:e>
                                    <m:e>
                                      <m:r>
                                        <a:rPr lang="en-CA" sz="2400" b="0" i="1" smtClean="0">
                                          <a:latin typeface="Cambria Math" panose="02040503050406030204" pitchFamily="18" charset="0"/>
                                        </a:rPr>
                                        <m:t>−4</m:t>
                                      </m:r>
                                    </m:e>
                                  </m:mr>
                                </m:m>
                              </m:e>
                              <m:e>
                                <m:m>
                                  <m:mPr>
                                    <m:mcs>
                                      <m:mc>
                                        <m:mcPr>
                                          <m:count m:val="2"/>
                                          <m:mcJc m:val="center"/>
                                        </m:mcPr>
                                      </m:mc>
                                    </m:mcs>
                                    <m:ctrlPr>
                                      <a:rPr lang="en-CA" sz="2400" i="1" smtClean="0">
                                        <a:latin typeface="Cambria Math" panose="02040503050406030204" pitchFamily="18" charset="0"/>
                                      </a:rPr>
                                    </m:ctrlPr>
                                  </m:mPr>
                                  <m:mr>
                                    <m:e>
                                      <m:r>
                                        <m:rPr>
                                          <m:brk m:alnAt="7"/>
                                        </m:rPr>
                                        <a:rPr lang="en-CA" sz="2400" b="0" i="1" smtClean="0">
                                          <a:latin typeface="Cambria Math" panose="02040503050406030204" pitchFamily="18" charset="0"/>
                                        </a:rPr>
                                        <m:t>0</m:t>
                                      </m:r>
                                    </m:e>
                                    <m:e>
                                      <m:r>
                                        <a:rPr lang="en-CA" sz="2400" b="0" i="1" smtClean="0">
                                          <a:latin typeface="Cambria Math" panose="02040503050406030204" pitchFamily="18" charset="0"/>
                                        </a:rPr>
                                        <m:t>−1</m:t>
                                      </m:r>
                                    </m:e>
                                  </m:mr>
                                  <m:mr>
                                    <m:e>
                                      <m:r>
                                        <a:rPr lang="en-CA" sz="2400" b="0" i="1" smtClean="0">
                                          <a:latin typeface="Cambria Math" panose="02040503050406030204" pitchFamily="18" charset="0"/>
                                        </a:rPr>
                                        <m:t>∞</m:t>
                                      </m:r>
                                    </m:e>
                                    <m:e>
                                      <m:r>
                                        <a:rPr lang="en-CA" sz="2400" b="0" i="1" smtClean="0">
                                          <a:latin typeface="Cambria Math" panose="02040503050406030204" pitchFamily="18" charset="0"/>
                                        </a:rPr>
                                        <m:t>0</m:t>
                                      </m:r>
                                    </m:e>
                                  </m:mr>
                                </m:m>
                              </m:e>
                            </m:mr>
                          </m:m>
                        </m:e>
                      </m:d>
                    </m:oMath>
                  </m:oMathPara>
                </a14:m>
                <a:endParaRPr lang="en-CA" sz="2400" dirty="0"/>
              </a:p>
            </p:txBody>
          </p:sp>
        </mc:Choice>
        <mc:Fallback xmlns="">
          <p:sp>
            <p:nvSpPr>
              <p:cNvPr id="40" name="TextBox 39">
                <a:extLst>
                  <a:ext uri="{FF2B5EF4-FFF2-40B4-BE49-F238E27FC236}">
                    <a16:creationId xmlns:a16="http://schemas.microsoft.com/office/drawing/2014/main" id="{4A548889-5499-7CA7-E69E-FD608A50B98F}"/>
                  </a:ext>
                </a:extLst>
              </p:cNvPr>
              <p:cNvSpPr txBox="1">
                <a:spLocks noRot="1" noChangeAspect="1" noMove="1" noResize="1" noEditPoints="1" noAdjustHandles="1" noChangeArrowheads="1" noChangeShapeType="1" noTextEdit="1"/>
              </p:cNvSpPr>
              <p:nvPr/>
            </p:nvSpPr>
            <p:spPr>
              <a:xfrm>
                <a:off x="5792831" y="3715187"/>
                <a:ext cx="3753848" cy="1360629"/>
              </a:xfrm>
              <a:prstGeom prst="rect">
                <a:avLst/>
              </a:prstGeom>
              <a:blipFill>
                <a:blip r:embed="rId16"/>
                <a:stretch>
                  <a:fillRect/>
                </a:stretch>
              </a:blipFill>
              <a:ln w="38100">
                <a:solidFill>
                  <a:schemeClr val="bg1"/>
                </a:solidFill>
              </a:ln>
            </p:spPr>
            <p:txBody>
              <a:bodyPr/>
              <a:lstStyle/>
              <a:p>
                <a:r>
                  <a:rPr lang="en-CA">
                    <a:noFill/>
                  </a:rPr>
                  <a:t> </a:t>
                </a:r>
              </a:p>
            </p:txBody>
          </p:sp>
        </mc:Fallback>
      </mc:AlternateContent>
      <p:pic>
        <p:nvPicPr>
          <p:cNvPr id="44" name="Picture 43">
            <a:extLst>
              <a:ext uri="{FF2B5EF4-FFF2-40B4-BE49-F238E27FC236}">
                <a16:creationId xmlns:a16="http://schemas.microsoft.com/office/drawing/2014/main" id="{0E64E6A2-4551-2AE5-9308-46E4599A7DF2}"/>
              </a:ext>
            </a:extLst>
          </p:cNvPr>
          <p:cNvPicPr>
            <a:picLocks noChangeAspect="1"/>
          </p:cNvPicPr>
          <p:nvPr/>
        </p:nvPicPr>
        <p:blipFill>
          <a:blip r:embed="rId17"/>
          <a:stretch>
            <a:fillRect/>
          </a:stretch>
        </p:blipFill>
        <p:spPr>
          <a:xfrm>
            <a:off x="1826416" y="570604"/>
            <a:ext cx="8304286" cy="22212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15780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9F8F837C-5BBC-424B-8830-BEF515CBD6C3}"/>
                  </a:ext>
                </a:extLst>
              </p:cNvPr>
              <p:cNvSpPr/>
              <p:nvPr/>
            </p:nvSpPr>
            <p:spPr>
              <a:xfrm>
                <a:off x="2306421" y="3826917"/>
                <a:ext cx="665018" cy="61157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dirty="0" smtClean="0">
                          <a:latin typeface="Cambria Math" panose="02040503050406030204" pitchFamily="18" charset="0"/>
                        </a:rPr>
                        <m:t>𝒋</m:t>
                      </m:r>
                    </m:oMath>
                  </m:oMathPara>
                </a14:m>
                <a:endParaRPr lang="en-CA" sz="2000" b="1" dirty="0"/>
              </a:p>
            </p:txBody>
          </p:sp>
        </mc:Choice>
        <mc:Fallback xmlns="">
          <p:sp>
            <p:nvSpPr>
              <p:cNvPr id="14" name="Oval 13">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2306421" y="3826917"/>
                <a:ext cx="665018" cy="611579"/>
              </a:xfrm>
              <a:prstGeom prst="ellipse">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4C61EA1C-BC2C-4426-88A9-A40F2B3CEC1A}"/>
                  </a:ext>
                </a:extLst>
              </p:cNvPr>
              <p:cNvSpPr/>
              <p:nvPr/>
            </p:nvSpPr>
            <p:spPr>
              <a:xfrm>
                <a:off x="422110" y="3952882"/>
                <a:ext cx="665018" cy="61157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𝒊</m:t>
                      </m:r>
                    </m:oMath>
                  </m:oMathPara>
                </a14:m>
                <a:endParaRPr lang="en-CA" sz="2000" b="1" dirty="0"/>
              </a:p>
            </p:txBody>
          </p:sp>
        </mc:Choice>
        <mc:Fallback xmlns="">
          <p:sp>
            <p:nvSpPr>
              <p:cNvPr id="15" name="Oval 14">
                <a:extLst>
                  <a:ext uri="{FF2B5EF4-FFF2-40B4-BE49-F238E27FC236}">
                    <a16:creationId xmlns:a16="http://schemas.microsoft.com/office/drawing/2014/main" id="{4C61EA1C-BC2C-4426-88A9-A40F2B3CEC1A}"/>
                  </a:ext>
                </a:extLst>
              </p:cNvPr>
              <p:cNvSpPr>
                <a:spLocks noRot="1" noChangeAspect="1" noMove="1" noResize="1" noEditPoints="1" noAdjustHandles="1" noChangeArrowheads="1" noChangeShapeType="1" noTextEdit="1"/>
              </p:cNvSpPr>
              <p:nvPr/>
            </p:nvSpPr>
            <p:spPr>
              <a:xfrm>
                <a:off x="422110" y="3952882"/>
                <a:ext cx="665018" cy="611579"/>
              </a:xfrm>
              <a:prstGeom prst="ellipse">
                <a:avLst/>
              </a:prstGeom>
              <a:blipFill>
                <a:blip r:embed="rId4"/>
                <a:stretch>
                  <a:fillRect/>
                </a:stretch>
              </a:blipFill>
            </p:spPr>
            <p:txBody>
              <a:bodyPr/>
              <a:lstStyle/>
              <a:p>
                <a:r>
                  <a:rPr lang="en-CA">
                    <a:noFill/>
                  </a:rPr>
                  <a:t> </a:t>
                </a:r>
              </a:p>
            </p:txBody>
          </p:sp>
        </mc:Fallback>
      </mc:AlternateContent>
      <p:cxnSp>
        <p:nvCxnSpPr>
          <p:cNvPr id="16" name="Straight Arrow Connector 15">
            <a:extLst>
              <a:ext uri="{FF2B5EF4-FFF2-40B4-BE49-F238E27FC236}">
                <a16:creationId xmlns:a16="http://schemas.microsoft.com/office/drawing/2014/main" id="{BB16C96C-01A8-47FE-8A7A-95C68D985700}"/>
              </a:ext>
            </a:extLst>
          </p:cNvPr>
          <p:cNvCxnSpPr>
            <a:stCxn id="15" idx="5"/>
          </p:cNvCxnSpPr>
          <p:nvPr/>
        </p:nvCxnSpPr>
        <p:spPr>
          <a:xfrm rot="20395698">
            <a:off x="1086453" y="4354350"/>
            <a:ext cx="269959" cy="168293"/>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17" name="Straight Arrow Connector 16">
            <a:extLst>
              <a:ext uri="{FF2B5EF4-FFF2-40B4-BE49-F238E27FC236}">
                <a16:creationId xmlns:a16="http://schemas.microsoft.com/office/drawing/2014/main" id="{3845BA73-5A15-4CFB-B69A-7807D7073E02}"/>
              </a:ext>
            </a:extLst>
          </p:cNvPr>
          <p:cNvCxnSpPr>
            <a:cxnSpLocks/>
          </p:cNvCxnSpPr>
          <p:nvPr/>
        </p:nvCxnSpPr>
        <p:spPr>
          <a:xfrm rot="20395698" flipV="1">
            <a:off x="1352252" y="4236374"/>
            <a:ext cx="370379" cy="168293"/>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18" name="Straight Arrow Connector 17">
            <a:extLst>
              <a:ext uri="{FF2B5EF4-FFF2-40B4-BE49-F238E27FC236}">
                <a16:creationId xmlns:a16="http://schemas.microsoft.com/office/drawing/2014/main" id="{5A31AA18-7E60-4D03-98BB-4F11E4529454}"/>
              </a:ext>
            </a:extLst>
          </p:cNvPr>
          <p:cNvCxnSpPr>
            <a:cxnSpLocks/>
          </p:cNvCxnSpPr>
          <p:nvPr/>
        </p:nvCxnSpPr>
        <p:spPr>
          <a:xfrm rot="20395698">
            <a:off x="1707046" y="4131774"/>
            <a:ext cx="360368" cy="130882"/>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19" name="Straight Arrow Connector 18">
            <a:extLst>
              <a:ext uri="{FF2B5EF4-FFF2-40B4-BE49-F238E27FC236}">
                <a16:creationId xmlns:a16="http://schemas.microsoft.com/office/drawing/2014/main" id="{0E9F908C-3228-48A8-889A-F03E69799D05}"/>
              </a:ext>
            </a:extLst>
          </p:cNvPr>
          <p:cNvCxnSpPr>
            <a:cxnSpLocks/>
          </p:cNvCxnSpPr>
          <p:nvPr/>
        </p:nvCxnSpPr>
        <p:spPr>
          <a:xfrm rot="20395698" flipV="1">
            <a:off x="2063212" y="4071295"/>
            <a:ext cx="279969" cy="7647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520371" y="2867471"/>
                <a:ext cx="2350323" cy="646331"/>
              </a:xfrm>
              <a:prstGeom prst="rect">
                <a:avLst/>
              </a:prstGeom>
              <a:noFill/>
            </p:spPr>
            <p:txBody>
              <a:bodyPr wrap="none" rtlCol="0">
                <a:spAutoFit/>
              </a:bodyPr>
              <a:lstStyle/>
              <a:p>
                <a:pPr algn="ctr"/>
                <a:r>
                  <a:rPr lang="en-CA" dirty="0"/>
                  <a:t>interior nodes</a:t>
                </a:r>
                <a:br>
                  <a:rPr lang="en-CA" dirty="0"/>
                </a:br>
                <a:r>
                  <a:rPr lang="en-CA" dirty="0"/>
                  <a:t>are all in </a:t>
                </a:r>
                <a14:m>
                  <m:oMath xmlns:m="http://schemas.openxmlformats.org/officeDocument/2006/math">
                    <m:d>
                      <m:dPr>
                        <m:begChr m:val="{"/>
                        <m:endChr m:val="}"/>
                        <m:ctrlPr>
                          <a:rPr lang="en-CA" i="1">
                            <a:latin typeface="Cambria Math" panose="02040503050406030204" pitchFamily="18" charset="0"/>
                          </a:rPr>
                        </m:ctrlPr>
                      </m:dPr>
                      <m:e>
                        <m:r>
                          <a:rPr lang="en-CA" i="1">
                            <a:latin typeface="Cambria Math" panose="02040503050406030204" pitchFamily="18" charset="0"/>
                          </a:rPr>
                          <m:t>1…</m:t>
                        </m:r>
                        <m:r>
                          <a:rPr lang="en-CA" i="1">
                            <a:latin typeface="Cambria Math" panose="02040503050406030204" pitchFamily="18" charset="0"/>
                          </a:rPr>
                          <m:t>𝑚</m:t>
                        </m:r>
                        <m:r>
                          <a:rPr lang="en-CA" i="1">
                            <a:latin typeface="Cambria Math" panose="02040503050406030204" pitchFamily="18" charset="0"/>
                          </a:rPr>
                          <m:t>−1</m:t>
                        </m:r>
                      </m:e>
                    </m:d>
                  </m:oMath>
                </a14:m>
                <a:endParaRPr lang="en-CA" dirty="0"/>
              </a:p>
            </p:txBody>
          </p:sp>
        </mc:Choice>
        <mc:Fallback xmlns="">
          <p:sp>
            <p:nvSpPr>
              <p:cNvPr id="20" name="TextBox 19"/>
              <p:cNvSpPr txBox="1">
                <a:spLocks noRot="1" noChangeAspect="1" noMove="1" noResize="1" noEditPoints="1" noAdjustHandles="1" noChangeArrowheads="1" noChangeShapeType="1" noTextEdit="1"/>
              </p:cNvSpPr>
              <p:nvPr/>
            </p:nvSpPr>
            <p:spPr>
              <a:xfrm>
                <a:off x="520371" y="2867471"/>
                <a:ext cx="2350323" cy="646331"/>
              </a:xfrm>
              <a:prstGeom prst="rect">
                <a:avLst/>
              </a:prstGeom>
              <a:blipFill>
                <a:blip r:embed="rId5"/>
                <a:stretch>
                  <a:fillRect l="-1813" t="-4717" b="-14151"/>
                </a:stretch>
              </a:blipFill>
            </p:spPr>
            <p:txBody>
              <a:bodyPr/>
              <a:lstStyle/>
              <a:p>
                <a:r>
                  <a:rPr lang="en-CA">
                    <a:noFill/>
                  </a:rPr>
                  <a:t> </a:t>
                </a:r>
              </a:p>
            </p:txBody>
          </p:sp>
        </mc:Fallback>
      </mc:AlternateContent>
      <p:sp>
        <p:nvSpPr>
          <p:cNvPr id="22" name="Left Brace 21"/>
          <p:cNvSpPr/>
          <p:nvPr/>
        </p:nvSpPr>
        <p:spPr>
          <a:xfrm rot="5400000">
            <a:off x="1532553" y="3026845"/>
            <a:ext cx="328441" cy="1219293"/>
          </a:xfrm>
          <a:prstGeom prst="leftBrace">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26" name="Oval 25">
                <a:extLst>
                  <a:ext uri="{FF2B5EF4-FFF2-40B4-BE49-F238E27FC236}">
                    <a16:creationId xmlns:a16="http://schemas.microsoft.com/office/drawing/2014/main" id="{9F8F837C-5BBC-424B-8830-BEF515CBD6C3}"/>
                  </a:ext>
                </a:extLst>
              </p:cNvPr>
              <p:cNvSpPr/>
              <p:nvPr/>
            </p:nvSpPr>
            <p:spPr>
              <a:xfrm>
                <a:off x="5852531" y="3870348"/>
                <a:ext cx="665018" cy="61157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dirty="0" smtClean="0">
                          <a:latin typeface="Cambria Math" panose="02040503050406030204" pitchFamily="18" charset="0"/>
                        </a:rPr>
                        <m:t>𝒋</m:t>
                      </m:r>
                    </m:oMath>
                  </m:oMathPara>
                </a14:m>
                <a:endParaRPr lang="en-CA" sz="2000" b="1" dirty="0"/>
              </a:p>
            </p:txBody>
          </p:sp>
        </mc:Choice>
        <mc:Fallback xmlns="">
          <p:sp>
            <p:nvSpPr>
              <p:cNvPr id="26" name="Oval 25">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5852531" y="3870348"/>
                <a:ext cx="665018" cy="611579"/>
              </a:xfrm>
              <a:prstGeom prst="ellipse">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7" name="Oval 26">
                <a:extLst>
                  <a:ext uri="{FF2B5EF4-FFF2-40B4-BE49-F238E27FC236}">
                    <a16:creationId xmlns:a16="http://schemas.microsoft.com/office/drawing/2014/main" id="{4C61EA1C-BC2C-4426-88A9-A40F2B3CEC1A}"/>
                  </a:ext>
                </a:extLst>
              </p:cNvPr>
              <p:cNvSpPr/>
              <p:nvPr/>
            </p:nvSpPr>
            <p:spPr>
              <a:xfrm>
                <a:off x="3501813" y="3996313"/>
                <a:ext cx="665018" cy="61157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𝒊</m:t>
                      </m:r>
                    </m:oMath>
                  </m:oMathPara>
                </a14:m>
                <a:endParaRPr lang="en-CA" sz="2000" b="1" dirty="0"/>
              </a:p>
            </p:txBody>
          </p:sp>
        </mc:Choice>
        <mc:Fallback xmlns="">
          <p:sp>
            <p:nvSpPr>
              <p:cNvPr id="27" name="Oval 26">
                <a:extLst>
                  <a:ext uri="{FF2B5EF4-FFF2-40B4-BE49-F238E27FC236}">
                    <a16:creationId xmlns:a16="http://schemas.microsoft.com/office/drawing/2014/main" id="{4C61EA1C-BC2C-4426-88A9-A40F2B3CEC1A}"/>
                  </a:ext>
                </a:extLst>
              </p:cNvPr>
              <p:cNvSpPr>
                <a:spLocks noRot="1" noChangeAspect="1" noMove="1" noResize="1" noEditPoints="1" noAdjustHandles="1" noChangeArrowheads="1" noChangeShapeType="1" noTextEdit="1"/>
              </p:cNvSpPr>
              <p:nvPr/>
            </p:nvSpPr>
            <p:spPr>
              <a:xfrm>
                <a:off x="3501813" y="3996313"/>
                <a:ext cx="665018" cy="611579"/>
              </a:xfrm>
              <a:prstGeom prst="ellipse">
                <a:avLst/>
              </a:prstGeom>
              <a:blipFill>
                <a:blip r:embed="rId7"/>
                <a:stretch>
                  <a:fillRect/>
                </a:stretch>
              </a:blipFill>
            </p:spPr>
            <p:txBody>
              <a:bodyPr/>
              <a:lstStyle/>
              <a:p>
                <a:r>
                  <a:rPr lang="en-CA">
                    <a:noFill/>
                  </a:rPr>
                  <a:t> </a:t>
                </a:r>
              </a:p>
            </p:txBody>
          </p:sp>
        </mc:Fallback>
      </mc:AlternateContent>
      <p:cxnSp>
        <p:nvCxnSpPr>
          <p:cNvPr id="28" name="Straight Arrow Connector 27">
            <a:extLst>
              <a:ext uri="{FF2B5EF4-FFF2-40B4-BE49-F238E27FC236}">
                <a16:creationId xmlns:a16="http://schemas.microsoft.com/office/drawing/2014/main" id="{BB16C96C-01A8-47FE-8A7A-95C68D985700}"/>
              </a:ext>
            </a:extLst>
          </p:cNvPr>
          <p:cNvCxnSpPr>
            <a:stCxn id="27" idx="5"/>
          </p:cNvCxnSpPr>
          <p:nvPr/>
        </p:nvCxnSpPr>
        <p:spPr>
          <a:xfrm rot="20395698">
            <a:off x="4166156" y="4397781"/>
            <a:ext cx="269959" cy="168293"/>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29" name="Straight Arrow Connector 28">
            <a:extLst>
              <a:ext uri="{FF2B5EF4-FFF2-40B4-BE49-F238E27FC236}">
                <a16:creationId xmlns:a16="http://schemas.microsoft.com/office/drawing/2014/main" id="{3845BA73-5A15-4CFB-B69A-7807D7073E02}"/>
              </a:ext>
            </a:extLst>
          </p:cNvPr>
          <p:cNvCxnSpPr>
            <a:cxnSpLocks/>
          </p:cNvCxnSpPr>
          <p:nvPr/>
        </p:nvCxnSpPr>
        <p:spPr>
          <a:xfrm rot="20395698" flipV="1">
            <a:off x="4431955" y="4279805"/>
            <a:ext cx="370379" cy="168293"/>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30" name="Straight Arrow Connector 29">
            <a:extLst>
              <a:ext uri="{FF2B5EF4-FFF2-40B4-BE49-F238E27FC236}">
                <a16:creationId xmlns:a16="http://schemas.microsoft.com/office/drawing/2014/main" id="{5A31AA18-7E60-4D03-98BB-4F11E4529454}"/>
              </a:ext>
            </a:extLst>
          </p:cNvPr>
          <p:cNvCxnSpPr>
            <a:cxnSpLocks/>
          </p:cNvCxnSpPr>
          <p:nvPr/>
        </p:nvCxnSpPr>
        <p:spPr>
          <a:xfrm rot="20395698">
            <a:off x="5253156" y="4175205"/>
            <a:ext cx="360368" cy="130882"/>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31" name="Straight Arrow Connector 30">
            <a:extLst>
              <a:ext uri="{FF2B5EF4-FFF2-40B4-BE49-F238E27FC236}">
                <a16:creationId xmlns:a16="http://schemas.microsoft.com/office/drawing/2014/main" id="{0E9F908C-3228-48A8-889A-F03E69799D05}"/>
              </a:ext>
            </a:extLst>
          </p:cNvPr>
          <p:cNvCxnSpPr>
            <a:cxnSpLocks/>
          </p:cNvCxnSpPr>
          <p:nvPr/>
        </p:nvCxnSpPr>
        <p:spPr>
          <a:xfrm rot="20395698" flipV="1">
            <a:off x="5609322" y="4114726"/>
            <a:ext cx="279969" cy="7647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3893382" y="2867471"/>
                <a:ext cx="1946367" cy="646331"/>
              </a:xfrm>
              <a:prstGeom prst="rect">
                <a:avLst/>
              </a:prstGeom>
              <a:noFill/>
            </p:spPr>
            <p:txBody>
              <a:bodyPr wrap="none" rtlCol="0">
                <a:spAutoFit/>
              </a:bodyPr>
              <a:lstStyle/>
              <a:p>
                <a:pPr algn="ctr"/>
                <a:r>
                  <a:rPr lang="en-CA" dirty="0"/>
                  <a:t>interior nodes</a:t>
                </a:r>
              </a:p>
              <a:p>
                <a:pPr algn="ctr"/>
                <a:r>
                  <a:rPr lang="en-CA" dirty="0"/>
                  <a:t>are all in </a:t>
                </a:r>
                <a14:m>
                  <m:oMath xmlns:m="http://schemas.openxmlformats.org/officeDocument/2006/math">
                    <m:d>
                      <m:dPr>
                        <m:begChr m:val="{"/>
                        <m:endChr m:val="}"/>
                        <m:ctrlPr>
                          <a:rPr lang="en-CA" i="1">
                            <a:latin typeface="Cambria Math" panose="02040503050406030204" pitchFamily="18" charset="0"/>
                          </a:rPr>
                        </m:ctrlPr>
                      </m:dPr>
                      <m:e>
                        <m:r>
                          <a:rPr lang="en-CA" i="1">
                            <a:latin typeface="Cambria Math" panose="02040503050406030204" pitchFamily="18" charset="0"/>
                          </a:rPr>
                          <m:t>1…</m:t>
                        </m:r>
                        <m:r>
                          <a:rPr lang="en-CA" i="1">
                            <a:latin typeface="Cambria Math" panose="02040503050406030204" pitchFamily="18" charset="0"/>
                          </a:rPr>
                          <m:t>𝑚</m:t>
                        </m:r>
                      </m:e>
                    </m:d>
                  </m:oMath>
                </a14:m>
                <a:endParaRPr lang="en-CA" dirty="0"/>
              </a:p>
            </p:txBody>
          </p:sp>
        </mc:Choice>
        <mc:Fallback xmlns="">
          <p:sp>
            <p:nvSpPr>
              <p:cNvPr id="32" name="TextBox 31"/>
              <p:cNvSpPr txBox="1">
                <a:spLocks noRot="1" noChangeAspect="1" noMove="1" noResize="1" noEditPoints="1" noAdjustHandles="1" noChangeArrowheads="1" noChangeShapeType="1" noTextEdit="1"/>
              </p:cNvSpPr>
              <p:nvPr/>
            </p:nvSpPr>
            <p:spPr>
              <a:xfrm>
                <a:off x="3893382" y="2867471"/>
                <a:ext cx="1946367" cy="646331"/>
              </a:xfrm>
              <a:prstGeom prst="rect">
                <a:avLst/>
              </a:prstGeom>
              <a:blipFill>
                <a:blip r:embed="rId8"/>
                <a:stretch>
                  <a:fillRect l="-2508" t="-4717" b="-1415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9F8F837C-5BBC-424B-8830-BEF515CBD6C3}"/>
                  </a:ext>
                </a:extLst>
              </p:cNvPr>
              <p:cNvSpPr/>
              <p:nvPr/>
            </p:nvSpPr>
            <p:spPr>
              <a:xfrm>
                <a:off x="4761195" y="4017094"/>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1" i="1" smtClean="0">
                          <a:latin typeface="Cambria Math" panose="02040503050406030204" pitchFamily="18" charset="0"/>
                        </a:rPr>
                        <m:t>𝒎</m:t>
                      </m:r>
                    </m:oMath>
                  </m:oMathPara>
                </a14:m>
                <a:endParaRPr lang="en-CA" sz="2000" b="1" dirty="0"/>
              </a:p>
            </p:txBody>
          </p:sp>
        </mc:Choice>
        <mc:Fallback xmlns="">
          <p:sp>
            <p:nvSpPr>
              <p:cNvPr id="33" name="Oval 32">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4761195" y="4017094"/>
                <a:ext cx="454209" cy="417710"/>
              </a:xfrm>
              <a:prstGeom prst="ellipse">
                <a:avLst/>
              </a:prstGeom>
              <a:blipFill>
                <a:blip r:embed="rId9"/>
                <a:stretch>
                  <a:fillRect/>
                </a:stretch>
              </a:blipFill>
            </p:spPr>
            <p:txBody>
              <a:bodyPr/>
              <a:lstStyle/>
              <a:p>
                <a:r>
                  <a:rPr lang="en-CA">
                    <a:noFill/>
                  </a:rPr>
                  <a:t> </a:t>
                </a:r>
              </a:p>
            </p:txBody>
          </p:sp>
        </mc:Fallback>
      </mc:AlternateContent>
      <p:sp>
        <p:nvSpPr>
          <p:cNvPr id="34" name="Left Brace 33"/>
          <p:cNvSpPr/>
          <p:nvPr/>
        </p:nvSpPr>
        <p:spPr>
          <a:xfrm rot="5400000">
            <a:off x="4289114" y="3372062"/>
            <a:ext cx="328441" cy="615721"/>
          </a:xfrm>
          <a:prstGeom prst="leftBrace">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5" name="Left Brace 34"/>
          <p:cNvSpPr/>
          <p:nvPr/>
        </p:nvSpPr>
        <p:spPr>
          <a:xfrm rot="5400000">
            <a:off x="5369745" y="3352502"/>
            <a:ext cx="328441" cy="637126"/>
          </a:xfrm>
          <a:prstGeom prst="leftBrace">
            <a:avLst>
              <a:gd name="adj1" fmla="val 13365"/>
              <a:gd name="adj2" fmla="val 50000"/>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38" name="Flowchart: Process 37"/>
              <p:cNvSpPr/>
              <p:nvPr/>
            </p:nvSpPr>
            <p:spPr>
              <a:xfrm>
                <a:off x="199867" y="2466003"/>
                <a:ext cx="3080716" cy="410801"/>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CA" b="1" dirty="0">
                    <a:solidFill>
                      <a:srgbClr val="000000"/>
                    </a:solidFill>
                  </a:rPr>
                  <a:t>Case 1:</a:t>
                </a:r>
                <a:r>
                  <a:rPr lang="en-CA" dirty="0">
                    <a:solidFill>
                      <a:srgbClr val="000000"/>
                    </a:solidFill>
                  </a:rPr>
                  <a:t> </a:t>
                </a:r>
                <a14:m>
                  <m:oMath xmlns:m="http://schemas.openxmlformats.org/officeDocument/2006/math">
                    <m:r>
                      <a:rPr lang="en-US" b="0" i="1" smtClean="0">
                        <a:solidFill>
                          <a:srgbClr val="000000"/>
                        </a:solidFill>
                        <a:latin typeface="Cambria Math" panose="02040503050406030204" pitchFamily="18" charset="0"/>
                      </a:rPr>
                      <m:t>𝑚</m:t>
                    </m:r>
                  </m:oMath>
                </a14:m>
                <a:r>
                  <a:rPr lang="en-CA" dirty="0">
                    <a:solidFill>
                      <a:srgbClr val="000000"/>
                    </a:solidFill>
                  </a:rPr>
                  <a:t> is </a:t>
                </a:r>
                <a:r>
                  <a:rPr lang="en-CA" b="1" dirty="0">
                    <a:solidFill>
                      <a:srgbClr val="000000"/>
                    </a:solidFill>
                  </a:rPr>
                  <a:t>not</a:t>
                </a:r>
                <a:r>
                  <a:rPr lang="en-CA" dirty="0">
                    <a:solidFill>
                      <a:srgbClr val="000000"/>
                    </a:solidFill>
                  </a:rPr>
                  <a:t> used in </a:t>
                </a:r>
                <a14:m>
                  <m:oMath xmlns:m="http://schemas.openxmlformats.org/officeDocument/2006/math">
                    <m:r>
                      <a:rPr lang="en-CA" b="0" i="1" smtClean="0">
                        <a:solidFill>
                          <a:srgbClr val="000000"/>
                        </a:solidFill>
                        <a:latin typeface="Cambria Math" panose="02040503050406030204" pitchFamily="18" charset="0"/>
                      </a:rPr>
                      <m:t>𝑃</m:t>
                    </m:r>
                  </m:oMath>
                </a14:m>
                <a:endParaRPr lang="en-CA" dirty="0">
                  <a:solidFill>
                    <a:srgbClr val="000000"/>
                  </a:solidFill>
                </a:endParaRPr>
              </a:p>
            </p:txBody>
          </p:sp>
        </mc:Choice>
        <mc:Fallback xmlns="">
          <p:sp>
            <p:nvSpPr>
              <p:cNvPr id="38" name="Flowchart: Process 37"/>
              <p:cNvSpPr>
                <a:spLocks noRot="1" noChangeAspect="1" noMove="1" noResize="1" noEditPoints="1" noAdjustHandles="1" noChangeArrowheads="1" noChangeShapeType="1" noTextEdit="1"/>
              </p:cNvSpPr>
              <p:nvPr/>
            </p:nvSpPr>
            <p:spPr>
              <a:xfrm>
                <a:off x="199867" y="2466003"/>
                <a:ext cx="3080716" cy="410801"/>
              </a:xfrm>
              <a:prstGeom prst="flowChartProcess">
                <a:avLst/>
              </a:prstGeom>
              <a:blipFill>
                <a:blip r:embed="rId10"/>
                <a:stretch>
                  <a:fillRect t="-1449" b="-1594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0" name="Flowchart: Process 39"/>
              <p:cNvSpPr/>
              <p:nvPr/>
            </p:nvSpPr>
            <p:spPr>
              <a:xfrm>
                <a:off x="215527" y="1725792"/>
                <a:ext cx="8947618" cy="431903"/>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rgbClr val="000000"/>
                    </a:solidFill>
                  </a:rPr>
                  <a:t>By induction: </a:t>
                </a:r>
                <a:r>
                  <a:rPr lang="en-CA" b="1" dirty="0">
                    <a:solidFill>
                      <a:srgbClr val="000000"/>
                    </a:solidFill>
                  </a:rPr>
                  <a:t>suppose</a:t>
                </a:r>
                <a:r>
                  <a:rPr lang="en-CA" dirty="0">
                    <a:solidFill>
                      <a:srgbClr val="000000"/>
                    </a:solidFill>
                  </a:rPr>
                  <a:t> </a:t>
                </a:r>
                <a14:m>
                  <m:oMath xmlns:m="http://schemas.openxmlformats.org/officeDocument/2006/math">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𝑫</m:t>
                        </m:r>
                      </m:e>
                      <m:sub>
                        <m:r>
                          <a:rPr lang="en-CA" b="1" i="1" smtClean="0">
                            <a:solidFill>
                              <a:srgbClr val="000000"/>
                            </a:solidFill>
                            <a:latin typeface="Cambria Math" panose="02040503050406030204" pitchFamily="18" charset="0"/>
                          </a:rPr>
                          <m:t>𝒎</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𝟏</m:t>
                        </m:r>
                      </m:sub>
                    </m:sSub>
                    <m:d>
                      <m:dPr>
                        <m:begChr m:val="["/>
                        <m:endChr m:val="]"/>
                        <m:ctrlPr>
                          <a:rPr lang="en-CA" b="1" i="1" smtClean="0">
                            <a:solidFill>
                              <a:srgbClr val="000000"/>
                            </a:solidFill>
                            <a:latin typeface="Cambria Math" panose="02040503050406030204" pitchFamily="18" charset="0"/>
                          </a:rPr>
                        </m:ctrlPr>
                      </m:dPr>
                      <m:e>
                        <m:r>
                          <a:rPr lang="en-CA" b="1" i="1" smtClean="0">
                            <a:solidFill>
                              <a:srgbClr val="000000"/>
                            </a:solidFill>
                            <a:latin typeface="Cambria Math" panose="02040503050406030204" pitchFamily="18" charset="0"/>
                          </a:rPr>
                          <m:t>𝒊</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𝒋</m:t>
                        </m:r>
                      </m:e>
                    </m:d>
                  </m:oMath>
                </a14:m>
                <a:r>
                  <a:rPr lang="en-CA" b="1" i="1" dirty="0">
                    <a:solidFill>
                      <a:srgbClr val="000000"/>
                    </a:solidFill>
                    <a:latin typeface="Cambria Math" panose="02040503050406030204" pitchFamily="18" charset="0"/>
                  </a:rPr>
                  <a:t> </a:t>
                </a:r>
                <a:r>
                  <a:rPr lang="en-CA" b="1" dirty="0">
                    <a:solidFill>
                      <a:srgbClr val="000000"/>
                    </a:solidFill>
                  </a:rPr>
                  <a:t>is correct </a:t>
                </a:r>
                <a:r>
                  <a:rPr lang="en-CA" dirty="0">
                    <a:solidFill>
                      <a:srgbClr val="000000"/>
                    </a:solidFill>
                  </a:rPr>
                  <a:t>for all </a:t>
                </a:r>
                <a14:m>
                  <m:oMath xmlns:m="http://schemas.openxmlformats.org/officeDocument/2006/math">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𝑗</m:t>
                    </m:r>
                  </m:oMath>
                </a14:m>
                <a:r>
                  <a:rPr lang="en-CA" dirty="0">
                    <a:solidFill>
                      <a:srgbClr val="000000"/>
                    </a:solidFill>
                  </a:rPr>
                  <a:t>. We show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𝑚</m:t>
                        </m:r>
                      </m:sub>
                    </m:sSub>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𝑗</m:t>
                    </m:r>
                    <m:r>
                      <a:rPr lang="en-CA" b="0" i="1" smtClean="0">
                        <a:solidFill>
                          <a:srgbClr val="000000"/>
                        </a:solidFill>
                        <a:latin typeface="Cambria Math" panose="02040503050406030204" pitchFamily="18" charset="0"/>
                      </a:rPr>
                      <m:t>]</m:t>
                    </m:r>
                  </m:oMath>
                </a14:m>
                <a:r>
                  <a:rPr lang="en-CA" dirty="0">
                    <a:solidFill>
                      <a:srgbClr val="000000"/>
                    </a:solidFill>
                  </a:rPr>
                  <a:t> is correct.</a:t>
                </a:r>
              </a:p>
            </p:txBody>
          </p:sp>
        </mc:Choice>
        <mc:Fallback xmlns="">
          <p:sp>
            <p:nvSpPr>
              <p:cNvPr id="40" name="Flowchart: Process 39"/>
              <p:cNvSpPr>
                <a:spLocks noRot="1" noChangeAspect="1" noMove="1" noResize="1" noEditPoints="1" noAdjustHandles="1" noChangeArrowheads="1" noChangeShapeType="1" noTextEdit="1"/>
              </p:cNvSpPr>
              <p:nvPr/>
            </p:nvSpPr>
            <p:spPr>
              <a:xfrm>
                <a:off x="215527" y="1725792"/>
                <a:ext cx="8947618" cy="431903"/>
              </a:xfrm>
              <a:prstGeom prst="flowChartProcess">
                <a:avLst/>
              </a:prstGeom>
              <a:blipFill>
                <a:blip r:embed="rId11"/>
                <a:stretch>
                  <a:fillRect b="-1369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9" name="Flowchart: Process 38"/>
              <p:cNvSpPr/>
              <p:nvPr/>
            </p:nvSpPr>
            <p:spPr>
              <a:xfrm>
                <a:off x="7681493" y="2325829"/>
                <a:ext cx="4406959" cy="654687"/>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a:solidFill>
                      <a:srgbClr val="000000"/>
                    </a:solidFill>
                  </a:rPr>
                  <a:t>Let </a:t>
                </a:r>
                <a14:m>
                  <m:oMath xmlns:m="http://schemas.openxmlformats.org/officeDocument/2006/math">
                    <m:r>
                      <a:rPr lang="en-CA" b="0" i="1" smtClean="0">
                        <a:solidFill>
                          <a:srgbClr val="000000"/>
                        </a:solidFill>
                        <a:latin typeface="Cambria Math" panose="02040503050406030204" pitchFamily="18" charset="0"/>
                      </a:rPr>
                      <m:t>𝑃</m:t>
                    </m:r>
                  </m:oMath>
                </a14:m>
                <a:r>
                  <a:rPr lang="en-CA" dirty="0">
                    <a:solidFill>
                      <a:srgbClr val="000000"/>
                    </a:solidFill>
                  </a:rPr>
                  <a:t> be a min-weight </a:t>
                </a:r>
                <a14:m>
                  <m:oMath xmlns:m="http://schemas.openxmlformats.org/officeDocument/2006/math">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𝑗</m:t>
                        </m:r>
                      </m:e>
                    </m:d>
                  </m:oMath>
                </a14:m>
                <a:r>
                  <a:rPr lang="en-CA" dirty="0">
                    <a:solidFill>
                      <a:srgbClr val="000000"/>
                    </a:solidFill>
                  </a:rPr>
                  <a:t>-path in which all interior nodes are in </a:t>
                </a:r>
                <a14:m>
                  <m:oMath xmlns:m="http://schemas.openxmlformats.org/officeDocument/2006/math">
                    <m:r>
                      <a:rPr lang="en-CA" b="0" i="1" smtClean="0">
                        <a:solidFill>
                          <a:srgbClr val="000000"/>
                        </a:solidFill>
                        <a:latin typeface="Cambria Math" panose="02040503050406030204" pitchFamily="18" charset="0"/>
                      </a:rPr>
                      <m:t>{1…</m:t>
                    </m:r>
                    <m:r>
                      <a:rPr lang="en-CA" b="0" i="1" smtClean="0">
                        <a:solidFill>
                          <a:srgbClr val="000000"/>
                        </a:solidFill>
                        <a:latin typeface="Cambria Math" panose="02040503050406030204" pitchFamily="18" charset="0"/>
                      </a:rPr>
                      <m:t>𝑚</m:t>
                    </m:r>
                    <m:r>
                      <a:rPr lang="en-CA" b="0" i="1" smtClean="0">
                        <a:solidFill>
                          <a:srgbClr val="000000"/>
                        </a:solidFill>
                        <a:latin typeface="Cambria Math" panose="02040503050406030204" pitchFamily="18" charset="0"/>
                      </a:rPr>
                      <m:t>}</m:t>
                    </m:r>
                  </m:oMath>
                </a14:m>
                <a:endParaRPr lang="en-CA" dirty="0">
                  <a:solidFill>
                    <a:srgbClr val="000000"/>
                  </a:solidFill>
                </a:endParaRPr>
              </a:p>
            </p:txBody>
          </p:sp>
        </mc:Choice>
        <mc:Fallback xmlns="">
          <p:sp>
            <p:nvSpPr>
              <p:cNvPr id="39" name="Flowchart: Process 38"/>
              <p:cNvSpPr>
                <a:spLocks noRot="1" noChangeAspect="1" noMove="1" noResize="1" noEditPoints="1" noAdjustHandles="1" noChangeArrowheads="1" noChangeShapeType="1" noTextEdit="1"/>
              </p:cNvSpPr>
              <p:nvPr/>
            </p:nvSpPr>
            <p:spPr>
              <a:xfrm>
                <a:off x="7681493" y="2325829"/>
                <a:ext cx="4406959" cy="654687"/>
              </a:xfrm>
              <a:prstGeom prst="flowChartProcess">
                <a:avLst/>
              </a:prstGeom>
              <a:blipFill>
                <a:blip r:embed="rId12"/>
                <a:stretch>
                  <a:fillRect t="-3670" b="-1284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1" name="Rectangular Callout 40"/>
              <p:cNvSpPr/>
              <p:nvPr/>
            </p:nvSpPr>
            <p:spPr>
              <a:xfrm>
                <a:off x="64978" y="4679325"/>
                <a:ext cx="3406994" cy="673080"/>
              </a:xfrm>
              <a:prstGeom prst="wedgeRectCallout">
                <a:avLst>
                  <a:gd name="adj1" fmla="val 935"/>
                  <a:gd name="adj2" fmla="val -104258"/>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solidFill>
                      <a:srgbClr val="000000"/>
                    </a:solidFill>
                  </a:rPr>
                  <a:t>Then </a:t>
                </a:r>
                <a14:m>
                  <m:oMath xmlns:m="http://schemas.openxmlformats.org/officeDocument/2006/math">
                    <m:r>
                      <a:rPr lang="en-CA" b="0" i="1" smtClean="0">
                        <a:solidFill>
                          <a:srgbClr val="000000"/>
                        </a:solidFill>
                        <a:latin typeface="Cambria Math" panose="02040503050406030204" pitchFamily="18" charset="0"/>
                      </a:rPr>
                      <m:t>𝑤</m:t>
                    </m:r>
                    <m:r>
                      <a:rPr lang="en-CA" b="0" i="0"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𝑃</m:t>
                    </m:r>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𝑚</m:t>
                        </m:r>
                        <m:r>
                          <a:rPr lang="en-CA" b="0" i="1" smtClean="0">
                            <a:solidFill>
                              <a:srgbClr val="000000"/>
                            </a:solidFill>
                            <a:latin typeface="Cambria Math" panose="02040503050406030204" pitchFamily="18" charset="0"/>
                          </a:rPr>
                          <m:t>−1</m:t>
                        </m:r>
                      </m:sub>
                    </m:sSub>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𝑗</m:t>
                    </m:r>
                    <m:r>
                      <a:rPr lang="en-CA" b="0" i="1" smtClean="0">
                        <a:solidFill>
                          <a:srgbClr val="000000"/>
                        </a:solidFill>
                        <a:latin typeface="Cambria Math" panose="02040503050406030204" pitchFamily="18" charset="0"/>
                      </a:rPr>
                      <m:t>]</m:t>
                    </m:r>
                  </m:oMath>
                </a14:m>
                <a:r>
                  <a:rPr lang="en-CA" dirty="0">
                    <a:solidFill>
                      <a:srgbClr val="000000"/>
                    </a:solidFill>
                  </a:rPr>
                  <a:t> by I.H., and </a:t>
                </a:r>
                <a14:m>
                  <m:oMath xmlns:m="http://schemas.openxmlformats.org/officeDocument/2006/math">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𝑫</m:t>
                        </m:r>
                      </m:e>
                      <m:sub>
                        <m:r>
                          <a:rPr lang="en-CA" b="1" i="1" smtClean="0">
                            <a:solidFill>
                              <a:srgbClr val="000000"/>
                            </a:solidFill>
                            <a:latin typeface="Cambria Math" panose="02040503050406030204" pitchFamily="18" charset="0"/>
                          </a:rPr>
                          <m:t>𝒎</m:t>
                        </m:r>
                      </m:sub>
                    </m:sSub>
                    <m:d>
                      <m:dPr>
                        <m:begChr m:val="["/>
                        <m:endChr m:val="]"/>
                        <m:ctrlPr>
                          <a:rPr lang="en-CA" b="1" i="1" smtClean="0">
                            <a:solidFill>
                              <a:srgbClr val="000000"/>
                            </a:solidFill>
                            <a:latin typeface="Cambria Math" panose="02040503050406030204" pitchFamily="18" charset="0"/>
                          </a:rPr>
                        </m:ctrlPr>
                      </m:dPr>
                      <m:e>
                        <m:r>
                          <a:rPr lang="en-CA" b="1" i="1" smtClean="0">
                            <a:solidFill>
                              <a:srgbClr val="000000"/>
                            </a:solidFill>
                            <a:latin typeface="Cambria Math" panose="02040503050406030204" pitchFamily="18" charset="0"/>
                          </a:rPr>
                          <m:t>𝒊</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𝒋</m:t>
                        </m:r>
                      </m:e>
                    </m:d>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𝑫</m:t>
                        </m:r>
                      </m:e>
                      <m:sub>
                        <m:r>
                          <a:rPr lang="en-CA" b="1" i="1" smtClean="0">
                            <a:solidFill>
                              <a:srgbClr val="000000"/>
                            </a:solidFill>
                            <a:latin typeface="Cambria Math" panose="02040503050406030204" pitchFamily="18" charset="0"/>
                          </a:rPr>
                          <m:t>𝒎</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𝟏</m:t>
                        </m:r>
                      </m:sub>
                    </m:sSub>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𝒊</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𝒋</m:t>
                    </m:r>
                    <m:r>
                      <a:rPr lang="en-CA" b="1" i="1" smtClean="0">
                        <a:solidFill>
                          <a:srgbClr val="000000"/>
                        </a:solidFill>
                        <a:latin typeface="Cambria Math" panose="02040503050406030204" pitchFamily="18" charset="0"/>
                      </a:rPr>
                      <m:t>]</m:t>
                    </m:r>
                  </m:oMath>
                </a14:m>
                <a:endParaRPr lang="en-CA" b="1" dirty="0">
                  <a:solidFill>
                    <a:srgbClr val="000000"/>
                  </a:solidFill>
                </a:endParaRPr>
              </a:p>
            </p:txBody>
          </p:sp>
        </mc:Choice>
        <mc:Fallback xmlns="">
          <p:sp>
            <p:nvSpPr>
              <p:cNvPr id="41" name="Rectangular Callout 40"/>
              <p:cNvSpPr>
                <a:spLocks noRot="1" noChangeAspect="1" noMove="1" noResize="1" noEditPoints="1" noAdjustHandles="1" noChangeArrowheads="1" noChangeShapeType="1" noTextEdit="1"/>
              </p:cNvSpPr>
              <p:nvPr/>
            </p:nvSpPr>
            <p:spPr>
              <a:xfrm>
                <a:off x="64978" y="4679325"/>
                <a:ext cx="3406994" cy="673080"/>
              </a:xfrm>
              <a:prstGeom prst="wedgeRectCallout">
                <a:avLst>
                  <a:gd name="adj1" fmla="val 935"/>
                  <a:gd name="adj2" fmla="val -104258"/>
                </a:avLst>
              </a:prstGeom>
              <a:blipFill>
                <a:blip r:embed="rId1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2" name="Flowchart: Process 41"/>
              <p:cNvSpPr/>
              <p:nvPr/>
            </p:nvSpPr>
            <p:spPr>
              <a:xfrm>
                <a:off x="3630688" y="2466003"/>
                <a:ext cx="2701337" cy="410801"/>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CA" b="1" dirty="0">
                    <a:solidFill>
                      <a:srgbClr val="000000"/>
                    </a:solidFill>
                  </a:rPr>
                  <a:t>Case 2:</a:t>
                </a:r>
                <a:r>
                  <a:rPr lang="en-CA" dirty="0">
                    <a:solidFill>
                      <a:srgbClr val="000000"/>
                    </a:solidFill>
                  </a:rPr>
                  <a:t> </a:t>
                </a:r>
                <a14:m>
                  <m:oMath xmlns:m="http://schemas.openxmlformats.org/officeDocument/2006/math">
                    <m:r>
                      <a:rPr lang="en-CA" b="0" i="1" smtClean="0">
                        <a:solidFill>
                          <a:srgbClr val="000000"/>
                        </a:solidFill>
                        <a:latin typeface="Cambria Math" panose="02040503050406030204" pitchFamily="18" charset="0"/>
                      </a:rPr>
                      <m:t>𝑚</m:t>
                    </m:r>
                  </m:oMath>
                </a14:m>
                <a:r>
                  <a:rPr lang="en-CA" dirty="0">
                    <a:solidFill>
                      <a:srgbClr val="000000"/>
                    </a:solidFill>
                  </a:rPr>
                  <a:t> </a:t>
                </a:r>
                <a:r>
                  <a:rPr lang="en-CA" b="1" dirty="0">
                    <a:solidFill>
                      <a:srgbClr val="000000"/>
                    </a:solidFill>
                  </a:rPr>
                  <a:t>is</a:t>
                </a:r>
                <a:r>
                  <a:rPr lang="en-CA" dirty="0">
                    <a:solidFill>
                      <a:srgbClr val="000000"/>
                    </a:solidFill>
                  </a:rPr>
                  <a:t> used in </a:t>
                </a:r>
                <a14:m>
                  <m:oMath xmlns:m="http://schemas.openxmlformats.org/officeDocument/2006/math">
                    <m:r>
                      <a:rPr lang="en-CA" b="0" i="1" smtClean="0">
                        <a:solidFill>
                          <a:srgbClr val="000000"/>
                        </a:solidFill>
                        <a:latin typeface="Cambria Math" panose="02040503050406030204" pitchFamily="18" charset="0"/>
                      </a:rPr>
                      <m:t>𝑃</m:t>
                    </m:r>
                  </m:oMath>
                </a14:m>
                <a:endParaRPr lang="en-CA" dirty="0">
                  <a:solidFill>
                    <a:srgbClr val="000000"/>
                  </a:solidFill>
                </a:endParaRPr>
              </a:p>
            </p:txBody>
          </p:sp>
        </mc:Choice>
        <mc:Fallback xmlns="">
          <p:sp>
            <p:nvSpPr>
              <p:cNvPr id="42" name="Flowchart: Process 41"/>
              <p:cNvSpPr>
                <a:spLocks noRot="1" noChangeAspect="1" noMove="1" noResize="1" noEditPoints="1" noAdjustHandles="1" noChangeArrowheads="1" noChangeShapeType="1" noTextEdit="1"/>
              </p:cNvSpPr>
              <p:nvPr/>
            </p:nvSpPr>
            <p:spPr>
              <a:xfrm>
                <a:off x="3630688" y="2466003"/>
                <a:ext cx="2701337" cy="410801"/>
              </a:xfrm>
              <a:prstGeom prst="flowChartProcess">
                <a:avLst/>
              </a:prstGeom>
              <a:blipFill>
                <a:blip r:embed="rId14"/>
                <a:stretch>
                  <a:fillRect t="-1449" b="-1594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4" name="Rectangular Callout 43"/>
              <p:cNvSpPr/>
              <p:nvPr/>
            </p:nvSpPr>
            <p:spPr>
              <a:xfrm>
                <a:off x="3553196" y="4681727"/>
                <a:ext cx="4223413" cy="903585"/>
              </a:xfrm>
              <a:prstGeom prst="wedgeRectCallout">
                <a:avLst>
                  <a:gd name="adj1" fmla="val -16394"/>
                  <a:gd name="adj2" fmla="val -694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CA" u="sng" dirty="0">
                    <a:solidFill>
                      <a:srgbClr val="000000"/>
                    </a:solidFill>
                  </a:rPr>
                  <a:t>Claim:</a:t>
                </a:r>
                <a:r>
                  <a:rPr lang="en-CA" dirty="0">
                    <a:solidFill>
                      <a:srgbClr val="000000"/>
                    </a:solidFill>
                  </a:rPr>
                  <a:t> </a:t>
                </a:r>
                <a14:m>
                  <m:oMath xmlns:m="http://schemas.openxmlformats.org/officeDocument/2006/math">
                    <m:r>
                      <a:rPr lang="en-US" b="0" i="1" smtClean="0">
                        <a:solidFill>
                          <a:srgbClr val="000000"/>
                        </a:solidFill>
                        <a:latin typeface="Cambria Math" panose="02040503050406030204" pitchFamily="18" charset="0"/>
                      </a:rPr>
                      <m:t>∃</m:t>
                    </m:r>
                  </m:oMath>
                </a14:m>
                <a:r>
                  <a:rPr lang="en-CA" dirty="0">
                    <a:solidFill>
                      <a:srgbClr val="000000"/>
                    </a:solidFill>
                  </a:rPr>
                  <a:t> optimal path </a:t>
                </a:r>
                <a14:m>
                  <m:oMath xmlns:m="http://schemas.openxmlformats.org/officeDocument/2006/math">
                    <m:sSup>
                      <m:sSupPr>
                        <m:ctrlPr>
                          <a:rPr lang="en-US" b="0"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𝑃</m:t>
                        </m:r>
                      </m:e>
                      <m:sup>
                        <m:r>
                          <a:rPr lang="en-US" b="0" i="1" smtClean="0">
                            <a:solidFill>
                              <a:srgbClr val="000000"/>
                            </a:solidFill>
                            <a:latin typeface="Cambria Math" panose="02040503050406030204" pitchFamily="18" charset="0"/>
                          </a:rPr>
                          <m:t>′</m:t>
                        </m:r>
                      </m:sup>
                    </m:sSup>
                    <m:r>
                      <a:rPr lang="en-US" b="0" i="0" smtClean="0">
                        <a:solidFill>
                          <a:srgbClr val="000000"/>
                        </a:solidFill>
                        <a:latin typeface="Cambria Math" panose="02040503050406030204" pitchFamily="18" charset="0"/>
                      </a:rPr>
                      <m:t>=</m:t>
                    </m:r>
                    <m:sSubSup>
                      <m:sSubSupPr>
                        <m:ctrlPr>
                          <a:rPr lang="en-US" b="0" i="1" smtClean="0">
                            <a:solidFill>
                              <a:srgbClr val="000000"/>
                            </a:solidFill>
                            <a:latin typeface="Cambria Math" panose="02040503050406030204" pitchFamily="18" charset="0"/>
                          </a:rPr>
                        </m:ctrlPr>
                      </m:sSubSupPr>
                      <m:e>
                        <m:r>
                          <a:rPr lang="en-US" b="0" i="1" smtClean="0">
                            <a:solidFill>
                              <a:srgbClr val="000000"/>
                            </a:solidFill>
                            <a:latin typeface="Cambria Math" panose="02040503050406030204" pitchFamily="18" charset="0"/>
                          </a:rPr>
                          <m:t>𝑃</m:t>
                        </m:r>
                      </m:e>
                      <m:sub>
                        <m:r>
                          <a:rPr lang="en-US" b="0" i="1" smtClean="0">
                            <a:solidFill>
                              <a:srgbClr val="000000"/>
                            </a:solidFill>
                            <a:latin typeface="Cambria Math" panose="02040503050406030204" pitchFamily="18" charset="0"/>
                          </a:rPr>
                          <m:t>1</m:t>
                        </m:r>
                      </m:sub>
                      <m:sup>
                        <m:r>
                          <a:rPr lang="en-US" b="0" i="1" smtClean="0">
                            <a:solidFill>
                              <a:srgbClr val="000000"/>
                            </a:solidFill>
                            <a:latin typeface="Cambria Math" panose="02040503050406030204" pitchFamily="18" charset="0"/>
                          </a:rPr>
                          <m:t>′</m:t>
                        </m:r>
                      </m:sup>
                    </m:sSubSup>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𝑚</m:t>
                    </m:r>
                    <m:r>
                      <a:rPr lang="en-US" b="0" i="1" smtClean="0">
                        <a:solidFill>
                          <a:srgbClr val="000000"/>
                        </a:solidFill>
                        <a:latin typeface="Cambria Math" panose="02040503050406030204" pitchFamily="18" charset="0"/>
                      </a:rPr>
                      <m:t>,</m:t>
                    </m:r>
                    <m:sSubSup>
                      <m:sSubSupPr>
                        <m:ctrlPr>
                          <a:rPr lang="en-US" b="0" i="1" smtClean="0">
                            <a:solidFill>
                              <a:srgbClr val="000000"/>
                            </a:solidFill>
                            <a:latin typeface="Cambria Math" panose="02040503050406030204" pitchFamily="18" charset="0"/>
                          </a:rPr>
                        </m:ctrlPr>
                      </m:sSubSupPr>
                      <m:e>
                        <m:r>
                          <a:rPr lang="en-US" b="0" i="1" smtClean="0">
                            <a:solidFill>
                              <a:srgbClr val="000000"/>
                            </a:solidFill>
                            <a:latin typeface="Cambria Math" panose="02040503050406030204" pitchFamily="18" charset="0"/>
                          </a:rPr>
                          <m:t>𝑃</m:t>
                        </m:r>
                      </m:e>
                      <m:sub>
                        <m:r>
                          <a:rPr lang="en-US" b="0" i="1" smtClean="0">
                            <a:solidFill>
                              <a:srgbClr val="000000"/>
                            </a:solidFill>
                            <a:latin typeface="Cambria Math" panose="02040503050406030204" pitchFamily="18" charset="0"/>
                          </a:rPr>
                          <m:t>2</m:t>
                        </m:r>
                      </m:sub>
                      <m:sup>
                        <m:r>
                          <a:rPr lang="en-US" b="0" i="1" smtClean="0">
                            <a:solidFill>
                              <a:srgbClr val="000000"/>
                            </a:solidFill>
                            <a:latin typeface="Cambria Math" panose="02040503050406030204" pitchFamily="18" charset="0"/>
                          </a:rPr>
                          <m:t>′</m:t>
                        </m:r>
                      </m:sup>
                    </m:sSubSup>
                  </m:oMath>
                </a14:m>
                <a:r>
                  <a:rPr lang="en-US" dirty="0">
                    <a:solidFill>
                      <a:srgbClr val="000000"/>
                    </a:solidFill>
                  </a:rPr>
                  <a:t> such that </a:t>
                </a:r>
                <a14:m>
                  <m:oMath xmlns:m="http://schemas.openxmlformats.org/officeDocument/2006/math">
                    <m:sSubSup>
                      <m:sSubSupPr>
                        <m:ctrlPr>
                          <a:rPr lang="en-US" b="0" i="1" smtClean="0">
                            <a:solidFill>
                              <a:srgbClr val="000000"/>
                            </a:solidFill>
                            <a:latin typeface="Cambria Math" panose="02040503050406030204" pitchFamily="18" charset="0"/>
                          </a:rPr>
                        </m:ctrlPr>
                      </m:sSubSupPr>
                      <m:e>
                        <m:r>
                          <a:rPr lang="en-US" b="0" i="1" smtClean="0">
                            <a:solidFill>
                              <a:srgbClr val="000000"/>
                            </a:solidFill>
                            <a:latin typeface="Cambria Math" panose="02040503050406030204" pitchFamily="18" charset="0"/>
                          </a:rPr>
                          <m:t>𝑃</m:t>
                        </m:r>
                      </m:e>
                      <m:sub>
                        <m:r>
                          <a:rPr lang="en-US" b="0" i="1" smtClean="0">
                            <a:solidFill>
                              <a:srgbClr val="000000"/>
                            </a:solidFill>
                            <a:latin typeface="Cambria Math" panose="02040503050406030204" pitchFamily="18" charset="0"/>
                          </a:rPr>
                          <m:t>1</m:t>
                        </m:r>
                      </m:sub>
                      <m:sup>
                        <m:r>
                          <a:rPr lang="en-US" b="0" i="1" smtClean="0">
                            <a:solidFill>
                              <a:srgbClr val="000000"/>
                            </a:solidFill>
                            <a:latin typeface="Cambria Math" panose="02040503050406030204" pitchFamily="18" charset="0"/>
                          </a:rPr>
                          <m:t>′</m:t>
                        </m:r>
                      </m:sup>
                    </m:sSubSup>
                  </m:oMath>
                </a14:m>
                <a:r>
                  <a:rPr lang="en-CA" dirty="0">
                    <a:solidFill>
                      <a:srgbClr val="000000"/>
                    </a:solidFill>
                  </a:rPr>
                  <a:t> and </a:t>
                </a:r>
                <a14:m>
                  <m:oMath xmlns:m="http://schemas.openxmlformats.org/officeDocument/2006/math">
                    <m:sSubSup>
                      <m:sSubSupPr>
                        <m:ctrlPr>
                          <a:rPr lang="en-US" b="0" i="1" smtClean="0">
                            <a:solidFill>
                              <a:srgbClr val="000000"/>
                            </a:solidFill>
                            <a:latin typeface="Cambria Math" panose="02040503050406030204" pitchFamily="18" charset="0"/>
                          </a:rPr>
                        </m:ctrlPr>
                      </m:sSubSupPr>
                      <m:e>
                        <m:r>
                          <a:rPr lang="en-US" b="0" i="1" smtClean="0">
                            <a:solidFill>
                              <a:srgbClr val="000000"/>
                            </a:solidFill>
                            <a:latin typeface="Cambria Math" panose="02040503050406030204" pitchFamily="18" charset="0"/>
                          </a:rPr>
                          <m:t>𝑃</m:t>
                        </m:r>
                      </m:e>
                      <m:sub>
                        <m:r>
                          <a:rPr lang="en-US" b="0" i="1" smtClean="0">
                            <a:solidFill>
                              <a:srgbClr val="000000"/>
                            </a:solidFill>
                            <a:latin typeface="Cambria Math" panose="02040503050406030204" pitchFamily="18" charset="0"/>
                          </a:rPr>
                          <m:t>2</m:t>
                        </m:r>
                      </m:sub>
                      <m:sup>
                        <m:r>
                          <a:rPr lang="en-US" b="0" i="1" smtClean="0">
                            <a:solidFill>
                              <a:srgbClr val="000000"/>
                            </a:solidFill>
                            <a:latin typeface="Cambria Math" panose="02040503050406030204" pitchFamily="18" charset="0"/>
                          </a:rPr>
                          <m:t>′</m:t>
                        </m:r>
                      </m:sup>
                    </m:sSubSup>
                  </m:oMath>
                </a14:m>
                <a:r>
                  <a:rPr lang="en-CA" dirty="0">
                    <a:solidFill>
                      <a:srgbClr val="000000"/>
                    </a:solidFill>
                  </a:rPr>
                  <a:t> have all interior nodes in </a:t>
                </a:r>
                <a14:m>
                  <m:oMath xmlns:m="http://schemas.openxmlformats.org/officeDocument/2006/math">
                    <m:r>
                      <a:rPr lang="en-US" b="1" i="1" smtClean="0">
                        <a:solidFill>
                          <a:srgbClr val="000000"/>
                        </a:solidFill>
                        <a:latin typeface="Cambria Math" panose="02040503050406030204" pitchFamily="18" charset="0"/>
                      </a:rPr>
                      <m:t>{</m:t>
                    </m:r>
                    <m:r>
                      <a:rPr lang="en-US" b="1" i="1" smtClean="0">
                        <a:solidFill>
                          <a:srgbClr val="000000"/>
                        </a:solidFill>
                        <a:latin typeface="Cambria Math" panose="02040503050406030204" pitchFamily="18" charset="0"/>
                      </a:rPr>
                      <m:t>𝟏</m:t>
                    </m:r>
                    <m:r>
                      <a:rPr lang="en-US" b="1" i="1" smtClean="0">
                        <a:solidFill>
                          <a:srgbClr val="000000"/>
                        </a:solidFill>
                        <a:latin typeface="Cambria Math" panose="02040503050406030204" pitchFamily="18" charset="0"/>
                      </a:rPr>
                      <m:t>…</m:t>
                    </m:r>
                    <m:r>
                      <a:rPr lang="en-US" b="1" i="1" smtClean="0">
                        <a:solidFill>
                          <a:srgbClr val="000000"/>
                        </a:solidFill>
                        <a:latin typeface="Cambria Math" panose="02040503050406030204" pitchFamily="18" charset="0"/>
                      </a:rPr>
                      <m:t>𝒎</m:t>
                    </m:r>
                    <m:r>
                      <a:rPr lang="en-US" b="1" i="1" smtClean="0">
                        <a:solidFill>
                          <a:srgbClr val="000000"/>
                        </a:solidFill>
                        <a:latin typeface="Cambria Math" panose="02040503050406030204" pitchFamily="18" charset="0"/>
                      </a:rPr>
                      <m:t>−</m:t>
                    </m:r>
                    <m:r>
                      <a:rPr lang="en-US" b="1" i="1" smtClean="0">
                        <a:solidFill>
                          <a:srgbClr val="000000"/>
                        </a:solidFill>
                        <a:latin typeface="Cambria Math" panose="02040503050406030204" pitchFamily="18" charset="0"/>
                      </a:rPr>
                      <m:t>𝟏</m:t>
                    </m:r>
                    <m:r>
                      <a:rPr lang="en-US" b="1" i="1" smtClean="0">
                        <a:solidFill>
                          <a:srgbClr val="000000"/>
                        </a:solidFill>
                        <a:latin typeface="Cambria Math" panose="02040503050406030204" pitchFamily="18" charset="0"/>
                      </a:rPr>
                      <m:t>}</m:t>
                    </m:r>
                  </m:oMath>
                </a14:m>
                <a:endParaRPr lang="en-CA" b="1" dirty="0">
                  <a:solidFill>
                    <a:srgbClr val="000000"/>
                  </a:solidFill>
                </a:endParaRPr>
              </a:p>
            </p:txBody>
          </p:sp>
        </mc:Choice>
        <mc:Fallback xmlns="">
          <p:sp>
            <p:nvSpPr>
              <p:cNvPr id="44" name="Rectangular Callout 43"/>
              <p:cNvSpPr>
                <a:spLocks noRot="1" noChangeAspect="1" noMove="1" noResize="1" noEditPoints="1" noAdjustHandles="1" noChangeArrowheads="1" noChangeShapeType="1" noTextEdit="1"/>
              </p:cNvSpPr>
              <p:nvPr/>
            </p:nvSpPr>
            <p:spPr>
              <a:xfrm>
                <a:off x="3553196" y="4681727"/>
                <a:ext cx="4223413" cy="903585"/>
              </a:xfrm>
              <a:prstGeom prst="wedgeRectCallout">
                <a:avLst>
                  <a:gd name="adj1" fmla="val -16394"/>
                  <a:gd name="adj2" fmla="val -69451"/>
                </a:avLst>
              </a:prstGeom>
              <a:blipFill>
                <a:blip r:embed="rId15"/>
                <a:stretch>
                  <a:fillRect r="-288" b="-893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5" name="Oval 54">
                <a:extLst>
                  <a:ext uri="{FF2B5EF4-FFF2-40B4-BE49-F238E27FC236}">
                    <a16:creationId xmlns:a16="http://schemas.microsoft.com/office/drawing/2014/main" id="{9F8F837C-5BBC-424B-8830-BEF515CBD6C3}"/>
                  </a:ext>
                </a:extLst>
              </p:cNvPr>
              <p:cNvSpPr/>
              <p:nvPr/>
            </p:nvSpPr>
            <p:spPr>
              <a:xfrm>
                <a:off x="11286215" y="3762727"/>
                <a:ext cx="665018" cy="61157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dirty="0" smtClean="0">
                          <a:latin typeface="Cambria Math" panose="02040503050406030204" pitchFamily="18" charset="0"/>
                        </a:rPr>
                        <m:t>𝒋</m:t>
                      </m:r>
                    </m:oMath>
                  </m:oMathPara>
                </a14:m>
                <a:endParaRPr lang="en-CA" sz="2000" b="1" dirty="0"/>
              </a:p>
            </p:txBody>
          </p:sp>
        </mc:Choice>
        <mc:Fallback xmlns="">
          <p:sp>
            <p:nvSpPr>
              <p:cNvPr id="55" name="Oval 54">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11286215" y="3762727"/>
                <a:ext cx="665018" cy="611579"/>
              </a:xfrm>
              <a:prstGeom prst="ellipse">
                <a:avLst/>
              </a:prstGeom>
              <a:blipFill>
                <a:blip r:embed="rId1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6" name="Oval 55">
                <a:extLst>
                  <a:ext uri="{FF2B5EF4-FFF2-40B4-BE49-F238E27FC236}">
                    <a16:creationId xmlns:a16="http://schemas.microsoft.com/office/drawing/2014/main" id="{4C61EA1C-BC2C-4426-88A9-A40F2B3CEC1A}"/>
                  </a:ext>
                </a:extLst>
              </p:cNvPr>
              <p:cNvSpPr/>
              <p:nvPr/>
            </p:nvSpPr>
            <p:spPr>
              <a:xfrm>
                <a:off x="8935497" y="3888692"/>
                <a:ext cx="665018" cy="61157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𝒊</m:t>
                      </m:r>
                    </m:oMath>
                  </m:oMathPara>
                </a14:m>
                <a:endParaRPr lang="en-CA" sz="2000" b="1" dirty="0"/>
              </a:p>
            </p:txBody>
          </p:sp>
        </mc:Choice>
        <mc:Fallback xmlns="">
          <p:sp>
            <p:nvSpPr>
              <p:cNvPr id="56" name="Oval 55">
                <a:extLst>
                  <a:ext uri="{FF2B5EF4-FFF2-40B4-BE49-F238E27FC236}">
                    <a16:creationId xmlns:a16="http://schemas.microsoft.com/office/drawing/2014/main" id="{4C61EA1C-BC2C-4426-88A9-A40F2B3CEC1A}"/>
                  </a:ext>
                </a:extLst>
              </p:cNvPr>
              <p:cNvSpPr>
                <a:spLocks noRot="1" noChangeAspect="1" noMove="1" noResize="1" noEditPoints="1" noAdjustHandles="1" noChangeArrowheads="1" noChangeShapeType="1" noTextEdit="1"/>
              </p:cNvSpPr>
              <p:nvPr/>
            </p:nvSpPr>
            <p:spPr>
              <a:xfrm>
                <a:off x="8935497" y="3888692"/>
                <a:ext cx="665018" cy="611579"/>
              </a:xfrm>
              <a:prstGeom prst="ellipse">
                <a:avLst/>
              </a:prstGeom>
              <a:blipFill>
                <a:blip r:embed="rId17"/>
                <a:stretch>
                  <a:fillRect/>
                </a:stretch>
              </a:blipFill>
            </p:spPr>
            <p:txBody>
              <a:bodyPr/>
              <a:lstStyle/>
              <a:p>
                <a:r>
                  <a:rPr lang="en-CA">
                    <a:noFill/>
                  </a:rPr>
                  <a:t> </a:t>
                </a:r>
              </a:p>
            </p:txBody>
          </p:sp>
        </mc:Fallback>
      </mc:AlternateContent>
      <p:cxnSp>
        <p:nvCxnSpPr>
          <p:cNvPr id="57" name="Straight Arrow Connector 56">
            <a:extLst>
              <a:ext uri="{FF2B5EF4-FFF2-40B4-BE49-F238E27FC236}">
                <a16:creationId xmlns:a16="http://schemas.microsoft.com/office/drawing/2014/main" id="{BB16C96C-01A8-47FE-8A7A-95C68D985700}"/>
              </a:ext>
            </a:extLst>
          </p:cNvPr>
          <p:cNvCxnSpPr>
            <a:stCxn id="56" idx="5"/>
          </p:cNvCxnSpPr>
          <p:nvPr/>
        </p:nvCxnSpPr>
        <p:spPr>
          <a:xfrm rot="20395698">
            <a:off x="9599840" y="4290160"/>
            <a:ext cx="269959" cy="168293"/>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58" name="Straight Arrow Connector 57">
            <a:extLst>
              <a:ext uri="{FF2B5EF4-FFF2-40B4-BE49-F238E27FC236}">
                <a16:creationId xmlns:a16="http://schemas.microsoft.com/office/drawing/2014/main" id="{3845BA73-5A15-4CFB-B69A-7807D7073E02}"/>
              </a:ext>
            </a:extLst>
          </p:cNvPr>
          <p:cNvCxnSpPr>
            <a:cxnSpLocks/>
          </p:cNvCxnSpPr>
          <p:nvPr/>
        </p:nvCxnSpPr>
        <p:spPr>
          <a:xfrm rot="20395698" flipV="1">
            <a:off x="9865639" y="4172184"/>
            <a:ext cx="370379" cy="168293"/>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59" name="Straight Arrow Connector 58">
            <a:extLst>
              <a:ext uri="{FF2B5EF4-FFF2-40B4-BE49-F238E27FC236}">
                <a16:creationId xmlns:a16="http://schemas.microsoft.com/office/drawing/2014/main" id="{5A31AA18-7E60-4D03-98BB-4F11E4529454}"/>
              </a:ext>
            </a:extLst>
          </p:cNvPr>
          <p:cNvCxnSpPr>
            <a:cxnSpLocks/>
          </p:cNvCxnSpPr>
          <p:nvPr/>
        </p:nvCxnSpPr>
        <p:spPr>
          <a:xfrm rot="20395698">
            <a:off x="10686840" y="4067584"/>
            <a:ext cx="360368" cy="130882"/>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60" name="Straight Arrow Connector 59">
            <a:extLst>
              <a:ext uri="{FF2B5EF4-FFF2-40B4-BE49-F238E27FC236}">
                <a16:creationId xmlns:a16="http://schemas.microsoft.com/office/drawing/2014/main" id="{0E9F908C-3228-48A8-889A-F03E69799D05}"/>
              </a:ext>
            </a:extLst>
          </p:cNvPr>
          <p:cNvCxnSpPr>
            <a:cxnSpLocks/>
          </p:cNvCxnSpPr>
          <p:nvPr/>
        </p:nvCxnSpPr>
        <p:spPr>
          <a:xfrm rot="20395698" flipV="1">
            <a:off x="11043006" y="4007105"/>
            <a:ext cx="279969" cy="7647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61" name="TextBox 60"/>
              <p:cNvSpPr txBox="1"/>
              <p:nvPr/>
            </p:nvSpPr>
            <p:spPr>
              <a:xfrm>
                <a:off x="9509697" y="2967721"/>
                <a:ext cx="2131110" cy="646331"/>
              </a:xfrm>
              <a:prstGeom prst="rect">
                <a:avLst/>
              </a:prstGeom>
              <a:noFill/>
            </p:spPr>
            <p:txBody>
              <a:bodyPr wrap="square" rtlCol="0">
                <a:spAutoFit/>
              </a:bodyPr>
              <a:lstStyle/>
              <a:p>
                <a:pPr algn="ctr"/>
                <a:r>
                  <a:rPr lang="en-CA" dirty="0"/>
                  <a:t>all interior nodes in </a:t>
                </a:r>
                <a14:m>
                  <m:oMath xmlns:m="http://schemas.openxmlformats.org/officeDocument/2006/math">
                    <m:d>
                      <m:dPr>
                        <m:begChr m:val="{"/>
                        <m:endChr m:val="}"/>
                        <m:ctrlPr>
                          <a:rPr lang="en-CA" i="1">
                            <a:latin typeface="Cambria Math" panose="02040503050406030204" pitchFamily="18" charset="0"/>
                          </a:rPr>
                        </m:ctrlPr>
                      </m:dPr>
                      <m:e>
                        <m:r>
                          <a:rPr lang="en-CA" i="1">
                            <a:latin typeface="Cambria Math" panose="02040503050406030204" pitchFamily="18" charset="0"/>
                          </a:rPr>
                          <m:t>1…</m:t>
                        </m:r>
                        <m:r>
                          <a:rPr lang="en-CA" b="1" i="1">
                            <a:latin typeface="Cambria Math" panose="02040503050406030204" pitchFamily="18" charset="0"/>
                          </a:rPr>
                          <m:t>𝒎</m:t>
                        </m:r>
                        <m:r>
                          <a:rPr lang="en-CA" b="1" i="1" smtClean="0">
                            <a:latin typeface="Cambria Math" panose="02040503050406030204" pitchFamily="18" charset="0"/>
                          </a:rPr>
                          <m:t>−</m:t>
                        </m:r>
                        <m:r>
                          <a:rPr lang="en-CA" b="1" i="1" smtClean="0">
                            <a:latin typeface="Cambria Math" panose="02040503050406030204" pitchFamily="18" charset="0"/>
                          </a:rPr>
                          <m:t>𝟏</m:t>
                        </m:r>
                      </m:e>
                    </m:d>
                  </m:oMath>
                </a14:m>
                <a:endParaRPr lang="en-CA" dirty="0"/>
              </a:p>
            </p:txBody>
          </p:sp>
        </mc:Choice>
        <mc:Fallback xmlns="">
          <p:sp>
            <p:nvSpPr>
              <p:cNvPr id="61" name="TextBox 60"/>
              <p:cNvSpPr txBox="1">
                <a:spLocks noRot="1" noChangeAspect="1" noMove="1" noResize="1" noEditPoints="1" noAdjustHandles="1" noChangeArrowheads="1" noChangeShapeType="1" noTextEdit="1"/>
              </p:cNvSpPr>
              <p:nvPr/>
            </p:nvSpPr>
            <p:spPr>
              <a:xfrm>
                <a:off x="9509697" y="2967721"/>
                <a:ext cx="2131110" cy="646331"/>
              </a:xfrm>
              <a:prstGeom prst="rect">
                <a:avLst/>
              </a:prstGeom>
              <a:blipFill>
                <a:blip r:embed="rId18"/>
                <a:stretch>
                  <a:fillRect t="-5660" r="-1714" b="-1415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2" name="Oval 61">
                <a:extLst>
                  <a:ext uri="{FF2B5EF4-FFF2-40B4-BE49-F238E27FC236}">
                    <a16:creationId xmlns:a16="http://schemas.microsoft.com/office/drawing/2014/main" id="{9F8F837C-5BBC-424B-8830-BEF515CBD6C3}"/>
                  </a:ext>
                </a:extLst>
              </p:cNvPr>
              <p:cNvSpPr/>
              <p:nvPr/>
            </p:nvSpPr>
            <p:spPr>
              <a:xfrm>
                <a:off x="10194879" y="3909473"/>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1" i="1" smtClean="0">
                          <a:latin typeface="Cambria Math" panose="02040503050406030204" pitchFamily="18" charset="0"/>
                        </a:rPr>
                        <m:t>𝒎</m:t>
                      </m:r>
                    </m:oMath>
                  </m:oMathPara>
                </a14:m>
                <a:endParaRPr lang="en-CA" sz="2000" b="1" dirty="0"/>
              </a:p>
            </p:txBody>
          </p:sp>
        </mc:Choice>
        <mc:Fallback xmlns="">
          <p:sp>
            <p:nvSpPr>
              <p:cNvPr id="62" name="Oval 61">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10194879" y="3909473"/>
                <a:ext cx="454209" cy="417710"/>
              </a:xfrm>
              <a:prstGeom prst="ellipse">
                <a:avLst/>
              </a:prstGeom>
              <a:blipFill>
                <a:blip r:embed="rId19"/>
                <a:stretch>
                  <a:fillRect/>
                </a:stretch>
              </a:blipFill>
            </p:spPr>
            <p:txBody>
              <a:bodyPr/>
              <a:lstStyle/>
              <a:p>
                <a:r>
                  <a:rPr lang="en-CA">
                    <a:noFill/>
                  </a:rPr>
                  <a:t> </a:t>
                </a:r>
              </a:p>
            </p:txBody>
          </p:sp>
        </mc:Fallback>
      </mc:AlternateContent>
      <p:sp>
        <p:nvSpPr>
          <p:cNvPr id="63" name="Left Brace 62"/>
          <p:cNvSpPr/>
          <p:nvPr/>
        </p:nvSpPr>
        <p:spPr>
          <a:xfrm rot="5400000">
            <a:off x="9722798" y="3436637"/>
            <a:ext cx="328441" cy="615721"/>
          </a:xfrm>
          <a:prstGeom prst="leftBrace">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4" name="Left Brace 63"/>
          <p:cNvSpPr/>
          <p:nvPr/>
        </p:nvSpPr>
        <p:spPr>
          <a:xfrm rot="5400000">
            <a:off x="10803429" y="3417077"/>
            <a:ext cx="328441" cy="637126"/>
          </a:xfrm>
          <a:prstGeom prst="leftBrace">
            <a:avLst>
              <a:gd name="adj1" fmla="val 13365"/>
              <a:gd name="adj2" fmla="val 50000"/>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65" name="Rectangular Callout 64"/>
              <p:cNvSpPr/>
              <p:nvPr/>
            </p:nvSpPr>
            <p:spPr>
              <a:xfrm>
                <a:off x="1558142" y="5680012"/>
                <a:ext cx="6218467" cy="569819"/>
              </a:xfrm>
              <a:prstGeom prst="wedgeRectCallout">
                <a:avLst>
                  <a:gd name="adj1" fmla="val 23557"/>
                  <a:gd name="adj2" fmla="val -6794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CA" dirty="0">
                    <a:solidFill>
                      <a:srgbClr val="000000"/>
                    </a:solidFill>
                  </a:rPr>
                  <a:t>(If </a:t>
                </a:r>
                <a14:m>
                  <m:oMath xmlns:m="http://schemas.openxmlformats.org/officeDocument/2006/math">
                    <m:r>
                      <a:rPr lang="en-US" b="0" i="1" smtClean="0">
                        <a:solidFill>
                          <a:srgbClr val="000000"/>
                        </a:solidFill>
                        <a:latin typeface="Cambria Math" panose="02040503050406030204" pitchFamily="18" charset="0"/>
                      </a:rPr>
                      <m:t>𝑚</m:t>
                    </m:r>
                  </m:oMath>
                </a14:m>
                <a:r>
                  <a:rPr lang="en-CA" dirty="0">
                    <a:solidFill>
                      <a:srgbClr val="000000"/>
                    </a:solidFill>
                  </a:rPr>
                  <a:t> appears twice in </a:t>
                </a:r>
                <a14:m>
                  <m:oMath xmlns:m="http://schemas.openxmlformats.org/officeDocument/2006/math">
                    <m:r>
                      <a:rPr lang="en-US" b="0" i="1" smtClean="0">
                        <a:solidFill>
                          <a:srgbClr val="000000"/>
                        </a:solidFill>
                        <a:latin typeface="Cambria Math" panose="02040503050406030204" pitchFamily="18" charset="0"/>
                      </a:rPr>
                      <m:t>𝑃</m:t>
                    </m:r>
                  </m:oMath>
                </a14:m>
                <a:r>
                  <a:rPr lang="en-CA" dirty="0">
                    <a:solidFill>
                      <a:srgbClr val="000000"/>
                    </a:solidFill>
                  </a:rPr>
                  <a:t>, it creates a cycle which can be removed to get </a:t>
                </a:r>
                <a14:m>
                  <m:oMath xmlns:m="http://schemas.openxmlformats.org/officeDocument/2006/math">
                    <m:sSup>
                      <m:sSupPr>
                        <m:ctrlPr>
                          <a:rPr lang="en-US" b="0"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𝑃</m:t>
                        </m:r>
                      </m:e>
                      <m:sup>
                        <m:r>
                          <a:rPr lang="en-US" b="0" i="1" smtClean="0">
                            <a:solidFill>
                              <a:srgbClr val="000000"/>
                            </a:solidFill>
                            <a:latin typeface="Cambria Math" panose="02040503050406030204" pitchFamily="18" charset="0"/>
                          </a:rPr>
                          <m:t>′</m:t>
                        </m:r>
                      </m:sup>
                    </m:sSup>
                  </m:oMath>
                </a14:m>
                <a:r>
                  <a:rPr lang="en-CA" dirty="0">
                    <a:solidFill>
                      <a:srgbClr val="000000"/>
                    </a:solidFill>
                  </a:rPr>
                  <a:t> with same or better weight)</a:t>
                </a:r>
                <a:endParaRPr lang="en-CA" b="1" dirty="0">
                  <a:solidFill>
                    <a:srgbClr val="000000"/>
                  </a:solidFill>
                </a:endParaRPr>
              </a:p>
            </p:txBody>
          </p:sp>
        </mc:Choice>
        <mc:Fallback xmlns="">
          <p:sp>
            <p:nvSpPr>
              <p:cNvPr id="65" name="Rectangular Callout 64"/>
              <p:cNvSpPr>
                <a:spLocks noRot="1" noChangeAspect="1" noMove="1" noResize="1" noEditPoints="1" noAdjustHandles="1" noChangeArrowheads="1" noChangeShapeType="1" noTextEdit="1"/>
              </p:cNvSpPr>
              <p:nvPr/>
            </p:nvSpPr>
            <p:spPr>
              <a:xfrm>
                <a:off x="1558142" y="5680012"/>
                <a:ext cx="6218467" cy="569819"/>
              </a:xfrm>
              <a:prstGeom prst="wedgeRectCallout">
                <a:avLst>
                  <a:gd name="adj1" fmla="val 23557"/>
                  <a:gd name="adj2" fmla="val -67949"/>
                </a:avLst>
              </a:prstGeom>
              <a:blipFill>
                <a:blip r:embed="rId20"/>
                <a:stretch>
                  <a:fillRect r="-294" b="-1875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9" name="Rectangular Callout 68"/>
              <p:cNvSpPr/>
              <p:nvPr/>
            </p:nvSpPr>
            <p:spPr>
              <a:xfrm>
                <a:off x="7895354" y="4614333"/>
                <a:ext cx="3111608" cy="385772"/>
              </a:xfrm>
              <a:prstGeom prst="wedgeRectCallout">
                <a:avLst>
                  <a:gd name="adj1" fmla="val 15517"/>
                  <a:gd name="adj2" fmla="val -9291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CA" dirty="0">
                    <a:solidFill>
                      <a:srgbClr val="000000"/>
                    </a:solidFill>
                  </a:rPr>
                  <a:t>By I.H., </a:t>
                </a:r>
                <a14:m>
                  <m:oMath xmlns:m="http://schemas.openxmlformats.org/officeDocument/2006/math">
                    <m:r>
                      <a:rPr lang="en-CA" b="0" i="1" smtClean="0">
                        <a:solidFill>
                          <a:srgbClr val="000000"/>
                        </a:solidFill>
                        <a:latin typeface="Cambria Math" panose="02040503050406030204" pitchFamily="18" charset="0"/>
                      </a:rPr>
                      <m:t>𝑤</m:t>
                    </m:r>
                    <m:r>
                      <a:rPr lang="en-CA" b="0" i="1" smtClean="0">
                        <a:solidFill>
                          <a:srgbClr val="000000"/>
                        </a:solidFill>
                        <a:latin typeface="Cambria Math" panose="02040503050406030204" pitchFamily="18" charset="0"/>
                      </a:rPr>
                      <m:t>(</m:t>
                    </m:r>
                    <m:sSubSup>
                      <m:sSubSupPr>
                        <m:ctrlPr>
                          <a:rPr lang="en-US" b="0" i="1" smtClean="0">
                            <a:solidFill>
                              <a:srgbClr val="000000"/>
                            </a:solidFill>
                            <a:latin typeface="Cambria Math" panose="02040503050406030204" pitchFamily="18" charset="0"/>
                          </a:rPr>
                        </m:ctrlPr>
                      </m:sSubSupPr>
                      <m:e>
                        <m:r>
                          <a:rPr lang="en-CA" b="0" i="1" smtClean="0">
                            <a:solidFill>
                              <a:srgbClr val="000000"/>
                            </a:solidFill>
                            <a:latin typeface="Cambria Math" panose="02040503050406030204" pitchFamily="18" charset="0"/>
                          </a:rPr>
                          <m:t>𝑃</m:t>
                        </m:r>
                      </m:e>
                      <m:sub>
                        <m:r>
                          <a:rPr lang="en-CA" b="0" i="1" smtClean="0">
                            <a:solidFill>
                              <a:srgbClr val="000000"/>
                            </a:solidFill>
                            <a:latin typeface="Cambria Math" panose="02040503050406030204" pitchFamily="18" charset="0"/>
                          </a:rPr>
                          <m:t>1</m:t>
                        </m:r>
                      </m:sub>
                      <m:sup>
                        <m:r>
                          <a:rPr lang="en-US" b="0" i="1" smtClean="0">
                            <a:solidFill>
                              <a:srgbClr val="000000"/>
                            </a:solidFill>
                            <a:latin typeface="Cambria Math" panose="02040503050406030204" pitchFamily="18" charset="0"/>
                          </a:rPr>
                          <m:t>′</m:t>
                        </m:r>
                      </m:sup>
                    </m:sSubSup>
                    <m:r>
                      <a:rPr lang="en-CA" b="0" i="1" smtClean="0">
                        <a:solidFill>
                          <a:srgbClr val="000000"/>
                        </a:solidFill>
                        <a:latin typeface="Cambria Math" panose="02040503050406030204" pitchFamily="18" charset="0"/>
                      </a:rPr>
                      <m:t>)</m:t>
                    </m:r>
                    <m:r>
                      <a:rPr lang="en-CA" b="0" i="0"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𝑚</m:t>
                        </m:r>
                        <m:r>
                          <a:rPr lang="en-CA" b="0" i="1" smtClean="0">
                            <a:solidFill>
                              <a:srgbClr val="000000"/>
                            </a:solidFill>
                            <a:latin typeface="Cambria Math" panose="02040503050406030204" pitchFamily="18" charset="0"/>
                          </a:rPr>
                          <m:t>−1</m:t>
                        </m:r>
                      </m:sub>
                    </m:sSub>
                    <m:d>
                      <m:dPr>
                        <m:begChr m:val="["/>
                        <m:endChr m:val="]"/>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𝑚</m:t>
                        </m:r>
                      </m:e>
                    </m:d>
                  </m:oMath>
                </a14:m>
                <a:endParaRPr lang="en-CA" dirty="0">
                  <a:solidFill>
                    <a:srgbClr val="000000"/>
                  </a:solidFill>
                </a:endParaRPr>
              </a:p>
            </p:txBody>
          </p:sp>
        </mc:Choice>
        <mc:Fallback xmlns="">
          <p:sp>
            <p:nvSpPr>
              <p:cNvPr id="69" name="Rectangular Callout 68"/>
              <p:cNvSpPr>
                <a:spLocks noRot="1" noChangeAspect="1" noMove="1" noResize="1" noEditPoints="1" noAdjustHandles="1" noChangeArrowheads="1" noChangeShapeType="1" noTextEdit="1"/>
              </p:cNvSpPr>
              <p:nvPr/>
            </p:nvSpPr>
            <p:spPr>
              <a:xfrm>
                <a:off x="7895354" y="4614333"/>
                <a:ext cx="3111608" cy="385772"/>
              </a:xfrm>
              <a:prstGeom prst="wedgeRectCallout">
                <a:avLst>
                  <a:gd name="adj1" fmla="val 15517"/>
                  <a:gd name="adj2" fmla="val -92910"/>
                </a:avLst>
              </a:prstGeom>
              <a:blipFill>
                <a:blip r:embed="rId21"/>
                <a:stretch>
                  <a:fillRect b="-1505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0" name="Rectangular Callout 69"/>
              <p:cNvSpPr/>
              <p:nvPr/>
            </p:nvSpPr>
            <p:spPr>
              <a:xfrm>
                <a:off x="9240121" y="5084670"/>
                <a:ext cx="2889351" cy="345507"/>
              </a:xfrm>
              <a:prstGeom prst="wedgeRectCallout">
                <a:avLst>
                  <a:gd name="adj1" fmla="val 12015"/>
                  <a:gd name="adj2" fmla="val -30982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CA" dirty="0">
                    <a:solidFill>
                      <a:srgbClr val="000000"/>
                    </a:solidFill>
                  </a:rPr>
                  <a:t>a</a:t>
                </a:r>
                <a:r>
                  <a:rPr lang="en-CA" b="0" dirty="0">
                    <a:solidFill>
                      <a:srgbClr val="000000"/>
                    </a:solidFill>
                  </a:rPr>
                  <a:t>nd</a:t>
                </a:r>
                <a14:m>
                  <m:oMath xmlns:m="http://schemas.openxmlformats.org/officeDocument/2006/math">
                    <m:r>
                      <a:rPr lang="en-CA" b="0" i="0" smtClean="0">
                        <a:solidFill>
                          <a:srgbClr val="000000"/>
                        </a:solidFill>
                        <a:latin typeface="Cambria Math" panose="02040503050406030204" pitchFamily="18" charset="0"/>
                      </a:rPr>
                      <m:t> </m:t>
                    </m:r>
                    <m:r>
                      <a:rPr lang="en-CA" b="0" i="1" smtClean="0">
                        <a:solidFill>
                          <a:srgbClr val="000000"/>
                        </a:solidFill>
                        <a:latin typeface="Cambria Math" panose="02040503050406030204" pitchFamily="18" charset="0"/>
                      </a:rPr>
                      <m:t>𝑤</m:t>
                    </m:r>
                    <m:d>
                      <m:dPr>
                        <m:ctrlPr>
                          <a:rPr lang="en-CA" b="0" i="1" smtClean="0">
                            <a:solidFill>
                              <a:srgbClr val="000000"/>
                            </a:solidFill>
                            <a:latin typeface="Cambria Math" panose="02040503050406030204" pitchFamily="18" charset="0"/>
                          </a:rPr>
                        </m:ctrlPr>
                      </m:dPr>
                      <m:e>
                        <m:sSubSup>
                          <m:sSubSupPr>
                            <m:ctrlPr>
                              <a:rPr lang="en-US" b="0" i="1" smtClean="0">
                                <a:solidFill>
                                  <a:srgbClr val="000000"/>
                                </a:solidFill>
                                <a:latin typeface="Cambria Math" panose="02040503050406030204" pitchFamily="18" charset="0"/>
                              </a:rPr>
                            </m:ctrlPr>
                          </m:sSubSupPr>
                          <m:e>
                            <m:r>
                              <a:rPr lang="en-CA" b="0" i="1" smtClean="0">
                                <a:solidFill>
                                  <a:srgbClr val="000000"/>
                                </a:solidFill>
                                <a:latin typeface="Cambria Math" panose="02040503050406030204" pitchFamily="18" charset="0"/>
                              </a:rPr>
                              <m:t>𝑃</m:t>
                            </m:r>
                          </m:e>
                          <m:sub>
                            <m:r>
                              <a:rPr lang="en-CA" b="0" i="1" smtClean="0">
                                <a:solidFill>
                                  <a:srgbClr val="000000"/>
                                </a:solidFill>
                                <a:latin typeface="Cambria Math" panose="02040503050406030204" pitchFamily="18" charset="0"/>
                              </a:rPr>
                              <m:t>2</m:t>
                            </m:r>
                          </m:sub>
                          <m:sup>
                            <m:r>
                              <a:rPr lang="en-US" b="0" i="1" smtClean="0">
                                <a:solidFill>
                                  <a:srgbClr val="000000"/>
                                </a:solidFill>
                                <a:latin typeface="Cambria Math" panose="02040503050406030204" pitchFamily="18" charset="0"/>
                              </a:rPr>
                              <m:t>′</m:t>
                            </m:r>
                          </m:sup>
                        </m:sSubSup>
                      </m:e>
                    </m:d>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𝑚</m:t>
                        </m:r>
                        <m:r>
                          <a:rPr lang="en-CA" b="0" i="1" smtClean="0">
                            <a:solidFill>
                              <a:srgbClr val="000000"/>
                            </a:solidFill>
                            <a:latin typeface="Cambria Math" panose="02040503050406030204" pitchFamily="18" charset="0"/>
                          </a:rPr>
                          <m:t>−1</m:t>
                        </m:r>
                      </m:sub>
                    </m:sSub>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𝑚</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𝑗</m:t>
                    </m:r>
                    <m:r>
                      <a:rPr lang="en-CA" b="0" i="1" smtClean="0">
                        <a:solidFill>
                          <a:srgbClr val="000000"/>
                        </a:solidFill>
                        <a:latin typeface="Cambria Math" panose="02040503050406030204" pitchFamily="18" charset="0"/>
                      </a:rPr>
                      <m:t>]</m:t>
                    </m:r>
                  </m:oMath>
                </a14:m>
                <a:endParaRPr lang="en-CA" dirty="0">
                  <a:solidFill>
                    <a:srgbClr val="000000"/>
                  </a:solidFill>
                </a:endParaRPr>
              </a:p>
            </p:txBody>
          </p:sp>
        </mc:Choice>
        <mc:Fallback xmlns="">
          <p:sp>
            <p:nvSpPr>
              <p:cNvPr id="70" name="Rectangular Callout 69"/>
              <p:cNvSpPr>
                <a:spLocks noRot="1" noChangeAspect="1" noMove="1" noResize="1" noEditPoints="1" noAdjustHandles="1" noChangeArrowheads="1" noChangeShapeType="1" noTextEdit="1"/>
              </p:cNvSpPr>
              <p:nvPr/>
            </p:nvSpPr>
            <p:spPr>
              <a:xfrm>
                <a:off x="9240121" y="5084670"/>
                <a:ext cx="2889351" cy="345507"/>
              </a:xfrm>
              <a:prstGeom prst="wedgeRectCallout">
                <a:avLst>
                  <a:gd name="adj1" fmla="val 12015"/>
                  <a:gd name="adj2" fmla="val -309820"/>
                </a:avLst>
              </a:prstGeom>
              <a:blipFill>
                <a:blip r:embed="rId22"/>
                <a:stretch>
                  <a:fillRect b="-769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1" name="Rectangular Callout 70"/>
              <p:cNvSpPr/>
              <p:nvPr/>
            </p:nvSpPr>
            <p:spPr>
              <a:xfrm>
                <a:off x="8024257" y="5516919"/>
                <a:ext cx="3953679" cy="690634"/>
              </a:xfrm>
              <a:prstGeom prst="wedgeRectCallout">
                <a:avLst>
                  <a:gd name="adj1" fmla="val -18931"/>
                  <a:gd name="adj2" fmla="val -2027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b="0" dirty="0">
                    <a:solidFill>
                      <a:srgbClr val="000000"/>
                    </a:solidFill>
                  </a:rPr>
                  <a:t>And </a:t>
                </a:r>
                <a14:m>
                  <m:oMath xmlns:m="http://schemas.openxmlformats.org/officeDocument/2006/math">
                    <m:r>
                      <a:rPr lang="en-CA" b="0" i="1" smtClean="0">
                        <a:solidFill>
                          <a:srgbClr val="000000"/>
                        </a:solidFill>
                        <a:latin typeface="Cambria Math" panose="02040503050406030204" pitchFamily="18" charset="0"/>
                      </a:rPr>
                      <m:t>𝑤</m:t>
                    </m:r>
                    <m:d>
                      <m:dPr>
                        <m:ctrlPr>
                          <a:rPr lang="en-CA" b="0" i="1" smtClean="0">
                            <a:solidFill>
                              <a:srgbClr val="000000"/>
                            </a:solidFill>
                            <a:latin typeface="Cambria Math" panose="02040503050406030204" pitchFamily="18" charset="0"/>
                          </a:rPr>
                        </m:ctrlPr>
                      </m:dPr>
                      <m:e>
                        <m:sSubSup>
                          <m:sSubSupPr>
                            <m:ctrlPr>
                              <a:rPr lang="en-US" b="0" i="1" smtClean="0">
                                <a:solidFill>
                                  <a:srgbClr val="000000"/>
                                </a:solidFill>
                                <a:latin typeface="Cambria Math" panose="02040503050406030204" pitchFamily="18" charset="0"/>
                              </a:rPr>
                            </m:ctrlPr>
                          </m:sSubSupPr>
                          <m:e>
                            <m:r>
                              <a:rPr lang="en-CA" b="0" i="1" smtClean="0">
                                <a:solidFill>
                                  <a:srgbClr val="000000"/>
                                </a:solidFill>
                                <a:latin typeface="Cambria Math" panose="02040503050406030204" pitchFamily="18" charset="0"/>
                              </a:rPr>
                              <m:t>𝑃</m:t>
                            </m:r>
                          </m:e>
                          <m:sub>
                            <m:r>
                              <a:rPr lang="en-CA" b="0" i="1" smtClean="0">
                                <a:solidFill>
                                  <a:srgbClr val="000000"/>
                                </a:solidFill>
                                <a:latin typeface="Cambria Math" panose="02040503050406030204" pitchFamily="18" charset="0"/>
                              </a:rPr>
                              <m:t>1</m:t>
                            </m:r>
                          </m:sub>
                          <m:sup>
                            <m:r>
                              <a:rPr lang="en-US" b="0" i="1" smtClean="0">
                                <a:solidFill>
                                  <a:srgbClr val="000000"/>
                                </a:solidFill>
                                <a:latin typeface="Cambria Math" panose="02040503050406030204" pitchFamily="18" charset="0"/>
                              </a:rPr>
                              <m:t>′</m:t>
                            </m:r>
                          </m:sup>
                        </m:sSubSup>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𝑤</m:t>
                    </m:r>
                    <m:d>
                      <m:dPr>
                        <m:ctrlPr>
                          <a:rPr lang="en-CA" b="0" i="1" smtClean="0">
                            <a:solidFill>
                              <a:srgbClr val="000000"/>
                            </a:solidFill>
                            <a:latin typeface="Cambria Math" panose="02040503050406030204" pitchFamily="18" charset="0"/>
                          </a:rPr>
                        </m:ctrlPr>
                      </m:dPr>
                      <m:e>
                        <m:sSubSup>
                          <m:sSubSupPr>
                            <m:ctrlPr>
                              <a:rPr lang="en-US" b="0" i="1" smtClean="0">
                                <a:solidFill>
                                  <a:srgbClr val="000000"/>
                                </a:solidFill>
                                <a:latin typeface="Cambria Math" panose="02040503050406030204" pitchFamily="18" charset="0"/>
                              </a:rPr>
                            </m:ctrlPr>
                          </m:sSubSupPr>
                          <m:e>
                            <m:r>
                              <a:rPr lang="en-CA" b="0" i="1" smtClean="0">
                                <a:solidFill>
                                  <a:srgbClr val="000000"/>
                                </a:solidFill>
                                <a:latin typeface="Cambria Math" panose="02040503050406030204" pitchFamily="18" charset="0"/>
                              </a:rPr>
                              <m:t>𝑃</m:t>
                            </m:r>
                          </m:e>
                          <m:sub>
                            <m:r>
                              <a:rPr lang="en-CA" b="0" i="1" smtClean="0">
                                <a:solidFill>
                                  <a:srgbClr val="000000"/>
                                </a:solidFill>
                                <a:latin typeface="Cambria Math" panose="02040503050406030204" pitchFamily="18" charset="0"/>
                              </a:rPr>
                              <m:t>2</m:t>
                            </m:r>
                          </m:sub>
                          <m:sup>
                            <m:r>
                              <a:rPr lang="en-US" b="0" i="1" smtClean="0">
                                <a:solidFill>
                                  <a:srgbClr val="000000"/>
                                </a:solidFill>
                                <a:latin typeface="Cambria Math" panose="02040503050406030204" pitchFamily="18" charset="0"/>
                              </a:rPr>
                              <m:t>′</m:t>
                            </m:r>
                          </m:sup>
                        </m:sSubSup>
                      </m:e>
                    </m:d>
                    <m:r>
                      <a:rPr lang="en-CA" b="0" i="1" smtClean="0">
                        <a:solidFill>
                          <a:srgbClr val="000000"/>
                        </a:solidFill>
                        <a:latin typeface="Cambria Math" panose="02040503050406030204" pitchFamily="18" charset="0"/>
                      </a:rPr>
                      <m:t>=</m:t>
                    </m:r>
                    <m:sSub>
                      <m:sSubPr>
                        <m:ctrlPr>
                          <a:rPr lang="en-CA"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𝑚</m:t>
                        </m:r>
                        <m:r>
                          <a:rPr lang="en-CA" b="0" i="1" smtClean="0">
                            <a:solidFill>
                              <a:srgbClr val="000000"/>
                            </a:solidFill>
                            <a:latin typeface="Cambria Math" panose="02040503050406030204" pitchFamily="18" charset="0"/>
                          </a:rPr>
                          <m:t>−1</m:t>
                        </m:r>
                      </m:sub>
                    </m:sSub>
                    <m:d>
                      <m:dPr>
                        <m:begChr m:val="["/>
                        <m:endChr m:val="]"/>
                        <m:ctrlPr>
                          <a:rPr lang="en-CA"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𝑚</m:t>
                        </m:r>
                      </m:e>
                    </m:d>
                    <m:r>
                      <a:rPr lang="en-CA" b="0" i="1" smtClean="0">
                        <a:solidFill>
                          <a:srgbClr val="000000"/>
                        </a:solidFill>
                        <a:latin typeface="Cambria Math" panose="02040503050406030204" pitchFamily="18" charset="0"/>
                      </a:rPr>
                      <m:t>+</m:t>
                    </m:r>
                    <m:sSub>
                      <m:sSubPr>
                        <m:ctrlPr>
                          <a:rPr lang="en-CA"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𝐷</m:t>
                        </m:r>
                      </m:e>
                      <m:sub>
                        <m:r>
                          <a:rPr lang="en-CA" b="0" i="1" smtClean="0">
                            <a:solidFill>
                              <a:srgbClr val="000000"/>
                            </a:solidFill>
                            <a:latin typeface="Cambria Math" panose="02040503050406030204" pitchFamily="18" charset="0"/>
                          </a:rPr>
                          <m:t>𝑚</m:t>
                        </m:r>
                        <m:r>
                          <a:rPr lang="en-CA" b="0" i="1" smtClean="0">
                            <a:solidFill>
                              <a:srgbClr val="000000"/>
                            </a:solidFill>
                            <a:latin typeface="Cambria Math" panose="02040503050406030204" pitchFamily="18" charset="0"/>
                          </a:rPr>
                          <m:t>−1</m:t>
                        </m:r>
                      </m:sub>
                    </m:sSub>
                    <m:d>
                      <m:dPr>
                        <m:begChr m:val="["/>
                        <m:endChr m:val="]"/>
                        <m:ctrlPr>
                          <a:rPr lang="en-CA"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𝑚</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𝑗</m:t>
                        </m:r>
                      </m:e>
                    </m:d>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𝑫</m:t>
                        </m:r>
                      </m:e>
                      <m:sub>
                        <m:r>
                          <a:rPr lang="en-CA" b="1" i="1" smtClean="0">
                            <a:solidFill>
                              <a:srgbClr val="000000"/>
                            </a:solidFill>
                            <a:latin typeface="Cambria Math" panose="02040503050406030204" pitchFamily="18" charset="0"/>
                          </a:rPr>
                          <m:t>𝒎</m:t>
                        </m:r>
                      </m:sub>
                    </m:sSub>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𝒊</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𝒋</m:t>
                    </m:r>
                    <m:r>
                      <a:rPr lang="en-CA" b="1" i="1" smtClean="0">
                        <a:solidFill>
                          <a:srgbClr val="000000"/>
                        </a:solidFill>
                        <a:latin typeface="Cambria Math" panose="02040503050406030204" pitchFamily="18" charset="0"/>
                      </a:rPr>
                      <m:t>]</m:t>
                    </m:r>
                  </m:oMath>
                </a14:m>
                <a:endParaRPr lang="en-CA" b="1" dirty="0">
                  <a:solidFill>
                    <a:srgbClr val="000000"/>
                  </a:solidFill>
                </a:endParaRPr>
              </a:p>
            </p:txBody>
          </p:sp>
        </mc:Choice>
        <mc:Fallback xmlns="">
          <p:sp>
            <p:nvSpPr>
              <p:cNvPr id="71" name="Rectangular Callout 70"/>
              <p:cNvSpPr>
                <a:spLocks noRot="1" noChangeAspect="1" noMove="1" noResize="1" noEditPoints="1" noAdjustHandles="1" noChangeArrowheads="1" noChangeShapeType="1" noTextEdit="1"/>
              </p:cNvSpPr>
              <p:nvPr/>
            </p:nvSpPr>
            <p:spPr>
              <a:xfrm>
                <a:off x="8024257" y="5516919"/>
                <a:ext cx="3953679" cy="690634"/>
              </a:xfrm>
              <a:prstGeom prst="wedgeRectCallout">
                <a:avLst>
                  <a:gd name="adj1" fmla="val -18931"/>
                  <a:gd name="adj2" fmla="val -20277"/>
                </a:avLst>
              </a:prstGeom>
              <a:blipFill>
                <a:blip r:embed="rId2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9584024" y="3964346"/>
                <a:ext cx="527965"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𝑃</m:t>
                          </m:r>
                        </m:e>
                        <m:sub>
                          <m:r>
                            <a:rPr lang="en-CA"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CA" b="0" dirty="0"/>
              </a:p>
            </p:txBody>
          </p:sp>
        </mc:Choice>
        <mc:Fallback xmlns="">
          <p:sp>
            <p:nvSpPr>
              <p:cNvPr id="72" name="TextBox 71"/>
              <p:cNvSpPr txBox="1">
                <a:spLocks noRot="1" noChangeAspect="1" noMove="1" noResize="1" noEditPoints="1" noAdjustHandles="1" noChangeArrowheads="1" noChangeShapeType="1" noTextEdit="1"/>
              </p:cNvSpPr>
              <p:nvPr/>
            </p:nvSpPr>
            <p:spPr>
              <a:xfrm>
                <a:off x="9584024" y="3964346"/>
                <a:ext cx="527965" cy="369332"/>
              </a:xfrm>
              <a:prstGeom prst="rect">
                <a:avLst/>
              </a:prstGeom>
              <a:blipFill>
                <a:blip r:embed="rId24"/>
                <a:stretch>
                  <a:fillRect b="-163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10703665" y="3726694"/>
                <a:ext cx="533287"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𝑃</m:t>
                          </m:r>
                        </m:e>
                        <m:sub>
                          <m:r>
                            <a:rPr lang="en-CA" b="0" i="1" smtClean="0">
                              <a:latin typeface="Cambria Math" panose="02040503050406030204" pitchFamily="18" charset="0"/>
                            </a:rPr>
                            <m:t>2</m:t>
                          </m:r>
                        </m:sub>
                      </m:sSub>
                      <m:r>
                        <a:rPr lang="en-US" b="0" i="1" smtClean="0">
                          <a:latin typeface="Cambria Math" panose="02040503050406030204" pitchFamily="18" charset="0"/>
                        </a:rPr>
                        <m:t>′</m:t>
                      </m:r>
                    </m:oMath>
                  </m:oMathPara>
                </a14:m>
                <a:endParaRPr lang="en-CA" b="0" dirty="0"/>
              </a:p>
            </p:txBody>
          </p:sp>
        </mc:Choice>
        <mc:Fallback xmlns="">
          <p:sp>
            <p:nvSpPr>
              <p:cNvPr id="73" name="TextBox 72"/>
              <p:cNvSpPr txBox="1">
                <a:spLocks noRot="1" noChangeAspect="1" noMove="1" noResize="1" noEditPoints="1" noAdjustHandles="1" noChangeArrowheads="1" noChangeShapeType="1" noTextEdit="1"/>
              </p:cNvSpPr>
              <p:nvPr/>
            </p:nvSpPr>
            <p:spPr>
              <a:xfrm>
                <a:off x="10703665" y="3726694"/>
                <a:ext cx="533287" cy="369332"/>
              </a:xfrm>
              <a:prstGeom prst="rect">
                <a:avLst/>
              </a:prstGeom>
              <a:blipFill>
                <a:blip r:embed="rId25"/>
                <a:stretch>
                  <a:fillRect b="-163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1474288" y="3844143"/>
                <a:ext cx="40748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latin typeface="Cambria Math" panose="02040503050406030204" pitchFamily="18" charset="0"/>
                        </a:rPr>
                        <m:t>𝑷</m:t>
                      </m:r>
                    </m:oMath>
                  </m:oMathPara>
                </a14:m>
                <a:endParaRPr lang="en-CA" b="1" dirty="0"/>
              </a:p>
            </p:txBody>
          </p:sp>
        </mc:Choice>
        <mc:Fallback xmlns="">
          <p:sp>
            <p:nvSpPr>
              <p:cNvPr id="74" name="TextBox 73"/>
              <p:cNvSpPr txBox="1">
                <a:spLocks noRot="1" noChangeAspect="1" noMove="1" noResize="1" noEditPoints="1" noAdjustHandles="1" noChangeArrowheads="1" noChangeShapeType="1" noTextEdit="1"/>
              </p:cNvSpPr>
              <p:nvPr/>
            </p:nvSpPr>
            <p:spPr>
              <a:xfrm>
                <a:off x="1474288" y="3844143"/>
                <a:ext cx="407483" cy="369332"/>
              </a:xfrm>
              <a:prstGeom prst="rect">
                <a:avLst/>
              </a:prstGeom>
              <a:blipFill>
                <a:blip r:embed="rId2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8" name="Flowchart: Process 47"/>
              <p:cNvSpPr/>
              <p:nvPr/>
            </p:nvSpPr>
            <p:spPr>
              <a:xfrm>
                <a:off x="9321322" y="1598985"/>
                <a:ext cx="2507859" cy="601241"/>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a:solidFill>
                      <a:srgbClr val="000000"/>
                    </a:solidFill>
                  </a:rPr>
                  <a:t>(Base case </a:t>
                </a:r>
                <a14:m>
                  <m:oMath xmlns:m="http://schemas.openxmlformats.org/officeDocument/2006/math">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𝐷</m:t>
                        </m:r>
                      </m:e>
                      <m:sub>
                        <m:r>
                          <a:rPr lang="en-US" b="0" i="1" smtClean="0">
                            <a:solidFill>
                              <a:srgbClr val="000000"/>
                            </a:solidFill>
                            <a:latin typeface="Cambria Math" panose="02040503050406030204" pitchFamily="18" charset="0"/>
                          </a:rPr>
                          <m:t>0</m:t>
                        </m:r>
                      </m:sub>
                    </m:sSub>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𝑖</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𝑗</m:t>
                        </m:r>
                      </m:e>
                    </m:d>
                  </m:oMath>
                </a14:m>
                <a:r>
                  <a:rPr lang="en-CA" dirty="0">
                    <a:solidFill>
                      <a:srgbClr val="000000"/>
                    </a:solidFill>
                  </a:rPr>
                  <a:t> is left as an exercise)</a:t>
                </a:r>
              </a:p>
            </p:txBody>
          </p:sp>
        </mc:Choice>
        <mc:Fallback xmlns="">
          <p:sp>
            <p:nvSpPr>
              <p:cNvPr id="48" name="Flowchart: Process 47"/>
              <p:cNvSpPr>
                <a:spLocks noRot="1" noChangeAspect="1" noMove="1" noResize="1" noEditPoints="1" noAdjustHandles="1" noChangeArrowheads="1" noChangeShapeType="1" noTextEdit="1"/>
              </p:cNvSpPr>
              <p:nvPr/>
            </p:nvSpPr>
            <p:spPr>
              <a:xfrm>
                <a:off x="9321322" y="1598985"/>
                <a:ext cx="2507859" cy="601241"/>
              </a:xfrm>
              <a:prstGeom prst="flowChartProcess">
                <a:avLst/>
              </a:prstGeom>
              <a:blipFill>
                <a:blip r:embed="rId27"/>
                <a:stretch>
                  <a:fillRect t="-6931" r="-484" b="-1782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0" name="Rectangular Callout 49"/>
              <p:cNvSpPr/>
              <p:nvPr/>
            </p:nvSpPr>
            <p:spPr>
              <a:xfrm>
                <a:off x="5851897" y="3000361"/>
                <a:ext cx="3557877" cy="384849"/>
              </a:xfrm>
              <a:prstGeom prst="wedgeRectCallout">
                <a:avLst>
                  <a:gd name="adj1" fmla="val -52739"/>
                  <a:gd name="adj2" fmla="val 12017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rgbClr val="000000"/>
                    </a:solidFill>
                  </a:rPr>
                  <a:t>Reduce </a:t>
                </a:r>
                <a14:m>
                  <m:oMath xmlns:m="http://schemas.openxmlformats.org/officeDocument/2006/math">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𝑃</m:t>
                        </m:r>
                      </m:e>
                      <m:sub>
                        <m:r>
                          <a:rPr lang="en-US" b="0" i="1" smtClean="0">
                            <a:solidFill>
                              <a:srgbClr val="000000"/>
                            </a:solidFill>
                            <a:latin typeface="Cambria Math" panose="02040503050406030204" pitchFamily="18" charset="0"/>
                          </a:rPr>
                          <m:t>1</m:t>
                        </m:r>
                      </m:sub>
                    </m:sSub>
                    <m:r>
                      <a:rPr lang="en-US" b="0" i="1"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𝑃</m:t>
                        </m:r>
                      </m:e>
                      <m:sub>
                        <m:r>
                          <a:rPr lang="en-US" b="0" i="1" smtClean="0">
                            <a:solidFill>
                              <a:srgbClr val="000000"/>
                            </a:solidFill>
                            <a:latin typeface="Cambria Math" panose="02040503050406030204" pitchFamily="18" charset="0"/>
                          </a:rPr>
                          <m:t>2</m:t>
                        </m:r>
                      </m:sub>
                    </m:sSub>
                  </m:oMath>
                </a14:m>
                <a:r>
                  <a:rPr lang="en-US" dirty="0">
                    <a:solidFill>
                      <a:srgbClr val="000000"/>
                    </a:solidFill>
                  </a:rPr>
                  <a:t> to </a:t>
                </a:r>
                <a:r>
                  <a:rPr lang="en-US" b="1" dirty="0" err="1">
                    <a:solidFill>
                      <a:srgbClr val="000000"/>
                    </a:solidFill>
                  </a:rPr>
                  <a:t>subproblems</a:t>
                </a:r>
                <a:endParaRPr lang="en-CA" dirty="0">
                  <a:solidFill>
                    <a:srgbClr val="000000"/>
                  </a:solidFill>
                </a:endParaRPr>
              </a:p>
            </p:txBody>
          </p:sp>
        </mc:Choice>
        <mc:Fallback xmlns="">
          <p:sp>
            <p:nvSpPr>
              <p:cNvPr id="50" name="Rectangular Callout 49"/>
              <p:cNvSpPr>
                <a:spLocks noRot="1" noChangeAspect="1" noMove="1" noResize="1" noEditPoints="1" noAdjustHandles="1" noChangeArrowheads="1" noChangeShapeType="1" noTextEdit="1"/>
              </p:cNvSpPr>
              <p:nvPr/>
            </p:nvSpPr>
            <p:spPr>
              <a:xfrm>
                <a:off x="5851897" y="3000361"/>
                <a:ext cx="3557877" cy="384849"/>
              </a:xfrm>
              <a:prstGeom prst="wedgeRectCallout">
                <a:avLst>
                  <a:gd name="adj1" fmla="val -52739"/>
                  <a:gd name="adj2" fmla="val 120179"/>
                </a:avLst>
              </a:prstGeom>
              <a:blipFill>
                <a:blip r:embed="rId28"/>
                <a:stretch>
                  <a:fillRect t="-272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1" name="Rectangular Callout 50"/>
              <p:cNvSpPr/>
              <p:nvPr/>
            </p:nvSpPr>
            <p:spPr>
              <a:xfrm>
                <a:off x="6482062" y="3353829"/>
                <a:ext cx="2653696" cy="324437"/>
              </a:xfrm>
              <a:prstGeom prst="wedgeRectCallout">
                <a:avLst>
                  <a:gd name="adj1" fmla="val -44190"/>
                  <a:gd name="adj2" fmla="val 2932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rgbClr val="000000"/>
                    </a:solidFill>
                  </a:rPr>
                  <a:t>but what if </a:t>
                </a:r>
                <a14:m>
                  <m:oMath xmlns:m="http://schemas.openxmlformats.org/officeDocument/2006/math">
                    <m:r>
                      <a:rPr lang="en-US" b="1" i="1" smtClean="0">
                        <a:solidFill>
                          <a:srgbClr val="000000"/>
                        </a:solidFill>
                        <a:latin typeface="Cambria Math" panose="02040503050406030204" pitchFamily="18" charset="0"/>
                      </a:rPr>
                      <m:t>𝒎</m:t>
                    </m:r>
                    <m:r>
                      <a:rPr lang="en-US" b="0" i="1"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𝑃</m:t>
                        </m:r>
                      </m:e>
                      <m:sub>
                        <m:r>
                          <a:rPr lang="en-US" b="0" i="1" smtClean="0">
                            <a:solidFill>
                              <a:srgbClr val="000000"/>
                            </a:solidFill>
                            <a:latin typeface="Cambria Math" panose="02040503050406030204" pitchFamily="18" charset="0"/>
                          </a:rPr>
                          <m:t>1</m:t>
                        </m:r>
                      </m:sub>
                    </m:sSub>
                    <m:r>
                      <a:rPr lang="en-US" b="0" i="1"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𝑃</m:t>
                        </m:r>
                      </m:e>
                      <m:sub>
                        <m:r>
                          <a:rPr lang="en-US" b="0" i="1" smtClean="0">
                            <a:solidFill>
                              <a:srgbClr val="000000"/>
                            </a:solidFill>
                            <a:latin typeface="Cambria Math" panose="02040503050406030204" pitchFamily="18" charset="0"/>
                          </a:rPr>
                          <m:t>2</m:t>
                        </m:r>
                      </m:sub>
                    </m:sSub>
                  </m:oMath>
                </a14:m>
                <a:r>
                  <a:rPr lang="en-US" dirty="0">
                    <a:solidFill>
                      <a:srgbClr val="000000"/>
                    </a:solidFill>
                  </a:rPr>
                  <a:t>?</a:t>
                </a:r>
                <a:endParaRPr lang="en-CA" dirty="0">
                  <a:solidFill>
                    <a:srgbClr val="000000"/>
                  </a:solidFill>
                </a:endParaRPr>
              </a:p>
            </p:txBody>
          </p:sp>
        </mc:Choice>
        <mc:Fallback xmlns="">
          <p:sp>
            <p:nvSpPr>
              <p:cNvPr id="51" name="Rectangular Callout 50"/>
              <p:cNvSpPr>
                <a:spLocks noRot="1" noChangeAspect="1" noMove="1" noResize="1" noEditPoints="1" noAdjustHandles="1" noChangeArrowheads="1" noChangeShapeType="1" noTextEdit="1"/>
              </p:cNvSpPr>
              <p:nvPr/>
            </p:nvSpPr>
            <p:spPr>
              <a:xfrm>
                <a:off x="6482062" y="3353829"/>
                <a:ext cx="2653696" cy="324437"/>
              </a:xfrm>
              <a:prstGeom prst="wedgeRectCallout">
                <a:avLst>
                  <a:gd name="adj1" fmla="val -44190"/>
                  <a:gd name="adj2" fmla="val 29324"/>
                </a:avLst>
              </a:prstGeom>
              <a:blipFill>
                <a:blip r:embed="rId29"/>
                <a:stretch>
                  <a:fillRect l="-228" t="-14545" b="-34545"/>
                </a:stretch>
              </a:blipFill>
            </p:spPr>
            <p:txBody>
              <a:bodyPr/>
              <a:lstStyle/>
              <a:p>
                <a:r>
                  <a:rPr lang="en-CA">
                    <a:noFill/>
                  </a:rPr>
                  <a:t> </a:t>
                </a:r>
              </a:p>
            </p:txBody>
          </p:sp>
        </mc:Fallback>
      </mc:AlternateContent>
      <p:sp>
        <p:nvSpPr>
          <p:cNvPr id="43" name="Right Arrow 42"/>
          <p:cNvSpPr/>
          <p:nvPr/>
        </p:nvSpPr>
        <p:spPr>
          <a:xfrm>
            <a:off x="6839462" y="3882266"/>
            <a:ext cx="1582749" cy="754791"/>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49" name="TextBox 48"/>
              <p:cNvSpPr txBox="1"/>
              <p:nvPr/>
            </p:nvSpPr>
            <p:spPr>
              <a:xfrm>
                <a:off x="6839462" y="4071664"/>
                <a:ext cx="1462260" cy="369332"/>
              </a:xfrm>
              <a:prstGeom prst="rect">
                <a:avLst/>
              </a:prstGeom>
              <a:noFill/>
            </p:spPr>
            <p:txBody>
              <a:bodyPr wrap="none" rtlCol="0">
                <a:spAutoFit/>
              </a:bodyPr>
              <a:lstStyle/>
              <a:p>
                <a:pPr algn="ctr"/>
                <a:r>
                  <a:rPr lang="en-CA" b="1" dirty="0">
                    <a:solidFill>
                      <a:srgbClr val="000000"/>
                    </a:solidFill>
                  </a:rPr>
                  <a:t>Consider </a:t>
                </a:r>
                <a14:m>
                  <m:oMath xmlns:m="http://schemas.openxmlformats.org/officeDocument/2006/math">
                    <m:r>
                      <a:rPr lang="en-US" b="1" i="1" smtClean="0">
                        <a:solidFill>
                          <a:srgbClr val="000000"/>
                        </a:solidFill>
                        <a:latin typeface="Cambria Math" panose="02040503050406030204" pitchFamily="18" charset="0"/>
                      </a:rPr>
                      <m:t>𝑷</m:t>
                    </m:r>
                    <m:r>
                      <a:rPr lang="en-US" b="1" i="1" smtClean="0">
                        <a:solidFill>
                          <a:srgbClr val="000000"/>
                        </a:solidFill>
                        <a:latin typeface="Cambria Math" panose="02040503050406030204" pitchFamily="18" charset="0"/>
                      </a:rPr>
                      <m:t>′</m:t>
                    </m:r>
                  </m:oMath>
                </a14:m>
                <a:endParaRPr lang="en-CA" b="1" dirty="0">
                  <a:solidFill>
                    <a:srgbClr val="00000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6839462" y="4071664"/>
                <a:ext cx="1462260" cy="369332"/>
              </a:xfrm>
              <a:prstGeom prst="rect">
                <a:avLst/>
              </a:prstGeom>
              <a:blipFill>
                <a:blip r:embed="rId30"/>
                <a:stretch>
                  <a:fillRect l="-2917" t="-9836" b="-2459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203650" y="4052250"/>
                <a:ext cx="468653"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𝑃</m:t>
                          </m:r>
                        </m:e>
                        <m:sub>
                          <m:r>
                            <a:rPr lang="en-CA" b="0" i="1" smtClean="0">
                              <a:latin typeface="Cambria Math" panose="02040503050406030204" pitchFamily="18" charset="0"/>
                            </a:rPr>
                            <m:t>1</m:t>
                          </m:r>
                        </m:sub>
                      </m:sSub>
                    </m:oMath>
                  </m:oMathPara>
                </a14:m>
                <a:endParaRPr lang="en-CA" b="0" dirty="0"/>
              </a:p>
            </p:txBody>
          </p:sp>
        </mc:Choice>
        <mc:Fallback xmlns="">
          <p:sp>
            <p:nvSpPr>
              <p:cNvPr id="52" name="TextBox 51"/>
              <p:cNvSpPr txBox="1">
                <a:spLocks noRot="1" noChangeAspect="1" noMove="1" noResize="1" noEditPoints="1" noAdjustHandles="1" noChangeArrowheads="1" noChangeShapeType="1" noTextEdit="1"/>
              </p:cNvSpPr>
              <p:nvPr/>
            </p:nvSpPr>
            <p:spPr>
              <a:xfrm>
                <a:off x="4203650" y="4052250"/>
                <a:ext cx="468653" cy="369332"/>
              </a:xfrm>
              <a:prstGeom prst="rect">
                <a:avLst/>
              </a:prstGeom>
              <a:blipFill>
                <a:blip r:embed="rId31"/>
                <a:stretch>
                  <a:fillRect b="-333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323290" y="3814598"/>
                <a:ext cx="473976"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𝑃</m:t>
                          </m:r>
                        </m:e>
                        <m:sub>
                          <m:r>
                            <a:rPr lang="en-CA" b="0" i="1" smtClean="0">
                              <a:latin typeface="Cambria Math" panose="02040503050406030204" pitchFamily="18" charset="0"/>
                            </a:rPr>
                            <m:t>2</m:t>
                          </m:r>
                        </m:sub>
                      </m:sSub>
                    </m:oMath>
                  </m:oMathPara>
                </a14:m>
                <a:endParaRPr lang="en-CA" b="0" dirty="0"/>
              </a:p>
            </p:txBody>
          </p:sp>
        </mc:Choice>
        <mc:Fallback xmlns="">
          <p:sp>
            <p:nvSpPr>
              <p:cNvPr id="53" name="TextBox 52"/>
              <p:cNvSpPr txBox="1">
                <a:spLocks noRot="1" noChangeAspect="1" noMove="1" noResize="1" noEditPoints="1" noAdjustHandles="1" noChangeArrowheads="1" noChangeShapeType="1" noTextEdit="1"/>
              </p:cNvSpPr>
              <p:nvPr/>
            </p:nvSpPr>
            <p:spPr>
              <a:xfrm>
                <a:off x="5323290" y="3814598"/>
                <a:ext cx="473976" cy="369332"/>
              </a:xfrm>
              <a:prstGeom prst="rect">
                <a:avLst/>
              </a:prstGeom>
              <a:blipFill>
                <a:blip r:embed="rId32"/>
                <a:stretch>
                  <a:fillRect b="-3333"/>
                </a:stretch>
              </a:blipFill>
            </p:spPr>
            <p:txBody>
              <a:bodyPr/>
              <a:lstStyle/>
              <a:p>
                <a:r>
                  <a:rPr lang="en-CA">
                    <a:noFill/>
                  </a:rPr>
                  <a:t> </a:t>
                </a:r>
              </a:p>
            </p:txBody>
          </p:sp>
        </mc:Fallback>
      </mc:AlternateContent>
      <p:sp>
        <p:nvSpPr>
          <p:cNvPr id="67" name="Rectangular Callout 66"/>
          <p:cNvSpPr/>
          <p:nvPr/>
        </p:nvSpPr>
        <p:spPr>
          <a:xfrm>
            <a:off x="59584" y="5695815"/>
            <a:ext cx="1317509" cy="569819"/>
          </a:xfrm>
          <a:prstGeom prst="wedgeRectCallout">
            <a:avLst>
              <a:gd name="adj1" fmla="val 68046"/>
              <a:gd name="adj2" fmla="val 603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rgbClr val="000000"/>
                </a:solidFill>
              </a:rPr>
              <a:t>(details in slide notes)</a:t>
            </a:r>
            <a:endParaRPr lang="en-CA" sz="1600" b="1" dirty="0">
              <a:solidFill>
                <a:srgbClr val="000000"/>
              </a:solidFill>
            </a:endParaRPr>
          </a:p>
        </p:txBody>
      </p:sp>
      <p:sp>
        <p:nvSpPr>
          <p:cNvPr id="3" name="Slide Number Placeholder 2">
            <a:extLst>
              <a:ext uri="{FF2B5EF4-FFF2-40B4-BE49-F238E27FC236}">
                <a16:creationId xmlns:a16="http://schemas.microsoft.com/office/drawing/2014/main" id="{9239278E-C9BC-28D0-7767-CCA9D412AE14}"/>
              </a:ext>
            </a:extLst>
          </p:cNvPr>
          <p:cNvSpPr>
            <a:spLocks noGrp="1"/>
          </p:cNvSpPr>
          <p:nvPr>
            <p:ph type="sldNum" sz="quarter" idx="12"/>
          </p:nvPr>
        </p:nvSpPr>
        <p:spPr>
          <a:xfrm>
            <a:off x="11668021" y="6498519"/>
            <a:ext cx="551167" cy="365125"/>
          </a:xfrm>
        </p:spPr>
        <p:txBody>
          <a:bodyPr/>
          <a:lstStyle/>
          <a:p>
            <a:fld id="{D57F1E4F-1CFF-5643-939E-217C01CDF565}" type="slidenum">
              <a:rPr lang="en-US" smtClean="0"/>
              <a:pPr/>
              <a:t>30</a:t>
            </a:fld>
            <a:endParaRPr lang="en-US" dirty="0"/>
          </a:p>
        </p:txBody>
      </p:sp>
      <p:sp>
        <p:nvSpPr>
          <p:cNvPr id="7" name="Title 6">
            <a:extLst>
              <a:ext uri="{FF2B5EF4-FFF2-40B4-BE49-F238E27FC236}">
                <a16:creationId xmlns:a16="http://schemas.microsoft.com/office/drawing/2014/main" id="{FFFD0985-3F21-8EB3-D3DA-32F57C44756E}"/>
              </a:ext>
            </a:extLst>
          </p:cNvPr>
          <p:cNvSpPr>
            <a:spLocks noGrp="1"/>
          </p:cNvSpPr>
          <p:nvPr>
            <p:ph type="title"/>
          </p:nvPr>
        </p:nvSpPr>
        <p:spPr>
          <a:xfrm>
            <a:off x="261257" y="185219"/>
            <a:ext cx="10786154" cy="1362439"/>
          </a:xfrm>
        </p:spPr>
        <p:txBody>
          <a:bodyPr>
            <a:normAutofit/>
          </a:bodyPr>
          <a:lstStyle/>
          <a:p>
            <a:r>
              <a:rPr lang="en-CA" b="1" dirty="0"/>
              <a:t>A More formal optimality argument</a:t>
            </a:r>
            <a:br>
              <a:rPr lang="en-CA" b="1" dirty="0"/>
            </a:br>
            <a:r>
              <a:rPr lang="en-CA" dirty="0"/>
              <a:t>For your notes</a:t>
            </a:r>
          </a:p>
        </p:txBody>
      </p:sp>
    </p:spTree>
    <p:extLst>
      <p:ext uri="{BB962C8B-B14F-4D97-AF65-F5344CB8AC3E}">
        <p14:creationId xmlns:p14="http://schemas.microsoft.com/office/powerpoint/2010/main" val="236575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500"/>
                                        <p:tgtEl>
                                          <p:spTgt spid="7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500"/>
                                        <p:tgtEl>
                                          <p:spTgt spid="5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500"/>
                                        <p:tgtEl>
                                          <p:spTgt spid="53"/>
                                        </p:tgtEl>
                                      </p:cBhvr>
                                    </p:animEffect>
                                  </p:childTnLst>
                                </p:cTn>
                              </p:par>
                              <p:par>
                                <p:cTn id="76" presetID="10" presetClass="entr" presetSubtype="0" fill="hold"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par>
                                <p:cTn id="79" presetID="10" presetClass="entr" presetSubtype="0" fill="hold"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par>
                                <p:cTn id="82" presetID="10" presetClass="entr" presetSubtype="0" fill="hold"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par>
                                <p:cTn id="85" presetID="10" presetClass="entr" presetSubtype="0" fill="hold"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500"/>
                                        <p:tgtEl>
                                          <p:spTgt spid="3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500"/>
                                        <p:tgtEl>
                                          <p:spTgt spid="3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500"/>
                                        <p:tgtEl>
                                          <p:spTgt spid="35"/>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500"/>
                                        <p:tgtEl>
                                          <p:spTgt spid="50"/>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500"/>
                                        <p:tgtEl>
                                          <p:spTgt spid="5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fade">
                                      <p:cBhvr>
                                        <p:cTn id="114" dur="500"/>
                                        <p:tgtEl>
                                          <p:spTgt spid="4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fade">
                                      <p:cBhvr>
                                        <p:cTn id="119" dur="500"/>
                                        <p:tgtEl>
                                          <p:spTgt spid="65"/>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67"/>
                                        </p:tgtEl>
                                        <p:attrNameLst>
                                          <p:attrName>style.visibility</p:attrName>
                                        </p:attrNameLst>
                                      </p:cBhvr>
                                      <p:to>
                                        <p:strVal val="visible"/>
                                      </p:to>
                                    </p:set>
                                    <p:animEffect transition="in" filter="fade">
                                      <p:cBhvr>
                                        <p:cTn id="124" dur="500"/>
                                        <p:tgtEl>
                                          <p:spTgt spid="67"/>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43"/>
                                        </p:tgtEl>
                                        <p:attrNameLst>
                                          <p:attrName>style.visibility</p:attrName>
                                        </p:attrNameLst>
                                      </p:cBhvr>
                                      <p:to>
                                        <p:strVal val="visible"/>
                                      </p:to>
                                    </p:set>
                                    <p:animEffect transition="in" filter="fade">
                                      <p:cBhvr>
                                        <p:cTn id="129" dur="500"/>
                                        <p:tgtEl>
                                          <p:spTgt spid="43"/>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9"/>
                                        </p:tgtEl>
                                        <p:attrNameLst>
                                          <p:attrName>style.visibility</p:attrName>
                                        </p:attrNameLst>
                                      </p:cBhvr>
                                      <p:to>
                                        <p:strVal val="visible"/>
                                      </p:to>
                                    </p:set>
                                    <p:animEffect transition="in" filter="fade">
                                      <p:cBhvr>
                                        <p:cTn id="132" dur="500"/>
                                        <p:tgtEl>
                                          <p:spTgt spid="4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55"/>
                                        </p:tgtEl>
                                        <p:attrNameLst>
                                          <p:attrName>style.visibility</p:attrName>
                                        </p:attrNameLst>
                                      </p:cBhvr>
                                      <p:to>
                                        <p:strVal val="visible"/>
                                      </p:to>
                                    </p:set>
                                    <p:animEffect transition="in" filter="fade">
                                      <p:cBhvr>
                                        <p:cTn id="137" dur="500"/>
                                        <p:tgtEl>
                                          <p:spTgt spid="55"/>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56"/>
                                        </p:tgtEl>
                                        <p:attrNameLst>
                                          <p:attrName>style.visibility</p:attrName>
                                        </p:attrNameLst>
                                      </p:cBhvr>
                                      <p:to>
                                        <p:strVal val="visible"/>
                                      </p:to>
                                    </p:set>
                                    <p:animEffect transition="in" filter="fade">
                                      <p:cBhvr>
                                        <p:cTn id="140" dur="500"/>
                                        <p:tgtEl>
                                          <p:spTgt spid="56"/>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72"/>
                                        </p:tgtEl>
                                        <p:attrNameLst>
                                          <p:attrName>style.visibility</p:attrName>
                                        </p:attrNameLst>
                                      </p:cBhvr>
                                      <p:to>
                                        <p:strVal val="visible"/>
                                      </p:to>
                                    </p:set>
                                    <p:animEffect transition="in" filter="fade">
                                      <p:cBhvr>
                                        <p:cTn id="143" dur="500"/>
                                        <p:tgtEl>
                                          <p:spTgt spid="7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fade">
                                      <p:cBhvr>
                                        <p:cTn id="146" dur="500"/>
                                        <p:tgtEl>
                                          <p:spTgt spid="73"/>
                                        </p:tgtEl>
                                      </p:cBhvr>
                                    </p:animEffect>
                                  </p:childTnLst>
                                </p:cTn>
                              </p:par>
                              <p:par>
                                <p:cTn id="147" presetID="10" presetClass="entr" presetSubtype="0" fill="hold" nodeType="withEffect">
                                  <p:stCondLst>
                                    <p:cond delay="0"/>
                                  </p:stCondLst>
                                  <p:childTnLst>
                                    <p:set>
                                      <p:cBhvr>
                                        <p:cTn id="148" dur="1" fill="hold">
                                          <p:stCondLst>
                                            <p:cond delay="0"/>
                                          </p:stCondLst>
                                        </p:cTn>
                                        <p:tgtEl>
                                          <p:spTgt spid="57"/>
                                        </p:tgtEl>
                                        <p:attrNameLst>
                                          <p:attrName>style.visibility</p:attrName>
                                        </p:attrNameLst>
                                      </p:cBhvr>
                                      <p:to>
                                        <p:strVal val="visible"/>
                                      </p:to>
                                    </p:set>
                                    <p:animEffect transition="in" filter="fade">
                                      <p:cBhvr>
                                        <p:cTn id="149" dur="500"/>
                                        <p:tgtEl>
                                          <p:spTgt spid="57"/>
                                        </p:tgtEl>
                                      </p:cBhvr>
                                    </p:animEffect>
                                  </p:childTnLst>
                                </p:cTn>
                              </p:par>
                              <p:par>
                                <p:cTn id="150" presetID="10" presetClass="entr" presetSubtype="0" fill="hold" nodeType="with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500"/>
                                        <p:tgtEl>
                                          <p:spTgt spid="58"/>
                                        </p:tgtEl>
                                      </p:cBhvr>
                                    </p:animEffect>
                                  </p:childTnLst>
                                </p:cTn>
                              </p:par>
                              <p:par>
                                <p:cTn id="153" presetID="10" presetClass="entr" presetSubtype="0" fill="hold" nodeType="withEffect">
                                  <p:stCondLst>
                                    <p:cond delay="0"/>
                                  </p:stCondLst>
                                  <p:childTnLst>
                                    <p:set>
                                      <p:cBhvr>
                                        <p:cTn id="154" dur="1" fill="hold">
                                          <p:stCondLst>
                                            <p:cond delay="0"/>
                                          </p:stCondLst>
                                        </p:cTn>
                                        <p:tgtEl>
                                          <p:spTgt spid="59"/>
                                        </p:tgtEl>
                                        <p:attrNameLst>
                                          <p:attrName>style.visibility</p:attrName>
                                        </p:attrNameLst>
                                      </p:cBhvr>
                                      <p:to>
                                        <p:strVal val="visible"/>
                                      </p:to>
                                    </p:set>
                                    <p:animEffect transition="in" filter="fade">
                                      <p:cBhvr>
                                        <p:cTn id="155" dur="500"/>
                                        <p:tgtEl>
                                          <p:spTgt spid="59"/>
                                        </p:tgtEl>
                                      </p:cBhvr>
                                    </p:animEffect>
                                  </p:childTnLst>
                                </p:cTn>
                              </p:par>
                              <p:par>
                                <p:cTn id="156" presetID="10" presetClass="entr" presetSubtype="0" fill="hold" nodeType="withEffect">
                                  <p:stCondLst>
                                    <p:cond delay="0"/>
                                  </p:stCondLst>
                                  <p:childTnLst>
                                    <p:set>
                                      <p:cBhvr>
                                        <p:cTn id="157" dur="1" fill="hold">
                                          <p:stCondLst>
                                            <p:cond delay="0"/>
                                          </p:stCondLst>
                                        </p:cTn>
                                        <p:tgtEl>
                                          <p:spTgt spid="60"/>
                                        </p:tgtEl>
                                        <p:attrNameLst>
                                          <p:attrName>style.visibility</p:attrName>
                                        </p:attrNameLst>
                                      </p:cBhvr>
                                      <p:to>
                                        <p:strVal val="visible"/>
                                      </p:to>
                                    </p:set>
                                    <p:animEffect transition="in" filter="fade">
                                      <p:cBhvr>
                                        <p:cTn id="158" dur="500"/>
                                        <p:tgtEl>
                                          <p:spTgt spid="60"/>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61"/>
                                        </p:tgtEl>
                                        <p:attrNameLst>
                                          <p:attrName>style.visibility</p:attrName>
                                        </p:attrNameLst>
                                      </p:cBhvr>
                                      <p:to>
                                        <p:strVal val="visible"/>
                                      </p:to>
                                    </p:set>
                                    <p:animEffect transition="in" filter="fade">
                                      <p:cBhvr>
                                        <p:cTn id="161" dur="500"/>
                                        <p:tgtEl>
                                          <p:spTgt spid="61"/>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62"/>
                                        </p:tgtEl>
                                        <p:attrNameLst>
                                          <p:attrName>style.visibility</p:attrName>
                                        </p:attrNameLst>
                                      </p:cBhvr>
                                      <p:to>
                                        <p:strVal val="visible"/>
                                      </p:to>
                                    </p:set>
                                    <p:animEffect transition="in" filter="fade">
                                      <p:cBhvr>
                                        <p:cTn id="164" dur="500"/>
                                        <p:tgtEl>
                                          <p:spTgt spid="62"/>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63"/>
                                        </p:tgtEl>
                                        <p:attrNameLst>
                                          <p:attrName>style.visibility</p:attrName>
                                        </p:attrNameLst>
                                      </p:cBhvr>
                                      <p:to>
                                        <p:strVal val="visible"/>
                                      </p:to>
                                    </p:set>
                                    <p:animEffect transition="in" filter="fade">
                                      <p:cBhvr>
                                        <p:cTn id="167" dur="500"/>
                                        <p:tgtEl>
                                          <p:spTgt spid="63"/>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64"/>
                                        </p:tgtEl>
                                        <p:attrNameLst>
                                          <p:attrName>style.visibility</p:attrName>
                                        </p:attrNameLst>
                                      </p:cBhvr>
                                      <p:to>
                                        <p:strVal val="visible"/>
                                      </p:to>
                                    </p:set>
                                    <p:animEffect transition="in" filter="fade">
                                      <p:cBhvr>
                                        <p:cTn id="170" dur="500"/>
                                        <p:tgtEl>
                                          <p:spTgt spid="64"/>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69"/>
                                        </p:tgtEl>
                                        <p:attrNameLst>
                                          <p:attrName>style.visibility</p:attrName>
                                        </p:attrNameLst>
                                      </p:cBhvr>
                                      <p:to>
                                        <p:strVal val="visible"/>
                                      </p:to>
                                    </p:set>
                                    <p:animEffect transition="in" filter="fade">
                                      <p:cBhvr>
                                        <p:cTn id="175" dur="500"/>
                                        <p:tgtEl>
                                          <p:spTgt spid="69"/>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70"/>
                                        </p:tgtEl>
                                        <p:attrNameLst>
                                          <p:attrName>style.visibility</p:attrName>
                                        </p:attrNameLst>
                                      </p:cBhvr>
                                      <p:to>
                                        <p:strVal val="visible"/>
                                      </p:to>
                                    </p:set>
                                    <p:animEffect transition="in" filter="fade">
                                      <p:cBhvr>
                                        <p:cTn id="180" dur="500"/>
                                        <p:tgtEl>
                                          <p:spTgt spid="70"/>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71"/>
                                        </p:tgtEl>
                                        <p:attrNameLst>
                                          <p:attrName>style.visibility</p:attrName>
                                        </p:attrNameLst>
                                      </p:cBhvr>
                                      <p:to>
                                        <p:strVal val="visible"/>
                                      </p:to>
                                    </p:set>
                                    <p:animEffect transition="in" filter="fade">
                                      <p:cBhvr>
                                        <p:cTn id="18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0" grpId="0"/>
      <p:bldP spid="22" grpId="0" animBg="1"/>
      <p:bldP spid="26" grpId="0" animBg="1"/>
      <p:bldP spid="27" grpId="0" animBg="1"/>
      <p:bldP spid="32" grpId="0"/>
      <p:bldP spid="33" grpId="0" animBg="1"/>
      <p:bldP spid="34" grpId="0" animBg="1"/>
      <p:bldP spid="35" grpId="0" animBg="1"/>
      <p:bldP spid="38" grpId="0" animBg="1"/>
      <p:bldP spid="40" grpId="0" animBg="1"/>
      <p:bldP spid="39" grpId="0" animBg="1"/>
      <p:bldP spid="41" grpId="0" animBg="1"/>
      <p:bldP spid="42" grpId="0" animBg="1"/>
      <p:bldP spid="44" grpId="0" animBg="1"/>
      <p:bldP spid="55" grpId="0" animBg="1"/>
      <p:bldP spid="56" grpId="0" animBg="1"/>
      <p:bldP spid="61" grpId="0"/>
      <p:bldP spid="62" grpId="0" animBg="1"/>
      <p:bldP spid="63" grpId="0" animBg="1"/>
      <p:bldP spid="64" grpId="0" animBg="1"/>
      <p:bldP spid="65" grpId="0" animBg="1"/>
      <p:bldP spid="69" grpId="0" animBg="1"/>
      <p:bldP spid="70" grpId="0" animBg="1"/>
      <p:bldP spid="71" grpId="0" animBg="1"/>
      <p:bldP spid="72" grpId="0"/>
      <p:bldP spid="73" grpId="0"/>
      <p:bldP spid="74" grpId="0"/>
      <p:bldP spid="48" grpId="0" animBg="1"/>
      <p:bldP spid="50" grpId="0" animBg="1"/>
      <p:bldP spid="51" grpId="0" animBg="1"/>
      <p:bldP spid="43" grpId="0" animBg="1"/>
      <p:bldP spid="49" grpId="0"/>
      <p:bldP spid="52" grpId="0"/>
      <p:bldP spid="53" grpId="0"/>
      <p:bldP spid="6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72A54CE9-4175-9CEF-622A-FC5D34884F9E}"/>
                  </a:ext>
                </a:extLst>
              </p:cNvPr>
              <p:cNvSpPr txBox="1"/>
              <p:nvPr/>
            </p:nvSpPr>
            <p:spPr>
              <a:xfrm>
                <a:off x="1992087" y="1370346"/>
                <a:ext cx="979432" cy="276999"/>
              </a:xfrm>
              <a:prstGeom prst="rect">
                <a:avLst/>
              </a:prstGeom>
              <a:solidFill>
                <a:schemeClr val="bg1"/>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FFFFFF"/>
                              </a:solidFill>
                              <a:latin typeface="Cambria Math" panose="02040503050406030204" pitchFamily="18" charset="0"/>
                            </a:rPr>
                          </m:ctrlPr>
                        </m:sSubPr>
                        <m:e>
                          <m:r>
                            <a:rPr lang="en-CA" b="0" i="1" smtClean="0">
                              <a:solidFill>
                                <a:srgbClr val="FFFFFF"/>
                              </a:solidFill>
                              <a:latin typeface="Cambria Math" panose="02040503050406030204" pitchFamily="18" charset="0"/>
                            </a:rPr>
                            <m:t>𝐷</m:t>
                          </m:r>
                        </m:e>
                        <m:sub>
                          <m:r>
                            <a:rPr lang="en-CA" b="0" i="1" smtClean="0">
                              <a:solidFill>
                                <a:srgbClr val="FFFFFF"/>
                              </a:solidFill>
                              <a:latin typeface="Cambria Math" panose="02040503050406030204" pitchFamily="18" charset="0"/>
                            </a:rPr>
                            <m:t>𝑎𝑏</m:t>
                          </m:r>
                        </m:sub>
                      </m:sSub>
                      <m:r>
                        <a:rPr lang="en-CA" b="0" i="1" smtClean="0">
                          <a:solidFill>
                            <a:srgbClr val="FFFFFF"/>
                          </a:solidFill>
                          <a:latin typeface="Cambria Math" panose="02040503050406030204" pitchFamily="18" charset="0"/>
                        </a:rPr>
                        <m:t>=3</m:t>
                      </m:r>
                    </m:oMath>
                  </m:oMathPara>
                </a14:m>
                <a:endParaRPr lang="en-CA" dirty="0">
                  <a:solidFill>
                    <a:srgbClr val="FFFFFF"/>
                  </a:solidFill>
                </a:endParaRPr>
              </a:p>
            </p:txBody>
          </p:sp>
        </mc:Choice>
        <mc:Fallback xmlns="">
          <p:sp>
            <p:nvSpPr>
              <p:cNvPr id="49" name="TextBox 48">
                <a:extLst>
                  <a:ext uri="{FF2B5EF4-FFF2-40B4-BE49-F238E27FC236}">
                    <a16:creationId xmlns:a16="http://schemas.microsoft.com/office/drawing/2014/main" id="{72A54CE9-4175-9CEF-622A-FC5D34884F9E}"/>
                  </a:ext>
                </a:extLst>
              </p:cNvPr>
              <p:cNvSpPr txBox="1">
                <a:spLocks noRot="1" noChangeAspect="1" noMove="1" noResize="1" noEditPoints="1" noAdjustHandles="1" noChangeArrowheads="1" noChangeShapeType="1" noTextEdit="1"/>
              </p:cNvSpPr>
              <p:nvPr/>
            </p:nvSpPr>
            <p:spPr>
              <a:xfrm>
                <a:off x="1992087" y="1370346"/>
                <a:ext cx="979432" cy="276999"/>
              </a:xfrm>
              <a:prstGeom prst="rect">
                <a:avLst/>
              </a:prstGeom>
              <a:blipFill>
                <a:blip r:embed="rId2"/>
                <a:stretch>
                  <a:fillRect b="-2222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9D6E2BF6-251E-3956-7232-DFB797F83662}"/>
                  </a:ext>
                </a:extLst>
              </p:cNvPr>
              <p:cNvSpPr txBox="1"/>
              <p:nvPr/>
            </p:nvSpPr>
            <p:spPr>
              <a:xfrm>
                <a:off x="1986218" y="3561852"/>
                <a:ext cx="979432" cy="276999"/>
              </a:xfrm>
              <a:prstGeom prst="rect">
                <a:avLst/>
              </a:prstGeom>
              <a:solidFill>
                <a:schemeClr val="bg1"/>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FFFFFF"/>
                              </a:solidFill>
                              <a:latin typeface="Cambria Math" panose="02040503050406030204" pitchFamily="18" charset="0"/>
                            </a:rPr>
                          </m:ctrlPr>
                        </m:sSubPr>
                        <m:e>
                          <m:r>
                            <a:rPr lang="en-CA" b="0" i="1" smtClean="0">
                              <a:solidFill>
                                <a:srgbClr val="FFFFFF"/>
                              </a:solidFill>
                              <a:latin typeface="Cambria Math" panose="02040503050406030204" pitchFamily="18" charset="0"/>
                            </a:rPr>
                            <m:t>𝐷</m:t>
                          </m:r>
                        </m:e>
                        <m:sub>
                          <m:r>
                            <a:rPr lang="en-CA" b="0" i="1" smtClean="0">
                              <a:solidFill>
                                <a:srgbClr val="FFFFFF"/>
                              </a:solidFill>
                              <a:latin typeface="Cambria Math" panose="02040503050406030204" pitchFamily="18" charset="0"/>
                            </a:rPr>
                            <m:t>𝑎𝑐</m:t>
                          </m:r>
                        </m:sub>
                      </m:sSub>
                      <m:r>
                        <a:rPr lang="en-CA" b="0" i="1" smtClean="0">
                          <a:solidFill>
                            <a:srgbClr val="FFFFFF"/>
                          </a:solidFill>
                          <a:latin typeface="Cambria Math" panose="02040503050406030204" pitchFamily="18" charset="0"/>
                        </a:rPr>
                        <m:t>=15</m:t>
                      </m:r>
                    </m:oMath>
                  </m:oMathPara>
                </a14:m>
                <a:endParaRPr lang="en-CA" dirty="0">
                  <a:solidFill>
                    <a:srgbClr val="FFFFFF"/>
                  </a:solidFill>
                </a:endParaRPr>
              </a:p>
            </p:txBody>
          </p:sp>
        </mc:Choice>
        <mc:Fallback xmlns="">
          <p:sp>
            <p:nvSpPr>
              <p:cNvPr id="50" name="TextBox 49">
                <a:extLst>
                  <a:ext uri="{FF2B5EF4-FFF2-40B4-BE49-F238E27FC236}">
                    <a16:creationId xmlns:a16="http://schemas.microsoft.com/office/drawing/2014/main" id="{9D6E2BF6-251E-3956-7232-DFB797F83662}"/>
                  </a:ext>
                </a:extLst>
              </p:cNvPr>
              <p:cNvSpPr txBox="1">
                <a:spLocks noRot="1" noChangeAspect="1" noMove="1" noResize="1" noEditPoints="1" noAdjustHandles="1" noChangeArrowheads="1" noChangeShapeType="1" noTextEdit="1"/>
              </p:cNvSpPr>
              <p:nvPr/>
            </p:nvSpPr>
            <p:spPr>
              <a:xfrm>
                <a:off x="1986218" y="3561852"/>
                <a:ext cx="979432" cy="276999"/>
              </a:xfrm>
              <a:prstGeom prst="rect">
                <a:avLst/>
              </a:prstGeom>
              <a:blipFill>
                <a:blip r:embed="rId3"/>
                <a:stretch>
                  <a:fillRect l="-5000" r="-5000" b="-1521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E8F99F4B-A80C-F34B-5A10-538599375B2B}"/>
                  </a:ext>
                </a:extLst>
              </p:cNvPr>
              <p:cNvSpPr txBox="1"/>
              <p:nvPr/>
            </p:nvSpPr>
            <p:spPr>
              <a:xfrm>
                <a:off x="196504" y="3579737"/>
                <a:ext cx="979432" cy="276999"/>
              </a:xfrm>
              <a:prstGeom prst="rect">
                <a:avLst/>
              </a:prstGeom>
              <a:solidFill>
                <a:schemeClr val="bg1"/>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FFFFFF"/>
                              </a:solidFill>
                              <a:latin typeface="Cambria Math" panose="02040503050406030204" pitchFamily="18" charset="0"/>
                            </a:rPr>
                          </m:ctrlPr>
                        </m:sSubPr>
                        <m:e>
                          <m:r>
                            <a:rPr lang="en-CA" b="0" i="1" smtClean="0">
                              <a:solidFill>
                                <a:srgbClr val="FFFFFF"/>
                              </a:solidFill>
                              <a:latin typeface="Cambria Math" panose="02040503050406030204" pitchFamily="18" charset="0"/>
                            </a:rPr>
                            <m:t>𝐷</m:t>
                          </m:r>
                        </m:e>
                        <m:sub>
                          <m:r>
                            <a:rPr lang="en-CA" b="0" i="1" smtClean="0">
                              <a:solidFill>
                                <a:srgbClr val="FFFFFF"/>
                              </a:solidFill>
                              <a:latin typeface="Cambria Math" panose="02040503050406030204" pitchFamily="18" charset="0"/>
                            </a:rPr>
                            <m:t>𝑎𝑑</m:t>
                          </m:r>
                        </m:sub>
                      </m:sSub>
                      <m:r>
                        <a:rPr lang="en-CA" b="0" i="1" smtClean="0">
                          <a:solidFill>
                            <a:srgbClr val="FFFFFF"/>
                          </a:solidFill>
                          <a:latin typeface="Cambria Math" panose="02040503050406030204" pitchFamily="18" charset="0"/>
                        </a:rPr>
                        <m:t>=8</m:t>
                      </m:r>
                    </m:oMath>
                  </m:oMathPara>
                </a14:m>
                <a:endParaRPr lang="en-CA" dirty="0">
                  <a:solidFill>
                    <a:srgbClr val="FFFFFF"/>
                  </a:solidFill>
                </a:endParaRPr>
              </a:p>
            </p:txBody>
          </p:sp>
        </mc:Choice>
        <mc:Fallback xmlns="">
          <p:sp>
            <p:nvSpPr>
              <p:cNvPr id="51" name="TextBox 50">
                <a:extLst>
                  <a:ext uri="{FF2B5EF4-FFF2-40B4-BE49-F238E27FC236}">
                    <a16:creationId xmlns:a16="http://schemas.microsoft.com/office/drawing/2014/main" id="{E8F99F4B-A80C-F34B-5A10-538599375B2B}"/>
                  </a:ext>
                </a:extLst>
              </p:cNvPr>
              <p:cNvSpPr txBox="1">
                <a:spLocks noRot="1" noChangeAspect="1" noMove="1" noResize="1" noEditPoints="1" noAdjustHandles="1" noChangeArrowheads="1" noChangeShapeType="1" noTextEdit="1"/>
              </p:cNvSpPr>
              <p:nvPr/>
            </p:nvSpPr>
            <p:spPr>
              <a:xfrm>
                <a:off x="196504" y="3579737"/>
                <a:ext cx="979432" cy="276999"/>
              </a:xfrm>
              <a:prstGeom prst="rect">
                <a:avLst/>
              </a:prstGeom>
              <a:blipFill>
                <a:blip r:embed="rId4"/>
                <a:stretch>
                  <a:fillRect b="-2173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64C2209-A473-8290-F0FC-43D7B440E90F}"/>
                  </a:ext>
                </a:extLst>
              </p:cNvPr>
              <p:cNvSpPr txBox="1"/>
              <p:nvPr/>
            </p:nvSpPr>
            <p:spPr>
              <a:xfrm>
                <a:off x="196504" y="1381894"/>
                <a:ext cx="979432" cy="276999"/>
              </a:xfrm>
              <a:prstGeom prst="rect">
                <a:avLst/>
              </a:prstGeom>
              <a:solidFill>
                <a:schemeClr val="bg1"/>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FFFFFF"/>
                              </a:solidFill>
                              <a:latin typeface="Cambria Math" panose="02040503050406030204" pitchFamily="18" charset="0"/>
                            </a:rPr>
                          </m:ctrlPr>
                        </m:sSubPr>
                        <m:e>
                          <m:r>
                            <a:rPr lang="en-CA" b="0" i="1" smtClean="0">
                              <a:solidFill>
                                <a:srgbClr val="FFFFFF"/>
                              </a:solidFill>
                              <a:latin typeface="Cambria Math" panose="02040503050406030204" pitchFamily="18" charset="0"/>
                            </a:rPr>
                            <m:t>𝐷</m:t>
                          </m:r>
                        </m:e>
                        <m:sub>
                          <m:r>
                            <a:rPr lang="en-CA" b="0" i="1" smtClean="0">
                              <a:solidFill>
                                <a:srgbClr val="FFFFFF"/>
                              </a:solidFill>
                              <a:latin typeface="Cambria Math" panose="02040503050406030204" pitchFamily="18" charset="0"/>
                            </a:rPr>
                            <m:t>𝑎𝑎</m:t>
                          </m:r>
                        </m:sub>
                      </m:sSub>
                      <m:r>
                        <a:rPr lang="en-CA" b="0" i="1" smtClean="0">
                          <a:solidFill>
                            <a:srgbClr val="FFFFFF"/>
                          </a:solidFill>
                          <a:latin typeface="Cambria Math" panose="02040503050406030204" pitchFamily="18" charset="0"/>
                        </a:rPr>
                        <m:t>=0</m:t>
                      </m:r>
                    </m:oMath>
                  </m:oMathPara>
                </a14:m>
                <a:endParaRPr lang="en-CA" dirty="0">
                  <a:solidFill>
                    <a:srgbClr val="FFFFFF"/>
                  </a:solidFill>
                </a:endParaRPr>
              </a:p>
            </p:txBody>
          </p:sp>
        </mc:Choice>
        <mc:Fallback xmlns="">
          <p:sp>
            <p:nvSpPr>
              <p:cNvPr id="52" name="TextBox 51">
                <a:extLst>
                  <a:ext uri="{FF2B5EF4-FFF2-40B4-BE49-F238E27FC236}">
                    <a16:creationId xmlns:a16="http://schemas.microsoft.com/office/drawing/2014/main" id="{964C2209-A473-8290-F0FC-43D7B440E90F}"/>
                  </a:ext>
                </a:extLst>
              </p:cNvPr>
              <p:cNvSpPr txBox="1">
                <a:spLocks noRot="1" noChangeAspect="1" noMove="1" noResize="1" noEditPoints="1" noAdjustHandles="1" noChangeArrowheads="1" noChangeShapeType="1" noTextEdit="1"/>
              </p:cNvSpPr>
              <p:nvPr/>
            </p:nvSpPr>
            <p:spPr>
              <a:xfrm>
                <a:off x="196504" y="1381894"/>
                <a:ext cx="979432" cy="276999"/>
              </a:xfrm>
              <a:prstGeom prst="rect">
                <a:avLst/>
              </a:prstGeom>
              <a:blipFill>
                <a:blip r:embed="rId5"/>
                <a:stretch>
                  <a:fillRect b="-1777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Rectangular Callout 5"/>
              <p:cNvSpPr/>
              <p:nvPr/>
            </p:nvSpPr>
            <p:spPr>
              <a:xfrm>
                <a:off x="5376533" y="316470"/>
                <a:ext cx="4618400" cy="784493"/>
              </a:xfrm>
              <a:prstGeom prst="wedgeRectCallout">
                <a:avLst>
                  <a:gd name="adj1" fmla="val -43831"/>
                  <a:gd name="adj2" fmla="val -181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Run Bellman-Ford </a:t>
                </a:r>
                <a14:m>
                  <m:oMath xmlns:m="http://schemas.openxmlformats.org/officeDocument/2006/math">
                    <m:r>
                      <a:rPr lang="en-CA" sz="2000" b="0" i="1" smtClean="0">
                        <a:latin typeface="Cambria Math" panose="02040503050406030204" pitchFamily="18" charset="0"/>
                      </a:rPr>
                      <m:t>𝑛</m:t>
                    </m:r>
                  </m:oMath>
                </a14:m>
                <a:r>
                  <a:rPr lang="en-CA" sz="2000" dirty="0"/>
                  <a:t> times,</a:t>
                </a:r>
                <a:br>
                  <a:rPr lang="en-CA" sz="2000" dirty="0"/>
                </a:br>
                <a:r>
                  <a:rPr lang="en-CA" sz="2000" dirty="0"/>
                  <a:t>once for each possible source</a:t>
                </a:r>
              </a:p>
            </p:txBody>
          </p:sp>
        </mc:Choice>
        <mc:Fallback xmlns="">
          <p:sp>
            <p:nvSpPr>
              <p:cNvPr id="6" name="Rectangular Callout 5"/>
              <p:cNvSpPr>
                <a:spLocks noRot="1" noChangeAspect="1" noMove="1" noResize="1" noEditPoints="1" noAdjustHandles="1" noChangeArrowheads="1" noChangeShapeType="1" noTextEdit="1"/>
              </p:cNvSpPr>
              <p:nvPr/>
            </p:nvSpPr>
            <p:spPr>
              <a:xfrm>
                <a:off x="5376533" y="316470"/>
                <a:ext cx="4618400" cy="784493"/>
              </a:xfrm>
              <a:prstGeom prst="wedgeRectCallout">
                <a:avLst>
                  <a:gd name="adj1" fmla="val -43831"/>
                  <a:gd name="adj2" fmla="val -18118"/>
                </a:avLst>
              </a:prstGeom>
              <a:blipFill>
                <a:blip r:embed="rId6"/>
                <a:stretch>
                  <a:fillRect b="-681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Rectangular Callout 6"/>
              <p:cNvSpPr/>
              <p:nvPr/>
            </p:nvSpPr>
            <p:spPr>
              <a:xfrm>
                <a:off x="7395692" y="4248622"/>
                <a:ext cx="2921171" cy="988043"/>
              </a:xfrm>
              <a:prstGeom prst="wedgeRectCallout">
                <a:avLst>
                  <a:gd name="adj1" fmla="val 27543"/>
                  <a:gd name="adj2" fmla="val -366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Complexity </a:t>
                </a:r>
                <a14:m>
                  <m:oMath xmlns:m="http://schemas.openxmlformats.org/officeDocument/2006/math">
                    <m:r>
                      <a:rPr lang="en-CA" sz="2000" b="0" i="1" smtClean="0">
                        <a:latin typeface="Cambria Math" panose="02040503050406030204" pitchFamily="18" charset="0"/>
                      </a:rPr>
                      <m:t>𝑂</m:t>
                    </m:r>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𝑛</m:t>
                        </m:r>
                      </m:e>
                      <m:sup>
                        <m:r>
                          <a:rPr lang="en-CA" sz="2000" b="0" i="1" smtClean="0">
                            <a:latin typeface="Cambria Math" panose="02040503050406030204" pitchFamily="18" charset="0"/>
                          </a:rPr>
                          <m:t>2</m:t>
                        </m:r>
                      </m:sup>
                    </m:sSup>
                    <m:r>
                      <a:rPr lang="en-CA" sz="2000" b="0" i="1" smtClean="0">
                        <a:latin typeface="Cambria Math" panose="02040503050406030204" pitchFamily="18" charset="0"/>
                      </a:rPr>
                      <m:t>𝑚</m:t>
                    </m:r>
                    <m:r>
                      <a:rPr lang="en-CA" sz="2000" b="0" i="1" smtClean="0">
                        <a:latin typeface="Cambria Math" panose="02040503050406030204" pitchFamily="18" charset="0"/>
                      </a:rPr>
                      <m:t>)</m:t>
                    </m:r>
                  </m:oMath>
                </a14:m>
                <a:r>
                  <a:rPr lang="en-CA" sz="2000" dirty="0"/>
                  <a:t>. (Could be </a:t>
                </a:r>
                <a14:m>
                  <m:oMath xmlns:m="http://schemas.openxmlformats.org/officeDocument/2006/math">
                    <m:r>
                      <a:rPr lang="en-CA" sz="2000" b="0" i="1" smtClean="0">
                        <a:latin typeface="Cambria Math" panose="02040503050406030204" pitchFamily="18" charset="0"/>
                      </a:rPr>
                      <m:t>𝑂</m:t>
                    </m:r>
                    <m:r>
                      <a:rPr lang="en-CA" sz="2000" b="0" i="1" smtClean="0">
                        <a:latin typeface="Cambria Math" panose="02040503050406030204" pitchFamily="18" charset="0"/>
                      </a:rPr>
                      <m:t>(</m:t>
                    </m:r>
                    <m:sSup>
                      <m:sSupPr>
                        <m:ctrlPr>
                          <a:rPr lang="en-CA" sz="2000" b="0" i="1" smtClean="0">
                            <a:latin typeface="Cambria Math" panose="02040503050406030204" pitchFamily="18" charset="0"/>
                          </a:rPr>
                        </m:ctrlPr>
                      </m:sSupPr>
                      <m:e>
                        <m:r>
                          <a:rPr lang="en-CA" sz="2000" b="0" i="1" smtClean="0">
                            <a:latin typeface="Cambria Math" panose="02040503050406030204" pitchFamily="18" charset="0"/>
                          </a:rPr>
                          <m:t>𝑛</m:t>
                        </m:r>
                      </m:e>
                      <m:sup>
                        <m:r>
                          <a:rPr lang="en-CA" sz="2000" b="0" i="1" smtClean="0">
                            <a:latin typeface="Cambria Math" panose="02040503050406030204" pitchFamily="18" charset="0"/>
                          </a:rPr>
                          <m:t>4</m:t>
                        </m:r>
                      </m:sup>
                    </m:sSup>
                    <m:r>
                      <a:rPr lang="en-CA" sz="2000" b="0" i="1" smtClean="0">
                        <a:latin typeface="Cambria Math" panose="02040503050406030204" pitchFamily="18" charset="0"/>
                      </a:rPr>
                      <m:t>)</m:t>
                    </m:r>
                  </m:oMath>
                </a14:m>
                <a:r>
                  <a:rPr lang="en-CA" sz="2000" dirty="0"/>
                  <a:t>.)</a:t>
                </a:r>
              </a:p>
            </p:txBody>
          </p:sp>
        </mc:Choice>
        <mc:Fallback xmlns="">
          <p:sp>
            <p:nvSpPr>
              <p:cNvPr id="7" name="Rectangular Callout 6"/>
              <p:cNvSpPr>
                <a:spLocks noRot="1" noChangeAspect="1" noMove="1" noResize="1" noEditPoints="1" noAdjustHandles="1" noChangeArrowheads="1" noChangeShapeType="1" noTextEdit="1"/>
              </p:cNvSpPr>
              <p:nvPr/>
            </p:nvSpPr>
            <p:spPr>
              <a:xfrm>
                <a:off x="7395692" y="4248622"/>
                <a:ext cx="2921171" cy="988043"/>
              </a:xfrm>
              <a:prstGeom prst="wedgeRectCallout">
                <a:avLst>
                  <a:gd name="adj1" fmla="val 27543"/>
                  <a:gd name="adj2" fmla="val -36612"/>
                </a:avLst>
              </a:prstGeom>
              <a:blipFill>
                <a:blip r:embed="rId7"/>
                <a:stretch>
                  <a:fillRect/>
                </a:stretch>
              </a:blipFill>
            </p:spPr>
            <p:txBody>
              <a:bodyPr/>
              <a:lstStyle/>
              <a:p>
                <a:r>
                  <a:rPr lang="en-CA">
                    <a:noFill/>
                  </a:rPr>
                  <a:t> </a:t>
                </a:r>
              </a:p>
            </p:txBody>
          </p:sp>
        </mc:Fallback>
      </mc:AlternateContent>
      <p:sp>
        <p:nvSpPr>
          <p:cNvPr id="8" name="Rectangular Callout 7"/>
          <p:cNvSpPr/>
          <p:nvPr/>
        </p:nvSpPr>
        <p:spPr>
          <a:xfrm>
            <a:off x="10009519" y="4879131"/>
            <a:ext cx="1590698" cy="801930"/>
          </a:xfrm>
          <a:prstGeom prst="wedgeRectCallout">
            <a:avLst>
              <a:gd name="adj1" fmla="val -39631"/>
              <a:gd name="adj2" fmla="val 166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Can we do better?</a:t>
            </a:r>
          </a:p>
        </p:txBody>
      </p:sp>
      <p:sp>
        <p:nvSpPr>
          <p:cNvPr id="2" name="Slide Number Placeholder 1">
            <a:extLst>
              <a:ext uri="{FF2B5EF4-FFF2-40B4-BE49-F238E27FC236}">
                <a16:creationId xmlns:a16="http://schemas.microsoft.com/office/drawing/2014/main" id="{9B9FD830-FF40-88A9-6BFF-72704CA6D868}"/>
              </a:ext>
            </a:extLst>
          </p:cNvPr>
          <p:cNvSpPr>
            <a:spLocks noGrp="1"/>
          </p:cNvSpPr>
          <p:nvPr>
            <p:ph type="sldNum" sz="quarter" idx="12"/>
          </p:nvPr>
        </p:nvSpPr>
        <p:spPr/>
        <p:txBody>
          <a:bodyPr/>
          <a:lstStyle/>
          <a:p>
            <a:fld id="{D57F1E4F-1CFF-5643-939E-217C01CDF565}" type="slidenum">
              <a:rPr lang="en-US" smtClean="0"/>
              <a:pPr/>
              <a:t>4</a:t>
            </a:fld>
            <a:endParaRPr lang="en-US" dirty="0"/>
          </a:p>
        </p:txBody>
      </p:sp>
      <p:cxnSp>
        <p:nvCxnSpPr>
          <p:cNvPr id="9" name="Straight Arrow Connector 8">
            <a:extLst>
              <a:ext uri="{FF2B5EF4-FFF2-40B4-BE49-F238E27FC236}">
                <a16:creationId xmlns:a16="http://schemas.microsoft.com/office/drawing/2014/main" id="{C86AFC6F-0B3B-8167-2A33-CA471804913D}"/>
              </a:ext>
            </a:extLst>
          </p:cNvPr>
          <p:cNvCxnSpPr>
            <a:cxnSpLocks/>
            <a:stCxn id="10" idx="6"/>
            <a:endCxn id="11" idx="2"/>
          </p:cNvCxnSpPr>
          <p:nvPr/>
        </p:nvCxnSpPr>
        <p:spPr>
          <a:xfrm>
            <a:off x="909655" y="1868267"/>
            <a:ext cx="1345044" cy="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0D9670D9-03F4-F26E-812D-137362E16FB5}"/>
                  </a:ext>
                </a:extLst>
              </p:cNvPr>
              <p:cNvSpPr/>
              <p:nvPr/>
            </p:nvSpPr>
            <p:spPr>
              <a:xfrm>
                <a:off x="455446" y="1659412"/>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latin typeface="Cambria Math" panose="02040503050406030204" pitchFamily="18" charset="0"/>
                        </a:rPr>
                        <m:t> </m:t>
                      </m:r>
                      <m:r>
                        <a:rPr lang="en-CA" sz="2000" b="0" i="1" smtClean="0">
                          <a:latin typeface="Cambria Math" panose="02040503050406030204" pitchFamily="18" charset="0"/>
                        </a:rPr>
                        <m:t>𝑎</m:t>
                      </m:r>
                    </m:oMath>
                  </m:oMathPara>
                </a14:m>
                <a:endParaRPr lang="en-CA" sz="2000" dirty="0"/>
              </a:p>
            </p:txBody>
          </p:sp>
        </mc:Choice>
        <mc:Fallback xmlns="">
          <p:sp>
            <p:nvSpPr>
              <p:cNvPr id="10" name="Oval 9">
                <a:extLst>
                  <a:ext uri="{FF2B5EF4-FFF2-40B4-BE49-F238E27FC236}">
                    <a16:creationId xmlns:a16="http://schemas.microsoft.com/office/drawing/2014/main" id="{0D9670D9-03F4-F26E-812D-137362E16FB5}"/>
                  </a:ext>
                </a:extLst>
              </p:cNvPr>
              <p:cNvSpPr>
                <a:spLocks noRot="1" noChangeAspect="1" noMove="1" noResize="1" noEditPoints="1" noAdjustHandles="1" noChangeArrowheads="1" noChangeShapeType="1" noTextEdit="1"/>
              </p:cNvSpPr>
              <p:nvPr/>
            </p:nvSpPr>
            <p:spPr>
              <a:xfrm>
                <a:off x="455446" y="1659412"/>
                <a:ext cx="454209" cy="417710"/>
              </a:xfrm>
              <a:prstGeom prst="ellipse">
                <a:avLst/>
              </a:prstGeom>
              <a:blipFill>
                <a:blip r:embed="rId8"/>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7FE0AA9B-CB31-BA60-F123-111C4A4C9362}"/>
                  </a:ext>
                </a:extLst>
              </p:cNvPr>
              <p:cNvSpPr/>
              <p:nvPr/>
            </p:nvSpPr>
            <p:spPr>
              <a:xfrm>
                <a:off x="2254699" y="1659412"/>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latin typeface="Cambria Math" panose="02040503050406030204" pitchFamily="18" charset="0"/>
                        </a:rPr>
                        <m:t> </m:t>
                      </m:r>
                      <m:r>
                        <a:rPr lang="en-CA" sz="2000" b="0" i="1" smtClean="0">
                          <a:latin typeface="Cambria Math" panose="02040503050406030204" pitchFamily="18" charset="0"/>
                        </a:rPr>
                        <m:t>𝑏</m:t>
                      </m:r>
                    </m:oMath>
                  </m:oMathPara>
                </a14:m>
                <a:endParaRPr lang="en-CA" sz="2000" dirty="0"/>
              </a:p>
            </p:txBody>
          </p:sp>
        </mc:Choice>
        <mc:Fallback xmlns="">
          <p:sp>
            <p:nvSpPr>
              <p:cNvPr id="11" name="Oval 10">
                <a:extLst>
                  <a:ext uri="{FF2B5EF4-FFF2-40B4-BE49-F238E27FC236}">
                    <a16:creationId xmlns:a16="http://schemas.microsoft.com/office/drawing/2014/main" id="{7FE0AA9B-CB31-BA60-F123-111C4A4C9362}"/>
                  </a:ext>
                </a:extLst>
              </p:cNvPr>
              <p:cNvSpPr>
                <a:spLocks noRot="1" noChangeAspect="1" noMove="1" noResize="1" noEditPoints="1" noAdjustHandles="1" noChangeArrowheads="1" noChangeShapeType="1" noTextEdit="1"/>
              </p:cNvSpPr>
              <p:nvPr/>
            </p:nvSpPr>
            <p:spPr>
              <a:xfrm>
                <a:off x="2254699" y="1659412"/>
                <a:ext cx="454209" cy="417710"/>
              </a:xfrm>
              <a:prstGeom prst="ellipse">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340086B2-0813-2496-8AE8-B2FDBE509604}"/>
                  </a:ext>
                </a:extLst>
              </p:cNvPr>
              <p:cNvSpPr/>
              <p:nvPr/>
            </p:nvSpPr>
            <p:spPr>
              <a:xfrm>
                <a:off x="455446" y="3138314"/>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latin typeface="Cambria Math" panose="02040503050406030204" pitchFamily="18" charset="0"/>
                        </a:rPr>
                        <m:t> </m:t>
                      </m:r>
                      <m:r>
                        <a:rPr lang="en-CA" sz="2000" b="0" i="1" smtClean="0">
                          <a:latin typeface="Cambria Math" panose="02040503050406030204" pitchFamily="18" charset="0"/>
                        </a:rPr>
                        <m:t>𝑑</m:t>
                      </m:r>
                    </m:oMath>
                  </m:oMathPara>
                </a14:m>
                <a:endParaRPr lang="en-CA" sz="2000" i="1" dirty="0"/>
              </a:p>
            </p:txBody>
          </p:sp>
        </mc:Choice>
        <mc:Fallback xmlns="">
          <p:sp>
            <p:nvSpPr>
              <p:cNvPr id="12" name="Oval 11">
                <a:extLst>
                  <a:ext uri="{FF2B5EF4-FFF2-40B4-BE49-F238E27FC236}">
                    <a16:creationId xmlns:a16="http://schemas.microsoft.com/office/drawing/2014/main" id="{340086B2-0813-2496-8AE8-B2FDBE509604}"/>
                  </a:ext>
                </a:extLst>
              </p:cNvPr>
              <p:cNvSpPr>
                <a:spLocks noRot="1" noChangeAspect="1" noMove="1" noResize="1" noEditPoints="1" noAdjustHandles="1" noChangeArrowheads="1" noChangeShapeType="1" noTextEdit="1"/>
              </p:cNvSpPr>
              <p:nvPr/>
            </p:nvSpPr>
            <p:spPr>
              <a:xfrm>
                <a:off x="455446" y="3138314"/>
                <a:ext cx="454209" cy="417710"/>
              </a:xfrm>
              <a:prstGeom prst="ellipse">
                <a:avLst/>
              </a:prstGeom>
              <a:blipFill>
                <a:blip r:embed="rId10"/>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04156EFF-6BE0-691D-8DF1-6CB30C10BBB3}"/>
                  </a:ext>
                </a:extLst>
              </p:cNvPr>
              <p:cNvSpPr/>
              <p:nvPr/>
            </p:nvSpPr>
            <p:spPr>
              <a:xfrm>
                <a:off x="2254699" y="3138314"/>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latin typeface="Cambria Math" panose="02040503050406030204" pitchFamily="18" charset="0"/>
                        </a:rPr>
                        <m:t> </m:t>
                      </m:r>
                      <m:r>
                        <a:rPr lang="en-CA" sz="2000" b="0" i="1" smtClean="0">
                          <a:latin typeface="Cambria Math" panose="02040503050406030204" pitchFamily="18" charset="0"/>
                        </a:rPr>
                        <m:t>𝑐</m:t>
                      </m:r>
                    </m:oMath>
                  </m:oMathPara>
                </a14:m>
                <a:endParaRPr lang="en-CA" sz="2000" i="1" dirty="0"/>
              </a:p>
            </p:txBody>
          </p:sp>
        </mc:Choice>
        <mc:Fallback xmlns="">
          <p:sp>
            <p:nvSpPr>
              <p:cNvPr id="13" name="Oval 12">
                <a:extLst>
                  <a:ext uri="{FF2B5EF4-FFF2-40B4-BE49-F238E27FC236}">
                    <a16:creationId xmlns:a16="http://schemas.microsoft.com/office/drawing/2014/main" id="{04156EFF-6BE0-691D-8DF1-6CB30C10BBB3}"/>
                  </a:ext>
                </a:extLst>
              </p:cNvPr>
              <p:cNvSpPr>
                <a:spLocks noRot="1" noChangeAspect="1" noMove="1" noResize="1" noEditPoints="1" noAdjustHandles="1" noChangeArrowheads="1" noChangeShapeType="1" noTextEdit="1"/>
              </p:cNvSpPr>
              <p:nvPr/>
            </p:nvSpPr>
            <p:spPr>
              <a:xfrm>
                <a:off x="2254699" y="3138314"/>
                <a:ext cx="454209" cy="417710"/>
              </a:xfrm>
              <a:prstGeom prst="ellipse">
                <a:avLst/>
              </a:prstGeom>
              <a:blipFill>
                <a:blip r:embed="rId11"/>
                <a:stretch>
                  <a:fillRect/>
                </a:stretch>
              </a:blipFill>
            </p:spPr>
            <p:txBody>
              <a:bodyPr/>
              <a:lstStyle/>
              <a:p>
                <a:r>
                  <a:rPr lang="en-CA">
                    <a:noFill/>
                  </a:rPr>
                  <a:t> </a:t>
                </a:r>
              </a:p>
            </p:txBody>
          </p:sp>
        </mc:Fallback>
      </mc:AlternateContent>
      <p:cxnSp>
        <p:nvCxnSpPr>
          <p:cNvPr id="14" name="Straight Arrow Connector 13">
            <a:extLst>
              <a:ext uri="{FF2B5EF4-FFF2-40B4-BE49-F238E27FC236}">
                <a16:creationId xmlns:a16="http://schemas.microsoft.com/office/drawing/2014/main" id="{25440BB6-907E-76FC-4BDF-156230BCD048}"/>
              </a:ext>
            </a:extLst>
          </p:cNvPr>
          <p:cNvCxnSpPr>
            <a:cxnSpLocks/>
            <a:stCxn id="11" idx="4"/>
            <a:endCxn id="13" idx="0"/>
          </p:cNvCxnSpPr>
          <p:nvPr/>
        </p:nvCxnSpPr>
        <p:spPr>
          <a:xfrm>
            <a:off x="2481804" y="2077122"/>
            <a:ext cx="0" cy="1061192"/>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15" name="Straight Arrow Connector 14">
            <a:extLst>
              <a:ext uri="{FF2B5EF4-FFF2-40B4-BE49-F238E27FC236}">
                <a16:creationId xmlns:a16="http://schemas.microsoft.com/office/drawing/2014/main" id="{AD478662-CF0B-07F1-DB70-224995BE5020}"/>
              </a:ext>
            </a:extLst>
          </p:cNvPr>
          <p:cNvCxnSpPr>
            <a:cxnSpLocks/>
            <a:stCxn id="13" idx="2"/>
            <a:endCxn id="12" idx="6"/>
          </p:cNvCxnSpPr>
          <p:nvPr/>
        </p:nvCxnSpPr>
        <p:spPr>
          <a:xfrm flipH="1">
            <a:off x="909655" y="3347169"/>
            <a:ext cx="1345044" cy="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16" name="Straight Arrow Connector 15">
            <a:extLst>
              <a:ext uri="{FF2B5EF4-FFF2-40B4-BE49-F238E27FC236}">
                <a16:creationId xmlns:a16="http://schemas.microsoft.com/office/drawing/2014/main" id="{AA2516A6-BBB6-FCDF-489A-3F809B23E924}"/>
              </a:ext>
            </a:extLst>
          </p:cNvPr>
          <p:cNvCxnSpPr>
            <a:cxnSpLocks/>
            <a:stCxn id="12" idx="0"/>
            <a:endCxn id="10" idx="4"/>
          </p:cNvCxnSpPr>
          <p:nvPr/>
        </p:nvCxnSpPr>
        <p:spPr>
          <a:xfrm flipV="1">
            <a:off x="682551" y="2077122"/>
            <a:ext cx="0" cy="1061192"/>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17" name="Straight Arrow Connector 16">
            <a:extLst>
              <a:ext uri="{FF2B5EF4-FFF2-40B4-BE49-F238E27FC236}">
                <a16:creationId xmlns:a16="http://schemas.microsoft.com/office/drawing/2014/main" id="{6C5A1ADF-925C-E368-F9C0-897C66AE61AA}"/>
              </a:ext>
            </a:extLst>
          </p:cNvPr>
          <p:cNvCxnSpPr>
            <a:cxnSpLocks/>
            <a:stCxn id="13" idx="1"/>
            <a:endCxn id="10" idx="5"/>
          </p:cNvCxnSpPr>
          <p:nvPr/>
        </p:nvCxnSpPr>
        <p:spPr>
          <a:xfrm flipH="1" flipV="1">
            <a:off x="843138" y="2015950"/>
            <a:ext cx="1478078" cy="1183536"/>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18" name="Straight Arrow Connector 17">
            <a:extLst>
              <a:ext uri="{FF2B5EF4-FFF2-40B4-BE49-F238E27FC236}">
                <a16:creationId xmlns:a16="http://schemas.microsoft.com/office/drawing/2014/main" id="{5414BF1F-39CC-F64D-3D81-AB725380C341}"/>
              </a:ext>
            </a:extLst>
          </p:cNvPr>
          <p:cNvCxnSpPr>
            <a:cxnSpLocks/>
          </p:cNvCxnSpPr>
          <p:nvPr/>
        </p:nvCxnSpPr>
        <p:spPr>
          <a:xfrm flipH="1">
            <a:off x="805818" y="1978630"/>
            <a:ext cx="1478078" cy="1183536"/>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19" name="Straight Arrow Connector 18">
            <a:extLst>
              <a:ext uri="{FF2B5EF4-FFF2-40B4-BE49-F238E27FC236}">
                <a16:creationId xmlns:a16="http://schemas.microsoft.com/office/drawing/2014/main" id="{1FA48C4C-7FF3-AAA5-9D3C-C065FE7E5AED}"/>
              </a:ext>
            </a:extLst>
          </p:cNvPr>
          <p:cNvCxnSpPr>
            <a:cxnSpLocks/>
          </p:cNvCxnSpPr>
          <p:nvPr/>
        </p:nvCxnSpPr>
        <p:spPr>
          <a:xfrm flipV="1">
            <a:off x="880462" y="2043942"/>
            <a:ext cx="1478078" cy="1183536"/>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sp>
        <p:nvSpPr>
          <p:cNvPr id="20" name="TextBox 19">
            <a:extLst>
              <a:ext uri="{FF2B5EF4-FFF2-40B4-BE49-F238E27FC236}">
                <a16:creationId xmlns:a16="http://schemas.microsoft.com/office/drawing/2014/main" id="{C4AF820F-F100-6F80-BC96-AF746F76FE62}"/>
              </a:ext>
            </a:extLst>
          </p:cNvPr>
          <p:cNvSpPr txBox="1"/>
          <p:nvPr/>
        </p:nvSpPr>
        <p:spPr>
          <a:xfrm>
            <a:off x="749387" y="2683046"/>
            <a:ext cx="326003" cy="276999"/>
          </a:xfrm>
          <a:prstGeom prst="rect">
            <a:avLst/>
          </a:prstGeom>
          <a:noFill/>
        </p:spPr>
        <p:txBody>
          <a:bodyPr wrap="square" lIns="0" tIns="0" rIns="0" bIns="0" rtlCol="0" anchor="b" anchorCtr="0">
            <a:spAutoFit/>
          </a:bodyPr>
          <a:lstStyle/>
          <a:p>
            <a:pPr algn="r"/>
            <a:r>
              <a:rPr lang="en-CA" dirty="0">
                <a:solidFill>
                  <a:srgbClr val="FFFFFF"/>
                </a:solidFill>
              </a:rPr>
              <a:t>5</a:t>
            </a:r>
          </a:p>
        </p:txBody>
      </p:sp>
      <p:sp>
        <p:nvSpPr>
          <p:cNvPr id="21" name="TextBox 20">
            <a:extLst>
              <a:ext uri="{FF2B5EF4-FFF2-40B4-BE49-F238E27FC236}">
                <a16:creationId xmlns:a16="http://schemas.microsoft.com/office/drawing/2014/main" id="{588EE2C4-8CBC-F219-589D-7A72770D1373}"/>
              </a:ext>
            </a:extLst>
          </p:cNvPr>
          <p:cNvSpPr txBox="1"/>
          <p:nvPr/>
        </p:nvSpPr>
        <p:spPr>
          <a:xfrm>
            <a:off x="1804536" y="2276160"/>
            <a:ext cx="326003" cy="276999"/>
          </a:xfrm>
          <a:prstGeom prst="rect">
            <a:avLst/>
          </a:prstGeom>
          <a:noFill/>
        </p:spPr>
        <p:txBody>
          <a:bodyPr wrap="square" lIns="0" tIns="0" rIns="0" bIns="0" rtlCol="0" anchor="b" anchorCtr="0">
            <a:spAutoFit/>
          </a:bodyPr>
          <a:lstStyle/>
          <a:p>
            <a:pPr algn="r"/>
            <a:r>
              <a:rPr lang="en-CA" dirty="0">
                <a:solidFill>
                  <a:srgbClr val="FFFFFF"/>
                </a:solidFill>
              </a:rPr>
              <a:t>-4</a:t>
            </a:r>
          </a:p>
        </p:txBody>
      </p:sp>
      <p:sp>
        <p:nvSpPr>
          <p:cNvPr id="22" name="TextBox 21">
            <a:extLst>
              <a:ext uri="{FF2B5EF4-FFF2-40B4-BE49-F238E27FC236}">
                <a16:creationId xmlns:a16="http://schemas.microsoft.com/office/drawing/2014/main" id="{152F515A-7D22-B6BA-B5DB-E1D29C3693F2}"/>
              </a:ext>
            </a:extLst>
          </p:cNvPr>
          <p:cNvSpPr txBox="1"/>
          <p:nvPr/>
        </p:nvSpPr>
        <p:spPr>
          <a:xfrm>
            <a:off x="909655" y="1982308"/>
            <a:ext cx="326003" cy="276999"/>
          </a:xfrm>
          <a:prstGeom prst="rect">
            <a:avLst/>
          </a:prstGeom>
          <a:noFill/>
        </p:spPr>
        <p:txBody>
          <a:bodyPr wrap="square" lIns="0" tIns="0" rIns="0" bIns="0" rtlCol="0" anchor="b" anchorCtr="0">
            <a:spAutoFit/>
          </a:bodyPr>
          <a:lstStyle/>
          <a:p>
            <a:pPr algn="r"/>
            <a:r>
              <a:rPr lang="en-CA" dirty="0">
                <a:solidFill>
                  <a:srgbClr val="FFFFFF"/>
                </a:solidFill>
              </a:rPr>
              <a:t>4</a:t>
            </a:r>
          </a:p>
        </p:txBody>
      </p:sp>
      <p:sp>
        <p:nvSpPr>
          <p:cNvPr id="23" name="TextBox 22">
            <a:extLst>
              <a:ext uri="{FF2B5EF4-FFF2-40B4-BE49-F238E27FC236}">
                <a16:creationId xmlns:a16="http://schemas.microsoft.com/office/drawing/2014/main" id="{9ACFB94C-5DCB-9E39-1DDD-6FD259DC6778}"/>
              </a:ext>
            </a:extLst>
          </p:cNvPr>
          <p:cNvSpPr txBox="1"/>
          <p:nvPr/>
        </p:nvSpPr>
        <p:spPr>
          <a:xfrm>
            <a:off x="290032" y="2170484"/>
            <a:ext cx="326003" cy="276999"/>
          </a:xfrm>
          <a:prstGeom prst="rect">
            <a:avLst/>
          </a:prstGeom>
          <a:noFill/>
        </p:spPr>
        <p:txBody>
          <a:bodyPr wrap="square" lIns="0" tIns="0" rIns="0" bIns="0" rtlCol="0" anchor="b" anchorCtr="0">
            <a:spAutoFit/>
          </a:bodyPr>
          <a:lstStyle/>
          <a:p>
            <a:pPr algn="r"/>
            <a:r>
              <a:rPr lang="en-CA" dirty="0">
                <a:solidFill>
                  <a:srgbClr val="FFFFFF"/>
                </a:solidFill>
              </a:rPr>
              <a:t>2</a:t>
            </a:r>
          </a:p>
        </p:txBody>
      </p:sp>
      <p:sp>
        <p:nvSpPr>
          <p:cNvPr id="24" name="TextBox 23">
            <a:extLst>
              <a:ext uri="{FF2B5EF4-FFF2-40B4-BE49-F238E27FC236}">
                <a16:creationId xmlns:a16="http://schemas.microsoft.com/office/drawing/2014/main" id="{F25F23BA-F592-E227-A858-3898A35F5D32}"/>
              </a:ext>
            </a:extLst>
          </p:cNvPr>
          <p:cNvSpPr txBox="1"/>
          <p:nvPr/>
        </p:nvSpPr>
        <p:spPr>
          <a:xfrm>
            <a:off x="1725945" y="1591072"/>
            <a:ext cx="326003" cy="276999"/>
          </a:xfrm>
          <a:prstGeom prst="rect">
            <a:avLst/>
          </a:prstGeom>
          <a:noFill/>
        </p:spPr>
        <p:txBody>
          <a:bodyPr wrap="square" lIns="0" tIns="0" rIns="0" bIns="0" rtlCol="0" anchor="b" anchorCtr="0">
            <a:spAutoFit/>
          </a:bodyPr>
          <a:lstStyle/>
          <a:p>
            <a:pPr algn="r"/>
            <a:r>
              <a:rPr lang="en-CA" dirty="0">
                <a:solidFill>
                  <a:srgbClr val="FFFFFF"/>
                </a:solidFill>
              </a:rPr>
              <a:t>3</a:t>
            </a:r>
          </a:p>
        </p:txBody>
      </p:sp>
      <p:sp>
        <p:nvSpPr>
          <p:cNvPr id="25" name="TextBox 24">
            <a:extLst>
              <a:ext uri="{FF2B5EF4-FFF2-40B4-BE49-F238E27FC236}">
                <a16:creationId xmlns:a16="http://schemas.microsoft.com/office/drawing/2014/main" id="{C630E72B-2C98-2CE2-B081-827A39BC2D51}"/>
              </a:ext>
            </a:extLst>
          </p:cNvPr>
          <p:cNvSpPr txBox="1"/>
          <p:nvPr/>
        </p:nvSpPr>
        <p:spPr>
          <a:xfrm>
            <a:off x="2429615" y="2733087"/>
            <a:ext cx="326003" cy="276999"/>
          </a:xfrm>
          <a:prstGeom prst="rect">
            <a:avLst/>
          </a:prstGeom>
          <a:noFill/>
        </p:spPr>
        <p:txBody>
          <a:bodyPr wrap="square" lIns="0" tIns="0" rIns="0" bIns="0" rtlCol="0" anchor="b" anchorCtr="0">
            <a:spAutoFit/>
          </a:bodyPr>
          <a:lstStyle/>
          <a:p>
            <a:pPr algn="r"/>
            <a:r>
              <a:rPr lang="en-CA" dirty="0">
                <a:solidFill>
                  <a:srgbClr val="FFFFFF"/>
                </a:solidFill>
              </a:rPr>
              <a:t>12</a:t>
            </a:r>
          </a:p>
        </p:txBody>
      </p:sp>
      <p:sp>
        <p:nvSpPr>
          <p:cNvPr id="26" name="TextBox 25">
            <a:extLst>
              <a:ext uri="{FF2B5EF4-FFF2-40B4-BE49-F238E27FC236}">
                <a16:creationId xmlns:a16="http://schemas.microsoft.com/office/drawing/2014/main" id="{17000CC9-B532-D12B-9CC4-0C180A018497}"/>
              </a:ext>
            </a:extLst>
          </p:cNvPr>
          <p:cNvSpPr txBox="1"/>
          <p:nvPr/>
        </p:nvSpPr>
        <p:spPr>
          <a:xfrm>
            <a:off x="1010130" y="3359237"/>
            <a:ext cx="326003" cy="276999"/>
          </a:xfrm>
          <a:prstGeom prst="rect">
            <a:avLst/>
          </a:prstGeom>
          <a:noFill/>
        </p:spPr>
        <p:txBody>
          <a:bodyPr wrap="square" lIns="0" tIns="0" rIns="0" bIns="0" rtlCol="0" anchor="b" anchorCtr="0">
            <a:spAutoFit/>
          </a:bodyPr>
          <a:lstStyle/>
          <a:p>
            <a:pPr algn="r"/>
            <a:r>
              <a:rPr lang="en-CA" dirty="0">
                <a:solidFill>
                  <a:srgbClr val="FFFFFF"/>
                </a:solidFill>
              </a:rPr>
              <a:t>-1</a:t>
            </a:r>
          </a:p>
        </p:txBody>
      </p:sp>
      <p:sp>
        <p:nvSpPr>
          <p:cNvPr id="28" name="Title 1">
            <a:extLst>
              <a:ext uri="{FF2B5EF4-FFF2-40B4-BE49-F238E27FC236}">
                <a16:creationId xmlns:a16="http://schemas.microsoft.com/office/drawing/2014/main" id="{FF61B343-AE98-80F2-A751-73D146DBA609}"/>
              </a:ext>
            </a:extLst>
          </p:cNvPr>
          <p:cNvSpPr>
            <a:spLocks noGrp="1"/>
          </p:cNvSpPr>
          <p:nvPr>
            <p:ph type="title"/>
          </p:nvPr>
        </p:nvSpPr>
        <p:spPr>
          <a:xfrm>
            <a:off x="396551" y="-2"/>
            <a:ext cx="11395722" cy="1028386"/>
          </a:xfrm>
        </p:spPr>
        <p:txBody>
          <a:bodyPr>
            <a:normAutofit/>
          </a:bodyPr>
          <a:lstStyle/>
          <a:p>
            <a:r>
              <a:rPr lang="en-CA" dirty="0"/>
              <a:t>Easy solution</a:t>
            </a:r>
          </a:p>
        </p:txBody>
      </p:sp>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C136ECE0-EA02-7922-57F8-5E63B413564F}"/>
                  </a:ext>
                </a:extLst>
              </p:cNvPr>
              <p:cNvSpPr/>
              <p:nvPr/>
            </p:nvSpPr>
            <p:spPr>
              <a:xfrm>
                <a:off x="455446" y="1659412"/>
                <a:ext cx="454209" cy="41771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1" i="1" smtClean="0">
                          <a:solidFill>
                            <a:srgbClr val="262626"/>
                          </a:solidFill>
                          <a:latin typeface="Cambria Math" panose="02040503050406030204" pitchFamily="18" charset="0"/>
                        </a:rPr>
                        <m:t> </m:t>
                      </m:r>
                      <m:r>
                        <a:rPr lang="en-CA" sz="2000" b="1" i="1" smtClean="0">
                          <a:solidFill>
                            <a:srgbClr val="262626"/>
                          </a:solidFill>
                          <a:latin typeface="Cambria Math" panose="02040503050406030204" pitchFamily="18" charset="0"/>
                        </a:rPr>
                        <m:t>𝒔</m:t>
                      </m:r>
                    </m:oMath>
                  </m:oMathPara>
                </a14:m>
                <a:endParaRPr lang="en-CA" sz="2000" b="1" dirty="0">
                  <a:solidFill>
                    <a:srgbClr val="262626"/>
                  </a:solidFill>
                </a:endParaRPr>
              </a:p>
            </p:txBody>
          </p:sp>
        </mc:Choice>
        <mc:Fallback xmlns="">
          <p:sp>
            <p:nvSpPr>
              <p:cNvPr id="29" name="Oval 28">
                <a:extLst>
                  <a:ext uri="{FF2B5EF4-FFF2-40B4-BE49-F238E27FC236}">
                    <a16:creationId xmlns:a16="http://schemas.microsoft.com/office/drawing/2014/main" id="{C136ECE0-EA02-7922-57F8-5E63B413564F}"/>
                  </a:ext>
                </a:extLst>
              </p:cNvPr>
              <p:cNvSpPr>
                <a:spLocks noRot="1" noChangeAspect="1" noMove="1" noResize="1" noEditPoints="1" noAdjustHandles="1" noChangeArrowheads="1" noChangeShapeType="1" noTextEdit="1"/>
              </p:cNvSpPr>
              <p:nvPr/>
            </p:nvSpPr>
            <p:spPr>
              <a:xfrm>
                <a:off x="455446" y="1659412"/>
                <a:ext cx="454209" cy="417710"/>
              </a:xfrm>
              <a:prstGeom prst="ellipse">
                <a:avLst/>
              </a:prstGeom>
              <a:blipFill>
                <a:blip r:embed="rId12"/>
                <a:stretch>
                  <a:fillRect/>
                </a:stretch>
              </a:blipFill>
            </p:spPr>
            <p:txBody>
              <a:bodyPr/>
              <a:lstStyle/>
              <a:p>
                <a:r>
                  <a:rPr lang="en-CA">
                    <a:noFill/>
                  </a:rPr>
                  <a:t> </a:t>
                </a:r>
              </a:p>
            </p:txBody>
          </p:sp>
        </mc:Fallback>
      </mc:AlternateContent>
      <p:cxnSp>
        <p:nvCxnSpPr>
          <p:cNvPr id="30" name="Straight Arrow Connector 29">
            <a:extLst>
              <a:ext uri="{FF2B5EF4-FFF2-40B4-BE49-F238E27FC236}">
                <a16:creationId xmlns:a16="http://schemas.microsoft.com/office/drawing/2014/main" id="{40361049-37B9-CA88-F749-F94739CC2DB5}"/>
              </a:ext>
            </a:extLst>
          </p:cNvPr>
          <p:cNvCxnSpPr>
            <a:cxnSpLocks/>
            <a:stCxn id="31" idx="6"/>
            <a:endCxn id="32" idx="2"/>
          </p:cNvCxnSpPr>
          <p:nvPr/>
        </p:nvCxnSpPr>
        <p:spPr>
          <a:xfrm>
            <a:off x="3856573" y="1868267"/>
            <a:ext cx="1345044" cy="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31" name="Oval 30">
                <a:extLst>
                  <a:ext uri="{FF2B5EF4-FFF2-40B4-BE49-F238E27FC236}">
                    <a16:creationId xmlns:a16="http://schemas.microsoft.com/office/drawing/2014/main" id="{76AAD586-3CEF-66CF-798A-3769CB11E177}"/>
                  </a:ext>
                </a:extLst>
              </p:cNvPr>
              <p:cNvSpPr/>
              <p:nvPr/>
            </p:nvSpPr>
            <p:spPr>
              <a:xfrm>
                <a:off x="3402364" y="1659412"/>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latin typeface="Cambria Math" panose="02040503050406030204" pitchFamily="18" charset="0"/>
                        </a:rPr>
                        <m:t> </m:t>
                      </m:r>
                      <m:r>
                        <a:rPr lang="en-CA" sz="2000" b="0" i="1" smtClean="0">
                          <a:latin typeface="Cambria Math" panose="02040503050406030204" pitchFamily="18" charset="0"/>
                        </a:rPr>
                        <m:t>𝑎</m:t>
                      </m:r>
                    </m:oMath>
                  </m:oMathPara>
                </a14:m>
                <a:endParaRPr lang="en-CA" sz="2000" dirty="0"/>
              </a:p>
            </p:txBody>
          </p:sp>
        </mc:Choice>
        <mc:Fallback xmlns="">
          <p:sp>
            <p:nvSpPr>
              <p:cNvPr id="31" name="Oval 30">
                <a:extLst>
                  <a:ext uri="{FF2B5EF4-FFF2-40B4-BE49-F238E27FC236}">
                    <a16:creationId xmlns:a16="http://schemas.microsoft.com/office/drawing/2014/main" id="{76AAD586-3CEF-66CF-798A-3769CB11E177}"/>
                  </a:ext>
                </a:extLst>
              </p:cNvPr>
              <p:cNvSpPr>
                <a:spLocks noRot="1" noChangeAspect="1" noMove="1" noResize="1" noEditPoints="1" noAdjustHandles="1" noChangeArrowheads="1" noChangeShapeType="1" noTextEdit="1"/>
              </p:cNvSpPr>
              <p:nvPr/>
            </p:nvSpPr>
            <p:spPr>
              <a:xfrm>
                <a:off x="3402364" y="1659412"/>
                <a:ext cx="454209" cy="417710"/>
              </a:xfrm>
              <a:prstGeom prst="ellipse">
                <a:avLst/>
              </a:prstGeom>
              <a:blipFill>
                <a:blip r:embed="rId1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2" name="Oval 31">
                <a:extLst>
                  <a:ext uri="{FF2B5EF4-FFF2-40B4-BE49-F238E27FC236}">
                    <a16:creationId xmlns:a16="http://schemas.microsoft.com/office/drawing/2014/main" id="{5D22754D-EEF5-F1A7-EA45-4FC51C1BF058}"/>
                  </a:ext>
                </a:extLst>
              </p:cNvPr>
              <p:cNvSpPr/>
              <p:nvPr/>
            </p:nvSpPr>
            <p:spPr>
              <a:xfrm>
                <a:off x="5201617" y="1659412"/>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latin typeface="Cambria Math" panose="02040503050406030204" pitchFamily="18" charset="0"/>
                        </a:rPr>
                        <m:t> </m:t>
                      </m:r>
                      <m:r>
                        <a:rPr lang="en-CA" sz="2000" b="0" i="1" smtClean="0">
                          <a:latin typeface="Cambria Math" panose="02040503050406030204" pitchFamily="18" charset="0"/>
                        </a:rPr>
                        <m:t>𝑏</m:t>
                      </m:r>
                    </m:oMath>
                  </m:oMathPara>
                </a14:m>
                <a:endParaRPr lang="en-CA" sz="2000" dirty="0"/>
              </a:p>
            </p:txBody>
          </p:sp>
        </mc:Choice>
        <mc:Fallback xmlns="">
          <p:sp>
            <p:nvSpPr>
              <p:cNvPr id="32" name="Oval 31">
                <a:extLst>
                  <a:ext uri="{FF2B5EF4-FFF2-40B4-BE49-F238E27FC236}">
                    <a16:creationId xmlns:a16="http://schemas.microsoft.com/office/drawing/2014/main" id="{5D22754D-EEF5-F1A7-EA45-4FC51C1BF058}"/>
                  </a:ext>
                </a:extLst>
              </p:cNvPr>
              <p:cNvSpPr>
                <a:spLocks noRot="1" noChangeAspect="1" noMove="1" noResize="1" noEditPoints="1" noAdjustHandles="1" noChangeArrowheads="1" noChangeShapeType="1" noTextEdit="1"/>
              </p:cNvSpPr>
              <p:nvPr/>
            </p:nvSpPr>
            <p:spPr>
              <a:xfrm>
                <a:off x="5201617" y="1659412"/>
                <a:ext cx="454209" cy="417710"/>
              </a:xfrm>
              <a:prstGeom prst="ellipse">
                <a:avLst/>
              </a:prstGeom>
              <a:blipFill>
                <a:blip r:embed="rId1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76FFFF68-03D3-7715-F384-6DEDE1A7E21F}"/>
                  </a:ext>
                </a:extLst>
              </p:cNvPr>
              <p:cNvSpPr/>
              <p:nvPr/>
            </p:nvSpPr>
            <p:spPr>
              <a:xfrm>
                <a:off x="3402364" y="3138314"/>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latin typeface="Cambria Math" panose="02040503050406030204" pitchFamily="18" charset="0"/>
                        </a:rPr>
                        <m:t> </m:t>
                      </m:r>
                      <m:r>
                        <a:rPr lang="en-CA" sz="2000" b="0" i="1" smtClean="0">
                          <a:latin typeface="Cambria Math" panose="02040503050406030204" pitchFamily="18" charset="0"/>
                        </a:rPr>
                        <m:t>𝑑</m:t>
                      </m:r>
                    </m:oMath>
                  </m:oMathPara>
                </a14:m>
                <a:endParaRPr lang="en-CA" sz="2000" i="1" dirty="0"/>
              </a:p>
            </p:txBody>
          </p:sp>
        </mc:Choice>
        <mc:Fallback xmlns="">
          <p:sp>
            <p:nvSpPr>
              <p:cNvPr id="33" name="Oval 32">
                <a:extLst>
                  <a:ext uri="{FF2B5EF4-FFF2-40B4-BE49-F238E27FC236}">
                    <a16:creationId xmlns:a16="http://schemas.microsoft.com/office/drawing/2014/main" id="{76FFFF68-03D3-7715-F384-6DEDE1A7E21F}"/>
                  </a:ext>
                </a:extLst>
              </p:cNvPr>
              <p:cNvSpPr>
                <a:spLocks noRot="1" noChangeAspect="1" noMove="1" noResize="1" noEditPoints="1" noAdjustHandles="1" noChangeArrowheads="1" noChangeShapeType="1" noTextEdit="1"/>
              </p:cNvSpPr>
              <p:nvPr/>
            </p:nvSpPr>
            <p:spPr>
              <a:xfrm>
                <a:off x="3402364" y="3138314"/>
                <a:ext cx="454209" cy="417710"/>
              </a:xfrm>
              <a:prstGeom prst="ellipse">
                <a:avLst/>
              </a:prstGeom>
              <a:blipFill>
                <a:blip r:embed="rId1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id="{5C44F93E-7245-307B-0762-FDEB97842566}"/>
                  </a:ext>
                </a:extLst>
              </p:cNvPr>
              <p:cNvSpPr/>
              <p:nvPr/>
            </p:nvSpPr>
            <p:spPr>
              <a:xfrm>
                <a:off x="5201617" y="3138314"/>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latin typeface="Cambria Math" panose="02040503050406030204" pitchFamily="18" charset="0"/>
                        </a:rPr>
                        <m:t> </m:t>
                      </m:r>
                      <m:r>
                        <a:rPr lang="en-CA" sz="2000" b="0" i="1" smtClean="0">
                          <a:latin typeface="Cambria Math" panose="02040503050406030204" pitchFamily="18" charset="0"/>
                        </a:rPr>
                        <m:t>𝑐</m:t>
                      </m:r>
                    </m:oMath>
                  </m:oMathPara>
                </a14:m>
                <a:endParaRPr lang="en-CA" sz="2000" i="1" dirty="0"/>
              </a:p>
            </p:txBody>
          </p:sp>
        </mc:Choice>
        <mc:Fallback xmlns="">
          <p:sp>
            <p:nvSpPr>
              <p:cNvPr id="34" name="Oval 33">
                <a:extLst>
                  <a:ext uri="{FF2B5EF4-FFF2-40B4-BE49-F238E27FC236}">
                    <a16:creationId xmlns:a16="http://schemas.microsoft.com/office/drawing/2014/main" id="{5C44F93E-7245-307B-0762-FDEB97842566}"/>
                  </a:ext>
                </a:extLst>
              </p:cNvPr>
              <p:cNvSpPr>
                <a:spLocks noRot="1" noChangeAspect="1" noMove="1" noResize="1" noEditPoints="1" noAdjustHandles="1" noChangeArrowheads="1" noChangeShapeType="1" noTextEdit="1"/>
              </p:cNvSpPr>
              <p:nvPr/>
            </p:nvSpPr>
            <p:spPr>
              <a:xfrm>
                <a:off x="5201617" y="3138314"/>
                <a:ext cx="454209" cy="417710"/>
              </a:xfrm>
              <a:prstGeom prst="ellipse">
                <a:avLst/>
              </a:prstGeom>
              <a:blipFill>
                <a:blip r:embed="rId16"/>
                <a:stretch>
                  <a:fillRect/>
                </a:stretch>
              </a:blipFill>
            </p:spPr>
            <p:txBody>
              <a:bodyPr/>
              <a:lstStyle/>
              <a:p>
                <a:r>
                  <a:rPr lang="en-CA">
                    <a:noFill/>
                  </a:rPr>
                  <a:t> </a:t>
                </a:r>
              </a:p>
            </p:txBody>
          </p:sp>
        </mc:Fallback>
      </mc:AlternateContent>
      <p:cxnSp>
        <p:nvCxnSpPr>
          <p:cNvPr id="35" name="Straight Arrow Connector 34">
            <a:extLst>
              <a:ext uri="{FF2B5EF4-FFF2-40B4-BE49-F238E27FC236}">
                <a16:creationId xmlns:a16="http://schemas.microsoft.com/office/drawing/2014/main" id="{DD0EA1A5-5AF4-17EC-6CBB-DB6BDB4575B9}"/>
              </a:ext>
            </a:extLst>
          </p:cNvPr>
          <p:cNvCxnSpPr>
            <a:cxnSpLocks/>
            <a:stCxn id="32" idx="4"/>
            <a:endCxn id="34" idx="0"/>
          </p:cNvCxnSpPr>
          <p:nvPr/>
        </p:nvCxnSpPr>
        <p:spPr>
          <a:xfrm>
            <a:off x="5428722" y="2077122"/>
            <a:ext cx="0" cy="1061192"/>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36" name="Straight Arrow Connector 35">
            <a:extLst>
              <a:ext uri="{FF2B5EF4-FFF2-40B4-BE49-F238E27FC236}">
                <a16:creationId xmlns:a16="http://schemas.microsoft.com/office/drawing/2014/main" id="{C49FA23E-9960-FDE0-C8EA-3170FE985295}"/>
              </a:ext>
            </a:extLst>
          </p:cNvPr>
          <p:cNvCxnSpPr>
            <a:cxnSpLocks/>
            <a:stCxn id="34" idx="2"/>
            <a:endCxn id="33" idx="6"/>
          </p:cNvCxnSpPr>
          <p:nvPr/>
        </p:nvCxnSpPr>
        <p:spPr>
          <a:xfrm flipH="1">
            <a:off x="3856573" y="3347169"/>
            <a:ext cx="1345044" cy="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37" name="Straight Arrow Connector 36">
            <a:extLst>
              <a:ext uri="{FF2B5EF4-FFF2-40B4-BE49-F238E27FC236}">
                <a16:creationId xmlns:a16="http://schemas.microsoft.com/office/drawing/2014/main" id="{119AEA2E-D9E7-D85E-BF8C-C49324912FCF}"/>
              </a:ext>
            </a:extLst>
          </p:cNvPr>
          <p:cNvCxnSpPr>
            <a:cxnSpLocks/>
            <a:stCxn id="33" idx="0"/>
            <a:endCxn id="31" idx="4"/>
          </p:cNvCxnSpPr>
          <p:nvPr/>
        </p:nvCxnSpPr>
        <p:spPr>
          <a:xfrm flipV="1">
            <a:off x="3629469" y="2077122"/>
            <a:ext cx="0" cy="1061192"/>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38" name="Straight Arrow Connector 37">
            <a:extLst>
              <a:ext uri="{FF2B5EF4-FFF2-40B4-BE49-F238E27FC236}">
                <a16:creationId xmlns:a16="http://schemas.microsoft.com/office/drawing/2014/main" id="{2299B2E3-E3C8-3D2C-CB34-268044D926BC}"/>
              </a:ext>
            </a:extLst>
          </p:cNvPr>
          <p:cNvCxnSpPr>
            <a:cxnSpLocks/>
            <a:stCxn id="34" idx="1"/>
            <a:endCxn id="31" idx="5"/>
          </p:cNvCxnSpPr>
          <p:nvPr/>
        </p:nvCxnSpPr>
        <p:spPr>
          <a:xfrm flipH="1" flipV="1">
            <a:off x="3790056" y="2015950"/>
            <a:ext cx="1478078" cy="1183536"/>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39" name="Straight Arrow Connector 38">
            <a:extLst>
              <a:ext uri="{FF2B5EF4-FFF2-40B4-BE49-F238E27FC236}">
                <a16:creationId xmlns:a16="http://schemas.microsoft.com/office/drawing/2014/main" id="{8BAC3CB4-736C-DE61-A9DF-48BF0E9150AC}"/>
              </a:ext>
            </a:extLst>
          </p:cNvPr>
          <p:cNvCxnSpPr>
            <a:cxnSpLocks/>
          </p:cNvCxnSpPr>
          <p:nvPr/>
        </p:nvCxnSpPr>
        <p:spPr>
          <a:xfrm flipH="1">
            <a:off x="3752736" y="1978630"/>
            <a:ext cx="1478078" cy="1183536"/>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40" name="Straight Arrow Connector 39">
            <a:extLst>
              <a:ext uri="{FF2B5EF4-FFF2-40B4-BE49-F238E27FC236}">
                <a16:creationId xmlns:a16="http://schemas.microsoft.com/office/drawing/2014/main" id="{D4D1124C-1A27-63EA-5CF9-E490BFFC2E74}"/>
              </a:ext>
            </a:extLst>
          </p:cNvPr>
          <p:cNvCxnSpPr>
            <a:cxnSpLocks/>
          </p:cNvCxnSpPr>
          <p:nvPr/>
        </p:nvCxnSpPr>
        <p:spPr>
          <a:xfrm flipV="1">
            <a:off x="3827380" y="2043942"/>
            <a:ext cx="1478078" cy="1183536"/>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sp>
        <p:nvSpPr>
          <p:cNvPr id="41" name="TextBox 40">
            <a:extLst>
              <a:ext uri="{FF2B5EF4-FFF2-40B4-BE49-F238E27FC236}">
                <a16:creationId xmlns:a16="http://schemas.microsoft.com/office/drawing/2014/main" id="{A3F4C5A5-621E-24A3-2C2C-F3E57568F098}"/>
              </a:ext>
            </a:extLst>
          </p:cNvPr>
          <p:cNvSpPr txBox="1"/>
          <p:nvPr/>
        </p:nvSpPr>
        <p:spPr>
          <a:xfrm>
            <a:off x="3696305" y="2683046"/>
            <a:ext cx="326003" cy="276999"/>
          </a:xfrm>
          <a:prstGeom prst="rect">
            <a:avLst/>
          </a:prstGeom>
          <a:noFill/>
        </p:spPr>
        <p:txBody>
          <a:bodyPr wrap="square" lIns="0" tIns="0" rIns="0" bIns="0" rtlCol="0" anchor="b" anchorCtr="0">
            <a:spAutoFit/>
          </a:bodyPr>
          <a:lstStyle/>
          <a:p>
            <a:pPr algn="r"/>
            <a:r>
              <a:rPr lang="en-CA" dirty="0">
                <a:solidFill>
                  <a:srgbClr val="FFFFFF"/>
                </a:solidFill>
              </a:rPr>
              <a:t>5</a:t>
            </a:r>
          </a:p>
        </p:txBody>
      </p:sp>
      <p:sp>
        <p:nvSpPr>
          <p:cNvPr id="42" name="TextBox 41">
            <a:extLst>
              <a:ext uri="{FF2B5EF4-FFF2-40B4-BE49-F238E27FC236}">
                <a16:creationId xmlns:a16="http://schemas.microsoft.com/office/drawing/2014/main" id="{D91E4473-A922-AEA8-8957-A0B82A8854BF}"/>
              </a:ext>
            </a:extLst>
          </p:cNvPr>
          <p:cNvSpPr txBox="1"/>
          <p:nvPr/>
        </p:nvSpPr>
        <p:spPr>
          <a:xfrm>
            <a:off x="4751454" y="2276160"/>
            <a:ext cx="326003" cy="276999"/>
          </a:xfrm>
          <a:prstGeom prst="rect">
            <a:avLst/>
          </a:prstGeom>
          <a:noFill/>
        </p:spPr>
        <p:txBody>
          <a:bodyPr wrap="square" lIns="0" tIns="0" rIns="0" bIns="0" rtlCol="0" anchor="b" anchorCtr="0">
            <a:spAutoFit/>
          </a:bodyPr>
          <a:lstStyle/>
          <a:p>
            <a:pPr algn="r"/>
            <a:r>
              <a:rPr lang="en-CA" dirty="0">
                <a:solidFill>
                  <a:srgbClr val="FFFFFF"/>
                </a:solidFill>
              </a:rPr>
              <a:t>-4</a:t>
            </a:r>
          </a:p>
        </p:txBody>
      </p:sp>
      <p:sp>
        <p:nvSpPr>
          <p:cNvPr id="43" name="TextBox 42">
            <a:extLst>
              <a:ext uri="{FF2B5EF4-FFF2-40B4-BE49-F238E27FC236}">
                <a16:creationId xmlns:a16="http://schemas.microsoft.com/office/drawing/2014/main" id="{E23AAC89-04D6-CA58-0634-B1C68217C47A}"/>
              </a:ext>
            </a:extLst>
          </p:cNvPr>
          <p:cNvSpPr txBox="1"/>
          <p:nvPr/>
        </p:nvSpPr>
        <p:spPr>
          <a:xfrm>
            <a:off x="3856573" y="1982308"/>
            <a:ext cx="326003" cy="276999"/>
          </a:xfrm>
          <a:prstGeom prst="rect">
            <a:avLst/>
          </a:prstGeom>
          <a:noFill/>
        </p:spPr>
        <p:txBody>
          <a:bodyPr wrap="square" lIns="0" tIns="0" rIns="0" bIns="0" rtlCol="0" anchor="b" anchorCtr="0">
            <a:spAutoFit/>
          </a:bodyPr>
          <a:lstStyle/>
          <a:p>
            <a:pPr algn="r"/>
            <a:r>
              <a:rPr lang="en-CA" dirty="0">
                <a:solidFill>
                  <a:srgbClr val="FFFFFF"/>
                </a:solidFill>
              </a:rPr>
              <a:t>4</a:t>
            </a:r>
          </a:p>
        </p:txBody>
      </p:sp>
      <p:sp>
        <p:nvSpPr>
          <p:cNvPr id="44" name="TextBox 43">
            <a:extLst>
              <a:ext uri="{FF2B5EF4-FFF2-40B4-BE49-F238E27FC236}">
                <a16:creationId xmlns:a16="http://schemas.microsoft.com/office/drawing/2014/main" id="{AE52D077-A858-227A-2218-C4714713AADB}"/>
              </a:ext>
            </a:extLst>
          </p:cNvPr>
          <p:cNvSpPr txBox="1"/>
          <p:nvPr/>
        </p:nvSpPr>
        <p:spPr>
          <a:xfrm>
            <a:off x="3236950" y="2170484"/>
            <a:ext cx="326003" cy="276999"/>
          </a:xfrm>
          <a:prstGeom prst="rect">
            <a:avLst/>
          </a:prstGeom>
          <a:noFill/>
        </p:spPr>
        <p:txBody>
          <a:bodyPr wrap="square" lIns="0" tIns="0" rIns="0" bIns="0" rtlCol="0" anchor="b" anchorCtr="0">
            <a:spAutoFit/>
          </a:bodyPr>
          <a:lstStyle/>
          <a:p>
            <a:pPr algn="r"/>
            <a:r>
              <a:rPr lang="en-CA" dirty="0">
                <a:solidFill>
                  <a:srgbClr val="FFFFFF"/>
                </a:solidFill>
              </a:rPr>
              <a:t>2</a:t>
            </a:r>
          </a:p>
        </p:txBody>
      </p:sp>
      <p:sp>
        <p:nvSpPr>
          <p:cNvPr id="45" name="TextBox 44">
            <a:extLst>
              <a:ext uri="{FF2B5EF4-FFF2-40B4-BE49-F238E27FC236}">
                <a16:creationId xmlns:a16="http://schemas.microsoft.com/office/drawing/2014/main" id="{328868EF-359E-6096-866A-37C14AB97FFA}"/>
              </a:ext>
            </a:extLst>
          </p:cNvPr>
          <p:cNvSpPr txBox="1"/>
          <p:nvPr/>
        </p:nvSpPr>
        <p:spPr>
          <a:xfrm>
            <a:off x="4672863" y="1591072"/>
            <a:ext cx="326003" cy="276999"/>
          </a:xfrm>
          <a:prstGeom prst="rect">
            <a:avLst/>
          </a:prstGeom>
          <a:noFill/>
        </p:spPr>
        <p:txBody>
          <a:bodyPr wrap="square" lIns="0" tIns="0" rIns="0" bIns="0" rtlCol="0" anchor="b" anchorCtr="0">
            <a:spAutoFit/>
          </a:bodyPr>
          <a:lstStyle/>
          <a:p>
            <a:pPr algn="r"/>
            <a:r>
              <a:rPr lang="en-CA" dirty="0">
                <a:solidFill>
                  <a:srgbClr val="FFFFFF"/>
                </a:solidFill>
              </a:rPr>
              <a:t>3</a:t>
            </a:r>
          </a:p>
        </p:txBody>
      </p:sp>
      <p:sp>
        <p:nvSpPr>
          <p:cNvPr id="46" name="TextBox 45">
            <a:extLst>
              <a:ext uri="{FF2B5EF4-FFF2-40B4-BE49-F238E27FC236}">
                <a16:creationId xmlns:a16="http://schemas.microsoft.com/office/drawing/2014/main" id="{E492126C-7E51-4FA8-DBF9-45A833840CB8}"/>
              </a:ext>
            </a:extLst>
          </p:cNvPr>
          <p:cNvSpPr txBox="1"/>
          <p:nvPr/>
        </p:nvSpPr>
        <p:spPr>
          <a:xfrm>
            <a:off x="5376533" y="2733087"/>
            <a:ext cx="326003" cy="276999"/>
          </a:xfrm>
          <a:prstGeom prst="rect">
            <a:avLst/>
          </a:prstGeom>
          <a:noFill/>
        </p:spPr>
        <p:txBody>
          <a:bodyPr wrap="square" lIns="0" tIns="0" rIns="0" bIns="0" rtlCol="0" anchor="b" anchorCtr="0">
            <a:spAutoFit/>
          </a:bodyPr>
          <a:lstStyle/>
          <a:p>
            <a:pPr algn="r"/>
            <a:r>
              <a:rPr lang="en-CA" dirty="0">
                <a:solidFill>
                  <a:srgbClr val="FFFFFF"/>
                </a:solidFill>
              </a:rPr>
              <a:t>12</a:t>
            </a:r>
          </a:p>
        </p:txBody>
      </p:sp>
      <p:sp>
        <p:nvSpPr>
          <p:cNvPr id="47" name="TextBox 46">
            <a:extLst>
              <a:ext uri="{FF2B5EF4-FFF2-40B4-BE49-F238E27FC236}">
                <a16:creationId xmlns:a16="http://schemas.microsoft.com/office/drawing/2014/main" id="{064C82E1-F937-B320-AD78-F1D0257A0977}"/>
              </a:ext>
            </a:extLst>
          </p:cNvPr>
          <p:cNvSpPr txBox="1"/>
          <p:nvPr/>
        </p:nvSpPr>
        <p:spPr>
          <a:xfrm>
            <a:off x="3957048" y="3359237"/>
            <a:ext cx="326003" cy="276999"/>
          </a:xfrm>
          <a:prstGeom prst="rect">
            <a:avLst/>
          </a:prstGeom>
          <a:noFill/>
        </p:spPr>
        <p:txBody>
          <a:bodyPr wrap="square" lIns="0" tIns="0" rIns="0" bIns="0" rtlCol="0" anchor="b" anchorCtr="0">
            <a:spAutoFit/>
          </a:bodyPr>
          <a:lstStyle/>
          <a:p>
            <a:pPr algn="r"/>
            <a:r>
              <a:rPr lang="en-CA" dirty="0">
                <a:solidFill>
                  <a:srgbClr val="FFFFFF"/>
                </a:solidFill>
              </a:rPr>
              <a:t>-1</a:t>
            </a: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93198D4B-7CB9-197E-6DE1-3FE0A8B88878}"/>
                  </a:ext>
                </a:extLst>
              </p:cNvPr>
              <p:cNvSpPr txBox="1"/>
              <p:nvPr/>
            </p:nvSpPr>
            <p:spPr>
              <a:xfrm>
                <a:off x="4933633" y="1361102"/>
                <a:ext cx="979432" cy="276999"/>
              </a:xfrm>
              <a:prstGeom prst="rect">
                <a:avLst/>
              </a:prstGeom>
              <a:solidFill>
                <a:schemeClr val="bg1"/>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FFFFFF"/>
                              </a:solidFill>
                              <a:latin typeface="Cambria Math" panose="02040503050406030204" pitchFamily="18" charset="0"/>
                            </a:rPr>
                          </m:ctrlPr>
                        </m:sSubPr>
                        <m:e>
                          <m:r>
                            <a:rPr lang="en-CA" b="0" i="1" smtClean="0">
                              <a:solidFill>
                                <a:srgbClr val="FFFFFF"/>
                              </a:solidFill>
                              <a:latin typeface="Cambria Math" panose="02040503050406030204" pitchFamily="18" charset="0"/>
                            </a:rPr>
                            <m:t>𝐷</m:t>
                          </m:r>
                        </m:e>
                        <m:sub>
                          <m:r>
                            <a:rPr lang="en-CA" b="0" i="1" smtClean="0">
                              <a:solidFill>
                                <a:srgbClr val="FFFFFF"/>
                              </a:solidFill>
                              <a:latin typeface="Cambria Math" panose="02040503050406030204" pitchFamily="18" charset="0"/>
                            </a:rPr>
                            <m:t>𝑏𝑏</m:t>
                          </m:r>
                        </m:sub>
                      </m:sSub>
                      <m:r>
                        <a:rPr lang="en-CA" b="0" i="1" smtClean="0">
                          <a:solidFill>
                            <a:srgbClr val="FFFFFF"/>
                          </a:solidFill>
                          <a:latin typeface="Cambria Math" panose="02040503050406030204" pitchFamily="18" charset="0"/>
                        </a:rPr>
                        <m:t>=0</m:t>
                      </m:r>
                    </m:oMath>
                  </m:oMathPara>
                </a14:m>
                <a:endParaRPr lang="en-CA" dirty="0">
                  <a:solidFill>
                    <a:srgbClr val="FFFFFF"/>
                  </a:solidFill>
                </a:endParaRPr>
              </a:p>
            </p:txBody>
          </p:sp>
        </mc:Choice>
        <mc:Fallback xmlns="">
          <p:sp>
            <p:nvSpPr>
              <p:cNvPr id="56" name="TextBox 55">
                <a:extLst>
                  <a:ext uri="{FF2B5EF4-FFF2-40B4-BE49-F238E27FC236}">
                    <a16:creationId xmlns:a16="http://schemas.microsoft.com/office/drawing/2014/main" id="{93198D4B-7CB9-197E-6DE1-3FE0A8B88878}"/>
                  </a:ext>
                </a:extLst>
              </p:cNvPr>
              <p:cNvSpPr txBox="1">
                <a:spLocks noRot="1" noChangeAspect="1" noMove="1" noResize="1" noEditPoints="1" noAdjustHandles="1" noChangeArrowheads="1" noChangeShapeType="1" noTextEdit="1"/>
              </p:cNvSpPr>
              <p:nvPr/>
            </p:nvSpPr>
            <p:spPr>
              <a:xfrm>
                <a:off x="4933633" y="1361102"/>
                <a:ext cx="979432" cy="276999"/>
              </a:xfrm>
              <a:prstGeom prst="rect">
                <a:avLst/>
              </a:prstGeom>
              <a:blipFill>
                <a:blip r:embed="rId17"/>
                <a:stretch>
                  <a:fillRect b="-2173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662FA389-FE8E-C24A-D761-94029D7C352E}"/>
                  </a:ext>
                </a:extLst>
              </p:cNvPr>
              <p:cNvSpPr txBox="1"/>
              <p:nvPr/>
            </p:nvSpPr>
            <p:spPr>
              <a:xfrm>
                <a:off x="4927764" y="3552608"/>
                <a:ext cx="979432" cy="276999"/>
              </a:xfrm>
              <a:prstGeom prst="rect">
                <a:avLst/>
              </a:prstGeom>
              <a:solidFill>
                <a:schemeClr val="bg1"/>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FFFFFF"/>
                              </a:solidFill>
                              <a:latin typeface="Cambria Math" panose="02040503050406030204" pitchFamily="18" charset="0"/>
                            </a:rPr>
                          </m:ctrlPr>
                        </m:sSubPr>
                        <m:e>
                          <m:r>
                            <a:rPr lang="en-CA" b="0" i="1" smtClean="0">
                              <a:solidFill>
                                <a:srgbClr val="FFFFFF"/>
                              </a:solidFill>
                              <a:latin typeface="Cambria Math" panose="02040503050406030204" pitchFamily="18" charset="0"/>
                            </a:rPr>
                            <m:t>𝐷</m:t>
                          </m:r>
                        </m:e>
                        <m:sub>
                          <m:r>
                            <a:rPr lang="en-CA" b="0" i="1" smtClean="0">
                              <a:solidFill>
                                <a:srgbClr val="FFFFFF"/>
                              </a:solidFill>
                              <a:latin typeface="Cambria Math" panose="02040503050406030204" pitchFamily="18" charset="0"/>
                            </a:rPr>
                            <m:t>𝑏𝑐</m:t>
                          </m:r>
                        </m:sub>
                      </m:sSub>
                      <m:r>
                        <a:rPr lang="en-CA" b="0" i="1" smtClean="0">
                          <a:solidFill>
                            <a:srgbClr val="FFFFFF"/>
                          </a:solidFill>
                          <a:latin typeface="Cambria Math" panose="02040503050406030204" pitchFamily="18" charset="0"/>
                        </a:rPr>
                        <m:t>=12</m:t>
                      </m:r>
                    </m:oMath>
                  </m:oMathPara>
                </a14:m>
                <a:endParaRPr lang="en-CA" dirty="0">
                  <a:solidFill>
                    <a:srgbClr val="FFFFFF"/>
                  </a:solidFill>
                </a:endParaRPr>
              </a:p>
            </p:txBody>
          </p:sp>
        </mc:Choice>
        <mc:Fallback xmlns="">
          <p:sp>
            <p:nvSpPr>
              <p:cNvPr id="57" name="TextBox 56">
                <a:extLst>
                  <a:ext uri="{FF2B5EF4-FFF2-40B4-BE49-F238E27FC236}">
                    <a16:creationId xmlns:a16="http://schemas.microsoft.com/office/drawing/2014/main" id="{662FA389-FE8E-C24A-D761-94029D7C352E}"/>
                  </a:ext>
                </a:extLst>
              </p:cNvPr>
              <p:cNvSpPr txBox="1">
                <a:spLocks noRot="1" noChangeAspect="1" noMove="1" noResize="1" noEditPoints="1" noAdjustHandles="1" noChangeArrowheads="1" noChangeShapeType="1" noTextEdit="1"/>
              </p:cNvSpPr>
              <p:nvPr/>
            </p:nvSpPr>
            <p:spPr>
              <a:xfrm>
                <a:off x="4927764" y="3552608"/>
                <a:ext cx="979432" cy="276999"/>
              </a:xfrm>
              <a:prstGeom prst="rect">
                <a:avLst/>
              </a:prstGeom>
              <a:blipFill>
                <a:blip r:embed="rId18"/>
                <a:stretch>
                  <a:fillRect l="-3727" r="-4348" b="-2222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65CC88E-63E1-BD1F-9AC3-9CE3E3617EFE}"/>
                  </a:ext>
                </a:extLst>
              </p:cNvPr>
              <p:cNvSpPr txBox="1"/>
              <p:nvPr/>
            </p:nvSpPr>
            <p:spPr>
              <a:xfrm>
                <a:off x="3138050" y="3570493"/>
                <a:ext cx="979432" cy="276999"/>
              </a:xfrm>
              <a:prstGeom prst="rect">
                <a:avLst/>
              </a:prstGeom>
              <a:solidFill>
                <a:schemeClr val="bg1"/>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FFFFFF"/>
                              </a:solidFill>
                              <a:latin typeface="Cambria Math" panose="02040503050406030204" pitchFamily="18" charset="0"/>
                            </a:rPr>
                          </m:ctrlPr>
                        </m:sSubPr>
                        <m:e>
                          <m:r>
                            <a:rPr lang="en-CA" b="0" i="1" smtClean="0">
                              <a:solidFill>
                                <a:srgbClr val="FFFFFF"/>
                              </a:solidFill>
                              <a:latin typeface="Cambria Math" panose="02040503050406030204" pitchFamily="18" charset="0"/>
                            </a:rPr>
                            <m:t>𝐷</m:t>
                          </m:r>
                        </m:e>
                        <m:sub>
                          <m:r>
                            <a:rPr lang="en-CA" b="0" i="1" smtClean="0">
                              <a:solidFill>
                                <a:srgbClr val="FFFFFF"/>
                              </a:solidFill>
                              <a:latin typeface="Cambria Math" panose="02040503050406030204" pitchFamily="18" charset="0"/>
                            </a:rPr>
                            <m:t>𝑏𝑑</m:t>
                          </m:r>
                        </m:sub>
                      </m:sSub>
                      <m:r>
                        <a:rPr lang="en-CA" b="0" i="1" smtClean="0">
                          <a:solidFill>
                            <a:srgbClr val="FFFFFF"/>
                          </a:solidFill>
                          <a:latin typeface="Cambria Math" panose="02040503050406030204" pitchFamily="18" charset="0"/>
                        </a:rPr>
                        <m:t>=5</m:t>
                      </m:r>
                    </m:oMath>
                  </m:oMathPara>
                </a14:m>
                <a:endParaRPr lang="en-CA" dirty="0">
                  <a:solidFill>
                    <a:srgbClr val="FFFFFF"/>
                  </a:solidFill>
                </a:endParaRPr>
              </a:p>
            </p:txBody>
          </p:sp>
        </mc:Choice>
        <mc:Fallback xmlns="">
          <p:sp>
            <p:nvSpPr>
              <p:cNvPr id="58" name="TextBox 57">
                <a:extLst>
                  <a:ext uri="{FF2B5EF4-FFF2-40B4-BE49-F238E27FC236}">
                    <a16:creationId xmlns:a16="http://schemas.microsoft.com/office/drawing/2014/main" id="{665CC88E-63E1-BD1F-9AC3-9CE3E3617EFE}"/>
                  </a:ext>
                </a:extLst>
              </p:cNvPr>
              <p:cNvSpPr txBox="1">
                <a:spLocks noRot="1" noChangeAspect="1" noMove="1" noResize="1" noEditPoints="1" noAdjustHandles="1" noChangeArrowheads="1" noChangeShapeType="1" noTextEdit="1"/>
              </p:cNvSpPr>
              <p:nvPr/>
            </p:nvSpPr>
            <p:spPr>
              <a:xfrm>
                <a:off x="3138050" y="3570493"/>
                <a:ext cx="979432" cy="276999"/>
              </a:xfrm>
              <a:prstGeom prst="rect">
                <a:avLst/>
              </a:prstGeom>
              <a:blipFill>
                <a:blip r:embed="rId19"/>
                <a:stretch>
                  <a:fillRect b="-2222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A2D5CC26-4170-A292-F3F0-82D069820ACD}"/>
                  </a:ext>
                </a:extLst>
              </p:cNvPr>
              <p:cNvSpPr txBox="1"/>
              <p:nvPr/>
            </p:nvSpPr>
            <p:spPr>
              <a:xfrm>
                <a:off x="3138050" y="1372650"/>
                <a:ext cx="979432" cy="276999"/>
              </a:xfrm>
              <a:prstGeom prst="rect">
                <a:avLst/>
              </a:prstGeom>
              <a:solidFill>
                <a:schemeClr val="bg1"/>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FFFFFF"/>
                              </a:solidFill>
                              <a:latin typeface="Cambria Math" panose="02040503050406030204" pitchFamily="18" charset="0"/>
                            </a:rPr>
                          </m:ctrlPr>
                        </m:sSubPr>
                        <m:e>
                          <m:r>
                            <a:rPr lang="en-CA" b="0" i="1" smtClean="0">
                              <a:solidFill>
                                <a:srgbClr val="FFFFFF"/>
                              </a:solidFill>
                              <a:latin typeface="Cambria Math" panose="02040503050406030204" pitchFamily="18" charset="0"/>
                            </a:rPr>
                            <m:t>𝐷</m:t>
                          </m:r>
                        </m:e>
                        <m:sub>
                          <m:r>
                            <a:rPr lang="en-CA" b="0" i="1" smtClean="0">
                              <a:solidFill>
                                <a:srgbClr val="FFFFFF"/>
                              </a:solidFill>
                              <a:latin typeface="Cambria Math" panose="02040503050406030204" pitchFamily="18" charset="0"/>
                            </a:rPr>
                            <m:t>𝑏𝑎</m:t>
                          </m:r>
                        </m:sub>
                      </m:sSub>
                      <m:r>
                        <a:rPr lang="en-CA" b="0" i="1" smtClean="0">
                          <a:solidFill>
                            <a:srgbClr val="FFFFFF"/>
                          </a:solidFill>
                          <a:latin typeface="Cambria Math" panose="02040503050406030204" pitchFamily="18" charset="0"/>
                        </a:rPr>
                        <m:t>=7</m:t>
                      </m:r>
                    </m:oMath>
                  </m:oMathPara>
                </a14:m>
                <a:endParaRPr lang="en-CA" dirty="0">
                  <a:solidFill>
                    <a:srgbClr val="FFFFFF"/>
                  </a:solidFill>
                </a:endParaRPr>
              </a:p>
            </p:txBody>
          </p:sp>
        </mc:Choice>
        <mc:Fallback xmlns="">
          <p:sp>
            <p:nvSpPr>
              <p:cNvPr id="59" name="TextBox 58">
                <a:extLst>
                  <a:ext uri="{FF2B5EF4-FFF2-40B4-BE49-F238E27FC236}">
                    <a16:creationId xmlns:a16="http://schemas.microsoft.com/office/drawing/2014/main" id="{A2D5CC26-4170-A292-F3F0-82D069820ACD}"/>
                  </a:ext>
                </a:extLst>
              </p:cNvPr>
              <p:cNvSpPr txBox="1">
                <a:spLocks noRot="1" noChangeAspect="1" noMove="1" noResize="1" noEditPoints="1" noAdjustHandles="1" noChangeArrowheads="1" noChangeShapeType="1" noTextEdit="1"/>
              </p:cNvSpPr>
              <p:nvPr/>
            </p:nvSpPr>
            <p:spPr>
              <a:xfrm>
                <a:off x="3138050" y="1372650"/>
                <a:ext cx="979432" cy="276999"/>
              </a:xfrm>
              <a:prstGeom prst="rect">
                <a:avLst/>
              </a:prstGeom>
              <a:blipFill>
                <a:blip r:embed="rId20"/>
                <a:stretch>
                  <a:fillRect b="-2173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0" name="Oval 59">
                <a:extLst>
                  <a:ext uri="{FF2B5EF4-FFF2-40B4-BE49-F238E27FC236}">
                    <a16:creationId xmlns:a16="http://schemas.microsoft.com/office/drawing/2014/main" id="{E8E19D09-FBC3-91D7-35E1-6F39868FA436}"/>
                  </a:ext>
                </a:extLst>
              </p:cNvPr>
              <p:cNvSpPr/>
              <p:nvPr/>
            </p:nvSpPr>
            <p:spPr>
              <a:xfrm>
                <a:off x="5197556" y="1655774"/>
                <a:ext cx="454209" cy="41771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1" i="1" smtClean="0">
                          <a:solidFill>
                            <a:srgbClr val="262626"/>
                          </a:solidFill>
                          <a:latin typeface="Cambria Math" panose="02040503050406030204" pitchFamily="18" charset="0"/>
                        </a:rPr>
                        <m:t> </m:t>
                      </m:r>
                      <m:r>
                        <a:rPr lang="en-CA" sz="2000" b="1" i="1" smtClean="0">
                          <a:solidFill>
                            <a:srgbClr val="262626"/>
                          </a:solidFill>
                          <a:latin typeface="Cambria Math" panose="02040503050406030204" pitchFamily="18" charset="0"/>
                        </a:rPr>
                        <m:t>𝒔</m:t>
                      </m:r>
                    </m:oMath>
                  </m:oMathPara>
                </a14:m>
                <a:endParaRPr lang="en-CA" sz="2000" b="1" dirty="0">
                  <a:solidFill>
                    <a:srgbClr val="262626"/>
                  </a:solidFill>
                </a:endParaRPr>
              </a:p>
            </p:txBody>
          </p:sp>
        </mc:Choice>
        <mc:Fallback xmlns="">
          <p:sp>
            <p:nvSpPr>
              <p:cNvPr id="60" name="Oval 59">
                <a:extLst>
                  <a:ext uri="{FF2B5EF4-FFF2-40B4-BE49-F238E27FC236}">
                    <a16:creationId xmlns:a16="http://schemas.microsoft.com/office/drawing/2014/main" id="{E8E19D09-FBC3-91D7-35E1-6F39868FA436}"/>
                  </a:ext>
                </a:extLst>
              </p:cNvPr>
              <p:cNvSpPr>
                <a:spLocks noRot="1" noChangeAspect="1" noMove="1" noResize="1" noEditPoints="1" noAdjustHandles="1" noChangeArrowheads="1" noChangeShapeType="1" noTextEdit="1"/>
              </p:cNvSpPr>
              <p:nvPr/>
            </p:nvSpPr>
            <p:spPr>
              <a:xfrm>
                <a:off x="5197556" y="1655774"/>
                <a:ext cx="454209" cy="417710"/>
              </a:xfrm>
              <a:prstGeom prst="ellipse">
                <a:avLst/>
              </a:prstGeom>
              <a:blipFill>
                <a:blip r:embed="rId21"/>
                <a:stretch>
                  <a:fillRect/>
                </a:stretch>
              </a:blipFill>
            </p:spPr>
            <p:txBody>
              <a:bodyPr/>
              <a:lstStyle/>
              <a:p>
                <a:r>
                  <a:rPr lang="en-CA">
                    <a:noFill/>
                  </a:rPr>
                  <a:t> </a:t>
                </a:r>
              </a:p>
            </p:txBody>
          </p:sp>
        </mc:Fallback>
      </mc:AlternateContent>
      <p:cxnSp>
        <p:nvCxnSpPr>
          <p:cNvPr id="61" name="Straight Arrow Connector 60">
            <a:extLst>
              <a:ext uri="{FF2B5EF4-FFF2-40B4-BE49-F238E27FC236}">
                <a16:creationId xmlns:a16="http://schemas.microsoft.com/office/drawing/2014/main" id="{2D7A33F6-1F5F-9D4A-542A-7356654341DF}"/>
              </a:ext>
            </a:extLst>
          </p:cNvPr>
          <p:cNvCxnSpPr>
            <a:cxnSpLocks/>
            <a:stCxn id="62" idx="6"/>
            <a:endCxn id="63" idx="2"/>
          </p:cNvCxnSpPr>
          <p:nvPr/>
        </p:nvCxnSpPr>
        <p:spPr>
          <a:xfrm>
            <a:off x="6805655" y="1853703"/>
            <a:ext cx="1345044" cy="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62" name="Oval 61">
                <a:extLst>
                  <a:ext uri="{FF2B5EF4-FFF2-40B4-BE49-F238E27FC236}">
                    <a16:creationId xmlns:a16="http://schemas.microsoft.com/office/drawing/2014/main" id="{B2018523-C700-621E-9032-B96B837435F9}"/>
                  </a:ext>
                </a:extLst>
              </p:cNvPr>
              <p:cNvSpPr/>
              <p:nvPr/>
            </p:nvSpPr>
            <p:spPr>
              <a:xfrm>
                <a:off x="6351446" y="1644848"/>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latin typeface="Cambria Math" panose="02040503050406030204" pitchFamily="18" charset="0"/>
                        </a:rPr>
                        <m:t> </m:t>
                      </m:r>
                      <m:r>
                        <a:rPr lang="en-CA" sz="2000" b="0" i="1" smtClean="0">
                          <a:latin typeface="Cambria Math" panose="02040503050406030204" pitchFamily="18" charset="0"/>
                        </a:rPr>
                        <m:t>𝑎</m:t>
                      </m:r>
                    </m:oMath>
                  </m:oMathPara>
                </a14:m>
                <a:endParaRPr lang="en-CA" sz="2000" dirty="0"/>
              </a:p>
            </p:txBody>
          </p:sp>
        </mc:Choice>
        <mc:Fallback xmlns="">
          <p:sp>
            <p:nvSpPr>
              <p:cNvPr id="62" name="Oval 61">
                <a:extLst>
                  <a:ext uri="{FF2B5EF4-FFF2-40B4-BE49-F238E27FC236}">
                    <a16:creationId xmlns:a16="http://schemas.microsoft.com/office/drawing/2014/main" id="{B2018523-C700-621E-9032-B96B837435F9}"/>
                  </a:ext>
                </a:extLst>
              </p:cNvPr>
              <p:cNvSpPr>
                <a:spLocks noRot="1" noChangeAspect="1" noMove="1" noResize="1" noEditPoints="1" noAdjustHandles="1" noChangeArrowheads="1" noChangeShapeType="1" noTextEdit="1"/>
              </p:cNvSpPr>
              <p:nvPr/>
            </p:nvSpPr>
            <p:spPr>
              <a:xfrm>
                <a:off x="6351446" y="1644848"/>
                <a:ext cx="454209" cy="417710"/>
              </a:xfrm>
              <a:prstGeom prst="ellipse">
                <a:avLst/>
              </a:prstGeom>
              <a:blipFill>
                <a:blip r:embed="rId2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3" name="Oval 62">
                <a:extLst>
                  <a:ext uri="{FF2B5EF4-FFF2-40B4-BE49-F238E27FC236}">
                    <a16:creationId xmlns:a16="http://schemas.microsoft.com/office/drawing/2014/main" id="{55985AAC-9408-354C-4B5D-FAD3A4A46F0D}"/>
                  </a:ext>
                </a:extLst>
              </p:cNvPr>
              <p:cNvSpPr/>
              <p:nvPr/>
            </p:nvSpPr>
            <p:spPr>
              <a:xfrm>
                <a:off x="8150699" y="1644848"/>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latin typeface="Cambria Math" panose="02040503050406030204" pitchFamily="18" charset="0"/>
                        </a:rPr>
                        <m:t> </m:t>
                      </m:r>
                      <m:r>
                        <a:rPr lang="en-CA" sz="2000" b="0" i="1" smtClean="0">
                          <a:latin typeface="Cambria Math" panose="02040503050406030204" pitchFamily="18" charset="0"/>
                        </a:rPr>
                        <m:t>𝑏</m:t>
                      </m:r>
                    </m:oMath>
                  </m:oMathPara>
                </a14:m>
                <a:endParaRPr lang="en-CA" sz="2000" dirty="0"/>
              </a:p>
            </p:txBody>
          </p:sp>
        </mc:Choice>
        <mc:Fallback xmlns="">
          <p:sp>
            <p:nvSpPr>
              <p:cNvPr id="63" name="Oval 62">
                <a:extLst>
                  <a:ext uri="{FF2B5EF4-FFF2-40B4-BE49-F238E27FC236}">
                    <a16:creationId xmlns:a16="http://schemas.microsoft.com/office/drawing/2014/main" id="{55985AAC-9408-354C-4B5D-FAD3A4A46F0D}"/>
                  </a:ext>
                </a:extLst>
              </p:cNvPr>
              <p:cNvSpPr>
                <a:spLocks noRot="1" noChangeAspect="1" noMove="1" noResize="1" noEditPoints="1" noAdjustHandles="1" noChangeArrowheads="1" noChangeShapeType="1" noTextEdit="1"/>
              </p:cNvSpPr>
              <p:nvPr/>
            </p:nvSpPr>
            <p:spPr>
              <a:xfrm>
                <a:off x="8150699" y="1644848"/>
                <a:ext cx="454209" cy="417710"/>
              </a:xfrm>
              <a:prstGeom prst="ellipse">
                <a:avLst/>
              </a:prstGeom>
              <a:blipFill>
                <a:blip r:embed="rId2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4" name="Oval 63">
                <a:extLst>
                  <a:ext uri="{FF2B5EF4-FFF2-40B4-BE49-F238E27FC236}">
                    <a16:creationId xmlns:a16="http://schemas.microsoft.com/office/drawing/2014/main" id="{A77DD285-0A4F-D786-0CC9-BDD9D0BBF273}"/>
                  </a:ext>
                </a:extLst>
              </p:cNvPr>
              <p:cNvSpPr/>
              <p:nvPr/>
            </p:nvSpPr>
            <p:spPr>
              <a:xfrm>
                <a:off x="6351446" y="3123750"/>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latin typeface="Cambria Math" panose="02040503050406030204" pitchFamily="18" charset="0"/>
                        </a:rPr>
                        <m:t> </m:t>
                      </m:r>
                      <m:r>
                        <a:rPr lang="en-CA" sz="2000" b="0" i="1" smtClean="0">
                          <a:latin typeface="Cambria Math" panose="02040503050406030204" pitchFamily="18" charset="0"/>
                        </a:rPr>
                        <m:t>𝑑</m:t>
                      </m:r>
                    </m:oMath>
                  </m:oMathPara>
                </a14:m>
                <a:endParaRPr lang="en-CA" sz="2000" i="1" dirty="0"/>
              </a:p>
            </p:txBody>
          </p:sp>
        </mc:Choice>
        <mc:Fallback xmlns="">
          <p:sp>
            <p:nvSpPr>
              <p:cNvPr id="64" name="Oval 63">
                <a:extLst>
                  <a:ext uri="{FF2B5EF4-FFF2-40B4-BE49-F238E27FC236}">
                    <a16:creationId xmlns:a16="http://schemas.microsoft.com/office/drawing/2014/main" id="{A77DD285-0A4F-D786-0CC9-BDD9D0BBF273}"/>
                  </a:ext>
                </a:extLst>
              </p:cNvPr>
              <p:cNvSpPr>
                <a:spLocks noRot="1" noChangeAspect="1" noMove="1" noResize="1" noEditPoints="1" noAdjustHandles="1" noChangeArrowheads="1" noChangeShapeType="1" noTextEdit="1"/>
              </p:cNvSpPr>
              <p:nvPr/>
            </p:nvSpPr>
            <p:spPr>
              <a:xfrm>
                <a:off x="6351446" y="3123750"/>
                <a:ext cx="454209" cy="417710"/>
              </a:xfrm>
              <a:prstGeom prst="ellipse">
                <a:avLst/>
              </a:prstGeom>
              <a:blipFill>
                <a:blip r:embed="rId2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5" name="Oval 64">
                <a:extLst>
                  <a:ext uri="{FF2B5EF4-FFF2-40B4-BE49-F238E27FC236}">
                    <a16:creationId xmlns:a16="http://schemas.microsoft.com/office/drawing/2014/main" id="{05EECE8B-B0EB-71FC-B40B-139BC61781FC}"/>
                  </a:ext>
                </a:extLst>
              </p:cNvPr>
              <p:cNvSpPr/>
              <p:nvPr/>
            </p:nvSpPr>
            <p:spPr>
              <a:xfrm>
                <a:off x="8150699" y="3123750"/>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latin typeface="Cambria Math" panose="02040503050406030204" pitchFamily="18" charset="0"/>
                        </a:rPr>
                        <m:t> </m:t>
                      </m:r>
                      <m:r>
                        <a:rPr lang="en-CA" sz="2000" b="0" i="1" smtClean="0">
                          <a:latin typeface="Cambria Math" panose="02040503050406030204" pitchFamily="18" charset="0"/>
                        </a:rPr>
                        <m:t>𝑐</m:t>
                      </m:r>
                    </m:oMath>
                  </m:oMathPara>
                </a14:m>
                <a:endParaRPr lang="en-CA" sz="2000" i="1" dirty="0"/>
              </a:p>
            </p:txBody>
          </p:sp>
        </mc:Choice>
        <mc:Fallback xmlns="">
          <p:sp>
            <p:nvSpPr>
              <p:cNvPr id="65" name="Oval 64">
                <a:extLst>
                  <a:ext uri="{FF2B5EF4-FFF2-40B4-BE49-F238E27FC236}">
                    <a16:creationId xmlns:a16="http://schemas.microsoft.com/office/drawing/2014/main" id="{05EECE8B-B0EB-71FC-B40B-139BC61781FC}"/>
                  </a:ext>
                </a:extLst>
              </p:cNvPr>
              <p:cNvSpPr>
                <a:spLocks noRot="1" noChangeAspect="1" noMove="1" noResize="1" noEditPoints="1" noAdjustHandles="1" noChangeArrowheads="1" noChangeShapeType="1" noTextEdit="1"/>
              </p:cNvSpPr>
              <p:nvPr/>
            </p:nvSpPr>
            <p:spPr>
              <a:xfrm>
                <a:off x="8150699" y="3123750"/>
                <a:ext cx="454209" cy="417710"/>
              </a:xfrm>
              <a:prstGeom prst="ellipse">
                <a:avLst/>
              </a:prstGeom>
              <a:blipFill>
                <a:blip r:embed="rId25"/>
                <a:stretch>
                  <a:fillRect/>
                </a:stretch>
              </a:blipFill>
            </p:spPr>
            <p:txBody>
              <a:bodyPr/>
              <a:lstStyle/>
              <a:p>
                <a:r>
                  <a:rPr lang="en-CA">
                    <a:noFill/>
                  </a:rPr>
                  <a:t> </a:t>
                </a:r>
              </a:p>
            </p:txBody>
          </p:sp>
        </mc:Fallback>
      </mc:AlternateContent>
      <p:cxnSp>
        <p:nvCxnSpPr>
          <p:cNvPr id="66" name="Straight Arrow Connector 65">
            <a:extLst>
              <a:ext uri="{FF2B5EF4-FFF2-40B4-BE49-F238E27FC236}">
                <a16:creationId xmlns:a16="http://schemas.microsoft.com/office/drawing/2014/main" id="{CC3A0312-6BC2-64F7-D6FA-AA66F6411F29}"/>
              </a:ext>
            </a:extLst>
          </p:cNvPr>
          <p:cNvCxnSpPr>
            <a:cxnSpLocks/>
            <a:stCxn id="63" idx="4"/>
            <a:endCxn id="65" idx="0"/>
          </p:cNvCxnSpPr>
          <p:nvPr/>
        </p:nvCxnSpPr>
        <p:spPr>
          <a:xfrm>
            <a:off x="8377804" y="2062558"/>
            <a:ext cx="0" cy="1061192"/>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67" name="Straight Arrow Connector 66">
            <a:extLst>
              <a:ext uri="{FF2B5EF4-FFF2-40B4-BE49-F238E27FC236}">
                <a16:creationId xmlns:a16="http://schemas.microsoft.com/office/drawing/2014/main" id="{F5F637FF-3822-D0FE-A652-E89D77B4CCD5}"/>
              </a:ext>
            </a:extLst>
          </p:cNvPr>
          <p:cNvCxnSpPr>
            <a:cxnSpLocks/>
            <a:stCxn id="65" idx="2"/>
            <a:endCxn id="64" idx="6"/>
          </p:cNvCxnSpPr>
          <p:nvPr/>
        </p:nvCxnSpPr>
        <p:spPr>
          <a:xfrm flipH="1">
            <a:off x="6805655" y="3332605"/>
            <a:ext cx="1345044" cy="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68" name="Straight Arrow Connector 67">
            <a:extLst>
              <a:ext uri="{FF2B5EF4-FFF2-40B4-BE49-F238E27FC236}">
                <a16:creationId xmlns:a16="http://schemas.microsoft.com/office/drawing/2014/main" id="{34A7279F-7C8A-73C3-AF99-52185D9C275A}"/>
              </a:ext>
            </a:extLst>
          </p:cNvPr>
          <p:cNvCxnSpPr>
            <a:cxnSpLocks/>
            <a:stCxn id="64" idx="0"/>
            <a:endCxn id="62" idx="4"/>
          </p:cNvCxnSpPr>
          <p:nvPr/>
        </p:nvCxnSpPr>
        <p:spPr>
          <a:xfrm flipV="1">
            <a:off x="6578551" y="2062558"/>
            <a:ext cx="0" cy="1061192"/>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69" name="Straight Arrow Connector 68">
            <a:extLst>
              <a:ext uri="{FF2B5EF4-FFF2-40B4-BE49-F238E27FC236}">
                <a16:creationId xmlns:a16="http://schemas.microsoft.com/office/drawing/2014/main" id="{A9B17093-4693-5675-894B-3BFF2F5F0F9C}"/>
              </a:ext>
            </a:extLst>
          </p:cNvPr>
          <p:cNvCxnSpPr>
            <a:cxnSpLocks/>
            <a:stCxn id="65" idx="1"/>
            <a:endCxn id="62" idx="5"/>
          </p:cNvCxnSpPr>
          <p:nvPr/>
        </p:nvCxnSpPr>
        <p:spPr>
          <a:xfrm flipH="1" flipV="1">
            <a:off x="6739138" y="2001386"/>
            <a:ext cx="1478078" cy="1183536"/>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70" name="Straight Arrow Connector 69">
            <a:extLst>
              <a:ext uri="{FF2B5EF4-FFF2-40B4-BE49-F238E27FC236}">
                <a16:creationId xmlns:a16="http://schemas.microsoft.com/office/drawing/2014/main" id="{20AE980A-A362-FB48-C7EE-C42F01E5FD00}"/>
              </a:ext>
            </a:extLst>
          </p:cNvPr>
          <p:cNvCxnSpPr>
            <a:cxnSpLocks/>
          </p:cNvCxnSpPr>
          <p:nvPr/>
        </p:nvCxnSpPr>
        <p:spPr>
          <a:xfrm flipH="1">
            <a:off x="6701818" y="1964066"/>
            <a:ext cx="1478078" cy="1183536"/>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71" name="Straight Arrow Connector 70">
            <a:extLst>
              <a:ext uri="{FF2B5EF4-FFF2-40B4-BE49-F238E27FC236}">
                <a16:creationId xmlns:a16="http://schemas.microsoft.com/office/drawing/2014/main" id="{8D2DEBC9-9EDE-32DB-C1F5-425A9E1BD922}"/>
              </a:ext>
            </a:extLst>
          </p:cNvPr>
          <p:cNvCxnSpPr>
            <a:cxnSpLocks/>
          </p:cNvCxnSpPr>
          <p:nvPr/>
        </p:nvCxnSpPr>
        <p:spPr>
          <a:xfrm flipV="1">
            <a:off x="6776462" y="2029378"/>
            <a:ext cx="1478078" cy="1183536"/>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sp>
        <p:nvSpPr>
          <p:cNvPr id="72" name="TextBox 71">
            <a:extLst>
              <a:ext uri="{FF2B5EF4-FFF2-40B4-BE49-F238E27FC236}">
                <a16:creationId xmlns:a16="http://schemas.microsoft.com/office/drawing/2014/main" id="{BF3A760D-E59E-3B4E-67DC-AD9393D512BF}"/>
              </a:ext>
            </a:extLst>
          </p:cNvPr>
          <p:cNvSpPr txBox="1"/>
          <p:nvPr/>
        </p:nvSpPr>
        <p:spPr>
          <a:xfrm>
            <a:off x="6645387" y="2668482"/>
            <a:ext cx="326003" cy="276999"/>
          </a:xfrm>
          <a:prstGeom prst="rect">
            <a:avLst/>
          </a:prstGeom>
          <a:noFill/>
        </p:spPr>
        <p:txBody>
          <a:bodyPr wrap="square" lIns="0" tIns="0" rIns="0" bIns="0" rtlCol="0" anchor="b" anchorCtr="0">
            <a:spAutoFit/>
          </a:bodyPr>
          <a:lstStyle/>
          <a:p>
            <a:pPr algn="r"/>
            <a:r>
              <a:rPr lang="en-CA" dirty="0">
                <a:solidFill>
                  <a:srgbClr val="FFFFFF"/>
                </a:solidFill>
              </a:rPr>
              <a:t>5</a:t>
            </a:r>
          </a:p>
        </p:txBody>
      </p:sp>
      <p:sp>
        <p:nvSpPr>
          <p:cNvPr id="73" name="TextBox 72">
            <a:extLst>
              <a:ext uri="{FF2B5EF4-FFF2-40B4-BE49-F238E27FC236}">
                <a16:creationId xmlns:a16="http://schemas.microsoft.com/office/drawing/2014/main" id="{51E0E446-83F2-4BAC-4C38-F2A2D6B939B2}"/>
              </a:ext>
            </a:extLst>
          </p:cNvPr>
          <p:cNvSpPr txBox="1"/>
          <p:nvPr/>
        </p:nvSpPr>
        <p:spPr>
          <a:xfrm>
            <a:off x="7700536" y="2261596"/>
            <a:ext cx="326003" cy="276999"/>
          </a:xfrm>
          <a:prstGeom prst="rect">
            <a:avLst/>
          </a:prstGeom>
          <a:noFill/>
        </p:spPr>
        <p:txBody>
          <a:bodyPr wrap="square" lIns="0" tIns="0" rIns="0" bIns="0" rtlCol="0" anchor="b" anchorCtr="0">
            <a:spAutoFit/>
          </a:bodyPr>
          <a:lstStyle/>
          <a:p>
            <a:pPr algn="r"/>
            <a:r>
              <a:rPr lang="en-CA" dirty="0">
                <a:solidFill>
                  <a:srgbClr val="FFFFFF"/>
                </a:solidFill>
              </a:rPr>
              <a:t>-4</a:t>
            </a:r>
          </a:p>
        </p:txBody>
      </p:sp>
      <p:sp>
        <p:nvSpPr>
          <p:cNvPr id="74" name="TextBox 73">
            <a:extLst>
              <a:ext uri="{FF2B5EF4-FFF2-40B4-BE49-F238E27FC236}">
                <a16:creationId xmlns:a16="http://schemas.microsoft.com/office/drawing/2014/main" id="{6712C879-E561-F6FB-5487-75FA76511E45}"/>
              </a:ext>
            </a:extLst>
          </p:cNvPr>
          <p:cNvSpPr txBox="1"/>
          <p:nvPr/>
        </p:nvSpPr>
        <p:spPr>
          <a:xfrm>
            <a:off x="6805655" y="1967744"/>
            <a:ext cx="326003" cy="276999"/>
          </a:xfrm>
          <a:prstGeom prst="rect">
            <a:avLst/>
          </a:prstGeom>
          <a:noFill/>
        </p:spPr>
        <p:txBody>
          <a:bodyPr wrap="square" lIns="0" tIns="0" rIns="0" bIns="0" rtlCol="0" anchor="b" anchorCtr="0">
            <a:spAutoFit/>
          </a:bodyPr>
          <a:lstStyle/>
          <a:p>
            <a:pPr algn="r"/>
            <a:r>
              <a:rPr lang="en-CA" dirty="0">
                <a:solidFill>
                  <a:srgbClr val="FFFFFF"/>
                </a:solidFill>
              </a:rPr>
              <a:t>4</a:t>
            </a:r>
          </a:p>
        </p:txBody>
      </p:sp>
      <p:sp>
        <p:nvSpPr>
          <p:cNvPr id="75" name="TextBox 74">
            <a:extLst>
              <a:ext uri="{FF2B5EF4-FFF2-40B4-BE49-F238E27FC236}">
                <a16:creationId xmlns:a16="http://schemas.microsoft.com/office/drawing/2014/main" id="{3EADAA47-47DD-1536-AECE-CEE4C2F8B3BE}"/>
              </a:ext>
            </a:extLst>
          </p:cNvPr>
          <p:cNvSpPr txBox="1"/>
          <p:nvPr/>
        </p:nvSpPr>
        <p:spPr>
          <a:xfrm>
            <a:off x="6186032" y="2155920"/>
            <a:ext cx="326003" cy="276999"/>
          </a:xfrm>
          <a:prstGeom prst="rect">
            <a:avLst/>
          </a:prstGeom>
          <a:noFill/>
        </p:spPr>
        <p:txBody>
          <a:bodyPr wrap="square" lIns="0" tIns="0" rIns="0" bIns="0" rtlCol="0" anchor="b" anchorCtr="0">
            <a:spAutoFit/>
          </a:bodyPr>
          <a:lstStyle/>
          <a:p>
            <a:pPr algn="r"/>
            <a:r>
              <a:rPr lang="en-CA" dirty="0">
                <a:solidFill>
                  <a:srgbClr val="FFFFFF"/>
                </a:solidFill>
              </a:rPr>
              <a:t>2</a:t>
            </a:r>
          </a:p>
        </p:txBody>
      </p:sp>
      <p:sp>
        <p:nvSpPr>
          <p:cNvPr id="76" name="TextBox 75">
            <a:extLst>
              <a:ext uri="{FF2B5EF4-FFF2-40B4-BE49-F238E27FC236}">
                <a16:creationId xmlns:a16="http://schemas.microsoft.com/office/drawing/2014/main" id="{DE3A22B7-A89E-0E4C-B98E-35F878BADA96}"/>
              </a:ext>
            </a:extLst>
          </p:cNvPr>
          <p:cNvSpPr txBox="1"/>
          <p:nvPr/>
        </p:nvSpPr>
        <p:spPr>
          <a:xfrm>
            <a:off x="7621945" y="1576508"/>
            <a:ext cx="326003" cy="276999"/>
          </a:xfrm>
          <a:prstGeom prst="rect">
            <a:avLst/>
          </a:prstGeom>
          <a:noFill/>
        </p:spPr>
        <p:txBody>
          <a:bodyPr wrap="square" lIns="0" tIns="0" rIns="0" bIns="0" rtlCol="0" anchor="b" anchorCtr="0">
            <a:spAutoFit/>
          </a:bodyPr>
          <a:lstStyle/>
          <a:p>
            <a:pPr algn="r"/>
            <a:r>
              <a:rPr lang="en-CA" dirty="0">
                <a:solidFill>
                  <a:srgbClr val="FFFFFF"/>
                </a:solidFill>
              </a:rPr>
              <a:t>3</a:t>
            </a:r>
          </a:p>
        </p:txBody>
      </p:sp>
      <p:sp>
        <p:nvSpPr>
          <p:cNvPr id="77" name="TextBox 76">
            <a:extLst>
              <a:ext uri="{FF2B5EF4-FFF2-40B4-BE49-F238E27FC236}">
                <a16:creationId xmlns:a16="http://schemas.microsoft.com/office/drawing/2014/main" id="{80E4B457-A64A-4325-97E8-8DEF88631642}"/>
              </a:ext>
            </a:extLst>
          </p:cNvPr>
          <p:cNvSpPr txBox="1"/>
          <p:nvPr/>
        </p:nvSpPr>
        <p:spPr>
          <a:xfrm>
            <a:off x="8325615" y="2718523"/>
            <a:ext cx="326003" cy="276999"/>
          </a:xfrm>
          <a:prstGeom prst="rect">
            <a:avLst/>
          </a:prstGeom>
          <a:noFill/>
        </p:spPr>
        <p:txBody>
          <a:bodyPr wrap="square" lIns="0" tIns="0" rIns="0" bIns="0" rtlCol="0" anchor="b" anchorCtr="0">
            <a:spAutoFit/>
          </a:bodyPr>
          <a:lstStyle/>
          <a:p>
            <a:pPr algn="r"/>
            <a:r>
              <a:rPr lang="en-CA" dirty="0">
                <a:solidFill>
                  <a:srgbClr val="FFFFFF"/>
                </a:solidFill>
              </a:rPr>
              <a:t>12</a:t>
            </a:r>
          </a:p>
        </p:txBody>
      </p:sp>
      <p:sp>
        <p:nvSpPr>
          <p:cNvPr id="78" name="TextBox 77">
            <a:extLst>
              <a:ext uri="{FF2B5EF4-FFF2-40B4-BE49-F238E27FC236}">
                <a16:creationId xmlns:a16="http://schemas.microsoft.com/office/drawing/2014/main" id="{FCC785F0-2BC1-A5D3-D2C8-0DCB4A3A0E49}"/>
              </a:ext>
            </a:extLst>
          </p:cNvPr>
          <p:cNvSpPr txBox="1"/>
          <p:nvPr/>
        </p:nvSpPr>
        <p:spPr>
          <a:xfrm>
            <a:off x="6906130" y="3344673"/>
            <a:ext cx="326003" cy="276999"/>
          </a:xfrm>
          <a:prstGeom prst="rect">
            <a:avLst/>
          </a:prstGeom>
          <a:noFill/>
        </p:spPr>
        <p:txBody>
          <a:bodyPr wrap="square" lIns="0" tIns="0" rIns="0" bIns="0" rtlCol="0" anchor="b" anchorCtr="0">
            <a:spAutoFit/>
          </a:bodyPr>
          <a:lstStyle/>
          <a:p>
            <a:pPr algn="r"/>
            <a:r>
              <a:rPr lang="en-CA" dirty="0">
                <a:solidFill>
                  <a:srgbClr val="FFFFFF"/>
                </a:solidFill>
              </a:rPr>
              <a:t>-1</a:t>
            </a: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EC73A701-65A5-7325-2E23-10D1703A3094}"/>
                  </a:ext>
                </a:extLst>
              </p:cNvPr>
              <p:cNvSpPr txBox="1"/>
              <p:nvPr/>
            </p:nvSpPr>
            <p:spPr>
              <a:xfrm>
                <a:off x="7882715" y="1346538"/>
                <a:ext cx="979432" cy="276999"/>
              </a:xfrm>
              <a:prstGeom prst="rect">
                <a:avLst/>
              </a:prstGeom>
              <a:solidFill>
                <a:schemeClr val="bg1"/>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FFFFFF"/>
                              </a:solidFill>
                              <a:latin typeface="Cambria Math" panose="02040503050406030204" pitchFamily="18" charset="0"/>
                            </a:rPr>
                          </m:ctrlPr>
                        </m:sSubPr>
                        <m:e>
                          <m:r>
                            <a:rPr lang="en-CA" b="0" i="1" smtClean="0">
                              <a:solidFill>
                                <a:srgbClr val="FFFFFF"/>
                              </a:solidFill>
                              <a:latin typeface="Cambria Math" panose="02040503050406030204" pitchFamily="18" charset="0"/>
                            </a:rPr>
                            <m:t>𝐷</m:t>
                          </m:r>
                        </m:e>
                        <m:sub>
                          <m:r>
                            <a:rPr lang="en-CA" b="0" i="1" smtClean="0">
                              <a:solidFill>
                                <a:srgbClr val="FFFFFF"/>
                              </a:solidFill>
                              <a:latin typeface="Cambria Math" panose="02040503050406030204" pitchFamily="18" charset="0"/>
                            </a:rPr>
                            <m:t>𝑐𝑏</m:t>
                          </m:r>
                        </m:sub>
                      </m:sSub>
                      <m:r>
                        <a:rPr lang="en-CA" b="0" i="1" smtClean="0">
                          <a:solidFill>
                            <a:srgbClr val="FFFFFF"/>
                          </a:solidFill>
                          <a:latin typeface="Cambria Math" panose="02040503050406030204" pitchFamily="18" charset="0"/>
                        </a:rPr>
                        <m:t>=−5</m:t>
                      </m:r>
                    </m:oMath>
                  </m:oMathPara>
                </a14:m>
                <a:endParaRPr lang="en-CA" dirty="0">
                  <a:solidFill>
                    <a:srgbClr val="FFFFFF"/>
                  </a:solidFill>
                </a:endParaRPr>
              </a:p>
            </p:txBody>
          </p:sp>
        </mc:Choice>
        <mc:Fallback xmlns="">
          <p:sp>
            <p:nvSpPr>
              <p:cNvPr id="79" name="TextBox 78">
                <a:extLst>
                  <a:ext uri="{FF2B5EF4-FFF2-40B4-BE49-F238E27FC236}">
                    <a16:creationId xmlns:a16="http://schemas.microsoft.com/office/drawing/2014/main" id="{EC73A701-65A5-7325-2E23-10D1703A3094}"/>
                  </a:ext>
                </a:extLst>
              </p:cNvPr>
              <p:cNvSpPr txBox="1">
                <a:spLocks noRot="1" noChangeAspect="1" noMove="1" noResize="1" noEditPoints="1" noAdjustHandles="1" noChangeArrowheads="1" noChangeShapeType="1" noTextEdit="1"/>
              </p:cNvSpPr>
              <p:nvPr/>
            </p:nvSpPr>
            <p:spPr>
              <a:xfrm>
                <a:off x="7882715" y="1346538"/>
                <a:ext cx="979432" cy="276999"/>
              </a:xfrm>
              <a:prstGeom prst="rect">
                <a:avLst/>
              </a:prstGeom>
              <a:blipFill>
                <a:blip r:embed="rId26"/>
                <a:stretch>
                  <a:fillRect l="-6211" r="-6832" b="-2222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EB76DC5F-7162-C227-920D-BECA26A9B075}"/>
                  </a:ext>
                </a:extLst>
              </p:cNvPr>
              <p:cNvSpPr txBox="1"/>
              <p:nvPr/>
            </p:nvSpPr>
            <p:spPr>
              <a:xfrm>
                <a:off x="7876846" y="3538044"/>
                <a:ext cx="979432" cy="276999"/>
              </a:xfrm>
              <a:prstGeom prst="rect">
                <a:avLst/>
              </a:prstGeom>
              <a:solidFill>
                <a:schemeClr val="bg1"/>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FFFFFF"/>
                              </a:solidFill>
                              <a:latin typeface="Cambria Math" panose="02040503050406030204" pitchFamily="18" charset="0"/>
                            </a:rPr>
                          </m:ctrlPr>
                        </m:sSubPr>
                        <m:e>
                          <m:r>
                            <a:rPr lang="en-CA" b="0" i="1" smtClean="0">
                              <a:solidFill>
                                <a:srgbClr val="FFFFFF"/>
                              </a:solidFill>
                              <a:latin typeface="Cambria Math" panose="02040503050406030204" pitchFamily="18" charset="0"/>
                            </a:rPr>
                            <m:t>𝐷</m:t>
                          </m:r>
                        </m:e>
                        <m:sub>
                          <m:r>
                            <a:rPr lang="en-CA" b="0" i="1" smtClean="0">
                              <a:solidFill>
                                <a:srgbClr val="FFFFFF"/>
                              </a:solidFill>
                              <a:latin typeface="Cambria Math" panose="02040503050406030204" pitchFamily="18" charset="0"/>
                            </a:rPr>
                            <m:t>𝑐𝑐</m:t>
                          </m:r>
                        </m:sub>
                      </m:sSub>
                      <m:r>
                        <a:rPr lang="en-CA" b="0" i="1" smtClean="0">
                          <a:solidFill>
                            <a:srgbClr val="FFFFFF"/>
                          </a:solidFill>
                          <a:latin typeface="Cambria Math" panose="02040503050406030204" pitchFamily="18" charset="0"/>
                        </a:rPr>
                        <m:t>=0</m:t>
                      </m:r>
                    </m:oMath>
                  </m:oMathPara>
                </a14:m>
                <a:endParaRPr lang="en-CA" dirty="0">
                  <a:solidFill>
                    <a:srgbClr val="FFFFFF"/>
                  </a:solidFill>
                </a:endParaRPr>
              </a:p>
            </p:txBody>
          </p:sp>
        </mc:Choice>
        <mc:Fallback xmlns="">
          <p:sp>
            <p:nvSpPr>
              <p:cNvPr id="80" name="TextBox 79">
                <a:extLst>
                  <a:ext uri="{FF2B5EF4-FFF2-40B4-BE49-F238E27FC236}">
                    <a16:creationId xmlns:a16="http://schemas.microsoft.com/office/drawing/2014/main" id="{EB76DC5F-7162-C227-920D-BECA26A9B075}"/>
                  </a:ext>
                </a:extLst>
              </p:cNvPr>
              <p:cNvSpPr txBox="1">
                <a:spLocks noRot="1" noChangeAspect="1" noMove="1" noResize="1" noEditPoints="1" noAdjustHandles="1" noChangeArrowheads="1" noChangeShapeType="1" noTextEdit="1"/>
              </p:cNvSpPr>
              <p:nvPr/>
            </p:nvSpPr>
            <p:spPr>
              <a:xfrm>
                <a:off x="7876846" y="3538044"/>
                <a:ext cx="979432" cy="276999"/>
              </a:xfrm>
              <a:prstGeom prst="rect">
                <a:avLst/>
              </a:prstGeom>
              <a:blipFill>
                <a:blip r:embed="rId27"/>
                <a:stretch>
                  <a:fillRect b="-1521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70638388-A224-2A4E-1429-C6EDB28F78BE}"/>
                  </a:ext>
                </a:extLst>
              </p:cNvPr>
              <p:cNvSpPr txBox="1"/>
              <p:nvPr/>
            </p:nvSpPr>
            <p:spPr>
              <a:xfrm>
                <a:off x="6087132" y="3555929"/>
                <a:ext cx="979432" cy="276999"/>
              </a:xfrm>
              <a:prstGeom prst="rect">
                <a:avLst/>
              </a:prstGeom>
              <a:solidFill>
                <a:schemeClr val="bg1"/>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FFFFFF"/>
                              </a:solidFill>
                              <a:latin typeface="Cambria Math" panose="02040503050406030204" pitchFamily="18" charset="0"/>
                            </a:rPr>
                          </m:ctrlPr>
                        </m:sSubPr>
                        <m:e>
                          <m:r>
                            <a:rPr lang="en-CA" b="0" i="1" smtClean="0">
                              <a:solidFill>
                                <a:srgbClr val="FFFFFF"/>
                              </a:solidFill>
                              <a:latin typeface="Cambria Math" panose="02040503050406030204" pitchFamily="18" charset="0"/>
                            </a:rPr>
                            <m:t>𝐷</m:t>
                          </m:r>
                        </m:e>
                        <m:sub>
                          <m:r>
                            <a:rPr lang="en-CA" b="0" i="1" smtClean="0">
                              <a:solidFill>
                                <a:srgbClr val="FFFFFF"/>
                              </a:solidFill>
                              <a:latin typeface="Cambria Math" panose="02040503050406030204" pitchFamily="18" charset="0"/>
                            </a:rPr>
                            <m:t>𝑐𝑑</m:t>
                          </m:r>
                        </m:sub>
                      </m:sSub>
                      <m:r>
                        <a:rPr lang="en-CA" b="0" i="1" smtClean="0">
                          <a:solidFill>
                            <a:srgbClr val="FFFFFF"/>
                          </a:solidFill>
                          <a:latin typeface="Cambria Math" panose="02040503050406030204" pitchFamily="18" charset="0"/>
                        </a:rPr>
                        <m:t>=−1</m:t>
                      </m:r>
                    </m:oMath>
                  </m:oMathPara>
                </a14:m>
                <a:endParaRPr lang="en-CA" dirty="0">
                  <a:solidFill>
                    <a:srgbClr val="FFFFFF"/>
                  </a:solidFill>
                </a:endParaRPr>
              </a:p>
            </p:txBody>
          </p:sp>
        </mc:Choice>
        <mc:Fallback xmlns="">
          <p:sp>
            <p:nvSpPr>
              <p:cNvPr id="81" name="TextBox 80">
                <a:extLst>
                  <a:ext uri="{FF2B5EF4-FFF2-40B4-BE49-F238E27FC236}">
                    <a16:creationId xmlns:a16="http://schemas.microsoft.com/office/drawing/2014/main" id="{70638388-A224-2A4E-1429-C6EDB28F78BE}"/>
                  </a:ext>
                </a:extLst>
              </p:cNvPr>
              <p:cNvSpPr txBox="1">
                <a:spLocks noRot="1" noChangeAspect="1" noMove="1" noResize="1" noEditPoints="1" noAdjustHandles="1" noChangeArrowheads="1" noChangeShapeType="1" noTextEdit="1"/>
              </p:cNvSpPr>
              <p:nvPr/>
            </p:nvSpPr>
            <p:spPr>
              <a:xfrm>
                <a:off x="6087132" y="3555929"/>
                <a:ext cx="979432" cy="276999"/>
              </a:xfrm>
              <a:prstGeom prst="rect">
                <a:avLst/>
              </a:prstGeom>
              <a:blipFill>
                <a:blip r:embed="rId28"/>
                <a:stretch>
                  <a:fillRect l="-7500" r="-6875" b="-2173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3670A5F8-0084-A6A7-AC26-E41820B62FE9}"/>
                  </a:ext>
                </a:extLst>
              </p:cNvPr>
              <p:cNvSpPr txBox="1"/>
              <p:nvPr/>
            </p:nvSpPr>
            <p:spPr>
              <a:xfrm>
                <a:off x="6087132" y="1358086"/>
                <a:ext cx="979432" cy="276999"/>
              </a:xfrm>
              <a:prstGeom prst="rect">
                <a:avLst/>
              </a:prstGeom>
              <a:solidFill>
                <a:schemeClr val="bg1"/>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FFFFFF"/>
                              </a:solidFill>
                              <a:latin typeface="Cambria Math" panose="02040503050406030204" pitchFamily="18" charset="0"/>
                            </a:rPr>
                          </m:ctrlPr>
                        </m:sSubPr>
                        <m:e>
                          <m:r>
                            <a:rPr lang="en-CA" b="0" i="1" smtClean="0">
                              <a:solidFill>
                                <a:srgbClr val="FFFFFF"/>
                              </a:solidFill>
                              <a:latin typeface="Cambria Math" panose="02040503050406030204" pitchFamily="18" charset="0"/>
                            </a:rPr>
                            <m:t>𝐷</m:t>
                          </m:r>
                        </m:e>
                        <m:sub>
                          <m:r>
                            <a:rPr lang="en-CA" b="0" i="1" smtClean="0">
                              <a:solidFill>
                                <a:srgbClr val="FFFFFF"/>
                              </a:solidFill>
                              <a:latin typeface="Cambria Math" panose="02040503050406030204" pitchFamily="18" charset="0"/>
                            </a:rPr>
                            <m:t>𝑐𝑎</m:t>
                          </m:r>
                        </m:sub>
                      </m:sSub>
                      <m:r>
                        <a:rPr lang="en-CA" b="0" i="1" smtClean="0">
                          <a:solidFill>
                            <a:srgbClr val="FFFFFF"/>
                          </a:solidFill>
                          <a:latin typeface="Cambria Math" panose="02040503050406030204" pitchFamily="18" charset="0"/>
                        </a:rPr>
                        <m:t>=1</m:t>
                      </m:r>
                    </m:oMath>
                  </m:oMathPara>
                </a14:m>
                <a:endParaRPr lang="en-CA" dirty="0">
                  <a:solidFill>
                    <a:srgbClr val="FFFFFF"/>
                  </a:solidFill>
                </a:endParaRPr>
              </a:p>
            </p:txBody>
          </p:sp>
        </mc:Choice>
        <mc:Fallback xmlns="">
          <p:sp>
            <p:nvSpPr>
              <p:cNvPr id="82" name="TextBox 81">
                <a:extLst>
                  <a:ext uri="{FF2B5EF4-FFF2-40B4-BE49-F238E27FC236}">
                    <a16:creationId xmlns:a16="http://schemas.microsoft.com/office/drawing/2014/main" id="{3670A5F8-0084-A6A7-AC26-E41820B62FE9}"/>
                  </a:ext>
                </a:extLst>
              </p:cNvPr>
              <p:cNvSpPr txBox="1">
                <a:spLocks noRot="1" noChangeAspect="1" noMove="1" noResize="1" noEditPoints="1" noAdjustHandles="1" noChangeArrowheads="1" noChangeShapeType="1" noTextEdit="1"/>
              </p:cNvSpPr>
              <p:nvPr/>
            </p:nvSpPr>
            <p:spPr>
              <a:xfrm>
                <a:off x="6087132" y="1358086"/>
                <a:ext cx="979432" cy="276999"/>
              </a:xfrm>
              <a:prstGeom prst="rect">
                <a:avLst/>
              </a:prstGeom>
              <a:blipFill>
                <a:blip r:embed="rId29"/>
                <a:stretch>
                  <a:fillRect b="-1777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3" name="Oval 82">
                <a:extLst>
                  <a:ext uri="{FF2B5EF4-FFF2-40B4-BE49-F238E27FC236}">
                    <a16:creationId xmlns:a16="http://schemas.microsoft.com/office/drawing/2014/main" id="{ADFACCCB-7408-C1C5-35D4-3DD749576AD3}"/>
                  </a:ext>
                </a:extLst>
              </p:cNvPr>
              <p:cNvSpPr/>
              <p:nvPr/>
            </p:nvSpPr>
            <p:spPr>
              <a:xfrm>
                <a:off x="8150699" y="3116126"/>
                <a:ext cx="454209" cy="41771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1" i="1" smtClean="0">
                          <a:solidFill>
                            <a:srgbClr val="262626"/>
                          </a:solidFill>
                          <a:latin typeface="Cambria Math" panose="02040503050406030204" pitchFamily="18" charset="0"/>
                        </a:rPr>
                        <m:t> </m:t>
                      </m:r>
                      <m:r>
                        <a:rPr lang="en-CA" sz="2000" b="1" i="1" smtClean="0">
                          <a:solidFill>
                            <a:srgbClr val="262626"/>
                          </a:solidFill>
                          <a:latin typeface="Cambria Math" panose="02040503050406030204" pitchFamily="18" charset="0"/>
                        </a:rPr>
                        <m:t>𝒔</m:t>
                      </m:r>
                    </m:oMath>
                  </m:oMathPara>
                </a14:m>
                <a:endParaRPr lang="en-CA" sz="2000" b="1" dirty="0">
                  <a:solidFill>
                    <a:srgbClr val="262626"/>
                  </a:solidFill>
                </a:endParaRPr>
              </a:p>
            </p:txBody>
          </p:sp>
        </mc:Choice>
        <mc:Fallback xmlns="">
          <p:sp>
            <p:nvSpPr>
              <p:cNvPr id="83" name="Oval 82">
                <a:extLst>
                  <a:ext uri="{FF2B5EF4-FFF2-40B4-BE49-F238E27FC236}">
                    <a16:creationId xmlns:a16="http://schemas.microsoft.com/office/drawing/2014/main" id="{ADFACCCB-7408-C1C5-35D4-3DD749576AD3}"/>
                  </a:ext>
                </a:extLst>
              </p:cNvPr>
              <p:cNvSpPr>
                <a:spLocks noRot="1" noChangeAspect="1" noMove="1" noResize="1" noEditPoints="1" noAdjustHandles="1" noChangeArrowheads="1" noChangeShapeType="1" noTextEdit="1"/>
              </p:cNvSpPr>
              <p:nvPr/>
            </p:nvSpPr>
            <p:spPr>
              <a:xfrm>
                <a:off x="8150699" y="3116126"/>
                <a:ext cx="454209" cy="417710"/>
              </a:xfrm>
              <a:prstGeom prst="ellipse">
                <a:avLst/>
              </a:prstGeom>
              <a:blipFill>
                <a:blip r:embed="rId30"/>
                <a:stretch>
                  <a:fillRect/>
                </a:stretch>
              </a:blipFill>
            </p:spPr>
            <p:txBody>
              <a:bodyPr/>
              <a:lstStyle/>
              <a:p>
                <a:r>
                  <a:rPr lang="en-CA">
                    <a:noFill/>
                  </a:rPr>
                  <a:t> </a:t>
                </a:r>
              </a:p>
            </p:txBody>
          </p:sp>
        </mc:Fallback>
      </mc:AlternateContent>
      <p:cxnSp>
        <p:nvCxnSpPr>
          <p:cNvPr id="86" name="Straight Arrow Connector 85">
            <a:extLst>
              <a:ext uri="{FF2B5EF4-FFF2-40B4-BE49-F238E27FC236}">
                <a16:creationId xmlns:a16="http://schemas.microsoft.com/office/drawing/2014/main" id="{2D02B5E3-44C4-EA74-4658-AC6E007A844C}"/>
              </a:ext>
            </a:extLst>
          </p:cNvPr>
          <p:cNvCxnSpPr>
            <a:cxnSpLocks/>
            <a:stCxn id="87" idx="6"/>
            <a:endCxn id="88" idx="2"/>
          </p:cNvCxnSpPr>
          <p:nvPr/>
        </p:nvCxnSpPr>
        <p:spPr>
          <a:xfrm>
            <a:off x="9763448" y="1832392"/>
            <a:ext cx="1345044" cy="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87" name="Oval 86">
                <a:extLst>
                  <a:ext uri="{FF2B5EF4-FFF2-40B4-BE49-F238E27FC236}">
                    <a16:creationId xmlns:a16="http://schemas.microsoft.com/office/drawing/2014/main" id="{1473A917-BC47-C48F-9E8C-82B22A624B98}"/>
                  </a:ext>
                </a:extLst>
              </p:cNvPr>
              <p:cNvSpPr/>
              <p:nvPr/>
            </p:nvSpPr>
            <p:spPr>
              <a:xfrm>
                <a:off x="9309239" y="1623537"/>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latin typeface="Cambria Math" panose="02040503050406030204" pitchFamily="18" charset="0"/>
                        </a:rPr>
                        <m:t> </m:t>
                      </m:r>
                      <m:r>
                        <a:rPr lang="en-CA" sz="2000" b="0" i="1" smtClean="0">
                          <a:latin typeface="Cambria Math" panose="02040503050406030204" pitchFamily="18" charset="0"/>
                        </a:rPr>
                        <m:t>𝑎</m:t>
                      </m:r>
                    </m:oMath>
                  </m:oMathPara>
                </a14:m>
                <a:endParaRPr lang="en-CA" sz="2000" dirty="0"/>
              </a:p>
            </p:txBody>
          </p:sp>
        </mc:Choice>
        <mc:Fallback xmlns="">
          <p:sp>
            <p:nvSpPr>
              <p:cNvPr id="87" name="Oval 86">
                <a:extLst>
                  <a:ext uri="{FF2B5EF4-FFF2-40B4-BE49-F238E27FC236}">
                    <a16:creationId xmlns:a16="http://schemas.microsoft.com/office/drawing/2014/main" id="{1473A917-BC47-C48F-9E8C-82B22A624B98}"/>
                  </a:ext>
                </a:extLst>
              </p:cNvPr>
              <p:cNvSpPr>
                <a:spLocks noRot="1" noChangeAspect="1" noMove="1" noResize="1" noEditPoints="1" noAdjustHandles="1" noChangeArrowheads="1" noChangeShapeType="1" noTextEdit="1"/>
              </p:cNvSpPr>
              <p:nvPr/>
            </p:nvSpPr>
            <p:spPr>
              <a:xfrm>
                <a:off x="9309239" y="1623537"/>
                <a:ext cx="454209" cy="417710"/>
              </a:xfrm>
              <a:prstGeom prst="ellipse">
                <a:avLst/>
              </a:prstGeom>
              <a:blipFill>
                <a:blip r:embed="rId31"/>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8" name="Oval 87">
                <a:extLst>
                  <a:ext uri="{FF2B5EF4-FFF2-40B4-BE49-F238E27FC236}">
                    <a16:creationId xmlns:a16="http://schemas.microsoft.com/office/drawing/2014/main" id="{110A9DEE-CB66-0D7E-C942-E5654F0A112C}"/>
                  </a:ext>
                </a:extLst>
              </p:cNvPr>
              <p:cNvSpPr/>
              <p:nvPr/>
            </p:nvSpPr>
            <p:spPr>
              <a:xfrm>
                <a:off x="11108492" y="1623537"/>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latin typeface="Cambria Math" panose="02040503050406030204" pitchFamily="18" charset="0"/>
                        </a:rPr>
                        <m:t> </m:t>
                      </m:r>
                      <m:r>
                        <a:rPr lang="en-CA" sz="2000" b="0" i="1" smtClean="0">
                          <a:latin typeface="Cambria Math" panose="02040503050406030204" pitchFamily="18" charset="0"/>
                        </a:rPr>
                        <m:t>𝑏</m:t>
                      </m:r>
                    </m:oMath>
                  </m:oMathPara>
                </a14:m>
                <a:endParaRPr lang="en-CA" sz="2000" dirty="0"/>
              </a:p>
            </p:txBody>
          </p:sp>
        </mc:Choice>
        <mc:Fallback xmlns="">
          <p:sp>
            <p:nvSpPr>
              <p:cNvPr id="88" name="Oval 87">
                <a:extLst>
                  <a:ext uri="{FF2B5EF4-FFF2-40B4-BE49-F238E27FC236}">
                    <a16:creationId xmlns:a16="http://schemas.microsoft.com/office/drawing/2014/main" id="{110A9DEE-CB66-0D7E-C942-E5654F0A112C}"/>
                  </a:ext>
                </a:extLst>
              </p:cNvPr>
              <p:cNvSpPr>
                <a:spLocks noRot="1" noChangeAspect="1" noMove="1" noResize="1" noEditPoints="1" noAdjustHandles="1" noChangeArrowheads="1" noChangeShapeType="1" noTextEdit="1"/>
              </p:cNvSpPr>
              <p:nvPr/>
            </p:nvSpPr>
            <p:spPr>
              <a:xfrm>
                <a:off x="11108492" y="1623537"/>
                <a:ext cx="454209" cy="417710"/>
              </a:xfrm>
              <a:prstGeom prst="ellipse">
                <a:avLst/>
              </a:prstGeom>
              <a:blipFill>
                <a:blip r:embed="rId3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9" name="Oval 88">
                <a:extLst>
                  <a:ext uri="{FF2B5EF4-FFF2-40B4-BE49-F238E27FC236}">
                    <a16:creationId xmlns:a16="http://schemas.microsoft.com/office/drawing/2014/main" id="{BBC6A45E-197E-AEDA-DF19-F90AB071AABC}"/>
                  </a:ext>
                </a:extLst>
              </p:cNvPr>
              <p:cNvSpPr/>
              <p:nvPr/>
            </p:nvSpPr>
            <p:spPr>
              <a:xfrm>
                <a:off x="9309239" y="3102439"/>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latin typeface="Cambria Math" panose="02040503050406030204" pitchFamily="18" charset="0"/>
                        </a:rPr>
                        <m:t> </m:t>
                      </m:r>
                      <m:r>
                        <a:rPr lang="en-CA" sz="2000" b="0" i="1" smtClean="0">
                          <a:latin typeface="Cambria Math" panose="02040503050406030204" pitchFamily="18" charset="0"/>
                        </a:rPr>
                        <m:t>𝑑</m:t>
                      </m:r>
                    </m:oMath>
                  </m:oMathPara>
                </a14:m>
                <a:endParaRPr lang="en-CA" sz="2000" i="1" dirty="0"/>
              </a:p>
            </p:txBody>
          </p:sp>
        </mc:Choice>
        <mc:Fallback xmlns="">
          <p:sp>
            <p:nvSpPr>
              <p:cNvPr id="89" name="Oval 88">
                <a:extLst>
                  <a:ext uri="{FF2B5EF4-FFF2-40B4-BE49-F238E27FC236}">
                    <a16:creationId xmlns:a16="http://schemas.microsoft.com/office/drawing/2014/main" id="{BBC6A45E-197E-AEDA-DF19-F90AB071AABC}"/>
                  </a:ext>
                </a:extLst>
              </p:cNvPr>
              <p:cNvSpPr>
                <a:spLocks noRot="1" noChangeAspect="1" noMove="1" noResize="1" noEditPoints="1" noAdjustHandles="1" noChangeArrowheads="1" noChangeShapeType="1" noTextEdit="1"/>
              </p:cNvSpPr>
              <p:nvPr/>
            </p:nvSpPr>
            <p:spPr>
              <a:xfrm>
                <a:off x="9309239" y="3102439"/>
                <a:ext cx="454209" cy="417710"/>
              </a:xfrm>
              <a:prstGeom prst="ellipse">
                <a:avLst/>
              </a:prstGeom>
              <a:blipFill>
                <a:blip r:embed="rId3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0" name="Oval 89">
                <a:extLst>
                  <a:ext uri="{FF2B5EF4-FFF2-40B4-BE49-F238E27FC236}">
                    <a16:creationId xmlns:a16="http://schemas.microsoft.com/office/drawing/2014/main" id="{1FE3C963-F5EC-50A4-FE5A-726825337A1D}"/>
                  </a:ext>
                </a:extLst>
              </p:cNvPr>
              <p:cNvSpPr/>
              <p:nvPr/>
            </p:nvSpPr>
            <p:spPr>
              <a:xfrm>
                <a:off x="11108492" y="3102439"/>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0" i="1" smtClean="0">
                          <a:latin typeface="Cambria Math" panose="02040503050406030204" pitchFamily="18" charset="0"/>
                        </a:rPr>
                        <m:t> </m:t>
                      </m:r>
                      <m:r>
                        <a:rPr lang="en-CA" sz="2000" b="0" i="1" smtClean="0">
                          <a:latin typeface="Cambria Math" panose="02040503050406030204" pitchFamily="18" charset="0"/>
                        </a:rPr>
                        <m:t>𝑐</m:t>
                      </m:r>
                    </m:oMath>
                  </m:oMathPara>
                </a14:m>
                <a:endParaRPr lang="en-CA" sz="2000" i="1" dirty="0"/>
              </a:p>
            </p:txBody>
          </p:sp>
        </mc:Choice>
        <mc:Fallback xmlns="">
          <p:sp>
            <p:nvSpPr>
              <p:cNvPr id="90" name="Oval 89">
                <a:extLst>
                  <a:ext uri="{FF2B5EF4-FFF2-40B4-BE49-F238E27FC236}">
                    <a16:creationId xmlns:a16="http://schemas.microsoft.com/office/drawing/2014/main" id="{1FE3C963-F5EC-50A4-FE5A-726825337A1D}"/>
                  </a:ext>
                </a:extLst>
              </p:cNvPr>
              <p:cNvSpPr>
                <a:spLocks noRot="1" noChangeAspect="1" noMove="1" noResize="1" noEditPoints="1" noAdjustHandles="1" noChangeArrowheads="1" noChangeShapeType="1" noTextEdit="1"/>
              </p:cNvSpPr>
              <p:nvPr/>
            </p:nvSpPr>
            <p:spPr>
              <a:xfrm>
                <a:off x="11108492" y="3102439"/>
                <a:ext cx="454209" cy="417710"/>
              </a:xfrm>
              <a:prstGeom prst="ellipse">
                <a:avLst/>
              </a:prstGeom>
              <a:blipFill>
                <a:blip r:embed="rId34"/>
                <a:stretch>
                  <a:fillRect/>
                </a:stretch>
              </a:blipFill>
            </p:spPr>
            <p:txBody>
              <a:bodyPr/>
              <a:lstStyle/>
              <a:p>
                <a:r>
                  <a:rPr lang="en-CA">
                    <a:noFill/>
                  </a:rPr>
                  <a:t> </a:t>
                </a:r>
              </a:p>
            </p:txBody>
          </p:sp>
        </mc:Fallback>
      </mc:AlternateContent>
      <p:cxnSp>
        <p:nvCxnSpPr>
          <p:cNvPr id="91" name="Straight Arrow Connector 90">
            <a:extLst>
              <a:ext uri="{FF2B5EF4-FFF2-40B4-BE49-F238E27FC236}">
                <a16:creationId xmlns:a16="http://schemas.microsoft.com/office/drawing/2014/main" id="{8E207C98-9649-A9FF-9421-A65371BBAA92}"/>
              </a:ext>
            </a:extLst>
          </p:cNvPr>
          <p:cNvCxnSpPr>
            <a:cxnSpLocks/>
            <a:stCxn id="88" idx="4"/>
            <a:endCxn id="90" idx="0"/>
          </p:cNvCxnSpPr>
          <p:nvPr/>
        </p:nvCxnSpPr>
        <p:spPr>
          <a:xfrm>
            <a:off x="11335597" y="2041247"/>
            <a:ext cx="0" cy="1061192"/>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92" name="Straight Arrow Connector 91">
            <a:extLst>
              <a:ext uri="{FF2B5EF4-FFF2-40B4-BE49-F238E27FC236}">
                <a16:creationId xmlns:a16="http://schemas.microsoft.com/office/drawing/2014/main" id="{020651ED-5193-1E7B-D887-13FAEED8D026}"/>
              </a:ext>
            </a:extLst>
          </p:cNvPr>
          <p:cNvCxnSpPr>
            <a:cxnSpLocks/>
            <a:stCxn id="90" idx="2"/>
            <a:endCxn id="89" idx="6"/>
          </p:cNvCxnSpPr>
          <p:nvPr/>
        </p:nvCxnSpPr>
        <p:spPr>
          <a:xfrm flipH="1">
            <a:off x="9763448" y="3311294"/>
            <a:ext cx="1345044" cy="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93" name="Straight Arrow Connector 92">
            <a:extLst>
              <a:ext uri="{FF2B5EF4-FFF2-40B4-BE49-F238E27FC236}">
                <a16:creationId xmlns:a16="http://schemas.microsoft.com/office/drawing/2014/main" id="{D036284C-EC3A-E840-B845-B3E29347497C}"/>
              </a:ext>
            </a:extLst>
          </p:cNvPr>
          <p:cNvCxnSpPr>
            <a:cxnSpLocks/>
            <a:stCxn id="89" idx="0"/>
            <a:endCxn id="87" idx="4"/>
          </p:cNvCxnSpPr>
          <p:nvPr/>
        </p:nvCxnSpPr>
        <p:spPr>
          <a:xfrm flipV="1">
            <a:off x="9536344" y="2041247"/>
            <a:ext cx="0" cy="1061192"/>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94" name="Straight Arrow Connector 93">
            <a:extLst>
              <a:ext uri="{FF2B5EF4-FFF2-40B4-BE49-F238E27FC236}">
                <a16:creationId xmlns:a16="http://schemas.microsoft.com/office/drawing/2014/main" id="{2395CD0D-DC5F-0DF3-2EB4-CCB22DDF8D81}"/>
              </a:ext>
            </a:extLst>
          </p:cNvPr>
          <p:cNvCxnSpPr>
            <a:cxnSpLocks/>
            <a:stCxn id="90" idx="1"/>
            <a:endCxn id="87" idx="5"/>
          </p:cNvCxnSpPr>
          <p:nvPr/>
        </p:nvCxnSpPr>
        <p:spPr>
          <a:xfrm flipH="1" flipV="1">
            <a:off x="9696931" y="1980075"/>
            <a:ext cx="1478078" cy="1183536"/>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95" name="Straight Arrow Connector 94">
            <a:extLst>
              <a:ext uri="{FF2B5EF4-FFF2-40B4-BE49-F238E27FC236}">
                <a16:creationId xmlns:a16="http://schemas.microsoft.com/office/drawing/2014/main" id="{D8F2B90E-C941-FF02-53FA-5DAB225848D1}"/>
              </a:ext>
            </a:extLst>
          </p:cNvPr>
          <p:cNvCxnSpPr>
            <a:cxnSpLocks/>
          </p:cNvCxnSpPr>
          <p:nvPr/>
        </p:nvCxnSpPr>
        <p:spPr>
          <a:xfrm flipH="1">
            <a:off x="9659611" y="1942755"/>
            <a:ext cx="1478078" cy="1183536"/>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96" name="Straight Arrow Connector 95">
            <a:extLst>
              <a:ext uri="{FF2B5EF4-FFF2-40B4-BE49-F238E27FC236}">
                <a16:creationId xmlns:a16="http://schemas.microsoft.com/office/drawing/2014/main" id="{1DD5B17A-8DE6-F9A4-616E-D167424E992E}"/>
              </a:ext>
            </a:extLst>
          </p:cNvPr>
          <p:cNvCxnSpPr>
            <a:cxnSpLocks/>
          </p:cNvCxnSpPr>
          <p:nvPr/>
        </p:nvCxnSpPr>
        <p:spPr>
          <a:xfrm flipV="1">
            <a:off x="9734255" y="2008067"/>
            <a:ext cx="1478078" cy="1183536"/>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sp>
        <p:nvSpPr>
          <p:cNvPr id="97" name="TextBox 96">
            <a:extLst>
              <a:ext uri="{FF2B5EF4-FFF2-40B4-BE49-F238E27FC236}">
                <a16:creationId xmlns:a16="http://schemas.microsoft.com/office/drawing/2014/main" id="{DC945957-00D2-B0DB-6204-0DD8BA9F5C01}"/>
              </a:ext>
            </a:extLst>
          </p:cNvPr>
          <p:cNvSpPr txBox="1"/>
          <p:nvPr/>
        </p:nvSpPr>
        <p:spPr>
          <a:xfrm>
            <a:off x="9603180" y="2647171"/>
            <a:ext cx="326003" cy="276999"/>
          </a:xfrm>
          <a:prstGeom prst="rect">
            <a:avLst/>
          </a:prstGeom>
          <a:noFill/>
        </p:spPr>
        <p:txBody>
          <a:bodyPr wrap="square" lIns="0" tIns="0" rIns="0" bIns="0" rtlCol="0" anchor="b" anchorCtr="0">
            <a:spAutoFit/>
          </a:bodyPr>
          <a:lstStyle/>
          <a:p>
            <a:pPr algn="r"/>
            <a:r>
              <a:rPr lang="en-CA" dirty="0">
                <a:solidFill>
                  <a:srgbClr val="FFFFFF"/>
                </a:solidFill>
              </a:rPr>
              <a:t>5</a:t>
            </a:r>
          </a:p>
        </p:txBody>
      </p:sp>
      <p:sp>
        <p:nvSpPr>
          <p:cNvPr id="98" name="TextBox 97">
            <a:extLst>
              <a:ext uri="{FF2B5EF4-FFF2-40B4-BE49-F238E27FC236}">
                <a16:creationId xmlns:a16="http://schemas.microsoft.com/office/drawing/2014/main" id="{87ADB785-1A7D-E7A2-F21B-5FC32EB363C3}"/>
              </a:ext>
            </a:extLst>
          </p:cNvPr>
          <p:cNvSpPr txBox="1"/>
          <p:nvPr/>
        </p:nvSpPr>
        <p:spPr>
          <a:xfrm>
            <a:off x="10658329" y="2240285"/>
            <a:ext cx="326003" cy="276999"/>
          </a:xfrm>
          <a:prstGeom prst="rect">
            <a:avLst/>
          </a:prstGeom>
          <a:noFill/>
        </p:spPr>
        <p:txBody>
          <a:bodyPr wrap="square" lIns="0" tIns="0" rIns="0" bIns="0" rtlCol="0" anchor="b" anchorCtr="0">
            <a:spAutoFit/>
          </a:bodyPr>
          <a:lstStyle/>
          <a:p>
            <a:pPr algn="r"/>
            <a:r>
              <a:rPr lang="en-CA" dirty="0">
                <a:solidFill>
                  <a:srgbClr val="FFFFFF"/>
                </a:solidFill>
              </a:rPr>
              <a:t>-4</a:t>
            </a:r>
          </a:p>
        </p:txBody>
      </p:sp>
      <p:sp>
        <p:nvSpPr>
          <p:cNvPr id="99" name="TextBox 98">
            <a:extLst>
              <a:ext uri="{FF2B5EF4-FFF2-40B4-BE49-F238E27FC236}">
                <a16:creationId xmlns:a16="http://schemas.microsoft.com/office/drawing/2014/main" id="{EED16029-9F81-9F0E-FA9D-089854493276}"/>
              </a:ext>
            </a:extLst>
          </p:cNvPr>
          <p:cNvSpPr txBox="1"/>
          <p:nvPr/>
        </p:nvSpPr>
        <p:spPr>
          <a:xfrm>
            <a:off x="9763448" y="1946433"/>
            <a:ext cx="326003" cy="276999"/>
          </a:xfrm>
          <a:prstGeom prst="rect">
            <a:avLst/>
          </a:prstGeom>
          <a:noFill/>
        </p:spPr>
        <p:txBody>
          <a:bodyPr wrap="square" lIns="0" tIns="0" rIns="0" bIns="0" rtlCol="0" anchor="b" anchorCtr="0">
            <a:spAutoFit/>
          </a:bodyPr>
          <a:lstStyle/>
          <a:p>
            <a:pPr algn="r"/>
            <a:r>
              <a:rPr lang="en-CA" dirty="0">
                <a:solidFill>
                  <a:srgbClr val="FFFFFF"/>
                </a:solidFill>
              </a:rPr>
              <a:t>4</a:t>
            </a:r>
          </a:p>
        </p:txBody>
      </p:sp>
      <p:sp>
        <p:nvSpPr>
          <p:cNvPr id="100" name="TextBox 99">
            <a:extLst>
              <a:ext uri="{FF2B5EF4-FFF2-40B4-BE49-F238E27FC236}">
                <a16:creationId xmlns:a16="http://schemas.microsoft.com/office/drawing/2014/main" id="{3C1A3FCA-4986-7D73-9177-624368834E82}"/>
              </a:ext>
            </a:extLst>
          </p:cNvPr>
          <p:cNvSpPr txBox="1"/>
          <p:nvPr/>
        </p:nvSpPr>
        <p:spPr>
          <a:xfrm>
            <a:off x="9143825" y="2134609"/>
            <a:ext cx="326003" cy="276999"/>
          </a:xfrm>
          <a:prstGeom prst="rect">
            <a:avLst/>
          </a:prstGeom>
          <a:noFill/>
        </p:spPr>
        <p:txBody>
          <a:bodyPr wrap="square" lIns="0" tIns="0" rIns="0" bIns="0" rtlCol="0" anchor="b" anchorCtr="0">
            <a:spAutoFit/>
          </a:bodyPr>
          <a:lstStyle/>
          <a:p>
            <a:pPr algn="r"/>
            <a:r>
              <a:rPr lang="en-CA" dirty="0">
                <a:solidFill>
                  <a:srgbClr val="FFFFFF"/>
                </a:solidFill>
              </a:rPr>
              <a:t>2</a:t>
            </a:r>
          </a:p>
        </p:txBody>
      </p:sp>
      <p:sp>
        <p:nvSpPr>
          <p:cNvPr id="101" name="TextBox 100">
            <a:extLst>
              <a:ext uri="{FF2B5EF4-FFF2-40B4-BE49-F238E27FC236}">
                <a16:creationId xmlns:a16="http://schemas.microsoft.com/office/drawing/2014/main" id="{9F57A01C-5AB8-9D63-A469-28A53D0EB539}"/>
              </a:ext>
            </a:extLst>
          </p:cNvPr>
          <p:cNvSpPr txBox="1"/>
          <p:nvPr/>
        </p:nvSpPr>
        <p:spPr>
          <a:xfrm>
            <a:off x="10579738" y="1555197"/>
            <a:ext cx="326003" cy="276999"/>
          </a:xfrm>
          <a:prstGeom prst="rect">
            <a:avLst/>
          </a:prstGeom>
          <a:noFill/>
        </p:spPr>
        <p:txBody>
          <a:bodyPr wrap="square" lIns="0" tIns="0" rIns="0" bIns="0" rtlCol="0" anchor="b" anchorCtr="0">
            <a:spAutoFit/>
          </a:bodyPr>
          <a:lstStyle/>
          <a:p>
            <a:pPr algn="r"/>
            <a:r>
              <a:rPr lang="en-CA" dirty="0">
                <a:solidFill>
                  <a:srgbClr val="FFFFFF"/>
                </a:solidFill>
              </a:rPr>
              <a:t>3</a:t>
            </a:r>
          </a:p>
        </p:txBody>
      </p:sp>
      <p:sp>
        <p:nvSpPr>
          <p:cNvPr id="102" name="TextBox 101">
            <a:extLst>
              <a:ext uri="{FF2B5EF4-FFF2-40B4-BE49-F238E27FC236}">
                <a16:creationId xmlns:a16="http://schemas.microsoft.com/office/drawing/2014/main" id="{9A1E05E7-3A3D-5B17-7FB5-6C76DE0D382B}"/>
              </a:ext>
            </a:extLst>
          </p:cNvPr>
          <p:cNvSpPr txBox="1"/>
          <p:nvPr/>
        </p:nvSpPr>
        <p:spPr>
          <a:xfrm>
            <a:off x="11283408" y="2697212"/>
            <a:ext cx="326003" cy="276999"/>
          </a:xfrm>
          <a:prstGeom prst="rect">
            <a:avLst/>
          </a:prstGeom>
          <a:noFill/>
        </p:spPr>
        <p:txBody>
          <a:bodyPr wrap="square" lIns="0" tIns="0" rIns="0" bIns="0" rtlCol="0" anchor="b" anchorCtr="0">
            <a:spAutoFit/>
          </a:bodyPr>
          <a:lstStyle/>
          <a:p>
            <a:pPr algn="r"/>
            <a:r>
              <a:rPr lang="en-CA" dirty="0">
                <a:solidFill>
                  <a:srgbClr val="FFFFFF"/>
                </a:solidFill>
              </a:rPr>
              <a:t>12</a:t>
            </a:r>
          </a:p>
        </p:txBody>
      </p:sp>
      <p:sp>
        <p:nvSpPr>
          <p:cNvPr id="103" name="TextBox 102">
            <a:extLst>
              <a:ext uri="{FF2B5EF4-FFF2-40B4-BE49-F238E27FC236}">
                <a16:creationId xmlns:a16="http://schemas.microsoft.com/office/drawing/2014/main" id="{A39CA6C8-EE3F-4BBD-6091-4AC53C8D84DB}"/>
              </a:ext>
            </a:extLst>
          </p:cNvPr>
          <p:cNvSpPr txBox="1"/>
          <p:nvPr/>
        </p:nvSpPr>
        <p:spPr>
          <a:xfrm>
            <a:off x="9863923" y="3323362"/>
            <a:ext cx="326003" cy="276999"/>
          </a:xfrm>
          <a:prstGeom prst="rect">
            <a:avLst/>
          </a:prstGeom>
          <a:noFill/>
        </p:spPr>
        <p:txBody>
          <a:bodyPr wrap="square" lIns="0" tIns="0" rIns="0" bIns="0" rtlCol="0" anchor="b" anchorCtr="0">
            <a:spAutoFit/>
          </a:bodyPr>
          <a:lstStyle/>
          <a:p>
            <a:pPr algn="r"/>
            <a:r>
              <a:rPr lang="en-CA" dirty="0">
                <a:solidFill>
                  <a:srgbClr val="FFFFFF"/>
                </a:solidFill>
              </a:rPr>
              <a:t>-1</a:t>
            </a:r>
          </a:p>
        </p:txBody>
      </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740C2AA2-B64D-B50A-9D40-0337B30C492C}"/>
                  </a:ext>
                </a:extLst>
              </p:cNvPr>
              <p:cNvSpPr txBox="1"/>
              <p:nvPr/>
            </p:nvSpPr>
            <p:spPr>
              <a:xfrm>
                <a:off x="10840508" y="1325227"/>
                <a:ext cx="979432" cy="276999"/>
              </a:xfrm>
              <a:prstGeom prst="rect">
                <a:avLst/>
              </a:prstGeom>
              <a:solidFill>
                <a:schemeClr val="bg1"/>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FFFFFF"/>
                              </a:solidFill>
                              <a:latin typeface="Cambria Math" panose="02040503050406030204" pitchFamily="18" charset="0"/>
                            </a:rPr>
                          </m:ctrlPr>
                        </m:sSubPr>
                        <m:e>
                          <m:r>
                            <a:rPr lang="en-CA" b="0" i="1" smtClean="0">
                              <a:solidFill>
                                <a:srgbClr val="FFFFFF"/>
                              </a:solidFill>
                              <a:latin typeface="Cambria Math" panose="02040503050406030204" pitchFamily="18" charset="0"/>
                            </a:rPr>
                            <m:t>𝐷</m:t>
                          </m:r>
                        </m:e>
                        <m:sub>
                          <m:r>
                            <a:rPr lang="en-CA" b="0" i="1" smtClean="0">
                              <a:solidFill>
                                <a:srgbClr val="FFFFFF"/>
                              </a:solidFill>
                              <a:latin typeface="Cambria Math" panose="02040503050406030204" pitchFamily="18" charset="0"/>
                            </a:rPr>
                            <m:t>𝑑𝑏</m:t>
                          </m:r>
                        </m:sub>
                      </m:sSub>
                      <m:r>
                        <a:rPr lang="en-CA" b="0" i="1" smtClean="0">
                          <a:solidFill>
                            <a:srgbClr val="FFFFFF"/>
                          </a:solidFill>
                          <a:latin typeface="Cambria Math" panose="02040503050406030204" pitchFamily="18" charset="0"/>
                        </a:rPr>
                        <m:t>=−4</m:t>
                      </m:r>
                    </m:oMath>
                  </m:oMathPara>
                </a14:m>
                <a:endParaRPr lang="en-CA" dirty="0">
                  <a:solidFill>
                    <a:srgbClr val="FFFFFF"/>
                  </a:solidFill>
                </a:endParaRPr>
              </a:p>
            </p:txBody>
          </p:sp>
        </mc:Choice>
        <mc:Fallback xmlns="">
          <p:sp>
            <p:nvSpPr>
              <p:cNvPr id="104" name="TextBox 103">
                <a:extLst>
                  <a:ext uri="{FF2B5EF4-FFF2-40B4-BE49-F238E27FC236}">
                    <a16:creationId xmlns:a16="http://schemas.microsoft.com/office/drawing/2014/main" id="{740C2AA2-B64D-B50A-9D40-0337B30C492C}"/>
                  </a:ext>
                </a:extLst>
              </p:cNvPr>
              <p:cNvSpPr txBox="1">
                <a:spLocks noRot="1" noChangeAspect="1" noMove="1" noResize="1" noEditPoints="1" noAdjustHandles="1" noChangeArrowheads="1" noChangeShapeType="1" noTextEdit="1"/>
              </p:cNvSpPr>
              <p:nvPr/>
            </p:nvSpPr>
            <p:spPr>
              <a:xfrm>
                <a:off x="10840508" y="1325227"/>
                <a:ext cx="979432" cy="276999"/>
              </a:xfrm>
              <a:prstGeom prst="rect">
                <a:avLst/>
              </a:prstGeom>
              <a:blipFill>
                <a:blip r:embed="rId35"/>
                <a:stretch>
                  <a:fillRect l="-7453" r="-7453" b="-2173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5A51706A-013F-8767-5BD8-9006FAF5733A}"/>
                  </a:ext>
                </a:extLst>
              </p:cNvPr>
              <p:cNvSpPr txBox="1"/>
              <p:nvPr/>
            </p:nvSpPr>
            <p:spPr>
              <a:xfrm>
                <a:off x="10834639" y="3516733"/>
                <a:ext cx="979432" cy="276999"/>
              </a:xfrm>
              <a:prstGeom prst="rect">
                <a:avLst/>
              </a:prstGeom>
              <a:solidFill>
                <a:schemeClr val="bg1"/>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FFFFFF"/>
                              </a:solidFill>
                              <a:latin typeface="Cambria Math" panose="02040503050406030204" pitchFamily="18" charset="0"/>
                            </a:rPr>
                          </m:ctrlPr>
                        </m:sSubPr>
                        <m:e>
                          <m:r>
                            <a:rPr lang="en-CA" b="0" i="1" smtClean="0">
                              <a:solidFill>
                                <a:srgbClr val="FFFFFF"/>
                              </a:solidFill>
                              <a:latin typeface="Cambria Math" panose="02040503050406030204" pitchFamily="18" charset="0"/>
                            </a:rPr>
                            <m:t>𝐷</m:t>
                          </m:r>
                        </m:e>
                        <m:sub>
                          <m:r>
                            <a:rPr lang="en-CA" b="0" i="1" smtClean="0">
                              <a:solidFill>
                                <a:srgbClr val="FFFFFF"/>
                              </a:solidFill>
                              <a:latin typeface="Cambria Math" panose="02040503050406030204" pitchFamily="18" charset="0"/>
                            </a:rPr>
                            <m:t>𝑑𝑐</m:t>
                          </m:r>
                        </m:sub>
                      </m:sSub>
                      <m:r>
                        <a:rPr lang="en-CA" b="0" i="1" smtClean="0">
                          <a:solidFill>
                            <a:srgbClr val="FFFFFF"/>
                          </a:solidFill>
                          <a:latin typeface="Cambria Math" panose="02040503050406030204" pitchFamily="18" charset="0"/>
                        </a:rPr>
                        <m:t>=8</m:t>
                      </m:r>
                    </m:oMath>
                  </m:oMathPara>
                </a14:m>
                <a:endParaRPr lang="en-CA" dirty="0">
                  <a:solidFill>
                    <a:srgbClr val="FFFFFF"/>
                  </a:solidFill>
                </a:endParaRPr>
              </a:p>
            </p:txBody>
          </p:sp>
        </mc:Choice>
        <mc:Fallback xmlns="">
          <p:sp>
            <p:nvSpPr>
              <p:cNvPr id="105" name="TextBox 104">
                <a:extLst>
                  <a:ext uri="{FF2B5EF4-FFF2-40B4-BE49-F238E27FC236}">
                    <a16:creationId xmlns:a16="http://schemas.microsoft.com/office/drawing/2014/main" id="{5A51706A-013F-8767-5BD8-9006FAF5733A}"/>
                  </a:ext>
                </a:extLst>
              </p:cNvPr>
              <p:cNvSpPr txBox="1">
                <a:spLocks noRot="1" noChangeAspect="1" noMove="1" noResize="1" noEditPoints="1" noAdjustHandles="1" noChangeArrowheads="1" noChangeShapeType="1" noTextEdit="1"/>
              </p:cNvSpPr>
              <p:nvPr/>
            </p:nvSpPr>
            <p:spPr>
              <a:xfrm>
                <a:off x="10834639" y="3516733"/>
                <a:ext cx="979432" cy="276999"/>
              </a:xfrm>
              <a:prstGeom prst="rect">
                <a:avLst/>
              </a:prstGeom>
              <a:blipFill>
                <a:blip r:embed="rId36"/>
                <a:stretch>
                  <a:fillRect b="-2222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AFE60638-5F97-9D7E-4EDC-30E93AE2B5F1}"/>
                  </a:ext>
                </a:extLst>
              </p:cNvPr>
              <p:cNvSpPr txBox="1"/>
              <p:nvPr/>
            </p:nvSpPr>
            <p:spPr>
              <a:xfrm>
                <a:off x="9044925" y="3534618"/>
                <a:ext cx="979432" cy="276999"/>
              </a:xfrm>
              <a:prstGeom prst="rect">
                <a:avLst/>
              </a:prstGeom>
              <a:solidFill>
                <a:schemeClr val="bg1"/>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FFFFFF"/>
                              </a:solidFill>
                              <a:latin typeface="Cambria Math" panose="02040503050406030204" pitchFamily="18" charset="0"/>
                            </a:rPr>
                          </m:ctrlPr>
                        </m:sSubPr>
                        <m:e>
                          <m:r>
                            <a:rPr lang="en-CA" b="0" i="1" smtClean="0">
                              <a:solidFill>
                                <a:srgbClr val="FFFFFF"/>
                              </a:solidFill>
                              <a:latin typeface="Cambria Math" panose="02040503050406030204" pitchFamily="18" charset="0"/>
                            </a:rPr>
                            <m:t>𝐷</m:t>
                          </m:r>
                        </m:e>
                        <m:sub>
                          <m:r>
                            <a:rPr lang="en-CA" b="0" i="1" smtClean="0">
                              <a:solidFill>
                                <a:srgbClr val="FFFFFF"/>
                              </a:solidFill>
                              <a:latin typeface="Cambria Math" panose="02040503050406030204" pitchFamily="18" charset="0"/>
                            </a:rPr>
                            <m:t>𝑑𝑑</m:t>
                          </m:r>
                        </m:sub>
                      </m:sSub>
                      <m:r>
                        <a:rPr lang="en-CA" b="0" i="1" smtClean="0">
                          <a:solidFill>
                            <a:srgbClr val="FFFFFF"/>
                          </a:solidFill>
                          <a:latin typeface="Cambria Math" panose="02040503050406030204" pitchFamily="18" charset="0"/>
                        </a:rPr>
                        <m:t>=0</m:t>
                      </m:r>
                    </m:oMath>
                  </m:oMathPara>
                </a14:m>
                <a:endParaRPr lang="en-CA" dirty="0">
                  <a:solidFill>
                    <a:srgbClr val="FFFFFF"/>
                  </a:solidFill>
                </a:endParaRPr>
              </a:p>
            </p:txBody>
          </p:sp>
        </mc:Choice>
        <mc:Fallback xmlns="">
          <p:sp>
            <p:nvSpPr>
              <p:cNvPr id="106" name="TextBox 105">
                <a:extLst>
                  <a:ext uri="{FF2B5EF4-FFF2-40B4-BE49-F238E27FC236}">
                    <a16:creationId xmlns:a16="http://schemas.microsoft.com/office/drawing/2014/main" id="{AFE60638-5F97-9D7E-4EDC-30E93AE2B5F1}"/>
                  </a:ext>
                </a:extLst>
              </p:cNvPr>
              <p:cNvSpPr txBox="1">
                <a:spLocks noRot="1" noChangeAspect="1" noMove="1" noResize="1" noEditPoints="1" noAdjustHandles="1" noChangeArrowheads="1" noChangeShapeType="1" noTextEdit="1"/>
              </p:cNvSpPr>
              <p:nvPr/>
            </p:nvSpPr>
            <p:spPr>
              <a:xfrm>
                <a:off x="9044925" y="3534618"/>
                <a:ext cx="979432" cy="276999"/>
              </a:xfrm>
              <a:prstGeom prst="rect">
                <a:avLst/>
              </a:prstGeom>
              <a:blipFill>
                <a:blip r:embed="rId37"/>
                <a:stretch>
                  <a:fillRect b="-2222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57BB03E4-6A27-14D1-5CF2-71CDB9BC403A}"/>
                  </a:ext>
                </a:extLst>
              </p:cNvPr>
              <p:cNvSpPr txBox="1"/>
              <p:nvPr/>
            </p:nvSpPr>
            <p:spPr>
              <a:xfrm>
                <a:off x="9044925" y="1336775"/>
                <a:ext cx="979432" cy="276999"/>
              </a:xfrm>
              <a:prstGeom prst="rect">
                <a:avLst/>
              </a:prstGeom>
              <a:solidFill>
                <a:schemeClr val="bg1"/>
              </a:solidFill>
            </p:spPr>
            <p:txBody>
              <a:bodyPr wrap="square" lIns="0" tIns="0" rIns="0" bIns="0" rtlCol="0" anchor="b" anchorCtr="0">
                <a:spAutoFit/>
              </a:bodyPr>
              <a:lstStyle/>
              <a:p>
                <a:pPr algn="r"/>
                <a14:m>
                  <m:oMathPara xmlns:m="http://schemas.openxmlformats.org/officeDocument/2006/math">
                    <m:oMathParaPr>
                      <m:jc m:val="centerGroup"/>
                    </m:oMathParaPr>
                    <m:oMath xmlns:m="http://schemas.openxmlformats.org/officeDocument/2006/math">
                      <m:sSub>
                        <m:sSubPr>
                          <m:ctrlPr>
                            <a:rPr lang="en-CA" b="0" i="1" smtClean="0">
                              <a:solidFill>
                                <a:srgbClr val="FFFFFF"/>
                              </a:solidFill>
                              <a:latin typeface="Cambria Math" panose="02040503050406030204" pitchFamily="18" charset="0"/>
                            </a:rPr>
                          </m:ctrlPr>
                        </m:sSubPr>
                        <m:e>
                          <m:r>
                            <a:rPr lang="en-CA" b="0" i="1" smtClean="0">
                              <a:solidFill>
                                <a:srgbClr val="FFFFFF"/>
                              </a:solidFill>
                              <a:latin typeface="Cambria Math" panose="02040503050406030204" pitchFamily="18" charset="0"/>
                            </a:rPr>
                            <m:t>𝐷</m:t>
                          </m:r>
                        </m:e>
                        <m:sub>
                          <m:r>
                            <a:rPr lang="en-CA" b="0" i="1" smtClean="0">
                              <a:solidFill>
                                <a:srgbClr val="FFFFFF"/>
                              </a:solidFill>
                              <a:latin typeface="Cambria Math" panose="02040503050406030204" pitchFamily="18" charset="0"/>
                            </a:rPr>
                            <m:t>𝑑𝑎</m:t>
                          </m:r>
                        </m:sub>
                      </m:sSub>
                      <m:r>
                        <a:rPr lang="en-CA" b="0" i="1" smtClean="0">
                          <a:solidFill>
                            <a:srgbClr val="FFFFFF"/>
                          </a:solidFill>
                          <a:latin typeface="Cambria Math" panose="02040503050406030204" pitchFamily="18" charset="0"/>
                        </a:rPr>
                        <m:t>=2</m:t>
                      </m:r>
                    </m:oMath>
                  </m:oMathPara>
                </a14:m>
                <a:endParaRPr lang="en-CA" dirty="0">
                  <a:solidFill>
                    <a:srgbClr val="FFFFFF"/>
                  </a:solidFill>
                </a:endParaRPr>
              </a:p>
            </p:txBody>
          </p:sp>
        </mc:Choice>
        <mc:Fallback xmlns="">
          <p:sp>
            <p:nvSpPr>
              <p:cNvPr id="107" name="TextBox 106">
                <a:extLst>
                  <a:ext uri="{FF2B5EF4-FFF2-40B4-BE49-F238E27FC236}">
                    <a16:creationId xmlns:a16="http://schemas.microsoft.com/office/drawing/2014/main" id="{57BB03E4-6A27-14D1-5CF2-71CDB9BC403A}"/>
                  </a:ext>
                </a:extLst>
              </p:cNvPr>
              <p:cNvSpPr txBox="1">
                <a:spLocks noRot="1" noChangeAspect="1" noMove="1" noResize="1" noEditPoints="1" noAdjustHandles="1" noChangeArrowheads="1" noChangeShapeType="1" noTextEdit="1"/>
              </p:cNvSpPr>
              <p:nvPr/>
            </p:nvSpPr>
            <p:spPr>
              <a:xfrm>
                <a:off x="9044925" y="1336775"/>
                <a:ext cx="979432" cy="276999"/>
              </a:xfrm>
              <a:prstGeom prst="rect">
                <a:avLst/>
              </a:prstGeom>
              <a:blipFill>
                <a:blip r:embed="rId38"/>
                <a:stretch>
                  <a:fillRect b="-2173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8" name="Oval 107">
                <a:extLst>
                  <a:ext uri="{FF2B5EF4-FFF2-40B4-BE49-F238E27FC236}">
                    <a16:creationId xmlns:a16="http://schemas.microsoft.com/office/drawing/2014/main" id="{454BA94B-68BD-29FC-8AB1-CCAC68C82705}"/>
                  </a:ext>
                </a:extLst>
              </p:cNvPr>
              <p:cNvSpPr/>
              <p:nvPr/>
            </p:nvSpPr>
            <p:spPr>
              <a:xfrm>
                <a:off x="9314462" y="3102439"/>
                <a:ext cx="454209" cy="41771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1" i="1" smtClean="0">
                          <a:solidFill>
                            <a:srgbClr val="262626"/>
                          </a:solidFill>
                          <a:latin typeface="Cambria Math" panose="02040503050406030204" pitchFamily="18" charset="0"/>
                        </a:rPr>
                        <m:t> </m:t>
                      </m:r>
                      <m:r>
                        <a:rPr lang="en-CA" sz="2000" b="1" i="1" smtClean="0">
                          <a:solidFill>
                            <a:srgbClr val="262626"/>
                          </a:solidFill>
                          <a:latin typeface="Cambria Math" panose="02040503050406030204" pitchFamily="18" charset="0"/>
                        </a:rPr>
                        <m:t>𝒔</m:t>
                      </m:r>
                    </m:oMath>
                  </m:oMathPara>
                </a14:m>
                <a:endParaRPr lang="en-CA" sz="2000" b="1" dirty="0">
                  <a:solidFill>
                    <a:srgbClr val="262626"/>
                  </a:solidFill>
                </a:endParaRPr>
              </a:p>
            </p:txBody>
          </p:sp>
        </mc:Choice>
        <mc:Fallback xmlns="">
          <p:sp>
            <p:nvSpPr>
              <p:cNvPr id="108" name="Oval 107">
                <a:extLst>
                  <a:ext uri="{FF2B5EF4-FFF2-40B4-BE49-F238E27FC236}">
                    <a16:creationId xmlns:a16="http://schemas.microsoft.com/office/drawing/2014/main" id="{454BA94B-68BD-29FC-8AB1-CCAC68C82705}"/>
                  </a:ext>
                </a:extLst>
              </p:cNvPr>
              <p:cNvSpPr>
                <a:spLocks noRot="1" noChangeAspect="1" noMove="1" noResize="1" noEditPoints="1" noAdjustHandles="1" noChangeArrowheads="1" noChangeShapeType="1" noTextEdit="1"/>
              </p:cNvSpPr>
              <p:nvPr/>
            </p:nvSpPr>
            <p:spPr>
              <a:xfrm>
                <a:off x="9314462" y="3102439"/>
                <a:ext cx="454209" cy="417710"/>
              </a:xfrm>
              <a:prstGeom prst="ellipse">
                <a:avLst/>
              </a:prstGeom>
              <a:blipFill>
                <a:blip r:embed="rId3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04B6AC67-E2A3-E78F-8E35-8451A7716F17}"/>
                  </a:ext>
                </a:extLst>
              </p:cNvPr>
              <p:cNvSpPr txBox="1"/>
              <p:nvPr/>
            </p:nvSpPr>
            <p:spPr>
              <a:xfrm>
                <a:off x="4007873" y="4406340"/>
                <a:ext cx="2813591" cy="461665"/>
              </a:xfrm>
              <a:prstGeom prst="rect">
                <a:avLst/>
              </a:prstGeom>
              <a:noFill/>
            </p:spPr>
            <p:txBody>
              <a:bodyPr wrap="none" rtlCol="0">
                <a:spAutoFit/>
              </a:bodyPr>
              <a:lstStyle/>
              <a:p>
                <a:r>
                  <a:rPr lang="en-CA" sz="2400" b="1" dirty="0"/>
                  <a:t>to:  </a:t>
                </a:r>
                <a14:m>
                  <m:oMath xmlns:m="http://schemas.openxmlformats.org/officeDocument/2006/math">
                    <m:r>
                      <a:rPr lang="en-CA" sz="2400" b="1" i="1" smtClean="0">
                        <a:latin typeface="Cambria Math" panose="02040503050406030204" pitchFamily="18" charset="0"/>
                      </a:rPr>
                      <m:t>𝒂</m:t>
                    </m:r>
                    <m:r>
                      <a:rPr lang="en-CA" sz="2400" b="1" i="1" smtClean="0">
                        <a:latin typeface="Cambria Math" panose="02040503050406030204" pitchFamily="18" charset="0"/>
                      </a:rPr>
                      <m:t>       </m:t>
                    </m:r>
                    <m:r>
                      <a:rPr lang="en-CA" sz="2400" b="1" i="1" smtClean="0">
                        <a:latin typeface="Cambria Math" panose="02040503050406030204" pitchFamily="18" charset="0"/>
                      </a:rPr>
                      <m:t>𝒃</m:t>
                    </m:r>
                    <m:r>
                      <a:rPr lang="en-CA" sz="2400" b="1" i="1" smtClean="0">
                        <a:latin typeface="Cambria Math" panose="02040503050406030204" pitchFamily="18" charset="0"/>
                      </a:rPr>
                      <m:t>      </m:t>
                    </m:r>
                    <m:r>
                      <a:rPr lang="en-CA" sz="2400" b="1" i="1" smtClean="0">
                        <a:latin typeface="Cambria Math" panose="02040503050406030204" pitchFamily="18" charset="0"/>
                      </a:rPr>
                      <m:t>𝒄</m:t>
                    </m:r>
                    <m:r>
                      <a:rPr lang="en-CA" sz="2400" b="1" i="1" smtClean="0">
                        <a:latin typeface="Cambria Math" panose="02040503050406030204" pitchFamily="18" charset="0"/>
                      </a:rPr>
                      <m:t>       </m:t>
                    </m:r>
                    <m:r>
                      <a:rPr lang="en-CA" sz="2400" b="1" i="1" smtClean="0">
                        <a:latin typeface="Cambria Math" panose="02040503050406030204" pitchFamily="18" charset="0"/>
                      </a:rPr>
                      <m:t>𝒅</m:t>
                    </m:r>
                  </m:oMath>
                </a14:m>
                <a:endParaRPr lang="en-CA" sz="2400" b="1" dirty="0"/>
              </a:p>
            </p:txBody>
          </p:sp>
        </mc:Choice>
        <mc:Fallback xmlns="">
          <p:sp>
            <p:nvSpPr>
              <p:cNvPr id="122" name="TextBox 121">
                <a:extLst>
                  <a:ext uri="{FF2B5EF4-FFF2-40B4-BE49-F238E27FC236}">
                    <a16:creationId xmlns:a16="http://schemas.microsoft.com/office/drawing/2014/main" id="{04B6AC67-E2A3-E78F-8E35-8451A7716F17}"/>
                  </a:ext>
                </a:extLst>
              </p:cNvPr>
              <p:cNvSpPr txBox="1">
                <a:spLocks noRot="1" noChangeAspect="1" noMove="1" noResize="1" noEditPoints="1" noAdjustHandles="1" noChangeArrowheads="1" noChangeShapeType="1" noTextEdit="1"/>
              </p:cNvSpPr>
              <p:nvPr/>
            </p:nvSpPr>
            <p:spPr>
              <a:xfrm>
                <a:off x="4007873" y="4406340"/>
                <a:ext cx="2813591" cy="461665"/>
              </a:xfrm>
              <a:prstGeom prst="rect">
                <a:avLst/>
              </a:prstGeom>
              <a:blipFill>
                <a:blip r:embed="rId40"/>
                <a:stretch>
                  <a:fillRect l="-3247" t="-10526" b="-2894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D3782FB6-1960-7560-237E-A272FD6B36F1}"/>
                  </a:ext>
                </a:extLst>
              </p:cNvPr>
              <p:cNvSpPr txBox="1"/>
              <p:nvPr/>
            </p:nvSpPr>
            <p:spPr>
              <a:xfrm>
                <a:off x="2272620" y="4391181"/>
                <a:ext cx="978217" cy="1938992"/>
              </a:xfrm>
              <a:prstGeom prst="rect">
                <a:avLst/>
              </a:prstGeom>
              <a:noFill/>
            </p:spPr>
            <p:txBody>
              <a:bodyPr wrap="none" rtlCol="0">
                <a:spAutoFit/>
              </a:bodyPr>
              <a:lstStyle/>
              <a:p>
                <a:r>
                  <a:rPr lang="en-CA" sz="2400" b="1" dirty="0"/>
                  <a:t>from:</a:t>
                </a:r>
                <a:endParaRPr lang="en-CA" sz="24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400" b="1" i="1" smtClean="0">
                          <a:latin typeface="Cambria Math" panose="02040503050406030204" pitchFamily="18" charset="0"/>
                        </a:rPr>
                        <m:t>𝒂</m:t>
                      </m:r>
                    </m:oMath>
                  </m:oMathPara>
                </a14:m>
                <a:endParaRPr lang="en-CA" sz="24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400" b="1" i="1" smtClean="0">
                          <a:latin typeface="Cambria Math" panose="02040503050406030204" pitchFamily="18" charset="0"/>
                        </a:rPr>
                        <m:t>𝒃</m:t>
                      </m:r>
                    </m:oMath>
                  </m:oMathPara>
                </a14:m>
                <a:endParaRPr lang="en-CA" sz="24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400" b="1" i="1" smtClean="0">
                          <a:latin typeface="Cambria Math" panose="02040503050406030204" pitchFamily="18" charset="0"/>
                        </a:rPr>
                        <m:t>𝒄</m:t>
                      </m:r>
                    </m:oMath>
                  </m:oMathPara>
                </a14:m>
                <a:endParaRPr lang="en-CA" sz="24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sz="2400" b="1" i="1" smtClean="0">
                          <a:latin typeface="Cambria Math" panose="02040503050406030204" pitchFamily="18" charset="0"/>
                        </a:rPr>
                        <m:t>𝒅</m:t>
                      </m:r>
                    </m:oMath>
                  </m:oMathPara>
                </a14:m>
                <a:endParaRPr lang="en-CA" sz="2400" b="1" dirty="0"/>
              </a:p>
            </p:txBody>
          </p:sp>
        </mc:Choice>
        <mc:Fallback xmlns="">
          <p:sp>
            <p:nvSpPr>
              <p:cNvPr id="123" name="TextBox 122">
                <a:extLst>
                  <a:ext uri="{FF2B5EF4-FFF2-40B4-BE49-F238E27FC236}">
                    <a16:creationId xmlns:a16="http://schemas.microsoft.com/office/drawing/2014/main" id="{D3782FB6-1960-7560-237E-A272FD6B36F1}"/>
                  </a:ext>
                </a:extLst>
              </p:cNvPr>
              <p:cNvSpPr txBox="1">
                <a:spLocks noRot="1" noChangeAspect="1" noMove="1" noResize="1" noEditPoints="1" noAdjustHandles="1" noChangeArrowheads="1" noChangeShapeType="1" noTextEdit="1"/>
              </p:cNvSpPr>
              <p:nvPr/>
            </p:nvSpPr>
            <p:spPr>
              <a:xfrm>
                <a:off x="2272620" y="4391181"/>
                <a:ext cx="978217" cy="1938992"/>
              </a:xfrm>
              <a:prstGeom prst="rect">
                <a:avLst/>
              </a:prstGeom>
              <a:blipFill>
                <a:blip r:embed="rId41"/>
                <a:stretch>
                  <a:fillRect l="-10000" t="-2516" r="-5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EF6C2FA5-344D-5F31-AEEE-10923B2B30D2}"/>
                  </a:ext>
                </a:extLst>
              </p:cNvPr>
              <p:cNvSpPr txBox="1"/>
              <p:nvPr/>
            </p:nvSpPr>
            <p:spPr>
              <a:xfrm>
                <a:off x="3275685" y="4886757"/>
                <a:ext cx="3588931" cy="1360629"/>
              </a:xfrm>
              <a:prstGeom prst="rect">
                <a:avLst/>
              </a:prstGeom>
              <a:solidFill>
                <a:schemeClr val="bg1"/>
              </a:solidFill>
              <a:ln w="38100">
                <a:solidFill>
                  <a:schemeClr val="bg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𝐷</m:t>
                      </m:r>
                      <m:d>
                        <m:dPr>
                          <m:begChr m:val="["/>
                          <m:endChr m:val="]"/>
                          <m:ctrlPr>
                            <a:rPr lang="en-CA" sz="2400" b="0" i="1" smtClean="0">
                              <a:latin typeface="Cambria Math" panose="02040503050406030204" pitchFamily="18" charset="0"/>
                            </a:rPr>
                          </m:ctrlPr>
                        </m:dPr>
                        <m:e>
                          <m:r>
                            <a:rPr lang="en-CA" sz="2400" b="0" i="1" smtClean="0">
                              <a:latin typeface="Cambria Math" panose="02040503050406030204" pitchFamily="18" charset="0"/>
                            </a:rPr>
                            <m:t>𝑖</m:t>
                          </m:r>
                          <m:r>
                            <a:rPr lang="en-CA" sz="2400" b="0" i="1" smtClean="0">
                              <a:latin typeface="Cambria Math" panose="02040503050406030204" pitchFamily="18" charset="0"/>
                            </a:rPr>
                            <m:t>,</m:t>
                          </m:r>
                          <m:r>
                            <a:rPr lang="en-CA" sz="2400" b="0" i="1" smtClean="0">
                              <a:latin typeface="Cambria Math" panose="02040503050406030204" pitchFamily="18" charset="0"/>
                            </a:rPr>
                            <m:t>𝑗</m:t>
                          </m:r>
                        </m:e>
                      </m:d>
                      <m:r>
                        <a:rPr lang="en-CA" sz="2400" b="0" i="1" smtClean="0">
                          <a:latin typeface="Cambria Math" panose="02040503050406030204" pitchFamily="18" charset="0"/>
                        </a:rPr>
                        <m:t>=</m:t>
                      </m:r>
                      <m:d>
                        <m:dPr>
                          <m:begChr m:val="["/>
                          <m:endChr m:val="]"/>
                          <m:ctrlPr>
                            <a:rPr lang="en-CA" sz="2400" i="1" smtClean="0">
                              <a:latin typeface="Cambria Math" panose="02040503050406030204" pitchFamily="18" charset="0"/>
                            </a:rPr>
                          </m:ctrlPr>
                        </m:dPr>
                        <m:e>
                          <m:m>
                            <m:mPr>
                              <m:mcs>
                                <m:mc>
                                  <m:mcPr>
                                    <m:count m:val="2"/>
                                    <m:mcJc m:val="center"/>
                                  </m:mcPr>
                                </m:mc>
                              </m:mcs>
                              <m:ctrlPr>
                                <a:rPr lang="en-CA" sz="2400" i="1" smtClean="0">
                                  <a:latin typeface="Cambria Math" panose="02040503050406030204" pitchFamily="18" charset="0"/>
                                </a:rPr>
                              </m:ctrlPr>
                            </m:mPr>
                            <m:mr>
                              <m:e>
                                <m:m>
                                  <m:mPr>
                                    <m:mcs>
                                      <m:mc>
                                        <m:mcPr>
                                          <m:count m:val="2"/>
                                          <m:mcJc m:val="center"/>
                                        </m:mcPr>
                                      </m:mc>
                                    </m:mcs>
                                    <m:ctrlPr>
                                      <a:rPr lang="en-CA" sz="2400" i="1" smtClean="0">
                                        <a:latin typeface="Cambria Math" panose="02040503050406030204" pitchFamily="18" charset="0"/>
                                      </a:rPr>
                                    </m:ctrlPr>
                                  </m:mPr>
                                  <m:mr>
                                    <m:e>
                                      <m:r>
                                        <m:rPr>
                                          <m:brk m:alnAt="7"/>
                                        </m:rPr>
                                        <a:rPr lang="en-CA" sz="2400" b="0" i="1" smtClean="0">
                                          <a:latin typeface="Cambria Math" panose="02040503050406030204" pitchFamily="18" charset="0"/>
                                        </a:rPr>
                                        <m:t>0</m:t>
                                      </m:r>
                                      <m:r>
                                        <a:rPr lang="en-CA" sz="2400" b="0" i="1" smtClean="0">
                                          <a:latin typeface="Cambria Math" panose="02040503050406030204" pitchFamily="18" charset="0"/>
                                        </a:rPr>
                                        <m:t>   </m:t>
                                      </m:r>
                                    </m:e>
                                    <m:e>
                                      <m:r>
                                        <a:rPr lang="en-CA" sz="2400" b="0" i="1" smtClean="0">
                                          <a:latin typeface="Cambria Math" panose="02040503050406030204" pitchFamily="18" charset="0"/>
                                        </a:rPr>
                                        <m:t>3</m:t>
                                      </m:r>
                                    </m:e>
                                  </m:mr>
                                  <m:mr>
                                    <m:e>
                                      <m:r>
                                        <a:rPr lang="en-CA" sz="2400" b="0" i="1" smtClean="0">
                                          <a:latin typeface="Cambria Math" panose="02040503050406030204" pitchFamily="18" charset="0"/>
                                        </a:rPr>
                                        <m:t>7   </m:t>
                                      </m:r>
                                    </m:e>
                                    <m:e>
                                      <m:r>
                                        <a:rPr lang="en-CA" sz="2400" b="0" i="1" smtClean="0">
                                          <a:latin typeface="Cambria Math" panose="02040503050406030204" pitchFamily="18" charset="0"/>
                                        </a:rPr>
                                        <m:t>0</m:t>
                                      </m:r>
                                    </m:e>
                                  </m:mr>
                                </m:m>
                              </m:e>
                              <m:e>
                                <m:m>
                                  <m:mPr>
                                    <m:mcs>
                                      <m:mc>
                                        <m:mcPr>
                                          <m:count m:val="2"/>
                                          <m:mcJc m:val="center"/>
                                        </m:mcPr>
                                      </m:mc>
                                    </m:mcs>
                                    <m:ctrlPr>
                                      <a:rPr lang="en-CA" sz="2400" i="1" smtClean="0">
                                        <a:latin typeface="Cambria Math" panose="02040503050406030204" pitchFamily="18" charset="0"/>
                                      </a:rPr>
                                    </m:ctrlPr>
                                  </m:mPr>
                                  <m:mr>
                                    <m:e>
                                      <m:r>
                                        <a:rPr lang="en-CA" sz="2400" b="0" i="1" smtClean="0">
                                          <a:latin typeface="Cambria Math" panose="02040503050406030204" pitchFamily="18" charset="0"/>
                                        </a:rPr>
                                        <m:t>15 </m:t>
                                      </m:r>
                                    </m:e>
                                    <m:e>
                                      <m:r>
                                        <a:rPr lang="en-CA" sz="2400" b="0" i="1" smtClean="0">
                                          <a:latin typeface="Cambria Math" panose="02040503050406030204" pitchFamily="18" charset="0"/>
                                        </a:rPr>
                                        <m:t>8</m:t>
                                      </m:r>
                                    </m:e>
                                  </m:mr>
                                  <m:mr>
                                    <m:e>
                                      <m:r>
                                        <a:rPr lang="en-CA" sz="2400" b="0" i="1" smtClean="0">
                                          <a:latin typeface="Cambria Math" panose="02040503050406030204" pitchFamily="18" charset="0"/>
                                        </a:rPr>
                                        <m:t>12 </m:t>
                                      </m:r>
                                    </m:e>
                                    <m:e>
                                      <m:r>
                                        <a:rPr lang="en-CA" sz="2400" b="0" i="1" smtClean="0">
                                          <a:latin typeface="Cambria Math" panose="02040503050406030204" pitchFamily="18" charset="0"/>
                                        </a:rPr>
                                        <m:t>5</m:t>
                                      </m:r>
                                    </m:e>
                                  </m:mr>
                                </m:m>
                              </m:e>
                            </m:mr>
                            <m:mr>
                              <m:e>
                                <m:m>
                                  <m:mPr>
                                    <m:mcs>
                                      <m:mc>
                                        <m:mcPr>
                                          <m:count m:val="2"/>
                                          <m:mcJc m:val="center"/>
                                        </m:mcPr>
                                      </m:mc>
                                    </m:mcs>
                                    <m:ctrlPr>
                                      <a:rPr lang="en-CA" sz="2400" i="1" smtClean="0">
                                        <a:latin typeface="Cambria Math" panose="02040503050406030204" pitchFamily="18" charset="0"/>
                                      </a:rPr>
                                    </m:ctrlPr>
                                  </m:mPr>
                                  <m:mr>
                                    <m:e>
                                      <m:r>
                                        <a:rPr lang="en-CA" sz="2400" b="0" i="1" smtClean="0">
                                          <a:latin typeface="Cambria Math" panose="02040503050406030204" pitchFamily="18" charset="0"/>
                                        </a:rPr>
                                        <m:t>1</m:t>
                                      </m:r>
                                    </m:e>
                                    <m:e>
                                      <m:r>
                                        <a:rPr lang="en-CA" sz="2400" b="0" i="1" smtClean="0">
                                          <a:latin typeface="Cambria Math" panose="02040503050406030204" pitchFamily="18" charset="0"/>
                                        </a:rPr>
                                        <m:t>−5</m:t>
                                      </m:r>
                                    </m:e>
                                  </m:mr>
                                  <m:mr>
                                    <m:e>
                                      <m:r>
                                        <a:rPr lang="en-CA" sz="2400" b="0" i="1" smtClean="0">
                                          <a:latin typeface="Cambria Math" panose="02040503050406030204" pitchFamily="18" charset="0"/>
                                        </a:rPr>
                                        <m:t>2</m:t>
                                      </m:r>
                                    </m:e>
                                    <m:e>
                                      <m:r>
                                        <a:rPr lang="en-CA" sz="2400" b="0" i="1" smtClean="0">
                                          <a:latin typeface="Cambria Math" panose="02040503050406030204" pitchFamily="18" charset="0"/>
                                        </a:rPr>
                                        <m:t>−4</m:t>
                                      </m:r>
                                    </m:e>
                                  </m:mr>
                                </m:m>
                              </m:e>
                              <m:e>
                                <m:m>
                                  <m:mPr>
                                    <m:mcs>
                                      <m:mc>
                                        <m:mcPr>
                                          <m:count m:val="2"/>
                                          <m:mcJc m:val="center"/>
                                        </m:mcPr>
                                      </m:mc>
                                    </m:mcs>
                                    <m:ctrlPr>
                                      <a:rPr lang="en-CA" sz="2400" i="1" smtClean="0">
                                        <a:latin typeface="Cambria Math" panose="02040503050406030204" pitchFamily="18" charset="0"/>
                                      </a:rPr>
                                    </m:ctrlPr>
                                  </m:mPr>
                                  <m:mr>
                                    <m:e>
                                      <m:r>
                                        <m:rPr>
                                          <m:brk m:alnAt="7"/>
                                        </m:rPr>
                                        <a:rPr lang="en-CA" sz="2400" b="0" i="1" smtClean="0">
                                          <a:latin typeface="Cambria Math" panose="02040503050406030204" pitchFamily="18" charset="0"/>
                                        </a:rPr>
                                        <m:t>0</m:t>
                                      </m:r>
                                    </m:e>
                                    <m:e>
                                      <m:r>
                                        <a:rPr lang="en-CA" sz="2400" b="0" i="1" smtClean="0">
                                          <a:latin typeface="Cambria Math" panose="02040503050406030204" pitchFamily="18" charset="0"/>
                                        </a:rPr>
                                        <m:t>−1</m:t>
                                      </m:r>
                                    </m:e>
                                  </m:mr>
                                  <m:mr>
                                    <m:e>
                                      <m:r>
                                        <a:rPr lang="en-CA" sz="2400" b="0" i="1" smtClean="0">
                                          <a:latin typeface="Cambria Math" panose="02040503050406030204" pitchFamily="18" charset="0"/>
                                        </a:rPr>
                                        <m:t>8</m:t>
                                      </m:r>
                                    </m:e>
                                    <m:e>
                                      <m:r>
                                        <a:rPr lang="en-CA" sz="2400" b="0" i="1" smtClean="0">
                                          <a:latin typeface="Cambria Math" panose="02040503050406030204" pitchFamily="18" charset="0"/>
                                        </a:rPr>
                                        <m:t>   0</m:t>
                                      </m:r>
                                    </m:e>
                                  </m:mr>
                                </m:m>
                              </m:e>
                            </m:mr>
                          </m:m>
                        </m:e>
                      </m:d>
                    </m:oMath>
                  </m:oMathPara>
                </a14:m>
                <a:endParaRPr lang="en-CA" sz="2400" dirty="0"/>
              </a:p>
            </p:txBody>
          </p:sp>
        </mc:Choice>
        <mc:Fallback xmlns="">
          <p:sp>
            <p:nvSpPr>
              <p:cNvPr id="130" name="TextBox 129">
                <a:extLst>
                  <a:ext uri="{FF2B5EF4-FFF2-40B4-BE49-F238E27FC236}">
                    <a16:creationId xmlns:a16="http://schemas.microsoft.com/office/drawing/2014/main" id="{EF6C2FA5-344D-5F31-AEEE-10923B2B30D2}"/>
                  </a:ext>
                </a:extLst>
              </p:cNvPr>
              <p:cNvSpPr txBox="1">
                <a:spLocks noRot="1" noChangeAspect="1" noMove="1" noResize="1" noEditPoints="1" noAdjustHandles="1" noChangeArrowheads="1" noChangeShapeType="1" noTextEdit="1"/>
              </p:cNvSpPr>
              <p:nvPr/>
            </p:nvSpPr>
            <p:spPr>
              <a:xfrm>
                <a:off x="3275685" y="4886757"/>
                <a:ext cx="3588931" cy="1360629"/>
              </a:xfrm>
              <a:prstGeom prst="rect">
                <a:avLst/>
              </a:prstGeom>
              <a:blipFill>
                <a:blip r:embed="rId42"/>
                <a:stretch>
                  <a:fillRect/>
                </a:stretch>
              </a:blipFill>
              <a:ln w="38100">
                <a:solidFill>
                  <a:schemeClr val="bg1"/>
                </a:solid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2" name="Rectangular Callout 6">
                <a:extLst>
                  <a:ext uri="{FF2B5EF4-FFF2-40B4-BE49-F238E27FC236}">
                    <a16:creationId xmlns:a16="http://schemas.microsoft.com/office/drawing/2014/main" id="{CF744112-DD86-3F54-F896-B6C32D5D0A02}"/>
                  </a:ext>
                </a:extLst>
              </p:cNvPr>
              <p:cNvSpPr/>
              <p:nvPr/>
            </p:nvSpPr>
            <p:spPr>
              <a:xfrm>
                <a:off x="237124" y="4406340"/>
                <a:ext cx="1997068" cy="1350354"/>
              </a:xfrm>
              <a:prstGeom prst="wedgeRectCallout">
                <a:avLst>
                  <a:gd name="adj1" fmla="val 27543"/>
                  <a:gd name="adj2" fmla="val -366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t>Output:</a:t>
                </a:r>
              </a:p>
              <a:p>
                <a:pPr algn="ctr"/>
                <a:r>
                  <a:rPr lang="en-CA" sz="2000" dirty="0"/>
                  <a:t>Matrix </a:t>
                </a:r>
                <a14:m>
                  <m:oMath xmlns:m="http://schemas.openxmlformats.org/officeDocument/2006/math">
                    <m:r>
                      <a:rPr lang="en-CA" sz="2000" b="0" i="1" smtClean="0">
                        <a:latin typeface="Cambria Math" panose="02040503050406030204" pitchFamily="18" charset="0"/>
                      </a:rPr>
                      <m:t>𝐷</m:t>
                    </m:r>
                  </m:oMath>
                </a14:m>
                <a:r>
                  <a:rPr lang="en-CA" sz="2000" dirty="0"/>
                  <a:t> of shortest path</a:t>
                </a:r>
              </a:p>
              <a:p>
                <a:pPr algn="ctr"/>
                <a:r>
                  <a:rPr lang="en-CA" sz="2000" dirty="0"/>
                  <a:t>lengths</a:t>
                </a:r>
              </a:p>
            </p:txBody>
          </p:sp>
        </mc:Choice>
        <mc:Fallback xmlns="">
          <p:sp>
            <p:nvSpPr>
              <p:cNvPr id="132" name="Rectangular Callout 6">
                <a:extLst>
                  <a:ext uri="{FF2B5EF4-FFF2-40B4-BE49-F238E27FC236}">
                    <a16:creationId xmlns:a16="http://schemas.microsoft.com/office/drawing/2014/main" id="{CF744112-DD86-3F54-F896-B6C32D5D0A02}"/>
                  </a:ext>
                </a:extLst>
              </p:cNvPr>
              <p:cNvSpPr>
                <a:spLocks noRot="1" noChangeAspect="1" noMove="1" noResize="1" noEditPoints="1" noAdjustHandles="1" noChangeArrowheads="1" noChangeShapeType="1" noTextEdit="1"/>
              </p:cNvSpPr>
              <p:nvPr/>
            </p:nvSpPr>
            <p:spPr>
              <a:xfrm>
                <a:off x="237124" y="4406340"/>
                <a:ext cx="1997068" cy="1350354"/>
              </a:xfrm>
              <a:prstGeom prst="wedgeRectCallout">
                <a:avLst>
                  <a:gd name="adj1" fmla="val 27543"/>
                  <a:gd name="adj2" fmla="val -36612"/>
                </a:avLst>
              </a:prstGeom>
              <a:blipFill>
                <a:blip r:embed="rId43"/>
                <a:stretch>
                  <a:fillRect t="-446" b="-5804"/>
                </a:stretch>
              </a:blipFill>
            </p:spPr>
            <p:txBody>
              <a:bodyPr/>
              <a:lstStyle/>
              <a:p>
                <a:r>
                  <a:rPr lang="en-CA">
                    <a:noFill/>
                  </a:rPr>
                  <a:t> </a:t>
                </a:r>
              </a:p>
            </p:txBody>
          </p:sp>
        </mc:Fallback>
      </mc:AlternateContent>
    </p:spTree>
    <p:extLst>
      <p:ext uri="{BB962C8B-B14F-4D97-AF65-F5344CB8AC3E}">
        <p14:creationId xmlns:p14="http://schemas.microsoft.com/office/powerpoint/2010/main" val="401821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par>
                                <p:cTn id="48" presetID="10" presetClass="entr" presetSubtype="0" fill="hold"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par>
                                <p:cTn id="51" presetID="10"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par>
                                <p:cTn id="54" presetID="10" presetClass="entr" presetSubtype="0" fill="hold"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500"/>
                                        <p:tgtEl>
                                          <p:spTgt spid="4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fade">
                                      <p:cBhvr>
                                        <p:cTn id="80" dur="500"/>
                                        <p:tgtEl>
                                          <p:spTgt spid="4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fade">
                                      <p:cBhvr>
                                        <p:cTn id="83" dur="500"/>
                                        <p:tgtEl>
                                          <p:spTgt spid="5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fade">
                                      <p:cBhvr>
                                        <p:cTn id="86" dur="500"/>
                                        <p:tgtEl>
                                          <p:spTgt spid="5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fade">
                                      <p:cBhvr>
                                        <p:cTn id="89" dur="500"/>
                                        <p:tgtEl>
                                          <p:spTgt spid="5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fade">
                                      <p:cBhvr>
                                        <p:cTn id="92" dur="500"/>
                                        <p:tgtEl>
                                          <p:spTgt spid="5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500"/>
                                        <p:tgtEl>
                                          <p:spTgt spid="6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61"/>
                                        </p:tgtEl>
                                        <p:attrNameLst>
                                          <p:attrName>style.visibility</p:attrName>
                                        </p:attrNameLst>
                                      </p:cBhvr>
                                      <p:to>
                                        <p:strVal val="visible"/>
                                      </p:to>
                                    </p:set>
                                    <p:animEffect transition="in" filter="fade">
                                      <p:cBhvr>
                                        <p:cTn id="100" dur="500"/>
                                        <p:tgtEl>
                                          <p:spTgt spid="6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fade">
                                      <p:cBhvr>
                                        <p:cTn id="103" dur="500"/>
                                        <p:tgtEl>
                                          <p:spTgt spid="6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500"/>
                                        <p:tgtEl>
                                          <p:spTgt spid="6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500"/>
                                        <p:tgtEl>
                                          <p:spTgt spid="6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500"/>
                                        <p:tgtEl>
                                          <p:spTgt spid="65"/>
                                        </p:tgtEl>
                                      </p:cBhvr>
                                    </p:animEffect>
                                  </p:childTnLst>
                                </p:cTn>
                              </p:par>
                              <p:par>
                                <p:cTn id="113" presetID="10" presetClass="entr" presetSubtype="0" fill="hold"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500"/>
                                        <p:tgtEl>
                                          <p:spTgt spid="66"/>
                                        </p:tgtEl>
                                      </p:cBhvr>
                                    </p:animEffect>
                                  </p:childTnLst>
                                </p:cTn>
                              </p:par>
                              <p:par>
                                <p:cTn id="116" presetID="10" presetClass="entr" presetSubtype="0" fill="hold" nodeType="withEffect">
                                  <p:stCondLst>
                                    <p:cond delay="0"/>
                                  </p:stCondLst>
                                  <p:childTnLst>
                                    <p:set>
                                      <p:cBhvr>
                                        <p:cTn id="117" dur="1" fill="hold">
                                          <p:stCondLst>
                                            <p:cond delay="0"/>
                                          </p:stCondLst>
                                        </p:cTn>
                                        <p:tgtEl>
                                          <p:spTgt spid="67"/>
                                        </p:tgtEl>
                                        <p:attrNameLst>
                                          <p:attrName>style.visibility</p:attrName>
                                        </p:attrNameLst>
                                      </p:cBhvr>
                                      <p:to>
                                        <p:strVal val="visible"/>
                                      </p:to>
                                    </p:set>
                                    <p:animEffect transition="in" filter="fade">
                                      <p:cBhvr>
                                        <p:cTn id="118" dur="500"/>
                                        <p:tgtEl>
                                          <p:spTgt spid="67"/>
                                        </p:tgtEl>
                                      </p:cBhvr>
                                    </p:animEffect>
                                  </p:childTnLst>
                                </p:cTn>
                              </p:par>
                              <p:par>
                                <p:cTn id="119" presetID="10" presetClass="entr" presetSubtype="0" fill="hold" nodeType="with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fade">
                                      <p:cBhvr>
                                        <p:cTn id="121" dur="500"/>
                                        <p:tgtEl>
                                          <p:spTgt spid="68"/>
                                        </p:tgtEl>
                                      </p:cBhvr>
                                    </p:animEffect>
                                  </p:childTnLst>
                                </p:cTn>
                              </p:par>
                              <p:par>
                                <p:cTn id="122" presetID="10" presetClass="entr" presetSubtype="0" fill="hold" nodeType="withEffect">
                                  <p:stCondLst>
                                    <p:cond delay="0"/>
                                  </p:stCondLst>
                                  <p:childTnLst>
                                    <p:set>
                                      <p:cBhvr>
                                        <p:cTn id="123" dur="1" fill="hold">
                                          <p:stCondLst>
                                            <p:cond delay="0"/>
                                          </p:stCondLst>
                                        </p:cTn>
                                        <p:tgtEl>
                                          <p:spTgt spid="69"/>
                                        </p:tgtEl>
                                        <p:attrNameLst>
                                          <p:attrName>style.visibility</p:attrName>
                                        </p:attrNameLst>
                                      </p:cBhvr>
                                      <p:to>
                                        <p:strVal val="visible"/>
                                      </p:to>
                                    </p:set>
                                    <p:animEffect transition="in" filter="fade">
                                      <p:cBhvr>
                                        <p:cTn id="124" dur="500"/>
                                        <p:tgtEl>
                                          <p:spTgt spid="69"/>
                                        </p:tgtEl>
                                      </p:cBhvr>
                                    </p:animEffect>
                                  </p:childTnLst>
                                </p:cTn>
                              </p:par>
                              <p:par>
                                <p:cTn id="125" presetID="10" presetClass="entr" presetSubtype="0" fill="hold" nodeType="withEffect">
                                  <p:stCondLst>
                                    <p:cond delay="0"/>
                                  </p:stCondLst>
                                  <p:childTnLst>
                                    <p:set>
                                      <p:cBhvr>
                                        <p:cTn id="126" dur="1" fill="hold">
                                          <p:stCondLst>
                                            <p:cond delay="0"/>
                                          </p:stCondLst>
                                        </p:cTn>
                                        <p:tgtEl>
                                          <p:spTgt spid="70"/>
                                        </p:tgtEl>
                                        <p:attrNameLst>
                                          <p:attrName>style.visibility</p:attrName>
                                        </p:attrNameLst>
                                      </p:cBhvr>
                                      <p:to>
                                        <p:strVal val="visible"/>
                                      </p:to>
                                    </p:set>
                                    <p:animEffect transition="in" filter="fade">
                                      <p:cBhvr>
                                        <p:cTn id="127" dur="500"/>
                                        <p:tgtEl>
                                          <p:spTgt spid="70"/>
                                        </p:tgtEl>
                                      </p:cBhvr>
                                    </p:animEffect>
                                  </p:childTnLst>
                                </p:cTn>
                              </p:par>
                              <p:par>
                                <p:cTn id="128" presetID="10" presetClass="entr" presetSubtype="0" fill="hold" nodeType="withEffect">
                                  <p:stCondLst>
                                    <p:cond delay="0"/>
                                  </p:stCondLst>
                                  <p:childTnLst>
                                    <p:set>
                                      <p:cBhvr>
                                        <p:cTn id="129" dur="1" fill="hold">
                                          <p:stCondLst>
                                            <p:cond delay="0"/>
                                          </p:stCondLst>
                                        </p:cTn>
                                        <p:tgtEl>
                                          <p:spTgt spid="71"/>
                                        </p:tgtEl>
                                        <p:attrNameLst>
                                          <p:attrName>style.visibility</p:attrName>
                                        </p:attrNameLst>
                                      </p:cBhvr>
                                      <p:to>
                                        <p:strVal val="visible"/>
                                      </p:to>
                                    </p:set>
                                    <p:animEffect transition="in" filter="fade">
                                      <p:cBhvr>
                                        <p:cTn id="130" dur="500"/>
                                        <p:tgtEl>
                                          <p:spTgt spid="71"/>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72"/>
                                        </p:tgtEl>
                                        <p:attrNameLst>
                                          <p:attrName>style.visibility</p:attrName>
                                        </p:attrNameLst>
                                      </p:cBhvr>
                                      <p:to>
                                        <p:strVal val="visible"/>
                                      </p:to>
                                    </p:set>
                                    <p:animEffect transition="in" filter="fade">
                                      <p:cBhvr>
                                        <p:cTn id="133" dur="500"/>
                                        <p:tgtEl>
                                          <p:spTgt spid="72"/>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73"/>
                                        </p:tgtEl>
                                        <p:attrNameLst>
                                          <p:attrName>style.visibility</p:attrName>
                                        </p:attrNameLst>
                                      </p:cBhvr>
                                      <p:to>
                                        <p:strVal val="visible"/>
                                      </p:to>
                                    </p:set>
                                    <p:animEffect transition="in" filter="fade">
                                      <p:cBhvr>
                                        <p:cTn id="136" dur="500"/>
                                        <p:tgtEl>
                                          <p:spTgt spid="7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74"/>
                                        </p:tgtEl>
                                        <p:attrNameLst>
                                          <p:attrName>style.visibility</p:attrName>
                                        </p:attrNameLst>
                                      </p:cBhvr>
                                      <p:to>
                                        <p:strVal val="visible"/>
                                      </p:to>
                                    </p:set>
                                    <p:animEffect transition="in" filter="fade">
                                      <p:cBhvr>
                                        <p:cTn id="139" dur="500"/>
                                        <p:tgtEl>
                                          <p:spTgt spid="74"/>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75"/>
                                        </p:tgtEl>
                                        <p:attrNameLst>
                                          <p:attrName>style.visibility</p:attrName>
                                        </p:attrNameLst>
                                      </p:cBhvr>
                                      <p:to>
                                        <p:strVal val="visible"/>
                                      </p:to>
                                    </p:set>
                                    <p:animEffect transition="in" filter="fade">
                                      <p:cBhvr>
                                        <p:cTn id="142" dur="500"/>
                                        <p:tgtEl>
                                          <p:spTgt spid="7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76"/>
                                        </p:tgtEl>
                                        <p:attrNameLst>
                                          <p:attrName>style.visibility</p:attrName>
                                        </p:attrNameLst>
                                      </p:cBhvr>
                                      <p:to>
                                        <p:strVal val="visible"/>
                                      </p:to>
                                    </p:set>
                                    <p:animEffect transition="in" filter="fade">
                                      <p:cBhvr>
                                        <p:cTn id="145" dur="500"/>
                                        <p:tgtEl>
                                          <p:spTgt spid="76"/>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77"/>
                                        </p:tgtEl>
                                        <p:attrNameLst>
                                          <p:attrName>style.visibility</p:attrName>
                                        </p:attrNameLst>
                                      </p:cBhvr>
                                      <p:to>
                                        <p:strVal val="visible"/>
                                      </p:to>
                                    </p:set>
                                    <p:animEffect transition="in" filter="fade">
                                      <p:cBhvr>
                                        <p:cTn id="148" dur="500"/>
                                        <p:tgtEl>
                                          <p:spTgt spid="77"/>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78"/>
                                        </p:tgtEl>
                                        <p:attrNameLst>
                                          <p:attrName>style.visibility</p:attrName>
                                        </p:attrNameLst>
                                      </p:cBhvr>
                                      <p:to>
                                        <p:strVal val="visible"/>
                                      </p:to>
                                    </p:set>
                                    <p:animEffect transition="in" filter="fade">
                                      <p:cBhvr>
                                        <p:cTn id="151" dur="500"/>
                                        <p:tgtEl>
                                          <p:spTgt spid="78"/>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79"/>
                                        </p:tgtEl>
                                        <p:attrNameLst>
                                          <p:attrName>style.visibility</p:attrName>
                                        </p:attrNameLst>
                                      </p:cBhvr>
                                      <p:to>
                                        <p:strVal val="visible"/>
                                      </p:to>
                                    </p:set>
                                    <p:animEffect transition="in" filter="fade">
                                      <p:cBhvr>
                                        <p:cTn id="154" dur="500"/>
                                        <p:tgtEl>
                                          <p:spTgt spid="79"/>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80"/>
                                        </p:tgtEl>
                                        <p:attrNameLst>
                                          <p:attrName>style.visibility</p:attrName>
                                        </p:attrNameLst>
                                      </p:cBhvr>
                                      <p:to>
                                        <p:strVal val="visible"/>
                                      </p:to>
                                    </p:set>
                                    <p:animEffect transition="in" filter="fade">
                                      <p:cBhvr>
                                        <p:cTn id="157" dur="500"/>
                                        <p:tgtEl>
                                          <p:spTgt spid="80"/>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81"/>
                                        </p:tgtEl>
                                        <p:attrNameLst>
                                          <p:attrName>style.visibility</p:attrName>
                                        </p:attrNameLst>
                                      </p:cBhvr>
                                      <p:to>
                                        <p:strVal val="visible"/>
                                      </p:to>
                                    </p:set>
                                    <p:animEffect transition="in" filter="fade">
                                      <p:cBhvr>
                                        <p:cTn id="160" dur="500"/>
                                        <p:tgtEl>
                                          <p:spTgt spid="81"/>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Effect transition="in" filter="fade">
                                      <p:cBhvr>
                                        <p:cTn id="163" dur="500"/>
                                        <p:tgtEl>
                                          <p:spTgt spid="82"/>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fade">
                                      <p:cBhvr>
                                        <p:cTn id="166" dur="500"/>
                                        <p:tgtEl>
                                          <p:spTgt spid="83"/>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86"/>
                                        </p:tgtEl>
                                        <p:attrNameLst>
                                          <p:attrName>style.visibility</p:attrName>
                                        </p:attrNameLst>
                                      </p:cBhvr>
                                      <p:to>
                                        <p:strVal val="visible"/>
                                      </p:to>
                                    </p:set>
                                    <p:animEffect transition="in" filter="fade">
                                      <p:cBhvr>
                                        <p:cTn id="171" dur="500"/>
                                        <p:tgtEl>
                                          <p:spTgt spid="86"/>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87"/>
                                        </p:tgtEl>
                                        <p:attrNameLst>
                                          <p:attrName>style.visibility</p:attrName>
                                        </p:attrNameLst>
                                      </p:cBhvr>
                                      <p:to>
                                        <p:strVal val="visible"/>
                                      </p:to>
                                    </p:set>
                                    <p:animEffect transition="in" filter="fade">
                                      <p:cBhvr>
                                        <p:cTn id="174" dur="500"/>
                                        <p:tgtEl>
                                          <p:spTgt spid="87"/>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88"/>
                                        </p:tgtEl>
                                        <p:attrNameLst>
                                          <p:attrName>style.visibility</p:attrName>
                                        </p:attrNameLst>
                                      </p:cBhvr>
                                      <p:to>
                                        <p:strVal val="visible"/>
                                      </p:to>
                                    </p:set>
                                    <p:animEffect transition="in" filter="fade">
                                      <p:cBhvr>
                                        <p:cTn id="177" dur="500"/>
                                        <p:tgtEl>
                                          <p:spTgt spid="88"/>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500"/>
                                        <p:tgtEl>
                                          <p:spTgt spid="89"/>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90"/>
                                        </p:tgtEl>
                                        <p:attrNameLst>
                                          <p:attrName>style.visibility</p:attrName>
                                        </p:attrNameLst>
                                      </p:cBhvr>
                                      <p:to>
                                        <p:strVal val="visible"/>
                                      </p:to>
                                    </p:set>
                                    <p:animEffect transition="in" filter="fade">
                                      <p:cBhvr>
                                        <p:cTn id="183" dur="500"/>
                                        <p:tgtEl>
                                          <p:spTgt spid="90"/>
                                        </p:tgtEl>
                                      </p:cBhvr>
                                    </p:animEffect>
                                  </p:childTnLst>
                                </p:cTn>
                              </p:par>
                              <p:par>
                                <p:cTn id="184" presetID="10" presetClass="entr" presetSubtype="0" fill="hold" nodeType="withEffect">
                                  <p:stCondLst>
                                    <p:cond delay="0"/>
                                  </p:stCondLst>
                                  <p:childTnLst>
                                    <p:set>
                                      <p:cBhvr>
                                        <p:cTn id="185" dur="1" fill="hold">
                                          <p:stCondLst>
                                            <p:cond delay="0"/>
                                          </p:stCondLst>
                                        </p:cTn>
                                        <p:tgtEl>
                                          <p:spTgt spid="91"/>
                                        </p:tgtEl>
                                        <p:attrNameLst>
                                          <p:attrName>style.visibility</p:attrName>
                                        </p:attrNameLst>
                                      </p:cBhvr>
                                      <p:to>
                                        <p:strVal val="visible"/>
                                      </p:to>
                                    </p:set>
                                    <p:animEffect transition="in" filter="fade">
                                      <p:cBhvr>
                                        <p:cTn id="186" dur="500"/>
                                        <p:tgtEl>
                                          <p:spTgt spid="91"/>
                                        </p:tgtEl>
                                      </p:cBhvr>
                                    </p:animEffect>
                                  </p:childTnLst>
                                </p:cTn>
                              </p:par>
                              <p:par>
                                <p:cTn id="187" presetID="10" presetClass="entr" presetSubtype="0" fill="hold" nodeType="withEffect">
                                  <p:stCondLst>
                                    <p:cond delay="0"/>
                                  </p:stCondLst>
                                  <p:childTnLst>
                                    <p:set>
                                      <p:cBhvr>
                                        <p:cTn id="188" dur="1" fill="hold">
                                          <p:stCondLst>
                                            <p:cond delay="0"/>
                                          </p:stCondLst>
                                        </p:cTn>
                                        <p:tgtEl>
                                          <p:spTgt spid="92"/>
                                        </p:tgtEl>
                                        <p:attrNameLst>
                                          <p:attrName>style.visibility</p:attrName>
                                        </p:attrNameLst>
                                      </p:cBhvr>
                                      <p:to>
                                        <p:strVal val="visible"/>
                                      </p:to>
                                    </p:set>
                                    <p:animEffect transition="in" filter="fade">
                                      <p:cBhvr>
                                        <p:cTn id="189" dur="500"/>
                                        <p:tgtEl>
                                          <p:spTgt spid="92"/>
                                        </p:tgtEl>
                                      </p:cBhvr>
                                    </p:animEffect>
                                  </p:childTnLst>
                                </p:cTn>
                              </p:par>
                              <p:par>
                                <p:cTn id="190" presetID="10" presetClass="entr" presetSubtype="0" fill="hold" nodeType="withEffect">
                                  <p:stCondLst>
                                    <p:cond delay="0"/>
                                  </p:stCondLst>
                                  <p:childTnLst>
                                    <p:set>
                                      <p:cBhvr>
                                        <p:cTn id="191" dur="1" fill="hold">
                                          <p:stCondLst>
                                            <p:cond delay="0"/>
                                          </p:stCondLst>
                                        </p:cTn>
                                        <p:tgtEl>
                                          <p:spTgt spid="93"/>
                                        </p:tgtEl>
                                        <p:attrNameLst>
                                          <p:attrName>style.visibility</p:attrName>
                                        </p:attrNameLst>
                                      </p:cBhvr>
                                      <p:to>
                                        <p:strVal val="visible"/>
                                      </p:to>
                                    </p:set>
                                    <p:animEffect transition="in" filter="fade">
                                      <p:cBhvr>
                                        <p:cTn id="192" dur="500"/>
                                        <p:tgtEl>
                                          <p:spTgt spid="93"/>
                                        </p:tgtEl>
                                      </p:cBhvr>
                                    </p:animEffect>
                                  </p:childTnLst>
                                </p:cTn>
                              </p:par>
                              <p:par>
                                <p:cTn id="193" presetID="10" presetClass="entr" presetSubtype="0" fill="hold" nodeType="withEffect">
                                  <p:stCondLst>
                                    <p:cond delay="0"/>
                                  </p:stCondLst>
                                  <p:childTnLst>
                                    <p:set>
                                      <p:cBhvr>
                                        <p:cTn id="194" dur="1" fill="hold">
                                          <p:stCondLst>
                                            <p:cond delay="0"/>
                                          </p:stCondLst>
                                        </p:cTn>
                                        <p:tgtEl>
                                          <p:spTgt spid="94"/>
                                        </p:tgtEl>
                                        <p:attrNameLst>
                                          <p:attrName>style.visibility</p:attrName>
                                        </p:attrNameLst>
                                      </p:cBhvr>
                                      <p:to>
                                        <p:strVal val="visible"/>
                                      </p:to>
                                    </p:set>
                                    <p:animEffect transition="in" filter="fade">
                                      <p:cBhvr>
                                        <p:cTn id="195" dur="500"/>
                                        <p:tgtEl>
                                          <p:spTgt spid="94"/>
                                        </p:tgtEl>
                                      </p:cBhvr>
                                    </p:animEffect>
                                  </p:childTnLst>
                                </p:cTn>
                              </p:par>
                              <p:par>
                                <p:cTn id="196" presetID="10" presetClass="entr" presetSubtype="0" fill="hold" nodeType="withEffect">
                                  <p:stCondLst>
                                    <p:cond delay="0"/>
                                  </p:stCondLst>
                                  <p:childTnLst>
                                    <p:set>
                                      <p:cBhvr>
                                        <p:cTn id="197" dur="1" fill="hold">
                                          <p:stCondLst>
                                            <p:cond delay="0"/>
                                          </p:stCondLst>
                                        </p:cTn>
                                        <p:tgtEl>
                                          <p:spTgt spid="95"/>
                                        </p:tgtEl>
                                        <p:attrNameLst>
                                          <p:attrName>style.visibility</p:attrName>
                                        </p:attrNameLst>
                                      </p:cBhvr>
                                      <p:to>
                                        <p:strVal val="visible"/>
                                      </p:to>
                                    </p:set>
                                    <p:animEffect transition="in" filter="fade">
                                      <p:cBhvr>
                                        <p:cTn id="198" dur="500"/>
                                        <p:tgtEl>
                                          <p:spTgt spid="95"/>
                                        </p:tgtEl>
                                      </p:cBhvr>
                                    </p:animEffect>
                                  </p:childTnLst>
                                </p:cTn>
                              </p:par>
                              <p:par>
                                <p:cTn id="199" presetID="10" presetClass="entr" presetSubtype="0" fill="hold" nodeType="withEffect">
                                  <p:stCondLst>
                                    <p:cond delay="0"/>
                                  </p:stCondLst>
                                  <p:childTnLst>
                                    <p:set>
                                      <p:cBhvr>
                                        <p:cTn id="200" dur="1" fill="hold">
                                          <p:stCondLst>
                                            <p:cond delay="0"/>
                                          </p:stCondLst>
                                        </p:cTn>
                                        <p:tgtEl>
                                          <p:spTgt spid="96"/>
                                        </p:tgtEl>
                                        <p:attrNameLst>
                                          <p:attrName>style.visibility</p:attrName>
                                        </p:attrNameLst>
                                      </p:cBhvr>
                                      <p:to>
                                        <p:strVal val="visible"/>
                                      </p:to>
                                    </p:set>
                                    <p:animEffect transition="in" filter="fade">
                                      <p:cBhvr>
                                        <p:cTn id="201" dur="500"/>
                                        <p:tgtEl>
                                          <p:spTgt spid="96"/>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500"/>
                                        <p:tgtEl>
                                          <p:spTgt spid="97"/>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98"/>
                                        </p:tgtEl>
                                        <p:attrNameLst>
                                          <p:attrName>style.visibility</p:attrName>
                                        </p:attrNameLst>
                                      </p:cBhvr>
                                      <p:to>
                                        <p:strVal val="visible"/>
                                      </p:to>
                                    </p:set>
                                    <p:animEffect transition="in" filter="fade">
                                      <p:cBhvr>
                                        <p:cTn id="207" dur="500"/>
                                        <p:tgtEl>
                                          <p:spTgt spid="98"/>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99"/>
                                        </p:tgtEl>
                                        <p:attrNameLst>
                                          <p:attrName>style.visibility</p:attrName>
                                        </p:attrNameLst>
                                      </p:cBhvr>
                                      <p:to>
                                        <p:strVal val="visible"/>
                                      </p:to>
                                    </p:set>
                                    <p:animEffect transition="in" filter="fade">
                                      <p:cBhvr>
                                        <p:cTn id="210" dur="500"/>
                                        <p:tgtEl>
                                          <p:spTgt spid="99"/>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00"/>
                                        </p:tgtEl>
                                        <p:attrNameLst>
                                          <p:attrName>style.visibility</p:attrName>
                                        </p:attrNameLst>
                                      </p:cBhvr>
                                      <p:to>
                                        <p:strVal val="visible"/>
                                      </p:to>
                                    </p:set>
                                    <p:animEffect transition="in" filter="fade">
                                      <p:cBhvr>
                                        <p:cTn id="213" dur="500"/>
                                        <p:tgtEl>
                                          <p:spTgt spid="100"/>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01"/>
                                        </p:tgtEl>
                                        <p:attrNameLst>
                                          <p:attrName>style.visibility</p:attrName>
                                        </p:attrNameLst>
                                      </p:cBhvr>
                                      <p:to>
                                        <p:strVal val="visible"/>
                                      </p:to>
                                    </p:set>
                                    <p:animEffect transition="in" filter="fade">
                                      <p:cBhvr>
                                        <p:cTn id="216" dur="500"/>
                                        <p:tgtEl>
                                          <p:spTgt spid="101"/>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02"/>
                                        </p:tgtEl>
                                        <p:attrNameLst>
                                          <p:attrName>style.visibility</p:attrName>
                                        </p:attrNameLst>
                                      </p:cBhvr>
                                      <p:to>
                                        <p:strVal val="visible"/>
                                      </p:to>
                                    </p:set>
                                    <p:animEffect transition="in" filter="fade">
                                      <p:cBhvr>
                                        <p:cTn id="219" dur="500"/>
                                        <p:tgtEl>
                                          <p:spTgt spid="102"/>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03"/>
                                        </p:tgtEl>
                                        <p:attrNameLst>
                                          <p:attrName>style.visibility</p:attrName>
                                        </p:attrNameLst>
                                      </p:cBhvr>
                                      <p:to>
                                        <p:strVal val="visible"/>
                                      </p:to>
                                    </p:set>
                                    <p:animEffect transition="in" filter="fade">
                                      <p:cBhvr>
                                        <p:cTn id="222" dur="500"/>
                                        <p:tgtEl>
                                          <p:spTgt spid="103"/>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04"/>
                                        </p:tgtEl>
                                        <p:attrNameLst>
                                          <p:attrName>style.visibility</p:attrName>
                                        </p:attrNameLst>
                                      </p:cBhvr>
                                      <p:to>
                                        <p:strVal val="visible"/>
                                      </p:to>
                                    </p:set>
                                    <p:animEffect transition="in" filter="fade">
                                      <p:cBhvr>
                                        <p:cTn id="225" dur="500"/>
                                        <p:tgtEl>
                                          <p:spTgt spid="104"/>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05"/>
                                        </p:tgtEl>
                                        <p:attrNameLst>
                                          <p:attrName>style.visibility</p:attrName>
                                        </p:attrNameLst>
                                      </p:cBhvr>
                                      <p:to>
                                        <p:strVal val="visible"/>
                                      </p:to>
                                    </p:set>
                                    <p:animEffect transition="in" filter="fade">
                                      <p:cBhvr>
                                        <p:cTn id="228" dur="500"/>
                                        <p:tgtEl>
                                          <p:spTgt spid="105"/>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06"/>
                                        </p:tgtEl>
                                        <p:attrNameLst>
                                          <p:attrName>style.visibility</p:attrName>
                                        </p:attrNameLst>
                                      </p:cBhvr>
                                      <p:to>
                                        <p:strVal val="visible"/>
                                      </p:to>
                                    </p:set>
                                    <p:animEffect transition="in" filter="fade">
                                      <p:cBhvr>
                                        <p:cTn id="231" dur="500"/>
                                        <p:tgtEl>
                                          <p:spTgt spid="106"/>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07"/>
                                        </p:tgtEl>
                                        <p:attrNameLst>
                                          <p:attrName>style.visibility</p:attrName>
                                        </p:attrNameLst>
                                      </p:cBhvr>
                                      <p:to>
                                        <p:strVal val="visible"/>
                                      </p:to>
                                    </p:set>
                                    <p:animEffect transition="in" filter="fade">
                                      <p:cBhvr>
                                        <p:cTn id="234" dur="500"/>
                                        <p:tgtEl>
                                          <p:spTgt spid="107"/>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108"/>
                                        </p:tgtEl>
                                        <p:attrNameLst>
                                          <p:attrName>style.visibility</p:attrName>
                                        </p:attrNameLst>
                                      </p:cBhvr>
                                      <p:to>
                                        <p:strVal val="visible"/>
                                      </p:to>
                                    </p:set>
                                    <p:animEffect transition="in" filter="fade">
                                      <p:cBhvr>
                                        <p:cTn id="237" dur="500"/>
                                        <p:tgtEl>
                                          <p:spTgt spid="108"/>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fade">
                                      <p:cBhvr>
                                        <p:cTn id="242" dur="500"/>
                                        <p:tgtEl>
                                          <p:spTgt spid="122"/>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fade">
                                      <p:cBhvr>
                                        <p:cTn id="245" dur="500"/>
                                        <p:tgtEl>
                                          <p:spTgt spid="123"/>
                                        </p:tgtEl>
                                      </p:cBhvr>
                                    </p:animEffect>
                                  </p:childTnLst>
                                </p:cTn>
                              </p:par>
                              <p:par>
                                <p:cTn id="246" presetID="10" presetClass="entr" presetSubtype="0" fill="hold" grpId="0" nodeType="withEffect">
                                  <p:stCondLst>
                                    <p:cond delay="0"/>
                                  </p:stCondLst>
                                  <p:childTnLst>
                                    <p:set>
                                      <p:cBhvr>
                                        <p:cTn id="247" dur="1" fill="hold">
                                          <p:stCondLst>
                                            <p:cond delay="0"/>
                                          </p:stCondLst>
                                        </p:cTn>
                                        <p:tgtEl>
                                          <p:spTgt spid="130"/>
                                        </p:tgtEl>
                                        <p:attrNameLst>
                                          <p:attrName>style.visibility</p:attrName>
                                        </p:attrNameLst>
                                      </p:cBhvr>
                                      <p:to>
                                        <p:strVal val="visible"/>
                                      </p:to>
                                    </p:set>
                                    <p:animEffect transition="in" filter="fade">
                                      <p:cBhvr>
                                        <p:cTn id="248" dur="500"/>
                                        <p:tgtEl>
                                          <p:spTgt spid="130"/>
                                        </p:tgtEl>
                                      </p:cBhvr>
                                    </p:animEffect>
                                  </p:childTnLst>
                                </p:cTn>
                              </p:par>
                              <p:par>
                                <p:cTn id="249" presetID="10" presetClass="entr" presetSubtype="0" fill="hold" grpId="0" nodeType="withEffect">
                                  <p:stCondLst>
                                    <p:cond delay="0"/>
                                  </p:stCondLst>
                                  <p:childTnLst>
                                    <p:set>
                                      <p:cBhvr>
                                        <p:cTn id="250" dur="1" fill="hold">
                                          <p:stCondLst>
                                            <p:cond delay="0"/>
                                          </p:stCondLst>
                                        </p:cTn>
                                        <p:tgtEl>
                                          <p:spTgt spid="132"/>
                                        </p:tgtEl>
                                        <p:attrNameLst>
                                          <p:attrName>style.visibility</p:attrName>
                                        </p:attrNameLst>
                                      </p:cBhvr>
                                      <p:to>
                                        <p:strVal val="visible"/>
                                      </p:to>
                                    </p:set>
                                    <p:animEffect transition="in" filter="fade">
                                      <p:cBhvr>
                                        <p:cTn id="251" dur="500"/>
                                        <p:tgtEl>
                                          <p:spTgt spid="132"/>
                                        </p:tgtEl>
                                      </p:cBhvr>
                                    </p:animEffect>
                                  </p:childTnLst>
                                </p:cTn>
                              </p:par>
                            </p:childTnLst>
                          </p:cTn>
                        </p:par>
                      </p:childTnLst>
                    </p:cTn>
                  </p:par>
                  <p:par>
                    <p:cTn id="252" fill="hold">
                      <p:stCondLst>
                        <p:cond delay="indefinite"/>
                      </p:stCondLst>
                      <p:childTnLst>
                        <p:par>
                          <p:cTn id="253" fill="hold">
                            <p:stCondLst>
                              <p:cond delay="0"/>
                            </p:stCondLst>
                            <p:childTnLst>
                              <p:par>
                                <p:cTn id="254" presetID="10" presetClass="entr" presetSubtype="0" fill="hold" grpId="0" nodeType="clickEffect">
                                  <p:stCondLst>
                                    <p:cond delay="0"/>
                                  </p:stCondLst>
                                  <p:childTnLst>
                                    <p:set>
                                      <p:cBhvr>
                                        <p:cTn id="255" dur="1" fill="hold">
                                          <p:stCondLst>
                                            <p:cond delay="0"/>
                                          </p:stCondLst>
                                        </p:cTn>
                                        <p:tgtEl>
                                          <p:spTgt spid="7"/>
                                        </p:tgtEl>
                                        <p:attrNameLst>
                                          <p:attrName>style.visibility</p:attrName>
                                        </p:attrNameLst>
                                      </p:cBhvr>
                                      <p:to>
                                        <p:strVal val="visible"/>
                                      </p:to>
                                    </p:set>
                                    <p:animEffect transition="in" filter="fade">
                                      <p:cBhvr>
                                        <p:cTn id="256" dur="500"/>
                                        <p:tgtEl>
                                          <p:spTgt spid="7"/>
                                        </p:tgtEl>
                                      </p:cBhvr>
                                    </p:animEffec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8"/>
                                        </p:tgtEl>
                                        <p:attrNameLst>
                                          <p:attrName>style.visibility</p:attrName>
                                        </p:attrNameLst>
                                      </p:cBhvr>
                                      <p:to>
                                        <p:strVal val="visible"/>
                                      </p:to>
                                    </p:set>
                                    <p:animEffect transition="in" filter="fade">
                                      <p:cBhvr>
                                        <p:cTn id="26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6" grpId="0" animBg="1"/>
      <p:bldP spid="7" grpId="0" animBg="1"/>
      <p:bldP spid="8" grpId="0" animBg="1"/>
      <p:bldP spid="29" grpId="0" animBg="1"/>
      <p:bldP spid="31" grpId="0" animBg="1"/>
      <p:bldP spid="32" grpId="0" animBg="1"/>
      <p:bldP spid="33" grpId="0" animBg="1"/>
      <p:bldP spid="34" grpId="0" animBg="1"/>
      <p:bldP spid="41" grpId="0"/>
      <p:bldP spid="42" grpId="0"/>
      <p:bldP spid="43" grpId="0"/>
      <p:bldP spid="44" grpId="0"/>
      <p:bldP spid="45" grpId="0"/>
      <p:bldP spid="46" grpId="0"/>
      <p:bldP spid="47" grpId="0"/>
      <p:bldP spid="56" grpId="0" animBg="1"/>
      <p:bldP spid="57" grpId="0" animBg="1"/>
      <p:bldP spid="58" grpId="0" animBg="1"/>
      <p:bldP spid="59" grpId="0" animBg="1"/>
      <p:bldP spid="60" grpId="0" animBg="1"/>
      <p:bldP spid="62" grpId="0" animBg="1"/>
      <p:bldP spid="63" grpId="0" animBg="1"/>
      <p:bldP spid="64" grpId="0" animBg="1"/>
      <p:bldP spid="65" grpId="0" animBg="1"/>
      <p:bldP spid="72" grpId="0"/>
      <p:bldP spid="73" grpId="0"/>
      <p:bldP spid="74" grpId="0"/>
      <p:bldP spid="75" grpId="0"/>
      <p:bldP spid="76" grpId="0"/>
      <p:bldP spid="77" grpId="0"/>
      <p:bldP spid="78" grpId="0"/>
      <p:bldP spid="79" grpId="0" animBg="1"/>
      <p:bldP spid="80" grpId="0" animBg="1"/>
      <p:bldP spid="81" grpId="0" animBg="1"/>
      <p:bldP spid="82" grpId="0" animBg="1"/>
      <p:bldP spid="83" grpId="0" animBg="1"/>
      <p:bldP spid="87" grpId="0" animBg="1"/>
      <p:bldP spid="88" grpId="0" animBg="1"/>
      <p:bldP spid="89" grpId="0" animBg="1"/>
      <p:bldP spid="90" grpId="0" animBg="1"/>
      <p:bldP spid="97" grpId="0"/>
      <p:bldP spid="98" grpId="0"/>
      <p:bldP spid="99" grpId="0"/>
      <p:bldP spid="100" grpId="0"/>
      <p:bldP spid="101" grpId="0"/>
      <p:bldP spid="102" grpId="0"/>
      <p:bldP spid="103" grpId="0"/>
      <p:bldP spid="104" grpId="0" animBg="1"/>
      <p:bldP spid="105" grpId="0" animBg="1"/>
      <p:bldP spid="106" grpId="0" animBg="1"/>
      <p:bldP spid="107" grpId="0" animBg="1"/>
      <p:bldP spid="108" grpId="0" animBg="1"/>
      <p:bldP spid="122" grpId="0"/>
      <p:bldP spid="123" grpId="0"/>
      <p:bldP spid="130" grpId="0" animBg="1"/>
      <p:bldP spid="1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9F8F837C-5BBC-424B-8830-BEF515CBD6C3}"/>
                  </a:ext>
                </a:extLst>
              </p:cNvPr>
              <p:cNvSpPr/>
              <p:nvPr/>
            </p:nvSpPr>
            <p:spPr>
              <a:xfrm>
                <a:off x="11263485" y="1554814"/>
                <a:ext cx="665018" cy="61157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dirty="0" smtClean="0">
                          <a:latin typeface="Cambria Math" panose="02040503050406030204" pitchFamily="18" charset="0"/>
                        </a:rPr>
                        <m:t>𝒋</m:t>
                      </m:r>
                    </m:oMath>
                  </m:oMathPara>
                </a14:m>
                <a:endParaRPr lang="en-CA" sz="2000" b="1" dirty="0"/>
              </a:p>
            </p:txBody>
          </p:sp>
        </mc:Choice>
        <mc:Fallback xmlns="">
          <p:sp>
            <p:nvSpPr>
              <p:cNvPr id="5" name="Oval 4">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11263485" y="1554814"/>
                <a:ext cx="665018" cy="611579"/>
              </a:xfrm>
              <a:prstGeom prst="ellipse">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4C61EA1C-BC2C-4426-88A9-A40F2B3CEC1A}"/>
                  </a:ext>
                </a:extLst>
              </p:cNvPr>
              <p:cNvSpPr/>
              <p:nvPr/>
            </p:nvSpPr>
            <p:spPr>
              <a:xfrm>
                <a:off x="9377600" y="1802459"/>
                <a:ext cx="665018" cy="61157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𝒊</m:t>
                      </m:r>
                    </m:oMath>
                  </m:oMathPara>
                </a14:m>
                <a:endParaRPr lang="en-CA" sz="2000" b="1" dirty="0"/>
              </a:p>
            </p:txBody>
          </p:sp>
        </mc:Choice>
        <mc:Fallback xmlns="">
          <p:sp>
            <p:nvSpPr>
              <p:cNvPr id="6" name="Oval 5">
                <a:extLst>
                  <a:ext uri="{FF2B5EF4-FFF2-40B4-BE49-F238E27FC236}">
                    <a16:creationId xmlns:a16="http://schemas.microsoft.com/office/drawing/2014/main" id="{4C61EA1C-BC2C-4426-88A9-A40F2B3CEC1A}"/>
                  </a:ext>
                </a:extLst>
              </p:cNvPr>
              <p:cNvSpPr>
                <a:spLocks noRot="1" noChangeAspect="1" noMove="1" noResize="1" noEditPoints="1" noAdjustHandles="1" noChangeArrowheads="1" noChangeShapeType="1" noTextEdit="1"/>
              </p:cNvSpPr>
              <p:nvPr/>
            </p:nvSpPr>
            <p:spPr>
              <a:xfrm>
                <a:off x="9377600" y="1802459"/>
                <a:ext cx="665018" cy="611579"/>
              </a:xfrm>
              <a:prstGeom prst="ellipse">
                <a:avLst/>
              </a:prstGeom>
              <a:blipFill>
                <a:blip r:embed="rId4"/>
                <a:stretch>
                  <a:fillRect/>
                </a:stretch>
              </a:blipFill>
            </p:spPr>
            <p:txBody>
              <a:bodyPr/>
              <a:lstStyle/>
              <a:p>
                <a:r>
                  <a:rPr lang="en-CA">
                    <a:noFill/>
                  </a:rPr>
                  <a:t> </a:t>
                </a:r>
              </a:p>
            </p:txBody>
          </p:sp>
        </mc:Fallback>
      </mc:AlternateContent>
      <p:cxnSp>
        <p:nvCxnSpPr>
          <p:cNvPr id="8" name="Straight Arrow Connector 7">
            <a:extLst>
              <a:ext uri="{FF2B5EF4-FFF2-40B4-BE49-F238E27FC236}">
                <a16:creationId xmlns:a16="http://schemas.microsoft.com/office/drawing/2014/main" id="{BB16C96C-01A8-47FE-8A7A-95C68D985700}"/>
              </a:ext>
            </a:extLst>
          </p:cNvPr>
          <p:cNvCxnSpPr>
            <a:stCxn id="6" idx="5"/>
          </p:cNvCxnSpPr>
          <p:nvPr/>
        </p:nvCxnSpPr>
        <p:spPr>
          <a:xfrm rot="20395698">
            <a:off x="10041943" y="2203927"/>
            <a:ext cx="269959" cy="168293"/>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9" name="Straight Arrow Connector 8">
            <a:extLst>
              <a:ext uri="{FF2B5EF4-FFF2-40B4-BE49-F238E27FC236}">
                <a16:creationId xmlns:a16="http://schemas.microsoft.com/office/drawing/2014/main" id="{3845BA73-5A15-4CFB-B69A-7807D7073E02}"/>
              </a:ext>
            </a:extLst>
          </p:cNvPr>
          <p:cNvCxnSpPr>
            <a:cxnSpLocks/>
          </p:cNvCxnSpPr>
          <p:nvPr/>
        </p:nvCxnSpPr>
        <p:spPr>
          <a:xfrm rot="20395698" flipV="1">
            <a:off x="10307742" y="2085951"/>
            <a:ext cx="370379" cy="168293"/>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10" name="Straight Arrow Connector 9">
            <a:extLst>
              <a:ext uri="{FF2B5EF4-FFF2-40B4-BE49-F238E27FC236}">
                <a16:creationId xmlns:a16="http://schemas.microsoft.com/office/drawing/2014/main" id="{5A31AA18-7E60-4D03-98BB-4F11E4529454}"/>
              </a:ext>
            </a:extLst>
          </p:cNvPr>
          <p:cNvCxnSpPr>
            <a:cxnSpLocks/>
          </p:cNvCxnSpPr>
          <p:nvPr/>
        </p:nvCxnSpPr>
        <p:spPr>
          <a:xfrm rot="20395698">
            <a:off x="10648142" y="1976057"/>
            <a:ext cx="360368" cy="130882"/>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11" name="Straight Arrow Connector 10">
            <a:extLst>
              <a:ext uri="{FF2B5EF4-FFF2-40B4-BE49-F238E27FC236}">
                <a16:creationId xmlns:a16="http://schemas.microsoft.com/office/drawing/2014/main" id="{0E9F908C-3228-48A8-889A-F03E69799D05}"/>
              </a:ext>
            </a:extLst>
          </p:cNvPr>
          <p:cNvCxnSpPr>
            <a:cxnSpLocks/>
          </p:cNvCxnSpPr>
          <p:nvPr/>
        </p:nvCxnSpPr>
        <p:spPr>
          <a:xfrm rot="20395698" flipV="1">
            <a:off x="11005889" y="1915364"/>
            <a:ext cx="279969" cy="7647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10450406" y="1658173"/>
                <a:ext cx="40748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latin typeface="Cambria Math" panose="02040503050406030204" pitchFamily="18" charset="0"/>
                        </a:rPr>
                        <m:t>𝑷</m:t>
                      </m:r>
                    </m:oMath>
                  </m:oMathPara>
                </a14:m>
                <a:endParaRPr lang="en-CA"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10450406" y="1658173"/>
                <a:ext cx="407483" cy="369332"/>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9119993" y="874713"/>
                <a:ext cx="3033266" cy="646331"/>
              </a:xfrm>
              <a:prstGeom prst="rect">
                <a:avLst/>
              </a:prstGeom>
              <a:noFill/>
            </p:spPr>
            <p:txBody>
              <a:bodyPr wrap="none" rtlCol="0">
                <a:spAutoFit/>
              </a:bodyPr>
              <a:lstStyle/>
              <a:p>
                <a:pPr algn="ctr"/>
                <a:r>
                  <a:rPr lang="en-CA" b="0" dirty="0"/>
                  <a:t>Let </a:t>
                </a:r>
                <a14:m>
                  <m:oMath xmlns:m="http://schemas.openxmlformats.org/officeDocument/2006/math">
                    <m:r>
                      <a:rPr lang="en-CA" b="0" i="1" smtClean="0">
                        <a:latin typeface="Cambria Math" panose="02040503050406030204" pitchFamily="18" charset="0"/>
                      </a:rPr>
                      <m:t>𝑃</m:t>
                    </m:r>
                    <m:r>
                      <a:rPr lang="en-CA" b="0" i="1" smtClean="0">
                        <a:latin typeface="Cambria Math" panose="02040503050406030204" pitchFamily="18" charset="0"/>
                      </a:rPr>
                      <m:t>=</m:t>
                    </m:r>
                  </m:oMath>
                </a14:m>
                <a:r>
                  <a:rPr lang="en-CA" dirty="0"/>
                  <a:t> minimum weight</a:t>
                </a:r>
              </a:p>
              <a:p>
                <a:pPr algn="ctr"/>
                <a14:m>
                  <m:oMath xmlns:m="http://schemas.openxmlformats.org/officeDocument/2006/math">
                    <m:d>
                      <m:dPr>
                        <m:ctrlPr>
                          <a:rPr lang="en-CA" i="1" smtClean="0">
                            <a:latin typeface="Cambria Math" panose="02040503050406030204" pitchFamily="18" charset="0"/>
                          </a:rPr>
                        </m:ctrlPr>
                      </m:dPr>
                      <m:e>
                        <m:r>
                          <a:rPr lang="en-CA" b="0" i="1" smtClean="0">
                            <a:latin typeface="Cambria Math" panose="02040503050406030204" pitchFamily="18" charset="0"/>
                          </a:rPr>
                          <m:t>𝑖</m:t>
                        </m:r>
                        <m:r>
                          <a:rPr lang="en-CA" b="0" i="1" smtClean="0">
                            <a:latin typeface="Cambria Math" panose="02040503050406030204" pitchFamily="18" charset="0"/>
                          </a:rPr>
                          <m:t>,</m:t>
                        </m:r>
                        <m:r>
                          <a:rPr lang="en-CA" b="0" i="1" smtClean="0">
                            <a:latin typeface="Cambria Math" panose="02040503050406030204" pitchFamily="18" charset="0"/>
                          </a:rPr>
                          <m:t>𝑗</m:t>
                        </m:r>
                      </m:e>
                    </m:d>
                  </m:oMath>
                </a14:m>
                <a:r>
                  <a:rPr lang="en-CA" dirty="0"/>
                  <a:t>-path with </a:t>
                </a:r>
                <a14:m>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𝑚</m:t>
                    </m:r>
                  </m:oMath>
                </a14:m>
                <a:r>
                  <a:rPr lang="en-CA" dirty="0"/>
                  <a:t> edges</a:t>
                </a:r>
              </a:p>
            </p:txBody>
          </p:sp>
        </mc:Choice>
        <mc:Fallback xmlns="">
          <p:sp>
            <p:nvSpPr>
              <p:cNvPr id="15" name="TextBox 14"/>
              <p:cNvSpPr txBox="1">
                <a:spLocks noRot="1" noChangeAspect="1" noMove="1" noResize="1" noEditPoints="1" noAdjustHandles="1" noChangeArrowheads="1" noChangeShapeType="1" noTextEdit="1"/>
              </p:cNvSpPr>
              <p:nvPr/>
            </p:nvSpPr>
            <p:spPr>
              <a:xfrm>
                <a:off x="9119993" y="874713"/>
                <a:ext cx="3033266" cy="646331"/>
              </a:xfrm>
              <a:prstGeom prst="rect">
                <a:avLst/>
              </a:prstGeom>
              <a:blipFill>
                <a:blip r:embed="rId6"/>
                <a:stretch>
                  <a:fillRect t="-4673" r="-1606" b="-1308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9F8F837C-5BBC-424B-8830-BEF515CBD6C3}"/>
                  </a:ext>
                </a:extLst>
              </p:cNvPr>
              <p:cNvSpPr/>
              <p:nvPr/>
            </p:nvSpPr>
            <p:spPr>
              <a:xfrm>
                <a:off x="11461671" y="3690304"/>
                <a:ext cx="665018" cy="61157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dirty="0" smtClean="0">
                          <a:latin typeface="Cambria Math" panose="02040503050406030204" pitchFamily="18" charset="0"/>
                        </a:rPr>
                        <m:t>𝒋</m:t>
                      </m:r>
                    </m:oMath>
                  </m:oMathPara>
                </a14:m>
                <a:endParaRPr lang="en-CA" sz="2000" b="1" dirty="0"/>
              </a:p>
            </p:txBody>
          </p:sp>
        </mc:Choice>
        <mc:Fallback xmlns="">
          <p:sp>
            <p:nvSpPr>
              <p:cNvPr id="16" name="Oval 15">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11461671" y="3690304"/>
                <a:ext cx="665018" cy="611579"/>
              </a:xfrm>
              <a:prstGeom prst="ellipse">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4C61EA1C-BC2C-4426-88A9-A40F2B3CEC1A}"/>
                  </a:ext>
                </a:extLst>
              </p:cNvPr>
              <p:cNvSpPr/>
              <p:nvPr/>
            </p:nvSpPr>
            <p:spPr>
              <a:xfrm>
                <a:off x="9151646" y="3996094"/>
                <a:ext cx="665018" cy="61157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𝒊</m:t>
                      </m:r>
                    </m:oMath>
                  </m:oMathPara>
                </a14:m>
                <a:endParaRPr lang="en-CA" sz="2000" b="1" dirty="0"/>
              </a:p>
            </p:txBody>
          </p:sp>
        </mc:Choice>
        <mc:Fallback xmlns="">
          <p:sp>
            <p:nvSpPr>
              <p:cNvPr id="17" name="Oval 16">
                <a:extLst>
                  <a:ext uri="{FF2B5EF4-FFF2-40B4-BE49-F238E27FC236}">
                    <a16:creationId xmlns:a16="http://schemas.microsoft.com/office/drawing/2014/main" id="{4C61EA1C-BC2C-4426-88A9-A40F2B3CEC1A}"/>
                  </a:ext>
                </a:extLst>
              </p:cNvPr>
              <p:cNvSpPr>
                <a:spLocks noRot="1" noChangeAspect="1" noMove="1" noResize="1" noEditPoints="1" noAdjustHandles="1" noChangeArrowheads="1" noChangeShapeType="1" noTextEdit="1"/>
              </p:cNvSpPr>
              <p:nvPr/>
            </p:nvSpPr>
            <p:spPr>
              <a:xfrm>
                <a:off x="9151646" y="3996094"/>
                <a:ext cx="665018" cy="611579"/>
              </a:xfrm>
              <a:prstGeom prst="ellipse">
                <a:avLst/>
              </a:prstGeom>
              <a:blipFill>
                <a:blip r:embed="rId8"/>
                <a:stretch>
                  <a:fillRect/>
                </a:stretch>
              </a:blipFill>
            </p:spPr>
            <p:txBody>
              <a:bodyPr/>
              <a:lstStyle/>
              <a:p>
                <a:r>
                  <a:rPr lang="en-CA">
                    <a:noFill/>
                  </a:rPr>
                  <a:t> </a:t>
                </a:r>
              </a:p>
            </p:txBody>
          </p:sp>
        </mc:Fallback>
      </mc:AlternateContent>
      <p:cxnSp>
        <p:nvCxnSpPr>
          <p:cNvPr id="18" name="Straight Arrow Connector 17">
            <a:extLst>
              <a:ext uri="{FF2B5EF4-FFF2-40B4-BE49-F238E27FC236}">
                <a16:creationId xmlns:a16="http://schemas.microsoft.com/office/drawing/2014/main" id="{BB16C96C-01A8-47FE-8A7A-95C68D985700}"/>
              </a:ext>
            </a:extLst>
          </p:cNvPr>
          <p:cNvCxnSpPr>
            <a:stCxn id="17" idx="5"/>
          </p:cNvCxnSpPr>
          <p:nvPr/>
        </p:nvCxnSpPr>
        <p:spPr>
          <a:xfrm rot="20395698">
            <a:off x="9815989" y="4397562"/>
            <a:ext cx="269959" cy="168293"/>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19" name="Straight Arrow Connector 18">
            <a:extLst>
              <a:ext uri="{FF2B5EF4-FFF2-40B4-BE49-F238E27FC236}">
                <a16:creationId xmlns:a16="http://schemas.microsoft.com/office/drawing/2014/main" id="{3845BA73-5A15-4CFB-B69A-7807D7073E02}"/>
              </a:ext>
            </a:extLst>
          </p:cNvPr>
          <p:cNvCxnSpPr>
            <a:cxnSpLocks/>
          </p:cNvCxnSpPr>
          <p:nvPr/>
        </p:nvCxnSpPr>
        <p:spPr>
          <a:xfrm rot="20395698" flipV="1">
            <a:off x="10081788" y="4279586"/>
            <a:ext cx="370379" cy="168293"/>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20" name="Straight Arrow Connector 19">
            <a:extLst>
              <a:ext uri="{FF2B5EF4-FFF2-40B4-BE49-F238E27FC236}">
                <a16:creationId xmlns:a16="http://schemas.microsoft.com/office/drawing/2014/main" id="{5A31AA18-7E60-4D03-98BB-4F11E4529454}"/>
              </a:ext>
            </a:extLst>
          </p:cNvPr>
          <p:cNvCxnSpPr>
            <a:cxnSpLocks/>
          </p:cNvCxnSpPr>
          <p:nvPr/>
        </p:nvCxnSpPr>
        <p:spPr>
          <a:xfrm rot="20395698">
            <a:off x="10422188" y="4169692"/>
            <a:ext cx="360368" cy="130882"/>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21" name="Straight Arrow Connector 20">
            <a:extLst>
              <a:ext uri="{FF2B5EF4-FFF2-40B4-BE49-F238E27FC236}">
                <a16:creationId xmlns:a16="http://schemas.microsoft.com/office/drawing/2014/main" id="{0E9F908C-3228-48A8-889A-F03E69799D05}"/>
              </a:ext>
            </a:extLst>
          </p:cNvPr>
          <p:cNvCxnSpPr>
            <a:cxnSpLocks/>
          </p:cNvCxnSpPr>
          <p:nvPr/>
        </p:nvCxnSpPr>
        <p:spPr>
          <a:xfrm rot="20395698" flipV="1">
            <a:off x="11204075" y="4108999"/>
            <a:ext cx="279969" cy="7647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10033580" y="4948658"/>
                <a:ext cx="4667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latin typeface="Cambria Math" panose="02040503050406030204" pitchFamily="18" charset="0"/>
                        </a:rPr>
                        <m:t>𝑷</m:t>
                      </m:r>
                      <m:r>
                        <a:rPr lang="en-CA" b="1" i="1" dirty="0" smtClean="0">
                          <a:latin typeface="Cambria Math" panose="02040503050406030204" pitchFamily="18" charset="0"/>
                        </a:rPr>
                        <m:t>′</m:t>
                      </m:r>
                    </m:oMath>
                  </m:oMathPara>
                </a14:m>
                <a:endParaRPr lang="en-CA" b="1" dirty="0"/>
              </a:p>
            </p:txBody>
          </p:sp>
        </mc:Choice>
        <mc:Fallback xmlns="">
          <p:sp>
            <p:nvSpPr>
              <p:cNvPr id="22" name="TextBox 21"/>
              <p:cNvSpPr txBox="1">
                <a:spLocks noRot="1" noChangeAspect="1" noMove="1" noResize="1" noEditPoints="1" noAdjustHandles="1" noChangeArrowheads="1" noChangeShapeType="1" noTextEdit="1"/>
              </p:cNvSpPr>
              <p:nvPr/>
            </p:nvSpPr>
            <p:spPr>
              <a:xfrm>
                <a:off x="10033580" y="4948658"/>
                <a:ext cx="466794" cy="369332"/>
              </a:xfrm>
              <a:prstGeom prst="rect">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3" name="Oval 22">
                <a:extLst>
                  <a:ext uri="{FF2B5EF4-FFF2-40B4-BE49-F238E27FC236}">
                    <a16:creationId xmlns:a16="http://schemas.microsoft.com/office/drawing/2014/main" id="{9F8F837C-5BBC-424B-8830-BEF515CBD6C3}"/>
                  </a:ext>
                </a:extLst>
              </p:cNvPr>
              <p:cNvSpPr/>
              <p:nvPr/>
            </p:nvSpPr>
            <p:spPr>
              <a:xfrm>
                <a:off x="10781070" y="4012285"/>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1" i="1" dirty="0" smtClean="0">
                          <a:latin typeface="Cambria Math" panose="02040503050406030204" pitchFamily="18" charset="0"/>
                        </a:rPr>
                        <m:t>𝒌</m:t>
                      </m:r>
                    </m:oMath>
                  </m:oMathPara>
                </a14:m>
                <a:endParaRPr lang="en-CA" sz="2000" b="1" dirty="0"/>
              </a:p>
            </p:txBody>
          </p:sp>
        </mc:Choice>
        <mc:Fallback xmlns="">
          <p:sp>
            <p:nvSpPr>
              <p:cNvPr id="23" name="Oval 22">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10781070" y="4012285"/>
                <a:ext cx="454209" cy="417710"/>
              </a:xfrm>
              <a:prstGeom prst="ellipse">
                <a:avLst/>
              </a:prstGeom>
              <a:blipFill>
                <a:blip r:embed="rId10"/>
                <a:stretch>
                  <a:fillRect/>
                </a:stretch>
              </a:blipFill>
            </p:spPr>
            <p:txBody>
              <a:bodyPr/>
              <a:lstStyle/>
              <a:p>
                <a:r>
                  <a:rPr lang="en-CA">
                    <a:noFill/>
                  </a:rPr>
                  <a:t> </a:t>
                </a:r>
              </a:p>
            </p:txBody>
          </p:sp>
        </mc:Fallback>
      </mc:AlternateContent>
      <p:sp>
        <p:nvSpPr>
          <p:cNvPr id="24" name="Left Brace 23"/>
          <p:cNvSpPr/>
          <p:nvPr/>
        </p:nvSpPr>
        <p:spPr>
          <a:xfrm rot="16200000">
            <a:off x="10080222" y="4121357"/>
            <a:ext cx="328441" cy="1403255"/>
          </a:xfrm>
          <a:prstGeom prst="leftBrace">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25" name="TextBox 24"/>
              <p:cNvSpPr txBox="1"/>
              <p:nvPr/>
            </p:nvSpPr>
            <p:spPr>
              <a:xfrm>
                <a:off x="8552453" y="5261435"/>
                <a:ext cx="3540827" cy="646331"/>
              </a:xfrm>
              <a:prstGeom prst="rect">
                <a:avLst/>
              </a:prstGeom>
              <a:noFill/>
            </p:spPr>
            <p:txBody>
              <a:bodyPr wrap="square" rtlCol="0">
                <a:spAutoFit/>
              </a:bodyPr>
              <a:lstStyle/>
              <a:p>
                <a:pPr algn="ctr"/>
                <a:r>
                  <a:rPr lang="en-CA" b="0" dirty="0"/>
                  <a:t>Then </a:t>
                </a:r>
                <a14:m>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𝑃</m:t>
                        </m:r>
                      </m:e>
                      <m:sup>
                        <m:r>
                          <a:rPr lang="en-CA" b="0" i="1" smtClean="0">
                            <a:latin typeface="Cambria Math" panose="02040503050406030204" pitchFamily="18" charset="0"/>
                          </a:rPr>
                          <m:t>′</m:t>
                        </m:r>
                      </m:sup>
                    </m:sSup>
                    <m:r>
                      <a:rPr lang="en-US" b="0" i="1" smtClean="0">
                        <a:latin typeface="Cambria Math" panose="02040503050406030204" pitchFamily="18" charset="0"/>
                      </a:rPr>
                      <m:t>=</m:t>
                    </m:r>
                  </m:oMath>
                </a14:m>
                <a:r>
                  <a:rPr lang="en-CA" dirty="0"/>
                  <a:t> </a:t>
                </a:r>
                <a:r>
                  <a:rPr lang="en-CA" b="1" dirty="0"/>
                  <a:t>minimum weight</a:t>
                </a:r>
              </a:p>
              <a:p>
                <a:pPr algn="ctr"/>
                <a14:m>
                  <m:oMath xmlns:m="http://schemas.openxmlformats.org/officeDocument/2006/math">
                    <m:d>
                      <m:dPr>
                        <m:ctrlPr>
                          <a:rPr lang="en-CA" i="1" smtClean="0">
                            <a:latin typeface="Cambria Math" panose="02040503050406030204" pitchFamily="18" charset="0"/>
                          </a:rPr>
                        </m:ctrlPr>
                      </m:dPr>
                      <m:e>
                        <m:r>
                          <a:rPr lang="en-CA" b="0" i="1" smtClean="0">
                            <a:latin typeface="Cambria Math" panose="02040503050406030204" pitchFamily="18" charset="0"/>
                          </a:rPr>
                          <m:t>𝑖</m:t>
                        </m:r>
                        <m:r>
                          <a:rPr lang="en-CA" b="0" i="1" smtClean="0">
                            <a:latin typeface="Cambria Math" panose="02040503050406030204" pitchFamily="18" charset="0"/>
                          </a:rPr>
                          <m:t>,</m:t>
                        </m:r>
                        <m:r>
                          <a:rPr lang="en-CA" b="0" i="1" smtClean="0">
                            <a:latin typeface="Cambria Math" panose="02040503050406030204" pitchFamily="18" charset="0"/>
                          </a:rPr>
                          <m:t>𝑘</m:t>
                        </m:r>
                      </m:e>
                    </m:d>
                  </m:oMath>
                </a14:m>
                <a:r>
                  <a:rPr lang="en-CA" dirty="0"/>
                  <a:t>-path with </a:t>
                </a:r>
                <a14:m>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𝑚</m:t>
                    </m:r>
                    <m:r>
                      <a:rPr lang="en-CA" b="0" i="1" smtClean="0">
                        <a:latin typeface="Cambria Math" panose="02040503050406030204" pitchFamily="18" charset="0"/>
                      </a:rPr>
                      <m:t>−1</m:t>
                    </m:r>
                  </m:oMath>
                </a14:m>
                <a:r>
                  <a:rPr lang="en-CA" dirty="0"/>
                  <a:t> edges</a:t>
                </a:r>
              </a:p>
            </p:txBody>
          </p:sp>
        </mc:Choice>
        <mc:Fallback xmlns="">
          <p:sp>
            <p:nvSpPr>
              <p:cNvPr id="25" name="TextBox 24"/>
              <p:cNvSpPr txBox="1">
                <a:spLocks noRot="1" noChangeAspect="1" noMove="1" noResize="1" noEditPoints="1" noAdjustHandles="1" noChangeArrowheads="1" noChangeShapeType="1" noTextEdit="1"/>
              </p:cNvSpPr>
              <p:nvPr/>
            </p:nvSpPr>
            <p:spPr>
              <a:xfrm>
                <a:off x="8552453" y="5261435"/>
                <a:ext cx="3540827" cy="646331"/>
              </a:xfrm>
              <a:prstGeom prst="rect">
                <a:avLst/>
              </a:prstGeom>
              <a:blipFill>
                <a:blip r:embed="rId11"/>
                <a:stretch>
                  <a:fillRect t="-4717" r="-344" b="-1415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9319215" y="3062807"/>
                <a:ext cx="2005677" cy="923330"/>
              </a:xfrm>
              <a:prstGeom prst="rect">
                <a:avLst/>
              </a:prstGeom>
              <a:noFill/>
            </p:spPr>
            <p:txBody>
              <a:bodyPr wrap="none" rtlCol="0">
                <a:spAutoFit/>
              </a:bodyPr>
              <a:lstStyle/>
              <a:p>
                <a:pPr algn="ctr"/>
                <a:r>
                  <a:rPr lang="en-CA" b="0" dirty="0"/>
                  <a:t>Let </a:t>
                </a:r>
                <a14:m>
                  <m:oMath xmlns:m="http://schemas.openxmlformats.org/officeDocument/2006/math">
                    <m:r>
                      <a:rPr lang="en-CA" b="0" i="1" smtClean="0">
                        <a:latin typeface="Cambria Math" panose="02040503050406030204" pitchFamily="18" charset="0"/>
                      </a:rPr>
                      <m:t>𝑘</m:t>
                    </m:r>
                  </m:oMath>
                </a14:m>
                <a:r>
                  <a:rPr lang="en-CA" dirty="0"/>
                  <a:t> be the</a:t>
                </a:r>
                <a:br>
                  <a:rPr lang="en-CA" dirty="0"/>
                </a:br>
                <a:r>
                  <a:rPr lang="en-CA" b="1" dirty="0"/>
                  <a:t>predecessor of </a:t>
                </a:r>
                <a14:m>
                  <m:oMath xmlns:m="http://schemas.openxmlformats.org/officeDocument/2006/math">
                    <m:r>
                      <a:rPr lang="en-CA" b="1" i="1" smtClean="0">
                        <a:latin typeface="Cambria Math" panose="02040503050406030204" pitchFamily="18" charset="0"/>
                      </a:rPr>
                      <m:t>𝒋</m:t>
                    </m:r>
                  </m:oMath>
                </a14:m>
                <a:endParaRPr lang="en-CA" b="1" dirty="0"/>
              </a:p>
              <a:p>
                <a:pPr algn="ctr"/>
                <a:r>
                  <a:rPr lang="en-US" dirty="0"/>
                  <a:t>on path P</a:t>
                </a:r>
                <a:endParaRPr lang="en-CA" dirty="0"/>
              </a:p>
            </p:txBody>
          </p:sp>
        </mc:Choice>
        <mc:Fallback xmlns="">
          <p:sp>
            <p:nvSpPr>
              <p:cNvPr id="26" name="TextBox 25"/>
              <p:cNvSpPr txBox="1">
                <a:spLocks noRot="1" noChangeAspect="1" noMove="1" noResize="1" noEditPoints="1" noAdjustHandles="1" noChangeArrowheads="1" noChangeShapeType="1" noTextEdit="1"/>
              </p:cNvSpPr>
              <p:nvPr/>
            </p:nvSpPr>
            <p:spPr>
              <a:xfrm>
                <a:off x="9319215" y="3062807"/>
                <a:ext cx="2005677" cy="923330"/>
              </a:xfrm>
              <a:prstGeom prst="rect">
                <a:avLst/>
              </a:prstGeom>
              <a:blipFill>
                <a:blip r:embed="rId12"/>
                <a:stretch>
                  <a:fillRect l="-2432" t="-3289" b="-9211"/>
                </a:stretch>
              </a:blipFill>
            </p:spPr>
            <p:txBody>
              <a:bodyPr/>
              <a:lstStyle/>
              <a:p>
                <a:r>
                  <a:rPr lang="en-CA">
                    <a:noFill/>
                  </a:rPr>
                  <a:t> </a:t>
                </a:r>
              </a:p>
            </p:txBody>
          </p:sp>
        </mc:Fallback>
      </mc:AlternateContent>
      <p:sp>
        <p:nvSpPr>
          <p:cNvPr id="2" name="Rectangle 1"/>
          <p:cNvSpPr/>
          <p:nvPr/>
        </p:nvSpPr>
        <p:spPr>
          <a:xfrm>
            <a:off x="9368907" y="130648"/>
            <a:ext cx="2619911" cy="7013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Arguing </a:t>
            </a:r>
            <a:r>
              <a:rPr lang="en-US" b="1" dirty="0"/>
              <a:t>optimal substructure</a:t>
            </a:r>
            <a:endParaRPr lang="en-CA" b="1" dirty="0"/>
          </a:p>
        </p:txBody>
      </p:sp>
      <p:pic>
        <p:nvPicPr>
          <p:cNvPr id="29" name="Content Placeholder 3"/>
          <p:cNvPicPr>
            <a:picLocks noChangeAspect="1"/>
          </p:cNvPicPr>
          <p:nvPr/>
        </p:nvPicPr>
        <p:blipFill rotWithShape="1">
          <a:blip r:embed="rId13"/>
          <a:srcRect l="14414" t="74824" r="15296" b="7840"/>
          <a:stretch/>
        </p:blipFill>
        <p:spPr>
          <a:xfrm>
            <a:off x="135142" y="4101383"/>
            <a:ext cx="6394518" cy="1011372"/>
          </a:xfrm>
          <a:prstGeom prst="rect">
            <a:avLst/>
          </a:prstGeom>
        </p:spPr>
      </p:pic>
      <mc:AlternateContent xmlns:mc="http://schemas.openxmlformats.org/markup-compatibility/2006" xmlns:a14="http://schemas.microsoft.com/office/drawing/2010/main">
        <mc:Choice Requires="a14">
          <p:sp>
            <p:nvSpPr>
              <p:cNvPr id="27" name="Rectangular Callout 26"/>
              <p:cNvSpPr/>
              <p:nvPr/>
            </p:nvSpPr>
            <p:spPr>
              <a:xfrm>
                <a:off x="4317001" y="5417217"/>
                <a:ext cx="2065663" cy="694063"/>
              </a:xfrm>
              <a:prstGeom prst="wedgeRectCallout">
                <a:avLst>
                  <a:gd name="adj1" fmla="val 11800"/>
                  <a:gd name="adj2" fmla="val -1036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Try </a:t>
                </a:r>
                <a:r>
                  <a:rPr lang="en-CA" b="1" dirty="0"/>
                  <a:t>all</a:t>
                </a:r>
                <a:r>
                  <a:rPr lang="en-CA" dirty="0"/>
                  <a:t> possible predecessors </a:t>
                </a:r>
                <a14:m>
                  <m:oMath xmlns:m="http://schemas.openxmlformats.org/officeDocument/2006/math">
                    <m:r>
                      <a:rPr lang="en-CA" b="0" i="1" smtClean="0">
                        <a:latin typeface="Cambria Math" panose="02040503050406030204" pitchFamily="18" charset="0"/>
                      </a:rPr>
                      <m:t>𝑘</m:t>
                    </m:r>
                  </m:oMath>
                </a14:m>
                <a:endParaRPr lang="en-CA" dirty="0"/>
              </a:p>
            </p:txBody>
          </p:sp>
        </mc:Choice>
        <mc:Fallback xmlns="">
          <p:sp>
            <p:nvSpPr>
              <p:cNvPr id="27" name="Rectangular Callout 26"/>
              <p:cNvSpPr>
                <a:spLocks noRot="1" noChangeAspect="1" noMove="1" noResize="1" noEditPoints="1" noAdjustHandles="1" noChangeArrowheads="1" noChangeShapeType="1" noTextEdit="1"/>
              </p:cNvSpPr>
              <p:nvPr/>
            </p:nvSpPr>
            <p:spPr>
              <a:xfrm>
                <a:off x="4317001" y="5417217"/>
                <a:ext cx="2065663" cy="694063"/>
              </a:xfrm>
              <a:prstGeom prst="wedgeRectCallout">
                <a:avLst>
                  <a:gd name="adj1" fmla="val 11800"/>
                  <a:gd name="adj2" fmla="val -103669"/>
                </a:avLst>
              </a:prstGeom>
              <a:blipFill>
                <a:blip r:embed="rId14"/>
                <a:stretch>
                  <a:fillRect b="-5028"/>
                </a:stretch>
              </a:blipFill>
            </p:spPr>
            <p:txBody>
              <a:bodyPr/>
              <a:lstStyle/>
              <a:p>
                <a:r>
                  <a:rPr lang="en-CA">
                    <a:noFill/>
                  </a:rPr>
                  <a:t> </a:t>
                </a:r>
              </a:p>
            </p:txBody>
          </p:sp>
        </mc:Fallback>
      </mc:AlternateContent>
      <p:sp>
        <p:nvSpPr>
          <p:cNvPr id="38" name="Rectangular Callout 37"/>
          <p:cNvSpPr/>
          <p:nvPr/>
        </p:nvSpPr>
        <p:spPr>
          <a:xfrm>
            <a:off x="135363" y="2573125"/>
            <a:ext cx="5159828" cy="665701"/>
          </a:xfrm>
          <a:prstGeom prst="wedgeRectCallout">
            <a:avLst>
              <a:gd name="adj1" fmla="val -14054"/>
              <a:gd name="adj2" fmla="val 319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General case: How to express solution in terms of </a:t>
            </a:r>
            <a:r>
              <a:rPr lang="en-CA" b="1" dirty="0"/>
              <a:t>optimal solutions</a:t>
            </a:r>
            <a:r>
              <a:rPr lang="en-CA" dirty="0"/>
              <a:t> to </a:t>
            </a:r>
            <a:r>
              <a:rPr lang="en-CA" b="1" dirty="0"/>
              <a:t>subproblems</a:t>
            </a:r>
            <a:r>
              <a:rPr lang="en-CA" dirty="0"/>
              <a:t>?</a:t>
            </a:r>
          </a:p>
        </p:txBody>
      </p:sp>
      <p:sp>
        <p:nvSpPr>
          <p:cNvPr id="40" name="Rectangular Callout 39"/>
          <p:cNvSpPr/>
          <p:nvPr/>
        </p:nvSpPr>
        <p:spPr>
          <a:xfrm>
            <a:off x="135363" y="3316362"/>
            <a:ext cx="5214470" cy="665701"/>
          </a:xfrm>
          <a:prstGeom prst="wedgeRectCallout">
            <a:avLst>
              <a:gd name="adj1" fmla="val -14054"/>
              <a:gd name="adj2" fmla="val 319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Express shortest path with </a:t>
            </a:r>
            <a:r>
              <a:rPr lang="en-CA" b="1" dirty="0"/>
              <a:t>m edges</a:t>
            </a:r>
            <a:r>
              <a:rPr lang="en-CA" dirty="0"/>
              <a:t> in terms of shortest path(s) with </a:t>
            </a:r>
            <a:r>
              <a:rPr lang="en-CA" b="1" dirty="0"/>
              <a:t>&lt; m</a:t>
            </a:r>
            <a:r>
              <a:rPr lang="en-CA" dirty="0"/>
              <a:t> </a:t>
            </a:r>
            <a:r>
              <a:rPr lang="en-CA" b="1" dirty="0"/>
              <a:t>edges</a:t>
            </a:r>
            <a:r>
              <a:rPr lang="en-CA" dirty="0"/>
              <a:t>?</a:t>
            </a:r>
          </a:p>
        </p:txBody>
      </p:sp>
      <mc:AlternateContent xmlns:mc="http://schemas.openxmlformats.org/markup-compatibility/2006" xmlns:a14="http://schemas.microsoft.com/office/drawing/2010/main">
        <mc:Choice Requires="a14">
          <p:sp>
            <p:nvSpPr>
              <p:cNvPr id="41" name="TextBox 40"/>
              <p:cNvSpPr txBox="1"/>
              <p:nvPr/>
            </p:nvSpPr>
            <p:spPr>
              <a:xfrm>
                <a:off x="8585862" y="5926614"/>
                <a:ext cx="3540827" cy="369332"/>
              </a:xfrm>
              <a:prstGeom prst="rect">
                <a:avLst/>
              </a:prstGeom>
              <a:noFill/>
            </p:spPr>
            <p:txBody>
              <a:bodyPr wrap="square" rtlCol="0">
                <a:spAutoFit/>
              </a:bodyPr>
              <a:lstStyle/>
              <a:p>
                <a:pPr algn="ctr"/>
                <a:r>
                  <a:rPr lang="en-CA" b="0" dirty="0"/>
                  <a:t>(or could shrink </a:t>
                </a:r>
                <a14:m>
                  <m:oMath xmlns:m="http://schemas.openxmlformats.org/officeDocument/2006/math">
                    <m:r>
                      <a:rPr lang="en-CA" b="0" i="1" dirty="0" smtClean="0">
                        <a:latin typeface="Cambria Math" panose="02040503050406030204" pitchFamily="18" charset="0"/>
                      </a:rPr>
                      <m:t>𝑤</m:t>
                    </m:r>
                    <m:r>
                      <a:rPr lang="en-CA" b="0" i="1" dirty="0" smtClean="0">
                        <a:latin typeface="Cambria Math" panose="02040503050406030204" pitchFamily="18" charset="0"/>
                      </a:rPr>
                      <m:t>(</m:t>
                    </m:r>
                    <m:r>
                      <a:rPr lang="en-CA" b="0" i="1" dirty="0" smtClean="0">
                        <a:latin typeface="Cambria Math" panose="02040503050406030204" pitchFamily="18" charset="0"/>
                      </a:rPr>
                      <m:t>𝑃</m:t>
                    </m:r>
                    <m:r>
                      <a:rPr lang="en-CA" b="0" i="1" dirty="0" smtClean="0">
                        <a:latin typeface="Cambria Math" panose="02040503050406030204" pitchFamily="18" charset="0"/>
                      </a:rPr>
                      <m:t>)</m:t>
                    </m:r>
                  </m:oMath>
                </a14:m>
                <a:r>
                  <a:rPr lang="en-CA" b="0" dirty="0"/>
                  <a:t>; contra!)</a:t>
                </a:r>
                <a:endParaRPr lang="en-CA" dirty="0"/>
              </a:p>
            </p:txBody>
          </p:sp>
        </mc:Choice>
        <mc:Fallback xmlns="">
          <p:sp>
            <p:nvSpPr>
              <p:cNvPr id="41" name="TextBox 40"/>
              <p:cNvSpPr txBox="1">
                <a:spLocks noRot="1" noChangeAspect="1" noMove="1" noResize="1" noEditPoints="1" noAdjustHandles="1" noChangeArrowheads="1" noChangeShapeType="1" noTextEdit="1"/>
              </p:cNvSpPr>
              <p:nvPr/>
            </p:nvSpPr>
            <p:spPr>
              <a:xfrm>
                <a:off x="8585862" y="5926614"/>
                <a:ext cx="3540827" cy="369332"/>
              </a:xfrm>
              <a:prstGeom prst="rect">
                <a:avLst/>
              </a:prstGeom>
              <a:blipFill>
                <a:blip r:embed="rId15"/>
                <a:stretch>
                  <a:fillRect l="-172" t="-8197" r="-344" b="-2459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 name="Rectangular Callout 2"/>
              <p:cNvSpPr/>
              <p:nvPr/>
            </p:nvSpPr>
            <p:spPr>
              <a:xfrm>
                <a:off x="10220961" y="2452114"/>
                <a:ext cx="1888177" cy="401706"/>
              </a:xfrm>
              <a:prstGeom prst="wedgeRectCallout">
                <a:avLst>
                  <a:gd name="adj1" fmla="val -25942"/>
                  <a:gd name="adj2" fmla="val -135228"/>
                </a:avLst>
              </a:prstGeom>
            </p:spPr>
            <p:style>
              <a:lnRef idx="0">
                <a:schemeClr val="accent6"/>
              </a:lnRef>
              <a:fillRef idx="3">
                <a:schemeClr val="accent6"/>
              </a:fillRef>
              <a:effectRef idx="3">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solidFill>
                            <a:srgbClr val="000000"/>
                          </a:solidFill>
                          <a:latin typeface="Cambria Math" panose="02040503050406030204" pitchFamily="18" charset="0"/>
                        </a:rPr>
                        <m:t>𝒘</m:t>
                      </m:r>
                      <m:d>
                        <m:dPr>
                          <m:ctrlPr>
                            <a:rPr lang="en-US" b="1" i="1" smtClean="0">
                              <a:solidFill>
                                <a:srgbClr val="000000"/>
                              </a:solidFill>
                              <a:latin typeface="Cambria Math" panose="02040503050406030204" pitchFamily="18" charset="0"/>
                            </a:rPr>
                          </m:ctrlPr>
                        </m:dPr>
                        <m:e>
                          <m:r>
                            <a:rPr lang="en-US" b="1" i="1" smtClean="0">
                              <a:solidFill>
                                <a:srgbClr val="000000"/>
                              </a:solidFill>
                              <a:latin typeface="Cambria Math" panose="02040503050406030204" pitchFamily="18" charset="0"/>
                            </a:rPr>
                            <m:t>𝑷</m:t>
                          </m:r>
                        </m:e>
                      </m:d>
                      <m:r>
                        <a:rPr lang="en-US" b="1" i="1" smtClean="0">
                          <a:solidFill>
                            <a:srgbClr val="000000"/>
                          </a:solidFill>
                          <a:latin typeface="Cambria Math" panose="02040503050406030204" pitchFamily="18" charset="0"/>
                        </a:rPr>
                        <m:t>=</m:t>
                      </m:r>
                      <m:sSub>
                        <m:sSubPr>
                          <m:ctrlPr>
                            <a:rPr lang="en-US" b="1" i="1" smtClean="0">
                              <a:solidFill>
                                <a:srgbClr val="000000"/>
                              </a:solidFill>
                              <a:latin typeface="Cambria Math" panose="02040503050406030204" pitchFamily="18" charset="0"/>
                            </a:rPr>
                          </m:ctrlPr>
                        </m:sSubPr>
                        <m:e>
                          <m:r>
                            <a:rPr lang="en-US" b="1" i="1" smtClean="0">
                              <a:solidFill>
                                <a:srgbClr val="000000"/>
                              </a:solidFill>
                              <a:latin typeface="Cambria Math" panose="02040503050406030204" pitchFamily="18" charset="0"/>
                            </a:rPr>
                            <m:t>𝑳</m:t>
                          </m:r>
                        </m:e>
                        <m:sub>
                          <m:r>
                            <a:rPr lang="en-US" b="1" i="1" smtClean="0">
                              <a:solidFill>
                                <a:srgbClr val="000000"/>
                              </a:solidFill>
                              <a:latin typeface="Cambria Math" panose="02040503050406030204" pitchFamily="18" charset="0"/>
                            </a:rPr>
                            <m:t>𝒎</m:t>
                          </m:r>
                        </m:sub>
                      </m:sSub>
                      <m:r>
                        <a:rPr lang="en-US" b="1" i="1" smtClean="0">
                          <a:solidFill>
                            <a:srgbClr val="000000"/>
                          </a:solidFill>
                          <a:latin typeface="Cambria Math" panose="02040503050406030204" pitchFamily="18" charset="0"/>
                        </a:rPr>
                        <m:t>[</m:t>
                      </m:r>
                      <m:r>
                        <a:rPr lang="en-US" b="1" i="1" smtClean="0">
                          <a:solidFill>
                            <a:srgbClr val="000000"/>
                          </a:solidFill>
                          <a:latin typeface="Cambria Math" panose="02040503050406030204" pitchFamily="18" charset="0"/>
                        </a:rPr>
                        <m:t>𝒊</m:t>
                      </m:r>
                      <m:r>
                        <a:rPr lang="en-US" b="1" i="1" smtClean="0">
                          <a:solidFill>
                            <a:srgbClr val="000000"/>
                          </a:solidFill>
                          <a:latin typeface="Cambria Math" panose="02040503050406030204" pitchFamily="18" charset="0"/>
                        </a:rPr>
                        <m:t>,</m:t>
                      </m:r>
                      <m:r>
                        <a:rPr lang="en-US" b="1" i="1" smtClean="0">
                          <a:solidFill>
                            <a:srgbClr val="000000"/>
                          </a:solidFill>
                          <a:latin typeface="Cambria Math" panose="02040503050406030204" pitchFamily="18" charset="0"/>
                        </a:rPr>
                        <m:t>𝒋</m:t>
                      </m:r>
                      <m:r>
                        <a:rPr lang="en-US" b="1" i="1" smtClean="0">
                          <a:solidFill>
                            <a:srgbClr val="000000"/>
                          </a:solidFill>
                          <a:latin typeface="Cambria Math" panose="02040503050406030204" pitchFamily="18" charset="0"/>
                        </a:rPr>
                        <m:t>]</m:t>
                      </m:r>
                    </m:oMath>
                  </m:oMathPara>
                </a14:m>
                <a:endParaRPr lang="en-CA" b="1" dirty="0">
                  <a:solidFill>
                    <a:srgbClr val="000000"/>
                  </a:solidFill>
                </a:endParaRPr>
              </a:p>
            </p:txBody>
          </p:sp>
        </mc:Choice>
        <mc:Fallback xmlns="">
          <p:sp>
            <p:nvSpPr>
              <p:cNvPr id="3" name="Rectangular Callout 2"/>
              <p:cNvSpPr>
                <a:spLocks noRot="1" noChangeAspect="1" noMove="1" noResize="1" noEditPoints="1" noAdjustHandles="1" noChangeArrowheads="1" noChangeShapeType="1" noTextEdit="1"/>
              </p:cNvSpPr>
              <p:nvPr/>
            </p:nvSpPr>
            <p:spPr>
              <a:xfrm>
                <a:off x="10220961" y="2452114"/>
                <a:ext cx="1888177" cy="401706"/>
              </a:xfrm>
              <a:prstGeom prst="wedgeRectCallout">
                <a:avLst>
                  <a:gd name="adj1" fmla="val -25942"/>
                  <a:gd name="adj2" fmla="val -135228"/>
                </a:avLst>
              </a:prstGeom>
              <a:blipFill>
                <a:blip r:embed="rId1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3" name="Rectangular Callout 42"/>
              <p:cNvSpPr/>
              <p:nvPr/>
            </p:nvSpPr>
            <p:spPr>
              <a:xfrm>
                <a:off x="7127418" y="4831339"/>
                <a:ext cx="2211936" cy="401706"/>
              </a:xfrm>
              <a:prstGeom prst="wedgeRectCallout">
                <a:avLst>
                  <a:gd name="adj1" fmla="val 79744"/>
                  <a:gd name="adj2" fmla="val 22118"/>
                </a:avLst>
              </a:prstGeom>
            </p:spPr>
            <p:style>
              <a:lnRef idx="0">
                <a:schemeClr val="accent6"/>
              </a:lnRef>
              <a:fillRef idx="3">
                <a:schemeClr val="accent6"/>
              </a:fillRef>
              <a:effectRef idx="3">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solidFill>
                            <a:srgbClr val="000000"/>
                          </a:solidFill>
                          <a:latin typeface="Cambria Math" panose="02040503050406030204" pitchFamily="18" charset="0"/>
                        </a:rPr>
                        <m:t>𝒘</m:t>
                      </m:r>
                      <m:d>
                        <m:dPr>
                          <m:ctrlPr>
                            <a:rPr lang="en-US" b="1" i="1" smtClean="0">
                              <a:solidFill>
                                <a:srgbClr val="000000"/>
                              </a:solidFill>
                              <a:latin typeface="Cambria Math" panose="02040503050406030204" pitchFamily="18" charset="0"/>
                            </a:rPr>
                          </m:ctrlPr>
                        </m:dPr>
                        <m:e>
                          <m:r>
                            <a:rPr lang="en-US" b="1" i="1" smtClean="0">
                              <a:solidFill>
                                <a:srgbClr val="000000"/>
                              </a:solidFill>
                              <a:latin typeface="Cambria Math" panose="02040503050406030204" pitchFamily="18" charset="0"/>
                            </a:rPr>
                            <m:t>𝑷</m:t>
                          </m:r>
                          <m:r>
                            <a:rPr lang="en-US" b="1" i="1" smtClean="0">
                              <a:solidFill>
                                <a:srgbClr val="000000"/>
                              </a:solidFill>
                              <a:latin typeface="Cambria Math" panose="02040503050406030204" pitchFamily="18" charset="0"/>
                            </a:rPr>
                            <m:t>′</m:t>
                          </m:r>
                        </m:e>
                      </m:d>
                      <m:r>
                        <a:rPr lang="en-US" b="1" i="1" smtClean="0">
                          <a:solidFill>
                            <a:srgbClr val="000000"/>
                          </a:solidFill>
                          <a:latin typeface="Cambria Math" panose="02040503050406030204" pitchFamily="18" charset="0"/>
                        </a:rPr>
                        <m:t>=</m:t>
                      </m:r>
                      <m:sSub>
                        <m:sSubPr>
                          <m:ctrlPr>
                            <a:rPr lang="en-US" b="1" i="1" smtClean="0">
                              <a:solidFill>
                                <a:srgbClr val="000000"/>
                              </a:solidFill>
                              <a:latin typeface="Cambria Math" panose="02040503050406030204" pitchFamily="18" charset="0"/>
                            </a:rPr>
                          </m:ctrlPr>
                        </m:sSubPr>
                        <m:e>
                          <m:r>
                            <a:rPr lang="en-US" b="1" i="1" smtClean="0">
                              <a:solidFill>
                                <a:srgbClr val="000000"/>
                              </a:solidFill>
                              <a:latin typeface="Cambria Math" panose="02040503050406030204" pitchFamily="18" charset="0"/>
                            </a:rPr>
                            <m:t>𝑳</m:t>
                          </m:r>
                        </m:e>
                        <m:sub>
                          <m:r>
                            <a:rPr lang="en-US" b="1" i="1" smtClean="0">
                              <a:solidFill>
                                <a:srgbClr val="000000"/>
                              </a:solidFill>
                              <a:latin typeface="Cambria Math" panose="02040503050406030204" pitchFamily="18" charset="0"/>
                            </a:rPr>
                            <m:t>𝒎</m:t>
                          </m:r>
                          <m:r>
                            <a:rPr lang="en-US" b="1" i="1" smtClean="0">
                              <a:solidFill>
                                <a:srgbClr val="000000"/>
                              </a:solidFill>
                              <a:latin typeface="Cambria Math" panose="02040503050406030204" pitchFamily="18" charset="0"/>
                            </a:rPr>
                            <m:t>−</m:t>
                          </m:r>
                          <m:r>
                            <a:rPr lang="en-US" b="1" i="1" smtClean="0">
                              <a:solidFill>
                                <a:srgbClr val="000000"/>
                              </a:solidFill>
                              <a:latin typeface="Cambria Math" panose="02040503050406030204" pitchFamily="18" charset="0"/>
                            </a:rPr>
                            <m:t>𝟏</m:t>
                          </m:r>
                        </m:sub>
                      </m:sSub>
                      <m:r>
                        <a:rPr lang="en-US" b="1" i="1" smtClean="0">
                          <a:solidFill>
                            <a:srgbClr val="000000"/>
                          </a:solidFill>
                          <a:latin typeface="Cambria Math" panose="02040503050406030204" pitchFamily="18" charset="0"/>
                        </a:rPr>
                        <m:t>[</m:t>
                      </m:r>
                      <m:r>
                        <a:rPr lang="en-US" b="1" i="1" smtClean="0">
                          <a:solidFill>
                            <a:srgbClr val="000000"/>
                          </a:solidFill>
                          <a:latin typeface="Cambria Math" panose="02040503050406030204" pitchFamily="18" charset="0"/>
                        </a:rPr>
                        <m:t>𝒊</m:t>
                      </m:r>
                      <m:r>
                        <a:rPr lang="en-US" b="1" i="1" smtClean="0">
                          <a:solidFill>
                            <a:srgbClr val="000000"/>
                          </a:solidFill>
                          <a:latin typeface="Cambria Math" panose="02040503050406030204" pitchFamily="18" charset="0"/>
                        </a:rPr>
                        <m:t>,</m:t>
                      </m:r>
                      <m:r>
                        <a:rPr lang="en-US" b="1" i="1" smtClean="0">
                          <a:solidFill>
                            <a:srgbClr val="000000"/>
                          </a:solidFill>
                          <a:latin typeface="Cambria Math" panose="02040503050406030204" pitchFamily="18" charset="0"/>
                        </a:rPr>
                        <m:t>𝒌</m:t>
                      </m:r>
                      <m:r>
                        <a:rPr lang="en-US" b="1" i="1" smtClean="0">
                          <a:solidFill>
                            <a:srgbClr val="000000"/>
                          </a:solidFill>
                          <a:latin typeface="Cambria Math" panose="02040503050406030204" pitchFamily="18" charset="0"/>
                        </a:rPr>
                        <m:t>]</m:t>
                      </m:r>
                    </m:oMath>
                  </m:oMathPara>
                </a14:m>
                <a:endParaRPr lang="en-CA" b="1" dirty="0">
                  <a:solidFill>
                    <a:srgbClr val="000000"/>
                  </a:solidFill>
                </a:endParaRPr>
              </a:p>
            </p:txBody>
          </p:sp>
        </mc:Choice>
        <mc:Fallback xmlns="">
          <p:sp>
            <p:nvSpPr>
              <p:cNvPr id="43" name="Rectangular Callout 42"/>
              <p:cNvSpPr>
                <a:spLocks noRot="1" noChangeAspect="1" noMove="1" noResize="1" noEditPoints="1" noAdjustHandles="1" noChangeArrowheads="1" noChangeShapeType="1" noTextEdit="1"/>
              </p:cNvSpPr>
              <p:nvPr/>
            </p:nvSpPr>
            <p:spPr>
              <a:xfrm>
                <a:off x="7127418" y="4831339"/>
                <a:ext cx="2211936" cy="401706"/>
              </a:xfrm>
              <a:prstGeom prst="wedgeRectCallout">
                <a:avLst>
                  <a:gd name="adj1" fmla="val 79744"/>
                  <a:gd name="adj2" fmla="val 22118"/>
                </a:avLst>
              </a:prstGeom>
              <a:blipFill>
                <a:blip r:embed="rId1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5" name="Rectangular Callout 44"/>
              <p:cNvSpPr/>
              <p:nvPr/>
            </p:nvSpPr>
            <p:spPr>
              <a:xfrm>
                <a:off x="10991139" y="4817577"/>
                <a:ext cx="1038494" cy="401706"/>
              </a:xfrm>
              <a:prstGeom prst="wedgeRectCallout">
                <a:avLst>
                  <a:gd name="adj1" fmla="val -19170"/>
                  <a:gd name="adj2" fmla="val -18629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000000"/>
                              </a:solidFill>
                              <a:latin typeface="Cambria Math" panose="02040503050406030204" pitchFamily="18" charset="0"/>
                            </a:rPr>
                          </m:ctrlPr>
                        </m:sSubPr>
                        <m:e>
                          <m:r>
                            <a:rPr lang="en-US" b="1" i="1" smtClean="0">
                              <a:solidFill>
                                <a:srgbClr val="000000"/>
                              </a:solidFill>
                              <a:latin typeface="Cambria Math" panose="02040503050406030204" pitchFamily="18" charset="0"/>
                            </a:rPr>
                            <m:t>𝑳</m:t>
                          </m:r>
                        </m:e>
                        <m:sub>
                          <m:r>
                            <a:rPr lang="en-US" b="1" i="1" smtClean="0">
                              <a:solidFill>
                                <a:srgbClr val="000000"/>
                              </a:solidFill>
                              <a:latin typeface="Cambria Math" panose="02040503050406030204" pitchFamily="18" charset="0"/>
                            </a:rPr>
                            <m:t>𝟏</m:t>
                          </m:r>
                        </m:sub>
                      </m:sSub>
                      <m:r>
                        <a:rPr lang="en-US" b="1" i="1" smtClean="0">
                          <a:solidFill>
                            <a:srgbClr val="000000"/>
                          </a:solidFill>
                          <a:latin typeface="Cambria Math" panose="02040503050406030204" pitchFamily="18" charset="0"/>
                        </a:rPr>
                        <m:t>[</m:t>
                      </m:r>
                      <m:r>
                        <a:rPr lang="en-US" b="1" i="1" smtClean="0">
                          <a:solidFill>
                            <a:srgbClr val="000000"/>
                          </a:solidFill>
                          <a:latin typeface="Cambria Math" panose="02040503050406030204" pitchFamily="18" charset="0"/>
                        </a:rPr>
                        <m:t>𝒌</m:t>
                      </m:r>
                      <m:r>
                        <a:rPr lang="en-US" b="1" i="1" smtClean="0">
                          <a:solidFill>
                            <a:srgbClr val="000000"/>
                          </a:solidFill>
                          <a:latin typeface="Cambria Math" panose="02040503050406030204" pitchFamily="18" charset="0"/>
                        </a:rPr>
                        <m:t>,</m:t>
                      </m:r>
                      <m:r>
                        <a:rPr lang="en-US" b="1" i="1" smtClean="0">
                          <a:solidFill>
                            <a:srgbClr val="000000"/>
                          </a:solidFill>
                          <a:latin typeface="Cambria Math" panose="02040503050406030204" pitchFamily="18" charset="0"/>
                        </a:rPr>
                        <m:t>𝒋</m:t>
                      </m:r>
                      <m:r>
                        <a:rPr lang="en-US" b="1" i="1" smtClean="0">
                          <a:solidFill>
                            <a:srgbClr val="000000"/>
                          </a:solidFill>
                          <a:latin typeface="Cambria Math" panose="02040503050406030204" pitchFamily="18" charset="0"/>
                        </a:rPr>
                        <m:t>]</m:t>
                      </m:r>
                    </m:oMath>
                  </m:oMathPara>
                </a14:m>
                <a:endParaRPr lang="en-CA" b="1" dirty="0">
                  <a:solidFill>
                    <a:srgbClr val="000000"/>
                  </a:solidFill>
                </a:endParaRPr>
              </a:p>
            </p:txBody>
          </p:sp>
        </mc:Choice>
        <mc:Fallback xmlns="">
          <p:sp>
            <p:nvSpPr>
              <p:cNvPr id="45" name="Rectangular Callout 44"/>
              <p:cNvSpPr>
                <a:spLocks noRot="1" noChangeAspect="1" noMove="1" noResize="1" noEditPoints="1" noAdjustHandles="1" noChangeArrowheads="1" noChangeShapeType="1" noTextEdit="1"/>
              </p:cNvSpPr>
              <p:nvPr/>
            </p:nvSpPr>
            <p:spPr>
              <a:xfrm>
                <a:off x="10991139" y="4817577"/>
                <a:ext cx="1038494" cy="401706"/>
              </a:xfrm>
              <a:prstGeom prst="wedgeRectCallout">
                <a:avLst>
                  <a:gd name="adj1" fmla="val -19170"/>
                  <a:gd name="adj2" fmla="val -186296"/>
                </a:avLst>
              </a:prstGeom>
              <a:blipFill>
                <a:blip r:embed="rId18"/>
                <a:stretch>
                  <a:fillRect/>
                </a:stretch>
              </a:blipFill>
            </p:spPr>
            <p:txBody>
              <a:bodyPr/>
              <a:lstStyle/>
              <a:p>
                <a:r>
                  <a:rPr lang="en-CA">
                    <a:noFill/>
                  </a:rPr>
                  <a:t> </a:t>
                </a:r>
              </a:p>
            </p:txBody>
          </p:sp>
        </mc:Fallback>
      </mc:AlternateContent>
      <p:sp>
        <p:nvSpPr>
          <p:cNvPr id="46" name="Rectangular Callout 45"/>
          <p:cNvSpPr/>
          <p:nvPr/>
        </p:nvSpPr>
        <p:spPr>
          <a:xfrm>
            <a:off x="813064" y="5244191"/>
            <a:ext cx="3282261" cy="934832"/>
          </a:xfrm>
          <a:prstGeom prst="wedgeRectCallout">
            <a:avLst>
              <a:gd name="adj1" fmla="val -17939"/>
              <a:gd name="adj2" fmla="val -237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 we don’t </a:t>
            </a:r>
            <a:r>
              <a:rPr lang="en-US" b="1" dirty="0"/>
              <a:t>know </a:t>
            </a:r>
            <a:r>
              <a:rPr lang="en-US" dirty="0"/>
              <a:t>the </a:t>
            </a:r>
            <a:r>
              <a:rPr lang="en-US" b="1" dirty="0"/>
              <a:t>predecessor of j</a:t>
            </a:r>
            <a:br>
              <a:rPr lang="en-US" b="1" dirty="0"/>
            </a:br>
            <a:r>
              <a:rPr lang="en-US" dirty="0"/>
              <a:t>on the optimal path P</a:t>
            </a:r>
            <a:endParaRPr lang="en-CA" dirty="0"/>
          </a:p>
        </p:txBody>
      </p:sp>
      <p:sp>
        <p:nvSpPr>
          <p:cNvPr id="7" name="Slide Number Placeholder 6">
            <a:extLst>
              <a:ext uri="{FF2B5EF4-FFF2-40B4-BE49-F238E27FC236}">
                <a16:creationId xmlns:a16="http://schemas.microsoft.com/office/drawing/2014/main" id="{0278718B-F637-ABEE-1D55-5032C6AAC399}"/>
              </a:ext>
            </a:extLst>
          </p:cNvPr>
          <p:cNvSpPr>
            <a:spLocks noGrp="1"/>
          </p:cNvSpPr>
          <p:nvPr>
            <p:ph type="sldNum" sz="quarter" idx="12"/>
          </p:nvPr>
        </p:nvSpPr>
        <p:spPr>
          <a:xfrm>
            <a:off x="11501012" y="6393995"/>
            <a:ext cx="551167" cy="365125"/>
          </a:xfrm>
        </p:spPr>
        <p:txBody>
          <a:bodyPr/>
          <a:lstStyle/>
          <a:p>
            <a:fld id="{D57F1E4F-1CFF-5643-939E-217C01CDF565}" type="slidenum">
              <a:rPr lang="en-US" smtClean="0"/>
              <a:pPr/>
              <a:t>5</a:t>
            </a:fld>
            <a:endParaRPr lang="en-US" dirty="0"/>
          </a:p>
        </p:txBody>
      </p:sp>
      <p:pic>
        <p:nvPicPr>
          <p:cNvPr id="32" name="Picture 31">
            <a:extLst>
              <a:ext uri="{FF2B5EF4-FFF2-40B4-BE49-F238E27FC236}">
                <a16:creationId xmlns:a16="http://schemas.microsoft.com/office/drawing/2014/main" id="{2457CD13-DD32-05D5-7AEA-A7123C1998F2}"/>
              </a:ext>
            </a:extLst>
          </p:cNvPr>
          <p:cNvPicPr>
            <a:picLocks noChangeAspect="1"/>
          </p:cNvPicPr>
          <p:nvPr/>
        </p:nvPicPr>
        <p:blipFill>
          <a:blip r:embed="rId19"/>
          <a:stretch>
            <a:fillRect/>
          </a:stretch>
        </p:blipFill>
        <p:spPr>
          <a:xfrm>
            <a:off x="161838" y="162903"/>
            <a:ext cx="8725109" cy="134055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8" name="Picture 47">
            <a:extLst>
              <a:ext uri="{FF2B5EF4-FFF2-40B4-BE49-F238E27FC236}">
                <a16:creationId xmlns:a16="http://schemas.microsoft.com/office/drawing/2014/main" id="{260AABF4-EE66-6EF3-9D00-59C82C349EF3}"/>
              </a:ext>
            </a:extLst>
          </p:cNvPr>
          <p:cNvPicPr>
            <a:picLocks noChangeAspect="1"/>
          </p:cNvPicPr>
          <p:nvPr/>
        </p:nvPicPr>
        <p:blipFill rotWithShape="1">
          <a:blip r:embed="rId20"/>
          <a:srcRect t="3881"/>
          <a:stretch/>
        </p:blipFill>
        <p:spPr>
          <a:xfrm>
            <a:off x="135363" y="1671102"/>
            <a:ext cx="3391132" cy="364671"/>
          </a:xfrm>
          <a:prstGeom prst="rect">
            <a:avLst/>
          </a:prstGeom>
        </p:spPr>
      </p:pic>
      <mc:AlternateContent xmlns:mc="http://schemas.openxmlformats.org/markup-compatibility/2006" xmlns:a14="http://schemas.microsoft.com/office/drawing/2010/main">
        <mc:Choice Requires="a14">
          <p:sp>
            <p:nvSpPr>
              <p:cNvPr id="49" name="Rectangular Callout 37">
                <a:extLst>
                  <a:ext uri="{FF2B5EF4-FFF2-40B4-BE49-F238E27FC236}">
                    <a16:creationId xmlns:a16="http://schemas.microsoft.com/office/drawing/2014/main" id="{03454A25-FE15-BE15-BDD9-41C49B3DB455}"/>
                  </a:ext>
                </a:extLst>
              </p:cNvPr>
              <p:cNvSpPr/>
              <p:nvPr/>
            </p:nvSpPr>
            <p:spPr>
              <a:xfrm>
                <a:off x="135363" y="2110140"/>
                <a:ext cx="2874335" cy="385449"/>
              </a:xfrm>
              <a:prstGeom prst="wedgeRectCallout">
                <a:avLst>
                  <a:gd name="adj1" fmla="val -49913"/>
                  <a:gd name="adj2" fmla="val 72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Base case: </a:t>
                </a:r>
                <a14:m>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𝐿</m:t>
                        </m:r>
                      </m:e>
                      <m:sub>
                        <m:r>
                          <a:rPr lang="en-CA" sz="2000" b="0" i="1" smtClean="0">
                            <a:latin typeface="Cambria Math" panose="02040503050406030204" pitchFamily="18" charset="0"/>
                          </a:rPr>
                          <m:t>1</m:t>
                        </m:r>
                      </m:sub>
                    </m:sSub>
                    <m:r>
                      <a:rPr lang="en-CA" sz="2000" b="0" i="1" smtClean="0">
                        <a:latin typeface="Cambria Math" panose="02040503050406030204" pitchFamily="18" charset="0"/>
                      </a:rPr>
                      <m:t>=</m:t>
                    </m:r>
                    <m:r>
                      <a:rPr lang="en-CA" sz="2000" b="0" i="1" smtClean="0">
                        <a:latin typeface="Cambria Math" panose="02040503050406030204" pitchFamily="18" charset="0"/>
                      </a:rPr>
                      <m:t>𝑊</m:t>
                    </m:r>
                  </m:oMath>
                </a14:m>
                <a:endParaRPr lang="en-CA" sz="2000" dirty="0"/>
              </a:p>
            </p:txBody>
          </p:sp>
        </mc:Choice>
        <mc:Fallback xmlns="">
          <p:sp>
            <p:nvSpPr>
              <p:cNvPr id="49" name="Rectangular Callout 37">
                <a:extLst>
                  <a:ext uri="{FF2B5EF4-FFF2-40B4-BE49-F238E27FC236}">
                    <a16:creationId xmlns:a16="http://schemas.microsoft.com/office/drawing/2014/main" id="{03454A25-FE15-BE15-BDD9-41C49B3DB455}"/>
                  </a:ext>
                </a:extLst>
              </p:cNvPr>
              <p:cNvSpPr>
                <a:spLocks noRot="1" noChangeAspect="1" noMove="1" noResize="1" noEditPoints="1" noAdjustHandles="1" noChangeArrowheads="1" noChangeShapeType="1" noTextEdit="1"/>
              </p:cNvSpPr>
              <p:nvPr/>
            </p:nvSpPr>
            <p:spPr>
              <a:xfrm>
                <a:off x="135363" y="2110140"/>
                <a:ext cx="2874335" cy="385449"/>
              </a:xfrm>
              <a:prstGeom prst="wedgeRectCallout">
                <a:avLst>
                  <a:gd name="adj1" fmla="val -49913"/>
                  <a:gd name="adj2" fmla="val 7285"/>
                </a:avLst>
              </a:prstGeom>
              <a:blipFill>
                <a:blip r:embed="rId21"/>
                <a:stretch>
                  <a:fillRect t="-7576" b="-25758"/>
                </a:stretch>
              </a:blipFill>
            </p:spPr>
            <p:txBody>
              <a:bodyPr/>
              <a:lstStyle/>
              <a:p>
                <a:r>
                  <a:rPr lang="en-CA">
                    <a:noFill/>
                  </a:rPr>
                  <a:t> </a:t>
                </a:r>
              </a:p>
            </p:txBody>
          </p:sp>
        </mc:Fallback>
      </mc:AlternateContent>
    </p:spTree>
    <p:extLst>
      <p:ext uri="{BB962C8B-B14F-4D97-AF65-F5344CB8AC3E}">
        <p14:creationId xmlns:p14="http://schemas.microsoft.com/office/powerpoint/2010/main" val="22156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10" presetClass="entr" presetSubtype="0" fill="hold"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par>
                                <p:cTn id="75" presetID="10" presetClass="entr" presetSubtype="0" fill="hold"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par>
                                <p:cTn id="78" presetID="10" presetClass="entr" presetSubtype="0" fill="hold"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par>
                                <p:cTn id="81" presetID="10" presetClass="entr" presetSubtype="0" fill="hold"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500"/>
                                        <p:tgtEl>
                                          <p:spTgt spid="2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500"/>
                                        <p:tgtEl>
                                          <p:spTgt spid="4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fade">
                                      <p:cBhvr>
                                        <p:cTn id="104" dur="500"/>
                                        <p:tgtEl>
                                          <p:spTgt spid="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fade">
                                      <p:cBhvr>
                                        <p:cTn id="109" dur="500"/>
                                        <p:tgtEl>
                                          <p:spTgt spid="43"/>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5"/>
                                        </p:tgtEl>
                                        <p:attrNameLst>
                                          <p:attrName>style.visibility</p:attrName>
                                        </p:attrNameLst>
                                      </p:cBhvr>
                                      <p:to>
                                        <p:strVal val="visible"/>
                                      </p:to>
                                    </p:set>
                                    <p:animEffect transition="in" filter="fade">
                                      <p:cBhvr>
                                        <p:cTn id="114" dur="500"/>
                                        <p:tgtEl>
                                          <p:spTgt spid="45"/>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animEffect transition="in" filter="fade">
                                      <p:cBhvr>
                                        <p:cTn id="119" dur="500"/>
                                        <p:tgtEl>
                                          <p:spTgt spid="46"/>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fade">
                                      <p:cBhvr>
                                        <p:cTn id="124" dur="500"/>
                                        <p:tgtEl>
                                          <p:spTgt spid="2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fade">
                                      <p:cBhvr>
                                        <p:cTn id="1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p:bldP spid="15" grpId="0"/>
      <p:bldP spid="16" grpId="0" animBg="1"/>
      <p:bldP spid="17" grpId="0" animBg="1"/>
      <p:bldP spid="22" grpId="0"/>
      <p:bldP spid="23" grpId="0" animBg="1"/>
      <p:bldP spid="24" grpId="0" animBg="1"/>
      <p:bldP spid="25" grpId="0"/>
      <p:bldP spid="26" grpId="0"/>
      <p:bldP spid="2" grpId="0" animBg="1"/>
      <p:bldP spid="27" grpId="0" animBg="1"/>
      <p:bldP spid="38" grpId="0" animBg="1"/>
      <p:bldP spid="40" grpId="0" animBg="1"/>
      <p:bldP spid="41" grpId="0"/>
      <p:bldP spid="3" grpId="0" animBg="1"/>
      <p:bldP spid="43" grpId="0" animBg="1"/>
      <p:bldP spid="45" grpId="0" animBg="1"/>
      <p:bldP spid="46" grpId="0" animBg="1"/>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8001027" y="857050"/>
            <a:ext cx="2423711" cy="72160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Time complexity?</a:t>
            </a:r>
          </a:p>
        </p:txBody>
      </p:sp>
      <mc:AlternateContent xmlns:mc="http://schemas.openxmlformats.org/markup-compatibility/2006" xmlns:a14="http://schemas.microsoft.com/office/drawing/2010/main">
        <mc:Choice Requires="a14">
          <p:sp>
            <p:nvSpPr>
              <p:cNvPr id="7" name="Flowchart: Process 6"/>
              <p:cNvSpPr/>
              <p:nvPr/>
            </p:nvSpPr>
            <p:spPr>
              <a:xfrm>
                <a:off x="10267720" y="815248"/>
                <a:ext cx="1023295" cy="72160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𝑂</m:t>
                      </m:r>
                      <m:r>
                        <a:rPr lang="en-CA" b="0" i="1" smtClean="0">
                          <a:latin typeface="Cambria Math" panose="02040503050406030204" pitchFamily="18" charset="0"/>
                        </a:rPr>
                        <m:t>(</m:t>
                      </m:r>
                      <m:sSup>
                        <m:sSupPr>
                          <m:ctrlPr>
                            <a:rPr lang="en-CA" b="0" i="1" smtClean="0">
                              <a:latin typeface="Cambria Math" panose="02040503050406030204" pitchFamily="18" charset="0"/>
                            </a:rPr>
                          </m:ctrlPr>
                        </m:sSupPr>
                        <m:e>
                          <m:r>
                            <a:rPr lang="en-CA" b="0" i="1" smtClean="0">
                              <a:latin typeface="Cambria Math" panose="02040503050406030204" pitchFamily="18" charset="0"/>
                            </a:rPr>
                            <m:t>𝑛</m:t>
                          </m:r>
                        </m:e>
                        <m:sup>
                          <m:r>
                            <a:rPr lang="en-CA" b="0" i="1" smtClean="0">
                              <a:latin typeface="Cambria Math" panose="02040503050406030204" pitchFamily="18" charset="0"/>
                            </a:rPr>
                            <m:t>4</m:t>
                          </m:r>
                        </m:sup>
                      </m:sSup>
                      <m:r>
                        <a:rPr lang="en-CA" b="0" i="1" smtClean="0">
                          <a:latin typeface="Cambria Math" panose="02040503050406030204" pitchFamily="18" charset="0"/>
                        </a:rPr>
                        <m:t>)</m:t>
                      </m:r>
                    </m:oMath>
                  </m:oMathPara>
                </a14:m>
                <a:endParaRPr lang="en-CA" dirty="0"/>
              </a:p>
            </p:txBody>
          </p:sp>
        </mc:Choice>
        <mc:Fallback xmlns="">
          <p:sp>
            <p:nvSpPr>
              <p:cNvPr id="7" name="Flowchart: Process 6"/>
              <p:cNvSpPr>
                <a:spLocks noRot="1" noChangeAspect="1" noMove="1" noResize="1" noEditPoints="1" noAdjustHandles="1" noChangeArrowheads="1" noChangeShapeType="1" noTextEdit="1"/>
              </p:cNvSpPr>
              <p:nvPr/>
            </p:nvSpPr>
            <p:spPr>
              <a:xfrm>
                <a:off x="10267720" y="815248"/>
                <a:ext cx="1023295" cy="721605"/>
              </a:xfrm>
              <a:prstGeom prst="flowChartProcess">
                <a:avLst/>
              </a:prstGeom>
              <a:blipFill>
                <a:blip r:embed="rId3"/>
                <a:stretch>
                  <a:fillRect/>
                </a:stretch>
              </a:blipFill>
            </p:spPr>
            <p:txBody>
              <a:bodyPr/>
              <a:lstStyle/>
              <a:p>
                <a:r>
                  <a:rPr lang="en-CA">
                    <a:noFill/>
                  </a:rPr>
                  <a:t> </a:t>
                </a:r>
              </a:p>
            </p:txBody>
          </p:sp>
        </mc:Fallback>
      </mc:AlternateContent>
      <p:sp>
        <p:nvSpPr>
          <p:cNvPr id="8" name="Flowchart: Process 7"/>
          <p:cNvSpPr/>
          <p:nvPr/>
        </p:nvSpPr>
        <p:spPr>
          <a:xfrm>
            <a:off x="8282836" y="3524563"/>
            <a:ext cx="2423711" cy="72160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Space complexity is a bit subtle…</a:t>
            </a:r>
          </a:p>
        </p:txBody>
      </p:sp>
      <mc:AlternateContent xmlns:mc="http://schemas.openxmlformats.org/markup-compatibility/2006" xmlns:a14="http://schemas.microsoft.com/office/drawing/2010/main">
        <mc:Choice Requires="a14">
          <p:sp>
            <p:nvSpPr>
              <p:cNvPr id="9" name="Flowchart: Process 8"/>
              <p:cNvSpPr/>
              <p:nvPr/>
            </p:nvSpPr>
            <p:spPr>
              <a:xfrm>
                <a:off x="6749371" y="4329773"/>
                <a:ext cx="4849258" cy="125090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To compute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𝐿</m:t>
                        </m:r>
                      </m:e>
                      <m:sub>
                        <m:r>
                          <a:rPr lang="en-CA" b="0" i="1" smtClean="0">
                            <a:latin typeface="Cambria Math" panose="02040503050406030204" pitchFamily="18" charset="0"/>
                          </a:rPr>
                          <m:t>𝑚</m:t>
                        </m:r>
                      </m:sub>
                    </m:sSub>
                  </m:oMath>
                </a14:m>
                <a:r>
                  <a:rPr lang="en-CA" dirty="0"/>
                  <a:t>, only need </a:t>
                </a:r>
                <a14:m>
                  <m:oMath xmlns:m="http://schemas.openxmlformats.org/officeDocument/2006/math">
                    <m:r>
                      <a:rPr lang="en-CA" b="0" i="1" smtClean="0">
                        <a:latin typeface="Cambria Math" panose="02040503050406030204" pitchFamily="18" charset="0"/>
                      </a:rPr>
                      <m:t>𝑊</m:t>
                    </m:r>
                  </m:oMath>
                </a14:m>
                <a:r>
                  <a:rPr lang="en-CA" dirty="0"/>
                  <a:t> and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𝐿</m:t>
                        </m:r>
                      </m:e>
                      <m:sub>
                        <m:r>
                          <a:rPr lang="en-CA" b="0" i="1" smtClean="0">
                            <a:latin typeface="Cambria Math" panose="02040503050406030204" pitchFamily="18" charset="0"/>
                          </a:rPr>
                          <m:t>𝑚</m:t>
                        </m:r>
                        <m:r>
                          <a:rPr lang="en-CA" b="0" i="1" smtClean="0">
                            <a:latin typeface="Cambria Math" panose="02040503050406030204" pitchFamily="18" charset="0"/>
                          </a:rPr>
                          <m:t>−1</m:t>
                        </m:r>
                      </m:sub>
                    </m:sSub>
                  </m:oMath>
                </a14:m>
                <a:r>
                  <a:rPr lang="en-CA" dirty="0"/>
                  <a:t>. No need to keep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𝐿</m:t>
                        </m:r>
                      </m:e>
                      <m:sub>
                        <m:r>
                          <a:rPr lang="en-CA" b="0" i="1" smtClean="0">
                            <a:latin typeface="Cambria Math" panose="02040503050406030204" pitchFamily="18" charset="0"/>
                          </a:rPr>
                          <m:t>2</m:t>
                        </m:r>
                      </m:sub>
                    </m:sSub>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𝐿</m:t>
                        </m:r>
                      </m:e>
                      <m:sub>
                        <m:r>
                          <a:rPr lang="en-CA" b="0" i="1" smtClean="0">
                            <a:latin typeface="Cambria Math" panose="02040503050406030204" pitchFamily="18" charset="0"/>
                          </a:rPr>
                          <m:t>𝑚</m:t>
                        </m:r>
                        <m:r>
                          <a:rPr lang="en-CA" b="0" i="1" smtClean="0">
                            <a:latin typeface="Cambria Math" panose="02040503050406030204" pitchFamily="18" charset="0"/>
                          </a:rPr>
                          <m:t>−2</m:t>
                        </m:r>
                      </m:sub>
                    </m:sSub>
                  </m:oMath>
                </a14:m>
                <a:r>
                  <a:rPr lang="en-CA" dirty="0"/>
                  <a:t>.</a:t>
                </a:r>
              </a:p>
              <a:p>
                <a:pPr algn="ctr"/>
                <a:r>
                  <a:rPr lang="en-CA" dirty="0"/>
                  <a:t>So space is </a:t>
                </a:r>
                <a14:m>
                  <m:oMath xmlns:m="http://schemas.openxmlformats.org/officeDocument/2006/math">
                    <m:r>
                      <a:rPr lang="en-CA" b="0" i="1" smtClean="0">
                        <a:latin typeface="Cambria Math" panose="02040503050406030204" pitchFamily="18" charset="0"/>
                      </a:rPr>
                      <m:t>𝑂</m:t>
                    </m:r>
                    <m:d>
                      <m:dPr>
                        <m:ctrlPr>
                          <a:rPr lang="en-CA" b="0" i="1" smtClean="0">
                            <a:latin typeface="Cambria Math" panose="02040503050406030204" pitchFamily="18" charset="0"/>
                          </a:rPr>
                        </m:ctrlPr>
                      </m:dPr>
                      <m:e>
                        <m:d>
                          <m:dPr>
                            <m:begChr m:val="|"/>
                            <m:endChr m:val="|"/>
                            <m:ctrlPr>
                              <a:rPr lang="en-CA" b="0" i="1" smtClean="0">
                                <a:latin typeface="Cambria Math" panose="02040503050406030204" pitchFamily="18" charset="0"/>
                              </a:rPr>
                            </m:ctrlPr>
                          </m:dPr>
                          <m:e>
                            <m:r>
                              <a:rPr lang="en-CA" b="0" i="1" smtClean="0">
                                <a:latin typeface="Cambria Math" panose="02040503050406030204" pitchFamily="18" charset="0"/>
                              </a:rPr>
                              <m:t>𝑊</m:t>
                            </m:r>
                          </m:e>
                        </m:d>
                        <m:r>
                          <a:rPr lang="en-CA" b="0" i="1" smtClean="0">
                            <a:latin typeface="Cambria Math" panose="02040503050406030204" pitchFamily="18" charset="0"/>
                          </a:rPr>
                          <m:t>+</m:t>
                        </m:r>
                        <m:d>
                          <m:dPr>
                            <m:begChr m:val="|"/>
                            <m:endChr m:val="|"/>
                            <m:ctrlPr>
                              <a:rPr lang="en-CA" b="0"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𝐿</m:t>
                                </m:r>
                              </m:e>
                              <m:sub>
                                <m:r>
                                  <a:rPr lang="en-CA" b="0" i="1" smtClean="0">
                                    <a:latin typeface="Cambria Math" panose="02040503050406030204" pitchFamily="18" charset="0"/>
                                  </a:rPr>
                                  <m:t>𝑚</m:t>
                                </m:r>
                              </m:sub>
                            </m:sSub>
                          </m:e>
                        </m:d>
                        <m:r>
                          <a:rPr lang="en-CA" b="0" i="1" smtClean="0">
                            <a:latin typeface="Cambria Math" panose="02040503050406030204" pitchFamily="18" charset="0"/>
                          </a:rPr>
                          <m:t>+</m:t>
                        </m:r>
                        <m:d>
                          <m:dPr>
                            <m:begChr m:val="|"/>
                            <m:endChr m:val="|"/>
                            <m:ctrlPr>
                              <a:rPr lang="en-CA" b="0"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𝐿</m:t>
                                </m:r>
                              </m:e>
                              <m:sub>
                                <m:r>
                                  <a:rPr lang="en-CA" b="0" i="1" smtClean="0">
                                    <a:latin typeface="Cambria Math" panose="02040503050406030204" pitchFamily="18" charset="0"/>
                                  </a:rPr>
                                  <m:t>𝑚</m:t>
                                </m:r>
                                <m:r>
                                  <a:rPr lang="en-CA" b="0" i="1" smtClean="0">
                                    <a:latin typeface="Cambria Math" panose="02040503050406030204" pitchFamily="18" charset="0"/>
                                  </a:rPr>
                                  <m:t>−1</m:t>
                                </m:r>
                              </m:sub>
                            </m:sSub>
                          </m:e>
                        </m:d>
                      </m:e>
                    </m:d>
                    <m:r>
                      <a:rPr lang="en-CA" b="0" i="1" smtClean="0">
                        <a:latin typeface="Cambria Math" panose="02040503050406030204" pitchFamily="18" charset="0"/>
                      </a:rPr>
                      <m:t>=</m:t>
                    </m:r>
                    <m:r>
                      <a:rPr lang="en-CA" b="0" i="1" smtClean="0">
                        <a:latin typeface="Cambria Math" panose="02040503050406030204" pitchFamily="18" charset="0"/>
                      </a:rPr>
                      <m:t>𝑂</m:t>
                    </m:r>
                    <m:d>
                      <m:dPr>
                        <m:ctrlPr>
                          <a:rPr lang="en-CA" b="0" i="1" smtClean="0">
                            <a:latin typeface="Cambria Math" panose="02040503050406030204" pitchFamily="18" charset="0"/>
                          </a:rPr>
                        </m:ctrlPr>
                      </m:dPr>
                      <m:e>
                        <m:d>
                          <m:dPr>
                            <m:begChr m:val="|"/>
                            <m:endChr m:val="|"/>
                            <m:ctrlPr>
                              <a:rPr lang="en-CA" b="0"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𝐿</m:t>
                                </m:r>
                              </m:e>
                              <m:sub>
                                <m:r>
                                  <a:rPr lang="en-CA" b="0" i="1" smtClean="0">
                                    <a:latin typeface="Cambria Math" panose="02040503050406030204" pitchFamily="18" charset="0"/>
                                  </a:rPr>
                                  <m:t>𝑚</m:t>
                                </m:r>
                              </m:sub>
                            </m:sSub>
                          </m:e>
                        </m:d>
                      </m:e>
                    </m:d>
                    <m:r>
                      <a:rPr lang="en-CA" b="0" i="1" smtClean="0">
                        <a:latin typeface="Cambria Math" panose="02040503050406030204" pitchFamily="18" charset="0"/>
                      </a:rPr>
                      <m:t>=</m:t>
                    </m:r>
                    <m:r>
                      <a:rPr lang="en-CA" b="0" i="1" smtClean="0">
                        <a:latin typeface="Cambria Math" panose="02040503050406030204" pitchFamily="18" charset="0"/>
                      </a:rPr>
                      <m:t>𝑂</m:t>
                    </m:r>
                    <m:r>
                      <a:rPr lang="en-CA" b="0" i="1" smtClean="0">
                        <a:latin typeface="Cambria Math" panose="02040503050406030204" pitchFamily="18" charset="0"/>
                      </a:rPr>
                      <m:t>(</m:t>
                    </m:r>
                    <m:sSup>
                      <m:sSupPr>
                        <m:ctrlPr>
                          <a:rPr lang="en-CA" b="0" i="1" smtClean="0">
                            <a:latin typeface="Cambria Math" panose="02040503050406030204" pitchFamily="18" charset="0"/>
                          </a:rPr>
                        </m:ctrlPr>
                      </m:sSupPr>
                      <m:e>
                        <m:r>
                          <a:rPr lang="en-CA" b="0" i="1" smtClean="0">
                            <a:latin typeface="Cambria Math" panose="02040503050406030204" pitchFamily="18" charset="0"/>
                          </a:rPr>
                          <m:t>𝑛</m:t>
                        </m:r>
                      </m:e>
                      <m:sup>
                        <m:r>
                          <a:rPr lang="en-CA" b="0" i="1" smtClean="0">
                            <a:latin typeface="Cambria Math" panose="02040503050406030204" pitchFamily="18" charset="0"/>
                          </a:rPr>
                          <m:t>2</m:t>
                        </m:r>
                      </m:sup>
                    </m:sSup>
                    <m:r>
                      <a:rPr lang="en-CA" b="0" i="1" smtClean="0">
                        <a:latin typeface="Cambria Math" panose="02040503050406030204" pitchFamily="18" charset="0"/>
                      </a:rPr>
                      <m:t>)</m:t>
                    </m:r>
                  </m:oMath>
                </a14:m>
                <a:endParaRPr lang="en-CA" dirty="0"/>
              </a:p>
            </p:txBody>
          </p:sp>
        </mc:Choice>
        <mc:Fallback xmlns="">
          <p:sp>
            <p:nvSpPr>
              <p:cNvPr id="9" name="Flowchart: Process 8"/>
              <p:cNvSpPr>
                <a:spLocks noRot="1" noChangeAspect="1" noMove="1" noResize="1" noEditPoints="1" noAdjustHandles="1" noChangeArrowheads="1" noChangeShapeType="1" noTextEdit="1"/>
              </p:cNvSpPr>
              <p:nvPr/>
            </p:nvSpPr>
            <p:spPr>
              <a:xfrm>
                <a:off x="6749371" y="4329773"/>
                <a:ext cx="4849258" cy="1250903"/>
              </a:xfrm>
              <a:prstGeom prst="flowChartProcess">
                <a:avLst/>
              </a:prstGeom>
              <a:blipFill>
                <a:blip r:embed="rId4"/>
                <a:stretch>
                  <a:fillRect b="-192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Flowchart: Process 9"/>
              <p:cNvSpPr/>
              <p:nvPr/>
            </p:nvSpPr>
            <p:spPr>
              <a:xfrm>
                <a:off x="2137271" y="4765427"/>
                <a:ext cx="4232017" cy="125090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Home exercise: do we need to keep </a:t>
                </a:r>
                <a:r>
                  <a:rPr lang="en-CA" b="1" dirty="0"/>
                  <a:t>both</a:t>
                </a:r>
                <a:r>
                  <a:rPr lang="en-CA" dirty="0"/>
                  <a:t>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𝐿</m:t>
                        </m:r>
                      </m:e>
                      <m:sub>
                        <m:r>
                          <a:rPr lang="en-CA" b="0" i="1" smtClean="0">
                            <a:latin typeface="Cambria Math" panose="02040503050406030204" pitchFamily="18" charset="0"/>
                          </a:rPr>
                          <m:t>𝑚</m:t>
                        </m:r>
                      </m:sub>
                    </m:sSub>
                  </m:oMath>
                </a14:m>
                <a:r>
                  <a:rPr lang="en-CA" dirty="0"/>
                  <a:t> and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𝐿</m:t>
                        </m:r>
                      </m:e>
                      <m:sub>
                        <m:r>
                          <a:rPr lang="en-CA" b="0" i="1" smtClean="0">
                            <a:latin typeface="Cambria Math" panose="02040503050406030204" pitchFamily="18" charset="0"/>
                          </a:rPr>
                          <m:t>𝑚</m:t>
                        </m:r>
                        <m:r>
                          <a:rPr lang="en-CA" b="0" i="1" smtClean="0">
                            <a:latin typeface="Cambria Math" panose="02040503050406030204" pitchFamily="18" charset="0"/>
                          </a:rPr>
                          <m:t>−1</m:t>
                        </m:r>
                      </m:sub>
                    </m:sSub>
                  </m:oMath>
                </a14:m>
                <a:r>
                  <a:rPr lang="en-CA" dirty="0"/>
                  <a:t>? Or can we reuse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𝐿</m:t>
                        </m:r>
                      </m:e>
                      <m:sub>
                        <m:r>
                          <a:rPr lang="en-CA" b="0" i="1" smtClean="0">
                            <a:latin typeface="Cambria Math" panose="02040503050406030204" pitchFamily="18" charset="0"/>
                          </a:rPr>
                          <m:t>𝑚</m:t>
                        </m:r>
                        <m:r>
                          <a:rPr lang="en-CA" b="0" i="1" smtClean="0">
                            <a:latin typeface="Cambria Math" panose="02040503050406030204" pitchFamily="18" charset="0"/>
                          </a:rPr>
                          <m:t>−1</m:t>
                        </m:r>
                      </m:sub>
                    </m:sSub>
                  </m:oMath>
                </a14:m>
                <a:r>
                  <a:rPr lang="en-CA" dirty="0"/>
                  <a:t> directly as our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𝐿</m:t>
                        </m:r>
                      </m:e>
                      <m:sub>
                        <m:r>
                          <a:rPr lang="en-CA" b="0" i="1" smtClean="0">
                            <a:latin typeface="Cambria Math" panose="02040503050406030204" pitchFamily="18" charset="0"/>
                          </a:rPr>
                          <m:t>𝑚</m:t>
                        </m:r>
                      </m:sub>
                    </m:sSub>
                  </m:oMath>
                </a14:m>
                <a:r>
                  <a:rPr lang="en-CA" dirty="0"/>
                  <a:t> array, and modify it in-place?</a:t>
                </a:r>
              </a:p>
            </p:txBody>
          </p:sp>
        </mc:Choice>
        <mc:Fallback xmlns="">
          <p:sp>
            <p:nvSpPr>
              <p:cNvPr id="10" name="Flowchart: Process 9"/>
              <p:cNvSpPr>
                <a:spLocks noRot="1" noChangeAspect="1" noMove="1" noResize="1" noEditPoints="1" noAdjustHandles="1" noChangeArrowheads="1" noChangeShapeType="1" noTextEdit="1"/>
              </p:cNvSpPr>
              <p:nvPr/>
            </p:nvSpPr>
            <p:spPr>
              <a:xfrm>
                <a:off x="2137271" y="4765427"/>
                <a:ext cx="4232017" cy="1250903"/>
              </a:xfrm>
              <a:prstGeom prst="flowChartProcess">
                <a:avLst/>
              </a:prstGeom>
              <a:blipFill>
                <a:blip r:embed="rId5"/>
                <a:stretch>
                  <a:fillRect l="-287" r="-861" b="-432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Flowchart: Process 10"/>
              <p:cNvSpPr/>
              <p:nvPr/>
            </p:nvSpPr>
            <p:spPr>
              <a:xfrm>
                <a:off x="7937652" y="5580676"/>
                <a:ext cx="3907020" cy="97393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Note: this is asymptotically the same as </a:t>
                </a:r>
                <a:r>
                  <a:rPr lang="en-CA" b="1" dirty="0"/>
                  <a:t>input size</a:t>
                </a:r>
                <a:r>
                  <a:rPr lang="en-CA" dirty="0"/>
                  <a:t> for dense graphs where </a:t>
                </a:r>
                <a14:m>
                  <m:oMath xmlns:m="http://schemas.openxmlformats.org/officeDocument/2006/math">
                    <m:d>
                      <m:dPr>
                        <m:begChr m:val="|"/>
                        <m:endChr m:val="|"/>
                        <m:ctrlPr>
                          <a:rPr lang="en-CA" b="0" i="1" smtClean="0">
                            <a:latin typeface="Cambria Math" panose="02040503050406030204" pitchFamily="18" charset="0"/>
                          </a:rPr>
                        </m:ctrlPr>
                      </m:dPr>
                      <m:e>
                        <m:r>
                          <a:rPr lang="en-CA" b="0" i="1" smtClean="0">
                            <a:latin typeface="Cambria Math" panose="02040503050406030204" pitchFamily="18" charset="0"/>
                          </a:rPr>
                          <m:t>𝐸</m:t>
                        </m:r>
                      </m:e>
                    </m:d>
                    <m:r>
                      <a:rPr lang="en-CA" b="0" i="1" smtClean="0">
                        <a:latin typeface="Cambria Math" panose="02040503050406030204" pitchFamily="18" charset="0"/>
                      </a:rPr>
                      <m:t>∈</m:t>
                    </m:r>
                    <m:r>
                      <m:rPr>
                        <m:sty m:val="p"/>
                      </m:rPr>
                      <a:rPr lang="en-CA" b="0" i="0" smtClean="0">
                        <a:latin typeface="Cambria Math" panose="02040503050406030204" pitchFamily="18" charset="0"/>
                      </a:rPr>
                      <m:t>Θ</m:t>
                    </m:r>
                    <m:r>
                      <a:rPr lang="en-CA" b="0" i="1" smtClean="0">
                        <a:latin typeface="Cambria Math" panose="02040503050406030204" pitchFamily="18" charset="0"/>
                      </a:rPr>
                      <m:t>(</m:t>
                    </m:r>
                    <m:sSup>
                      <m:sSupPr>
                        <m:ctrlPr>
                          <a:rPr lang="en-CA" b="0" i="1" smtClean="0">
                            <a:latin typeface="Cambria Math" panose="02040503050406030204" pitchFamily="18" charset="0"/>
                          </a:rPr>
                        </m:ctrlPr>
                      </m:sSupPr>
                      <m:e>
                        <m:d>
                          <m:dPr>
                            <m:begChr m:val="|"/>
                            <m:endChr m:val="|"/>
                            <m:ctrlPr>
                              <a:rPr lang="en-CA" b="0" i="1" smtClean="0">
                                <a:latin typeface="Cambria Math" panose="02040503050406030204" pitchFamily="18" charset="0"/>
                              </a:rPr>
                            </m:ctrlPr>
                          </m:dPr>
                          <m:e>
                            <m:r>
                              <a:rPr lang="en-CA" b="0" i="1" smtClean="0">
                                <a:latin typeface="Cambria Math" panose="02040503050406030204" pitchFamily="18" charset="0"/>
                              </a:rPr>
                              <m:t>𝑉</m:t>
                            </m:r>
                          </m:e>
                        </m:d>
                      </m:e>
                      <m:sup>
                        <m:r>
                          <a:rPr lang="en-CA" b="0" i="1" smtClean="0">
                            <a:latin typeface="Cambria Math" panose="02040503050406030204" pitchFamily="18" charset="0"/>
                          </a:rPr>
                          <m:t>2</m:t>
                        </m:r>
                      </m:sup>
                    </m:sSup>
                    <m:r>
                      <a:rPr lang="en-CA" b="0" i="1" smtClean="0">
                        <a:latin typeface="Cambria Math" panose="02040503050406030204" pitchFamily="18" charset="0"/>
                      </a:rPr>
                      <m:t>)</m:t>
                    </m:r>
                  </m:oMath>
                </a14:m>
                <a:endParaRPr lang="en-CA" dirty="0"/>
              </a:p>
            </p:txBody>
          </p:sp>
        </mc:Choice>
        <mc:Fallback xmlns="">
          <p:sp>
            <p:nvSpPr>
              <p:cNvPr id="11" name="Flowchart: Process 10"/>
              <p:cNvSpPr>
                <a:spLocks noRot="1" noChangeAspect="1" noMove="1" noResize="1" noEditPoints="1" noAdjustHandles="1" noChangeArrowheads="1" noChangeShapeType="1" noTextEdit="1"/>
              </p:cNvSpPr>
              <p:nvPr/>
            </p:nvSpPr>
            <p:spPr>
              <a:xfrm>
                <a:off x="7937652" y="5580676"/>
                <a:ext cx="3907020" cy="973934"/>
              </a:xfrm>
              <a:prstGeom prst="flowChartProcess">
                <a:avLst/>
              </a:prstGeom>
              <a:blipFill>
                <a:blip r:embed="rId6"/>
                <a:stretch>
                  <a:fillRect b="-5521"/>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09260FE0-A079-1D59-1137-776CC4A358E4}"/>
              </a:ext>
            </a:extLst>
          </p:cNvPr>
          <p:cNvSpPr>
            <a:spLocks noGrp="1"/>
          </p:cNvSpPr>
          <p:nvPr>
            <p:ph type="sldNum" sz="quarter" idx="12"/>
          </p:nvPr>
        </p:nvSpPr>
        <p:spPr>
          <a:xfrm>
            <a:off x="11526383" y="6273090"/>
            <a:ext cx="551167" cy="365125"/>
          </a:xfrm>
        </p:spPr>
        <p:txBody>
          <a:bodyPr/>
          <a:lstStyle/>
          <a:p>
            <a:fld id="{D57F1E4F-1CFF-5643-939E-217C01CDF565}" type="slidenum">
              <a:rPr lang="en-US" smtClean="0"/>
              <a:pPr/>
              <a:t>6</a:t>
            </a:fld>
            <a:endParaRPr lang="en-US" dirty="0"/>
          </a:p>
        </p:txBody>
      </p:sp>
      <p:pic>
        <p:nvPicPr>
          <p:cNvPr id="13" name="Picture 12">
            <a:extLst>
              <a:ext uri="{FF2B5EF4-FFF2-40B4-BE49-F238E27FC236}">
                <a16:creationId xmlns:a16="http://schemas.microsoft.com/office/drawing/2014/main" id="{BB908B53-951F-4906-B7EB-24675889E09C}"/>
              </a:ext>
            </a:extLst>
          </p:cNvPr>
          <p:cNvPicPr>
            <a:picLocks noChangeAspect="1"/>
          </p:cNvPicPr>
          <p:nvPr/>
        </p:nvPicPr>
        <p:blipFill>
          <a:blip r:embed="rId7"/>
          <a:stretch>
            <a:fillRect/>
          </a:stretch>
        </p:blipFill>
        <p:spPr>
          <a:xfrm>
            <a:off x="203134" y="526970"/>
            <a:ext cx="7583121" cy="358333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8705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94" y="-2"/>
            <a:ext cx="10862417" cy="1028386"/>
          </a:xfrm>
        </p:spPr>
        <p:txBody>
          <a:bodyPr>
            <a:normAutofit/>
          </a:bodyPr>
          <a:lstStyle/>
          <a:p>
            <a:r>
              <a:rPr lang="en-CA" b="1" dirty="0"/>
              <a:t>Better solution:</a:t>
            </a:r>
            <a:r>
              <a:rPr lang="en-CA" dirty="0"/>
              <a:t> successive doubling</a:t>
            </a:r>
          </a:p>
        </p:txBody>
      </p:sp>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9F8F837C-5BBC-424B-8830-BEF515CBD6C3}"/>
                  </a:ext>
                </a:extLst>
              </p:cNvPr>
              <p:cNvSpPr/>
              <p:nvPr/>
            </p:nvSpPr>
            <p:spPr>
              <a:xfrm>
                <a:off x="5272424" y="2806944"/>
                <a:ext cx="665018" cy="61157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dirty="0" smtClean="0">
                          <a:latin typeface="Cambria Math" panose="02040503050406030204" pitchFamily="18" charset="0"/>
                        </a:rPr>
                        <m:t>𝒋</m:t>
                      </m:r>
                    </m:oMath>
                  </m:oMathPara>
                </a14:m>
                <a:endParaRPr lang="en-CA" sz="2000" b="1" dirty="0"/>
              </a:p>
            </p:txBody>
          </p:sp>
        </mc:Choice>
        <mc:Fallback xmlns="">
          <p:sp>
            <p:nvSpPr>
              <p:cNvPr id="7" name="Oval 6">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5272424" y="2806944"/>
                <a:ext cx="665018" cy="611579"/>
              </a:xfrm>
              <a:prstGeom prst="ellipse">
                <a:avLst/>
              </a:prstGeom>
              <a:blipFill>
                <a:blip r:embed="rId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4C61EA1C-BC2C-4426-88A9-A40F2B3CEC1A}"/>
                  </a:ext>
                </a:extLst>
              </p:cNvPr>
              <p:cNvSpPr/>
              <p:nvPr/>
            </p:nvSpPr>
            <p:spPr>
              <a:xfrm>
                <a:off x="3386539" y="3112734"/>
                <a:ext cx="665018" cy="61157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𝒊</m:t>
                      </m:r>
                    </m:oMath>
                  </m:oMathPara>
                </a14:m>
                <a:endParaRPr lang="en-CA" sz="2000" b="1" dirty="0"/>
              </a:p>
            </p:txBody>
          </p:sp>
        </mc:Choice>
        <mc:Fallback xmlns="">
          <p:sp>
            <p:nvSpPr>
              <p:cNvPr id="8" name="Oval 7">
                <a:extLst>
                  <a:ext uri="{FF2B5EF4-FFF2-40B4-BE49-F238E27FC236}">
                    <a16:creationId xmlns:a16="http://schemas.microsoft.com/office/drawing/2014/main" id="{4C61EA1C-BC2C-4426-88A9-A40F2B3CEC1A}"/>
                  </a:ext>
                </a:extLst>
              </p:cNvPr>
              <p:cNvSpPr>
                <a:spLocks noRot="1" noChangeAspect="1" noMove="1" noResize="1" noEditPoints="1" noAdjustHandles="1" noChangeArrowheads="1" noChangeShapeType="1" noTextEdit="1"/>
              </p:cNvSpPr>
              <p:nvPr/>
            </p:nvSpPr>
            <p:spPr>
              <a:xfrm>
                <a:off x="3386539" y="3112734"/>
                <a:ext cx="665018" cy="611579"/>
              </a:xfrm>
              <a:prstGeom prst="ellipse">
                <a:avLst/>
              </a:prstGeom>
              <a:blipFill>
                <a:blip r:embed="rId3"/>
                <a:stretch>
                  <a:fillRect/>
                </a:stretch>
              </a:blipFill>
            </p:spPr>
            <p:txBody>
              <a:bodyPr/>
              <a:lstStyle/>
              <a:p>
                <a:r>
                  <a:rPr lang="en-CA">
                    <a:noFill/>
                  </a:rPr>
                  <a:t> </a:t>
                </a:r>
              </a:p>
            </p:txBody>
          </p:sp>
        </mc:Fallback>
      </mc:AlternateContent>
      <p:cxnSp>
        <p:nvCxnSpPr>
          <p:cNvPr id="9" name="Straight Arrow Connector 8">
            <a:extLst>
              <a:ext uri="{FF2B5EF4-FFF2-40B4-BE49-F238E27FC236}">
                <a16:creationId xmlns:a16="http://schemas.microsoft.com/office/drawing/2014/main" id="{BB16C96C-01A8-47FE-8A7A-95C68D985700}"/>
              </a:ext>
            </a:extLst>
          </p:cNvPr>
          <p:cNvCxnSpPr>
            <a:stCxn id="8" idx="5"/>
          </p:cNvCxnSpPr>
          <p:nvPr/>
        </p:nvCxnSpPr>
        <p:spPr>
          <a:xfrm rot="20395698">
            <a:off x="4050882" y="3514202"/>
            <a:ext cx="269959" cy="168293"/>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10" name="Straight Arrow Connector 9">
            <a:extLst>
              <a:ext uri="{FF2B5EF4-FFF2-40B4-BE49-F238E27FC236}">
                <a16:creationId xmlns:a16="http://schemas.microsoft.com/office/drawing/2014/main" id="{3845BA73-5A15-4CFB-B69A-7807D7073E02}"/>
              </a:ext>
            </a:extLst>
          </p:cNvPr>
          <p:cNvCxnSpPr>
            <a:cxnSpLocks/>
          </p:cNvCxnSpPr>
          <p:nvPr/>
        </p:nvCxnSpPr>
        <p:spPr>
          <a:xfrm rot="20395698" flipV="1">
            <a:off x="4316681" y="3396226"/>
            <a:ext cx="370379" cy="168293"/>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11" name="Straight Arrow Connector 10">
            <a:extLst>
              <a:ext uri="{FF2B5EF4-FFF2-40B4-BE49-F238E27FC236}">
                <a16:creationId xmlns:a16="http://schemas.microsoft.com/office/drawing/2014/main" id="{5A31AA18-7E60-4D03-98BB-4F11E4529454}"/>
              </a:ext>
            </a:extLst>
          </p:cNvPr>
          <p:cNvCxnSpPr>
            <a:cxnSpLocks/>
          </p:cNvCxnSpPr>
          <p:nvPr/>
        </p:nvCxnSpPr>
        <p:spPr>
          <a:xfrm rot="20395698">
            <a:off x="4657081" y="3286332"/>
            <a:ext cx="360368" cy="130882"/>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12" name="Straight Arrow Connector 11">
            <a:extLst>
              <a:ext uri="{FF2B5EF4-FFF2-40B4-BE49-F238E27FC236}">
                <a16:creationId xmlns:a16="http://schemas.microsoft.com/office/drawing/2014/main" id="{0E9F908C-3228-48A8-889A-F03E69799D05}"/>
              </a:ext>
            </a:extLst>
          </p:cNvPr>
          <p:cNvCxnSpPr>
            <a:cxnSpLocks/>
          </p:cNvCxnSpPr>
          <p:nvPr/>
        </p:nvCxnSpPr>
        <p:spPr>
          <a:xfrm rot="20395698" flipV="1">
            <a:off x="5014828" y="3225639"/>
            <a:ext cx="279969" cy="7647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4459345" y="2968448"/>
                <a:ext cx="40748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latin typeface="Cambria Math" panose="02040503050406030204" pitchFamily="18" charset="0"/>
                        </a:rPr>
                        <m:t>𝑷</m:t>
                      </m:r>
                    </m:oMath>
                  </m:oMathPara>
                </a14:m>
                <a:endParaRPr lang="en-CA"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4459345" y="2968448"/>
                <a:ext cx="407483" cy="369332"/>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037048" y="2142819"/>
                <a:ext cx="3161508" cy="646331"/>
              </a:xfrm>
              <a:prstGeom prst="rect">
                <a:avLst/>
              </a:prstGeom>
              <a:noFill/>
            </p:spPr>
            <p:txBody>
              <a:bodyPr wrap="none" rtlCol="0">
                <a:spAutoFit/>
              </a:bodyPr>
              <a:lstStyle/>
              <a:p>
                <a:pPr algn="ctr"/>
                <a:r>
                  <a:rPr lang="en-CA" b="0" dirty="0"/>
                  <a:t>Let </a:t>
                </a:r>
                <a14:m>
                  <m:oMath xmlns:m="http://schemas.openxmlformats.org/officeDocument/2006/math">
                    <m:r>
                      <a:rPr lang="en-CA" b="0" i="1" smtClean="0">
                        <a:latin typeface="Cambria Math" panose="02040503050406030204" pitchFamily="18" charset="0"/>
                      </a:rPr>
                      <m:t>𝑃</m:t>
                    </m:r>
                    <m:r>
                      <a:rPr lang="en-CA" b="0" i="1" smtClean="0">
                        <a:latin typeface="Cambria Math" panose="02040503050406030204" pitchFamily="18" charset="0"/>
                      </a:rPr>
                      <m:t>=</m:t>
                    </m:r>
                  </m:oMath>
                </a14:m>
                <a:r>
                  <a:rPr lang="en-CA" dirty="0"/>
                  <a:t> minimum weight</a:t>
                </a:r>
              </a:p>
              <a:p>
                <a:pPr algn="ctr"/>
                <a14:m>
                  <m:oMath xmlns:m="http://schemas.openxmlformats.org/officeDocument/2006/math">
                    <m:d>
                      <m:dPr>
                        <m:ctrlPr>
                          <a:rPr lang="en-CA" i="1" smtClean="0">
                            <a:latin typeface="Cambria Math" panose="02040503050406030204" pitchFamily="18" charset="0"/>
                          </a:rPr>
                        </m:ctrlPr>
                      </m:dPr>
                      <m:e>
                        <m:r>
                          <a:rPr lang="en-CA" b="0" i="1" smtClean="0">
                            <a:latin typeface="Cambria Math" panose="02040503050406030204" pitchFamily="18" charset="0"/>
                          </a:rPr>
                          <m:t>𝑖</m:t>
                        </m:r>
                        <m:r>
                          <a:rPr lang="en-CA" b="0" i="1" smtClean="0">
                            <a:latin typeface="Cambria Math" panose="02040503050406030204" pitchFamily="18" charset="0"/>
                          </a:rPr>
                          <m:t>,</m:t>
                        </m:r>
                        <m:r>
                          <a:rPr lang="en-CA" b="0" i="1" smtClean="0">
                            <a:latin typeface="Cambria Math" panose="02040503050406030204" pitchFamily="18" charset="0"/>
                          </a:rPr>
                          <m:t>𝑗</m:t>
                        </m:r>
                      </m:e>
                    </m:d>
                  </m:oMath>
                </a14:m>
                <a:r>
                  <a:rPr lang="en-CA" dirty="0"/>
                  <a:t>-path with </a:t>
                </a:r>
                <a14:m>
                  <m:oMath xmlns:m="http://schemas.openxmlformats.org/officeDocument/2006/math">
                    <m:r>
                      <a:rPr lang="en-CA" b="0" i="1" smtClean="0">
                        <a:latin typeface="Cambria Math" panose="02040503050406030204" pitchFamily="18" charset="0"/>
                      </a:rPr>
                      <m:t>≤</m:t>
                    </m:r>
                    <m:r>
                      <a:rPr lang="en-CA" b="1" i="1" smtClean="0">
                        <a:latin typeface="Cambria Math" panose="02040503050406030204" pitchFamily="18" charset="0"/>
                      </a:rPr>
                      <m:t>𝟐</m:t>
                    </m:r>
                    <m:r>
                      <a:rPr lang="en-CA" b="1" i="1" smtClean="0">
                        <a:latin typeface="Cambria Math" panose="02040503050406030204" pitchFamily="18" charset="0"/>
                      </a:rPr>
                      <m:t>𝒎</m:t>
                    </m:r>
                  </m:oMath>
                </a14:m>
                <a:r>
                  <a:rPr lang="en-CA" b="1" dirty="0"/>
                  <a:t> edges</a:t>
                </a:r>
              </a:p>
            </p:txBody>
          </p:sp>
        </mc:Choice>
        <mc:Fallback xmlns="">
          <p:sp>
            <p:nvSpPr>
              <p:cNvPr id="14" name="TextBox 13"/>
              <p:cNvSpPr txBox="1">
                <a:spLocks noRot="1" noChangeAspect="1" noMove="1" noResize="1" noEditPoints="1" noAdjustHandles="1" noChangeArrowheads="1" noChangeShapeType="1" noTextEdit="1"/>
              </p:cNvSpPr>
              <p:nvPr/>
            </p:nvSpPr>
            <p:spPr>
              <a:xfrm>
                <a:off x="3037048" y="2142819"/>
                <a:ext cx="3161508" cy="646331"/>
              </a:xfrm>
              <a:prstGeom prst="rect">
                <a:avLst/>
              </a:prstGeom>
              <a:blipFill>
                <a:blip r:embed="rId5"/>
                <a:stretch>
                  <a:fillRect t="-5660" r="-1927" b="-1415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9F8F837C-5BBC-424B-8830-BEF515CBD6C3}"/>
                  </a:ext>
                </a:extLst>
              </p:cNvPr>
              <p:cNvSpPr/>
              <p:nvPr/>
            </p:nvSpPr>
            <p:spPr>
              <a:xfrm>
                <a:off x="9402523" y="2460344"/>
                <a:ext cx="665018" cy="61157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dirty="0" smtClean="0">
                          <a:latin typeface="Cambria Math" panose="02040503050406030204" pitchFamily="18" charset="0"/>
                        </a:rPr>
                        <m:t>𝒋</m:t>
                      </m:r>
                    </m:oMath>
                  </m:oMathPara>
                </a14:m>
                <a:endParaRPr lang="en-CA" sz="2000" b="1" dirty="0"/>
              </a:p>
            </p:txBody>
          </p:sp>
        </mc:Choice>
        <mc:Fallback xmlns="">
          <p:sp>
            <p:nvSpPr>
              <p:cNvPr id="15" name="Oval 14">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9402523" y="2460344"/>
                <a:ext cx="665018" cy="611579"/>
              </a:xfrm>
              <a:prstGeom prst="ellipse">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4C61EA1C-BC2C-4426-88A9-A40F2B3CEC1A}"/>
                  </a:ext>
                </a:extLst>
              </p:cNvPr>
              <p:cNvSpPr/>
              <p:nvPr/>
            </p:nvSpPr>
            <p:spPr>
              <a:xfrm>
                <a:off x="7059450" y="2766134"/>
                <a:ext cx="665018" cy="61157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𝒊</m:t>
                      </m:r>
                    </m:oMath>
                  </m:oMathPara>
                </a14:m>
                <a:endParaRPr lang="en-CA" sz="2000" b="1" dirty="0"/>
              </a:p>
            </p:txBody>
          </p:sp>
        </mc:Choice>
        <mc:Fallback xmlns="">
          <p:sp>
            <p:nvSpPr>
              <p:cNvPr id="16" name="Oval 15">
                <a:extLst>
                  <a:ext uri="{FF2B5EF4-FFF2-40B4-BE49-F238E27FC236}">
                    <a16:creationId xmlns:a16="http://schemas.microsoft.com/office/drawing/2014/main" id="{4C61EA1C-BC2C-4426-88A9-A40F2B3CEC1A}"/>
                  </a:ext>
                </a:extLst>
              </p:cNvPr>
              <p:cNvSpPr>
                <a:spLocks noRot="1" noChangeAspect="1" noMove="1" noResize="1" noEditPoints="1" noAdjustHandles="1" noChangeArrowheads="1" noChangeShapeType="1" noTextEdit="1"/>
              </p:cNvSpPr>
              <p:nvPr/>
            </p:nvSpPr>
            <p:spPr>
              <a:xfrm>
                <a:off x="7059450" y="2766134"/>
                <a:ext cx="665018" cy="611579"/>
              </a:xfrm>
              <a:prstGeom prst="ellipse">
                <a:avLst/>
              </a:prstGeom>
              <a:blipFill>
                <a:blip r:embed="rId7"/>
                <a:stretch>
                  <a:fillRect/>
                </a:stretch>
              </a:blipFill>
            </p:spPr>
            <p:txBody>
              <a:bodyPr/>
              <a:lstStyle/>
              <a:p>
                <a:r>
                  <a:rPr lang="en-CA">
                    <a:noFill/>
                  </a:rPr>
                  <a:t> </a:t>
                </a:r>
              </a:p>
            </p:txBody>
          </p:sp>
        </mc:Fallback>
      </mc:AlternateContent>
      <p:cxnSp>
        <p:nvCxnSpPr>
          <p:cNvPr id="17" name="Straight Arrow Connector 16">
            <a:extLst>
              <a:ext uri="{FF2B5EF4-FFF2-40B4-BE49-F238E27FC236}">
                <a16:creationId xmlns:a16="http://schemas.microsoft.com/office/drawing/2014/main" id="{BB16C96C-01A8-47FE-8A7A-95C68D985700}"/>
              </a:ext>
            </a:extLst>
          </p:cNvPr>
          <p:cNvCxnSpPr>
            <a:stCxn id="16" idx="5"/>
          </p:cNvCxnSpPr>
          <p:nvPr/>
        </p:nvCxnSpPr>
        <p:spPr>
          <a:xfrm rot="20395698">
            <a:off x="7723793" y="3167602"/>
            <a:ext cx="269959" cy="168293"/>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18" name="Straight Arrow Connector 17">
            <a:extLst>
              <a:ext uri="{FF2B5EF4-FFF2-40B4-BE49-F238E27FC236}">
                <a16:creationId xmlns:a16="http://schemas.microsoft.com/office/drawing/2014/main" id="{3845BA73-5A15-4CFB-B69A-7807D7073E02}"/>
              </a:ext>
            </a:extLst>
          </p:cNvPr>
          <p:cNvCxnSpPr>
            <a:cxnSpLocks/>
          </p:cNvCxnSpPr>
          <p:nvPr/>
        </p:nvCxnSpPr>
        <p:spPr>
          <a:xfrm rot="20395698" flipV="1">
            <a:off x="7989592" y="3049626"/>
            <a:ext cx="370379" cy="168293"/>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19" name="Straight Arrow Connector 18">
            <a:extLst>
              <a:ext uri="{FF2B5EF4-FFF2-40B4-BE49-F238E27FC236}">
                <a16:creationId xmlns:a16="http://schemas.microsoft.com/office/drawing/2014/main" id="{5A31AA18-7E60-4D03-98BB-4F11E4529454}"/>
              </a:ext>
            </a:extLst>
          </p:cNvPr>
          <p:cNvCxnSpPr>
            <a:cxnSpLocks/>
          </p:cNvCxnSpPr>
          <p:nvPr/>
        </p:nvCxnSpPr>
        <p:spPr>
          <a:xfrm rot="20395698">
            <a:off x="8810793" y="2945026"/>
            <a:ext cx="360368" cy="130882"/>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20" name="Straight Arrow Connector 19">
            <a:extLst>
              <a:ext uri="{FF2B5EF4-FFF2-40B4-BE49-F238E27FC236}">
                <a16:creationId xmlns:a16="http://schemas.microsoft.com/office/drawing/2014/main" id="{0E9F908C-3228-48A8-889A-F03E69799D05}"/>
              </a:ext>
            </a:extLst>
          </p:cNvPr>
          <p:cNvCxnSpPr>
            <a:cxnSpLocks/>
          </p:cNvCxnSpPr>
          <p:nvPr/>
        </p:nvCxnSpPr>
        <p:spPr>
          <a:xfrm rot="20395698" flipV="1">
            <a:off x="9166959" y="2884547"/>
            <a:ext cx="279969" cy="7647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6949563" y="3683826"/>
                <a:ext cx="1401346" cy="369332"/>
              </a:xfrm>
              <a:prstGeom prst="rect">
                <a:avLst/>
              </a:prstGeom>
              <a:noFill/>
            </p:spPr>
            <p:txBody>
              <a:bodyPr wrap="none" rtlCol="0">
                <a:spAutoFit/>
              </a:bodyPr>
              <a:lstStyle/>
              <a:p>
                <a14:m>
                  <m:oMath xmlns:m="http://schemas.openxmlformats.org/officeDocument/2006/math">
                    <m:r>
                      <a:rPr lang="en-CA" b="1" i="1" smtClean="0">
                        <a:latin typeface="Cambria Math" panose="02040503050406030204" pitchFamily="18" charset="0"/>
                      </a:rPr>
                      <m:t>≤</m:t>
                    </m:r>
                    <m:r>
                      <a:rPr lang="en-CA" b="1" i="1" smtClean="0">
                        <a:latin typeface="Cambria Math" panose="02040503050406030204" pitchFamily="18" charset="0"/>
                      </a:rPr>
                      <m:t>𝒎</m:t>
                    </m:r>
                  </m:oMath>
                </a14:m>
                <a:r>
                  <a:rPr lang="en-CA" b="1" dirty="0"/>
                  <a:t> </a:t>
                </a:r>
                <a:r>
                  <a:rPr lang="en-CA" dirty="0"/>
                  <a:t>edges</a:t>
                </a:r>
              </a:p>
            </p:txBody>
          </p:sp>
        </mc:Choice>
        <mc:Fallback xmlns="">
          <p:sp>
            <p:nvSpPr>
              <p:cNvPr id="21" name="TextBox 20"/>
              <p:cNvSpPr txBox="1">
                <a:spLocks noRot="1" noChangeAspect="1" noMove="1" noResize="1" noEditPoints="1" noAdjustHandles="1" noChangeArrowheads="1" noChangeShapeType="1" noTextEdit="1"/>
              </p:cNvSpPr>
              <p:nvPr/>
            </p:nvSpPr>
            <p:spPr>
              <a:xfrm>
                <a:off x="6949563" y="3683826"/>
                <a:ext cx="1401346" cy="369332"/>
              </a:xfrm>
              <a:prstGeom prst="rect">
                <a:avLst/>
              </a:prstGeom>
              <a:blipFill>
                <a:blip r:embed="rId8"/>
                <a:stretch>
                  <a:fillRect t="-8197" r="-3913" b="-2459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2" name="Oval 21">
                <a:extLst>
                  <a:ext uri="{FF2B5EF4-FFF2-40B4-BE49-F238E27FC236}">
                    <a16:creationId xmlns:a16="http://schemas.microsoft.com/office/drawing/2014/main" id="{9F8F837C-5BBC-424B-8830-BEF515CBD6C3}"/>
                  </a:ext>
                </a:extLst>
              </p:cNvPr>
              <p:cNvSpPr/>
              <p:nvPr/>
            </p:nvSpPr>
            <p:spPr>
              <a:xfrm>
                <a:off x="8318832" y="2786915"/>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1" i="1" dirty="0" smtClean="0">
                          <a:latin typeface="Cambria Math" panose="02040503050406030204" pitchFamily="18" charset="0"/>
                        </a:rPr>
                        <m:t>𝒌</m:t>
                      </m:r>
                    </m:oMath>
                  </m:oMathPara>
                </a14:m>
                <a:endParaRPr lang="en-CA" sz="2000" b="1" dirty="0"/>
              </a:p>
            </p:txBody>
          </p:sp>
        </mc:Choice>
        <mc:Fallback xmlns="">
          <p:sp>
            <p:nvSpPr>
              <p:cNvPr id="22" name="Oval 21">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8318832" y="2786915"/>
                <a:ext cx="454209" cy="417710"/>
              </a:xfrm>
              <a:prstGeom prst="ellipse">
                <a:avLst/>
              </a:prstGeom>
              <a:blipFill>
                <a:blip r:embed="rId9"/>
                <a:stretch>
                  <a:fillRect/>
                </a:stretch>
              </a:blipFill>
            </p:spPr>
            <p:txBody>
              <a:bodyPr/>
              <a:lstStyle/>
              <a:p>
                <a:r>
                  <a:rPr lang="en-CA">
                    <a:noFill/>
                  </a:rPr>
                  <a:t> </a:t>
                </a:r>
              </a:p>
            </p:txBody>
          </p:sp>
        </mc:Fallback>
      </mc:AlternateContent>
      <p:sp>
        <p:nvSpPr>
          <p:cNvPr id="23" name="Left Brace 22"/>
          <p:cNvSpPr/>
          <p:nvPr/>
        </p:nvSpPr>
        <p:spPr>
          <a:xfrm rot="16200000">
            <a:off x="7689317" y="3005334"/>
            <a:ext cx="328441" cy="1175377"/>
          </a:xfrm>
          <a:prstGeom prst="leftBrace">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24" name="TextBox 23"/>
              <p:cNvSpPr txBox="1"/>
              <p:nvPr/>
            </p:nvSpPr>
            <p:spPr>
              <a:xfrm>
                <a:off x="243251" y="4373478"/>
                <a:ext cx="2765757" cy="369332"/>
              </a:xfrm>
              <a:prstGeom prst="rect">
                <a:avLst/>
              </a:prstGeom>
              <a:noFill/>
            </p:spPr>
            <p:txBody>
              <a:bodyPr wrap="none" rtlCol="0">
                <a:spAutoFit/>
              </a:bodyPr>
              <a:lstStyle/>
              <a:p>
                <a:pPr algn="ctr"/>
                <a:r>
                  <a:rPr lang="en-CA" b="0" dirty="0"/>
                  <a:t>Then </a:t>
                </a:r>
                <a14:m>
                  <m:oMath xmlns:m="http://schemas.openxmlformats.org/officeDocument/2006/math">
                    <m:r>
                      <a:rPr lang="en-CA" b="0" i="1" smtClean="0">
                        <a:latin typeface="Cambria Math" panose="02040503050406030204" pitchFamily="18" charset="0"/>
                      </a:rPr>
                      <m:t>𝑃</m:t>
                    </m:r>
                    <m:r>
                      <a:rPr lang="en-CA" b="0" i="1" smtClean="0">
                        <a:latin typeface="Cambria Math" panose="02040503050406030204" pitchFamily="18" charset="0"/>
                      </a:rPr>
                      <m:t>=</m:t>
                    </m:r>
                  </m:oMath>
                </a14:m>
                <a:r>
                  <a:rPr lang="en-CA" dirty="0"/>
                  <a:t> </a:t>
                </a:r>
                <a14:m>
                  <m:oMath xmlns:m="http://schemas.openxmlformats.org/officeDocument/2006/math">
                    <m:sSub>
                      <m:sSubPr>
                        <m:ctrlPr>
                          <a:rPr lang="en-CA" b="0" i="1" dirty="0" smtClean="0">
                            <a:latin typeface="Cambria Math" panose="02040503050406030204" pitchFamily="18" charset="0"/>
                          </a:rPr>
                        </m:ctrlPr>
                      </m:sSubPr>
                      <m:e>
                        <m:r>
                          <a:rPr lang="en-CA" b="0" i="1" dirty="0" smtClean="0">
                            <a:latin typeface="Cambria Math" panose="02040503050406030204" pitchFamily="18" charset="0"/>
                          </a:rPr>
                          <m:t>𝑃</m:t>
                        </m:r>
                      </m:e>
                      <m:sub>
                        <m:r>
                          <a:rPr lang="en-CA" b="0" i="1" dirty="0" smtClean="0">
                            <a:latin typeface="Cambria Math" panose="02040503050406030204" pitchFamily="18" charset="0"/>
                          </a:rPr>
                          <m:t>1</m:t>
                        </m:r>
                      </m:sub>
                    </m:sSub>
                    <m:r>
                      <a:rPr lang="en-CA" b="0" i="1" dirty="0" smtClean="0">
                        <a:latin typeface="Cambria Math" panose="02040503050406030204" pitchFamily="18" charset="0"/>
                      </a:rPr>
                      <m:t>∪</m:t>
                    </m:r>
                    <m:sSub>
                      <m:sSubPr>
                        <m:ctrlPr>
                          <a:rPr lang="en-CA" b="0" i="1" dirty="0" smtClean="0">
                            <a:latin typeface="Cambria Math" panose="02040503050406030204" pitchFamily="18" charset="0"/>
                          </a:rPr>
                        </m:ctrlPr>
                      </m:sSubPr>
                      <m:e>
                        <m:r>
                          <a:rPr lang="en-CA" b="0" i="1" dirty="0" smtClean="0">
                            <a:latin typeface="Cambria Math" panose="02040503050406030204" pitchFamily="18" charset="0"/>
                          </a:rPr>
                          <m:t>𝑃</m:t>
                        </m:r>
                      </m:e>
                      <m:sub>
                        <m:r>
                          <a:rPr lang="en-CA" b="0" i="1" dirty="0" smtClean="0">
                            <a:latin typeface="Cambria Math" panose="02040503050406030204" pitchFamily="18" charset="0"/>
                          </a:rPr>
                          <m:t>2</m:t>
                        </m:r>
                      </m:sub>
                    </m:sSub>
                  </m:oMath>
                </a14:m>
                <a:r>
                  <a:rPr lang="en-CA" dirty="0"/>
                  <a:t> where:</a:t>
                </a:r>
              </a:p>
            </p:txBody>
          </p:sp>
        </mc:Choice>
        <mc:Fallback xmlns="">
          <p:sp>
            <p:nvSpPr>
              <p:cNvPr id="24" name="TextBox 23"/>
              <p:cNvSpPr txBox="1">
                <a:spLocks noRot="1" noChangeAspect="1" noMove="1" noResize="1" noEditPoints="1" noAdjustHandles="1" noChangeArrowheads="1" noChangeShapeType="1" noTextEdit="1"/>
              </p:cNvSpPr>
              <p:nvPr/>
            </p:nvSpPr>
            <p:spPr>
              <a:xfrm>
                <a:off x="243251" y="4373478"/>
                <a:ext cx="2765757" cy="369332"/>
              </a:xfrm>
              <a:prstGeom prst="rect">
                <a:avLst/>
              </a:prstGeom>
              <a:blipFill>
                <a:blip r:embed="rId10"/>
                <a:stretch>
                  <a:fillRect l="-1762" t="-8197" r="-1542" b="-2459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881435" y="2093189"/>
                <a:ext cx="3292441" cy="369332"/>
              </a:xfrm>
              <a:prstGeom prst="rect">
                <a:avLst/>
              </a:prstGeom>
              <a:noFill/>
            </p:spPr>
            <p:txBody>
              <a:bodyPr wrap="none" rtlCol="0">
                <a:spAutoFit/>
              </a:bodyPr>
              <a:lstStyle/>
              <a:p>
                <a:pPr algn="ctr"/>
                <a:r>
                  <a:rPr lang="en-CA" b="0" dirty="0"/>
                  <a:t>and </a:t>
                </a:r>
                <a14:m>
                  <m:oMath xmlns:m="http://schemas.openxmlformats.org/officeDocument/2006/math">
                    <m:r>
                      <a:rPr lang="en-CA" b="0" i="1" smtClean="0">
                        <a:latin typeface="Cambria Math" panose="02040503050406030204" pitchFamily="18" charset="0"/>
                      </a:rPr>
                      <m:t>𝑘</m:t>
                    </m:r>
                    <m:r>
                      <a:rPr lang="en-CA" b="0" i="1" smtClean="0">
                        <a:latin typeface="Cambria Math" panose="02040503050406030204" pitchFamily="18" charset="0"/>
                      </a:rPr>
                      <m:t>=</m:t>
                    </m:r>
                  </m:oMath>
                </a14:m>
                <a:r>
                  <a:rPr lang="en-CA" dirty="0"/>
                  <a:t> </a:t>
                </a:r>
                <a:r>
                  <a:rPr lang="en-CA" b="1" u="sng" dirty="0"/>
                  <a:t>midpoint</a:t>
                </a:r>
                <a:r>
                  <a:rPr lang="en-CA" b="1" dirty="0"/>
                  <a:t> </a:t>
                </a:r>
                <a:r>
                  <a:rPr lang="en-CA" dirty="0"/>
                  <a:t>node of </a:t>
                </a:r>
                <a14:m>
                  <m:oMath xmlns:m="http://schemas.openxmlformats.org/officeDocument/2006/math">
                    <m:r>
                      <a:rPr lang="en-CA" b="0" i="1" smtClean="0">
                        <a:latin typeface="Cambria Math" panose="02040503050406030204" pitchFamily="18" charset="0"/>
                      </a:rPr>
                      <m:t>𝑃</m:t>
                    </m:r>
                  </m:oMath>
                </a14:m>
                <a:endParaRPr lang="en-CA" dirty="0"/>
              </a:p>
            </p:txBody>
          </p:sp>
        </mc:Choice>
        <mc:Fallback xmlns="">
          <p:sp>
            <p:nvSpPr>
              <p:cNvPr id="25" name="TextBox 24"/>
              <p:cNvSpPr txBox="1">
                <a:spLocks noRot="1" noChangeAspect="1" noMove="1" noResize="1" noEditPoints="1" noAdjustHandles="1" noChangeArrowheads="1" noChangeShapeType="1" noTextEdit="1"/>
              </p:cNvSpPr>
              <p:nvPr/>
            </p:nvSpPr>
            <p:spPr>
              <a:xfrm>
                <a:off x="6881435" y="2093189"/>
                <a:ext cx="3292441" cy="369332"/>
              </a:xfrm>
              <a:prstGeom prst="rect">
                <a:avLst/>
              </a:prstGeom>
              <a:blipFill>
                <a:blip r:embed="rId11"/>
                <a:stretch>
                  <a:fillRect l="-1296" t="-8197" b="-2459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8690223" y="3662143"/>
                <a:ext cx="1401346" cy="369332"/>
              </a:xfrm>
              <a:prstGeom prst="rect">
                <a:avLst/>
              </a:prstGeom>
              <a:noFill/>
            </p:spPr>
            <p:txBody>
              <a:bodyPr wrap="none" rtlCol="0">
                <a:spAutoFit/>
              </a:bodyPr>
              <a:lstStyle/>
              <a:p>
                <a14:m>
                  <m:oMath xmlns:m="http://schemas.openxmlformats.org/officeDocument/2006/math">
                    <m:r>
                      <a:rPr lang="en-CA" b="1" i="1" smtClean="0">
                        <a:latin typeface="Cambria Math" panose="02040503050406030204" pitchFamily="18" charset="0"/>
                      </a:rPr>
                      <m:t>≤</m:t>
                    </m:r>
                    <m:r>
                      <a:rPr lang="en-CA" b="1" i="1" smtClean="0">
                        <a:latin typeface="Cambria Math" panose="02040503050406030204" pitchFamily="18" charset="0"/>
                      </a:rPr>
                      <m:t>𝒎</m:t>
                    </m:r>
                  </m:oMath>
                </a14:m>
                <a:r>
                  <a:rPr lang="en-CA" b="1" dirty="0"/>
                  <a:t> </a:t>
                </a:r>
                <a:r>
                  <a:rPr lang="en-CA" dirty="0"/>
                  <a:t>edges</a:t>
                </a:r>
              </a:p>
            </p:txBody>
          </p:sp>
        </mc:Choice>
        <mc:Fallback xmlns="">
          <p:sp>
            <p:nvSpPr>
              <p:cNvPr id="26" name="TextBox 25"/>
              <p:cNvSpPr txBox="1">
                <a:spLocks noRot="1" noChangeAspect="1" noMove="1" noResize="1" noEditPoints="1" noAdjustHandles="1" noChangeArrowheads="1" noChangeShapeType="1" noTextEdit="1"/>
              </p:cNvSpPr>
              <p:nvPr/>
            </p:nvSpPr>
            <p:spPr>
              <a:xfrm>
                <a:off x="8690223" y="3662143"/>
                <a:ext cx="1401346" cy="369332"/>
              </a:xfrm>
              <a:prstGeom prst="rect">
                <a:avLst/>
              </a:prstGeom>
              <a:blipFill>
                <a:blip r:embed="rId12"/>
                <a:stretch>
                  <a:fillRect t="-10000" r="-3930" b="-26667"/>
                </a:stretch>
              </a:blipFill>
            </p:spPr>
            <p:txBody>
              <a:bodyPr/>
              <a:lstStyle/>
              <a:p>
                <a:r>
                  <a:rPr lang="en-CA">
                    <a:noFill/>
                  </a:rPr>
                  <a:t> </a:t>
                </a:r>
              </a:p>
            </p:txBody>
          </p:sp>
        </mc:Fallback>
      </mc:AlternateContent>
      <p:sp>
        <p:nvSpPr>
          <p:cNvPr id="27" name="Left Brace 26"/>
          <p:cNvSpPr/>
          <p:nvPr/>
        </p:nvSpPr>
        <p:spPr>
          <a:xfrm rot="16200000">
            <a:off x="9060545" y="2973642"/>
            <a:ext cx="328441" cy="1238761"/>
          </a:xfrm>
          <a:prstGeom prst="leftBrace">
            <a:avLst>
              <a:gd name="adj1" fmla="val 13365"/>
              <a:gd name="adj2" fmla="val 50000"/>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28" name="TextBox 27"/>
              <p:cNvSpPr txBox="1"/>
              <p:nvPr/>
            </p:nvSpPr>
            <p:spPr>
              <a:xfrm>
                <a:off x="7731154" y="2813627"/>
                <a:ext cx="468653"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𝑃</m:t>
                          </m:r>
                        </m:e>
                        <m:sub>
                          <m:r>
                            <a:rPr lang="en-CA" b="0" i="1" smtClean="0">
                              <a:latin typeface="Cambria Math" panose="02040503050406030204" pitchFamily="18" charset="0"/>
                            </a:rPr>
                            <m:t>1</m:t>
                          </m:r>
                        </m:sub>
                      </m:sSub>
                    </m:oMath>
                  </m:oMathPara>
                </a14:m>
                <a:endParaRPr lang="en-CA" b="0" dirty="0"/>
              </a:p>
            </p:txBody>
          </p:sp>
        </mc:Choice>
        <mc:Fallback xmlns="">
          <p:sp>
            <p:nvSpPr>
              <p:cNvPr id="28" name="TextBox 27"/>
              <p:cNvSpPr txBox="1">
                <a:spLocks noRot="1" noChangeAspect="1" noMove="1" noResize="1" noEditPoints="1" noAdjustHandles="1" noChangeArrowheads="1" noChangeShapeType="1" noTextEdit="1"/>
              </p:cNvSpPr>
              <p:nvPr/>
            </p:nvSpPr>
            <p:spPr>
              <a:xfrm>
                <a:off x="7731154" y="2813627"/>
                <a:ext cx="468653" cy="369332"/>
              </a:xfrm>
              <a:prstGeom prst="rect">
                <a:avLst/>
              </a:prstGeom>
              <a:blipFill>
                <a:blip r:embed="rId13"/>
                <a:stretch>
                  <a:fillRect b="-333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8850794" y="2575975"/>
                <a:ext cx="473976"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𝑃</m:t>
                          </m:r>
                        </m:e>
                        <m:sub>
                          <m:r>
                            <a:rPr lang="en-CA" b="0" i="1" smtClean="0">
                              <a:latin typeface="Cambria Math" panose="02040503050406030204" pitchFamily="18" charset="0"/>
                            </a:rPr>
                            <m:t>2</m:t>
                          </m:r>
                        </m:sub>
                      </m:sSub>
                    </m:oMath>
                  </m:oMathPara>
                </a14:m>
                <a:endParaRPr lang="en-CA" b="0" dirty="0"/>
              </a:p>
            </p:txBody>
          </p:sp>
        </mc:Choice>
        <mc:Fallback xmlns="">
          <p:sp>
            <p:nvSpPr>
              <p:cNvPr id="29" name="TextBox 28"/>
              <p:cNvSpPr txBox="1">
                <a:spLocks noRot="1" noChangeAspect="1" noMove="1" noResize="1" noEditPoints="1" noAdjustHandles="1" noChangeArrowheads="1" noChangeShapeType="1" noTextEdit="1"/>
              </p:cNvSpPr>
              <p:nvPr/>
            </p:nvSpPr>
            <p:spPr>
              <a:xfrm>
                <a:off x="8850794" y="2575975"/>
                <a:ext cx="473976" cy="369332"/>
              </a:xfrm>
              <a:prstGeom prst="rect">
                <a:avLst/>
              </a:prstGeom>
              <a:blipFill>
                <a:blip r:embed="rId14"/>
                <a:stretch>
                  <a:fillRect b="-333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796675" y="4197925"/>
                <a:ext cx="6819086" cy="369332"/>
              </a:xfrm>
              <a:prstGeom prst="rect">
                <a:avLst/>
              </a:prstGeom>
              <a:noFill/>
            </p:spPr>
            <p:txBody>
              <a:bodyPr wrap="square" rtlCol="0">
                <a:spAutoFit/>
              </a:bodyPr>
              <a:lstStyle/>
              <a:p>
                <a:pPr algn="ct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𝑃</m:t>
                        </m:r>
                      </m:e>
                      <m:sub>
                        <m:r>
                          <a:rPr lang="en-CA" b="0" i="1" smtClean="0">
                            <a:latin typeface="Cambria Math" panose="02040503050406030204" pitchFamily="18" charset="0"/>
                          </a:rPr>
                          <m:t>1</m:t>
                        </m:r>
                      </m:sub>
                    </m:sSub>
                  </m:oMath>
                </a14:m>
                <a:r>
                  <a:rPr lang="en-CA" dirty="0"/>
                  <a:t> is the minimum weight </a:t>
                </a:r>
                <a14:m>
                  <m:oMath xmlns:m="http://schemas.openxmlformats.org/officeDocument/2006/math">
                    <m:d>
                      <m:dPr>
                        <m:ctrlPr>
                          <a:rPr lang="en-CA" b="0" i="1" smtClean="0">
                            <a:latin typeface="Cambria Math" panose="02040503050406030204" pitchFamily="18" charset="0"/>
                          </a:rPr>
                        </m:ctrlPr>
                      </m:dPr>
                      <m:e>
                        <m:r>
                          <a:rPr lang="en-CA" b="0" i="1" smtClean="0">
                            <a:latin typeface="Cambria Math" panose="02040503050406030204" pitchFamily="18" charset="0"/>
                          </a:rPr>
                          <m:t>𝑖</m:t>
                        </m:r>
                        <m:r>
                          <a:rPr lang="en-CA" b="0" i="1" smtClean="0">
                            <a:latin typeface="Cambria Math" panose="02040503050406030204" pitchFamily="18" charset="0"/>
                          </a:rPr>
                          <m:t>,</m:t>
                        </m:r>
                        <m:r>
                          <a:rPr lang="en-CA" b="0" i="1" smtClean="0">
                            <a:latin typeface="Cambria Math" panose="02040503050406030204" pitchFamily="18" charset="0"/>
                          </a:rPr>
                          <m:t>𝑘</m:t>
                        </m:r>
                      </m:e>
                    </m:d>
                  </m:oMath>
                </a14:m>
                <a:r>
                  <a:rPr lang="en-CA" dirty="0"/>
                  <a:t>-path with </a:t>
                </a:r>
                <a14:m>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𝑚</m:t>
                    </m:r>
                  </m:oMath>
                </a14:m>
                <a:r>
                  <a:rPr lang="en-CA" dirty="0"/>
                  <a:t> edges and</a:t>
                </a:r>
              </a:p>
            </p:txBody>
          </p:sp>
        </mc:Choice>
        <mc:Fallback xmlns="">
          <p:sp>
            <p:nvSpPr>
              <p:cNvPr id="30" name="TextBox 29"/>
              <p:cNvSpPr txBox="1">
                <a:spLocks noRot="1" noChangeAspect="1" noMove="1" noResize="1" noEditPoints="1" noAdjustHandles="1" noChangeArrowheads="1" noChangeShapeType="1" noTextEdit="1"/>
              </p:cNvSpPr>
              <p:nvPr/>
            </p:nvSpPr>
            <p:spPr>
              <a:xfrm>
                <a:off x="2796675" y="4197925"/>
                <a:ext cx="6819086" cy="369332"/>
              </a:xfrm>
              <a:prstGeom prst="rect">
                <a:avLst/>
              </a:prstGeom>
              <a:blipFill>
                <a:blip r:embed="rId15"/>
                <a:stretch>
                  <a:fillRect t="-10000" b="-26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796674" y="4549031"/>
                <a:ext cx="6300731" cy="369332"/>
              </a:xfrm>
              <a:prstGeom prst="rect">
                <a:avLst/>
              </a:prstGeom>
              <a:noFill/>
            </p:spPr>
            <p:txBody>
              <a:bodyPr wrap="square" rtlCol="0">
                <a:spAutoFit/>
              </a:bodyPr>
              <a:lstStyle/>
              <a:p>
                <a:pPr algn="ct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𝑃</m:t>
                        </m:r>
                      </m:e>
                      <m:sub>
                        <m:r>
                          <a:rPr lang="en-CA" b="0" i="1" smtClean="0">
                            <a:latin typeface="Cambria Math" panose="02040503050406030204" pitchFamily="18" charset="0"/>
                          </a:rPr>
                          <m:t>2</m:t>
                        </m:r>
                      </m:sub>
                    </m:sSub>
                  </m:oMath>
                </a14:m>
                <a:r>
                  <a:rPr lang="en-CA" dirty="0"/>
                  <a:t> is the minimum weight </a:t>
                </a:r>
                <a14:m>
                  <m:oMath xmlns:m="http://schemas.openxmlformats.org/officeDocument/2006/math">
                    <m:d>
                      <m:dPr>
                        <m:ctrlPr>
                          <a:rPr lang="en-CA" b="0" i="1" smtClean="0">
                            <a:latin typeface="Cambria Math" panose="02040503050406030204" pitchFamily="18" charset="0"/>
                          </a:rPr>
                        </m:ctrlPr>
                      </m:dPr>
                      <m:e>
                        <m:r>
                          <a:rPr lang="en-CA" b="0" i="1" smtClean="0">
                            <a:latin typeface="Cambria Math" panose="02040503050406030204" pitchFamily="18" charset="0"/>
                          </a:rPr>
                          <m:t>𝑘</m:t>
                        </m:r>
                        <m:r>
                          <a:rPr lang="en-CA" b="0" i="1" smtClean="0">
                            <a:latin typeface="Cambria Math" panose="02040503050406030204" pitchFamily="18" charset="0"/>
                          </a:rPr>
                          <m:t>,</m:t>
                        </m:r>
                        <m:r>
                          <a:rPr lang="en-CA" b="0" i="1" smtClean="0">
                            <a:latin typeface="Cambria Math" panose="02040503050406030204" pitchFamily="18" charset="0"/>
                          </a:rPr>
                          <m:t>𝑗</m:t>
                        </m:r>
                      </m:e>
                    </m:d>
                  </m:oMath>
                </a14:m>
                <a:r>
                  <a:rPr lang="en-CA" dirty="0"/>
                  <a:t>-path with </a:t>
                </a:r>
                <a14:m>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𝑚</m:t>
                    </m:r>
                  </m:oMath>
                </a14:m>
                <a:r>
                  <a:rPr lang="en-CA" dirty="0"/>
                  <a:t> edges</a:t>
                </a:r>
              </a:p>
            </p:txBody>
          </p:sp>
        </mc:Choice>
        <mc:Fallback xmlns="">
          <p:sp>
            <p:nvSpPr>
              <p:cNvPr id="31" name="TextBox 30"/>
              <p:cNvSpPr txBox="1">
                <a:spLocks noRot="1" noChangeAspect="1" noMove="1" noResize="1" noEditPoints="1" noAdjustHandles="1" noChangeArrowheads="1" noChangeShapeType="1" noTextEdit="1"/>
              </p:cNvSpPr>
              <p:nvPr/>
            </p:nvSpPr>
            <p:spPr>
              <a:xfrm>
                <a:off x="2796674" y="4549031"/>
                <a:ext cx="6300731" cy="369332"/>
              </a:xfrm>
              <a:prstGeom prst="rect">
                <a:avLst/>
              </a:prstGeom>
              <a:blipFill>
                <a:blip r:embed="rId16"/>
                <a:stretch>
                  <a:fillRect t="-8197" b="-24590"/>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3E9C9516-D585-45A9-07BC-8A1924EAF606}"/>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32" name="Picture 31">
            <a:extLst>
              <a:ext uri="{FF2B5EF4-FFF2-40B4-BE49-F238E27FC236}">
                <a16:creationId xmlns:a16="http://schemas.microsoft.com/office/drawing/2014/main" id="{0E7BC120-7992-CBC7-C9DD-E52B5AB625AB}"/>
              </a:ext>
            </a:extLst>
          </p:cNvPr>
          <p:cNvPicPr>
            <a:picLocks noChangeAspect="1"/>
          </p:cNvPicPr>
          <p:nvPr/>
        </p:nvPicPr>
        <p:blipFill>
          <a:blip r:embed="rId17"/>
          <a:stretch>
            <a:fillRect/>
          </a:stretch>
        </p:blipFill>
        <p:spPr>
          <a:xfrm>
            <a:off x="280134" y="846292"/>
            <a:ext cx="7956678" cy="738594"/>
          </a:xfrm>
          <a:prstGeom prst="rect">
            <a:avLst/>
          </a:prstGeom>
        </p:spPr>
      </p:pic>
      <p:pic>
        <p:nvPicPr>
          <p:cNvPr id="34" name="Picture 33">
            <a:extLst>
              <a:ext uri="{FF2B5EF4-FFF2-40B4-BE49-F238E27FC236}">
                <a16:creationId xmlns:a16="http://schemas.microsoft.com/office/drawing/2014/main" id="{735A7373-18B6-28F2-F836-ADF1F57B9E33}"/>
              </a:ext>
            </a:extLst>
          </p:cNvPr>
          <p:cNvPicPr>
            <a:picLocks noChangeAspect="1"/>
          </p:cNvPicPr>
          <p:nvPr/>
        </p:nvPicPr>
        <p:blipFill>
          <a:blip r:embed="rId18"/>
          <a:stretch>
            <a:fillRect/>
          </a:stretch>
        </p:blipFill>
        <p:spPr>
          <a:xfrm>
            <a:off x="280134" y="1618722"/>
            <a:ext cx="7956677" cy="440631"/>
          </a:xfrm>
          <a:prstGeom prst="rect">
            <a:avLst/>
          </a:prstGeom>
        </p:spPr>
      </p:pic>
      <p:pic>
        <p:nvPicPr>
          <p:cNvPr id="38" name="Picture 37">
            <a:extLst>
              <a:ext uri="{FF2B5EF4-FFF2-40B4-BE49-F238E27FC236}">
                <a16:creationId xmlns:a16="http://schemas.microsoft.com/office/drawing/2014/main" id="{6E17ABAA-C7B5-68FE-AB19-06DAE9B2B12B}"/>
              </a:ext>
            </a:extLst>
          </p:cNvPr>
          <p:cNvPicPr>
            <a:picLocks noChangeAspect="1"/>
          </p:cNvPicPr>
          <p:nvPr/>
        </p:nvPicPr>
        <p:blipFill>
          <a:blip r:embed="rId19"/>
          <a:stretch>
            <a:fillRect/>
          </a:stretch>
        </p:blipFill>
        <p:spPr>
          <a:xfrm>
            <a:off x="253649" y="4978548"/>
            <a:ext cx="7956679" cy="1080161"/>
          </a:xfrm>
          <a:prstGeom prst="rect">
            <a:avLst/>
          </a:prstGeom>
        </p:spPr>
      </p:pic>
      <p:sp>
        <p:nvSpPr>
          <p:cNvPr id="4" name="Rectangle 3">
            <a:extLst>
              <a:ext uri="{FF2B5EF4-FFF2-40B4-BE49-F238E27FC236}">
                <a16:creationId xmlns:a16="http://schemas.microsoft.com/office/drawing/2014/main" id="{345AAF1A-F658-5E02-7BA1-D4D172EE3077}"/>
              </a:ext>
            </a:extLst>
          </p:cNvPr>
          <p:cNvSpPr/>
          <p:nvPr/>
        </p:nvSpPr>
        <p:spPr>
          <a:xfrm>
            <a:off x="280134" y="2125161"/>
            <a:ext cx="2619911" cy="7013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Arguing </a:t>
            </a:r>
            <a:r>
              <a:rPr lang="en-US" b="1" dirty="0"/>
              <a:t>optimal substructure</a:t>
            </a:r>
            <a:endParaRPr lang="en-CA" b="1" dirty="0"/>
          </a:p>
        </p:txBody>
      </p:sp>
      <p:sp>
        <p:nvSpPr>
          <p:cNvPr id="5" name="Speech Bubble: Rectangle 4">
            <a:extLst>
              <a:ext uri="{FF2B5EF4-FFF2-40B4-BE49-F238E27FC236}">
                <a16:creationId xmlns:a16="http://schemas.microsoft.com/office/drawing/2014/main" id="{3AFEBDD8-FBFC-83D6-D4F7-E673EFB094FF}"/>
              </a:ext>
            </a:extLst>
          </p:cNvPr>
          <p:cNvSpPr/>
          <p:nvPr/>
        </p:nvSpPr>
        <p:spPr>
          <a:xfrm>
            <a:off x="9474713" y="4264816"/>
            <a:ext cx="2463638" cy="941286"/>
          </a:xfrm>
          <a:prstGeom prst="wedgeRectCallout">
            <a:avLst>
              <a:gd name="adj1" fmla="val -69769"/>
              <a:gd name="adj2" fmla="val 124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(or else we could improve P by improving P1 or P2)</a:t>
            </a:r>
          </a:p>
        </p:txBody>
      </p:sp>
      <p:sp>
        <p:nvSpPr>
          <p:cNvPr id="6" name="Speech Bubble: Rectangle 5">
            <a:extLst>
              <a:ext uri="{FF2B5EF4-FFF2-40B4-BE49-F238E27FC236}">
                <a16:creationId xmlns:a16="http://schemas.microsoft.com/office/drawing/2014/main" id="{CC915107-63BE-3978-FABC-9F63A8F495E2}"/>
              </a:ext>
            </a:extLst>
          </p:cNvPr>
          <p:cNvSpPr/>
          <p:nvPr/>
        </p:nvSpPr>
        <p:spPr>
          <a:xfrm>
            <a:off x="7724468" y="5506565"/>
            <a:ext cx="3594166" cy="654410"/>
          </a:xfrm>
          <a:prstGeom prst="wedgeRectCallout">
            <a:avLst>
              <a:gd name="adj1" fmla="val -69685"/>
              <a:gd name="adj2" fmla="val -945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Don’t know which node is midpoint of P, so try all k…</a:t>
            </a:r>
          </a:p>
        </p:txBody>
      </p:sp>
    </p:spTree>
    <p:extLst>
      <p:ext uri="{BB962C8B-B14F-4D97-AF65-F5344CB8AC3E}">
        <p14:creationId xmlns:p14="http://schemas.microsoft.com/office/powerpoint/2010/main" val="154062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childTnLst>
                          </p:cTn>
                        </p:par>
                        <p:par>
                          <p:cTn id="87" fill="hold">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childTnLst>
                          </p:cTn>
                        </p:par>
                        <p:par>
                          <p:cTn id="91" fill="hold">
                            <p:stCondLst>
                              <p:cond delay="1000"/>
                            </p:stCondLst>
                            <p:childTnLst>
                              <p:par>
                                <p:cTn id="92" presetID="10" presetClass="entr" presetSubtype="0" fill="hold" grpId="0" nodeType="after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fade">
                                      <p:cBhvr>
                                        <p:cTn id="94" dur="500"/>
                                        <p:tgtEl>
                                          <p:spTgt spid="31"/>
                                        </p:tgtEl>
                                      </p:cBhvr>
                                    </p:animEffect>
                                  </p:childTnLst>
                                </p:cTn>
                              </p:par>
                            </p:childTnLst>
                          </p:cTn>
                        </p:par>
                        <p:par>
                          <p:cTn id="95" fill="hold">
                            <p:stCondLst>
                              <p:cond delay="1500"/>
                            </p:stCondLst>
                            <p:childTnLst>
                              <p:par>
                                <p:cTn id="96" presetID="10" presetClass="entr" presetSubtype="0" fill="hold" grpId="0" nodeType="after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fade">
                                      <p:cBhvr>
                                        <p:cTn id="98" dur="500"/>
                                        <p:tgtEl>
                                          <p:spTgt spid="5"/>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6"/>
                                        </p:tgtEl>
                                        <p:attrNameLst>
                                          <p:attrName>style.visibility</p:attrName>
                                        </p:attrNameLst>
                                      </p:cBhvr>
                                      <p:to>
                                        <p:strVal val="visible"/>
                                      </p:to>
                                    </p:set>
                                    <p:animEffect transition="in" filter="fade">
                                      <p:cBhvr>
                                        <p:cTn id="10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p:bldP spid="14" grpId="0"/>
      <p:bldP spid="15" grpId="0" animBg="1"/>
      <p:bldP spid="16" grpId="0" animBg="1"/>
      <p:bldP spid="21" grpId="0"/>
      <p:bldP spid="22" grpId="0" animBg="1"/>
      <p:bldP spid="23" grpId="0" animBg="1"/>
      <p:bldP spid="24" grpId="0"/>
      <p:bldP spid="25" grpId="0"/>
      <p:bldP spid="26" grpId="0"/>
      <p:bldP spid="27" grpId="0" animBg="1"/>
      <p:bldP spid="28" grpId="0"/>
      <p:bldP spid="29" grpId="0"/>
      <p:bldP spid="30" grpId="0"/>
      <p:bldP spid="31" grpId="0"/>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8A0C67-F24B-A5AB-51D5-80742A4B5C72}"/>
              </a:ext>
            </a:extLst>
          </p:cNvPr>
          <p:cNvPicPr>
            <a:picLocks noChangeAspect="1"/>
          </p:cNvPicPr>
          <p:nvPr/>
        </p:nvPicPr>
        <p:blipFill>
          <a:blip r:embed="rId2"/>
          <a:stretch>
            <a:fillRect/>
          </a:stretch>
        </p:blipFill>
        <p:spPr>
          <a:xfrm>
            <a:off x="236307" y="313808"/>
            <a:ext cx="8064562" cy="566673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Flowchart: Process 4"/>
          <p:cNvSpPr/>
          <p:nvPr/>
        </p:nvSpPr>
        <p:spPr>
          <a:xfrm>
            <a:off x="8582139" y="782197"/>
            <a:ext cx="2423711" cy="72160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Complexity analysis</a:t>
            </a:r>
          </a:p>
        </p:txBody>
      </p:sp>
      <mc:AlternateContent xmlns:mc="http://schemas.openxmlformats.org/markup-compatibility/2006" xmlns:a14="http://schemas.microsoft.com/office/drawing/2010/main">
        <mc:Choice Requires="a14">
          <p:sp>
            <p:nvSpPr>
              <p:cNvPr id="6" name="Flowchart: Process 5"/>
              <p:cNvSpPr/>
              <p:nvPr/>
            </p:nvSpPr>
            <p:spPr>
              <a:xfrm>
                <a:off x="8582138" y="1716940"/>
                <a:ext cx="2423711" cy="72160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CA" b="0" i="1" smtClean="0">
                        <a:latin typeface="Cambria Math" panose="02040503050406030204" pitchFamily="18" charset="0"/>
                      </a:rPr>
                      <m:t>𝑂</m:t>
                    </m:r>
                    <m:r>
                      <a:rPr lang="en-CA" b="0" i="1" smtClean="0">
                        <a:latin typeface="Cambria Math" panose="02040503050406030204" pitchFamily="18" charset="0"/>
                      </a:rPr>
                      <m:t>(</m:t>
                    </m:r>
                    <m:sSup>
                      <m:sSupPr>
                        <m:ctrlPr>
                          <a:rPr lang="en-CA" b="0" i="1" smtClean="0">
                            <a:latin typeface="Cambria Math" panose="02040503050406030204" pitchFamily="18" charset="0"/>
                          </a:rPr>
                        </m:ctrlPr>
                      </m:sSupPr>
                      <m:e>
                        <m:r>
                          <a:rPr lang="en-CA" b="0" i="1" smtClean="0">
                            <a:latin typeface="Cambria Math" panose="02040503050406030204" pitchFamily="18" charset="0"/>
                          </a:rPr>
                          <m:t>𝑛</m:t>
                        </m:r>
                      </m:e>
                      <m:sup>
                        <m:r>
                          <a:rPr lang="en-CA" b="0" i="1" smtClean="0">
                            <a:latin typeface="Cambria Math" panose="02040503050406030204" pitchFamily="18" charset="0"/>
                          </a:rPr>
                          <m:t>3</m:t>
                        </m:r>
                      </m:sup>
                    </m:sSup>
                    <m:func>
                      <m:funcPr>
                        <m:ctrlPr>
                          <a:rPr lang="en-CA" b="0" i="1" smtClean="0">
                            <a:latin typeface="Cambria Math" panose="02040503050406030204" pitchFamily="18" charset="0"/>
                          </a:rPr>
                        </m:ctrlPr>
                      </m:funcPr>
                      <m:fName>
                        <m:r>
                          <m:rPr>
                            <m:sty m:val="p"/>
                          </m:rPr>
                          <a:rPr lang="en-CA" b="0" i="0" smtClean="0">
                            <a:latin typeface="Cambria Math" panose="02040503050406030204" pitchFamily="18" charset="0"/>
                          </a:rPr>
                          <m:t>log</m:t>
                        </m:r>
                      </m:fName>
                      <m:e>
                        <m:r>
                          <a:rPr lang="en-CA" b="0" i="1" smtClean="0">
                            <a:latin typeface="Cambria Math" panose="02040503050406030204" pitchFamily="18" charset="0"/>
                          </a:rPr>
                          <m:t>𝑛</m:t>
                        </m:r>
                      </m:e>
                    </m:func>
                    <m:r>
                      <a:rPr lang="en-CA" b="0" i="1" smtClean="0">
                        <a:latin typeface="Cambria Math" panose="02040503050406030204" pitchFamily="18" charset="0"/>
                      </a:rPr>
                      <m:t>)</m:t>
                    </m:r>
                  </m:oMath>
                </a14:m>
                <a:r>
                  <a:rPr lang="en-CA" dirty="0"/>
                  <a:t> runtime</a:t>
                </a:r>
              </a:p>
            </p:txBody>
          </p:sp>
        </mc:Choice>
        <mc:Fallback xmlns="">
          <p:sp>
            <p:nvSpPr>
              <p:cNvPr id="6" name="Flowchart: Process 5"/>
              <p:cNvSpPr>
                <a:spLocks noRot="1" noChangeAspect="1" noMove="1" noResize="1" noEditPoints="1" noAdjustHandles="1" noChangeArrowheads="1" noChangeShapeType="1" noTextEdit="1"/>
              </p:cNvSpPr>
              <p:nvPr/>
            </p:nvSpPr>
            <p:spPr>
              <a:xfrm>
                <a:off x="8582138" y="1716940"/>
                <a:ext cx="2423711" cy="721605"/>
              </a:xfrm>
              <a:prstGeom prst="flowChartProcess">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Flowchart: Process 6"/>
              <p:cNvSpPr/>
              <p:nvPr/>
            </p:nvSpPr>
            <p:spPr>
              <a:xfrm>
                <a:off x="8582137" y="2651683"/>
                <a:ext cx="2423711" cy="72160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CA" b="0" i="1" smtClean="0">
                        <a:latin typeface="Cambria Math" panose="02040503050406030204" pitchFamily="18" charset="0"/>
                      </a:rPr>
                      <m:t>𝑂</m:t>
                    </m:r>
                    <m:r>
                      <a:rPr lang="en-CA" b="0" i="1" smtClean="0">
                        <a:latin typeface="Cambria Math" panose="02040503050406030204" pitchFamily="18" charset="0"/>
                      </a:rPr>
                      <m:t>(</m:t>
                    </m:r>
                    <m:sSup>
                      <m:sSupPr>
                        <m:ctrlPr>
                          <a:rPr lang="en-CA" b="0" i="1" smtClean="0">
                            <a:latin typeface="Cambria Math" panose="02040503050406030204" pitchFamily="18" charset="0"/>
                          </a:rPr>
                        </m:ctrlPr>
                      </m:sSupPr>
                      <m:e>
                        <m:r>
                          <a:rPr lang="en-CA" b="0" i="1" smtClean="0">
                            <a:latin typeface="Cambria Math" panose="02040503050406030204" pitchFamily="18" charset="0"/>
                          </a:rPr>
                          <m:t>𝑛</m:t>
                        </m:r>
                      </m:e>
                      <m:sup>
                        <m:r>
                          <a:rPr lang="en-CA" b="0" i="1" smtClean="0">
                            <a:latin typeface="Cambria Math" panose="02040503050406030204" pitchFamily="18" charset="0"/>
                          </a:rPr>
                          <m:t>2</m:t>
                        </m:r>
                      </m:sup>
                    </m:sSup>
                    <m:r>
                      <a:rPr lang="en-CA" b="0" i="1" smtClean="0">
                        <a:latin typeface="Cambria Math" panose="02040503050406030204" pitchFamily="18" charset="0"/>
                      </a:rPr>
                      <m:t>)</m:t>
                    </m:r>
                  </m:oMath>
                </a14:m>
                <a:r>
                  <a:rPr lang="en-CA" dirty="0"/>
                  <a:t> space</a:t>
                </a:r>
              </a:p>
            </p:txBody>
          </p:sp>
        </mc:Choice>
        <mc:Fallback xmlns="">
          <p:sp>
            <p:nvSpPr>
              <p:cNvPr id="7" name="Flowchart: Process 6"/>
              <p:cNvSpPr>
                <a:spLocks noRot="1" noChangeAspect="1" noMove="1" noResize="1" noEditPoints="1" noAdjustHandles="1" noChangeArrowheads="1" noChangeShapeType="1" noTextEdit="1"/>
              </p:cNvSpPr>
              <p:nvPr/>
            </p:nvSpPr>
            <p:spPr>
              <a:xfrm>
                <a:off x="8582137" y="2651683"/>
                <a:ext cx="2423711" cy="721605"/>
              </a:xfrm>
              <a:prstGeom prst="flowChartProcess">
                <a:avLst/>
              </a:prstGeom>
              <a:blipFill>
                <a:blip r:embed="rId4"/>
                <a:stretch>
                  <a:fillRect/>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60FBD64D-4668-A2CA-EE2F-DF200DF1A5E1}"/>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7577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5233" y="45078"/>
                <a:ext cx="11954706" cy="6581568"/>
              </a:xfrm>
            </p:spPr>
            <p:txBody>
              <a:bodyPr>
                <a:normAutofit/>
              </a:bodyPr>
              <a:lstStyle/>
              <a:p>
                <a:r>
                  <a:rPr lang="en-CA" dirty="0"/>
                  <a:t>First solution: sub-problem is a</a:t>
                </a:r>
                <a:br>
                  <a:rPr lang="en-CA" dirty="0"/>
                </a:br>
                <a:r>
                  <a:rPr lang="en-CA" dirty="0"/>
                  <a:t>path to the </a:t>
                </a:r>
                <a:r>
                  <a:rPr lang="en-CA" b="1" dirty="0"/>
                  <a:t>predecessor node</a:t>
                </a:r>
                <a:endParaRPr lang="en-CA" dirty="0"/>
              </a:p>
              <a:p>
                <a:pPr lvl="1"/>
                <a:r>
                  <a:rPr lang="en-CA" dirty="0"/>
                  <a:t>Optimality: try all possible predecessor nodes </a:t>
                </a:r>
                <a14:m>
                  <m:oMath xmlns:m="http://schemas.openxmlformats.org/officeDocument/2006/math">
                    <m:r>
                      <a:rPr lang="en-CA" b="1" i="1" dirty="0">
                        <a:latin typeface="Cambria Math" panose="02040503050406030204" pitchFamily="18" charset="0"/>
                      </a:rPr>
                      <m:t>𝒌</m:t>
                    </m:r>
                  </m:oMath>
                </a14:m>
                <a:endParaRPr lang="en-CA" dirty="0"/>
              </a:p>
              <a:p>
                <a:pPr lvl="1"/>
                <a:endParaRPr lang="en-CA" dirty="0"/>
              </a:p>
              <a:p>
                <a:r>
                  <a:rPr lang="en-CA" dirty="0"/>
                  <a:t>Second solution: sub-problems are</a:t>
                </a:r>
                <a:br>
                  <a:rPr lang="en-CA" dirty="0"/>
                </a:br>
                <a:r>
                  <a:rPr lang="en-CA" dirty="0"/>
                  <a:t>paths to/from the </a:t>
                </a:r>
                <a:r>
                  <a:rPr lang="en-CA" b="1" dirty="0"/>
                  <a:t>midpoint node</a:t>
                </a:r>
              </a:p>
              <a:p>
                <a:pPr lvl="1"/>
                <a:r>
                  <a:rPr lang="en-CA" dirty="0"/>
                  <a:t>Optimality: try all possible midpoint nodes </a:t>
                </a:r>
                <a14:m>
                  <m:oMath xmlns:m="http://schemas.openxmlformats.org/officeDocument/2006/math">
                    <m:r>
                      <a:rPr lang="en-CA" b="1" i="1" dirty="0">
                        <a:latin typeface="Cambria Math" panose="02040503050406030204" pitchFamily="18" charset="0"/>
                      </a:rPr>
                      <m:t>𝒌</m:t>
                    </m:r>
                  </m:oMath>
                </a14:m>
                <a:endParaRPr lang="en-CA" dirty="0"/>
              </a:p>
              <a:p>
                <a:pPr lvl="1"/>
                <a:endParaRPr lang="en-CA" dirty="0"/>
              </a:p>
              <a:p>
                <a:r>
                  <a:rPr lang="en-CA" b="1" u="sng" dirty="0"/>
                  <a:t>Third solution:</a:t>
                </a:r>
                <a:r>
                  <a:rPr lang="en-CA" b="1" dirty="0"/>
                  <a:t> </a:t>
                </a:r>
                <a:r>
                  <a:rPr lang="en-CA" dirty="0"/>
                  <a:t>sub-problems are paths in which</a:t>
                </a:r>
                <a:br>
                  <a:rPr lang="en-CA" dirty="0"/>
                </a:br>
                <a:r>
                  <a:rPr lang="en-CA" b="1" dirty="0"/>
                  <a:t>all interior nodes </a:t>
                </a:r>
                <a:r>
                  <a:rPr lang="en-CA" dirty="0"/>
                  <a:t>are in </a:t>
                </a:r>
                <a14:m>
                  <m:oMath xmlns:m="http://schemas.openxmlformats.org/officeDocument/2006/math">
                    <m:r>
                      <a:rPr lang="en-CA" i="1">
                        <a:latin typeface="Cambria Math" panose="02040503050406030204" pitchFamily="18" charset="0"/>
                      </a:rPr>
                      <m:t>{1..</m:t>
                    </m:r>
                    <m:r>
                      <a:rPr lang="en-CA" b="1" i="1">
                        <a:latin typeface="Cambria Math" panose="02040503050406030204" pitchFamily="18" charset="0"/>
                      </a:rPr>
                      <m:t>𝒌</m:t>
                    </m:r>
                    <m:r>
                      <a:rPr lang="en-CA" i="1">
                        <a:latin typeface="Cambria Math" panose="02040503050406030204" pitchFamily="18" charset="0"/>
                      </a:rPr>
                      <m:t>−1}</m:t>
                    </m:r>
                  </m:oMath>
                </a14:m>
                <a:endParaRPr lang="en-CA" b="0" dirty="0"/>
              </a:p>
              <a:p>
                <a:pPr lvl="1"/>
                <a:r>
                  <a:rPr lang="en-CA" dirty="0"/>
                  <a:t>I.e., we </a:t>
                </a:r>
                <a:r>
                  <a:rPr lang="en-CA" b="1" dirty="0"/>
                  <a:t>restrict</a:t>
                </a:r>
                <a:r>
                  <a:rPr lang="en-CA" dirty="0"/>
                  <a:t> </a:t>
                </a:r>
                <a:r>
                  <a:rPr lang="en-CA" b="1" dirty="0"/>
                  <a:t>paths </a:t>
                </a:r>
                <a:r>
                  <a:rPr lang="en-CA" dirty="0"/>
                  <a:t>to using a </a:t>
                </a:r>
                <a:r>
                  <a:rPr lang="en-CA" b="1" dirty="0"/>
                  <a:t>prefix</a:t>
                </a:r>
                <a:r>
                  <a:rPr lang="en-CA" dirty="0"/>
                  <a:t> of all nodes</a:t>
                </a:r>
              </a:p>
              <a:p>
                <a:pPr lvl="1"/>
                <a:r>
                  <a:rPr lang="en-CA" dirty="0"/>
                  <a:t>Optimality: try all ways to use </a:t>
                </a:r>
                <a:r>
                  <a:rPr lang="en-CA" b="1" dirty="0"/>
                  <a:t>new node </a:t>
                </a:r>
                <a14:m>
                  <m:oMath xmlns:m="http://schemas.openxmlformats.org/officeDocument/2006/math">
                    <m:r>
                      <a:rPr lang="en-CA" b="1" i="1">
                        <a:latin typeface="Cambria Math" panose="02040503050406030204" pitchFamily="18" charset="0"/>
                      </a:rPr>
                      <m:t>𝒌</m:t>
                    </m:r>
                  </m:oMath>
                </a14:m>
                <a:r>
                  <a:rPr lang="en-CA" dirty="0"/>
                  <a:t> as an interior node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5233" y="45078"/>
                <a:ext cx="11954706" cy="6581568"/>
              </a:xfrm>
              <a:blipFill>
                <a:blip r:embed="rId2"/>
                <a:stretch>
                  <a:fillRect l="-1326" t="-1204" b="-1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9F8F837C-5BBC-424B-8830-BEF515CBD6C3}"/>
                  </a:ext>
                </a:extLst>
              </p:cNvPr>
              <p:cNvSpPr/>
              <p:nvPr/>
            </p:nvSpPr>
            <p:spPr>
              <a:xfrm>
                <a:off x="8329902" y="109490"/>
                <a:ext cx="665018" cy="61157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dirty="0" smtClean="0">
                          <a:latin typeface="Cambria Math" panose="02040503050406030204" pitchFamily="18" charset="0"/>
                        </a:rPr>
                        <m:t>𝒋</m:t>
                      </m:r>
                    </m:oMath>
                  </m:oMathPara>
                </a14:m>
                <a:endParaRPr lang="en-CA" sz="2000" b="1" dirty="0"/>
              </a:p>
            </p:txBody>
          </p:sp>
        </mc:Choice>
        <mc:Fallback xmlns="">
          <p:sp>
            <p:nvSpPr>
              <p:cNvPr id="5" name="Oval 4">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8329902" y="109490"/>
                <a:ext cx="665018" cy="611579"/>
              </a:xfrm>
              <a:prstGeom prst="ellipse">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4C61EA1C-BC2C-4426-88A9-A40F2B3CEC1A}"/>
                  </a:ext>
                </a:extLst>
              </p:cNvPr>
              <p:cNvSpPr/>
              <p:nvPr/>
            </p:nvSpPr>
            <p:spPr>
              <a:xfrm>
                <a:off x="6029146" y="305790"/>
                <a:ext cx="665018" cy="61157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𝒊</m:t>
                      </m:r>
                    </m:oMath>
                  </m:oMathPara>
                </a14:m>
                <a:endParaRPr lang="en-CA" sz="2000" b="1" dirty="0"/>
              </a:p>
            </p:txBody>
          </p:sp>
        </mc:Choice>
        <mc:Fallback xmlns="">
          <p:sp>
            <p:nvSpPr>
              <p:cNvPr id="6" name="Oval 5">
                <a:extLst>
                  <a:ext uri="{FF2B5EF4-FFF2-40B4-BE49-F238E27FC236}">
                    <a16:creationId xmlns:a16="http://schemas.microsoft.com/office/drawing/2014/main" id="{4C61EA1C-BC2C-4426-88A9-A40F2B3CEC1A}"/>
                  </a:ext>
                </a:extLst>
              </p:cNvPr>
              <p:cNvSpPr>
                <a:spLocks noRot="1" noChangeAspect="1" noMove="1" noResize="1" noEditPoints="1" noAdjustHandles="1" noChangeArrowheads="1" noChangeShapeType="1" noTextEdit="1"/>
              </p:cNvSpPr>
              <p:nvPr/>
            </p:nvSpPr>
            <p:spPr>
              <a:xfrm>
                <a:off x="6029146" y="305790"/>
                <a:ext cx="665018" cy="611579"/>
              </a:xfrm>
              <a:prstGeom prst="ellipse">
                <a:avLst/>
              </a:prstGeom>
              <a:blipFill>
                <a:blip r:embed="rId4"/>
                <a:stretch>
                  <a:fillRect/>
                </a:stretch>
              </a:blipFill>
            </p:spPr>
            <p:txBody>
              <a:bodyPr/>
              <a:lstStyle/>
              <a:p>
                <a:r>
                  <a:rPr lang="en-CA">
                    <a:noFill/>
                  </a:rPr>
                  <a:t> </a:t>
                </a:r>
              </a:p>
            </p:txBody>
          </p:sp>
        </mc:Fallback>
      </mc:AlternateContent>
      <p:cxnSp>
        <p:nvCxnSpPr>
          <p:cNvPr id="7" name="Straight Arrow Connector 6">
            <a:extLst>
              <a:ext uri="{FF2B5EF4-FFF2-40B4-BE49-F238E27FC236}">
                <a16:creationId xmlns:a16="http://schemas.microsoft.com/office/drawing/2014/main" id="{BB16C96C-01A8-47FE-8A7A-95C68D985700}"/>
              </a:ext>
            </a:extLst>
          </p:cNvPr>
          <p:cNvCxnSpPr>
            <a:stCxn id="6" idx="5"/>
          </p:cNvCxnSpPr>
          <p:nvPr/>
        </p:nvCxnSpPr>
        <p:spPr>
          <a:xfrm rot="20395698">
            <a:off x="6693489" y="707258"/>
            <a:ext cx="269959" cy="168293"/>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8" name="Straight Arrow Connector 7">
            <a:extLst>
              <a:ext uri="{FF2B5EF4-FFF2-40B4-BE49-F238E27FC236}">
                <a16:creationId xmlns:a16="http://schemas.microsoft.com/office/drawing/2014/main" id="{3845BA73-5A15-4CFB-B69A-7807D7073E02}"/>
              </a:ext>
            </a:extLst>
          </p:cNvPr>
          <p:cNvCxnSpPr>
            <a:cxnSpLocks/>
          </p:cNvCxnSpPr>
          <p:nvPr/>
        </p:nvCxnSpPr>
        <p:spPr>
          <a:xfrm rot="20395698" flipV="1">
            <a:off x="6959288" y="589282"/>
            <a:ext cx="370379" cy="168293"/>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9" name="Straight Arrow Connector 8">
            <a:extLst>
              <a:ext uri="{FF2B5EF4-FFF2-40B4-BE49-F238E27FC236}">
                <a16:creationId xmlns:a16="http://schemas.microsoft.com/office/drawing/2014/main" id="{5A31AA18-7E60-4D03-98BB-4F11E4529454}"/>
              </a:ext>
            </a:extLst>
          </p:cNvPr>
          <p:cNvCxnSpPr>
            <a:cxnSpLocks/>
          </p:cNvCxnSpPr>
          <p:nvPr/>
        </p:nvCxnSpPr>
        <p:spPr>
          <a:xfrm rot="20395698">
            <a:off x="7299688" y="479388"/>
            <a:ext cx="360368" cy="130882"/>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10" name="Straight Arrow Connector 9">
            <a:extLst>
              <a:ext uri="{FF2B5EF4-FFF2-40B4-BE49-F238E27FC236}">
                <a16:creationId xmlns:a16="http://schemas.microsoft.com/office/drawing/2014/main" id="{0E9F908C-3228-48A8-889A-F03E69799D05}"/>
              </a:ext>
            </a:extLst>
          </p:cNvPr>
          <p:cNvCxnSpPr>
            <a:cxnSpLocks/>
          </p:cNvCxnSpPr>
          <p:nvPr/>
        </p:nvCxnSpPr>
        <p:spPr>
          <a:xfrm rot="20395698" flipV="1">
            <a:off x="8081575" y="418695"/>
            <a:ext cx="279969" cy="7647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9F8F837C-5BBC-424B-8830-BEF515CBD6C3}"/>
                  </a:ext>
                </a:extLst>
              </p:cNvPr>
              <p:cNvSpPr/>
              <p:nvPr/>
            </p:nvSpPr>
            <p:spPr>
              <a:xfrm>
                <a:off x="7658570" y="321981"/>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1" i="1" dirty="0" smtClean="0">
                          <a:latin typeface="Cambria Math" panose="02040503050406030204" pitchFamily="18" charset="0"/>
                        </a:rPr>
                        <m:t>𝒌</m:t>
                      </m:r>
                    </m:oMath>
                  </m:oMathPara>
                </a14:m>
                <a:endParaRPr lang="en-CA" sz="2000" b="1" dirty="0"/>
              </a:p>
            </p:txBody>
          </p:sp>
        </mc:Choice>
        <mc:Fallback xmlns="">
          <p:sp>
            <p:nvSpPr>
              <p:cNvPr id="11" name="Oval 10">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7658570" y="321981"/>
                <a:ext cx="454209" cy="417710"/>
              </a:xfrm>
              <a:prstGeom prst="ellipse">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9F8F837C-5BBC-424B-8830-BEF515CBD6C3}"/>
                  </a:ext>
                </a:extLst>
              </p:cNvPr>
              <p:cNvSpPr/>
              <p:nvPr/>
            </p:nvSpPr>
            <p:spPr>
              <a:xfrm>
                <a:off x="9327134" y="2455517"/>
                <a:ext cx="665018" cy="61157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dirty="0" smtClean="0">
                          <a:latin typeface="Cambria Math" panose="02040503050406030204" pitchFamily="18" charset="0"/>
                        </a:rPr>
                        <m:t>𝒋</m:t>
                      </m:r>
                    </m:oMath>
                  </m:oMathPara>
                </a14:m>
                <a:endParaRPr lang="en-CA" sz="2000" b="1" dirty="0"/>
              </a:p>
            </p:txBody>
          </p:sp>
        </mc:Choice>
        <mc:Fallback xmlns="">
          <p:sp>
            <p:nvSpPr>
              <p:cNvPr id="12" name="Oval 11">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9327134" y="2455517"/>
                <a:ext cx="665018" cy="611579"/>
              </a:xfrm>
              <a:prstGeom prst="ellipse">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4C61EA1C-BC2C-4426-88A9-A40F2B3CEC1A}"/>
                  </a:ext>
                </a:extLst>
              </p:cNvPr>
              <p:cNvSpPr/>
              <p:nvPr/>
            </p:nvSpPr>
            <p:spPr>
              <a:xfrm>
                <a:off x="6976416" y="2581482"/>
                <a:ext cx="665018" cy="61157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𝒊</m:t>
                      </m:r>
                    </m:oMath>
                  </m:oMathPara>
                </a14:m>
                <a:endParaRPr lang="en-CA" sz="2000" b="1" dirty="0"/>
              </a:p>
            </p:txBody>
          </p:sp>
        </mc:Choice>
        <mc:Fallback xmlns="">
          <p:sp>
            <p:nvSpPr>
              <p:cNvPr id="13" name="Oval 12">
                <a:extLst>
                  <a:ext uri="{FF2B5EF4-FFF2-40B4-BE49-F238E27FC236}">
                    <a16:creationId xmlns:a16="http://schemas.microsoft.com/office/drawing/2014/main" id="{4C61EA1C-BC2C-4426-88A9-A40F2B3CEC1A}"/>
                  </a:ext>
                </a:extLst>
              </p:cNvPr>
              <p:cNvSpPr>
                <a:spLocks noRot="1" noChangeAspect="1" noMove="1" noResize="1" noEditPoints="1" noAdjustHandles="1" noChangeArrowheads="1" noChangeShapeType="1" noTextEdit="1"/>
              </p:cNvSpPr>
              <p:nvPr/>
            </p:nvSpPr>
            <p:spPr>
              <a:xfrm>
                <a:off x="6976416" y="2581482"/>
                <a:ext cx="665018" cy="611579"/>
              </a:xfrm>
              <a:prstGeom prst="ellipse">
                <a:avLst/>
              </a:prstGeom>
              <a:blipFill>
                <a:blip r:embed="rId7"/>
                <a:stretch>
                  <a:fillRect/>
                </a:stretch>
              </a:blipFill>
            </p:spPr>
            <p:txBody>
              <a:bodyPr/>
              <a:lstStyle/>
              <a:p>
                <a:r>
                  <a:rPr lang="en-CA">
                    <a:noFill/>
                  </a:rPr>
                  <a:t> </a:t>
                </a:r>
              </a:p>
            </p:txBody>
          </p:sp>
        </mc:Fallback>
      </mc:AlternateContent>
      <p:cxnSp>
        <p:nvCxnSpPr>
          <p:cNvPr id="14" name="Straight Arrow Connector 13">
            <a:extLst>
              <a:ext uri="{FF2B5EF4-FFF2-40B4-BE49-F238E27FC236}">
                <a16:creationId xmlns:a16="http://schemas.microsoft.com/office/drawing/2014/main" id="{BB16C96C-01A8-47FE-8A7A-95C68D985700}"/>
              </a:ext>
            </a:extLst>
          </p:cNvPr>
          <p:cNvCxnSpPr>
            <a:stCxn id="13" idx="5"/>
          </p:cNvCxnSpPr>
          <p:nvPr/>
        </p:nvCxnSpPr>
        <p:spPr>
          <a:xfrm rot="20395698">
            <a:off x="7640759" y="2982950"/>
            <a:ext cx="269959" cy="168293"/>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15" name="Straight Arrow Connector 14">
            <a:extLst>
              <a:ext uri="{FF2B5EF4-FFF2-40B4-BE49-F238E27FC236}">
                <a16:creationId xmlns:a16="http://schemas.microsoft.com/office/drawing/2014/main" id="{3845BA73-5A15-4CFB-B69A-7807D7073E02}"/>
              </a:ext>
            </a:extLst>
          </p:cNvPr>
          <p:cNvCxnSpPr>
            <a:cxnSpLocks/>
          </p:cNvCxnSpPr>
          <p:nvPr/>
        </p:nvCxnSpPr>
        <p:spPr>
          <a:xfrm rot="20395698" flipV="1">
            <a:off x="7906558" y="2864974"/>
            <a:ext cx="370379" cy="168293"/>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16" name="Straight Arrow Connector 15">
            <a:extLst>
              <a:ext uri="{FF2B5EF4-FFF2-40B4-BE49-F238E27FC236}">
                <a16:creationId xmlns:a16="http://schemas.microsoft.com/office/drawing/2014/main" id="{5A31AA18-7E60-4D03-98BB-4F11E4529454}"/>
              </a:ext>
            </a:extLst>
          </p:cNvPr>
          <p:cNvCxnSpPr>
            <a:cxnSpLocks/>
          </p:cNvCxnSpPr>
          <p:nvPr/>
        </p:nvCxnSpPr>
        <p:spPr>
          <a:xfrm rot="20395698">
            <a:off x="8727759" y="2760374"/>
            <a:ext cx="360368" cy="130882"/>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17" name="Straight Arrow Connector 16">
            <a:extLst>
              <a:ext uri="{FF2B5EF4-FFF2-40B4-BE49-F238E27FC236}">
                <a16:creationId xmlns:a16="http://schemas.microsoft.com/office/drawing/2014/main" id="{0E9F908C-3228-48A8-889A-F03E69799D05}"/>
              </a:ext>
            </a:extLst>
          </p:cNvPr>
          <p:cNvCxnSpPr>
            <a:cxnSpLocks/>
          </p:cNvCxnSpPr>
          <p:nvPr/>
        </p:nvCxnSpPr>
        <p:spPr>
          <a:xfrm rot="20395698" flipV="1">
            <a:off x="9083925" y="2699895"/>
            <a:ext cx="279969" cy="7647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sp>
        <p:nvSpPr>
          <p:cNvPr id="18" name="TextBox 17"/>
          <p:cNvSpPr txBox="1"/>
          <p:nvPr/>
        </p:nvSpPr>
        <p:spPr>
          <a:xfrm>
            <a:off x="6941656" y="1751758"/>
            <a:ext cx="1338828" cy="369332"/>
          </a:xfrm>
          <a:prstGeom prst="rect">
            <a:avLst/>
          </a:prstGeom>
          <a:noFill/>
        </p:spPr>
        <p:txBody>
          <a:bodyPr wrap="none" rtlCol="0">
            <a:spAutoFit/>
          </a:bodyPr>
          <a:lstStyle/>
          <a:p>
            <a:pPr algn="ctr"/>
            <a:r>
              <a:rPr lang="en-CA" dirty="0"/>
              <a:t>~half path</a:t>
            </a:r>
          </a:p>
        </p:txBody>
      </p:sp>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9F8F837C-5BBC-424B-8830-BEF515CBD6C3}"/>
                  </a:ext>
                </a:extLst>
              </p:cNvPr>
              <p:cNvSpPr/>
              <p:nvPr/>
            </p:nvSpPr>
            <p:spPr>
              <a:xfrm>
                <a:off x="8235798" y="2602263"/>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1" i="1" dirty="0" smtClean="0">
                          <a:latin typeface="Cambria Math" panose="02040503050406030204" pitchFamily="18" charset="0"/>
                        </a:rPr>
                        <m:t>𝒌</m:t>
                      </m:r>
                    </m:oMath>
                  </m:oMathPara>
                </a14:m>
                <a:endParaRPr lang="en-CA" sz="2000" b="1" dirty="0"/>
              </a:p>
            </p:txBody>
          </p:sp>
        </mc:Choice>
        <mc:Fallback xmlns="">
          <p:sp>
            <p:nvSpPr>
              <p:cNvPr id="19" name="Oval 18">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8235798" y="2602263"/>
                <a:ext cx="454209" cy="417710"/>
              </a:xfrm>
              <a:prstGeom prst="ellipse">
                <a:avLst/>
              </a:prstGeom>
              <a:blipFill>
                <a:blip r:embed="rId8"/>
                <a:stretch>
                  <a:fillRect/>
                </a:stretch>
              </a:blipFill>
            </p:spPr>
            <p:txBody>
              <a:bodyPr/>
              <a:lstStyle/>
              <a:p>
                <a:r>
                  <a:rPr lang="en-CA">
                    <a:noFill/>
                  </a:rPr>
                  <a:t> </a:t>
                </a:r>
              </a:p>
            </p:txBody>
          </p:sp>
        </mc:Fallback>
      </mc:AlternateContent>
      <p:sp>
        <p:nvSpPr>
          <p:cNvPr id="20" name="Left Brace 19"/>
          <p:cNvSpPr/>
          <p:nvPr/>
        </p:nvSpPr>
        <p:spPr>
          <a:xfrm rot="5400000">
            <a:off x="7611517" y="1677402"/>
            <a:ext cx="328441" cy="1175377"/>
          </a:xfrm>
          <a:prstGeom prst="leftBrace">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 name="Left Brace 21"/>
          <p:cNvSpPr/>
          <p:nvPr/>
        </p:nvSpPr>
        <p:spPr>
          <a:xfrm rot="5400000">
            <a:off x="8915083" y="1636853"/>
            <a:ext cx="328441" cy="1238761"/>
          </a:xfrm>
          <a:prstGeom prst="leftBrace">
            <a:avLst>
              <a:gd name="adj1" fmla="val 13365"/>
              <a:gd name="adj2" fmla="val 50000"/>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5" name="TextBox 24"/>
          <p:cNvSpPr txBox="1"/>
          <p:nvPr/>
        </p:nvSpPr>
        <p:spPr>
          <a:xfrm>
            <a:off x="8539295" y="1751758"/>
            <a:ext cx="1338828" cy="369332"/>
          </a:xfrm>
          <a:prstGeom prst="rect">
            <a:avLst/>
          </a:prstGeom>
          <a:noFill/>
        </p:spPr>
        <p:txBody>
          <a:bodyPr wrap="none" rtlCol="0">
            <a:spAutoFit/>
          </a:bodyPr>
          <a:lstStyle/>
          <a:p>
            <a:pPr algn="ctr"/>
            <a:r>
              <a:rPr lang="en-CA" dirty="0"/>
              <a:t>~half path</a:t>
            </a:r>
          </a:p>
        </p:txBody>
      </p:sp>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9F8F837C-5BBC-424B-8830-BEF515CBD6C3}"/>
                  </a:ext>
                </a:extLst>
              </p:cNvPr>
              <p:cNvSpPr/>
              <p:nvPr/>
            </p:nvSpPr>
            <p:spPr>
              <a:xfrm>
                <a:off x="11022398" y="4800340"/>
                <a:ext cx="665018" cy="61157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dirty="0" smtClean="0">
                          <a:latin typeface="Cambria Math" panose="02040503050406030204" pitchFamily="18" charset="0"/>
                        </a:rPr>
                        <m:t>𝒋</m:t>
                      </m:r>
                    </m:oMath>
                  </m:oMathPara>
                </a14:m>
                <a:endParaRPr lang="en-CA" sz="2000" b="1" dirty="0"/>
              </a:p>
            </p:txBody>
          </p:sp>
        </mc:Choice>
        <mc:Fallback xmlns="">
          <p:sp>
            <p:nvSpPr>
              <p:cNvPr id="30" name="Oval 29">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11022398" y="4800340"/>
                <a:ext cx="665018" cy="611579"/>
              </a:xfrm>
              <a:prstGeom prst="ellipse">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1" name="Oval 30">
                <a:extLst>
                  <a:ext uri="{FF2B5EF4-FFF2-40B4-BE49-F238E27FC236}">
                    <a16:creationId xmlns:a16="http://schemas.microsoft.com/office/drawing/2014/main" id="{4C61EA1C-BC2C-4426-88A9-A40F2B3CEC1A}"/>
                  </a:ext>
                </a:extLst>
              </p:cNvPr>
              <p:cNvSpPr/>
              <p:nvPr/>
            </p:nvSpPr>
            <p:spPr>
              <a:xfrm>
                <a:off x="8671680" y="4926305"/>
                <a:ext cx="665018" cy="61157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𝒊</m:t>
                      </m:r>
                    </m:oMath>
                  </m:oMathPara>
                </a14:m>
                <a:endParaRPr lang="en-CA" sz="2000" b="1" dirty="0"/>
              </a:p>
            </p:txBody>
          </p:sp>
        </mc:Choice>
        <mc:Fallback xmlns="">
          <p:sp>
            <p:nvSpPr>
              <p:cNvPr id="31" name="Oval 30">
                <a:extLst>
                  <a:ext uri="{FF2B5EF4-FFF2-40B4-BE49-F238E27FC236}">
                    <a16:creationId xmlns:a16="http://schemas.microsoft.com/office/drawing/2014/main" id="{4C61EA1C-BC2C-4426-88A9-A40F2B3CEC1A}"/>
                  </a:ext>
                </a:extLst>
              </p:cNvPr>
              <p:cNvSpPr>
                <a:spLocks noRot="1" noChangeAspect="1" noMove="1" noResize="1" noEditPoints="1" noAdjustHandles="1" noChangeArrowheads="1" noChangeShapeType="1" noTextEdit="1"/>
              </p:cNvSpPr>
              <p:nvPr/>
            </p:nvSpPr>
            <p:spPr>
              <a:xfrm>
                <a:off x="8671680" y="4926305"/>
                <a:ext cx="665018" cy="611579"/>
              </a:xfrm>
              <a:prstGeom prst="ellipse">
                <a:avLst/>
              </a:prstGeom>
              <a:blipFill>
                <a:blip r:embed="rId10"/>
                <a:stretch>
                  <a:fillRect/>
                </a:stretch>
              </a:blipFill>
            </p:spPr>
            <p:txBody>
              <a:bodyPr/>
              <a:lstStyle/>
              <a:p>
                <a:r>
                  <a:rPr lang="en-CA">
                    <a:noFill/>
                  </a:rPr>
                  <a:t> </a:t>
                </a:r>
              </a:p>
            </p:txBody>
          </p:sp>
        </mc:Fallback>
      </mc:AlternateContent>
      <p:cxnSp>
        <p:nvCxnSpPr>
          <p:cNvPr id="32" name="Straight Arrow Connector 31">
            <a:extLst>
              <a:ext uri="{FF2B5EF4-FFF2-40B4-BE49-F238E27FC236}">
                <a16:creationId xmlns:a16="http://schemas.microsoft.com/office/drawing/2014/main" id="{BB16C96C-01A8-47FE-8A7A-95C68D985700}"/>
              </a:ext>
            </a:extLst>
          </p:cNvPr>
          <p:cNvCxnSpPr>
            <a:stCxn id="31" idx="5"/>
          </p:cNvCxnSpPr>
          <p:nvPr/>
        </p:nvCxnSpPr>
        <p:spPr>
          <a:xfrm rot="20395698">
            <a:off x="9336023" y="5327773"/>
            <a:ext cx="269959" cy="168293"/>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33" name="Straight Arrow Connector 32">
            <a:extLst>
              <a:ext uri="{FF2B5EF4-FFF2-40B4-BE49-F238E27FC236}">
                <a16:creationId xmlns:a16="http://schemas.microsoft.com/office/drawing/2014/main" id="{3845BA73-5A15-4CFB-B69A-7807D7073E02}"/>
              </a:ext>
            </a:extLst>
          </p:cNvPr>
          <p:cNvCxnSpPr>
            <a:cxnSpLocks/>
          </p:cNvCxnSpPr>
          <p:nvPr/>
        </p:nvCxnSpPr>
        <p:spPr>
          <a:xfrm rot="20395698" flipV="1">
            <a:off x="9601822" y="5209797"/>
            <a:ext cx="370379" cy="168293"/>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34" name="Straight Arrow Connector 33">
            <a:extLst>
              <a:ext uri="{FF2B5EF4-FFF2-40B4-BE49-F238E27FC236}">
                <a16:creationId xmlns:a16="http://schemas.microsoft.com/office/drawing/2014/main" id="{5A31AA18-7E60-4D03-98BB-4F11E4529454}"/>
              </a:ext>
            </a:extLst>
          </p:cNvPr>
          <p:cNvCxnSpPr>
            <a:cxnSpLocks/>
          </p:cNvCxnSpPr>
          <p:nvPr/>
        </p:nvCxnSpPr>
        <p:spPr>
          <a:xfrm rot="20395698">
            <a:off x="10423023" y="5105197"/>
            <a:ext cx="360368" cy="130882"/>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35" name="Straight Arrow Connector 34">
            <a:extLst>
              <a:ext uri="{FF2B5EF4-FFF2-40B4-BE49-F238E27FC236}">
                <a16:creationId xmlns:a16="http://schemas.microsoft.com/office/drawing/2014/main" id="{0E9F908C-3228-48A8-889A-F03E69799D05}"/>
              </a:ext>
            </a:extLst>
          </p:cNvPr>
          <p:cNvCxnSpPr>
            <a:cxnSpLocks/>
          </p:cNvCxnSpPr>
          <p:nvPr/>
        </p:nvCxnSpPr>
        <p:spPr>
          <a:xfrm rot="20395698" flipV="1">
            <a:off x="10779189" y="5044718"/>
            <a:ext cx="279969" cy="7647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9046553" y="3809657"/>
                <a:ext cx="2217275" cy="923330"/>
              </a:xfrm>
              <a:prstGeom prst="rect">
                <a:avLst/>
              </a:prstGeom>
              <a:noFill/>
            </p:spPr>
            <p:txBody>
              <a:bodyPr wrap="none" rtlCol="0">
                <a:spAutoFit/>
              </a:bodyPr>
              <a:lstStyle/>
              <a:p>
                <a:pPr algn="ctr"/>
                <a:r>
                  <a:rPr lang="en-CA" dirty="0"/>
                  <a:t>interior nodes</a:t>
                </a:r>
                <a:br>
                  <a:rPr lang="en-CA" dirty="0"/>
                </a:br>
                <a:r>
                  <a:rPr lang="en-CA" dirty="0"/>
                  <a:t>are all in </a:t>
                </a:r>
                <a14:m>
                  <m:oMath xmlns:m="http://schemas.openxmlformats.org/officeDocument/2006/math">
                    <m:r>
                      <a:rPr lang="en-CA" i="1">
                        <a:latin typeface="Cambria Math" panose="02040503050406030204" pitchFamily="18" charset="0"/>
                      </a:rPr>
                      <m:t>{1..</m:t>
                    </m:r>
                    <m:r>
                      <a:rPr lang="en-CA" b="1" i="1">
                        <a:latin typeface="Cambria Math" panose="02040503050406030204" pitchFamily="18" charset="0"/>
                      </a:rPr>
                      <m:t>𝒌</m:t>
                    </m:r>
                    <m:r>
                      <a:rPr lang="en-CA" i="1">
                        <a:latin typeface="Cambria Math" panose="02040503050406030204" pitchFamily="18" charset="0"/>
                      </a:rPr>
                      <m:t>−1}</m:t>
                    </m:r>
                  </m:oMath>
                </a14:m>
                <a:br>
                  <a:rPr lang="en-CA" dirty="0"/>
                </a:br>
                <a:endParaRPr lang="en-CA" dirty="0"/>
              </a:p>
            </p:txBody>
          </p:sp>
        </mc:Choice>
        <mc:Fallback xmlns="">
          <p:sp>
            <p:nvSpPr>
              <p:cNvPr id="36" name="TextBox 35"/>
              <p:cNvSpPr txBox="1">
                <a:spLocks noRot="1" noChangeAspect="1" noMove="1" noResize="1" noEditPoints="1" noAdjustHandles="1" noChangeArrowheads="1" noChangeShapeType="1" noTextEdit="1"/>
              </p:cNvSpPr>
              <p:nvPr/>
            </p:nvSpPr>
            <p:spPr>
              <a:xfrm>
                <a:off x="9046553" y="3809657"/>
                <a:ext cx="2217275" cy="923330"/>
              </a:xfrm>
              <a:prstGeom prst="rect">
                <a:avLst/>
              </a:prstGeom>
              <a:blipFill>
                <a:blip r:embed="rId11"/>
                <a:stretch>
                  <a:fillRect l="-1923" t="-3974" r="-54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9F8F837C-5BBC-424B-8830-BEF515CBD6C3}"/>
                  </a:ext>
                </a:extLst>
              </p:cNvPr>
              <p:cNvSpPr/>
              <p:nvPr/>
            </p:nvSpPr>
            <p:spPr>
              <a:xfrm>
                <a:off x="9931062" y="4947086"/>
                <a:ext cx="454209" cy="41771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CA" sz="2000" b="1" i="1" smtClean="0">
                          <a:latin typeface="Cambria Math" panose="02040503050406030204" pitchFamily="18" charset="0"/>
                        </a:rPr>
                        <m:t> </m:t>
                      </m:r>
                      <m:r>
                        <a:rPr lang="en-CA" sz="2000" b="1" i="1">
                          <a:latin typeface="Cambria Math" panose="02040503050406030204" pitchFamily="18" charset="0"/>
                        </a:rPr>
                        <m:t>𝒌</m:t>
                      </m:r>
                    </m:oMath>
                  </m:oMathPara>
                </a14:m>
                <a:endParaRPr lang="en-CA" sz="2000" b="1" dirty="0"/>
              </a:p>
            </p:txBody>
          </p:sp>
        </mc:Choice>
        <mc:Fallback xmlns="">
          <p:sp>
            <p:nvSpPr>
              <p:cNvPr id="37" name="Oval 36">
                <a:extLst>
                  <a:ext uri="{FF2B5EF4-FFF2-40B4-BE49-F238E27FC236}">
                    <a16:creationId xmlns:a16="http://schemas.microsoft.com/office/drawing/2014/main" id="{9F8F837C-5BBC-424B-8830-BEF515CBD6C3}"/>
                  </a:ext>
                </a:extLst>
              </p:cNvPr>
              <p:cNvSpPr>
                <a:spLocks noRot="1" noChangeAspect="1" noMove="1" noResize="1" noEditPoints="1" noAdjustHandles="1" noChangeArrowheads="1" noChangeShapeType="1" noTextEdit="1"/>
              </p:cNvSpPr>
              <p:nvPr/>
            </p:nvSpPr>
            <p:spPr>
              <a:xfrm>
                <a:off x="9931062" y="4947086"/>
                <a:ext cx="454209" cy="417710"/>
              </a:xfrm>
              <a:prstGeom prst="ellipse">
                <a:avLst/>
              </a:prstGeom>
              <a:blipFill>
                <a:blip r:embed="rId12"/>
                <a:stretch>
                  <a:fillRect/>
                </a:stretch>
              </a:blipFill>
            </p:spPr>
            <p:txBody>
              <a:bodyPr/>
              <a:lstStyle/>
              <a:p>
                <a:r>
                  <a:rPr lang="en-CA">
                    <a:noFill/>
                  </a:rPr>
                  <a:t> </a:t>
                </a:r>
              </a:p>
            </p:txBody>
          </p:sp>
        </mc:Fallback>
      </mc:AlternateContent>
      <p:sp>
        <p:nvSpPr>
          <p:cNvPr id="38" name="Left Brace 37"/>
          <p:cNvSpPr/>
          <p:nvPr/>
        </p:nvSpPr>
        <p:spPr>
          <a:xfrm rot="5400000">
            <a:off x="9547197" y="4213838"/>
            <a:ext cx="328441" cy="792154"/>
          </a:xfrm>
          <a:prstGeom prst="leftBrace">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9" name="Left Brace 38"/>
          <p:cNvSpPr/>
          <p:nvPr/>
        </p:nvSpPr>
        <p:spPr>
          <a:xfrm rot="5400000">
            <a:off x="10424571" y="4167451"/>
            <a:ext cx="328441" cy="867211"/>
          </a:xfrm>
          <a:prstGeom prst="leftBrace">
            <a:avLst>
              <a:gd name="adj1" fmla="val 13365"/>
              <a:gd name="adj2" fmla="val 50000"/>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 name="Slide Number Placeholder 1">
            <a:extLst>
              <a:ext uri="{FF2B5EF4-FFF2-40B4-BE49-F238E27FC236}">
                <a16:creationId xmlns:a16="http://schemas.microsoft.com/office/drawing/2014/main" id="{5A8878D5-A833-02F2-8235-306156F23B08}"/>
              </a:ext>
            </a:extLst>
          </p:cNvPr>
          <p:cNvSpPr>
            <a:spLocks noGrp="1"/>
          </p:cNvSpPr>
          <p:nvPr>
            <p:ph type="sldNum" sz="quarter" idx="12"/>
          </p:nvPr>
        </p:nvSpPr>
        <p:spPr>
          <a:xfrm>
            <a:off x="10643589" y="6465015"/>
            <a:ext cx="551167" cy="365125"/>
          </a:xfrm>
        </p:spPr>
        <p:txBody>
          <a:bodyPr/>
          <a:lstStyle/>
          <a:p>
            <a:fld id="{D57F1E4F-1CFF-5643-939E-217C01CDF565}" type="slidenum">
              <a:rPr lang="en-US" smtClean="0"/>
              <a:pPr/>
              <a:t>9</a:t>
            </a:fld>
            <a:endParaRPr lang="en-US" dirty="0"/>
          </a:p>
        </p:txBody>
      </p:sp>
      <p:sp>
        <p:nvSpPr>
          <p:cNvPr id="40" name="Title 1">
            <a:extLst>
              <a:ext uri="{FF2B5EF4-FFF2-40B4-BE49-F238E27FC236}">
                <a16:creationId xmlns:a16="http://schemas.microsoft.com/office/drawing/2014/main" id="{182AA116-86AE-4378-295B-459FEC74EA24}"/>
              </a:ext>
            </a:extLst>
          </p:cNvPr>
          <p:cNvSpPr>
            <a:spLocks noGrp="1"/>
          </p:cNvSpPr>
          <p:nvPr>
            <p:ph type="title"/>
          </p:nvPr>
        </p:nvSpPr>
        <p:spPr>
          <a:xfrm>
            <a:off x="9307309" y="71825"/>
            <a:ext cx="2811191" cy="1121841"/>
          </a:xfrm>
          <a:solidFill>
            <a:srgbClr val="000000"/>
          </a:solidFill>
          <a:ln>
            <a:solidFill>
              <a:srgbClr val="C9C9C9"/>
            </a:solidFill>
          </a:ln>
        </p:spPr>
        <p:txBody>
          <a:bodyPr>
            <a:normAutofit/>
          </a:bodyPr>
          <a:lstStyle/>
          <a:p>
            <a:pPr algn="ctr"/>
            <a:r>
              <a:rPr lang="en-CA" sz="2800" b="1" dirty="0"/>
              <a:t>Summary &amp; what’s next</a:t>
            </a:r>
            <a:endParaRPr lang="en-CA" sz="2800" dirty="0"/>
          </a:p>
        </p:txBody>
      </p:sp>
    </p:spTree>
    <p:extLst>
      <p:ext uri="{BB962C8B-B14F-4D97-AF65-F5344CB8AC3E}">
        <p14:creationId xmlns:p14="http://schemas.microsoft.com/office/powerpoint/2010/main" val="183862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5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par>
                                <p:cTn id="58" presetID="10" presetClass="entr" presetSubtype="0"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
                                            <p:txEl>
                                              <p:pRg st="4" end="4"/>
                                            </p:txEl>
                                          </p:spTgt>
                                        </p:tgtEl>
                                        <p:attrNameLst>
                                          <p:attrName>style.visibility</p:attrName>
                                        </p:attrNameLst>
                                      </p:cBhvr>
                                      <p:to>
                                        <p:strVal val="visible"/>
                                      </p:to>
                                    </p:set>
                                    <p:animEffect transition="in" filter="fade">
                                      <p:cBhvr>
                                        <p:cTn id="80" dur="500"/>
                                        <p:tgtEl>
                                          <p:spTgt spid="3">
                                            <p:txEl>
                                              <p:pRg st="4" end="4"/>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
                                            <p:txEl>
                                              <p:pRg st="6" end="6"/>
                                            </p:txEl>
                                          </p:spTgt>
                                        </p:tgtEl>
                                        <p:attrNameLst>
                                          <p:attrName>style.visibility</p:attrName>
                                        </p:attrNameLst>
                                      </p:cBhvr>
                                      <p:to>
                                        <p:strVal val="visible"/>
                                      </p:to>
                                    </p:set>
                                    <p:animEffect transition="in" filter="fade">
                                      <p:cBhvr>
                                        <p:cTn id="85" dur="500"/>
                                        <p:tgtEl>
                                          <p:spTgt spid="3">
                                            <p:txEl>
                                              <p:pRg st="6" end="6"/>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500"/>
                                        <p:tgtEl>
                                          <p:spTgt spid="3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par>
                                <p:cTn id="92" presetID="10" presetClass="entr" presetSubtype="0" fill="hold" nodeType="with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500"/>
                                        <p:tgtEl>
                                          <p:spTgt spid="32"/>
                                        </p:tgtEl>
                                      </p:cBhvr>
                                    </p:animEffect>
                                  </p:childTnLst>
                                </p:cTn>
                              </p:par>
                              <p:par>
                                <p:cTn id="95" presetID="10" presetClass="entr" presetSubtype="0" fill="hold"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500"/>
                                        <p:tgtEl>
                                          <p:spTgt spid="33"/>
                                        </p:tgtEl>
                                      </p:cBhvr>
                                    </p:animEffect>
                                  </p:childTnLst>
                                </p:cTn>
                              </p:par>
                              <p:par>
                                <p:cTn id="98" presetID="10" presetClass="entr" presetSubtype="0" fill="hold" nodeType="with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500"/>
                                        <p:tgtEl>
                                          <p:spTgt spid="34"/>
                                        </p:tgtEl>
                                      </p:cBhvr>
                                    </p:animEffect>
                                  </p:childTnLst>
                                </p:cTn>
                              </p:par>
                              <p:par>
                                <p:cTn id="101" presetID="10" presetClass="entr" presetSubtype="0" fill="hold"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500"/>
                                        <p:tgtEl>
                                          <p:spTgt spid="3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500"/>
                                        <p:tgtEl>
                                          <p:spTgt spid="3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500"/>
                                        <p:tgtEl>
                                          <p:spTgt spid="3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fade">
                                      <p:cBhvr>
                                        <p:cTn id="112" dur="500"/>
                                        <p:tgtEl>
                                          <p:spTgt spid="3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9"/>
                                        </p:tgtEl>
                                        <p:attrNameLst>
                                          <p:attrName>style.visibility</p:attrName>
                                        </p:attrNameLst>
                                      </p:cBhvr>
                                      <p:to>
                                        <p:strVal val="visible"/>
                                      </p:to>
                                    </p:set>
                                    <p:animEffect transition="in" filter="fade">
                                      <p:cBhvr>
                                        <p:cTn id="115" dur="500"/>
                                        <p:tgtEl>
                                          <p:spTgt spid="39"/>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3">
                                            <p:txEl>
                                              <p:pRg st="7" end="7"/>
                                            </p:txEl>
                                          </p:spTgt>
                                        </p:tgtEl>
                                        <p:attrNameLst>
                                          <p:attrName>style.visibility</p:attrName>
                                        </p:attrNameLst>
                                      </p:cBhvr>
                                      <p:to>
                                        <p:strVal val="visible"/>
                                      </p:to>
                                    </p:set>
                                    <p:animEffect transition="in" filter="fade">
                                      <p:cBhvr>
                                        <p:cTn id="120" dur="500"/>
                                        <p:tgtEl>
                                          <p:spTgt spid="3">
                                            <p:txEl>
                                              <p:pRg st="7" end="7"/>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3">
                                            <p:txEl>
                                              <p:pRg st="8" end="8"/>
                                            </p:txEl>
                                          </p:spTgt>
                                        </p:tgtEl>
                                        <p:attrNameLst>
                                          <p:attrName>style.visibility</p:attrName>
                                        </p:attrNameLst>
                                      </p:cBhvr>
                                      <p:to>
                                        <p:strVal val="visible"/>
                                      </p:to>
                                    </p:set>
                                    <p:animEffect transition="in" filter="fade">
                                      <p:cBhvr>
                                        <p:cTn id="1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13" grpId="0" animBg="1"/>
      <p:bldP spid="18" grpId="0"/>
      <p:bldP spid="19" grpId="0" animBg="1"/>
      <p:bldP spid="20" grpId="0" animBg="1"/>
      <p:bldP spid="22" grpId="0" animBg="1"/>
      <p:bldP spid="25" grpId="0"/>
      <p:bldP spid="30" grpId="0" animBg="1"/>
      <p:bldP spid="31" grpId="0" animBg="1"/>
      <p:bldP spid="36" grpId="0"/>
      <p:bldP spid="37" grpId="0" animBg="1"/>
      <p:bldP spid="38" grpId="0" animBg="1"/>
      <p:bldP spid="3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10987</TotalTime>
  <Words>2396</Words>
  <Application>Microsoft Office PowerPoint</Application>
  <PresentationFormat>Widescreen</PresentationFormat>
  <Paragraphs>409</Paragraphs>
  <Slides>30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Century Gothic</vt:lpstr>
      <vt:lpstr>Cambria Math</vt:lpstr>
      <vt:lpstr>Mesh</vt:lpstr>
      <vt:lpstr>CS 341: Algorithms</vt:lpstr>
      <vt:lpstr>All pairs shortest paths (APSP) Problem</vt:lpstr>
      <vt:lpstr>PowerPoint Presentation</vt:lpstr>
      <vt:lpstr>Easy solution</vt:lpstr>
      <vt:lpstr>PowerPoint Presentation</vt:lpstr>
      <vt:lpstr>PowerPoint Presentation</vt:lpstr>
      <vt:lpstr>Better solution: successive doubling</vt:lpstr>
      <vt:lpstr>PowerPoint Presentation</vt:lpstr>
      <vt:lpstr>Summary &amp; what’s next</vt:lpstr>
      <vt:lpstr>Third solution: Floyd-Warshall</vt:lpstr>
      <vt:lpstr>Floyd-Warshall algorithm</vt:lpstr>
      <vt:lpstr>Example</vt:lpstr>
      <vt:lpstr>Stable matching problem (solved with a greedy graph algorithm)</vt:lpstr>
      <vt:lpstr>PowerPoint Presentation</vt:lpstr>
      <vt:lpstr>PowerPoint Presentation</vt:lpstr>
      <vt:lpstr>PowerPoint Presentation</vt:lpstr>
      <vt:lpstr>PowerPoint Presentation</vt:lpstr>
      <vt:lpstr>Example:</vt:lpstr>
      <vt:lpstr>PowerPoint Presentation</vt:lpstr>
      <vt:lpstr>PowerPoint Presentation</vt:lpstr>
      <vt:lpstr>Complexity</vt:lpstr>
      <vt:lpstr>PowerPoint Presentation</vt:lpstr>
      <vt:lpstr>Formulating Graph Problems</vt:lpstr>
      <vt:lpstr>PowerPoint Presentation</vt:lpstr>
      <vt:lpstr>PowerPoint Presentation</vt:lpstr>
      <vt:lpstr>PowerPoint Presentation</vt:lpstr>
      <vt:lpstr>PowerPoint Presentation</vt:lpstr>
      <vt:lpstr>PowerPoint Presentation</vt:lpstr>
      <vt:lpstr>Bonus slides</vt:lpstr>
      <vt:lpstr>A More formal optimality argument For your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341: Algorithms</dc:title>
  <dc:creator>Trevor Brown</dc:creator>
  <cp:lastModifiedBy>Trevor Brown</cp:lastModifiedBy>
  <cp:revision>368</cp:revision>
  <dcterms:created xsi:type="dcterms:W3CDTF">2019-01-07T22:31:11Z</dcterms:created>
  <dcterms:modified xsi:type="dcterms:W3CDTF">2023-11-02T03:35:02Z</dcterms:modified>
</cp:coreProperties>
</file>