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461" r:id="rId3"/>
    <p:sldId id="465" r:id="rId4"/>
    <p:sldId id="466" r:id="rId5"/>
    <p:sldId id="467" r:id="rId6"/>
    <p:sldId id="512" r:id="rId7"/>
    <p:sldId id="468" r:id="rId8"/>
    <p:sldId id="470" r:id="rId9"/>
    <p:sldId id="471" r:id="rId10"/>
    <p:sldId id="472" r:id="rId11"/>
    <p:sldId id="488" r:id="rId12"/>
    <p:sldId id="473" r:id="rId13"/>
    <p:sldId id="474" r:id="rId14"/>
    <p:sldId id="513" r:id="rId15"/>
    <p:sldId id="496" r:id="rId16"/>
    <p:sldId id="515" r:id="rId17"/>
    <p:sldId id="517" r:id="rId18"/>
    <p:sldId id="518" r:id="rId19"/>
    <p:sldId id="514" r:id="rId20"/>
    <p:sldId id="521" r:id="rId21"/>
    <p:sldId id="475" r:id="rId22"/>
    <p:sldId id="497" r:id="rId23"/>
    <p:sldId id="520" r:id="rId24"/>
    <p:sldId id="519" r:id="rId25"/>
    <p:sldId id="507" r:id="rId26"/>
    <p:sldId id="501" r:id="rId27"/>
    <p:sldId id="502" r:id="rId28"/>
    <p:sldId id="503" r:id="rId29"/>
    <p:sldId id="504" r:id="rId30"/>
    <p:sldId id="505" r:id="rId31"/>
    <p:sldId id="506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Century Gothic" panose="020B050202020202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461"/>
            <p14:sldId id="465"/>
            <p14:sldId id="466"/>
            <p14:sldId id="467"/>
            <p14:sldId id="512"/>
            <p14:sldId id="468"/>
            <p14:sldId id="470"/>
            <p14:sldId id="471"/>
            <p14:sldId id="472"/>
            <p14:sldId id="488"/>
            <p14:sldId id="473"/>
            <p14:sldId id="474"/>
            <p14:sldId id="513"/>
            <p14:sldId id="496"/>
            <p14:sldId id="515"/>
            <p14:sldId id="517"/>
            <p14:sldId id="518"/>
            <p14:sldId id="514"/>
            <p14:sldId id="521"/>
            <p14:sldId id="475"/>
            <p14:sldId id="497"/>
            <p14:sldId id="520"/>
            <p14:sldId id="519"/>
            <p14:sldId id="507"/>
            <p14:sldId id="501"/>
            <p14:sldId id="502"/>
            <p14:sldId id="503"/>
            <p14:sldId id="504"/>
            <p14:sldId id="505"/>
            <p14:sldId id="5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D4FF"/>
    <a:srgbClr val="FF5050"/>
    <a:srgbClr val="FFFFFF"/>
    <a:srgbClr val="262626"/>
    <a:srgbClr val="00B0F0"/>
    <a:srgbClr val="CF7133"/>
    <a:srgbClr val="808080"/>
    <a:srgbClr val="B2B2B2"/>
    <a:srgbClr val="000000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2787" autoAdjust="0"/>
  </p:normalViewPr>
  <p:slideViewPr>
    <p:cSldViewPr snapToGrid="0">
      <p:cViewPr varScale="1">
        <p:scale>
          <a:sx n="94" d="100"/>
          <a:sy n="94" d="100"/>
        </p:scale>
        <p:origin x="69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43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50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D7E7-7CC8-42A7-9DE4-29908EA88683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4283-0870-4016-81CF-BA718B4AA763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430-4875-4319-9FC8-981B07A7A057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F4CB-026F-4AE8-BD1D-18824ADFCBD9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E19A-A4E5-4290-BCA9-2DCB669B383E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3EA8-6D4E-48D4-B951-967002BC07C1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E14E-4D37-4BA8-A783-F857B7B00238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BFAF-F71A-4726-A994-0E61A9FA5AC1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3FC0-D21B-4B1D-B490-483F2747E12C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CB1B47B3-EB26-4AB4-AFCB-FEE62E8A184E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1C4C-6197-4964-87C1-CD33508DC3AA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9396-02B7-4D8C-B76E-FD36060022C1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590D-CDA5-4375-A21E-551BD2E7D318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F35F-0F71-48B4-AB9D-E14F0C7E96C3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8869-AD92-4E49-A132-158F0005246A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7E97-67C4-43E6-95A2-B76116584462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E94365D-D77A-4CAD-958F-1D9839D1B5B4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54A32E4-CAA5-4FC6-8D9D-92A992789F71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2841" y="6250323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4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84.png"/><Relationship Id="rId3" Type="http://schemas.openxmlformats.org/officeDocument/2006/relationships/image" Target="../media/image78.png"/><Relationship Id="rId7" Type="http://schemas.openxmlformats.org/officeDocument/2006/relationships/image" Target="../media/image30.png"/><Relationship Id="rId12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82.png"/><Relationship Id="rId5" Type="http://schemas.openxmlformats.org/officeDocument/2006/relationships/image" Target="../media/image80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9.png"/><Relationship Id="rId9" Type="http://schemas.openxmlformats.org/officeDocument/2006/relationships/image" Target="../media/image32.png"/><Relationship Id="rId1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19: intractability I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D8C6C-EB06-ED7D-5DBE-196442BC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05B364A-CC4A-FCCE-23AB-82C6DCC1FB5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44" y="292809"/>
            <a:ext cx="10188102" cy="20998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512708"/>
                <a:ext cx="9905998" cy="3574974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We already know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TSP-Dec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TSP-Optimal Value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TSP-Dec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TSP-Optimization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We show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TSP-Optimal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TSP-Dec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TSP-Optimization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TSP-Dec</a:t>
                </a:r>
              </a:p>
              <a:p>
                <a:pPr lvl="1"/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512708"/>
                <a:ext cx="9905998" cy="3574974"/>
              </a:xfrm>
              <a:blipFill>
                <a:blip r:embed="rId3"/>
                <a:stretch>
                  <a:fillRect l="-1600" t="-3237" b="-34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6B00D-B131-B547-95F7-76D8CE0C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>
            <a:extLst>
              <a:ext uri="{FF2B5EF4-FFF2-40B4-BE49-F238E27FC236}">
                <a16:creationId xmlns:a16="http://schemas.microsoft.com/office/drawing/2014/main" id="{B6D8A46B-E2A3-12EB-CB24-F632AFFC7A2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31108" y="998412"/>
            <a:ext cx="7279500" cy="2990233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FB5E0399-CF42-EF2C-0E6D-3AA0625BD05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1007" y="208825"/>
            <a:ext cx="6389639" cy="5787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35247" y="1745599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35246" y="2889085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55539" y="1619435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06847" y="2889085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47842" y="1996907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63830" y="2889085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89120" y="2330042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7" idx="7"/>
            <a:endCxn id="12" idx="3"/>
          </p:cNvCxnSpPr>
          <p:nvPr/>
        </p:nvCxnSpPr>
        <p:spPr>
          <a:xfrm flipV="1">
            <a:off x="1764256" y="2759052"/>
            <a:ext cx="298471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4"/>
            <a:endCxn id="11" idx="0"/>
          </p:cNvCxnSpPr>
          <p:nvPr/>
        </p:nvCxnSpPr>
        <p:spPr>
          <a:xfrm>
            <a:off x="3799151" y="2499524"/>
            <a:ext cx="115988" cy="38956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6"/>
            <a:endCxn id="10" idx="1"/>
          </p:cNvCxnSpPr>
          <p:nvPr/>
        </p:nvCxnSpPr>
        <p:spPr>
          <a:xfrm>
            <a:off x="2958156" y="1870744"/>
            <a:ext cx="663293" cy="19977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6"/>
            <a:endCxn id="11" idx="2"/>
          </p:cNvCxnSpPr>
          <p:nvPr/>
        </p:nvCxnSpPr>
        <p:spPr>
          <a:xfrm>
            <a:off x="3209464" y="3140394"/>
            <a:ext cx="454366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6"/>
            <a:endCxn id="8" idx="2"/>
          </p:cNvCxnSpPr>
          <p:nvPr/>
        </p:nvCxnSpPr>
        <p:spPr>
          <a:xfrm flipV="1">
            <a:off x="1837864" y="1870744"/>
            <a:ext cx="617675" cy="12616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6"/>
            <a:endCxn id="9" idx="2"/>
          </p:cNvCxnSpPr>
          <p:nvPr/>
        </p:nvCxnSpPr>
        <p:spPr>
          <a:xfrm>
            <a:off x="1837863" y="3140394"/>
            <a:ext cx="868984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1"/>
            <a:endCxn id="6" idx="5"/>
          </p:cNvCxnSpPr>
          <p:nvPr/>
        </p:nvCxnSpPr>
        <p:spPr>
          <a:xfrm flipH="1" flipV="1">
            <a:off x="1764257" y="2174609"/>
            <a:ext cx="298470" cy="2290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4"/>
            <a:endCxn id="7" idx="0"/>
          </p:cNvCxnSpPr>
          <p:nvPr/>
        </p:nvCxnSpPr>
        <p:spPr>
          <a:xfrm flipH="1">
            <a:off x="1586555" y="2248216"/>
            <a:ext cx="1" cy="64086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24918" y="23839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4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90564" y="25451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2728" y="19829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15049" y="15799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5642" y="1607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63207" y="24633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65197" y="31392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15283" y="31392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9160" y="1151946"/>
            <a:ext cx="4049456" cy="3213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TSP-Optimal Value input: </a:t>
            </a:r>
            <a:r>
              <a:rPr lang="en-US" b="1" dirty="0">
                <a:solidFill>
                  <a:srgbClr val="000000"/>
                </a:solidFill>
              </a:rPr>
              <a:t>G, w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4417" y="3755426"/>
            <a:ext cx="4054199" cy="3213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TSP-Dec() </a:t>
            </a:r>
            <a:r>
              <a:rPr lang="en-US" b="1" dirty="0">
                <a:solidFill>
                  <a:srgbClr val="000000"/>
                </a:solidFill>
              </a:rPr>
              <a:t>also</a:t>
            </a:r>
            <a:r>
              <a:rPr lang="en-US" dirty="0">
                <a:solidFill>
                  <a:srgbClr val="000000"/>
                </a:solidFill>
              </a:rPr>
              <a:t> needs a </a:t>
            </a:r>
            <a:r>
              <a:rPr lang="en-US" b="1" dirty="0">
                <a:solidFill>
                  <a:srgbClr val="000000"/>
                </a:solidFill>
              </a:rPr>
              <a:t>target T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4416" y="4110078"/>
            <a:ext cx="4054199" cy="3213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What if we try </a:t>
            </a:r>
            <a:r>
              <a:rPr lang="en-US" b="1" dirty="0">
                <a:solidFill>
                  <a:srgbClr val="000000"/>
                </a:solidFill>
              </a:rPr>
              <a:t>TSP-Dec(G, w, 100)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/>
              <p:cNvSpPr/>
              <p:nvPr/>
            </p:nvSpPr>
            <p:spPr>
              <a:xfrm>
                <a:off x="384415" y="4465953"/>
                <a:ext cx="4054199" cy="67553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It returns true. But we don’t learn optimal value… just that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100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5" y="4465953"/>
                <a:ext cx="4054199" cy="675534"/>
              </a:xfrm>
              <a:prstGeom prst="rect">
                <a:avLst/>
              </a:prstGeom>
              <a:blipFill>
                <a:blip r:embed="rId4"/>
                <a:stretch>
                  <a:fillRect t="-1770" b="-1061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/>
          <p:cNvSpPr/>
          <p:nvPr/>
        </p:nvSpPr>
        <p:spPr>
          <a:xfrm>
            <a:off x="4702986" y="4465953"/>
            <a:ext cx="4476974" cy="67553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How can we learn the </a:t>
            </a:r>
            <a:r>
              <a:rPr lang="en-US" b="1" dirty="0">
                <a:solidFill>
                  <a:srgbClr val="000000"/>
                </a:solidFill>
              </a:rPr>
              <a:t>exact</a:t>
            </a:r>
            <a:r>
              <a:rPr lang="en-US" dirty="0">
                <a:solidFill>
                  <a:srgbClr val="000000"/>
                </a:solidFill>
              </a:rPr>
              <a:t> optimal value by making such calls?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DB566E-C77E-0F06-0358-683627E5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 animBg="1"/>
      <p:bldP spid="47" grpId="0" animBg="1"/>
      <p:bldP spid="48" grpId="0" animBg="1"/>
      <p:bldP spid="74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9F36BE18-99E1-CED2-3ED4-B5640C915A7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90723" y="414672"/>
            <a:ext cx="7223116" cy="59830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37294" y="4157531"/>
            <a:ext cx="3826613" cy="7199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Is this a </a:t>
            </a:r>
            <a:r>
              <a:rPr lang="en-CA" b="1" dirty="0">
                <a:solidFill>
                  <a:srgbClr val="000000"/>
                </a:solidFill>
              </a:rPr>
              <a:t>“poly-time reduction?”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9631" y="4962590"/>
            <a:ext cx="5845995" cy="7199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I.e., if we assume TSP-Dec-Solver runs in O(1) time, is the runtime a </a:t>
            </a:r>
            <a:r>
              <a:rPr lang="en-CA" b="1" dirty="0">
                <a:solidFill>
                  <a:srgbClr val="000000"/>
                </a:solidFill>
              </a:rPr>
              <a:t>polynomial in the input size</a:t>
            </a:r>
            <a:r>
              <a:rPr lang="en-CA" dirty="0">
                <a:solidFill>
                  <a:srgbClr val="000000"/>
                </a:solidFill>
              </a:rPr>
              <a:t>?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3246634" y="2726327"/>
            <a:ext cx="5178175" cy="359596"/>
          </a:xfrm>
          <a:prstGeom prst="wedgeRectCallout">
            <a:avLst>
              <a:gd name="adj1" fmla="val -73412"/>
              <a:gd name="adj2" fmla="val 393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0 is smallest possible weight for any cycle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735512" y="2317605"/>
            <a:ext cx="5857982" cy="359596"/>
          </a:xfrm>
          <a:prstGeom prst="wedgeRectCallout">
            <a:avLst>
              <a:gd name="adj1" fmla="val -57014"/>
              <a:gd name="adj2" fmla="val 1821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Largest possible cycle could include </a:t>
            </a:r>
            <a:r>
              <a:rPr lang="en-US" b="1" dirty="0">
                <a:solidFill>
                  <a:srgbClr val="000000"/>
                </a:solidFill>
              </a:rPr>
              <a:t>every</a:t>
            </a:r>
            <a:r>
              <a:rPr lang="en-US" dirty="0">
                <a:solidFill>
                  <a:srgbClr val="000000"/>
                </a:solidFill>
              </a:rPr>
              <a:t> edge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5954" y="342420"/>
            <a:ext cx="4467035" cy="7659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Use </a:t>
            </a:r>
            <a:r>
              <a:rPr lang="en-CA" b="1" dirty="0">
                <a:solidFill>
                  <a:srgbClr val="000000"/>
                </a:solidFill>
              </a:rPr>
              <a:t>binary search</a:t>
            </a:r>
            <a:r>
              <a:rPr lang="en-CA" dirty="0">
                <a:solidFill>
                  <a:srgbClr val="000000"/>
                </a:solidFill>
              </a:rPr>
              <a:t>! How to define the </a:t>
            </a:r>
            <a:r>
              <a:rPr lang="en-CA" b="1" i="1" dirty="0">
                <a:solidFill>
                  <a:srgbClr val="000000"/>
                </a:solidFill>
              </a:rPr>
              <a:t>starting range (lo, hi)</a:t>
            </a:r>
            <a:r>
              <a:rPr lang="en-CA" dirty="0">
                <a:solidFill>
                  <a:srgbClr val="000000"/>
                </a:solidFill>
              </a:rPr>
              <a:t> to search?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8121555" y="3171008"/>
            <a:ext cx="3242352" cy="689298"/>
          </a:xfrm>
          <a:prstGeom prst="wedgeRectCallout">
            <a:avLst>
              <a:gd name="adj1" fmla="val -61133"/>
              <a:gd name="adj2" fmla="val -2948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Maybe there is no Hamiltonian cycle, at all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5C69A1-39AB-4434-8B55-4433921EF51B}"/>
              </a:ext>
            </a:extLst>
          </p:cNvPr>
          <p:cNvSpPr/>
          <p:nvPr/>
        </p:nvSpPr>
        <p:spPr>
          <a:xfrm>
            <a:off x="7267322" y="5749669"/>
            <a:ext cx="4366555" cy="7199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Questions: (1) What’s the input size?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(2) What’s the runtime?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1D157-BD47-1E83-F80D-515F6A9D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761" y="646964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9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  <p:bldP spid="7" grpId="0" animBg="1"/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46581" y="1153004"/>
                <a:ext cx="637876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581" y="1153004"/>
                <a:ext cx="6378766" cy="307777"/>
              </a:xfrm>
              <a:prstGeom prst="rect">
                <a:avLst/>
              </a:prstGeom>
              <a:blipFill>
                <a:blip r:embed="rId2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915103" y="640322"/>
                <a:ext cx="6957153" cy="45494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800" dirty="0">
                    <a:solidFill>
                      <a:srgbClr val="000000"/>
                    </a:solidFill>
                  </a:rPr>
                  <a:t>What’s the size of the input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CA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?</a:t>
                </a:r>
                <a:endParaRPr lang="en-CA" sz="28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03" y="640322"/>
                <a:ext cx="6957153" cy="454948"/>
              </a:xfrm>
              <a:prstGeom prst="rect">
                <a:avLst/>
              </a:prstGeom>
              <a:blipFill>
                <a:blip r:embed="rId3"/>
                <a:stretch>
                  <a:fillRect t="-19231" b="-3974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ular Callout 10"/>
          <p:cNvSpPr/>
          <p:nvPr/>
        </p:nvSpPr>
        <p:spPr>
          <a:xfrm>
            <a:off x="1376394" y="1885064"/>
            <a:ext cx="8219738" cy="679571"/>
          </a:xfrm>
          <a:prstGeom prst="wedgeRectCallout">
            <a:avLst>
              <a:gd name="adj1" fmla="val -48927"/>
              <a:gd name="adj2" fmla="val -79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But wait…</a:t>
            </a:r>
            <a:r>
              <a:rPr lang="en-US" dirty="0">
                <a:solidFill>
                  <a:srgbClr val="000000"/>
                </a:solidFill>
              </a:rPr>
              <a:t> G and w could be represented in many different ways.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Could the </a:t>
            </a:r>
            <a:r>
              <a:rPr lang="en-US" b="1" u="sng" dirty="0">
                <a:solidFill>
                  <a:srgbClr val="000000"/>
                </a:solidFill>
              </a:rPr>
              <a:t>choice of representation</a:t>
            </a:r>
            <a:r>
              <a:rPr lang="en-US" b="1" dirty="0">
                <a:solidFill>
                  <a:srgbClr val="000000"/>
                </a:solidFill>
              </a:rPr>
              <a:t> affect our complexity result?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3" name="Rectangular Callout 10">
            <a:extLst>
              <a:ext uri="{FF2B5EF4-FFF2-40B4-BE49-F238E27FC236}">
                <a16:creationId xmlns:a16="http://schemas.microsoft.com/office/drawing/2014/main" id="{8659D91A-2ABF-4EBD-9FCA-66C8449F2E34}"/>
              </a:ext>
            </a:extLst>
          </p:cNvPr>
          <p:cNvSpPr/>
          <p:nvPr/>
        </p:nvSpPr>
        <p:spPr>
          <a:xfrm>
            <a:off x="2422016" y="2778056"/>
            <a:ext cx="5397256" cy="679571"/>
          </a:xfrm>
          <a:prstGeom prst="wedgeRectCallout">
            <a:avLst>
              <a:gd name="adj1" fmla="val 21219"/>
              <a:gd name="adj2" fmla="val -7850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Only for very inefficient representations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(that are </a:t>
            </a:r>
            <a:r>
              <a:rPr lang="en-US" b="1" u="sng" dirty="0">
                <a:solidFill>
                  <a:srgbClr val="000000"/>
                </a:solidFill>
              </a:rPr>
              <a:t>exponentially</a:t>
            </a:r>
            <a:r>
              <a:rPr lang="en-US" b="1" dirty="0">
                <a:solidFill>
                  <a:srgbClr val="000000"/>
                </a:solidFill>
              </a:rPr>
              <a:t> larger than optimal</a:t>
            </a:r>
            <a:r>
              <a:rPr lang="en-US" dirty="0">
                <a:solidFill>
                  <a:srgbClr val="000000"/>
                </a:solidFill>
              </a:rPr>
              <a:t>).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4" name="Rectangular Callout 14">
            <a:extLst>
              <a:ext uri="{FF2B5EF4-FFF2-40B4-BE49-F238E27FC236}">
                <a16:creationId xmlns:a16="http://schemas.microsoft.com/office/drawing/2014/main" id="{9969F2EE-4261-48F1-A49F-6FCA6EB71C75}"/>
              </a:ext>
            </a:extLst>
          </p:cNvPr>
          <p:cNvSpPr/>
          <p:nvPr/>
        </p:nvSpPr>
        <p:spPr>
          <a:xfrm>
            <a:off x="2152667" y="3848801"/>
            <a:ext cx="5944663" cy="679572"/>
          </a:xfrm>
          <a:prstGeom prst="wedgeRectCallout">
            <a:avLst>
              <a:gd name="adj1" fmla="val -48827"/>
              <a:gd name="adj2" fmla="val 25619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We </a:t>
            </a:r>
            <a:r>
              <a:rPr lang="en-CA" b="1" u="sng" dirty="0">
                <a:solidFill>
                  <a:srgbClr val="000000"/>
                </a:solidFill>
              </a:rPr>
              <a:t>rule out</a:t>
            </a:r>
            <a:r>
              <a:rPr lang="en-CA" b="1" dirty="0">
                <a:solidFill>
                  <a:srgbClr val="000000"/>
                </a:solidFill>
              </a:rPr>
              <a:t> such inefficient representations</a:t>
            </a:r>
            <a:r>
              <a:rPr lang="en-CA" dirty="0">
                <a:solidFill>
                  <a:srgbClr val="000000"/>
                </a:solidFill>
              </a:rPr>
              <a:t> for the purpose of proving polynomial runtime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7" name="Rectangular Callout 10">
            <a:extLst>
              <a:ext uri="{FF2B5EF4-FFF2-40B4-BE49-F238E27FC236}">
                <a16:creationId xmlns:a16="http://schemas.microsoft.com/office/drawing/2014/main" id="{30637330-9015-4D2F-804A-B894A85BABF3}"/>
              </a:ext>
            </a:extLst>
          </p:cNvPr>
          <p:cNvSpPr/>
          <p:nvPr/>
        </p:nvSpPr>
        <p:spPr>
          <a:xfrm>
            <a:off x="7984769" y="2835330"/>
            <a:ext cx="3222726" cy="742776"/>
          </a:xfrm>
          <a:prstGeom prst="wedgeRectCallout">
            <a:avLst>
              <a:gd name="adj1" fmla="val -57928"/>
              <a:gd name="adj2" fmla="val -1596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For example if we store weights in </a:t>
            </a:r>
            <a:r>
              <a:rPr lang="en-US" b="1" dirty="0">
                <a:solidFill>
                  <a:srgbClr val="000000"/>
                </a:solidFill>
              </a:rPr>
              <a:t>unary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B91BA6C-DBEF-449F-B6D8-DB56BCD3E68A}"/>
                  </a:ext>
                </a:extLst>
              </p:cNvPr>
              <p:cNvSpPr/>
              <p:nvPr/>
            </p:nvSpPr>
            <p:spPr>
              <a:xfrm>
                <a:off x="2152667" y="4862272"/>
                <a:ext cx="5944663" cy="606871"/>
              </a:xfrm>
              <a:prstGeom prst="wedgeRectCallout">
                <a:avLst>
                  <a:gd name="adj1" fmla="val -48643"/>
                  <a:gd name="adj2" fmla="val -323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Polynomial differences in size do not matter.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Exercise: </a:t>
                </a:r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𝑆𝑖𝑧𝑒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40</m:t>
                            </m:r>
                          </m:sup>
                        </m:sSup>
                      </m:e>
                    </m:d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𝐭𝐡𝐞𝐧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B91BA6C-DBEF-449F-B6D8-DB56BCD3E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67" y="4862272"/>
                <a:ext cx="5944663" cy="606871"/>
              </a:xfrm>
              <a:prstGeom prst="wedgeRectCallout">
                <a:avLst>
                  <a:gd name="adj1" fmla="val -48643"/>
                  <a:gd name="adj2" fmla="val -3238"/>
                </a:avLst>
              </a:prstGeom>
              <a:blipFill>
                <a:blip r:embed="rId4"/>
                <a:stretch>
                  <a:fillRect t="-10784" b="-156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82BC6A-7E44-7518-0338-DC1A3AA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99026" y="815168"/>
                <a:ext cx="637876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026" y="815168"/>
                <a:ext cx="6378766" cy="307777"/>
              </a:xfrm>
              <a:prstGeom prst="rect">
                <a:avLst/>
              </a:prstGeom>
              <a:blipFill>
                <a:blip r:embed="rId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167548" y="302486"/>
                <a:ext cx="6957153" cy="45494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800" dirty="0">
                    <a:solidFill>
                      <a:srgbClr val="000000"/>
                    </a:solidFill>
                  </a:rPr>
                  <a:t>What’s the size of the input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?</a:t>
                </a:r>
                <a:endParaRPr lang="en-CA" sz="28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548" y="302486"/>
                <a:ext cx="6957153" cy="454948"/>
              </a:xfrm>
              <a:prstGeom prst="rect">
                <a:avLst/>
              </a:prstGeom>
              <a:blipFill>
                <a:blip r:embed="rId3"/>
                <a:stretch>
                  <a:fillRect t="-19481" b="-4026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ular Callout 21"/>
          <p:cNvSpPr/>
          <p:nvPr/>
        </p:nvSpPr>
        <p:spPr>
          <a:xfrm>
            <a:off x="2681285" y="5591596"/>
            <a:ext cx="6014247" cy="451236"/>
          </a:xfrm>
          <a:prstGeom prst="wedgeRectCallout">
            <a:avLst>
              <a:gd name="adj1" fmla="val -48656"/>
              <a:gd name="adj2" fmla="val -2056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Let’s relate this to runtime… what’s the runtime?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93F245-967E-4BAC-8F0E-2EC9E27C9884}"/>
                  </a:ext>
                </a:extLst>
              </p:cNvPr>
              <p:cNvSpPr txBox="1"/>
              <p:nvPr/>
            </p:nvSpPr>
            <p:spPr>
              <a:xfrm>
                <a:off x="2900977" y="3429000"/>
                <a:ext cx="6378766" cy="74687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CA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CA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93F245-967E-4BAC-8F0E-2EC9E27C9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977" y="3429000"/>
                <a:ext cx="6378766" cy="746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ular Callout 15">
                <a:extLst>
                  <a:ext uri="{FF2B5EF4-FFF2-40B4-BE49-F238E27FC236}">
                    <a16:creationId xmlns:a16="http://schemas.microsoft.com/office/drawing/2014/main" id="{927C4CD0-3B23-4F3A-86F3-4A86A4E40AEC}"/>
                  </a:ext>
                </a:extLst>
              </p:cNvPr>
              <p:cNvSpPr/>
              <p:nvPr/>
            </p:nvSpPr>
            <p:spPr>
              <a:xfrm>
                <a:off x="495057" y="1419697"/>
                <a:ext cx="10862888" cy="879706"/>
              </a:xfrm>
              <a:prstGeom prst="wedgeRectCallout">
                <a:avLst>
                  <a:gd name="adj1" fmla="val -48927"/>
                  <a:gd name="adj2" fmla="val -79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So, suppose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represented as an </a:t>
                </a:r>
                <a:r>
                  <a:rPr lang="en-US" b="1" dirty="0">
                    <a:solidFill>
                      <a:srgbClr val="000000"/>
                    </a:solidFill>
                  </a:rPr>
                  <a:t>array of adjacency lists</a:t>
                </a:r>
                <a:r>
                  <a:rPr lang="en-US" dirty="0">
                    <a:solidFill>
                      <a:srgbClr val="000000"/>
                    </a:solidFill>
                  </a:rPr>
                  <a:t> (one list for each vertex),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with each list containing </a:t>
                </a:r>
                <a:r>
                  <a:rPr lang="en-US" b="1" dirty="0">
                    <a:solidFill>
                      <a:srgbClr val="000000"/>
                    </a:solidFill>
                  </a:rPr>
                  <a:t>edges</a:t>
                </a:r>
                <a:r>
                  <a:rPr lang="en-US" dirty="0">
                    <a:solidFill>
                      <a:srgbClr val="000000"/>
                    </a:solidFill>
                  </a:rPr>
                  <a:t> to </a:t>
                </a:r>
                <a:r>
                  <a:rPr lang="en-US" dirty="0" err="1">
                    <a:solidFill>
                      <a:srgbClr val="000000"/>
                    </a:solidFill>
                  </a:rPr>
                  <a:t>neighbouring</a:t>
                </a:r>
                <a:r>
                  <a:rPr lang="en-US" dirty="0">
                    <a:solidFill>
                      <a:srgbClr val="000000"/>
                    </a:solidFill>
                  </a:rPr>
                  <a:t> vertices,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and an edge is represented by a </a:t>
                </a:r>
                <a:r>
                  <a:rPr lang="en-US" b="1" dirty="0">
                    <a:solidFill>
                      <a:srgbClr val="000000"/>
                    </a:solidFill>
                  </a:rPr>
                  <a:t>weight</a:t>
                </a:r>
                <a:r>
                  <a:rPr lang="en-US" dirty="0">
                    <a:solidFill>
                      <a:srgbClr val="000000"/>
                    </a:solidFill>
                  </a:rPr>
                  <a:t> and the </a:t>
                </a:r>
                <a:r>
                  <a:rPr lang="en-US" b="1" dirty="0">
                    <a:solidFill>
                      <a:srgbClr val="000000"/>
                    </a:solidFill>
                  </a:rPr>
                  <a:t>name </a:t>
                </a:r>
                <a:r>
                  <a:rPr lang="en-US" dirty="0">
                    <a:solidFill>
                      <a:srgbClr val="000000"/>
                    </a:solidFill>
                  </a:rPr>
                  <a:t>of the target vertex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Rectangular Callout 15">
                <a:extLst>
                  <a:ext uri="{FF2B5EF4-FFF2-40B4-BE49-F238E27FC236}">
                    <a16:creationId xmlns:a16="http://schemas.microsoft.com/office/drawing/2014/main" id="{927C4CD0-3B23-4F3A-86F3-4A86A4E40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57" y="1419697"/>
                <a:ext cx="10862888" cy="879706"/>
              </a:xfrm>
              <a:prstGeom prst="wedgeRectCallout">
                <a:avLst>
                  <a:gd name="adj1" fmla="val -48927"/>
                  <a:gd name="adj2" fmla="val -7900"/>
                </a:avLst>
              </a:prstGeom>
              <a:blipFill>
                <a:blip r:embed="rId5"/>
                <a:stretch>
                  <a:fillRect t="-4762" b="-1156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ular Callout 19">
                <a:extLst>
                  <a:ext uri="{FF2B5EF4-FFF2-40B4-BE49-F238E27FC236}">
                    <a16:creationId xmlns:a16="http://schemas.microsoft.com/office/drawing/2014/main" id="{27B169E6-3346-4266-A7C7-112968904874}"/>
                  </a:ext>
                </a:extLst>
              </p:cNvPr>
              <p:cNvSpPr/>
              <p:nvPr/>
            </p:nvSpPr>
            <p:spPr>
              <a:xfrm>
                <a:off x="387914" y="4382691"/>
                <a:ext cx="4335515" cy="545321"/>
              </a:xfrm>
              <a:prstGeom prst="wedgeRectCallout">
                <a:avLst>
                  <a:gd name="adj1" fmla="val 43931"/>
                  <a:gd name="adj2" fmla="val -12692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Array</a:t>
                </a:r>
                <a:r>
                  <a:rPr lang="en-US" dirty="0">
                    <a:solidFill>
                      <a:srgbClr val="000000"/>
                    </a:solidFill>
                  </a:rPr>
                  <a:t> of empty lists for all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Rectangular Callout 19">
                <a:extLst>
                  <a:ext uri="{FF2B5EF4-FFF2-40B4-BE49-F238E27FC236}">
                    <a16:creationId xmlns:a16="http://schemas.microsoft.com/office/drawing/2014/main" id="{27B169E6-3346-4266-A7C7-112968904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14" y="4382691"/>
                <a:ext cx="4335515" cy="545321"/>
              </a:xfrm>
              <a:prstGeom prst="wedgeRectCallout">
                <a:avLst>
                  <a:gd name="adj1" fmla="val 43931"/>
                  <a:gd name="adj2" fmla="val -126921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ular Callout 20">
                <a:extLst>
                  <a:ext uri="{FF2B5EF4-FFF2-40B4-BE49-F238E27FC236}">
                    <a16:creationId xmlns:a16="http://schemas.microsoft.com/office/drawing/2014/main" id="{AF290103-9A37-455E-B7A7-B2859B49D094}"/>
                  </a:ext>
                </a:extLst>
              </p:cNvPr>
              <p:cNvSpPr/>
              <p:nvPr/>
            </p:nvSpPr>
            <p:spPr>
              <a:xfrm>
                <a:off x="3050222" y="2563242"/>
                <a:ext cx="4905394" cy="658938"/>
              </a:xfrm>
              <a:prstGeom prst="wedgeRectCallout">
                <a:avLst>
                  <a:gd name="adj1" fmla="val 20270"/>
                  <a:gd name="adj2" fmla="val 10581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Bits </a:t>
                </a:r>
                <a:r>
                  <a:rPr lang="en-US" dirty="0">
                    <a:solidFill>
                      <a:srgbClr val="000000"/>
                    </a:solidFill>
                  </a:rPr>
                  <a:t>to store </a:t>
                </a:r>
                <a:r>
                  <a:rPr lang="en-US" b="1" dirty="0">
                    <a:solidFill>
                      <a:srgbClr val="000000"/>
                    </a:solidFill>
                  </a:rPr>
                  <a:t>weight</a:t>
                </a:r>
                <a:r>
                  <a:rPr lang="en-US" dirty="0">
                    <a:solidFill>
                      <a:srgbClr val="000000"/>
                    </a:solidFill>
                  </a:rPr>
                  <a:t> of the edge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(storing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takes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bits)</a:t>
                </a:r>
              </a:p>
            </p:txBody>
          </p:sp>
        </mc:Choice>
        <mc:Fallback>
          <p:sp>
            <p:nvSpPr>
              <p:cNvPr id="32" name="Rectangular Callout 20">
                <a:extLst>
                  <a:ext uri="{FF2B5EF4-FFF2-40B4-BE49-F238E27FC236}">
                    <a16:creationId xmlns:a16="http://schemas.microsoft.com/office/drawing/2014/main" id="{AF290103-9A37-455E-B7A7-B2859B49D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222" y="2563242"/>
                <a:ext cx="4905394" cy="658938"/>
              </a:xfrm>
              <a:prstGeom prst="wedgeRectCallout">
                <a:avLst>
                  <a:gd name="adj1" fmla="val 20270"/>
                  <a:gd name="adj2" fmla="val 105817"/>
                </a:avLst>
              </a:prstGeom>
              <a:blipFill>
                <a:blip r:embed="rId7"/>
                <a:stretch>
                  <a:fillRect t="-11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ular Callout 21">
            <a:extLst>
              <a:ext uri="{FF2B5EF4-FFF2-40B4-BE49-F238E27FC236}">
                <a16:creationId xmlns:a16="http://schemas.microsoft.com/office/drawing/2014/main" id="{06C9BA9F-7942-4BE0-9DA4-169974AF3FC0}"/>
              </a:ext>
            </a:extLst>
          </p:cNvPr>
          <p:cNvSpPr/>
          <p:nvPr/>
        </p:nvSpPr>
        <p:spPr>
          <a:xfrm>
            <a:off x="9502438" y="2530699"/>
            <a:ext cx="2510232" cy="933710"/>
          </a:xfrm>
          <a:prstGeom prst="wedgeRectCallout">
            <a:avLst>
              <a:gd name="adj1" fmla="val -89880"/>
              <a:gd name="adj2" fmla="val 6603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Bits </a:t>
            </a:r>
            <a:r>
              <a:rPr lang="en-US" dirty="0">
                <a:solidFill>
                  <a:srgbClr val="000000"/>
                </a:solidFill>
              </a:rPr>
              <a:t>to store the </a:t>
            </a:r>
            <a:r>
              <a:rPr lang="en-US" b="1" dirty="0">
                <a:solidFill>
                  <a:srgbClr val="000000"/>
                </a:solidFill>
              </a:rPr>
              <a:t>name</a:t>
            </a:r>
            <a:r>
              <a:rPr lang="en-US" dirty="0">
                <a:solidFill>
                  <a:srgbClr val="000000"/>
                </a:solidFill>
              </a:rPr>
              <a:t> of the target vertex (in 1..|V|)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82BC6A-7E44-7518-0338-DC1A3AA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ular Callout 19">
            <a:extLst>
              <a:ext uri="{FF2B5EF4-FFF2-40B4-BE49-F238E27FC236}">
                <a16:creationId xmlns:a16="http://schemas.microsoft.com/office/drawing/2014/main" id="{09DB11DC-BF41-E23D-83FF-BFDC31716C35}"/>
              </a:ext>
            </a:extLst>
          </p:cNvPr>
          <p:cNvSpPr/>
          <p:nvPr/>
        </p:nvSpPr>
        <p:spPr>
          <a:xfrm>
            <a:off x="5939104" y="4350456"/>
            <a:ext cx="2016512" cy="451236"/>
          </a:xfrm>
          <a:prstGeom prst="wedgeRectCallout">
            <a:avLst>
              <a:gd name="adj1" fmla="val 26480"/>
              <a:gd name="adj2" fmla="val -4097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For all edges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A694CA26-1FFC-473B-AE31-E9D9EA39FF0B}"/>
              </a:ext>
            </a:extLst>
          </p:cNvPr>
          <p:cNvSpPr/>
          <p:nvPr/>
        </p:nvSpPr>
        <p:spPr>
          <a:xfrm rot="16200000">
            <a:off x="6807544" y="2206493"/>
            <a:ext cx="279632" cy="4125366"/>
          </a:xfrm>
          <a:prstGeom prst="lef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>
            <a:extLst>
              <a:ext uri="{FF2B5EF4-FFF2-40B4-BE49-F238E27FC236}">
                <a16:creationId xmlns:a16="http://schemas.microsoft.com/office/drawing/2014/main" id="{DCA4D851-6508-72D8-9E30-92299D26777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9" y="156236"/>
            <a:ext cx="7145579" cy="53788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161B7E7F-02E2-49ED-9721-4754EEADF550}"/>
                  </a:ext>
                </a:extLst>
              </p:cNvPr>
              <p:cNvSpPr/>
              <p:nvPr/>
            </p:nvSpPr>
            <p:spPr>
              <a:xfrm>
                <a:off x="3784452" y="2012008"/>
                <a:ext cx="1337245" cy="318225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161B7E7F-02E2-49ED-9721-4754EEADF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452" y="2012008"/>
                <a:ext cx="1337245" cy="318225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blipFill>
                <a:blip r:embed="rId3"/>
                <a:stretch>
                  <a:fillRect b="-2363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78CD410-BEBA-4E39-9259-EA7D4DC5F453}"/>
                  </a:ext>
                </a:extLst>
              </p:cNvPr>
              <p:cNvSpPr/>
              <p:nvPr/>
            </p:nvSpPr>
            <p:spPr>
              <a:xfrm>
                <a:off x="2293246" y="2425373"/>
                <a:ext cx="925654" cy="348846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78CD410-BEBA-4E39-9259-EA7D4DC5F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246" y="2425373"/>
                <a:ext cx="925654" cy="348846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blipFill>
                <a:blip r:embed="rId4"/>
                <a:stretch>
                  <a:fillRect b="-16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BAB053B-D1A1-4FF6-B283-A9F6CBF7B1E8}"/>
                  </a:ext>
                </a:extLst>
              </p:cNvPr>
              <p:cNvSpPr/>
              <p:nvPr/>
            </p:nvSpPr>
            <p:spPr>
              <a:xfrm>
                <a:off x="4697289" y="2446514"/>
                <a:ext cx="2443487" cy="348846"/>
              </a:xfrm>
              <a:prstGeom prst="wedgeRectCallout">
                <a:avLst>
                  <a:gd name="adj1" fmla="val -45082"/>
                  <a:gd name="adj2" fmla="val 10438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the oracle</a:t>
                </a: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BAB053B-D1A1-4FF6-B283-A9F6CBF7B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289" y="2446514"/>
                <a:ext cx="2443487" cy="348846"/>
              </a:xfrm>
              <a:prstGeom prst="wedgeRectCallout">
                <a:avLst>
                  <a:gd name="adj1" fmla="val -45082"/>
                  <a:gd name="adj2" fmla="val 104384"/>
                </a:avLst>
              </a:prstGeom>
              <a:blipFill>
                <a:blip r:embed="rId5"/>
                <a:stretch>
                  <a:fillRect t="-645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E27E60D-398A-4021-92F7-1098F5257840}"/>
                  </a:ext>
                </a:extLst>
              </p:cNvPr>
              <p:cNvSpPr/>
              <p:nvPr/>
            </p:nvSpPr>
            <p:spPr>
              <a:xfrm>
                <a:off x="3821992" y="3222169"/>
                <a:ext cx="3601904" cy="348846"/>
              </a:xfrm>
              <a:prstGeom prst="wedgeRectCallout">
                <a:avLst>
                  <a:gd name="adj1" fmla="val -88963"/>
                  <a:gd name="adj2" fmla="val -925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# iterations: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h𝑖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𝑙𝑜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E27E60D-398A-4021-92F7-1098F5257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992" y="3222169"/>
                <a:ext cx="3601904" cy="348846"/>
              </a:xfrm>
              <a:prstGeom prst="wedgeRectCallout">
                <a:avLst>
                  <a:gd name="adj1" fmla="val -88963"/>
                  <a:gd name="adj2" fmla="val -9254"/>
                </a:avLst>
              </a:prstGeom>
              <a:blipFill>
                <a:blip r:embed="rId6"/>
                <a:stretch>
                  <a:fillRect t="-10000" b="-25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F94D2B4A-DB00-4CC7-98EB-407E2C6B8531}"/>
                  </a:ext>
                </a:extLst>
              </p:cNvPr>
              <p:cNvSpPr/>
              <p:nvPr/>
            </p:nvSpPr>
            <p:spPr>
              <a:xfrm>
                <a:off x="5711506" y="3569064"/>
                <a:ext cx="1885865" cy="348846"/>
              </a:xfrm>
              <a:prstGeom prst="wedgeRectCallout">
                <a:avLst>
                  <a:gd name="adj1" fmla="val -37309"/>
                  <a:gd name="adj2" fmla="val -167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F94D2B4A-DB00-4CC7-98EB-407E2C6B8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506" y="3569064"/>
                <a:ext cx="1885865" cy="348846"/>
              </a:xfrm>
              <a:prstGeom prst="wedgeRectCallout">
                <a:avLst>
                  <a:gd name="adj1" fmla="val -37309"/>
                  <a:gd name="adj2" fmla="val -1678"/>
                </a:avLst>
              </a:prstGeom>
              <a:blipFill>
                <a:blip r:embed="rId7"/>
                <a:stretch>
                  <a:fillRect t="-118033" b="-18524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9E6C358-2650-42BD-8125-4A9EBD80ABA2}"/>
                  </a:ext>
                </a:extLst>
              </p:cNvPr>
              <p:cNvSpPr/>
              <p:nvPr/>
            </p:nvSpPr>
            <p:spPr>
              <a:xfrm>
                <a:off x="5840532" y="4137842"/>
                <a:ext cx="791888" cy="345454"/>
              </a:xfrm>
              <a:prstGeom prst="wedgeRectCallout">
                <a:avLst>
                  <a:gd name="adj1" fmla="val -47467"/>
                  <a:gd name="adj2" fmla="val -594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9E6C358-2650-42BD-8125-4A9EBD80A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32" y="4137842"/>
                <a:ext cx="791888" cy="345454"/>
              </a:xfrm>
              <a:prstGeom prst="wedgeRectCallout">
                <a:avLst>
                  <a:gd name="adj1" fmla="val -47467"/>
                  <a:gd name="adj2" fmla="val -5948"/>
                </a:avLst>
              </a:prstGeom>
              <a:blipFill>
                <a:blip r:embed="rId8"/>
                <a:stretch>
                  <a:fillRect b="-1864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C5122275-D297-45C7-B5FD-74723BF49972}"/>
              </a:ext>
            </a:extLst>
          </p:cNvPr>
          <p:cNvSpPr/>
          <p:nvPr/>
        </p:nvSpPr>
        <p:spPr>
          <a:xfrm>
            <a:off x="5359547" y="3625192"/>
            <a:ext cx="480985" cy="1353101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CF65DB-E652-4D2D-9F31-37E5D4D3A6F8}"/>
                  </a:ext>
                </a:extLst>
              </p:cNvPr>
              <p:cNvSpPr/>
              <p:nvPr/>
            </p:nvSpPr>
            <p:spPr>
              <a:xfrm>
                <a:off x="7716901" y="1553887"/>
                <a:ext cx="4356235" cy="38035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>
                    <a:solidFill>
                      <a:srgbClr val="000000"/>
                    </a:solidFill>
                  </a:rPr>
                  <a:t>Runtime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func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CF65DB-E652-4D2D-9F31-37E5D4D3A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901" y="1553887"/>
                <a:ext cx="4356235" cy="380356"/>
              </a:xfrm>
              <a:prstGeom prst="rect">
                <a:avLst/>
              </a:prstGeom>
              <a:blipFill>
                <a:blip r:embed="rId9"/>
                <a:stretch>
                  <a:fillRect t="-107692" b="-17076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ular Callout 5">
                <a:extLst>
                  <a:ext uri="{FF2B5EF4-FFF2-40B4-BE49-F238E27FC236}">
                    <a16:creationId xmlns:a16="http://schemas.microsoft.com/office/drawing/2014/main" id="{3FE834FD-76F7-4FD9-9EDD-93B1E358A2A1}"/>
                  </a:ext>
                </a:extLst>
              </p:cNvPr>
              <p:cNvSpPr/>
              <p:nvPr/>
            </p:nvSpPr>
            <p:spPr>
              <a:xfrm>
                <a:off x="381092" y="667301"/>
                <a:ext cx="3139079" cy="610482"/>
              </a:xfrm>
              <a:prstGeom prst="wedgeRectCallout">
                <a:avLst>
                  <a:gd name="adj1" fmla="val -35607"/>
                  <a:gd name="adj2" fmla="val 1486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Let’s assume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time for operations on weights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Rectangular Callout 5">
                <a:extLst>
                  <a:ext uri="{FF2B5EF4-FFF2-40B4-BE49-F238E27FC236}">
                    <a16:creationId xmlns:a16="http://schemas.microsoft.com/office/drawing/2014/main" id="{3FE834FD-76F7-4FD9-9EDD-93B1E358A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92" y="667301"/>
                <a:ext cx="3139079" cy="610482"/>
              </a:xfrm>
              <a:prstGeom prst="wedgeRectCallout">
                <a:avLst>
                  <a:gd name="adj1" fmla="val -35607"/>
                  <a:gd name="adj2" fmla="val 14864"/>
                </a:avLst>
              </a:prstGeom>
              <a:blipFill>
                <a:blip r:embed="rId10"/>
                <a:stretch>
                  <a:fillRect t="-5769" r="-1547" b="-1538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ular Callout 5">
            <a:extLst>
              <a:ext uri="{FF2B5EF4-FFF2-40B4-BE49-F238E27FC236}">
                <a16:creationId xmlns:a16="http://schemas.microsoft.com/office/drawing/2014/main" id="{665F310F-0E19-4FD5-AC41-0EED4AF522DE}"/>
              </a:ext>
            </a:extLst>
          </p:cNvPr>
          <p:cNvSpPr/>
          <p:nvPr/>
        </p:nvSpPr>
        <p:spPr>
          <a:xfrm>
            <a:off x="3468804" y="667301"/>
            <a:ext cx="3139079" cy="610482"/>
          </a:xfrm>
          <a:prstGeom prst="wedgeRectCallout">
            <a:avLst>
              <a:gd name="adj1" fmla="val -35607"/>
              <a:gd name="adj2" fmla="val 1486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Later we’ll see this isn’t needed to show polytime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C0049-A8DE-9F75-B6DA-783AC527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1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F2423-B68D-E145-2E5A-E344DD9A6F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6583" y="-2"/>
                <a:ext cx="11895658" cy="102838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Comparing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F2423-B68D-E145-2E5A-E344DD9A6F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583" y="-2"/>
                <a:ext cx="11895658" cy="1028386"/>
              </a:xfrm>
              <a:blipFill>
                <a:blip r:embed="rId2"/>
                <a:stretch>
                  <a:fillRect l="-2358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6BC50-8B00-8F5F-8925-F28EFBFC2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583" y="1028384"/>
                <a:ext cx="11895658" cy="514527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func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|+</m:t>
                    </m:r>
                    <m:nary>
                      <m:naryPr>
                        <m:chr m:val="∑"/>
                        <m:supHide m:val="on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nary>
                  </m:oMath>
                </a14:m>
                <a:endParaRPr lang="en-CA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CA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func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CA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func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+|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Want to show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𝑆𝑖𝑧𝑒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(we show c=1)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func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func>
                          <m:func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func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</m:e>
                      <m:sup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func>
                          <m:func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CA" b="1" dirty="0">
                    <a:solidFill>
                      <a:srgbClr val="000000"/>
                    </a:solidFill>
                  </a:rPr>
                  <a:t>How to compare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6BC50-8B00-8F5F-8925-F28EFBFC2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583" y="1028384"/>
                <a:ext cx="11895658" cy="5145272"/>
              </a:xfrm>
              <a:blipFill>
                <a:blip r:embed="rId3"/>
                <a:stretch>
                  <a:fillRect l="-1333" r="-1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2C45F-17F4-3F7A-F64C-D78B6D24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5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36446C-B909-D837-DB6C-FD77E54826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781" y="-2"/>
                <a:ext cx="11347369" cy="1028386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Comparing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36446C-B909-D837-DB6C-FD77E5482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781" y="-2"/>
                <a:ext cx="11347369" cy="1028386"/>
              </a:xfrm>
              <a:blipFill>
                <a:blip r:embed="rId2"/>
                <a:stretch>
                  <a:fillRect l="-2472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3ADF1-D852-D584-55C0-257D7AAD93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782" y="949301"/>
                <a:ext cx="12035260" cy="5563181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How to compare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CA" sz="2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CA" sz="2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Can we combine these terms into one log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fun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++…+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CA" sz="2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CA" sz="2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endParaRPr lang="en-CA" sz="2400" b="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… 2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CA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</m:func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CA" sz="24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So how to compare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?</a:t>
                </a:r>
              </a:p>
              <a:p>
                <a:pPr lvl="1"/>
                <a:r>
                  <a:rPr lang="en-CA" sz="2400" b="1" dirty="0">
                    <a:solidFill>
                      <a:srgbClr val="000000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are positive integers, so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  <m:sup/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d>
                          <m:dPr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</m:e>
                    </m:nary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  <m:sup/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Since log is increasing on ℤ</a:t>
                </a:r>
                <a:r>
                  <a:rPr lang="en-CA" sz="2400" baseline="30000" dirty="0">
                    <a:solidFill>
                      <a:srgbClr val="000000"/>
                    </a:solidFill>
                  </a:rPr>
                  <a:t>+</a:t>
                </a:r>
                <a:r>
                  <a:rPr lang="en-CA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nary>
                      </m:e>
                    </m:func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3ADF1-D852-D584-55C0-257D7AAD93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82" y="949301"/>
                <a:ext cx="12035260" cy="5563181"/>
              </a:xfrm>
              <a:blipFill>
                <a:blip r:embed="rId3"/>
                <a:stretch>
                  <a:fillRect l="-1368" t="-2193" b="-2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6DE3D-1769-690B-79B6-749FDD0B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F2423-B68D-E145-2E5A-E344DD9A6F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43628" y="-2"/>
                <a:ext cx="11501568" cy="102838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Comparing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F2423-B68D-E145-2E5A-E344DD9A6F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3628" y="-2"/>
                <a:ext cx="11501568" cy="1028386"/>
              </a:xfrm>
              <a:blipFill>
                <a:blip r:embed="rId2"/>
                <a:stretch>
                  <a:fillRect l="-2385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6BC50-8B00-8F5F-8925-F28EFBFC2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3628" y="1028384"/>
                <a:ext cx="11501568" cy="5145272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We in fact show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func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</m:e>
                      <m:sup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CA" b="1" dirty="0">
                    <a:solidFill>
                      <a:srgbClr val="000000"/>
                    </a:solidFill>
                  </a:rPr>
                  <a:t>How to compare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?</a:t>
                </a:r>
              </a:p>
              <a:p>
                <a:pPr marL="0" indent="0" algn="ctr">
                  <a:buNone/>
                </a:pPr>
                <a:endParaRPr lang="en-CA" b="1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CA" dirty="0">
                    <a:solidFill>
                      <a:srgbClr val="000000"/>
                    </a:solidFill>
                  </a:rPr>
                  <a:t>We just saw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nary>
                      </m:e>
                    </m:func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6BC50-8B00-8F5F-8925-F28EFBFC2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628" y="1028384"/>
                <a:ext cx="11501568" cy="5145272"/>
              </a:xfrm>
              <a:blipFill>
                <a:blip r:embed="rId3"/>
                <a:stretch>
                  <a:fillRect l="-1378" t="-22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2C45F-17F4-3F7A-F64C-D78B6D24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740" y="628005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C7E9787-F1D6-84F0-F8C8-CA157029AD52}"/>
                  </a:ext>
                </a:extLst>
              </p:cNvPr>
              <p:cNvSpPr/>
              <p:nvPr/>
            </p:nvSpPr>
            <p:spPr>
              <a:xfrm>
                <a:off x="1486768" y="4745060"/>
                <a:ext cx="4410246" cy="572573"/>
              </a:xfrm>
              <a:prstGeom prst="wedgeRectCallout">
                <a:avLst>
                  <a:gd name="adj1" fmla="val -17298"/>
                  <a:gd name="adj2" fmla="val 3326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𝑺𝒊𝒛𝒆</m:t>
                        </m:r>
                        <m:sSup>
                          <m:sSup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d>
                          </m:e>
                          <m:sup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C7E9787-F1D6-84F0-F8C8-CA157029A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768" y="4745060"/>
                <a:ext cx="4410246" cy="572573"/>
              </a:xfrm>
              <a:prstGeom prst="wedgeRectCallout">
                <a:avLst>
                  <a:gd name="adj1" fmla="val -17298"/>
                  <a:gd name="adj2" fmla="val 33262"/>
                </a:avLst>
              </a:prstGeom>
              <a:blipFill>
                <a:blip r:embed="rId4"/>
                <a:stretch>
                  <a:fillRect b="-206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6561E8E-860B-A452-CD96-94B98ABC3AC5}"/>
              </a:ext>
            </a:extLst>
          </p:cNvPr>
          <p:cNvSpPr/>
          <p:nvPr/>
        </p:nvSpPr>
        <p:spPr>
          <a:xfrm>
            <a:off x="6094412" y="4657467"/>
            <a:ext cx="4921497" cy="747760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So this reduction has runtime that is polynomial in the input size!</a:t>
            </a:r>
          </a:p>
        </p:txBody>
      </p:sp>
    </p:spTree>
    <p:extLst>
      <p:ext uri="{BB962C8B-B14F-4D97-AF65-F5344CB8AC3E}">
        <p14:creationId xmlns:p14="http://schemas.microsoft.com/office/powerpoint/2010/main" val="80117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>
            <a:extLst>
              <a:ext uri="{FF2B5EF4-FFF2-40B4-BE49-F238E27FC236}">
                <a16:creationId xmlns:a16="http://schemas.microsoft.com/office/drawing/2014/main" id="{20CA1FCA-495B-B470-0AA3-794AF52B7EE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9" y="156236"/>
            <a:ext cx="7145579" cy="53788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D004710-A54E-4935-BB7F-DDF991A4D88A}"/>
                  </a:ext>
                </a:extLst>
              </p:cNvPr>
              <p:cNvSpPr/>
              <p:nvPr/>
            </p:nvSpPr>
            <p:spPr>
              <a:xfrm>
                <a:off x="6564900" y="3893294"/>
                <a:ext cx="4995991" cy="91363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Exercise: show the variant of this reduction where </a:t>
                </a:r>
                <a:r>
                  <a:rPr lang="en-CA" b="1" dirty="0">
                    <a:solidFill>
                      <a:srgbClr val="000000"/>
                    </a:solidFill>
                  </a:rPr>
                  <a:t>linear search </a:t>
                </a:r>
                <a:r>
                  <a:rPr lang="en-CA" dirty="0">
                    <a:solidFill>
                      <a:srgbClr val="000000"/>
                    </a:solidFill>
                  </a:rPr>
                  <a:t>is used instead of binary search is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not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𝑺𝒊𝒛𝒆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D004710-A54E-4935-BB7F-DDF991A4D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900" y="3893294"/>
                <a:ext cx="4995991" cy="913634"/>
              </a:xfrm>
              <a:prstGeom prst="rect">
                <a:avLst/>
              </a:prstGeom>
              <a:blipFill>
                <a:blip r:embed="rId3"/>
                <a:stretch>
                  <a:fillRect t="-3268" r="-608" b="-91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C0049-A8DE-9F75-B6DA-783AC527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39484"/>
            <a:ext cx="990599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This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75860"/>
            <a:ext cx="10578057" cy="459775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Intractability (hardness of problems)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Decision problems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Complexity class P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Polynomial-time </a:t>
            </a:r>
            <a:r>
              <a:rPr lang="en-CA" b="1" u="sng" dirty="0">
                <a:solidFill>
                  <a:srgbClr val="000000"/>
                </a:solidFill>
              </a:rPr>
              <a:t>Turing</a:t>
            </a:r>
            <a:r>
              <a:rPr lang="en-CA" dirty="0">
                <a:solidFill>
                  <a:srgbClr val="000000"/>
                </a:solidFill>
              </a:rPr>
              <a:t> reductions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Introductory reductions</a:t>
            </a:r>
          </a:p>
          <a:p>
            <a:pPr lvl="2"/>
            <a:r>
              <a:rPr lang="en-CA" dirty="0">
                <a:solidFill>
                  <a:srgbClr val="000000"/>
                </a:solidFill>
              </a:rPr>
              <a:t>Three flavours of the </a:t>
            </a:r>
            <a:r>
              <a:rPr lang="en-CA" b="1" dirty="0">
                <a:solidFill>
                  <a:srgbClr val="000000"/>
                </a:solidFill>
              </a:rPr>
              <a:t>traveling salesman </a:t>
            </a:r>
            <a:r>
              <a:rPr lang="en-CA" dirty="0">
                <a:solidFill>
                  <a:srgbClr val="000000"/>
                </a:solidFill>
              </a:rPr>
              <a:t>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AD6EA-3C71-44AB-7C2D-8940793C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86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604102-1867-1D20-6523-4A484E2C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Reached this point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A809A4-D2C0-FBF7-0686-D8CFDF770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(but will recap the comparison of T(I) and Size(I) next time)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D714D-8B53-E634-8E3C-C9C4D802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16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BBE5FE4-E79D-C3C3-26AD-E869471D498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9" y="369283"/>
            <a:ext cx="6063500" cy="4564272"/>
          </a:xfrm>
          <a:prstGeom prst="rect">
            <a:avLst/>
          </a:prstGeom>
        </p:spPr>
      </p:pic>
      <p:sp>
        <p:nvSpPr>
          <p:cNvPr id="13" name="Rectangular Callout 11">
            <a:extLst>
              <a:ext uri="{FF2B5EF4-FFF2-40B4-BE49-F238E27FC236}">
                <a16:creationId xmlns:a16="http://schemas.microsoft.com/office/drawing/2014/main" id="{470D5160-3B45-4AD8-B279-F5B788457176}"/>
              </a:ext>
            </a:extLst>
          </p:cNvPr>
          <p:cNvSpPr/>
          <p:nvPr/>
        </p:nvSpPr>
        <p:spPr>
          <a:xfrm>
            <a:off x="5825610" y="157910"/>
            <a:ext cx="6290513" cy="678752"/>
          </a:xfrm>
          <a:prstGeom prst="wedgeRectCallout">
            <a:avLst>
              <a:gd name="adj1" fmla="val 21182"/>
              <a:gd name="adj2" fmla="val -3295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So TSP-</a:t>
            </a:r>
            <a:r>
              <a:rPr lang="en-CA" dirty="0" err="1">
                <a:solidFill>
                  <a:srgbClr val="000000"/>
                </a:solidFill>
              </a:rPr>
              <a:t>OptimalValue</a:t>
            </a:r>
            <a:r>
              <a:rPr lang="en-CA" dirty="0">
                <a:solidFill>
                  <a:srgbClr val="000000"/>
                </a:solidFill>
              </a:rPr>
              <a:t>-Solver is polytime… But is it a </a:t>
            </a:r>
            <a:r>
              <a:rPr lang="en-CA" b="1" dirty="0">
                <a:solidFill>
                  <a:srgbClr val="000000"/>
                </a:solidFill>
              </a:rPr>
              <a:t>correct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reduction from TSP-Optimal Value to TSP-Dec?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ular Callout 11">
                <a:extLst>
                  <a:ext uri="{FF2B5EF4-FFF2-40B4-BE49-F238E27FC236}">
                    <a16:creationId xmlns:a16="http://schemas.microsoft.com/office/drawing/2014/main" id="{6FAF7742-D530-43B0-9EA7-EA28FEF585C4}"/>
                  </a:ext>
                </a:extLst>
              </p:cNvPr>
              <p:cNvSpPr/>
              <p:nvPr/>
            </p:nvSpPr>
            <p:spPr>
              <a:xfrm>
                <a:off x="6412447" y="1145237"/>
                <a:ext cx="5703675" cy="1423237"/>
              </a:xfrm>
              <a:prstGeom prst="wedgeRectCallout">
                <a:avLst>
                  <a:gd name="adj1" fmla="val 21182"/>
                  <a:gd name="adj2" fmla="val -3295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Need to prove:</a:t>
                </a:r>
                <a:br>
                  <a:rPr lang="en-CA" sz="2000" b="1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TSP-</a:t>
                </a:r>
                <a:r>
                  <a:rPr lang="en-CA" sz="2000" dirty="0" err="1">
                    <a:solidFill>
                      <a:srgbClr val="000000"/>
                    </a:solidFill>
                  </a:rPr>
                  <a:t>OptimalValue</a:t>
                </a:r>
                <a:r>
                  <a:rPr lang="en-CA" sz="2000" dirty="0">
                    <a:solidFill>
                      <a:srgbClr val="000000"/>
                    </a:solidFill>
                  </a:rPr>
                  <a:t>-Solver(</a:t>
                </a:r>
                <a:r>
                  <a:rPr lang="en-CA" sz="2000" dirty="0" err="1">
                    <a:solidFill>
                      <a:srgbClr val="000000"/>
                    </a:solidFill>
                  </a:rPr>
                  <a:t>G,w</a:t>
                </a:r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returns the weight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of the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shortest Hamiltonian Cycle (HC) in G</a:t>
                </a:r>
              </a:p>
            </p:txBody>
          </p:sp>
        </mc:Choice>
        <mc:Fallback>
          <p:sp>
            <p:nvSpPr>
              <p:cNvPr id="15" name="Rectangular Callout 11">
                <a:extLst>
                  <a:ext uri="{FF2B5EF4-FFF2-40B4-BE49-F238E27FC236}">
                    <a16:creationId xmlns:a16="http://schemas.microsoft.com/office/drawing/2014/main" id="{6FAF7742-D530-43B0-9EA7-EA28FEF58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447" y="1145237"/>
                <a:ext cx="5703675" cy="1423237"/>
              </a:xfrm>
              <a:prstGeom prst="wedgeRectCallout">
                <a:avLst>
                  <a:gd name="adj1" fmla="val 21182"/>
                  <a:gd name="adj2" fmla="val -32950"/>
                </a:avLst>
              </a:prstGeom>
              <a:blipFill>
                <a:blip r:embed="rId3"/>
                <a:stretch>
                  <a:fillRect b="-296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ular Callout 11">
                <a:extLst>
                  <a:ext uri="{FF2B5EF4-FFF2-40B4-BE49-F238E27FC236}">
                    <a16:creationId xmlns:a16="http://schemas.microsoft.com/office/drawing/2014/main" id="{480C37DB-AD36-47DC-BCFC-135103EE6E84}"/>
                  </a:ext>
                </a:extLst>
              </p:cNvPr>
              <p:cNvSpPr/>
              <p:nvPr/>
            </p:nvSpPr>
            <p:spPr>
              <a:xfrm>
                <a:off x="6412446" y="2754946"/>
                <a:ext cx="5703675" cy="1423237"/>
              </a:xfrm>
              <a:prstGeom prst="wedgeRectCallout">
                <a:avLst>
                  <a:gd name="adj1" fmla="val 21182"/>
                  <a:gd name="adj2" fmla="val -3295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Sketch: </a:t>
                </a:r>
                <a:r>
                  <a:rPr lang="en-CA" sz="2000" dirty="0">
                    <a:solidFill>
                      <a:srgbClr val="000000"/>
                    </a:solidFill>
                  </a:rPr>
                  <a:t>We return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 err="1">
                    <a:solidFill>
                      <a:srgbClr val="000000"/>
                    </a:solidFill>
                  </a:rPr>
                  <a:t>iff</a:t>
                </a:r>
                <a:r>
                  <a:rPr lang="en-CA" sz="2000" dirty="0">
                    <a:solidFill>
                      <a:srgbClr val="000000"/>
                    </a:solidFill>
                  </a:rPr>
                  <a:t> there is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no HC</a:t>
                </a:r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Loop invariant: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𝑙𝑜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So, at termination when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𝑙𝑜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we return exactly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8" name="Rectangular Callout 11">
                <a:extLst>
                  <a:ext uri="{FF2B5EF4-FFF2-40B4-BE49-F238E27FC236}">
                    <a16:creationId xmlns:a16="http://schemas.microsoft.com/office/drawing/2014/main" id="{480C37DB-AD36-47DC-BCFC-135103EE6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446" y="2754946"/>
                <a:ext cx="5703675" cy="1423237"/>
              </a:xfrm>
              <a:prstGeom prst="wedgeRectCallout">
                <a:avLst>
                  <a:gd name="adj1" fmla="val 21182"/>
                  <a:gd name="adj2" fmla="val -32950"/>
                </a:avLst>
              </a:prstGeom>
              <a:blipFill>
                <a:blip r:embed="rId4"/>
                <a:stretch>
                  <a:fillRect b="-296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22087-7AEC-15EC-7B5E-CE2CC170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40F1A540-E4F4-6B05-017E-72AD841BEE5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2" y="366800"/>
            <a:ext cx="6109861" cy="4599170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6629013" y="1138852"/>
            <a:ext cx="3742645" cy="926688"/>
          </a:xfrm>
          <a:prstGeom prst="wedgeRectCallout">
            <a:avLst>
              <a:gd name="adj1" fmla="val 21182"/>
              <a:gd name="adj2" fmla="val -3295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We have therefore shown:</a:t>
            </a:r>
          </a:p>
          <a:p>
            <a:pPr algn="ctr"/>
            <a:r>
              <a:rPr lang="en-CA" b="1" dirty="0">
                <a:solidFill>
                  <a:srgbClr val="000000"/>
                </a:solidFill>
              </a:rPr>
              <a:t>TSP-Optimal Value is polytime reducible to TSP-Dec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ular Callout 10"/>
              <p:cNvSpPr/>
              <p:nvPr/>
            </p:nvSpPr>
            <p:spPr>
              <a:xfrm>
                <a:off x="6117025" y="2351497"/>
                <a:ext cx="5999098" cy="1011998"/>
              </a:xfrm>
              <a:prstGeom prst="wedgeRectCallout">
                <a:avLst>
                  <a:gd name="adj1" fmla="val -16018"/>
                  <a:gd name="adj2" fmla="val 3980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if an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implementation of TSP-Dec-Solver exists, then we have a </a:t>
                </a:r>
                <a:r>
                  <a:rPr lang="en-CA" b="1" dirty="0">
                    <a:solidFill>
                      <a:srgbClr val="000000"/>
                    </a:solidFill>
                  </a:rPr>
                  <a:t>polytime </a:t>
                </a:r>
                <a:r>
                  <a:rPr lang="en-CA" dirty="0">
                    <a:solidFill>
                      <a:srgbClr val="000000"/>
                    </a:solidFill>
                  </a:rPr>
                  <a:t>implementation of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TSP-Optimal-Value-Solver!</a:t>
                </a:r>
              </a:p>
            </p:txBody>
          </p:sp>
        </mc:Choice>
        <mc:Fallback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025" y="2351497"/>
                <a:ext cx="5999098" cy="1011998"/>
              </a:xfrm>
              <a:prstGeom prst="wedgeRectCallout">
                <a:avLst>
                  <a:gd name="adj1" fmla="val -16018"/>
                  <a:gd name="adj2" fmla="val 39806"/>
                </a:avLst>
              </a:prstGeom>
              <a:blipFill>
                <a:blip r:embed="rId4"/>
                <a:stretch>
                  <a:fillRect b="-35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ular Callout 11">
            <a:extLst>
              <a:ext uri="{FF2B5EF4-FFF2-40B4-BE49-F238E27FC236}">
                <a16:creationId xmlns:a16="http://schemas.microsoft.com/office/drawing/2014/main" id="{470D5160-3B45-4AD8-B279-F5B788457176}"/>
              </a:ext>
            </a:extLst>
          </p:cNvPr>
          <p:cNvSpPr/>
          <p:nvPr/>
        </p:nvSpPr>
        <p:spPr>
          <a:xfrm>
            <a:off x="6629013" y="337617"/>
            <a:ext cx="5046765" cy="687780"/>
          </a:xfrm>
          <a:prstGeom prst="wedgeRectCallout">
            <a:avLst>
              <a:gd name="adj1" fmla="val 21182"/>
              <a:gd name="adj2" fmla="val -3295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So, TSP-</a:t>
            </a:r>
            <a:r>
              <a:rPr lang="en-CA" dirty="0" err="1">
                <a:solidFill>
                  <a:srgbClr val="000000"/>
                </a:solidFill>
              </a:rPr>
              <a:t>OptimalValue</a:t>
            </a:r>
            <a:r>
              <a:rPr lang="en-CA" dirty="0">
                <a:solidFill>
                  <a:srgbClr val="000000"/>
                </a:solidFill>
              </a:rPr>
              <a:t>-Solver is </a:t>
            </a:r>
            <a:r>
              <a:rPr lang="en-CA" b="1" dirty="0">
                <a:solidFill>
                  <a:srgbClr val="000000"/>
                </a:solidFill>
              </a:rPr>
              <a:t>polytime</a:t>
            </a:r>
            <a:r>
              <a:rPr lang="en-CA" dirty="0">
                <a:solidFill>
                  <a:srgbClr val="000000"/>
                </a:solidFill>
              </a:rPr>
              <a:t>, and is a </a:t>
            </a:r>
            <a:r>
              <a:rPr lang="en-CA" b="1" dirty="0">
                <a:solidFill>
                  <a:srgbClr val="000000"/>
                </a:solidFill>
              </a:rPr>
              <a:t>correct</a:t>
            </a:r>
            <a:r>
              <a:rPr lang="en-CA" dirty="0">
                <a:solidFill>
                  <a:srgbClr val="000000"/>
                </a:solidFill>
              </a:rPr>
              <a:t> reduction.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096000" y="3781354"/>
            <a:ext cx="5999098" cy="928068"/>
          </a:xfrm>
          <a:prstGeom prst="wedgeRectCallout">
            <a:avLst>
              <a:gd name="adj1" fmla="val -22625"/>
              <a:gd name="adj2" fmla="val -9621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In fact, TSP-</a:t>
            </a:r>
            <a:r>
              <a:rPr lang="en-CA" dirty="0" err="1">
                <a:solidFill>
                  <a:srgbClr val="000000"/>
                </a:solidFill>
              </a:rPr>
              <a:t>OptimalValue</a:t>
            </a:r>
            <a:r>
              <a:rPr lang="en-CA" dirty="0">
                <a:solidFill>
                  <a:srgbClr val="000000"/>
                </a:solidFill>
              </a:rPr>
              <a:t>-Solver remains </a:t>
            </a:r>
            <a:r>
              <a:rPr lang="en-CA" b="1" dirty="0">
                <a:solidFill>
                  <a:srgbClr val="000000"/>
                </a:solidFill>
              </a:rPr>
              <a:t>polytime </a:t>
            </a:r>
            <a:r>
              <a:rPr lang="en-CA" dirty="0">
                <a:solidFill>
                  <a:srgbClr val="000000"/>
                </a:solidFill>
              </a:rPr>
              <a:t>even if the implementation of the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oracle runs in polytime </a:t>
            </a:r>
            <a:r>
              <a:rPr lang="en-CA" dirty="0">
                <a:solidFill>
                  <a:srgbClr val="000000"/>
                </a:solidFill>
              </a:rPr>
              <a:t>instead of O(1)!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60192-87F8-19D2-537D-D824ADA1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791" y="6439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5C7F32E8-8ACB-8916-E012-E6B1048420B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2" y="366800"/>
            <a:ext cx="6109861" cy="45991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9">
                <a:extLst>
                  <a:ext uri="{FF2B5EF4-FFF2-40B4-BE49-F238E27FC236}">
                    <a16:creationId xmlns:a16="http://schemas.microsoft.com/office/drawing/2014/main" id="{51097803-BE89-4482-9A6F-9F7EC2DDD285}"/>
                  </a:ext>
                </a:extLst>
              </p:cNvPr>
              <p:cNvSpPr/>
              <p:nvPr/>
            </p:nvSpPr>
            <p:spPr>
              <a:xfrm>
                <a:off x="6055020" y="1464956"/>
                <a:ext cx="5999098" cy="1748638"/>
              </a:xfrm>
              <a:prstGeom prst="wedgeRectCallout">
                <a:avLst>
                  <a:gd name="adj1" fmla="val -22448"/>
                  <a:gd name="adj2" fmla="val -4612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The key idea is</a:t>
                </a:r>
                <a:r>
                  <a:rPr lang="en-CA" dirty="0">
                    <a:solidFill>
                      <a:srgbClr val="000000"/>
                    </a:solidFill>
                  </a:rPr>
                  <a:t>: Consider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representing the runtime of a reduction and its oracle, respectively, on an input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Worst possible runtime </a:t>
                </a:r>
                <a:r>
                  <a:rPr lang="en-CA" dirty="0">
                    <a:solidFill>
                      <a:srgbClr val="000000"/>
                    </a:solidFill>
                  </a:rPr>
                  <a:t>happens if </a:t>
                </a:r>
                <a:r>
                  <a:rPr lang="en-CA" b="1" dirty="0">
                    <a:solidFill>
                      <a:srgbClr val="000000"/>
                    </a:solidFill>
                  </a:rPr>
                  <a:t>every step </a:t>
                </a:r>
                <a:r>
                  <a:rPr lang="en-CA" dirty="0">
                    <a:solidFill>
                      <a:srgbClr val="000000"/>
                    </a:solidFill>
                  </a:rPr>
                  <a:t>in the reduction is a call to the oracle.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This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--- multiplication of polynomials.</a:t>
                </a:r>
              </a:p>
            </p:txBody>
          </p:sp>
        </mc:Choice>
        <mc:Fallback>
          <p:sp>
            <p:nvSpPr>
              <p:cNvPr id="8" name="Rectangular Callout 9">
                <a:extLst>
                  <a:ext uri="{FF2B5EF4-FFF2-40B4-BE49-F238E27FC236}">
                    <a16:creationId xmlns:a16="http://schemas.microsoft.com/office/drawing/2014/main" id="{51097803-BE89-4482-9A6F-9F7EC2DDD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020" y="1464956"/>
                <a:ext cx="5999098" cy="1748638"/>
              </a:xfrm>
              <a:prstGeom prst="wedgeRectCallout">
                <a:avLst>
                  <a:gd name="adj1" fmla="val -22448"/>
                  <a:gd name="adj2" fmla="val -46122"/>
                </a:avLst>
              </a:prstGeom>
              <a:blipFill>
                <a:blip r:embed="rId4"/>
                <a:stretch>
                  <a:fillRect t="-1034" r="-1114" b="-448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6324271" y="322892"/>
            <a:ext cx="5694298" cy="928068"/>
          </a:xfrm>
          <a:prstGeom prst="wedgeRectCallout">
            <a:avLst>
              <a:gd name="adj1" fmla="val -21363"/>
              <a:gd name="adj2" fmla="val -4412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TSP-</a:t>
            </a:r>
            <a:r>
              <a:rPr lang="en-CA" dirty="0" err="1">
                <a:solidFill>
                  <a:srgbClr val="000000"/>
                </a:solidFill>
              </a:rPr>
              <a:t>OptimalValue</a:t>
            </a:r>
            <a:r>
              <a:rPr lang="en-CA" dirty="0">
                <a:solidFill>
                  <a:srgbClr val="000000"/>
                </a:solidFill>
              </a:rPr>
              <a:t>-Solver remains </a:t>
            </a:r>
            <a:r>
              <a:rPr lang="en-CA" b="1" dirty="0">
                <a:solidFill>
                  <a:srgbClr val="000000"/>
                </a:solidFill>
              </a:rPr>
              <a:t>polytime </a:t>
            </a:r>
            <a:r>
              <a:rPr lang="en-CA" dirty="0">
                <a:solidFill>
                  <a:srgbClr val="000000"/>
                </a:solidFill>
              </a:rPr>
              <a:t>even if the </a:t>
            </a:r>
            <a:r>
              <a:rPr lang="en-CA" b="1" dirty="0">
                <a:solidFill>
                  <a:srgbClr val="000000"/>
                </a:solidFill>
              </a:rPr>
              <a:t>oracle runs in polytime </a:t>
            </a:r>
            <a:r>
              <a:rPr lang="en-CA" dirty="0">
                <a:solidFill>
                  <a:srgbClr val="000000"/>
                </a:solidFill>
              </a:rPr>
              <a:t>instead of O(1)!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9">
                <a:extLst>
                  <a:ext uri="{FF2B5EF4-FFF2-40B4-BE49-F238E27FC236}">
                    <a16:creationId xmlns:a16="http://schemas.microsoft.com/office/drawing/2014/main" id="{ECD68CBC-A9FC-4903-8936-CD6BC57D21B0}"/>
                  </a:ext>
                </a:extLst>
              </p:cNvPr>
              <p:cNvSpPr/>
              <p:nvPr/>
            </p:nvSpPr>
            <p:spPr>
              <a:xfrm>
                <a:off x="6247743" y="3318187"/>
                <a:ext cx="5676464" cy="1748637"/>
              </a:xfrm>
              <a:prstGeom prst="wedgeRectCallout">
                <a:avLst>
                  <a:gd name="adj1" fmla="val 48121"/>
                  <a:gd name="adj2" fmla="val 2156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But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multiplying polynomials</a:t>
                </a:r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of degrees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results in a polynomial </a:t>
                </a:r>
                <a:r>
                  <a:rPr lang="en-CA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of degree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.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Example: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</m:oMath>
                  </m:oMathPara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)=(5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+100)(20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+20)</m:t>
                      </m:r>
                    </m:oMath>
                  </m:oMathPara>
                </a14:m>
                <a:endParaRPr lang="en-CA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+200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+2000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+200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+2000</m:t>
                      </m:r>
                    </m:oMath>
                  </m:oMathPara>
                </a14:m>
                <a:endParaRPr lang="en-CA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ular Callout 9">
                <a:extLst>
                  <a:ext uri="{FF2B5EF4-FFF2-40B4-BE49-F238E27FC236}">
                    <a16:creationId xmlns:a16="http://schemas.microsoft.com/office/drawing/2014/main" id="{ECD68CBC-A9FC-4903-8936-CD6BC57D2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743" y="3318187"/>
                <a:ext cx="5676464" cy="1748637"/>
              </a:xfrm>
              <a:prstGeom prst="wedgeRectCallout">
                <a:avLst>
                  <a:gd name="adj1" fmla="val 48121"/>
                  <a:gd name="adj2" fmla="val 21561"/>
                </a:avLst>
              </a:prstGeom>
              <a:blipFill>
                <a:blip r:embed="rId5"/>
                <a:stretch>
                  <a:fillRect l="-857" t="-1724" r="-128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60192-87F8-19D2-537D-D824ADA1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791" y="6439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62CE-F4E5-7A21-5F98-5DB63BC6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82" y="-2"/>
            <a:ext cx="11409615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Proving reductions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69BF-C831-FDAA-0DF8-792F99AA8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82" y="1236374"/>
            <a:ext cx="11409615" cy="4597756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In more complex reductions </a:t>
            </a:r>
            <a:r>
              <a:rPr lang="en-CA" dirty="0">
                <a:solidFill>
                  <a:srgbClr val="000000"/>
                </a:solidFill>
              </a:rPr>
              <a:t>where we </a:t>
            </a:r>
            <a:r>
              <a:rPr lang="en-CA" b="1" dirty="0">
                <a:solidFill>
                  <a:srgbClr val="000000"/>
                </a:solidFill>
              </a:rPr>
              <a:t>transform the input </a:t>
            </a:r>
            <a:r>
              <a:rPr lang="en-CA" dirty="0">
                <a:solidFill>
                  <a:srgbClr val="000000"/>
                </a:solidFill>
              </a:rPr>
              <a:t>before calling the oracle, we will need a </a:t>
            </a:r>
            <a:r>
              <a:rPr lang="en-CA" b="1" dirty="0">
                <a:solidFill>
                  <a:srgbClr val="000000"/>
                </a:solidFill>
              </a:rPr>
              <a:t>more complex proof</a:t>
            </a:r>
            <a:r>
              <a:rPr lang="en-CA" dirty="0">
                <a:solidFill>
                  <a:srgbClr val="000000"/>
                </a:solidFill>
              </a:rPr>
              <a:t>:</a:t>
            </a:r>
          </a:p>
          <a:p>
            <a:r>
              <a:rPr lang="en-CA" dirty="0">
                <a:solidFill>
                  <a:srgbClr val="000000"/>
                </a:solidFill>
              </a:rPr>
              <a:t>(A) If there is a(n optimal) solution in the input, our transformation will preserve that solution so the oracle can find it, and</a:t>
            </a:r>
          </a:p>
          <a:p>
            <a:r>
              <a:rPr lang="en-CA" dirty="0">
                <a:solidFill>
                  <a:srgbClr val="000000"/>
                </a:solidFill>
              </a:rPr>
              <a:t>(B) Our transformation doesn’t introduce new solutions that are </a:t>
            </a:r>
            <a:r>
              <a:rPr lang="en-CA" b="1" i="1" dirty="0">
                <a:solidFill>
                  <a:srgbClr val="000000"/>
                </a:solidFill>
              </a:rPr>
              <a:t>not </a:t>
            </a:r>
            <a:r>
              <a:rPr lang="en-CA" dirty="0">
                <a:solidFill>
                  <a:srgbClr val="000000"/>
                </a:solidFill>
              </a:rPr>
              <a:t>present in the original input</a:t>
            </a:r>
          </a:p>
          <a:p>
            <a:pPr lvl="1"/>
            <a:r>
              <a:rPr lang="en-CA" i="1" dirty="0">
                <a:solidFill>
                  <a:srgbClr val="000000"/>
                </a:solidFill>
              </a:rPr>
              <a:t>(i.e., if we find a solution in the transformed input, there was a corresponding solution in the original input)</a:t>
            </a: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F3EDD-BB42-62C0-7BE9-C760519D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ular Callout 11">
            <a:extLst>
              <a:ext uri="{FF2B5EF4-FFF2-40B4-BE49-F238E27FC236}">
                <a16:creationId xmlns:a16="http://schemas.microsoft.com/office/drawing/2014/main" id="{4D4CE632-1903-C3DB-5958-C5872F666EAC}"/>
              </a:ext>
            </a:extLst>
          </p:cNvPr>
          <p:cNvSpPr/>
          <p:nvPr/>
        </p:nvSpPr>
        <p:spPr>
          <a:xfrm>
            <a:off x="9368277" y="5621626"/>
            <a:ext cx="2515041" cy="563428"/>
          </a:xfrm>
          <a:prstGeom prst="wedgeRectCallout">
            <a:avLst>
              <a:gd name="adj1" fmla="val 21182"/>
              <a:gd name="adj2" fmla="val -3295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More on this later…</a:t>
            </a:r>
            <a:endParaRPr lang="en-CA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91AF4182-F296-4057-8D01-49D26669AD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571796"/>
                  </p:ext>
                </p:extLst>
              </p:nvPr>
            </p:nvGraphicFramePr>
            <p:xfrm>
              <a:off x="7209489" y="1178071"/>
              <a:ext cx="4763534" cy="2677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0222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2723312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br>
                            <a:rPr lang="en-CA" sz="400" dirty="0"/>
                          </a:br>
                          <a:r>
                            <a:rPr lang="en-CA" dirty="0"/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Example</a:t>
                          </a:r>
                          <a:r>
                            <a:rPr lang="en-CA" baseline="0" dirty="0"/>
                            <a:t>s of </a:t>
                          </a:r>
                          <a:r>
                            <a:rPr lang="en-CA" sz="2400" b="1" i="1" u="sng" dirty="0">
                              <a:solidFill>
                                <a:srgbClr val="FFFF00"/>
                              </a:solidFill>
                            </a:rPr>
                            <a:t>BAD</a:t>
                          </a:r>
                          <a:br>
                            <a:rPr lang="en-CA" baseline="0" dirty="0"/>
                          </a:br>
                          <a:r>
                            <a:rPr lang="en-CA" b="0" dirty="0"/>
                            <a:t>choices of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𝑆𝑖𝑧𝑒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int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CA" dirty="0"/>
                            <a:t>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/>
                            <a:t>Graph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3201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[1..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CA" dirty="0"/>
                            <a:t> of 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91AF4182-F296-4057-8D01-49D26669AD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571796"/>
                  </p:ext>
                </p:extLst>
              </p:nvPr>
            </p:nvGraphicFramePr>
            <p:xfrm>
              <a:off x="7209489" y="1178071"/>
              <a:ext cx="4763534" cy="2677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0222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2723312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667" r="-134925" b="-36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000" t="-6667" r="-893" b="-36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09836" r="-134925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000" t="-209836" r="-893" b="-6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9348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22727" r="-134925" b="-141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000" t="-122727" r="-893" b="-141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64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26667" r="-134925" b="-10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000" t="-326667" r="-893" b="-10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6496D82-2E44-49FC-952A-44C25895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48" y="-2"/>
            <a:ext cx="10565063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Input size </a:t>
            </a:r>
            <a:r>
              <a:rPr lang="en-CA" b="1" dirty="0">
                <a:solidFill>
                  <a:srgbClr val="000000"/>
                </a:solidFill>
              </a:rPr>
              <a:t>cheat sheet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8689AB-A3DE-4C60-B23B-2139A111FD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477257"/>
                  </p:ext>
                </p:extLst>
              </p:nvPr>
            </p:nvGraphicFramePr>
            <p:xfrm>
              <a:off x="275312" y="1173529"/>
              <a:ext cx="5247187" cy="52431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8859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3208328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Perfectly</a:t>
                          </a:r>
                          <a:r>
                            <a:rPr lang="en-CA" baseline="0" dirty="0"/>
                            <a:t> fine</a:t>
                          </a:r>
                          <a:br>
                            <a:rPr lang="en-CA" baseline="0" dirty="0"/>
                          </a:br>
                          <a:r>
                            <a:rPr lang="en-CA" b="0" dirty="0"/>
                            <a:t>choices of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𝑆𝑖𝑧𝑒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int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⌊</m:t>
                              </m:r>
                              <m:func>
                                <m:func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⌋+1</m:t>
                                  </m:r>
                                </m:e>
                              </m:func>
                            </m:oMath>
                          </a14:m>
                          <a:r>
                            <a:rPr lang="en-CA" dirty="0"/>
                            <a:t> </a:t>
                          </a:r>
                          <a:br>
                            <a:rPr lang="en-CA" dirty="0"/>
                          </a:br>
                          <a:r>
                            <a:rPr lang="en-CA" b="1" dirty="0"/>
                            <a:t>(can simplify to</a:t>
                          </a:r>
                          <a:br>
                            <a:rPr lang="en-US" b="1" i="1" baseline="0" dirty="0">
                              <a:latin typeface="Cambria Math" panose="02040503050406030204" pitchFamily="18" charset="0"/>
                            </a:rPr>
                          </a:br>
                          <a:r>
                            <a:rPr lang="en-US" b="1" i="1" baseline="0" dirty="0">
                              <a:latin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0" baseline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1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baseline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CA" b="1" i="1" baseline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CA" b="1" i="1" baseline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func>
                            </m:oMath>
                          </a14:m>
                          <a:r>
                            <a:rPr lang="en-CA" b="1" dirty="0"/>
                            <a:t> or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oMath>
                          </a14:m>
                          <a:r>
                            <a:rPr lang="en-CA" b="1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/>
                            <a:t>Graph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oMath>
                          </a14:m>
                          <a:br>
                            <a:rPr lang="en-CA" dirty="0"/>
                          </a:br>
                          <a:br>
                            <a:rPr lang="en-CA" dirty="0"/>
                          </a:br>
                          <a:br>
                            <a:rPr lang="en-CA" dirty="0"/>
                          </a:br>
                          <a:r>
                            <a:rPr lang="en-CA" dirty="0"/>
                            <a:t>with</a:t>
                          </a:r>
                          <a:r>
                            <a:rPr lang="en-CA" baseline="0" dirty="0"/>
                            <a:t> weights </a:t>
                          </a:r>
                          <a14:m>
                            <m:oMath xmlns:m="http://schemas.openxmlformats.org/officeDocument/2006/math">
                              <m:r>
                                <a:rPr lang="en-CA" b="0" i="1" baseline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oMath>
                          </a14:m>
                          <a:r>
                            <a:rPr lang="en-CA" dirty="0"/>
                            <a:t>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+|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CA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CA" b="0" i="0" baseline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d>
                                            <m:dPr>
                                              <m:ctrlPr>
                                                <a:rPr lang="en-CA" b="0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b="0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CA" b="0" i="1" baseline="0" smtClean="0">
                                          <a:latin typeface="Cambria Math" panose="02040503050406030204" pitchFamily="18" charset="0"/>
                                        </a:rPr>
                                        <m:t>+1)</m:t>
                                      </m:r>
                                    </m:e>
                                  </m:func>
                                </m:e>
                              </m:nary>
                            </m:oMath>
                          </a14:m>
                          <a:r>
                            <a:rPr lang="en-CA" dirty="0"/>
                            <a:t> or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d>
                                            <m:dPr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oMath>
                          </a14:m>
                          <a:r>
                            <a:rPr lang="en-CA" dirty="0"/>
                            <a:t> </a:t>
                          </a:r>
                          <a:r>
                            <a:rPr lang="en-CA" baseline="0" dirty="0"/>
                            <a:t>or</a:t>
                          </a:r>
                          <a:br>
                            <a:rPr lang="en-CA" dirty="0"/>
                          </a:br>
                          <a:r>
                            <a:rPr lang="en-CA" b="1" dirty="0"/>
                            <a:t>any</a:t>
                          </a:r>
                          <a:r>
                            <a:rPr lang="en-CA" b="1" baseline="0" dirty="0"/>
                            <a:t> sum of terms above</a:t>
                          </a:r>
                          <a:endParaRPr lang="en-CA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3201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[1..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CA" dirty="0"/>
                            <a:t> of 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</m:e>
                              </m:nary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  <a:tr h="3201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CA" dirty="0"/>
                            <a:t> x </a:t>
                          </a:r>
                          <a14:m>
                            <m:oMath xmlns:m="http://schemas.openxmlformats.org/officeDocument/2006/math"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CA" dirty="0"/>
                            <a:t> matrix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</m:e>
                              </m:nary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227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8689AB-A3DE-4C60-B23B-2139A111FD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477257"/>
                  </p:ext>
                </p:extLst>
              </p:nvPr>
            </p:nvGraphicFramePr>
            <p:xfrm>
              <a:off x="275312" y="1173529"/>
              <a:ext cx="5247187" cy="52431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8859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3208328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4762" r="-158507" b="-8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4762" r="-951" b="-82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56410" r="-158507" b="-34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56410" r="-951" b="-34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20830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89181" r="-158507" b="-95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89181" r="-951" b="-95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64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610377" r="-158507" b="-2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610377" r="-951" b="-2084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  <a:tr h="6909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666372" r="-158507" b="-95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666372" r="-951" b="-95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2227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90C7484-8076-4A9C-B0A1-3031F237C77E}"/>
              </a:ext>
            </a:extLst>
          </p:cNvPr>
          <p:cNvSpPr/>
          <p:nvPr/>
        </p:nvSpPr>
        <p:spPr>
          <a:xfrm>
            <a:off x="3884170" y="3180291"/>
            <a:ext cx="3122845" cy="678136"/>
          </a:xfrm>
          <a:prstGeom prst="wedgeRectCallout">
            <a:avLst>
              <a:gd name="adj1" fmla="val -58100"/>
              <a:gd name="adj2" fmla="val 499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Pick any expression that makes your analysis easy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7970EF0-049B-4092-B039-441D0F430169}"/>
                  </a:ext>
                </a:extLst>
              </p:cNvPr>
              <p:cNvSpPr/>
              <p:nvPr/>
            </p:nvSpPr>
            <p:spPr>
              <a:xfrm>
                <a:off x="5764879" y="4929562"/>
                <a:ext cx="4613852" cy="1509562"/>
              </a:xfrm>
              <a:prstGeom prst="wedgeRectCallout">
                <a:avLst>
                  <a:gd name="adj1" fmla="val -66208"/>
                  <a:gd name="adj2" fmla="val -5306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i="1" dirty="0">
                    <a:solidFill>
                      <a:srgbClr val="000000"/>
                    </a:solidFill>
                  </a:rPr>
                  <a:t>Technically</a:t>
                </a:r>
                <a:r>
                  <a:rPr lang="en-CA" dirty="0">
                    <a:solidFill>
                      <a:srgbClr val="000000"/>
                    </a:solidFill>
                  </a:rPr>
                  <a:t> any </a:t>
                </a:r>
                <a:r>
                  <a:rPr lang="en-CA" b="1" dirty="0">
                    <a:solidFill>
                      <a:srgbClr val="000000"/>
                    </a:solidFill>
                  </a:rPr>
                  <a:t>pseudo-polynomial combination </a:t>
                </a:r>
                <a:r>
                  <a:rPr lang="en-CA" dirty="0">
                    <a:solidFill>
                      <a:srgbClr val="000000"/>
                    </a:solidFill>
                  </a:rPr>
                  <a:t>of these terms is fine.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 For example, the following is fine: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func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7970EF0-049B-4092-B039-441D0F430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879" y="4929562"/>
                <a:ext cx="4613852" cy="1509562"/>
              </a:xfrm>
              <a:prstGeom prst="wedgeRectCallout">
                <a:avLst>
                  <a:gd name="adj1" fmla="val -66208"/>
                  <a:gd name="adj2" fmla="val -53060"/>
                </a:avLst>
              </a:prstGeom>
              <a:blipFill>
                <a:blip r:embed="rId4"/>
                <a:stretch>
                  <a:fillRect b="-3333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2489DD9D-7558-4D4D-A1FC-3DD7938551F6}"/>
              </a:ext>
            </a:extLst>
          </p:cNvPr>
          <p:cNvSpPr/>
          <p:nvPr/>
        </p:nvSpPr>
        <p:spPr>
          <a:xfrm>
            <a:off x="6418218" y="426003"/>
            <a:ext cx="3275411" cy="602381"/>
          </a:xfrm>
          <a:prstGeom prst="wedgeRectCallout">
            <a:avLst>
              <a:gd name="adj1" fmla="val 38341"/>
              <a:gd name="adj2" fmla="val 21532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Exponentially</a:t>
            </a:r>
            <a:r>
              <a:rPr lang="en-CA" dirty="0">
                <a:solidFill>
                  <a:srgbClr val="000000"/>
                </a:solidFill>
              </a:rPr>
              <a:t> larger than optimal representation!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A085AF7-A432-4A9B-AE70-AF26CE712483}"/>
              </a:ext>
            </a:extLst>
          </p:cNvPr>
          <p:cNvSpPr/>
          <p:nvPr/>
        </p:nvSpPr>
        <p:spPr>
          <a:xfrm>
            <a:off x="6899204" y="4210718"/>
            <a:ext cx="4855858" cy="602381"/>
          </a:xfrm>
          <a:prstGeom prst="wedgeRectCallout">
            <a:avLst>
              <a:gd name="adj1" fmla="val -32478"/>
              <a:gd name="adj2" fmla="val 8634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Pseudo-polynomial </a:t>
            </a:r>
            <a:r>
              <a:rPr lang="en-CA" dirty="0">
                <a:solidFill>
                  <a:srgbClr val="000000"/>
                </a:solidFill>
              </a:rPr>
              <a:t>~= no exponentiation of non-constant terms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DAA0072-AE7C-48C9-9C0D-3615EEAC81C9}"/>
              </a:ext>
            </a:extLst>
          </p:cNvPr>
          <p:cNvSpPr/>
          <p:nvPr/>
        </p:nvSpPr>
        <p:spPr>
          <a:xfrm>
            <a:off x="4682185" y="1620156"/>
            <a:ext cx="2426067" cy="1207844"/>
          </a:xfrm>
          <a:prstGeom prst="wedgeRectCallout">
            <a:avLst>
              <a:gd name="adj1" fmla="val -91214"/>
              <a:gd name="adj2" fmla="val 580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To write down x=1, need log(1)+1=1 bit.</a:t>
            </a:r>
          </a:p>
          <a:p>
            <a:pPr algn="ctr"/>
            <a:r>
              <a:rPr lang="en-CA" dirty="0">
                <a:solidFill>
                  <a:srgbClr val="000000"/>
                </a:solidFill>
              </a:rPr>
              <a:t>For x=2 this is 2 bits.</a:t>
            </a:r>
          </a:p>
          <a:p>
            <a:pPr algn="ctr"/>
            <a:r>
              <a:rPr lang="en-CA" dirty="0">
                <a:solidFill>
                  <a:srgbClr val="000000"/>
                </a:solidFill>
              </a:rPr>
              <a:t>For x=4, 3 bits.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77F45A-6EBD-0236-0866-1A93C955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3B3D6A-A716-4B52-B91E-05DB8C01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Bonus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86E78-DEA8-4A90-B2F0-CEB9F85BC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efficient vs inefficient input representations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AD3866-EEBB-47E3-D657-561777E8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27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06617" y="1170695"/>
                <a:ext cx="637876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617" y="1170695"/>
                <a:ext cx="6378766" cy="307777"/>
              </a:xfrm>
              <a:prstGeom prst="rect">
                <a:avLst/>
              </a:prstGeom>
              <a:blipFill>
                <a:blip r:embed="rId2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162432" y="385454"/>
                <a:ext cx="6957153" cy="67278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800" dirty="0">
                    <a:solidFill>
                      <a:srgbClr val="000000"/>
                    </a:solidFill>
                  </a:rPr>
                  <a:t>What’s the size of the input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?</a:t>
                </a:r>
                <a:endParaRPr lang="en-CA" sz="28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432" y="385454"/>
                <a:ext cx="6957153" cy="672784"/>
              </a:xfrm>
              <a:prstGeom prst="rect">
                <a:avLst/>
              </a:prstGeom>
              <a:blipFill>
                <a:blip r:embed="rId3"/>
                <a:stretch>
                  <a:fillRect b="-1140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506617" y="3473365"/>
                <a:ext cx="6378766" cy="77046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CA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617" y="3473365"/>
                <a:ext cx="6378766" cy="770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ular Callout 2"/>
              <p:cNvSpPr/>
              <p:nvPr/>
            </p:nvSpPr>
            <p:spPr>
              <a:xfrm>
                <a:off x="1222626" y="3024285"/>
                <a:ext cx="9504664" cy="407284"/>
              </a:xfrm>
              <a:prstGeom prst="wedgeRectCallout">
                <a:avLst>
                  <a:gd name="adj1" fmla="val -48656"/>
                  <a:gd name="adj2" fmla="val -2056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Consider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 </a:t>
                </a:r>
                <a:r>
                  <a:rPr lang="en-CA" b="1" dirty="0">
                    <a:solidFill>
                      <a:srgbClr val="000000"/>
                    </a:solidFill>
                  </a:rPr>
                  <a:t>It takes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𝒖𝒗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bits </a:t>
                </a:r>
                <a:r>
                  <a:rPr lang="en-CA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𝑢𝑣</m:t>
                                </m:r>
                              </m:sub>
                            </m:sSub>
                          </m:e>
                        </m:d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func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 to store this weight.</a:t>
                </a:r>
              </a:p>
            </p:txBody>
          </p:sp>
        </mc:Choice>
        <mc:Fallback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626" y="3024285"/>
                <a:ext cx="9504664" cy="407284"/>
              </a:xfrm>
              <a:prstGeom prst="wedgeRectCallout">
                <a:avLst>
                  <a:gd name="adj1" fmla="val -48656"/>
                  <a:gd name="adj2" fmla="val -20568"/>
                </a:avLst>
              </a:prstGeom>
              <a:blipFill>
                <a:blip r:embed="rId5"/>
                <a:stretch>
                  <a:fillRect t="-1429" b="-1571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ular Callout 10"/>
          <p:cNvSpPr/>
          <p:nvPr/>
        </p:nvSpPr>
        <p:spPr>
          <a:xfrm>
            <a:off x="1222627" y="1581551"/>
            <a:ext cx="9504664" cy="679571"/>
          </a:xfrm>
          <a:prstGeom prst="wedgeRectCallout">
            <a:avLst>
              <a:gd name="adj1" fmla="val -48927"/>
              <a:gd name="adj2" fmla="val -79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But wait…</a:t>
            </a:r>
            <a:r>
              <a:rPr lang="en-US" dirty="0">
                <a:solidFill>
                  <a:srgbClr val="000000"/>
                </a:solidFill>
              </a:rPr>
              <a:t> G and w could be represented in many different ways.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Could the choice of representation affect our complexity result?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87049" y="3606937"/>
            <a:ext cx="2732927" cy="479726"/>
          </a:xfrm>
          <a:prstGeom prst="wedgeRectCallout">
            <a:avLst>
              <a:gd name="adj1" fmla="val 65240"/>
              <a:gd name="adj2" fmla="val -849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We would then have: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ular Callout 15"/>
              <p:cNvSpPr/>
              <p:nvPr/>
            </p:nvSpPr>
            <p:spPr>
              <a:xfrm>
                <a:off x="1222627" y="2302918"/>
                <a:ext cx="9504664" cy="679571"/>
              </a:xfrm>
              <a:prstGeom prst="wedgeRectCallout">
                <a:avLst>
                  <a:gd name="adj1" fmla="val -48927"/>
                  <a:gd name="adj2" fmla="val -79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Representation 1:</a:t>
                </a:r>
                <a:r>
                  <a:rPr lang="en-US" dirty="0">
                    <a:solidFill>
                      <a:srgbClr val="000000"/>
                    </a:solidFill>
                  </a:rPr>
                  <a:t> What if the entire graph is simply represented as a </a:t>
                </a:r>
                <a:r>
                  <a:rPr lang="en-US" b="1" dirty="0">
                    <a:solidFill>
                      <a:srgbClr val="000000"/>
                    </a:solidFill>
                  </a:rPr>
                  <a:t>weight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which contains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if an edge does not exist)</a:t>
                </a:r>
              </a:p>
            </p:txBody>
          </p:sp>
        </mc:Choice>
        <mc:Fallback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627" y="2302918"/>
                <a:ext cx="9504664" cy="679571"/>
              </a:xfrm>
              <a:prstGeom prst="wedgeRectCallout">
                <a:avLst>
                  <a:gd name="adj1" fmla="val -48927"/>
                  <a:gd name="adj2" fmla="val -7900"/>
                </a:avLst>
              </a:prstGeom>
              <a:blipFill>
                <a:blip r:embed="rId6"/>
                <a:stretch>
                  <a:fillRect t="-877" b="-964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ular Callout 21"/>
              <p:cNvSpPr/>
              <p:nvPr/>
            </p:nvSpPr>
            <p:spPr>
              <a:xfrm>
                <a:off x="1222626" y="4359834"/>
                <a:ext cx="9504664" cy="407284"/>
              </a:xfrm>
              <a:prstGeom prst="wedgeRectCallout">
                <a:avLst>
                  <a:gd name="adj1" fmla="val -48656"/>
                  <a:gd name="adj2" fmla="val -2056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What would it mean to have a </a:t>
                </a:r>
                <a:r>
                  <a:rPr lang="en-US" b="1" dirty="0">
                    <a:solidFill>
                      <a:srgbClr val="000000"/>
                    </a:solidFill>
                  </a:rPr>
                  <a:t>runtime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that is </a:t>
                </a:r>
                <a:r>
                  <a:rPr lang="en-US" b="1" dirty="0">
                    <a:solidFill>
                      <a:srgbClr val="000000"/>
                    </a:solidFill>
                  </a:rPr>
                  <a:t>polynomial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𝑺𝒊𝒛𝒆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22" name="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626" y="4359834"/>
                <a:ext cx="9504664" cy="407284"/>
              </a:xfrm>
              <a:prstGeom prst="wedgeRectCallout">
                <a:avLst>
                  <a:gd name="adj1" fmla="val -48656"/>
                  <a:gd name="adj2" fmla="val -20568"/>
                </a:avLst>
              </a:prstGeom>
              <a:blipFill>
                <a:blip r:embed="rId7"/>
                <a:stretch>
                  <a:fillRect t="-1429" b="-1571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081491" y="5300362"/>
                <a:ext cx="7313587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u="sng" dirty="0">
                    <a:solidFill>
                      <a:srgbClr val="000000"/>
                    </a:solidFill>
                  </a:rPr>
                  <a:t>constant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s.t.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we have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𝑆𝑖𝑧𝑒</m:t>
                            </m:r>
                            <m:d>
                              <m:dPr>
                                <m:ctrlPr>
                                  <a:rPr lang="en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491" y="5300362"/>
                <a:ext cx="7313587" cy="307777"/>
              </a:xfrm>
              <a:prstGeom prst="rect">
                <a:avLst/>
              </a:prstGeom>
              <a:blipFill>
                <a:blip r:embed="rId8"/>
                <a:stretch>
                  <a:fillRect t="-25490" b="-490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ular Callout 24"/>
              <p:cNvSpPr/>
              <p:nvPr/>
            </p:nvSpPr>
            <p:spPr>
              <a:xfrm>
                <a:off x="1222627" y="4851282"/>
                <a:ext cx="9504664" cy="320815"/>
              </a:xfrm>
              <a:prstGeom prst="wedgeRectCallout">
                <a:avLst>
                  <a:gd name="adj1" fmla="val -48656"/>
                  <a:gd name="adj2" fmla="val -2056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say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polynomial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𝑺𝒊𝒛𝒆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(denoted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𝒑𝒐𝒍𝒚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𝑺𝒊𝒛𝒆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 iff:</a:t>
                </a:r>
              </a:p>
            </p:txBody>
          </p:sp>
        </mc:Choice>
        <mc:Fallback>
          <p:sp>
            <p:nvSpPr>
              <p:cNvPr id="25" name="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627" y="4851282"/>
                <a:ext cx="9504664" cy="320815"/>
              </a:xfrm>
              <a:prstGeom prst="wedgeRectCallout">
                <a:avLst>
                  <a:gd name="adj1" fmla="val -48656"/>
                  <a:gd name="adj2" fmla="val -20568"/>
                </a:avLst>
              </a:prstGeom>
              <a:blipFill>
                <a:blip r:embed="rId9"/>
                <a:stretch>
                  <a:fillRect t="-16364" b="-3090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5FBFA-29E4-F266-1D62-D4E32237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  <p:bldP spid="11" grpId="0" animBg="1"/>
      <p:bldP spid="15" grpId="0" animBg="1"/>
      <p:bldP spid="16" grpId="0" animBg="1"/>
      <p:bldP spid="22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13179" y="1808778"/>
                <a:ext cx="6378766" cy="78662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func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func>
                        </m:e>
                      </m:nary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179" y="1808778"/>
                <a:ext cx="6378766" cy="7866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ular Callout 14"/>
          <p:cNvSpPr/>
          <p:nvPr/>
        </p:nvSpPr>
        <p:spPr>
          <a:xfrm>
            <a:off x="80252" y="1975161"/>
            <a:ext cx="2732927" cy="479726"/>
          </a:xfrm>
          <a:prstGeom prst="wedgeRectCallout">
            <a:avLst>
              <a:gd name="adj1" fmla="val 57345"/>
              <a:gd name="adj2" fmla="val -1277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We would then have: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1529189" y="833537"/>
            <a:ext cx="9504664" cy="879706"/>
          </a:xfrm>
          <a:prstGeom prst="wedgeRectCallout">
            <a:avLst>
              <a:gd name="adj1" fmla="val -48927"/>
              <a:gd name="adj2" fmla="val -79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Representation 2:</a:t>
            </a:r>
            <a:r>
              <a:rPr lang="en-US" dirty="0">
                <a:solidFill>
                  <a:srgbClr val="000000"/>
                </a:solidFill>
              </a:rPr>
              <a:t> What if the graph were represented as an </a:t>
            </a:r>
            <a:r>
              <a:rPr lang="en-US" b="1" dirty="0">
                <a:solidFill>
                  <a:srgbClr val="000000"/>
                </a:solidFill>
              </a:rPr>
              <a:t>array of adjacency lists</a:t>
            </a:r>
            <a:r>
              <a:rPr lang="en-US" dirty="0">
                <a:solidFill>
                  <a:srgbClr val="000000"/>
                </a:solidFill>
              </a:rPr>
              <a:t> (one list for each vertex), with each list containing </a:t>
            </a:r>
            <a:r>
              <a:rPr lang="en-US" b="1" dirty="0">
                <a:solidFill>
                  <a:srgbClr val="000000"/>
                </a:solidFill>
              </a:rPr>
              <a:t>edges</a:t>
            </a:r>
            <a:r>
              <a:rPr lang="en-US" dirty="0">
                <a:solidFill>
                  <a:srgbClr val="000000"/>
                </a:solidFill>
              </a:rPr>
              <a:t> to </a:t>
            </a:r>
            <a:r>
              <a:rPr lang="en-US" dirty="0" err="1">
                <a:solidFill>
                  <a:srgbClr val="000000"/>
                </a:solidFill>
              </a:rPr>
              <a:t>neighbouring</a:t>
            </a:r>
            <a:r>
              <a:rPr lang="en-US" dirty="0">
                <a:solidFill>
                  <a:srgbClr val="000000"/>
                </a:solidFill>
              </a:rPr>
              <a:t> vertices, where an edge is represented by a </a:t>
            </a:r>
            <a:r>
              <a:rPr lang="en-US" b="1" dirty="0">
                <a:solidFill>
                  <a:srgbClr val="000000"/>
                </a:solidFill>
              </a:rPr>
              <a:t>weight</a:t>
            </a:r>
            <a:r>
              <a:rPr lang="en-US" dirty="0">
                <a:solidFill>
                  <a:srgbClr val="000000"/>
                </a:solidFill>
              </a:rPr>
              <a:t> and the </a:t>
            </a:r>
            <a:r>
              <a:rPr lang="en-US" b="1" dirty="0">
                <a:solidFill>
                  <a:srgbClr val="000000"/>
                </a:solidFill>
              </a:rPr>
              <a:t>name </a:t>
            </a:r>
            <a:r>
              <a:rPr lang="en-US" dirty="0">
                <a:solidFill>
                  <a:srgbClr val="000000"/>
                </a:solidFill>
              </a:rPr>
              <a:t>of the target vertex?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ular Callout 19"/>
              <p:cNvSpPr/>
              <p:nvPr/>
            </p:nvSpPr>
            <p:spPr>
              <a:xfrm>
                <a:off x="1626043" y="2794096"/>
                <a:ext cx="3805088" cy="786271"/>
              </a:xfrm>
              <a:prstGeom prst="wedgeRectCallout">
                <a:avLst>
                  <a:gd name="adj1" fmla="val 27756"/>
                  <a:gd name="adj2" fmla="val -11115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Array</a:t>
                </a:r>
                <a:r>
                  <a:rPr lang="en-US" dirty="0">
                    <a:solidFill>
                      <a:srgbClr val="000000"/>
                    </a:solidFill>
                  </a:rPr>
                  <a:t> with one list per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43" y="2794096"/>
                <a:ext cx="3805088" cy="786271"/>
              </a:xfrm>
              <a:prstGeom prst="wedgeRectCallout">
                <a:avLst>
                  <a:gd name="adj1" fmla="val 27756"/>
                  <a:gd name="adj2" fmla="val -111152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ular Callout 20"/>
          <p:cNvSpPr/>
          <p:nvPr/>
        </p:nvSpPr>
        <p:spPr>
          <a:xfrm>
            <a:off x="5844866" y="2794096"/>
            <a:ext cx="1633058" cy="786271"/>
          </a:xfrm>
          <a:prstGeom prst="wedgeRectCallout">
            <a:avLst>
              <a:gd name="adj1" fmla="val 15688"/>
              <a:gd name="adj2" fmla="val -10615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Weight</a:t>
            </a:r>
            <a:r>
              <a:rPr lang="en-US" dirty="0">
                <a:solidFill>
                  <a:srgbClr val="000000"/>
                </a:solidFill>
              </a:rPr>
              <a:t> of the edge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7637264" y="2794096"/>
            <a:ext cx="1788883" cy="786271"/>
          </a:xfrm>
          <a:prstGeom prst="wedgeRectCallout">
            <a:avLst>
              <a:gd name="adj1" fmla="val -15064"/>
              <a:gd name="adj2" fmla="val -1019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Name</a:t>
            </a:r>
            <a:r>
              <a:rPr lang="en-US" dirty="0">
                <a:solidFill>
                  <a:srgbClr val="000000"/>
                </a:solidFill>
              </a:rPr>
              <a:t> of the target vertex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813179" y="3870205"/>
                <a:ext cx="6378766" cy="77046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179" y="3870205"/>
                <a:ext cx="6378766" cy="770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ular Callout 22"/>
          <p:cNvSpPr/>
          <p:nvPr/>
        </p:nvSpPr>
        <p:spPr>
          <a:xfrm>
            <a:off x="778537" y="3904525"/>
            <a:ext cx="2240403" cy="692686"/>
          </a:xfrm>
          <a:prstGeom prst="wedgeRectCallout">
            <a:avLst>
              <a:gd name="adj1" fmla="val 103891"/>
              <a:gd name="adj2" fmla="val -536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Compare with </a:t>
            </a:r>
            <a:r>
              <a:rPr lang="en-US" b="1" dirty="0">
                <a:solidFill>
                  <a:srgbClr val="000000"/>
                </a:solidFill>
              </a:rPr>
              <a:t>representation 1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71D33F-D6AB-E266-14B6-D28E9E11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20" grpId="0" animBg="1"/>
      <p:bldP spid="21" grpId="0" animBg="1"/>
      <p:bldP spid="22" grpId="0" animBg="1"/>
      <p:bldP spid="24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ular Callout 15"/>
              <p:cNvSpPr/>
              <p:nvPr/>
            </p:nvSpPr>
            <p:spPr>
              <a:xfrm>
                <a:off x="1064060" y="516392"/>
                <a:ext cx="9504664" cy="692853"/>
              </a:xfrm>
              <a:prstGeom prst="wedgeRectCallout">
                <a:avLst>
                  <a:gd name="adj1" fmla="val -48927"/>
                  <a:gd name="adj2" fmla="val -79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Representation 3:</a:t>
                </a:r>
                <a:r>
                  <a:rPr lang="en-US" dirty="0">
                    <a:solidFill>
                      <a:srgbClr val="000000"/>
                    </a:solidFill>
                  </a:rPr>
                  <a:t> What if we were to represent the graph as a weight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but write all weights in </a:t>
                </a:r>
                <a:r>
                  <a:rPr lang="en-US" b="1" i="1" dirty="0">
                    <a:solidFill>
                      <a:srgbClr val="000000"/>
                    </a:solidFill>
                  </a:rPr>
                  <a:t>unary</a:t>
                </a:r>
                <a:r>
                  <a:rPr lang="en-US" dirty="0">
                    <a:solidFill>
                      <a:srgbClr val="000000"/>
                    </a:solidFill>
                  </a:rPr>
                  <a:t>, instead of binary </a:t>
                </a:r>
                <a:r>
                  <a:rPr lang="en-US" b="1" dirty="0">
                    <a:solidFill>
                      <a:srgbClr val="000000"/>
                    </a:solidFill>
                  </a:rPr>
                  <a:t>(so it takes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𝒖𝒗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bits to store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𝒖𝒗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)</a:t>
                </a:r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60" y="516392"/>
                <a:ext cx="9504664" cy="692853"/>
              </a:xfrm>
              <a:prstGeom prst="wedgeRectCallout">
                <a:avLst>
                  <a:gd name="adj1" fmla="val -48927"/>
                  <a:gd name="adj2" fmla="val -7900"/>
                </a:avLst>
              </a:prstGeom>
              <a:blipFill>
                <a:blip r:embed="rId2"/>
                <a:stretch>
                  <a:fillRect r="-64" b="-862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348050" y="1431118"/>
                <a:ext cx="6378766" cy="77046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𝑢𝑣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050" y="1431118"/>
                <a:ext cx="6378766" cy="770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348050" y="2333464"/>
                <a:ext cx="6378766" cy="77046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050" y="2333464"/>
                <a:ext cx="6378766" cy="770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ular Callout 14"/>
          <p:cNvSpPr/>
          <p:nvPr/>
        </p:nvSpPr>
        <p:spPr>
          <a:xfrm>
            <a:off x="162084" y="1335993"/>
            <a:ext cx="2575830" cy="881186"/>
          </a:xfrm>
          <a:prstGeom prst="wedgeRectCallout">
            <a:avLst>
              <a:gd name="adj1" fmla="val 95913"/>
              <a:gd name="adj2" fmla="val 388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For this (very stupid)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representation, we would then have: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313408" y="2372355"/>
            <a:ext cx="2240403" cy="692686"/>
          </a:xfrm>
          <a:prstGeom prst="wedgeRectCallout">
            <a:avLst>
              <a:gd name="adj1" fmla="val 103891"/>
              <a:gd name="adj2" fmla="val -536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Compare with </a:t>
            </a:r>
            <a:r>
              <a:rPr lang="en-US" b="1" dirty="0">
                <a:solidFill>
                  <a:srgbClr val="000000"/>
                </a:solidFill>
              </a:rPr>
              <a:t>representation 1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ular Callout 14">
                <a:extLst>
                  <a:ext uri="{FF2B5EF4-FFF2-40B4-BE49-F238E27FC236}">
                    <a16:creationId xmlns:a16="http://schemas.microsoft.com/office/drawing/2014/main" id="{EBF21314-0FEA-46F7-ABD5-BAE055166CA1}"/>
                  </a:ext>
                </a:extLst>
              </p:cNvPr>
              <p:cNvSpPr/>
              <p:nvPr/>
            </p:nvSpPr>
            <p:spPr>
              <a:xfrm>
                <a:off x="8238901" y="1709295"/>
                <a:ext cx="2575830" cy="881186"/>
              </a:xfrm>
              <a:prstGeom prst="wedgeRectCallout">
                <a:avLst>
                  <a:gd name="adj1" fmla="val -93895"/>
                  <a:gd name="adj2" fmla="val -3210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This can be </a:t>
                </a:r>
                <a:r>
                  <a:rPr lang="en-US" b="1" dirty="0">
                    <a:solidFill>
                      <a:srgbClr val="000000"/>
                    </a:solidFill>
                  </a:rPr>
                  <a:t>exponentially larger </a:t>
                </a:r>
                <a:r>
                  <a:rPr lang="en-US" dirty="0">
                    <a:solidFill>
                      <a:srgbClr val="000000"/>
                    </a:solidFill>
                  </a:rPr>
                  <a:t>than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12" name="Rectangular Callout 14">
                <a:extLst>
                  <a:ext uri="{FF2B5EF4-FFF2-40B4-BE49-F238E27FC236}">
                    <a16:creationId xmlns:a16="http://schemas.microsoft.com/office/drawing/2014/main" id="{EBF21314-0FEA-46F7-ABD5-BAE055166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901" y="1709295"/>
                <a:ext cx="2575830" cy="881186"/>
              </a:xfrm>
              <a:prstGeom prst="wedgeRectCallout">
                <a:avLst>
                  <a:gd name="adj1" fmla="val -93895"/>
                  <a:gd name="adj2" fmla="val -32105"/>
                </a:avLst>
              </a:prstGeom>
              <a:blipFill>
                <a:blip r:embed="rId5"/>
                <a:stretch>
                  <a:fillRect t="-4730" r="-491" b="-114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ular Callout 14">
                <a:extLst>
                  <a:ext uri="{FF2B5EF4-FFF2-40B4-BE49-F238E27FC236}">
                    <a16:creationId xmlns:a16="http://schemas.microsoft.com/office/drawing/2014/main" id="{1CA63846-65A4-46FA-8702-EBA746B8AFD9}"/>
                  </a:ext>
                </a:extLst>
              </p:cNvPr>
              <p:cNvSpPr/>
              <p:nvPr/>
            </p:nvSpPr>
            <p:spPr>
              <a:xfrm>
                <a:off x="6749646" y="2948204"/>
                <a:ext cx="5206266" cy="955440"/>
              </a:xfrm>
              <a:prstGeom prst="wedgeRectCallout">
                <a:avLst>
                  <a:gd name="adj1" fmla="val 10064"/>
                  <a:gd name="adj2" fmla="val -8898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For example, in a graph where there are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nodes and all edges have weight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func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3" name="Rectangular Callout 14">
                <a:extLst>
                  <a:ext uri="{FF2B5EF4-FFF2-40B4-BE49-F238E27FC236}">
                    <a16:creationId xmlns:a16="http://schemas.microsoft.com/office/drawing/2014/main" id="{1CA63846-65A4-46FA-8702-EBA746B8A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46" y="2948204"/>
                <a:ext cx="5206266" cy="955440"/>
              </a:xfrm>
              <a:prstGeom prst="wedgeRectCallout">
                <a:avLst>
                  <a:gd name="adj1" fmla="val 10064"/>
                  <a:gd name="adj2" fmla="val -88981"/>
                </a:avLst>
              </a:prstGeom>
              <a:blipFill>
                <a:blip r:embed="rId6"/>
                <a:stretch>
                  <a:fillRect b="-5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ular Callout 14">
                <a:extLst>
                  <a:ext uri="{FF2B5EF4-FFF2-40B4-BE49-F238E27FC236}">
                    <a16:creationId xmlns:a16="http://schemas.microsoft.com/office/drawing/2014/main" id="{F85E52DA-F597-4054-9EA8-375074633705}"/>
                  </a:ext>
                </a:extLst>
              </p:cNvPr>
              <p:cNvSpPr/>
              <p:nvPr/>
            </p:nvSpPr>
            <p:spPr>
              <a:xfrm>
                <a:off x="1149609" y="3379394"/>
                <a:ext cx="3642623" cy="955440"/>
              </a:xfrm>
              <a:prstGeom prst="wedgeRectCallout">
                <a:avLst>
                  <a:gd name="adj1" fmla="val -47398"/>
                  <a:gd name="adj2" fmla="val -297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some algorithms could be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polynomial </a:t>
                </a:r>
                <a:r>
                  <a:rPr lang="en-CA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but exponential </a:t>
                </a:r>
                <a:r>
                  <a:rPr lang="en-CA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Rectangular Callout 14">
                <a:extLst>
                  <a:ext uri="{FF2B5EF4-FFF2-40B4-BE49-F238E27FC236}">
                    <a16:creationId xmlns:a16="http://schemas.microsoft.com/office/drawing/2014/main" id="{F85E52DA-F597-4054-9EA8-375074633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609" y="3379394"/>
                <a:ext cx="3642623" cy="955440"/>
              </a:xfrm>
              <a:prstGeom prst="wedgeRectCallout">
                <a:avLst>
                  <a:gd name="adj1" fmla="val -47398"/>
                  <a:gd name="adj2" fmla="val -29788"/>
                </a:avLst>
              </a:prstGeom>
              <a:blipFill>
                <a:blip r:embed="rId7"/>
                <a:stretch>
                  <a:fillRect t="-625" b="-68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ular Callout 14">
                <a:extLst>
                  <a:ext uri="{FF2B5EF4-FFF2-40B4-BE49-F238E27FC236}">
                    <a16:creationId xmlns:a16="http://schemas.microsoft.com/office/drawing/2014/main" id="{5BD1AC18-7B28-4BED-99DA-5A716F674E5F}"/>
                  </a:ext>
                </a:extLst>
              </p:cNvPr>
              <p:cNvSpPr/>
              <p:nvPr/>
            </p:nvSpPr>
            <p:spPr>
              <a:xfrm>
                <a:off x="7399769" y="3924898"/>
                <a:ext cx="4328864" cy="409936"/>
              </a:xfrm>
              <a:prstGeom prst="wedgeRectCallout">
                <a:avLst>
                  <a:gd name="adj1" fmla="val -47398"/>
                  <a:gd name="adj2" fmla="val -297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𝑺𝒊𝒛𝒆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𝑺𝒊𝒛𝒆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Rectangular Callout 14">
                <a:extLst>
                  <a:ext uri="{FF2B5EF4-FFF2-40B4-BE49-F238E27FC236}">
                    <a16:creationId xmlns:a16="http://schemas.microsoft.com/office/drawing/2014/main" id="{5BD1AC18-7B28-4BED-99DA-5A716F674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769" y="3924898"/>
                <a:ext cx="4328864" cy="409936"/>
              </a:xfrm>
              <a:prstGeom prst="wedgeRectCallout">
                <a:avLst>
                  <a:gd name="adj1" fmla="val -47398"/>
                  <a:gd name="adj2" fmla="val -29788"/>
                </a:avLst>
              </a:prstGeom>
              <a:blipFill>
                <a:blip r:embed="rId8"/>
                <a:stretch>
                  <a:fillRect t="-1429" b="-1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ular Callout 14">
            <a:extLst>
              <a:ext uri="{FF2B5EF4-FFF2-40B4-BE49-F238E27FC236}">
                <a16:creationId xmlns:a16="http://schemas.microsoft.com/office/drawing/2014/main" id="{FF4E31F7-C3EA-444B-BABD-C7578E0C032A}"/>
              </a:ext>
            </a:extLst>
          </p:cNvPr>
          <p:cNvSpPr/>
          <p:nvPr/>
        </p:nvSpPr>
        <p:spPr>
          <a:xfrm>
            <a:off x="394655" y="4439464"/>
            <a:ext cx="6295090" cy="640076"/>
          </a:xfrm>
          <a:prstGeom prst="wedgeRectCallout">
            <a:avLst>
              <a:gd name="adj1" fmla="val -47398"/>
              <a:gd name="adj2" fmla="val -29788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We should </a:t>
            </a:r>
            <a:r>
              <a:rPr lang="en-CA" b="1" u="sng" dirty="0">
                <a:solidFill>
                  <a:srgbClr val="000000"/>
                </a:solidFill>
              </a:rPr>
              <a:t>rule out</a:t>
            </a:r>
            <a:r>
              <a:rPr lang="en-CA" b="1" dirty="0">
                <a:solidFill>
                  <a:srgbClr val="000000"/>
                </a:solidFill>
              </a:rPr>
              <a:t> this highly inefficient representation</a:t>
            </a:r>
            <a:r>
              <a:rPr lang="en-CA" dirty="0">
                <a:solidFill>
                  <a:srgbClr val="000000"/>
                </a:solidFill>
              </a:rPr>
              <a:t> for the purpose of proving polynomial runtime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0" name="Rectangular Callout 14">
            <a:extLst>
              <a:ext uri="{FF2B5EF4-FFF2-40B4-BE49-F238E27FC236}">
                <a16:creationId xmlns:a16="http://schemas.microsoft.com/office/drawing/2014/main" id="{DABFB757-34AE-450C-B3D6-FBCB11336FAB}"/>
              </a:ext>
            </a:extLst>
          </p:cNvPr>
          <p:cNvSpPr/>
          <p:nvPr/>
        </p:nvSpPr>
        <p:spPr>
          <a:xfrm>
            <a:off x="394655" y="5201969"/>
            <a:ext cx="6295090" cy="640076"/>
          </a:xfrm>
          <a:prstGeom prst="wedgeRectCallout">
            <a:avLst>
              <a:gd name="adj1" fmla="val -47398"/>
              <a:gd name="adj2" fmla="val -29788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Idea:</a:t>
            </a:r>
            <a:r>
              <a:rPr lang="en-CA" dirty="0">
                <a:solidFill>
                  <a:srgbClr val="000000"/>
                </a:solidFill>
              </a:rPr>
              <a:t> determine whether runtime is polynomial in the size of the </a:t>
            </a:r>
            <a:r>
              <a:rPr lang="en-CA" b="1" dirty="0">
                <a:solidFill>
                  <a:srgbClr val="000000"/>
                </a:solidFill>
              </a:rPr>
              <a:t>optimal representation of the input</a:t>
            </a:r>
          </a:p>
        </p:txBody>
      </p:sp>
      <p:sp>
        <p:nvSpPr>
          <p:cNvPr id="21" name="Rectangular Callout 14">
            <a:extLst>
              <a:ext uri="{FF2B5EF4-FFF2-40B4-BE49-F238E27FC236}">
                <a16:creationId xmlns:a16="http://schemas.microsoft.com/office/drawing/2014/main" id="{5765A844-7D71-416F-A456-DAF8B9F7D015}"/>
              </a:ext>
            </a:extLst>
          </p:cNvPr>
          <p:cNvSpPr/>
          <p:nvPr/>
        </p:nvSpPr>
        <p:spPr>
          <a:xfrm>
            <a:off x="7023614" y="4766572"/>
            <a:ext cx="4328864" cy="764265"/>
          </a:xfrm>
          <a:prstGeom prst="wedgeRectCallout">
            <a:avLst>
              <a:gd name="adj1" fmla="val -47398"/>
              <a:gd name="adj2" fmla="val -2978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Problem: it’s not clear what the </a:t>
            </a:r>
            <a:r>
              <a:rPr lang="en-CA" b="1" dirty="0">
                <a:solidFill>
                  <a:srgbClr val="000000"/>
                </a:solidFill>
              </a:rPr>
              <a:t>optimal</a:t>
            </a:r>
            <a:r>
              <a:rPr lang="en-CA" dirty="0">
                <a:solidFill>
                  <a:srgbClr val="000000"/>
                </a:solidFill>
              </a:rPr>
              <a:t> representation is…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2" name="Rectangular Callout 14">
            <a:extLst>
              <a:ext uri="{FF2B5EF4-FFF2-40B4-BE49-F238E27FC236}">
                <a16:creationId xmlns:a16="http://schemas.microsoft.com/office/drawing/2014/main" id="{5E701EA8-9E2B-473F-8FFA-C7A0ED175859}"/>
              </a:ext>
            </a:extLst>
          </p:cNvPr>
          <p:cNvSpPr/>
          <p:nvPr/>
        </p:nvSpPr>
        <p:spPr>
          <a:xfrm>
            <a:off x="7399769" y="5500637"/>
            <a:ext cx="4328864" cy="923073"/>
          </a:xfrm>
          <a:prstGeom prst="wedgeRectCallout">
            <a:avLst>
              <a:gd name="adj1" fmla="val -47398"/>
              <a:gd name="adj2" fmla="val -2978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What if we can argue the runtime is polynomial in some </a:t>
            </a:r>
            <a:r>
              <a:rPr lang="en-CA" b="1" dirty="0">
                <a:solidFill>
                  <a:srgbClr val="000000"/>
                </a:solidFill>
              </a:rPr>
              <a:t>lower bound</a:t>
            </a:r>
            <a:r>
              <a:rPr lang="en-CA" dirty="0">
                <a:solidFill>
                  <a:srgbClr val="000000"/>
                </a:solidFill>
              </a:rPr>
              <a:t> on the size of the input?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99BA17-C014-CF85-45E2-A88ED84A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 animBg="1"/>
      <p:bldP spid="23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Intractability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Studying the </a:t>
            </a:r>
            <a:r>
              <a:rPr lang="en-CA" b="1" dirty="0">
                <a:solidFill>
                  <a:srgbClr val="000000"/>
                </a:solidFill>
              </a:rPr>
              <a:t>hardness </a:t>
            </a:r>
            <a:r>
              <a:rPr lang="en-CA" dirty="0">
                <a:solidFill>
                  <a:srgbClr val="000000"/>
                </a:solidFill>
              </a:rPr>
              <a:t>of problems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49C8F25-2D08-E9BF-5BF1-0EEFECCC280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55782" y="1364367"/>
            <a:ext cx="3371409" cy="26786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AEB713-288F-86F8-4072-BC0D47D4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4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8A1695E-344B-4528-AE5B-7878A87431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9710" y="-1"/>
                <a:ext cx="10867702" cy="745264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Lower bounding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𝑺𝒊𝒛𝒆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8A1695E-344B-4528-AE5B-7878A8743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710" y="-1"/>
                <a:ext cx="10867702" cy="745264"/>
              </a:xfrm>
              <a:blipFill>
                <a:blip r:embed="rId2"/>
                <a:stretch>
                  <a:fillRect l="-2524" t="-20492" b="-360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3468E-58EC-4A7B-B0CD-869283439C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425" y="882686"/>
                <a:ext cx="8134461" cy="5446911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To prove that a reduction’s runtime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on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input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is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polynomial in the size of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Define a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lower bound</a:t>
                </a:r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on the size of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400" b="1" dirty="0">
                    <a:solidFill>
                      <a:srgbClr val="000000"/>
                    </a:solidFill>
                  </a:rPr>
                  <a:t>For every possible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,</a:t>
                </a:r>
                <a:br>
                  <a:rPr lang="en-CA" sz="2400" b="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𝑺𝒊𝒛𝒆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should hold</a:t>
                </a: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</a:rPr>
                  <a:t>Can be proved with information theory, or ad-hoc; </a:t>
                </a:r>
                <a:r>
                  <a:rPr lang="en-CA" b="1" dirty="0">
                    <a:solidFill>
                      <a:srgbClr val="000000"/>
                    </a:solidFill>
                  </a:rPr>
                  <a:t>outside the scope of the course</a:t>
                </a: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</a:rPr>
                  <a:t>In this course, we can be a bit </a:t>
                </a:r>
                <a:r>
                  <a:rPr lang="en-CA" b="1" dirty="0">
                    <a:solidFill>
                      <a:srgbClr val="000000"/>
                    </a:solidFill>
                  </a:rPr>
                  <a:t>sloppy</a:t>
                </a:r>
                <a:r>
                  <a:rPr lang="en-CA" dirty="0">
                    <a:solidFill>
                      <a:srgbClr val="000000"/>
                    </a:solidFill>
                  </a:rPr>
                  <a:t>, and just use the </a:t>
                </a:r>
                <a:r>
                  <a:rPr lang="en-CA" b="1" dirty="0">
                    <a:solidFill>
                      <a:srgbClr val="000000"/>
                    </a:solidFill>
                  </a:rPr>
                  <a:t>table of valid choices</a:t>
                </a:r>
                <a:r>
                  <a:rPr lang="en-CA" dirty="0">
                    <a:solidFill>
                      <a:srgbClr val="000000"/>
                    </a:solidFill>
                  </a:rPr>
                  <a:t> here to obtain a term for each variable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400" b="1" dirty="0">
                    <a:solidFill>
                      <a:srgbClr val="000000"/>
                    </a:solidFill>
                  </a:rPr>
                  <a:t>Then, if we can show 		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𝒑𝒐𝒍𝒚</m:t>
                    </m:r>
                    <m:d>
                      <m:d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d>
                          <m:dPr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we have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actually</a:t>
                </a:r>
                <a:r>
                  <a:rPr lang="en-CA" sz="2400" dirty="0">
                    <a:solidFill>
                      <a:srgbClr val="000000"/>
                    </a:solidFill>
                  </a:rPr>
                  <a:t> shown 	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𝒑𝒐𝒍𝒚</m:t>
                    </m:r>
                    <m:d>
                      <m:d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𝒔𝒊𝒛𝒆</m:t>
                        </m:r>
                        <m:d>
                          <m:dPr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d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3468E-58EC-4A7B-B0CD-869283439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425" y="882686"/>
                <a:ext cx="8134461" cy="5446911"/>
              </a:xfrm>
              <a:blipFill>
                <a:blip r:embed="rId3"/>
                <a:stretch>
                  <a:fillRect l="-1573" t="-1792" b="-6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F7BA8B4B-29A0-4A21-83B5-6C40B2C181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770974"/>
                  </p:ext>
                </p:extLst>
              </p:nvPr>
            </p:nvGraphicFramePr>
            <p:xfrm>
              <a:off x="7985899" y="788998"/>
              <a:ext cx="4105676" cy="3566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9335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2326341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int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func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/>
                            <a:t>Graph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oMath>
                          </a14:m>
                          <a:br>
                            <a:rPr lang="en-CA" dirty="0"/>
                          </a:br>
                          <a:r>
                            <a:rPr lang="en-CA" dirty="0"/>
                            <a:t>possibly with</a:t>
                          </a:r>
                          <a:r>
                            <a:rPr lang="en-CA" baseline="0" dirty="0"/>
                            <a:t> weights </a:t>
                          </a:r>
                          <a14:m>
                            <m:oMath xmlns:m="http://schemas.openxmlformats.org/officeDocument/2006/math">
                              <m:r>
                                <a:rPr lang="en-CA" b="0" i="1" baseline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CA" dirty="0"/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+|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CA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CA" b="0" i="0" baseline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d>
                                            <m:dPr>
                                              <m:ctrlPr>
                                                <a:rPr lang="en-CA" b="0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b="0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  <m:r>
                                <a:rPr lang="en-CA" b="0" i="0" baseline="0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3201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[1..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CA" dirty="0"/>
                            <a:t> of 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</m:e>
                              </m:nary>
                              <m: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  <a:tr h="3201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CA" dirty="0"/>
                            <a:t> x </a:t>
                          </a:r>
                          <a14:m>
                            <m:oMath xmlns:m="http://schemas.openxmlformats.org/officeDocument/2006/math"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CA" dirty="0"/>
                            <a:t> matrix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</m:e>
                              </m:nary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227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F7BA8B4B-29A0-4A21-83B5-6C40B2C181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770974"/>
                  </p:ext>
                </p:extLst>
              </p:nvPr>
            </p:nvGraphicFramePr>
            <p:xfrm>
              <a:off x="7985899" y="788998"/>
              <a:ext cx="4105676" cy="3566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9335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2326341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8197" r="-132192" b="-10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963" t="-8197" r="-1047" b="-1037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62857" r="-132192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963" t="-62857" r="-1047" b="-5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12240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85075" r="-132192" b="-162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963" t="-85075" r="-1047" b="-1626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64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354286" r="-132192" b="-2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963" t="-354286" r="-1047" b="-2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  <a:tr h="6909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418421" r="-132192" b="-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963" t="-418421" r="-1047" b="-9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2227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F009B6-7532-4917-BBBF-9A967CFA15A9}"/>
                  </a:ext>
                </a:extLst>
              </p:cNvPr>
              <p:cNvSpPr/>
              <p:nvPr/>
            </p:nvSpPr>
            <p:spPr>
              <a:xfrm>
                <a:off x="8319455" y="125970"/>
                <a:ext cx="3715740" cy="64586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The following are </a:t>
                </a:r>
                <a:r>
                  <a:rPr lang="en-CA" b="1" dirty="0">
                    <a:solidFill>
                      <a:srgbClr val="000000"/>
                    </a:solidFill>
                  </a:rPr>
                  <a:t>valid</a:t>
                </a:r>
                <a:r>
                  <a:rPr lang="en-CA" dirty="0">
                    <a:solidFill>
                      <a:srgbClr val="000000"/>
                    </a:solidFill>
                  </a:rPr>
                  <a:t> choices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various input types: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F009B6-7532-4917-BBBF-9A967CFA1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455" y="125970"/>
                <a:ext cx="3715740" cy="645864"/>
              </a:xfrm>
              <a:prstGeom prst="rect">
                <a:avLst/>
              </a:prstGeom>
              <a:blipFill>
                <a:blip r:embed="rId5"/>
                <a:stretch>
                  <a:fillRect t="-3670" r="-980" b="-1192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E90E24-9A4C-43EC-BC81-C4874FCFAC4E}"/>
                  </a:ext>
                </a:extLst>
              </p:cNvPr>
              <p:cNvSpPr/>
              <p:nvPr/>
            </p:nvSpPr>
            <p:spPr>
              <a:xfrm>
                <a:off x="8319455" y="4729319"/>
                <a:ext cx="3715740" cy="92181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Polynomial differences</a:t>
                </a:r>
                <a:r>
                  <a:rPr lang="en-CA" dirty="0">
                    <a:solidFill>
                      <a:srgbClr val="000000"/>
                    </a:solidFill>
                  </a:rPr>
                  <a:t> in choices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such as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vs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don’t matter</a:t>
                </a:r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E90E24-9A4C-43EC-BC81-C4874FCFA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455" y="4729319"/>
                <a:ext cx="3715740" cy="921813"/>
              </a:xfrm>
              <a:prstGeom prst="rect">
                <a:avLst/>
              </a:prstGeom>
              <a:blipFill>
                <a:blip r:embed="rId6"/>
                <a:stretch>
                  <a:fillRect t="-2597" b="-844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5F4245-EFCB-48AA-9C83-84B72926AC53}"/>
                  </a:ext>
                </a:extLst>
              </p:cNvPr>
              <p:cNvSpPr/>
              <p:nvPr/>
            </p:nvSpPr>
            <p:spPr>
              <a:xfrm>
                <a:off x="8319455" y="5651132"/>
                <a:ext cx="3715740" cy="92181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Such differences </a:t>
                </a:r>
                <a:r>
                  <a:rPr lang="en-CA" b="1" dirty="0">
                    <a:solidFill>
                      <a:srgbClr val="000000"/>
                    </a:solidFill>
                  </a:rPr>
                  <a:t>cannot change</a:t>
                </a:r>
                <a:r>
                  <a:rPr lang="en-CA" dirty="0">
                    <a:solidFill>
                      <a:srgbClr val="000000"/>
                    </a:solidFill>
                  </a:rPr>
                  <a:t> whether a runtime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CA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or not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5F4245-EFCB-48AA-9C83-84B72926A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455" y="5651132"/>
                <a:ext cx="3715740" cy="921813"/>
              </a:xfrm>
              <a:prstGeom prst="rect">
                <a:avLst/>
              </a:prstGeom>
              <a:blipFill>
                <a:blip r:embed="rId7"/>
                <a:stretch>
                  <a:fillRect l="-327" t="-4545" b="-844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9D79BEB-D6BA-48AD-B1B6-6848E1881745}"/>
              </a:ext>
            </a:extLst>
          </p:cNvPr>
          <p:cNvSpPr/>
          <p:nvPr/>
        </p:nvSpPr>
        <p:spPr>
          <a:xfrm>
            <a:off x="8319455" y="4388035"/>
            <a:ext cx="3715740" cy="3412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Justifying </a:t>
            </a:r>
            <a:r>
              <a:rPr lang="en-CA" b="1" dirty="0">
                <a:solidFill>
                  <a:srgbClr val="000000"/>
                </a:solidFill>
              </a:rPr>
              <a:t>sloppy </a:t>
            </a:r>
            <a:r>
              <a:rPr lang="en-CA" dirty="0">
                <a:solidFill>
                  <a:srgbClr val="000000"/>
                </a:solidFill>
              </a:rPr>
              <a:t>analysis: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1B1D6DE-221E-4B8F-B5BC-44C9E6553C47}"/>
                  </a:ext>
                </a:extLst>
              </p:cNvPr>
              <p:cNvSpPr/>
              <p:nvPr/>
            </p:nvSpPr>
            <p:spPr>
              <a:xfrm>
                <a:off x="3155473" y="6329597"/>
                <a:ext cx="5691653" cy="40243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Exercise: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40</m:t>
                            </m:r>
                          </m:sup>
                        </m:sSup>
                      </m:e>
                    </m:d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𝐢𝐟𝐟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1B1D6DE-221E-4B8F-B5BC-44C9E6553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473" y="6329597"/>
                <a:ext cx="5691653" cy="402433"/>
              </a:xfrm>
              <a:prstGeom prst="rect">
                <a:avLst/>
              </a:prstGeom>
              <a:blipFill>
                <a:blip r:embed="rId8"/>
                <a:stretch>
                  <a:fillRect t="-2899" b="-1449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3BD5A-0FAA-B444-67D0-CA2E31D7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7412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>
            <a:extLst>
              <a:ext uri="{FF2B5EF4-FFF2-40B4-BE49-F238E27FC236}">
                <a16:creationId xmlns:a16="http://schemas.microsoft.com/office/drawing/2014/main" id="{F0287419-404D-33CD-1777-1C0D08990FE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9" y="156235"/>
            <a:ext cx="7125507" cy="5921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283487" y="219524"/>
                <a:ext cx="4799278" cy="75301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 what’s a valid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for an input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to TSP-OptimalValue-Solver?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487" y="219524"/>
                <a:ext cx="4799278" cy="753018"/>
              </a:xfrm>
              <a:prstGeom prst="rect">
                <a:avLst/>
              </a:prstGeom>
              <a:blipFill>
                <a:blip r:embed="rId3"/>
                <a:stretch>
                  <a:fillRect l="-1141" r="-2155" b="-952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52E615-7298-4D58-9AE8-B0C22DA4A00A}"/>
                  </a:ext>
                </a:extLst>
              </p:cNvPr>
              <p:cNvSpPr/>
              <p:nvPr/>
            </p:nvSpPr>
            <p:spPr>
              <a:xfrm>
                <a:off x="7283485" y="1064120"/>
                <a:ext cx="4799277" cy="102258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Input is a graph G with weight matrix w.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From the table of valid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choices,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</a:t>
                </a:r>
                <a:r>
                  <a:rPr lang="en-CA" b="1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  <m:sup/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d>
                                  <m:dPr>
                                    <m:ctrlPr>
                                      <a:rPr lang="en-CA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52E615-7298-4D58-9AE8-B0C22DA4A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485" y="1064120"/>
                <a:ext cx="4799277" cy="1022581"/>
              </a:xfrm>
              <a:prstGeom prst="rect">
                <a:avLst/>
              </a:prstGeom>
              <a:blipFill>
                <a:blip r:embed="rId4"/>
                <a:stretch>
                  <a:fillRect b="-6117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B4E72E-7D69-4497-8D5B-1CB68AE668AB}"/>
                  </a:ext>
                </a:extLst>
              </p:cNvPr>
              <p:cNvSpPr/>
              <p:nvPr/>
            </p:nvSpPr>
            <p:spPr>
              <a:xfrm>
                <a:off x="7283485" y="2218839"/>
                <a:ext cx="4799278" cy="67278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What’s the relationship between the reduction’s runtime </a:t>
                </a:r>
                <a14:m>
                  <m:oMath xmlns:m="http://schemas.openxmlformats.org/officeDocument/2006/math"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?</a:t>
                </a:r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B4E72E-7D69-4497-8D5B-1CB68AE66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485" y="2218839"/>
                <a:ext cx="4799278" cy="672784"/>
              </a:xfrm>
              <a:prstGeom prst="rect">
                <a:avLst/>
              </a:prstGeom>
              <a:blipFill>
                <a:blip r:embed="rId5"/>
                <a:stretch>
                  <a:fillRect t="-6250" r="-887" b="-1785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161B7E7F-02E2-49ED-9721-4754EEADF550}"/>
                  </a:ext>
                </a:extLst>
              </p:cNvPr>
              <p:cNvSpPr/>
              <p:nvPr/>
            </p:nvSpPr>
            <p:spPr>
              <a:xfrm>
                <a:off x="3784452" y="2012008"/>
                <a:ext cx="1337245" cy="318225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161B7E7F-02E2-49ED-9721-4754EEADF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452" y="2012008"/>
                <a:ext cx="1337245" cy="318225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blipFill>
                <a:blip r:embed="rId6"/>
                <a:stretch>
                  <a:fillRect b="-2363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78CD410-BEBA-4E39-9259-EA7D4DC5F453}"/>
                  </a:ext>
                </a:extLst>
              </p:cNvPr>
              <p:cNvSpPr/>
              <p:nvPr/>
            </p:nvSpPr>
            <p:spPr>
              <a:xfrm>
                <a:off x="2293246" y="2425373"/>
                <a:ext cx="925654" cy="348846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78CD410-BEBA-4E39-9259-EA7D4DC5F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246" y="2425373"/>
                <a:ext cx="925654" cy="348846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blipFill>
                <a:blip r:embed="rId7"/>
                <a:stretch>
                  <a:fillRect b="-16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BAB053B-D1A1-4FF6-B283-A9F6CBF7B1E8}"/>
                  </a:ext>
                </a:extLst>
              </p:cNvPr>
              <p:cNvSpPr/>
              <p:nvPr/>
            </p:nvSpPr>
            <p:spPr>
              <a:xfrm>
                <a:off x="4697289" y="2446514"/>
                <a:ext cx="2443487" cy="348846"/>
              </a:xfrm>
              <a:prstGeom prst="wedgeRectCallout">
                <a:avLst>
                  <a:gd name="adj1" fmla="val -45082"/>
                  <a:gd name="adj2" fmla="val 10438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the oracle</a:t>
                </a: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BAB053B-D1A1-4FF6-B283-A9F6CBF7B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289" y="2446514"/>
                <a:ext cx="2443487" cy="348846"/>
              </a:xfrm>
              <a:prstGeom prst="wedgeRectCallout">
                <a:avLst>
                  <a:gd name="adj1" fmla="val -45082"/>
                  <a:gd name="adj2" fmla="val 104384"/>
                </a:avLst>
              </a:prstGeom>
              <a:blipFill>
                <a:blip r:embed="rId8"/>
                <a:stretch>
                  <a:fillRect t="-645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E27E60D-398A-4021-92F7-1098F5257840}"/>
                  </a:ext>
                </a:extLst>
              </p:cNvPr>
              <p:cNvSpPr/>
              <p:nvPr/>
            </p:nvSpPr>
            <p:spPr>
              <a:xfrm>
                <a:off x="3821992" y="3222169"/>
                <a:ext cx="3601904" cy="348846"/>
              </a:xfrm>
              <a:prstGeom prst="wedgeRectCallout">
                <a:avLst>
                  <a:gd name="adj1" fmla="val -88963"/>
                  <a:gd name="adj2" fmla="val -925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# iterations: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h𝑖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𝑙𝑜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E27E60D-398A-4021-92F7-1098F5257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992" y="3222169"/>
                <a:ext cx="3601904" cy="348846"/>
              </a:xfrm>
              <a:prstGeom prst="wedgeRectCallout">
                <a:avLst>
                  <a:gd name="adj1" fmla="val -88963"/>
                  <a:gd name="adj2" fmla="val -9254"/>
                </a:avLst>
              </a:prstGeom>
              <a:blipFill>
                <a:blip r:embed="rId9"/>
                <a:stretch>
                  <a:fillRect t="-10000" b="-25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F94D2B4A-DB00-4CC7-98EB-407E2C6B8531}"/>
                  </a:ext>
                </a:extLst>
              </p:cNvPr>
              <p:cNvSpPr/>
              <p:nvPr/>
            </p:nvSpPr>
            <p:spPr>
              <a:xfrm>
                <a:off x="5605063" y="3569064"/>
                <a:ext cx="1884641" cy="348846"/>
              </a:xfrm>
              <a:prstGeom prst="wedgeRectCallout">
                <a:avLst>
                  <a:gd name="adj1" fmla="val -37309"/>
                  <a:gd name="adj2" fmla="val -167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F94D2B4A-DB00-4CC7-98EB-407E2C6B8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063" y="3569064"/>
                <a:ext cx="1884641" cy="348846"/>
              </a:xfrm>
              <a:prstGeom prst="wedgeRectCallout">
                <a:avLst>
                  <a:gd name="adj1" fmla="val -37309"/>
                  <a:gd name="adj2" fmla="val -1678"/>
                </a:avLst>
              </a:prstGeom>
              <a:blipFill>
                <a:blip r:embed="rId10"/>
                <a:stretch>
                  <a:fillRect t="-118033" b="-18524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9E6C358-2650-42BD-8125-4A9EBD80ABA2}"/>
                  </a:ext>
                </a:extLst>
              </p:cNvPr>
              <p:cNvSpPr/>
              <p:nvPr/>
            </p:nvSpPr>
            <p:spPr>
              <a:xfrm>
                <a:off x="5878475" y="4061939"/>
                <a:ext cx="1545421" cy="691658"/>
              </a:xfrm>
              <a:prstGeom prst="wedgeRectCallout">
                <a:avLst>
                  <a:gd name="adj1" fmla="val -47467"/>
                  <a:gd name="adj2" fmla="val -594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Loop body: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9E6C358-2650-42BD-8125-4A9EBD80A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5" y="4061939"/>
                <a:ext cx="1545421" cy="691658"/>
              </a:xfrm>
              <a:prstGeom prst="wedgeRectCallout">
                <a:avLst>
                  <a:gd name="adj1" fmla="val -47467"/>
                  <a:gd name="adj2" fmla="val -5948"/>
                </a:avLst>
              </a:prstGeom>
              <a:blipFill>
                <a:blip r:embed="rId11"/>
                <a:stretch>
                  <a:fillRect l="-389" r="-3113" b="-341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C5122275-D297-45C7-B5FD-74723BF49972}"/>
              </a:ext>
            </a:extLst>
          </p:cNvPr>
          <p:cNvSpPr/>
          <p:nvPr/>
        </p:nvSpPr>
        <p:spPr>
          <a:xfrm>
            <a:off x="5268807" y="3625192"/>
            <a:ext cx="480985" cy="1353101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CF65DB-E652-4D2D-9F31-37E5D4D3A6F8}"/>
                  </a:ext>
                </a:extLst>
              </p:cNvPr>
              <p:cNvSpPr/>
              <p:nvPr/>
            </p:nvSpPr>
            <p:spPr>
              <a:xfrm>
                <a:off x="7618387" y="3287613"/>
                <a:ext cx="4464375" cy="38035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func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CF65DB-E652-4D2D-9F31-37E5D4D3A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387" y="3287613"/>
                <a:ext cx="4464375" cy="380356"/>
              </a:xfrm>
              <a:prstGeom prst="rect">
                <a:avLst/>
              </a:prstGeom>
              <a:blipFill>
                <a:blip r:embed="rId12"/>
                <a:stretch>
                  <a:fillRect t="-104545" b="-1681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E276A6-840A-4615-B7FE-18124B2B4398}"/>
                  </a:ext>
                </a:extLst>
              </p:cNvPr>
              <p:cNvSpPr/>
              <p:nvPr/>
            </p:nvSpPr>
            <p:spPr>
              <a:xfrm>
                <a:off x="7618387" y="3757564"/>
                <a:ext cx="4464375" cy="38035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CA" b="1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  <m:d>
                                      <m:dPr>
                                        <m:ctrlPr>
                                          <a:rPr lang="en-CA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E276A6-840A-4615-B7FE-18124B2B4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387" y="3757564"/>
                <a:ext cx="4464375" cy="380356"/>
              </a:xfrm>
              <a:prstGeom prst="rect">
                <a:avLst/>
              </a:prstGeom>
              <a:blipFill>
                <a:blip r:embed="rId13"/>
                <a:stretch>
                  <a:fillRect l="-1088" t="-104545" b="-1681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937573-379C-4649-8316-BCC93CD97D27}"/>
                  </a:ext>
                </a:extLst>
              </p:cNvPr>
              <p:cNvSpPr/>
              <p:nvPr/>
            </p:nvSpPr>
            <p:spPr>
              <a:xfrm>
                <a:off x="8478570" y="4335789"/>
                <a:ext cx="3446178" cy="62976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As we argued earlier,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937573-379C-4649-8316-BCC93CD97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570" y="4335789"/>
                <a:ext cx="3446178" cy="629760"/>
              </a:xfrm>
              <a:prstGeom prst="rect">
                <a:avLst/>
              </a:prstGeom>
              <a:blipFill>
                <a:blip r:embed="rId14"/>
                <a:stretch>
                  <a:fillRect t="-4673" b="-841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45AAF91-1AD2-4098-BE29-60F2D00E4D00}"/>
              </a:ext>
            </a:extLst>
          </p:cNvPr>
          <p:cNvSpPr/>
          <p:nvPr/>
        </p:nvSpPr>
        <p:spPr>
          <a:xfrm>
            <a:off x="6739120" y="5554213"/>
            <a:ext cx="4142991" cy="943171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So this reduction has runtime that is polynomial in the input size!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8F6FA7-6494-4DBB-9680-4D789870B450}"/>
                  </a:ext>
                </a:extLst>
              </p:cNvPr>
              <p:cNvSpPr/>
              <p:nvPr/>
            </p:nvSpPr>
            <p:spPr>
              <a:xfrm>
                <a:off x="8478570" y="5034092"/>
                <a:ext cx="3446178" cy="38329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8F6FA7-6494-4DBB-9680-4D789870B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570" y="5034092"/>
                <a:ext cx="3446178" cy="383297"/>
              </a:xfrm>
              <a:prstGeom prst="rect">
                <a:avLst/>
              </a:prstGeom>
              <a:blipFill>
                <a:blip r:embed="rId15"/>
                <a:stretch>
                  <a:fillRect t="-6061" b="-16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D57909-B25B-4563-188E-E6B6C239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19" grpId="0" animBg="1"/>
      <p:bldP spid="21" grpId="0" animBg="1"/>
      <p:bldP spid="24" grpId="0" animBg="1"/>
      <p:bldP spid="26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45AD878-2145-95C2-F5A0-89A1752D253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01" y="322575"/>
            <a:ext cx="10334018" cy="59341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D53E9D-5965-5F90-62E8-7B3181C3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6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7C1FC6B-546A-B61E-D04B-B82A6349121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1" y="236113"/>
            <a:ext cx="10451872" cy="58340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4DC81-395E-51A3-AB2D-E289B22E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2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3FFC90-62D3-5081-F2B4-AF29E2A1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C9648CF0-B619-3E6F-60B9-2300D978C0C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8873" y="270063"/>
            <a:ext cx="9390432" cy="5949280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13B584E2-E294-E43B-6F06-58140742979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210964" y="1012364"/>
            <a:ext cx="2895110" cy="2458585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45D2D3A9-B7F5-99FE-1183-42A83BED7EC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832955" y="3797738"/>
            <a:ext cx="3222690" cy="2132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ACF7E74-8259-A7BE-7E2B-194A05E6A463}"/>
              </a:ext>
            </a:extLst>
          </p:cNvPr>
          <p:cNvSpPr/>
          <p:nvPr/>
        </p:nvSpPr>
        <p:spPr>
          <a:xfrm>
            <a:off x="4782405" y="630252"/>
            <a:ext cx="3669546" cy="4588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Relative problem hardness?</a:t>
            </a:r>
          </a:p>
        </p:txBody>
      </p:sp>
    </p:spTree>
    <p:extLst>
      <p:ext uri="{BB962C8B-B14F-4D97-AF65-F5344CB8AC3E}">
        <p14:creationId xmlns:p14="http://schemas.microsoft.com/office/powerpoint/2010/main" val="18039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3">
            <a:extLst>
              <a:ext uri="{FF2B5EF4-FFF2-40B4-BE49-F238E27FC236}">
                <a16:creationId xmlns:a16="http://schemas.microsoft.com/office/drawing/2014/main" id="{BA713B44-0ED7-E5B9-A779-6B007E4260B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6329" y="289815"/>
            <a:ext cx="10207558" cy="61495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99794" y="517236"/>
            <a:ext cx="2148289" cy="79321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Relative hardness?</a:t>
            </a:r>
          </a:p>
        </p:txBody>
      </p:sp>
      <p:sp>
        <p:nvSpPr>
          <p:cNvPr id="4" name="Oval 3"/>
          <p:cNvSpPr/>
          <p:nvPr/>
        </p:nvSpPr>
        <p:spPr>
          <a:xfrm>
            <a:off x="8758326" y="3810705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758325" y="4954191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878618" y="3684541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129926" y="4954191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970921" y="4062013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086909" y="4954191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412199" y="4395148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7" idx="7"/>
            <a:endCxn id="12" idx="3"/>
          </p:cNvCxnSpPr>
          <p:nvPr/>
        </p:nvCxnSpPr>
        <p:spPr>
          <a:xfrm flipV="1">
            <a:off x="9187335" y="4824158"/>
            <a:ext cx="298471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4"/>
            <a:endCxn id="9" idx="0"/>
          </p:cNvCxnSpPr>
          <p:nvPr/>
        </p:nvCxnSpPr>
        <p:spPr>
          <a:xfrm>
            <a:off x="10129927" y="4187158"/>
            <a:ext cx="251308" cy="76703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4"/>
            <a:endCxn id="11" idx="0"/>
          </p:cNvCxnSpPr>
          <p:nvPr/>
        </p:nvCxnSpPr>
        <p:spPr>
          <a:xfrm>
            <a:off x="11222230" y="4564630"/>
            <a:ext cx="115988" cy="38956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6"/>
            <a:endCxn id="10" idx="1"/>
          </p:cNvCxnSpPr>
          <p:nvPr/>
        </p:nvCxnSpPr>
        <p:spPr>
          <a:xfrm>
            <a:off x="10381235" y="3935850"/>
            <a:ext cx="663293" cy="19977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6"/>
            <a:endCxn id="11" idx="2"/>
          </p:cNvCxnSpPr>
          <p:nvPr/>
        </p:nvCxnSpPr>
        <p:spPr>
          <a:xfrm>
            <a:off x="10632543" y="5205500"/>
            <a:ext cx="454366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7"/>
            <a:endCxn id="10" idx="3"/>
          </p:cNvCxnSpPr>
          <p:nvPr/>
        </p:nvCxnSpPr>
        <p:spPr>
          <a:xfrm flipV="1">
            <a:off x="10558936" y="4491023"/>
            <a:ext cx="485592" cy="53677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5"/>
            <a:endCxn id="11" idx="1"/>
          </p:cNvCxnSpPr>
          <p:nvPr/>
        </p:nvCxnSpPr>
        <p:spPr>
          <a:xfrm>
            <a:off x="10307628" y="4113551"/>
            <a:ext cx="852888" cy="91424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6"/>
            <a:endCxn id="8" idx="2"/>
          </p:cNvCxnSpPr>
          <p:nvPr/>
        </p:nvCxnSpPr>
        <p:spPr>
          <a:xfrm flipV="1">
            <a:off x="9260943" y="3935850"/>
            <a:ext cx="617675" cy="12616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5"/>
            <a:endCxn id="9" idx="1"/>
          </p:cNvCxnSpPr>
          <p:nvPr/>
        </p:nvCxnSpPr>
        <p:spPr>
          <a:xfrm>
            <a:off x="9841209" y="4824158"/>
            <a:ext cx="362324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6"/>
            <a:endCxn id="9" idx="2"/>
          </p:cNvCxnSpPr>
          <p:nvPr/>
        </p:nvCxnSpPr>
        <p:spPr>
          <a:xfrm>
            <a:off x="9260942" y="5205500"/>
            <a:ext cx="868984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720917" y="1259514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20916" y="2403000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841209" y="1133350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092517" y="2403000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933512" y="1510822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049500" y="2403000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74790" y="1843957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>
            <a:stCxn id="25" idx="7"/>
            <a:endCxn id="30" idx="3"/>
          </p:cNvCxnSpPr>
          <p:nvPr/>
        </p:nvCxnSpPr>
        <p:spPr>
          <a:xfrm flipV="1">
            <a:off x="9149926" y="2272967"/>
            <a:ext cx="298471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4"/>
            <a:endCxn id="27" idx="0"/>
          </p:cNvCxnSpPr>
          <p:nvPr/>
        </p:nvCxnSpPr>
        <p:spPr>
          <a:xfrm>
            <a:off x="10092518" y="1635967"/>
            <a:ext cx="251308" cy="76703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8" idx="4"/>
            <a:endCxn id="29" idx="0"/>
          </p:cNvCxnSpPr>
          <p:nvPr/>
        </p:nvCxnSpPr>
        <p:spPr>
          <a:xfrm>
            <a:off x="11184821" y="2013439"/>
            <a:ext cx="115988" cy="38956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8" idx="1"/>
          </p:cNvCxnSpPr>
          <p:nvPr/>
        </p:nvCxnSpPr>
        <p:spPr>
          <a:xfrm>
            <a:off x="10343826" y="1384659"/>
            <a:ext cx="663293" cy="19977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7" idx="6"/>
            <a:endCxn id="29" idx="2"/>
          </p:cNvCxnSpPr>
          <p:nvPr/>
        </p:nvCxnSpPr>
        <p:spPr>
          <a:xfrm>
            <a:off x="10595134" y="2654309"/>
            <a:ext cx="454366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7"/>
            <a:endCxn id="28" idx="3"/>
          </p:cNvCxnSpPr>
          <p:nvPr/>
        </p:nvCxnSpPr>
        <p:spPr>
          <a:xfrm flipV="1">
            <a:off x="10521527" y="1939832"/>
            <a:ext cx="485592" cy="53677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6" idx="5"/>
            <a:endCxn id="29" idx="1"/>
          </p:cNvCxnSpPr>
          <p:nvPr/>
        </p:nvCxnSpPr>
        <p:spPr>
          <a:xfrm>
            <a:off x="10270219" y="1562360"/>
            <a:ext cx="852888" cy="91424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4" idx="6"/>
            <a:endCxn id="26" idx="2"/>
          </p:cNvCxnSpPr>
          <p:nvPr/>
        </p:nvCxnSpPr>
        <p:spPr>
          <a:xfrm flipV="1">
            <a:off x="9223534" y="1384659"/>
            <a:ext cx="617675" cy="12616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0" idx="5"/>
            <a:endCxn id="27" idx="1"/>
          </p:cNvCxnSpPr>
          <p:nvPr/>
        </p:nvCxnSpPr>
        <p:spPr>
          <a:xfrm>
            <a:off x="9803800" y="2272967"/>
            <a:ext cx="362324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5" idx="6"/>
            <a:endCxn id="27" idx="2"/>
          </p:cNvCxnSpPr>
          <p:nvPr/>
        </p:nvCxnSpPr>
        <p:spPr>
          <a:xfrm>
            <a:off x="9223533" y="2654309"/>
            <a:ext cx="868984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1"/>
            <a:endCxn id="4" idx="5"/>
          </p:cNvCxnSpPr>
          <p:nvPr/>
        </p:nvCxnSpPr>
        <p:spPr>
          <a:xfrm flipH="1" flipV="1">
            <a:off x="9187336" y="4239715"/>
            <a:ext cx="298470" cy="2290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0" idx="1"/>
            <a:endCxn id="24" idx="5"/>
          </p:cNvCxnSpPr>
          <p:nvPr/>
        </p:nvCxnSpPr>
        <p:spPr>
          <a:xfrm flipH="1" flipV="1">
            <a:off x="9149927" y="1688524"/>
            <a:ext cx="298470" cy="2290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188432" y="2018136"/>
            <a:ext cx="115988" cy="389561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347437" y="1389356"/>
            <a:ext cx="663293" cy="19977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273830" y="1567057"/>
            <a:ext cx="852888" cy="914247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9192471" y="4824410"/>
            <a:ext cx="298471" cy="20364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227366" y="4564882"/>
            <a:ext cx="115988" cy="389561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386371" y="3936102"/>
            <a:ext cx="663293" cy="19977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637679" y="5205752"/>
            <a:ext cx="454366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9266079" y="3936102"/>
            <a:ext cx="617675" cy="126164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266078" y="5205752"/>
            <a:ext cx="868984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9192472" y="4239967"/>
            <a:ext cx="298470" cy="22904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8ABA6-25C9-FA80-D8AE-394DDCF6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5EEB6529-F69C-5B31-10A0-6C45B2E7CDF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4" y="524510"/>
            <a:ext cx="7993070" cy="5481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16049" y="261990"/>
            <a:ext cx="4748207" cy="7663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Example: all-pairs-shortest-paths easily reduces to single-source-shortest-path</a:t>
            </a:r>
          </a:p>
        </p:txBody>
      </p:sp>
      <p:sp>
        <p:nvSpPr>
          <p:cNvPr id="2" name="Rectangle 1"/>
          <p:cNvSpPr/>
          <p:nvPr/>
        </p:nvSpPr>
        <p:spPr>
          <a:xfrm>
            <a:off x="8619147" y="1233933"/>
            <a:ext cx="3443585" cy="2031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 reduction typically: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1. transforms the larger problem’s input</a:t>
            </a:r>
            <a:r>
              <a:rPr lang="en-US" dirty="0">
                <a:solidFill>
                  <a:srgbClr val="000000"/>
                </a:solidFill>
              </a:rPr>
              <a:t> so it can be fed to the oracle, and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2. transforms the oracle’s output</a:t>
            </a:r>
            <a:r>
              <a:rPr lang="en-US" dirty="0">
                <a:solidFill>
                  <a:srgbClr val="000000"/>
                </a:solidFill>
              </a:rPr>
              <a:t> into a solution to the larger problem.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72389-BCD5-E2C6-CD1B-47463928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6F6567C1-856C-F0BC-7845-82E1831CA7D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415" y="220044"/>
            <a:ext cx="8478473" cy="586514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9132612" y="1060344"/>
            <a:ext cx="2357609" cy="727114"/>
          </a:xfrm>
          <a:prstGeom prst="wedgeRectCallout">
            <a:avLst>
              <a:gd name="adj1" fmla="val -93030"/>
              <a:gd name="adj2" fmla="val 7344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Return type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“a path/cycle H”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9176679" y="3081939"/>
            <a:ext cx="2768905" cy="694061"/>
          </a:xfrm>
          <a:prstGeom prst="wedgeRectCallout">
            <a:avLst>
              <a:gd name="adj1" fmla="val -73499"/>
              <a:gd name="adj2" fmla="val 5695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Return type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“a positive integer T”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9382326" y="5120058"/>
            <a:ext cx="2357609" cy="703245"/>
          </a:xfrm>
          <a:prstGeom prst="wedgeRectCallout">
            <a:avLst>
              <a:gd name="adj1" fmla="val -82048"/>
              <a:gd name="adj2" fmla="val 4784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Return type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“yes/no”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7"/>
              <p:cNvSpPr/>
              <p:nvPr/>
            </p:nvSpPr>
            <p:spPr>
              <a:xfrm>
                <a:off x="7724823" y="2418316"/>
                <a:ext cx="4327792" cy="442510"/>
              </a:xfrm>
              <a:prstGeom prst="wedgeRectCallout">
                <a:avLst>
                  <a:gd name="adj1" fmla="val -42372"/>
                  <a:gd name="adj2" fmla="val -124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Is TSP-Dec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TSP-Optimal Value?</a:t>
                </a:r>
              </a:p>
            </p:txBody>
          </p:sp>
        </mc:Choice>
        <mc:Fallback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823" y="2418316"/>
                <a:ext cx="4327792" cy="442510"/>
              </a:xfrm>
              <a:prstGeom prst="wedgeRectCallout">
                <a:avLst>
                  <a:gd name="adj1" fmla="val -42372"/>
                  <a:gd name="adj2" fmla="val -1246"/>
                </a:avLst>
              </a:prstGeom>
              <a:blipFill>
                <a:blip r:embed="rId3"/>
                <a:stretch>
                  <a:fillRect b="-1351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7724823" y="4316889"/>
                <a:ext cx="4327792" cy="442510"/>
              </a:xfrm>
              <a:prstGeom prst="wedgeRectCallout">
                <a:avLst>
                  <a:gd name="adj1" fmla="val -42372"/>
                  <a:gd name="adj2" fmla="val -124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Is TSP-Dec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TSP-Optimization?</a:t>
                </a: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823" y="4316889"/>
                <a:ext cx="4327792" cy="442510"/>
              </a:xfrm>
              <a:prstGeom prst="wedgeRectCallout">
                <a:avLst>
                  <a:gd name="adj1" fmla="val -42372"/>
                  <a:gd name="adj2" fmla="val -1246"/>
                </a:avLst>
              </a:prstGeom>
              <a:blipFill>
                <a:blip r:embed="rId4"/>
                <a:stretch>
                  <a:fillRect b="-12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6775003" y="333230"/>
            <a:ext cx="2357609" cy="727114"/>
          </a:xfrm>
          <a:prstGeom prst="wedgeRectCallout">
            <a:avLst>
              <a:gd name="adj1" fmla="val -68264"/>
              <a:gd name="adj2" fmla="val 11056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Positive </a:t>
            </a:r>
            <a:r>
              <a:rPr lang="en-CA" dirty="0">
                <a:solidFill>
                  <a:srgbClr val="000000"/>
                </a:solidFill>
              </a:rPr>
              <a:t>edge weights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38F07-F48C-474B-F87A-BBC00AC7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14207</TotalTime>
  <Words>2387</Words>
  <Application>Microsoft Office PowerPoint</Application>
  <PresentationFormat>Widescreen</PresentationFormat>
  <Paragraphs>261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Cambria Math</vt:lpstr>
      <vt:lpstr>Mesh</vt:lpstr>
      <vt:lpstr>CS 341: Algorithms</vt:lpstr>
      <vt:lpstr>This time</vt:lpstr>
      <vt:lpstr>Intractability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T(I) and Size(I)</vt:lpstr>
      <vt:lpstr>Comparing T(I) and Size(I)</vt:lpstr>
      <vt:lpstr>Comparing T(I) and Size(I)</vt:lpstr>
      <vt:lpstr>PowerPoint Presentation</vt:lpstr>
      <vt:lpstr>Reached this point</vt:lpstr>
      <vt:lpstr>PowerPoint Presentation</vt:lpstr>
      <vt:lpstr>PowerPoint Presentation</vt:lpstr>
      <vt:lpstr>PowerPoint Presentation</vt:lpstr>
      <vt:lpstr>Proving reductions correct</vt:lpstr>
      <vt:lpstr>Input size cheat sheet</vt:lpstr>
      <vt:lpstr>Bonus slides</vt:lpstr>
      <vt:lpstr>PowerPoint Presentation</vt:lpstr>
      <vt:lpstr>PowerPoint Presentation</vt:lpstr>
      <vt:lpstr>PowerPoint Presentation</vt:lpstr>
      <vt:lpstr>Lower bounding Size(I)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471</cp:revision>
  <dcterms:created xsi:type="dcterms:W3CDTF">2019-01-07T22:31:11Z</dcterms:created>
  <dcterms:modified xsi:type="dcterms:W3CDTF">2023-11-17T03:49:40Z</dcterms:modified>
</cp:coreProperties>
</file>