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sldIdLst>
    <p:sldId id="256" r:id="rId2"/>
    <p:sldId id="280" r:id="rId3"/>
    <p:sldId id="281" r:id="rId4"/>
    <p:sldId id="323" r:id="rId5"/>
    <p:sldId id="321" r:id="rId6"/>
    <p:sldId id="322" r:id="rId7"/>
    <p:sldId id="282" r:id="rId8"/>
    <p:sldId id="283" r:id="rId9"/>
    <p:sldId id="284" r:id="rId10"/>
    <p:sldId id="287" r:id="rId11"/>
    <p:sldId id="290" r:id="rId12"/>
    <p:sldId id="315" r:id="rId13"/>
    <p:sldId id="301" r:id="rId14"/>
    <p:sldId id="302" r:id="rId15"/>
    <p:sldId id="293" r:id="rId16"/>
    <p:sldId id="291" r:id="rId17"/>
    <p:sldId id="316" r:id="rId18"/>
    <p:sldId id="300" r:id="rId19"/>
    <p:sldId id="303" r:id="rId20"/>
    <p:sldId id="294" r:id="rId21"/>
    <p:sldId id="295" r:id="rId22"/>
    <p:sldId id="298" r:id="rId23"/>
    <p:sldId id="297" r:id="rId24"/>
    <p:sldId id="334" r:id="rId25"/>
    <p:sldId id="299" r:id="rId26"/>
    <p:sldId id="317" r:id="rId27"/>
    <p:sldId id="319" r:id="rId28"/>
    <p:sldId id="304" r:id="rId29"/>
    <p:sldId id="325" r:id="rId30"/>
    <p:sldId id="306" r:id="rId31"/>
    <p:sldId id="326" r:id="rId32"/>
    <p:sldId id="327" r:id="rId33"/>
    <p:sldId id="328" r:id="rId34"/>
    <p:sldId id="329" r:id="rId35"/>
    <p:sldId id="324" r:id="rId36"/>
    <p:sldId id="307" r:id="rId37"/>
    <p:sldId id="309" r:id="rId38"/>
    <p:sldId id="330" r:id="rId39"/>
    <p:sldId id="332" r:id="rId40"/>
    <p:sldId id="333" r:id="rId41"/>
    <p:sldId id="310" r:id="rId42"/>
    <p:sldId id="311" r:id="rId43"/>
    <p:sldId id="31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000000"/>
    <a:srgbClr val="FFFFFF"/>
    <a:srgbClr val="9FB4FF"/>
    <a:srgbClr val="89A2FF"/>
    <a:srgbClr val="5D9BFF"/>
    <a:srgbClr val="25C6FF"/>
    <a:srgbClr val="4BD0FF"/>
    <a:srgbClr val="5DD5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6715" autoAdjust="0"/>
  </p:normalViewPr>
  <p:slideViewPr>
    <p:cSldViewPr snapToGrid="0">
      <p:cViewPr varScale="1">
        <p:scale>
          <a:sx n="94" d="100"/>
          <a:sy n="94" d="100"/>
        </p:scale>
        <p:origin x="75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056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49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Show what kind of function this expression represents, and show the recursion tree now to give intuition for x term (and reuse tree for proof)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76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Show what kind of function this expression represents, and show the recursion tree now to give intuition for x term (and reuse tree for proof)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720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B05B-1113-400E-B014-83DFEAFD12CD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31BF-CC89-4900-86BB-37E37C877F30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5EC9-A1EB-47A3-8071-7B62407F288C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EEA-774A-44E9-86DD-0C967A688FD3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4782-0ABB-46BC-9F8C-8079F23D8EEF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E221-6916-4A93-BBC8-BA739A5DAD71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7DBD-071D-4A82-B3C8-3135F0B0EF13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67EA-D3EA-422D-8B69-55D48548E1BA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2FBB-C625-45C6-A9B3-C3FBB9B3B76E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89C47C15-1950-4A87-A7BE-F46D0FFACBE7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4E45-C0BF-4021-9964-4F0AD8849228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0C69-F624-41FE-A9AF-E7386BAF4584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2DBD-8219-45D9-AC58-5760C4B8FD61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911-076B-4389-972D-FCEE148B6F3C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FB54-DED9-4A45-83A0-874ABCC67744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4CB3-61FE-43C5-BA6A-F0DADE7FC12D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B68756A-CA6C-41CF-A5A2-2C73B8A47053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D4FCE4E-1965-4F57-9CCC-24197F6C0047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8412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3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6.png"/><Relationship Id="rId3" Type="http://schemas.openxmlformats.org/officeDocument/2006/relationships/image" Target="../media/image420.png"/><Relationship Id="rId21" Type="http://schemas.openxmlformats.org/officeDocument/2006/relationships/image" Target="../media/image6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4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2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3" Type="http://schemas.openxmlformats.org/officeDocument/2006/relationships/image" Target="../media/image83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0.png"/><Relationship Id="rId5" Type="http://schemas.openxmlformats.org/officeDocument/2006/relationships/image" Target="../media/image42.png"/><Relationship Id="rId10" Type="http://schemas.openxmlformats.org/officeDocument/2006/relationships/image" Target="../media/image260.png"/><Relationship Id="rId4" Type="http://schemas.openxmlformats.org/officeDocument/2006/relationships/image" Target="../media/image84.png"/><Relationship Id="rId9" Type="http://schemas.openxmlformats.org/officeDocument/2006/relationships/image" Target="../media/image250.png"/><Relationship Id="rId14" Type="http://schemas.openxmlformats.org/officeDocument/2006/relationships/image" Target="../media/image3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3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/>
              <a:t>Lecture 2: divide &amp; conquer I</a:t>
            </a:r>
          </a:p>
          <a:p>
            <a:r>
              <a:rPr lang="en-US" dirty="0"/>
              <a:t>Readings: see website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CE963-46D5-2FFA-0D8C-1415567A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6472"/>
              </p:ext>
            </p:extLst>
          </p:nvPr>
        </p:nvGraphicFramePr>
        <p:xfrm>
          <a:off x="3879334" y="3990296"/>
          <a:ext cx="4174078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8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267401"/>
              </p:ext>
            </p:extLst>
          </p:nvPr>
        </p:nvGraphicFramePr>
        <p:xfrm>
          <a:off x="3879861" y="3992967"/>
          <a:ext cx="4174076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8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330826"/>
              </p:ext>
            </p:extLst>
          </p:nvPr>
        </p:nvGraphicFramePr>
        <p:xfrm>
          <a:off x="3879864" y="3992967"/>
          <a:ext cx="4174073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9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4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32711"/>
              </p:ext>
            </p:extLst>
          </p:nvPr>
        </p:nvGraphicFramePr>
        <p:xfrm>
          <a:off x="3879860" y="3992967"/>
          <a:ext cx="4174077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9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9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255356"/>
              </p:ext>
            </p:extLst>
          </p:nvPr>
        </p:nvGraphicFramePr>
        <p:xfrm>
          <a:off x="3879861" y="3992967"/>
          <a:ext cx="4174072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6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2551"/>
              </p:ext>
            </p:extLst>
          </p:nvPr>
        </p:nvGraphicFramePr>
        <p:xfrm>
          <a:off x="3879863" y="3992967"/>
          <a:ext cx="4174073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2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2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2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7832"/>
              </p:ext>
            </p:extLst>
          </p:nvPr>
        </p:nvGraphicFramePr>
        <p:xfrm>
          <a:off x="3879864" y="3992967"/>
          <a:ext cx="4174073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12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12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0410"/>
              </p:ext>
            </p:extLst>
          </p:nvPr>
        </p:nvGraphicFramePr>
        <p:xfrm>
          <a:off x="3879864" y="3992967"/>
          <a:ext cx="4174072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3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3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28501"/>
              </p:ext>
            </p:extLst>
          </p:nvPr>
        </p:nvGraphicFramePr>
        <p:xfrm>
          <a:off x="3879863" y="3992967"/>
          <a:ext cx="4179380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17761"/>
              </p:ext>
            </p:extLst>
          </p:nvPr>
        </p:nvGraphicFramePr>
        <p:xfrm>
          <a:off x="3840878" y="2070290"/>
          <a:ext cx="2240623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6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98950"/>
              </p:ext>
            </p:extLst>
          </p:nvPr>
        </p:nvGraphicFramePr>
        <p:xfrm>
          <a:off x="6171222" y="2070290"/>
          <a:ext cx="2209683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40877" y="1593429"/>
            <a:ext cx="91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1223" y="1520907"/>
            <a:ext cx="82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5025" y="3528632"/>
            <a:ext cx="91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021406" y="2543566"/>
            <a:ext cx="0" cy="43194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388805" y="2527491"/>
            <a:ext cx="0" cy="431944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595154" y="2527491"/>
            <a:ext cx="0" cy="43194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932193" y="2527491"/>
            <a:ext cx="0" cy="431944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158988" y="2527490"/>
            <a:ext cx="0" cy="43194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456180" y="2527490"/>
            <a:ext cx="0" cy="431944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998831" y="2527490"/>
            <a:ext cx="0" cy="431944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678984" y="2543566"/>
            <a:ext cx="0" cy="43194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115634" y="-29384"/>
            <a:ext cx="9905998" cy="1028386"/>
          </a:xfrm>
        </p:spPr>
        <p:txBody>
          <a:bodyPr/>
          <a:lstStyle/>
          <a:p>
            <a:pPr algn="ctr"/>
            <a:r>
              <a:rPr lang="en-CA" dirty="0"/>
              <a:t>Merge simulation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521B0D-00D2-B056-29F2-79FC1380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4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Pseudocode for </a:t>
            </a:r>
            <a:r>
              <a:rPr lang="en-CA" dirty="0" err="1"/>
              <a:t>mergesort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67" y="1086883"/>
            <a:ext cx="6791325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E8B21-7F62-E024-52D3-A8C49CBC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9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02" y="860700"/>
            <a:ext cx="6259783" cy="5306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2504" y="0"/>
            <a:ext cx="12049497" cy="80466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CA" dirty="0"/>
              <a:t>Pseudocode for merge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21664"/>
              </p:ext>
            </p:extLst>
          </p:nvPr>
        </p:nvGraphicFramePr>
        <p:xfrm>
          <a:off x="7350825" y="2246094"/>
          <a:ext cx="4179384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2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189706"/>
              </p:ext>
            </p:extLst>
          </p:nvPr>
        </p:nvGraphicFramePr>
        <p:xfrm>
          <a:off x="7350825" y="1123639"/>
          <a:ext cx="2240623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6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618739"/>
              </p:ext>
            </p:extLst>
          </p:nvPr>
        </p:nvGraphicFramePr>
        <p:xfrm>
          <a:off x="9681169" y="1123639"/>
          <a:ext cx="2209683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9898752" y="1580840"/>
            <a:ext cx="0" cy="431944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105101" y="1580840"/>
            <a:ext cx="0" cy="431944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3" idx="1"/>
            <a:endCxn id="43" idx="1"/>
          </p:cNvCxnSpPr>
          <p:nvPr/>
        </p:nvCxnSpPr>
        <p:spPr>
          <a:xfrm flipV="1">
            <a:off x="6077132" y="1821402"/>
            <a:ext cx="841900" cy="124343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52669" y="1713412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nL</a:t>
            </a:r>
            <a:endParaRPr lang="en-CA" sz="2000" b="1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51754" y="1729615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1104" y="80466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97386" y="81302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9507" y="192967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aOut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5572430" y="2062371"/>
            <a:ext cx="504702" cy="2004927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10378"/>
              </p:ext>
            </p:extLst>
          </p:nvPr>
        </p:nvGraphicFramePr>
        <p:xfrm>
          <a:off x="7350825" y="4895644"/>
          <a:ext cx="4179384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2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4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685613"/>
              </p:ext>
            </p:extLst>
          </p:nvPr>
        </p:nvGraphicFramePr>
        <p:xfrm>
          <a:off x="7350825" y="3773189"/>
          <a:ext cx="2240624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0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10121"/>
              </p:ext>
            </p:extLst>
          </p:nvPr>
        </p:nvGraphicFramePr>
        <p:xfrm>
          <a:off x="9681169" y="3773189"/>
          <a:ext cx="2209684" cy="457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52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V="1">
            <a:off x="12030372" y="4240111"/>
            <a:ext cx="0" cy="43194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734493" y="4230389"/>
            <a:ext cx="0" cy="431944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682061" y="4362961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1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nL</a:t>
            </a:r>
            <a:endParaRPr lang="en-CA" sz="2000" b="1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747947" y="4362961"/>
                <a:ext cx="13003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rgbClr val="00B0F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CA" sz="2000" b="1" dirty="0">
                    <a:solidFill>
                      <a:srgbClr val="00B0F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nR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947" y="4362961"/>
                <a:ext cx="1300356" cy="400110"/>
              </a:xfrm>
              <a:prstGeom prst="rect">
                <a:avLst/>
              </a:prstGeom>
              <a:blipFill>
                <a:blip r:embed="rId4"/>
                <a:stretch>
                  <a:fillRect l="-3756" t="-7692" r="-5164" b="-292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261104" y="345421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97386" y="346257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69507" y="457922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aOut</a:t>
            </a:r>
            <a:endParaRPr lang="en-C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5066706" y="4138655"/>
            <a:ext cx="504702" cy="780741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7" name="Straight Arrow Connector 36"/>
          <p:cNvCxnSpPr>
            <a:stCxn id="36" idx="1"/>
            <a:endCxn id="45" idx="1"/>
          </p:cNvCxnSpPr>
          <p:nvPr/>
        </p:nvCxnSpPr>
        <p:spPr>
          <a:xfrm flipV="1">
            <a:off x="5571408" y="4465038"/>
            <a:ext cx="1350688" cy="6398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Rectangular Callout 39"/>
          <p:cNvSpPr/>
          <p:nvPr/>
        </p:nvSpPr>
        <p:spPr>
          <a:xfrm>
            <a:off x="9054934" y="90681"/>
            <a:ext cx="3023159" cy="722344"/>
          </a:xfrm>
          <a:prstGeom prst="wedgeRectCallout">
            <a:avLst>
              <a:gd name="adj1" fmla="val 12630"/>
              <a:gd name="adj2" fmla="val 825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There are still elements left in </a:t>
            </a:r>
            <a:r>
              <a:rPr lang="en-CA" sz="2000" b="1" dirty="0"/>
              <a:t>both</a:t>
            </a:r>
            <a:r>
              <a:rPr lang="en-CA" sz="2000" dirty="0"/>
              <a:t> arrays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8069726" y="3094871"/>
            <a:ext cx="4008266" cy="350982"/>
          </a:xfrm>
          <a:prstGeom prst="wedgeRectCallout">
            <a:avLst>
              <a:gd name="adj1" fmla="val 22815"/>
              <a:gd name="adj2" fmla="val 1327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Right</a:t>
            </a:r>
            <a:r>
              <a:rPr lang="en-CA" sz="2000" dirty="0"/>
              <a:t> array is out of elements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5824781" y="5711932"/>
            <a:ext cx="4008266" cy="394280"/>
          </a:xfrm>
          <a:prstGeom prst="wedgeRectCallout">
            <a:avLst>
              <a:gd name="adj1" fmla="val -74806"/>
              <a:gd name="adj2" fmla="val -500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Left</a:t>
            </a:r>
            <a:r>
              <a:rPr lang="en-CA" sz="2000" dirty="0"/>
              <a:t> array is out of elements</a:t>
            </a:r>
          </a:p>
        </p:txBody>
      </p:sp>
      <p:sp>
        <p:nvSpPr>
          <p:cNvPr id="43" name="Right Brace 42"/>
          <p:cNvSpPr/>
          <p:nvPr/>
        </p:nvSpPr>
        <p:spPr>
          <a:xfrm rot="10800000">
            <a:off x="6919032" y="818939"/>
            <a:ext cx="504702" cy="2004927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ight Brace 44"/>
          <p:cNvSpPr/>
          <p:nvPr/>
        </p:nvSpPr>
        <p:spPr>
          <a:xfrm rot="10800000">
            <a:off x="6922096" y="3462575"/>
            <a:ext cx="504702" cy="2004927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965F4-D0F1-2A50-5D6E-7002506D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  <p:bldP spid="23" grpId="0" animBg="1"/>
      <p:bldP spid="31" grpId="0"/>
      <p:bldP spid="32" grpId="0"/>
      <p:bldP spid="33" grpId="0"/>
      <p:bldP spid="34" grpId="0"/>
      <p:bldP spid="35" grpId="0"/>
      <p:bldP spid="36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70" y="1247200"/>
            <a:ext cx="6791325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Analysis of </a:t>
            </a:r>
            <a:r>
              <a:rPr lang="en-CA" dirty="0" err="1"/>
              <a:t>mergesort</a:t>
            </a:r>
            <a:endParaRPr lang="en-CA" dirty="0"/>
          </a:p>
        </p:txBody>
      </p:sp>
      <p:sp>
        <p:nvSpPr>
          <p:cNvPr id="5" name="Rectangular Callout 4"/>
          <p:cNvSpPr/>
          <p:nvPr/>
        </p:nvSpPr>
        <p:spPr>
          <a:xfrm>
            <a:off x="6311539" y="1125113"/>
            <a:ext cx="1207262" cy="354358"/>
          </a:xfrm>
          <a:prstGeom prst="wedgeRectCallout">
            <a:avLst>
              <a:gd name="adj1" fmla="val -40599"/>
              <a:gd name="adj2" fmla="val 1056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O(1)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040533" y="2017561"/>
            <a:ext cx="1207262" cy="354358"/>
          </a:xfrm>
          <a:prstGeom prst="wedgeRectCallout">
            <a:avLst>
              <a:gd name="adj1" fmla="val -134047"/>
              <a:gd name="adj2" fmla="val 1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O(1)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040533" y="2435892"/>
            <a:ext cx="1779146" cy="354358"/>
          </a:xfrm>
          <a:prstGeom prst="wedgeRectCallout">
            <a:avLst>
              <a:gd name="adj1" fmla="val -116876"/>
              <a:gd name="adj2" fmla="val -103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O(n) or O(1)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872464" y="3210000"/>
            <a:ext cx="1207262" cy="354358"/>
          </a:xfrm>
          <a:prstGeom prst="wedgeRectCallout">
            <a:avLst>
              <a:gd name="adj1" fmla="val -124594"/>
              <a:gd name="adj2" fmla="val -218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???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872464" y="3204834"/>
            <a:ext cx="1207262" cy="354358"/>
          </a:xfrm>
          <a:prstGeom prst="wedgeRectCallout">
            <a:avLst>
              <a:gd name="adj1" fmla="val -124146"/>
              <a:gd name="adj2" fmla="val 9706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???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19679" y="945133"/>
            <a:ext cx="4220308" cy="10724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So, </a:t>
            </a:r>
            <a:r>
              <a:rPr lang="en-CA" sz="2000" dirty="0" err="1"/>
              <a:t>MergeSort</a:t>
            </a:r>
            <a:r>
              <a:rPr lang="en-CA" sz="2000" dirty="0"/>
              <a:t>(A) takes </a:t>
            </a:r>
            <a:r>
              <a:rPr lang="en-CA" sz="2000" b="1" dirty="0"/>
              <a:t>O(n)</a:t>
            </a:r>
            <a:r>
              <a:rPr lang="en-CA" sz="2000" dirty="0"/>
              <a:t> time, </a:t>
            </a:r>
            <a:r>
              <a:rPr lang="en-CA" sz="2000" b="1" dirty="0"/>
              <a:t>plus</a:t>
            </a:r>
            <a:r>
              <a:rPr lang="en-CA" sz="2000" dirty="0"/>
              <a:t> the time for its</a:t>
            </a:r>
            <a:br>
              <a:rPr lang="en-CA" sz="2000" dirty="0"/>
            </a:br>
            <a:r>
              <a:rPr lang="en-CA" sz="2000" b="1" dirty="0"/>
              <a:t>two recursive</a:t>
            </a:r>
            <a:r>
              <a:rPr lang="en-CA" sz="2000" dirty="0"/>
              <a:t> </a:t>
            </a:r>
            <a:r>
              <a:rPr lang="en-CA" sz="2000" b="1" dirty="0"/>
              <a:t>calls</a:t>
            </a:r>
            <a:r>
              <a:rPr lang="en-CA" sz="2000" dirty="0"/>
              <a:t>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28659" y="1978156"/>
            <a:ext cx="3966359" cy="828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How can we </a:t>
            </a:r>
            <a:r>
              <a:rPr lang="en-CA" sz="2000" b="1" dirty="0">
                <a:solidFill>
                  <a:srgbClr val="000000"/>
                </a:solidFill>
              </a:rPr>
              <a:t>analyze</a:t>
            </a:r>
            <a:r>
              <a:rPr lang="en-CA" sz="2000" dirty="0">
                <a:solidFill>
                  <a:srgbClr val="000000"/>
                </a:solidFill>
              </a:rPr>
              <a:t> this </a:t>
            </a:r>
            <a:r>
              <a:rPr lang="en-CA" sz="2000" b="1" dirty="0">
                <a:solidFill>
                  <a:srgbClr val="000000"/>
                </a:solidFill>
              </a:rPr>
              <a:t>recursive</a:t>
            </a:r>
            <a:r>
              <a:rPr lang="en-CA" sz="2000" dirty="0">
                <a:solidFill>
                  <a:srgbClr val="000000"/>
                </a:solidFill>
              </a:rPr>
              <a:t> program structure?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040533" y="2435892"/>
            <a:ext cx="1779146" cy="354358"/>
          </a:xfrm>
          <a:prstGeom prst="wedgeRectCallout">
            <a:avLst>
              <a:gd name="adj1" fmla="val -73943"/>
              <a:gd name="adj2" fmla="val 1229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O(n) or O(1)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6727322" y="3992849"/>
            <a:ext cx="1207262" cy="354358"/>
          </a:xfrm>
          <a:prstGeom prst="wedgeRectCallout">
            <a:avLst>
              <a:gd name="adj1" fmla="val -87858"/>
              <a:gd name="adj2" fmla="val 47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O(n)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42E367-168E-A8E9-5809-6EB55235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6924" y="3267017"/>
            <a:ext cx="6437023" cy="1468800"/>
          </a:xfrm>
        </p:spPr>
        <p:txBody>
          <a:bodyPr/>
          <a:lstStyle/>
          <a:p>
            <a:r>
              <a:rPr lang="en-CA" b="1" dirty="0"/>
              <a:t>Recurrence relations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06923" y="4735817"/>
            <a:ext cx="6437024" cy="860400"/>
          </a:xfrm>
        </p:spPr>
        <p:txBody>
          <a:bodyPr/>
          <a:lstStyle/>
          <a:p>
            <a:r>
              <a:rPr lang="en-CA" dirty="0"/>
              <a:t>A crucial analysis tool for recursive algorithms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7" b="11342"/>
          <a:stretch/>
        </p:blipFill>
        <p:spPr>
          <a:xfrm>
            <a:off x="7421777" y="1134097"/>
            <a:ext cx="4560427" cy="3901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25435" y="3212071"/>
                <a:ext cx="4503156" cy="369332"/>
              </a:xfrm>
              <a:prstGeom prst="wedgeRectCallout">
                <a:avLst>
                  <a:gd name="adj1" fmla="val 60426"/>
                  <a:gd name="adj2" fmla="val -30745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𝑯𝒖𝒍𝒌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𝑭𝒂𝒄𝒆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𝑪𝒉𝒊𝒏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𝑯𝒖𝒍𝒌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435" y="3212071"/>
                <a:ext cx="4503156" cy="369332"/>
              </a:xfrm>
              <a:prstGeom prst="wedgeRectCallout">
                <a:avLst>
                  <a:gd name="adj1" fmla="val 60426"/>
                  <a:gd name="adj2" fmla="val -30745"/>
                </a:avLst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36F75-8513-ED6C-4173-DCFEBCAC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2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D1B02B-EA0B-4E5C-9753-C0BA7A864667}"/>
              </a:ext>
            </a:extLst>
          </p:cNvPr>
          <p:cNvSpPr/>
          <p:nvPr/>
        </p:nvSpPr>
        <p:spPr>
          <a:xfrm>
            <a:off x="1088184" y="1136631"/>
            <a:ext cx="10012453" cy="41458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Recurrence Relations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19914"/>
          <a:stretch/>
        </p:blipFill>
        <p:spPr>
          <a:xfrm>
            <a:off x="1088185" y="1136631"/>
            <a:ext cx="10012453" cy="41458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67DD23-18AE-9D44-94CF-B3723BEA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9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AB29CD-FD4E-47BD-8EF4-03221FF3A2B1}"/>
              </a:ext>
            </a:extLst>
          </p:cNvPr>
          <p:cNvSpPr/>
          <p:nvPr/>
        </p:nvSpPr>
        <p:spPr>
          <a:xfrm>
            <a:off x="583655" y="1279212"/>
            <a:ext cx="9763751" cy="46762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4269"/>
          <a:stretch/>
        </p:blipFill>
        <p:spPr>
          <a:xfrm>
            <a:off x="646299" y="1329967"/>
            <a:ext cx="9661193" cy="25532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299" y="1329967"/>
            <a:ext cx="9661193" cy="45813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5" y="-2"/>
            <a:ext cx="11250674" cy="1223160"/>
          </a:xfrm>
        </p:spPr>
        <p:txBody>
          <a:bodyPr>
            <a:normAutofit fontScale="90000"/>
          </a:bodyPr>
          <a:lstStyle/>
          <a:p>
            <a:r>
              <a:rPr lang="en-CA" dirty="0"/>
              <a:t>mathematically Expressing</a:t>
            </a:r>
            <a:br>
              <a:rPr lang="en-CA" dirty="0"/>
            </a:br>
            <a:r>
              <a:rPr lang="en-CA" dirty="0"/>
              <a:t>the complexity of </a:t>
            </a:r>
            <a:r>
              <a:rPr lang="en-CA" dirty="0" err="1"/>
              <a:t>mergesort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208452" y="2537523"/>
                <a:ext cx="4399892" cy="934135"/>
              </a:xfrm>
              <a:prstGeom prst="wedgeRectCallout">
                <a:avLst>
                  <a:gd name="adj1" fmla="val -46908"/>
                  <a:gd name="adj2" fmla="val 25605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is a function of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CA" sz="2400" dirty="0"/>
                  <a:t> so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400" dirty="0"/>
                  <a:t> is a </a:t>
                </a:r>
                <a:r>
                  <a:rPr lang="en-CA" sz="2400" b="1" dirty="0"/>
                  <a:t>recurrence relation</a:t>
                </a:r>
                <a:endParaRPr lang="en-CA" sz="2400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452" y="2537523"/>
                <a:ext cx="4399892" cy="934135"/>
              </a:xfrm>
              <a:prstGeom prst="wedgeRectCallout">
                <a:avLst>
                  <a:gd name="adj1" fmla="val -46908"/>
                  <a:gd name="adj2" fmla="val 25605"/>
                </a:avLst>
              </a:prstGeom>
              <a:blipFill>
                <a:blip r:embed="rId3"/>
                <a:stretch>
                  <a:fillRect r="-2486" b="-83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4655128" y="3612441"/>
                <a:ext cx="6080166" cy="691462"/>
              </a:xfrm>
              <a:prstGeom prst="wedgeRectCallout">
                <a:avLst>
                  <a:gd name="adj1" fmla="val -36996"/>
                  <a:gd name="adj2" fmla="val 100316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How can we compute/solve for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?</a:t>
                </a: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128" y="3612441"/>
                <a:ext cx="6080166" cy="691462"/>
              </a:xfrm>
              <a:prstGeom prst="wedgeRectCallout">
                <a:avLst>
                  <a:gd name="adj1" fmla="val -36996"/>
                  <a:gd name="adj2" fmla="val 10031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Process 7"/>
              <p:cNvSpPr/>
              <p:nvPr/>
            </p:nvSpPr>
            <p:spPr>
              <a:xfrm>
                <a:off x="9408398" y="4444686"/>
                <a:ext cx="2653792" cy="1325850"/>
              </a:xfrm>
              <a:prstGeom prst="flowChartProces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To make this easier, 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CA" sz="2000" dirty="0"/>
                  <a:t>, which lets us ignore floors/ceilings</a:t>
                </a:r>
              </a:p>
            </p:txBody>
          </p:sp>
        </mc:Choice>
        <mc:Fallback xmlns="">
          <p:sp>
            <p:nvSpPr>
              <p:cNvPr id="8" name="Flowchart: Process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98" y="4444686"/>
                <a:ext cx="2653792" cy="1325850"/>
              </a:xfrm>
              <a:prstGeom prst="flowChartProcess">
                <a:avLst/>
              </a:prstGeom>
              <a:blipFill>
                <a:blip r:embed="rId5"/>
                <a:stretch>
                  <a:fillRect l="-685" t="-1818" r="-2968" b="-72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E28673-E530-873C-5146-2B4F48F4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811F3-10C0-4823-EA77-79791A46A31B}"/>
                  </a:ext>
                </a:extLst>
              </p:cNvPr>
              <p:cNvSpPr/>
              <p:nvPr/>
            </p:nvSpPr>
            <p:spPr>
              <a:xfrm>
                <a:off x="3203312" y="1991878"/>
                <a:ext cx="1281325" cy="545645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F811F3-10C0-4823-EA77-79791A46A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312" y="1991878"/>
                <a:ext cx="1281325" cy="5456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5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257" y="3177952"/>
            <a:ext cx="6115195" cy="1468800"/>
          </a:xfrm>
        </p:spPr>
        <p:txBody>
          <a:bodyPr>
            <a:normAutofit/>
          </a:bodyPr>
          <a:lstStyle/>
          <a:p>
            <a:r>
              <a:rPr lang="en-US" sz="3600" dirty="0"/>
              <a:t>Recursion tree method</a:t>
            </a:r>
            <a:endParaRPr lang="en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84448" y="4646752"/>
                <a:ext cx="5892003" cy="860400"/>
              </a:xfrm>
            </p:spPr>
            <p:txBody>
              <a:bodyPr/>
              <a:lstStyle/>
              <a:p>
                <a:r>
                  <a:rPr lang="en-US" dirty="0"/>
                  <a:t>Evaluating recurrences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terms</a:t>
                </a:r>
                <a:endParaRPr lang="en-CA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4448" y="4646752"/>
                <a:ext cx="5892003" cy="860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39" y="95248"/>
            <a:ext cx="5610845" cy="5610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85563" y="1270660"/>
                <a:ext cx="734496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563" y="1270660"/>
                <a:ext cx="734496" cy="369332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62950" y="3727686"/>
                <a:ext cx="986167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950" y="3727686"/>
                <a:ext cx="986167" cy="369332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86654" y="3727686"/>
                <a:ext cx="986167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654" y="3727686"/>
                <a:ext cx="986167" cy="369332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62950" y="4716889"/>
                <a:ext cx="986167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950" y="4716889"/>
                <a:ext cx="986167" cy="369332"/>
              </a:xfrm>
              <a:prstGeom prst="rect">
                <a:avLst/>
              </a:prstGeom>
              <a:blipFill>
                <a:blip r:embed="rId7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98195" y="4716889"/>
                <a:ext cx="986167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195" y="4716889"/>
                <a:ext cx="986167" cy="369332"/>
              </a:xfrm>
              <a:prstGeom prst="rect">
                <a:avLst/>
              </a:prstGeom>
              <a:blipFill>
                <a:blip r:embed="rId8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62950" y="5239422"/>
                <a:ext cx="986167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950" y="5239422"/>
                <a:ext cx="986167" cy="369332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212701" y="5227546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701" y="5227546"/>
                <a:ext cx="4219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212701" y="4646752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701" y="4646752"/>
                <a:ext cx="4219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016009" y="5237645"/>
                <a:ext cx="986167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009" y="5237645"/>
                <a:ext cx="986167" cy="369332"/>
              </a:xfrm>
              <a:prstGeom prst="rect">
                <a:avLst/>
              </a:prstGeom>
              <a:blipFill>
                <a:blip r:embed="rId1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30261" y="901328"/>
                <a:ext cx="734496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261" y="901328"/>
                <a:ext cx="734496" cy="369332"/>
              </a:xfrm>
              <a:prstGeom prst="rect">
                <a:avLst/>
              </a:prstGeom>
              <a:blipFill>
                <a:blip r:embed="rId13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16686" y="1270660"/>
                <a:ext cx="1148071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686" y="1270660"/>
                <a:ext cx="1148071" cy="369332"/>
              </a:xfrm>
              <a:prstGeom prst="rect">
                <a:avLst/>
              </a:prstGeom>
              <a:blipFill>
                <a:blip r:embed="rId1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16685" y="1639992"/>
                <a:ext cx="1148071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685" y="1639992"/>
                <a:ext cx="1148071" cy="369332"/>
              </a:xfrm>
              <a:prstGeom prst="rect">
                <a:avLst/>
              </a:prstGeom>
              <a:blipFill>
                <a:blip r:embed="rId1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38161" y="1934896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161" y="1934896"/>
                <a:ext cx="42191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450556" y="850893"/>
            <a:ext cx="17700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Recursion tree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0053" y="901328"/>
            <a:ext cx="16129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Compare vs: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76685B-C368-D114-4E0B-1961470E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6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695" y="54270"/>
            <a:ext cx="221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rebuchet MS"/>
                <a:cs typeface="Trebuchet MS"/>
              </a:rPr>
              <a:t>msort</a:t>
            </a:r>
            <a:r>
              <a:rPr lang="en-US" sz="2000" dirty="0">
                <a:latin typeface="Trebuchet MS"/>
                <a:cs typeface="Trebuchet MS"/>
              </a:rPr>
              <a:t>(n)</a:t>
            </a: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5406554" y="454381"/>
            <a:ext cx="921566" cy="5626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</p:cNvCxnSpPr>
          <p:nvPr/>
        </p:nvCxnSpPr>
        <p:spPr>
          <a:xfrm>
            <a:off x="6328120" y="454381"/>
            <a:ext cx="921560" cy="5626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75986" y="931654"/>
            <a:ext cx="221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rebuchet MS"/>
                <a:cs typeface="Trebuchet MS"/>
              </a:rPr>
              <a:t>msort</a:t>
            </a:r>
            <a:r>
              <a:rPr lang="en-US" sz="2000" dirty="0">
                <a:latin typeface="Trebuchet MS"/>
                <a:cs typeface="Trebuchet MS"/>
              </a:rPr>
              <a:t>(n/2)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1434" y="900674"/>
            <a:ext cx="221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rebuchet MS"/>
                <a:cs typeface="Trebuchet MS"/>
              </a:rPr>
              <a:t>msort</a:t>
            </a:r>
            <a:r>
              <a:rPr lang="en-US" sz="2000" dirty="0">
                <a:latin typeface="Trebuchet MS"/>
                <a:cs typeface="Trebuchet MS"/>
              </a:rPr>
              <a:t>(n/2)</a:t>
            </a:r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4104277" y="1331765"/>
            <a:ext cx="879135" cy="547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</p:cNvCxnSpPr>
          <p:nvPr/>
        </p:nvCxnSpPr>
        <p:spPr>
          <a:xfrm>
            <a:off x="4983411" y="1331765"/>
            <a:ext cx="825834" cy="5626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2"/>
          </p:cNvCxnSpPr>
          <p:nvPr/>
        </p:nvCxnSpPr>
        <p:spPr>
          <a:xfrm flipH="1">
            <a:off x="6955409" y="1300785"/>
            <a:ext cx="743451" cy="5782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2"/>
          </p:cNvCxnSpPr>
          <p:nvPr/>
        </p:nvCxnSpPr>
        <p:spPr>
          <a:xfrm>
            <a:off x="7698859" y="1300785"/>
            <a:ext cx="696976" cy="5782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45341" y="1852928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rebuchet MS"/>
                <a:cs typeface="Trebuchet MS"/>
              </a:rPr>
              <a:t>msort</a:t>
            </a:r>
            <a:r>
              <a:rPr lang="en-US" sz="2000" dirty="0">
                <a:latin typeface="Trebuchet MS"/>
                <a:cs typeface="Trebuchet MS"/>
              </a:rPr>
              <a:t>(n/4)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09003" y="1832180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rebuchet MS"/>
                <a:cs typeface="Trebuchet MS"/>
              </a:rPr>
              <a:t>msort</a:t>
            </a:r>
            <a:r>
              <a:rPr lang="en-US" sz="2000" dirty="0">
                <a:latin typeface="Trebuchet MS"/>
                <a:cs typeface="Trebuchet MS"/>
              </a:rPr>
              <a:t>(n/4)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11976" y="1811312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rebuchet MS"/>
                <a:cs typeface="Trebuchet MS"/>
              </a:rPr>
              <a:t>msort</a:t>
            </a:r>
            <a:r>
              <a:rPr lang="en-US" sz="2000" dirty="0">
                <a:latin typeface="Trebuchet MS"/>
                <a:cs typeface="Trebuchet MS"/>
              </a:rPr>
              <a:t>(n/4)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23320" y="1798181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rebuchet MS"/>
                <a:cs typeface="Trebuchet MS"/>
              </a:rPr>
              <a:t>msort</a:t>
            </a:r>
            <a:r>
              <a:rPr lang="en-US" sz="2000" dirty="0">
                <a:latin typeface="Trebuchet MS"/>
                <a:cs typeface="Trebuchet MS"/>
              </a:rPr>
              <a:t>(n/4)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277738" y="2771236"/>
            <a:ext cx="879135" cy="547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156872" y="2771236"/>
            <a:ext cx="825834" cy="5626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439036" y="3307017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rebuchet MS"/>
                <a:cs typeface="Trebuchet MS"/>
              </a:rPr>
              <a:t>msort</a:t>
            </a:r>
            <a:r>
              <a:rPr lang="en-US" sz="2000" dirty="0">
                <a:latin typeface="Trebuchet MS"/>
                <a:cs typeface="Trebuchet MS"/>
              </a:rPr>
              <a:t>(1)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4707" y="3292400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rebuchet MS"/>
                <a:cs typeface="Trebuchet MS"/>
              </a:rPr>
              <a:t>msort</a:t>
            </a:r>
            <a:r>
              <a:rPr lang="en-US" sz="2000" dirty="0">
                <a:latin typeface="Trebuchet MS"/>
                <a:cs typeface="Trebuchet MS"/>
              </a:rPr>
              <a:t>(1)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374480" y="2782546"/>
            <a:ext cx="879135" cy="547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253614" y="2782546"/>
            <a:ext cx="825834" cy="5626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30928" y="3283246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rebuchet MS"/>
                <a:cs typeface="Trebuchet MS"/>
              </a:rPr>
              <a:t>msort</a:t>
            </a:r>
            <a:r>
              <a:rPr lang="en-US" sz="2000" dirty="0">
                <a:latin typeface="Trebuchet MS"/>
                <a:cs typeface="Trebuchet MS"/>
              </a:rPr>
              <a:t>(1)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11449" y="3303710"/>
            <a:ext cx="175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rebuchet MS"/>
                <a:cs typeface="Trebuchet MS"/>
              </a:rPr>
              <a:t>msort</a:t>
            </a:r>
            <a:r>
              <a:rPr lang="en-US" sz="2000" dirty="0">
                <a:latin typeface="Trebuchet MS"/>
                <a:cs typeface="Trebuchet MS"/>
              </a:rPr>
              <a:t>(1)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84795" y="27221"/>
            <a:ext cx="94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4"/>
                </a:solidFill>
                <a:latin typeface="Trebuchet MS"/>
                <a:cs typeface="Trebuchet MS"/>
              </a:rPr>
              <a:t>cn</a:t>
            </a:r>
            <a:endParaRPr lang="en-US" sz="2400" dirty="0">
              <a:solidFill>
                <a:schemeClr val="accent4"/>
              </a:solidFill>
              <a:latin typeface="Trebuchet MS"/>
              <a:cs typeface="Trebuchet MS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382852" y="258053"/>
            <a:ext cx="743451" cy="15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831947" y="1153952"/>
            <a:ext cx="4222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181925" y="892532"/>
            <a:ext cx="177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Trebuchet MS"/>
                <a:cs typeface="Trebuchet MS"/>
              </a:rPr>
              <a:t>2(</a:t>
            </a:r>
            <a:r>
              <a:rPr lang="en-US" sz="2400" dirty="0" err="1">
                <a:solidFill>
                  <a:schemeClr val="accent4"/>
                </a:solidFill>
                <a:latin typeface="Trebuchet MS"/>
                <a:cs typeface="Trebuchet MS"/>
              </a:rPr>
              <a:t>cn</a:t>
            </a:r>
            <a:r>
              <a:rPr lang="en-US" sz="2400" dirty="0">
                <a:solidFill>
                  <a:schemeClr val="accent4"/>
                </a:solidFill>
                <a:latin typeface="Trebuchet MS"/>
                <a:cs typeface="Trebuchet MS"/>
              </a:rPr>
              <a:t>/2)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9448196" y="1980913"/>
            <a:ext cx="4352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795479" y="1724941"/>
            <a:ext cx="176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Trebuchet MS"/>
                <a:cs typeface="Trebuchet MS"/>
              </a:rPr>
              <a:t>4(</a:t>
            </a:r>
            <a:r>
              <a:rPr lang="en-US" sz="2400" dirty="0" err="1">
                <a:solidFill>
                  <a:schemeClr val="accent4"/>
                </a:solidFill>
                <a:latin typeface="Trebuchet MS"/>
                <a:cs typeface="Trebuchet MS"/>
              </a:rPr>
              <a:t>cn</a:t>
            </a:r>
            <a:r>
              <a:rPr lang="en-US" sz="2400" dirty="0">
                <a:solidFill>
                  <a:schemeClr val="accent4"/>
                </a:solidFill>
                <a:latin typeface="Trebuchet MS"/>
                <a:cs typeface="Trebuchet MS"/>
              </a:rPr>
              <a:t>/4)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9582271" y="3513362"/>
            <a:ext cx="4352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017495" y="3250057"/>
            <a:ext cx="96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Trebuchet MS"/>
                <a:cs typeface="Trebuchet MS"/>
              </a:rPr>
              <a:t>n(c)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713199" y="3891811"/>
                <a:ext cx="31104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  <a:latin typeface="Trebuchet MS"/>
                    <a:cs typeface="Trebuchet MS"/>
                  </a:rPr>
                  <a:t>Total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= </m:t>
                    </m:r>
                    <m:r>
                      <a:rPr lang="en-US" sz="2400" i="1" dirty="0" err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𝑐𝑛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 ∗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  <a:latin typeface="Trebuchet MS"/>
                    <a:cs typeface="Trebuchet MS"/>
                  </a:rPr>
                  <a:t> #levels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199" y="3891811"/>
                <a:ext cx="3110417" cy="461665"/>
              </a:xfrm>
              <a:prstGeom prst="rect">
                <a:avLst/>
              </a:prstGeom>
              <a:blipFill>
                <a:blip r:embed="rId3"/>
                <a:stretch>
                  <a:fillRect l="-2935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719929" y="4314349"/>
                <a:ext cx="31104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  <a:latin typeface="Trebuchet MS"/>
                    <a:cs typeface="Trebuchet MS"/>
                  </a:rPr>
                  <a:t>Total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= </m:t>
                    </m:r>
                    <m:r>
                      <a:rPr lang="en-US" sz="2400" i="1" dirty="0" err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𝑐𝑛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log</m:t>
                    </m:r>
                    <m:r>
                      <a:rPr lang="en-US" sz="2400" i="1" baseline="-2500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2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𝑛</m:t>
                    </m:r>
                    <m:r>
                      <a:rPr lang="en-US" sz="24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4"/>
                  </a:solidFill>
                  <a:latin typeface="Trebuchet MS"/>
                  <a:cs typeface="Trebuchet MS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929" y="4314349"/>
                <a:ext cx="3110417" cy="461665"/>
              </a:xfrm>
              <a:prstGeom prst="rect">
                <a:avLst/>
              </a:prstGeom>
              <a:blipFill>
                <a:blip r:embed="rId4"/>
                <a:stretch>
                  <a:fillRect l="-2935" t="-10667" b="-3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itle 1"/>
          <p:cNvSpPr txBox="1">
            <a:spLocks/>
          </p:cNvSpPr>
          <p:nvPr/>
        </p:nvSpPr>
        <p:spPr>
          <a:xfrm>
            <a:off x="23006" y="52634"/>
            <a:ext cx="4112067" cy="13488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Recursion tree method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089724" y="33340"/>
            <a:ext cx="851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  <a:latin typeface="Trebuchet MS"/>
                <a:cs typeface="Trebuchet MS"/>
              </a:rPr>
              <a:t>= </a:t>
            </a:r>
            <a:r>
              <a:rPr lang="en-US" sz="2400" dirty="0" err="1">
                <a:solidFill>
                  <a:schemeClr val="accent4"/>
                </a:solidFill>
                <a:latin typeface="Trebuchet MS"/>
                <a:cs typeface="Trebuchet MS"/>
              </a:rPr>
              <a:t>cn</a:t>
            </a:r>
            <a:endParaRPr lang="en-US" sz="2400" dirty="0">
              <a:solidFill>
                <a:schemeClr val="accent4"/>
              </a:solidFill>
              <a:latin typeface="Trebuchet MS"/>
              <a:cs typeface="Trebuchet M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089724" y="865655"/>
            <a:ext cx="851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  <a:latin typeface="Trebuchet MS"/>
                <a:cs typeface="Trebuchet MS"/>
              </a:rPr>
              <a:t>= </a:t>
            </a:r>
            <a:r>
              <a:rPr lang="en-US" sz="2400" dirty="0" err="1">
                <a:solidFill>
                  <a:schemeClr val="accent4"/>
                </a:solidFill>
                <a:latin typeface="Trebuchet MS"/>
                <a:cs typeface="Trebuchet MS"/>
              </a:rPr>
              <a:t>cn</a:t>
            </a:r>
            <a:endParaRPr lang="en-US" sz="2400" dirty="0">
              <a:solidFill>
                <a:schemeClr val="accent4"/>
              </a:solidFill>
              <a:latin typeface="Trebuchet MS"/>
              <a:cs typeface="Trebuchet M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101727" y="1697970"/>
            <a:ext cx="851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  <a:latin typeface="Trebuchet MS"/>
                <a:cs typeface="Trebuchet MS"/>
              </a:rPr>
              <a:t>= </a:t>
            </a:r>
            <a:r>
              <a:rPr lang="en-US" sz="2400" dirty="0" err="1">
                <a:solidFill>
                  <a:schemeClr val="accent4"/>
                </a:solidFill>
                <a:latin typeface="Trebuchet MS"/>
                <a:cs typeface="Trebuchet MS"/>
              </a:rPr>
              <a:t>cn</a:t>
            </a:r>
            <a:endParaRPr lang="en-US" sz="2400" dirty="0">
              <a:solidFill>
                <a:schemeClr val="accent4"/>
              </a:solidFill>
              <a:latin typeface="Trebuchet MS"/>
              <a:cs typeface="Trebuchet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026048" y="3220494"/>
            <a:ext cx="926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4"/>
                </a:solidFill>
                <a:latin typeface="Trebuchet MS"/>
                <a:cs typeface="Trebuchet MS"/>
              </a:rPr>
              <a:t>= </a:t>
            </a:r>
            <a:r>
              <a:rPr lang="en-US" sz="2400" dirty="0" err="1">
                <a:solidFill>
                  <a:schemeClr val="accent4"/>
                </a:solidFill>
                <a:latin typeface="Trebuchet MS"/>
                <a:cs typeface="Trebuchet MS"/>
              </a:rPr>
              <a:t>cn</a:t>
            </a:r>
            <a:endParaRPr lang="en-US" sz="2400" dirty="0">
              <a:solidFill>
                <a:schemeClr val="accent4"/>
              </a:solidFill>
              <a:latin typeface="Trebuchet MS"/>
              <a:cs typeface="Trebuchet M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173744" y="2429025"/>
            <a:ext cx="100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40471" y="2159635"/>
            <a:ext cx="100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72936" y="2149086"/>
            <a:ext cx="100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1314984"/>
                  </p:ext>
                </p:extLst>
              </p:nvPr>
            </p:nvGraphicFramePr>
            <p:xfrm>
              <a:off x="305276" y="3946629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8947">
                      <a:extLst>
                        <a:ext uri="{9D8B030D-6E8A-4147-A177-3AD203B41FA5}">
                          <a16:colId xmlns:a16="http://schemas.microsoft.com/office/drawing/2014/main" val="1208306554"/>
                        </a:ext>
                      </a:extLst>
                    </a:gridCol>
                    <a:gridCol w="1436914">
                      <a:extLst>
                        <a:ext uri="{9D8B030D-6E8A-4147-A177-3AD203B41FA5}">
                          <a16:colId xmlns:a16="http://schemas.microsoft.com/office/drawing/2014/main" val="128756105"/>
                        </a:ext>
                      </a:extLst>
                    </a:gridCol>
                    <a:gridCol w="2582883">
                      <a:extLst>
                        <a:ext uri="{9D8B030D-6E8A-4147-A177-3AD203B41FA5}">
                          <a16:colId xmlns:a16="http://schemas.microsoft.com/office/drawing/2014/main" val="1181864653"/>
                        </a:ext>
                      </a:extLst>
                    </a:gridCol>
                    <a:gridCol w="3139256">
                      <a:extLst>
                        <a:ext uri="{9D8B030D-6E8A-4147-A177-3AD203B41FA5}">
                          <a16:colId xmlns:a16="http://schemas.microsoft.com/office/drawing/2014/main" val="18009549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Level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</a:t>
                          </a:r>
                          <a:r>
                            <a:rPr lang="en-US" baseline="0" dirty="0"/>
                            <a:t> of nodes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runtime per node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total runtime</a:t>
                          </a:r>
                          <a:r>
                            <a:rPr lang="en-US" baseline="0" dirty="0"/>
                            <a:t> for level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2867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87556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/2)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1618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/4)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/4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4970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313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𝑛𝑐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</m:oMath>
                            </m:oMathPara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0652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1314984"/>
                  </p:ext>
                </p:extLst>
              </p:nvPr>
            </p:nvGraphicFramePr>
            <p:xfrm>
              <a:off x="305276" y="3946629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8947">
                      <a:extLst>
                        <a:ext uri="{9D8B030D-6E8A-4147-A177-3AD203B41FA5}">
                          <a16:colId xmlns:a16="http://schemas.microsoft.com/office/drawing/2014/main" val="1208306554"/>
                        </a:ext>
                      </a:extLst>
                    </a:gridCol>
                    <a:gridCol w="1436914">
                      <a:extLst>
                        <a:ext uri="{9D8B030D-6E8A-4147-A177-3AD203B41FA5}">
                          <a16:colId xmlns:a16="http://schemas.microsoft.com/office/drawing/2014/main" val="128756105"/>
                        </a:ext>
                      </a:extLst>
                    </a:gridCol>
                    <a:gridCol w="2582883">
                      <a:extLst>
                        <a:ext uri="{9D8B030D-6E8A-4147-A177-3AD203B41FA5}">
                          <a16:colId xmlns:a16="http://schemas.microsoft.com/office/drawing/2014/main" val="1181864653"/>
                        </a:ext>
                      </a:extLst>
                    </a:gridCol>
                    <a:gridCol w="3139256">
                      <a:extLst>
                        <a:ext uri="{9D8B030D-6E8A-4147-A177-3AD203B41FA5}">
                          <a16:colId xmlns:a16="http://schemas.microsoft.com/office/drawing/2014/main" val="18009549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Level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#</a:t>
                          </a:r>
                          <a:r>
                            <a:rPr lang="en-US" baseline="0" dirty="0" smtClean="0"/>
                            <a:t> of nodes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runtime per node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 runtime</a:t>
                          </a:r>
                          <a:r>
                            <a:rPr lang="en-US" baseline="0" dirty="0" smtClean="0"/>
                            <a:t> for level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2867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9" t="-108197" r="-741509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7797" t="-108197" r="-399576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396" t="-108197" r="-122406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9223" t="-108197" r="-777" b="-4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87556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9" t="-208197" r="-741509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7797" t="-208197" r="-399576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396" t="-208197" r="-122406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9223" t="-208197" r="-777" b="-3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1618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9" t="-308197" r="-741509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7797" t="-308197" r="-399576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396" t="-308197" r="-122406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9223" t="-308197" r="-777" b="-2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4970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313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9" t="-508197" r="-741509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7797" t="-508197" r="-399576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396" t="-508197" r="-122406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9223" t="-508197" r="-777" b="-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06522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729521" y="4875467"/>
                <a:ext cx="31104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  <a:latin typeface="Trebuchet MS"/>
                    <a:cs typeface="Trebuchet MS"/>
                  </a:rPr>
                  <a:t>So, </a:t>
                </a:r>
                <a:r>
                  <a:rPr lang="en-US" sz="2400" dirty="0" err="1">
                    <a:solidFill>
                      <a:schemeClr val="accent4"/>
                    </a:solidFill>
                    <a:latin typeface="Trebuchet MS"/>
                    <a:cs typeface="Trebuchet MS"/>
                  </a:rPr>
                  <a:t>mergesort</a:t>
                </a:r>
                <a:r>
                  <a:rPr lang="en-US" sz="2400" dirty="0">
                    <a:solidFill>
                      <a:schemeClr val="accent4"/>
                    </a:solidFill>
                    <a:latin typeface="Trebuchet MS"/>
                    <a:cs typeface="Trebuchet MS"/>
                  </a:rPr>
                  <a:t> has runtime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𝑶</m:t>
                    </m:r>
                    <m:r>
                      <a:rPr lang="en-U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(</m:t>
                    </m:r>
                    <m:r>
                      <a:rPr lang="en-U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𝐥𝐨𝐠</m:t>
                    </m:r>
                    <m:r>
                      <a:rPr lang="en-U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Trebuchet MS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accent4"/>
                  </a:solidFill>
                  <a:latin typeface="Trebuchet MS"/>
                  <a:cs typeface="Trebuchet MS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521" y="4875467"/>
                <a:ext cx="3110417" cy="830997"/>
              </a:xfrm>
              <a:prstGeom prst="rect">
                <a:avLst/>
              </a:prstGeom>
              <a:blipFill>
                <a:blip r:embed="rId6"/>
                <a:stretch>
                  <a:fillRect l="-2941" t="-5882" b="-16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Flowchart: Process 73"/>
          <p:cNvSpPr/>
          <p:nvPr/>
        </p:nvSpPr>
        <p:spPr>
          <a:xfrm>
            <a:off x="7878261" y="5786116"/>
            <a:ext cx="2607327" cy="625055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Can also compute using a table…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E8F87-A8B6-D74E-17CD-E9B8D2C4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34" grpId="0"/>
      <p:bldP spid="35" grpId="0"/>
      <p:bldP spid="36" grpId="0"/>
      <p:bldP spid="37" grpId="0"/>
      <p:bldP spid="42" grpId="0"/>
      <p:bldP spid="43" grpId="0"/>
      <p:bldP spid="46" grpId="0"/>
      <p:bldP spid="47" grpId="0"/>
      <p:bldP spid="51" grpId="0"/>
      <p:bldP spid="56" grpId="0"/>
      <p:bldP spid="58" grpId="0"/>
      <p:bldP spid="63" grpId="0"/>
      <p:bldP spid="64" grpId="0"/>
      <p:bldP spid="65" grpId="0"/>
      <p:bldP spid="59" grpId="0"/>
      <p:bldP spid="60" grpId="0"/>
      <p:bldP spid="61" grpId="0"/>
      <p:bldP spid="67" grpId="0"/>
      <p:bldP spid="71" grpId="0"/>
      <p:bldP spid="72" grpId="0"/>
      <p:bldP spid="73" grpId="0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8E7A204-66DD-4E5E-86F9-B440C3BD60B5}"/>
              </a:ext>
            </a:extLst>
          </p:cNvPr>
          <p:cNvSpPr/>
          <p:nvPr/>
        </p:nvSpPr>
        <p:spPr>
          <a:xfrm>
            <a:off x="1909577" y="1052051"/>
            <a:ext cx="8920813" cy="501054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294" b="39087"/>
          <a:stretch/>
        </p:blipFill>
        <p:spPr>
          <a:xfrm>
            <a:off x="1909578" y="3260510"/>
            <a:ext cx="8920814" cy="6951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53533" b="26913"/>
          <a:stretch/>
        </p:blipFill>
        <p:spPr>
          <a:xfrm>
            <a:off x="1909578" y="3542400"/>
            <a:ext cx="8920814" cy="10772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53533" b="14170"/>
          <a:stretch/>
        </p:blipFill>
        <p:spPr>
          <a:xfrm>
            <a:off x="1909578" y="3542400"/>
            <a:ext cx="8920814" cy="17792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53533" b="726"/>
          <a:stretch/>
        </p:blipFill>
        <p:spPr>
          <a:xfrm>
            <a:off x="1909578" y="3542684"/>
            <a:ext cx="8920814" cy="25199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45301"/>
          </a:xfrm>
        </p:spPr>
        <p:txBody>
          <a:bodyPr/>
          <a:lstStyle/>
          <a:p>
            <a:r>
              <a:rPr lang="en-CA" dirty="0"/>
              <a:t>Recursion tree method formalized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8276" b="52616"/>
          <a:stretch/>
        </p:blipFill>
        <p:spPr>
          <a:xfrm>
            <a:off x="1909578" y="1108554"/>
            <a:ext cx="8920814" cy="21544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lowchart: Process 9"/>
              <p:cNvSpPr/>
              <p:nvPr/>
            </p:nvSpPr>
            <p:spPr>
              <a:xfrm>
                <a:off x="285572" y="853080"/>
                <a:ext cx="3060120" cy="1027134"/>
              </a:xfrm>
              <a:prstGeom prst="flowChartProcess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Sample recurrence for </a:t>
                </a:r>
                <a:r>
                  <a:rPr lang="en-CA" sz="2000" b="1" dirty="0"/>
                  <a:t>two</a:t>
                </a:r>
                <a:r>
                  <a:rPr lang="en-CA" sz="2000" dirty="0"/>
                  <a:t> recursive calls on</a:t>
                </a:r>
                <a:br>
                  <a:rPr lang="en-CA" sz="2000" dirty="0"/>
                </a:br>
                <a:r>
                  <a:rPr lang="en-CA" sz="2000" dirty="0"/>
                  <a:t>problem size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0" name="Flowchart: Proces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72" y="853080"/>
                <a:ext cx="3060120" cy="1027134"/>
              </a:xfrm>
              <a:prstGeom prst="flowChartProcess">
                <a:avLst/>
              </a:prstGeom>
              <a:blipFill>
                <a:blip r:embed="rId3"/>
                <a:stretch>
                  <a:fillRect l="-198" t="-1765" r="-1786" b="-94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Process 5"/>
          <p:cNvSpPr/>
          <p:nvPr/>
        </p:nvSpPr>
        <p:spPr>
          <a:xfrm>
            <a:off x="2567835" y="3930890"/>
            <a:ext cx="983293" cy="33194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Step 2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2567834" y="4653393"/>
            <a:ext cx="983293" cy="33194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Step 3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2567832" y="5343635"/>
            <a:ext cx="983293" cy="33194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Step 4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2567836" y="3568973"/>
            <a:ext cx="983293" cy="33194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Step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9F4676-1E05-77DF-1721-2CF989A9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Divide and conquer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Notable algorithms: </a:t>
            </a:r>
            <a:r>
              <a:rPr lang="en-CA" dirty="0" err="1"/>
              <a:t>mergesort</a:t>
            </a:r>
            <a:r>
              <a:rPr lang="en-CA" dirty="0"/>
              <a:t>, quicksort, binary search,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78" y="296884"/>
            <a:ext cx="6341525" cy="37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5AE668-3522-095D-85D1-9910FD4A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9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44" y="-2"/>
            <a:ext cx="9334005" cy="1028386"/>
          </a:xfrm>
        </p:spPr>
        <p:txBody>
          <a:bodyPr/>
          <a:lstStyle/>
          <a:p>
            <a:r>
              <a:rPr lang="en-CA" dirty="0"/>
              <a:t>Guess-and-check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3444" y="1236374"/>
                <a:ext cx="9334005" cy="4597756"/>
              </a:xfrm>
            </p:spPr>
            <p:txBody>
              <a:bodyPr/>
              <a:lstStyle/>
              <a:p>
                <a:r>
                  <a:rPr lang="en-CA" dirty="0"/>
                  <a:t>Suppose we have the following recurrence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i="1" dirty="0">
                    <a:latin typeface="Cambria Math" panose="02040503050406030204" pitchFamily="18" charset="0"/>
                  </a:rPr>
                  <a:t> </a:t>
                </a:r>
                <a:r>
                  <a:rPr lang="en-CA" dirty="0">
                    <a:latin typeface="Cambria Math" panose="02040503050406030204" pitchFamily="18" charset="0"/>
                  </a:rPr>
                  <a:t>;</a:t>
                </a:r>
                <a:r>
                  <a:rPr lang="en-CA" i="1" dirty="0">
                    <a:latin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CA" dirty="0"/>
              </a:p>
              <a:p>
                <a:r>
                  <a:rPr lang="en-CA" b="1" dirty="0"/>
                  <a:t>Guess </a:t>
                </a:r>
                <a:r>
                  <a:rPr lang="en-CA" dirty="0"/>
                  <a:t>the form of the solution </a:t>
                </a:r>
                <a:r>
                  <a:rPr lang="en-CA" b="1" dirty="0"/>
                  <a:t>any </a:t>
                </a:r>
                <a:r>
                  <a:rPr lang="en-CA" dirty="0"/>
                  <a:t>way you like</a:t>
                </a:r>
              </a:p>
              <a:p>
                <a:r>
                  <a:rPr lang="en-CA" dirty="0"/>
                  <a:t>My approach: </a:t>
                </a:r>
                <a:r>
                  <a:rPr lang="en-CA" b="1" dirty="0"/>
                  <a:t>the substitution method</a:t>
                </a:r>
              </a:p>
              <a:p>
                <a:pPr lvl="2"/>
                <a:r>
                  <a:rPr lang="en-CA" dirty="0"/>
                  <a:t>Recursively substitute the formula into itself</a:t>
                </a:r>
              </a:p>
              <a:p>
                <a:pPr lvl="2"/>
                <a:r>
                  <a:rPr lang="en-CA" dirty="0"/>
                  <a:t>Try to identify patterns to </a:t>
                </a:r>
                <a:r>
                  <a:rPr lang="en-CA" b="1" dirty="0"/>
                  <a:t>guess</a:t>
                </a:r>
                <a:r>
                  <a:rPr lang="en-CA" dirty="0"/>
                  <a:t> the final closed form</a:t>
                </a:r>
              </a:p>
              <a:p>
                <a:r>
                  <a:rPr lang="en-CA" b="1" dirty="0"/>
                  <a:t>Prove</a:t>
                </a:r>
                <a:r>
                  <a:rPr lang="en-CA" dirty="0"/>
                  <a:t> that the guess was correct</a:t>
                </a:r>
                <a:br>
                  <a:rPr lang="en-CA" dirty="0"/>
                </a:b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444" y="1236374"/>
                <a:ext cx="9334005" cy="4597756"/>
              </a:xfrm>
              <a:blipFill>
                <a:blip r:embed="rId2"/>
                <a:stretch>
                  <a:fillRect l="-1698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710" y="167594"/>
            <a:ext cx="3109995" cy="3109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CC9F5-3D06-0C78-F1D4-5E804078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Substitution method: </a:t>
            </a:r>
            <a:r>
              <a:rPr lang="en-CA" dirty="0"/>
              <a:t>Worked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028384"/>
                <a:ext cx="10721724" cy="502627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CA" dirty="0"/>
                  <a:t>Recurrence:   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i="1" dirty="0">
                    <a:latin typeface="Cambria Math" panose="02040503050406030204" pitchFamily="18" charset="0"/>
                  </a:rPr>
                  <a:t> </a:t>
                </a:r>
                <a:r>
                  <a:rPr lang="en-CA" dirty="0">
                    <a:latin typeface="Cambria Math" panose="02040503050406030204" pitchFamily="18" charset="0"/>
                  </a:rPr>
                  <a:t>;</a:t>
                </a:r>
                <a:r>
                  <a:rPr lang="en-CA" i="1" dirty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+6(</m:t>
                    </m:r>
                    <m:r>
                      <a:rPr lang="en-CA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)−5</m:t>
                    </m:r>
                  </m:oMath>
                </a14:m>
                <a:endParaRPr lang="en-CA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CA" b="0" dirty="0"/>
                  <a:t>				</a:t>
                </a:r>
                <a:r>
                  <a:rPr lang="en-CA" b="1" dirty="0"/>
                  <a:t>(substitute)</a:t>
                </a:r>
              </a:p>
              <a:p>
                <a:r>
                  <a:rPr lang="en-CA" b="0" dirty="0"/>
                  <a:t>		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CA" dirty="0"/>
                  <a:t>		(try to preserve structure)</a:t>
                </a:r>
                <a:endParaRPr lang="en-CA" b="0" dirty="0"/>
              </a:p>
              <a:p>
                <a:r>
                  <a:rPr lang="en-CA" b="0" dirty="0"/>
                  <a:t>		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CA" b="0" dirty="0"/>
                  <a:t>		</a:t>
                </a:r>
                <a:r>
                  <a:rPr lang="en-CA" b="1" dirty="0"/>
                  <a:t>(substitute)</a:t>
                </a:r>
                <a:endParaRPr lang="en-CA" b="0" dirty="0"/>
              </a:p>
              <a:p>
                <a:r>
                  <a:rPr lang="en-CA" b="0" dirty="0"/>
                  <a:t>		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/>
              </a:p>
              <a:p>
                <a:r>
                  <a:rPr lang="en-CA" dirty="0"/>
                  <a:t>… identify patterns and </a:t>
                </a:r>
                <a:r>
                  <a:rPr lang="en-CA" b="1" dirty="0"/>
                  <a:t>guess</a:t>
                </a:r>
                <a:r>
                  <a:rPr lang="en-CA" dirty="0"/>
                  <a:t> what happens in the limit</a:t>
                </a:r>
              </a:p>
              <a:p>
                <a:r>
                  <a:rPr lang="en-CA" b="0" dirty="0"/>
                  <a:t>		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 smtClean="0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CA" b="1" i="1" smtClean="0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CA" b="1" i="1" smtClean="0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ctrlPr>
                              <a:rPr lang="en-CA" b="1" i="1" smtClean="0">
                                <a:solidFill>
                                  <a:srgbClr val="89A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 smtClean="0">
                                <a:solidFill>
                                  <a:srgbClr val="89A2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solidFill>
                                  <a:srgbClr val="89A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solidFill>
                                  <a:srgbClr val="89A2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028384"/>
                <a:ext cx="10721724" cy="5026279"/>
              </a:xfrm>
              <a:blipFill>
                <a:blip r:embed="rId2"/>
                <a:stretch>
                  <a:fillRect l="-13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293063" y="925926"/>
            <a:ext cx="4506216" cy="664420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286644" y="2718527"/>
            <a:ext cx="4506216" cy="572148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lowchart: Process 6"/>
          <p:cNvSpPr/>
          <p:nvPr/>
        </p:nvSpPr>
        <p:spPr>
          <a:xfrm>
            <a:off x="7861140" y="1498155"/>
            <a:ext cx="3186271" cy="66442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Compare: new terms?</a:t>
            </a:r>
            <a:br>
              <a:rPr lang="en-CA" sz="2000" dirty="0"/>
            </a:br>
            <a:r>
              <a:rPr lang="en-CA" sz="2000" dirty="0"/>
              <a:t>+(6n-5)         -6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28871" y="3841142"/>
            <a:ext cx="5294146" cy="565328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lowchart: Process 13"/>
          <p:cNvSpPr/>
          <p:nvPr/>
        </p:nvSpPr>
        <p:spPr>
          <a:xfrm>
            <a:off x="7991491" y="3880847"/>
            <a:ext cx="4099555" cy="48003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/>
              <a:t>new terms?   +(6n-5)   -2(6)</a:t>
            </a:r>
          </a:p>
        </p:txBody>
      </p:sp>
      <p:cxnSp>
        <p:nvCxnSpPr>
          <p:cNvPr id="21" name="Straight Arrow Connector 20"/>
          <p:cNvCxnSpPr>
            <a:cxnSpLocks/>
            <a:stCxn id="7" idx="2"/>
            <a:endCxn id="6" idx="3"/>
          </p:cNvCxnSpPr>
          <p:nvPr/>
        </p:nvCxnSpPr>
        <p:spPr>
          <a:xfrm flipH="1">
            <a:off x="6792860" y="2162575"/>
            <a:ext cx="2661416" cy="84202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14" idx="1"/>
            <a:endCxn id="13" idx="3"/>
          </p:cNvCxnSpPr>
          <p:nvPr/>
        </p:nvCxnSpPr>
        <p:spPr>
          <a:xfrm flipH="1">
            <a:off x="7523017" y="4120866"/>
            <a:ext cx="468474" cy="294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E6084-D478-4957-CD3A-B4305DA1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0506" y="273277"/>
                <a:ext cx="11293878" cy="467729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solidFill>
                          <a:srgbClr val="89A2FF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CA" b="1" i="1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CA" b="1" i="1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CA" b="1" i="1">
                            <a:solidFill>
                              <a:srgbClr val="89A2FF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ctrlPr>
                              <a:rPr lang="en-CA" b="1" i="1">
                                <a:solidFill>
                                  <a:srgbClr val="89A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>
                                <a:solidFill>
                                  <a:srgbClr val="89A2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>
                                <a:solidFill>
                                  <a:srgbClr val="89A2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>
                                <a:solidFill>
                                  <a:srgbClr val="89A2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CA" b="1" dirty="0"/>
              </a:p>
              <a:p>
                <a:r>
                  <a:rPr lang="en-CA" dirty="0"/>
                  <a:t>Use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1+2+…+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CA" b="0" dirty="0"/>
              </a:p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−1)/2</m:t>
                    </m:r>
                  </m:oMath>
                </a14:m>
                <a:r>
                  <a:rPr lang="en-CA" dirty="0"/>
                  <a:t>			</a:t>
                </a:r>
                <a:r>
                  <a:rPr lang="en-CA" b="1" dirty="0"/>
                  <a:t>(simplify)</a:t>
                </a:r>
              </a:p>
              <a:p>
                <a:r>
                  <a:rPr lang="en-CA" b="0" dirty="0"/>
                  <a:t>			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CA" dirty="0"/>
              </a:p>
              <a:p>
                <a:r>
                  <a:rPr lang="en-CA" dirty="0"/>
                  <a:t>Are we done?</a:t>
                </a:r>
              </a:p>
              <a:p>
                <a:r>
                  <a:rPr lang="en-CA" dirty="0"/>
                  <a:t>The form of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FFFF00"/>
                    </a:solidFill>
                  </a:rPr>
                  <a:t> </a:t>
                </a:r>
                <a:r>
                  <a:rPr lang="en-CA" dirty="0"/>
                  <a:t>was an </a:t>
                </a:r>
                <a:r>
                  <a:rPr lang="en-CA" b="1" dirty="0"/>
                  <a:t>educated guess</a:t>
                </a:r>
                <a:r>
                  <a:rPr lang="en-CA" dirty="0"/>
                  <a:t>.</a:t>
                </a:r>
              </a:p>
              <a:p>
                <a:r>
                  <a:rPr lang="en-CA" dirty="0"/>
                  <a:t>To be sure, we must </a:t>
                </a:r>
                <a:r>
                  <a:rPr lang="en-CA" b="1" dirty="0"/>
                  <a:t>prove</a:t>
                </a:r>
                <a:r>
                  <a:rPr lang="en-CA" dirty="0"/>
                  <a:t> it correct using </a:t>
                </a:r>
                <a:r>
                  <a:rPr lang="en-CA" b="1" dirty="0"/>
                  <a:t>induction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506" y="273277"/>
                <a:ext cx="11293878" cy="4677295"/>
              </a:xfrm>
              <a:blipFill>
                <a:blip r:embed="rId2"/>
                <a:stretch>
                  <a:fillRect l="-15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66D44-0CA4-6DBB-F5B6-B53AB0AC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81BA6AA3-6ED4-6E50-9F2F-E480158D0FD3}"/>
              </a:ext>
            </a:extLst>
          </p:cNvPr>
          <p:cNvSpPr/>
          <p:nvPr/>
        </p:nvSpPr>
        <p:spPr>
          <a:xfrm rot="16200000">
            <a:off x="8037482" y="-983297"/>
            <a:ext cx="193114" cy="3708948"/>
          </a:xfrm>
          <a:prstGeom prst="lef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43" y="109758"/>
                <a:ext cx="11976264" cy="6448296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Recall: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b="1" i="1" dirty="0"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latin typeface="Cambria Math" panose="02040503050406030204" pitchFamily="18" charset="0"/>
                  </a:rPr>
                  <a:t>;</a:t>
                </a:r>
                <a:r>
                  <a:rPr lang="en-CA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CA" b="1" i="1" dirty="0"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CA" b="1" dirty="0"/>
              </a:p>
              <a:p>
                <a:r>
                  <a:rPr lang="en-CA" b="1" dirty="0">
                    <a:solidFill>
                      <a:srgbClr val="FFFFFF"/>
                    </a:solidFill>
                  </a:rPr>
                  <a:t>Want to prove: 	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FFFFFF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CA" b="1" dirty="0">
                  <a:solidFill>
                    <a:srgbClr val="FFFFFF"/>
                  </a:solidFill>
                </a:endParaRPr>
              </a:p>
              <a:p>
                <a:r>
                  <a:rPr lang="en-CA" dirty="0"/>
                  <a:t>Base case: 		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+4=</m:t>
                    </m:r>
                    <m:r>
                      <a:rPr lang="en-CA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43" y="109758"/>
                <a:ext cx="11976264" cy="6448296"/>
              </a:xfrm>
              <a:blipFill>
                <a:blip r:embed="rId2"/>
                <a:stretch>
                  <a:fillRect l="-1323" t="-12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451" y="694706"/>
            <a:ext cx="2448296" cy="95002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CA" sz="4800" b="1" u="sng" dirty="0"/>
              <a:t>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425AB-B37A-5EF4-AEE8-DF0DA4C7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43" y="109758"/>
                <a:ext cx="11976264" cy="6448296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Recall: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b="1" i="1" dirty="0"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latin typeface="Cambria Math" panose="02040503050406030204" pitchFamily="18" charset="0"/>
                  </a:rPr>
                  <a:t>;</a:t>
                </a:r>
                <a:r>
                  <a:rPr lang="en-CA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CA" b="1" i="1" dirty="0"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CA" b="1" dirty="0"/>
              </a:p>
              <a:p>
                <a:r>
                  <a:rPr lang="en-CA" b="1" dirty="0">
                    <a:solidFill>
                      <a:srgbClr val="FFFFFF"/>
                    </a:solidFill>
                  </a:rPr>
                  <a:t>Want to prove: 	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FFFFFF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CA" b="1" dirty="0">
                  <a:solidFill>
                    <a:srgbClr val="FFFFFF"/>
                  </a:solidFill>
                </a:endParaRPr>
              </a:p>
              <a:p>
                <a:r>
                  <a:rPr lang="en-CA" dirty="0"/>
                  <a:t>Inductive case: 	</a:t>
                </a:r>
                <a:r>
                  <a:rPr lang="en-CA" b="1" dirty="0"/>
                  <a:t>suppose 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b="0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b="0" dirty="0"/>
                  <a:t>,</a:t>
                </a:r>
                <a:br>
                  <a:rPr lang="en-CA" b="0" dirty="0"/>
                </a:br>
                <a:r>
                  <a:rPr lang="en-CA" b="0" dirty="0"/>
                  <a:t>							</a:t>
                </a:r>
                <a:r>
                  <a:rPr lang="en-CA" b="1" dirty="0"/>
                  <a:t>show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CA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smtClean="0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CA" i="1" dirty="0">
                    <a:latin typeface="Cambria Math" panose="02040503050406030204" pitchFamily="18" charset="0"/>
                  </a:rPr>
                  <a:t>						</a:t>
                </a:r>
                <a:r>
                  <a:rPr lang="en-CA" dirty="0">
                    <a:latin typeface="Cambria Math" panose="02040503050406030204" pitchFamily="18" charset="0"/>
                  </a:rPr>
                  <a:t>(by definition)</a:t>
                </a:r>
              </a:p>
              <a:p>
                <a:r>
                  <a:rPr lang="en-CA" b="0" dirty="0"/>
                  <a:t>			   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	</a:t>
                </a:r>
                <a:r>
                  <a:rPr lang="en-CA" dirty="0">
                    <a:latin typeface="Cambria Math" panose="02040503050406030204" pitchFamily="18" charset="0"/>
                  </a:rPr>
                  <a:t>			(by inductive hypothesis)</a:t>
                </a:r>
                <a:endParaRPr lang="en-CA" b="0" i="1" dirty="0">
                  <a:latin typeface="Cambria Math" panose="02040503050406030204" pitchFamily="18" charset="0"/>
                </a:endParaRPr>
              </a:p>
              <a:p>
                <a:r>
                  <a:rPr lang="en-CA" b="0" dirty="0"/>
                  <a:t>				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			(substitute)</a:t>
                </a:r>
                <a:endParaRPr lang="en-CA" b="0" dirty="0"/>
              </a:p>
              <a:p>
                <a:r>
                  <a:rPr lang="en-CA" b="0" dirty="0"/>
                  <a:t>			   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							</a:t>
                </a:r>
                <a:r>
                  <a:rPr lang="en-US" b="0" dirty="0">
                    <a:latin typeface="Cambria Math" panose="02040503050406030204" pitchFamily="18" charset="0"/>
                  </a:rPr>
                  <a:t>(simplify)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b="0" dirty="0"/>
                  <a:t>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CA" dirty="0">
                    <a:latin typeface="Cambria Math" panose="02040503050406030204" pitchFamily="18" charset="0"/>
                  </a:rPr>
                  <a:t>		(by definition)</a:t>
                </a:r>
              </a:p>
              <a:p>
                <a:r>
                  <a:rPr lang="en-CA" b="0" dirty="0"/>
                  <a:t>					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CA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smtClean="0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		(simplify)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43" y="109758"/>
                <a:ext cx="11976264" cy="6448296"/>
              </a:xfrm>
              <a:blipFill>
                <a:blip r:embed="rId2"/>
                <a:stretch>
                  <a:fillRect l="-1323" t="-12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451" y="694706"/>
            <a:ext cx="2448296" cy="95002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CA" sz="4800" b="1" u="sng" dirty="0"/>
              <a:t>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425AB-B37A-5EF4-AEE8-DF0DA4C7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0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8512" y="1028384"/>
                <a:ext cx="10611800" cy="4597756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Suppose you look for a while at the previous recurrence: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i="1" dirty="0">
                    <a:latin typeface="Cambria Math" panose="02040503050406030204" pitchFamily="18" charset="0"/>
                  </a:rPr>
                  <a:t> </a:t>
                </a:r>
                <a:r>
                  <a:rPr lang="en-CA" dirty="0">
                    <a:latin typeface="Cambria Math" panose="02040503050406030204" pitchFamily="18" charset="0"/>
                  </a:rPr>
                  <a:t>;</a:t>
                </a:r>
                <a:r>
                  <a:rPr lang="en-CA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CA" dirty="0"/>
              </a:p>
              <a:p>
                <a:r>
                  <a:rPr lang="en-CA" dirty="0"/>
                  <a:t>With some experience, you might just </a:t>
                </a:r>
                <a:r>
                  <a:rPr lang="en-CA" b="1" dirty="0"/>
                  <a:t>guess </a:t>
                </a:r>
                <a:r>
                  <a:rPr lang="en-CA" dirty="0"/>
                  <a:t>it’s </a:t>
                </a:r>
                <a:r>
                  <a:rPr lang="en-CA" b="1" dirty="0"/>
                  <a:t>quadratic</a:t>
                </a:r>
              </a:p>
              <a:p>
                <a:r>
                  <a:rPr lang="en-CA" dirty="0"/>
                  <a:t>If you’re right, it should have the 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𝒃𝒏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CA" b="1" dirty="0"/>
                  <a:t> f</a:t>
                </a:r>
                <a:r>
                  <a:rPr lang="en-CA" dirty="0"/>
                  <a:t>or some </a:t>
                </a:r>
                <a:r>
                  <a:rPr lang="en-CA" b="1" dirty="0"/>
                  <a:t>unknown </a:t>
                </a:r>
                <a:r>
                  <a:rPr lang="en-CA" dirty="0"/>
                  <a:t>constants </a:t>
                </a:r>
                <a:r>
                  <a:rPr lang="en-CA" b="1" dirty="0"/>
                  <a:t>a, b, c</a:t>
                </a:r>
              </a:p>
              <a:p>
                <a:r>
                  <a:rPr lang="en-CA" dirty="0"/>
                  <a:t>So, just carry the unknown constants </a:t>
                </a:r>
                <a:r>
                  <a:rPr lang="en-CA" b="1" dirty="0"/>
                  <a:t>into the proof</a:t>
                </a:r>
                <a:r>
                  <a:rPr lang="en-CA" dirty="0"/>
                  <a:t>!</a:t>
                </a:r>
              </a:p>
              <a:p>
                <a:pPr lvl="1"/>
                <a:r>
                  <a:rPr lang="en-CA" dirty="0"/>
                  <a:t>You can then determine what the constants </a:t>
                </a:r>
                <a:r>
                  <a:rPr lang="en-CA" b="1" dirty="0"/>
                  <a:t>must be</a:t>
                </a:r>
                <a:br>
                  <a:rPr lang="en-CA" dirty="0"/>
                </a:br>
                <a:r>
                  <a:rPr lang="en-CA" dirty="0"/>
                  <a:t>for the proof to work out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8512" y="1028384"/>
                <a:ext cx="10611800" cy="4597756"/>
              </a:xfrm>
              <a:blipFill>
                <a:blip r:embed="rId2"/>
                <a:stretch>
                  <a:fillRect l="-1493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BB0BF-8F2C-17AF-F3BB-B635FA57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7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127" y="109759"/>
                <a:ext cx="12041580" cy="585042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b="1" i="1" dirty="0"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latin typeface="Cambria Math" panose="02040503050406030204" pitchFamily="18" charset="0"/>
                  </a:rPr>
                  <a:t>;</a:t>
                </a:r>
                <a:r>
                  <a:rPr lang="en-CA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CA" b="1" i="1" dirty="0"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𝒃𝒏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CA" b="1" dirty="0"/>
              </a:p>
              <a:p>
                <a:r>
                  <a:rPr lang="en-CA" b="1" dirty="0">
                    <a:solidFill>
                      <a:srgbClr val="FFFFFF"/>
                    </a:solidFill>
                  </a:rPr>
                  <a:t>Want to prove: 	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FFFFFF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CA" b="1" dirty="0">
                  <a:solidFill>
                    <a:srgbClr val="FFFFFF"/>
                  </a:solidFill>
                </a:endParaRPr>
              </a:p>
              <a:p>
                <a:r>
                  <a:rPr lang="en-CA" dirty="0"/>
                  <a:t>Base case: 		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CA" b="0" dirty="0"/>
              </a:p>
              <a:p>
                <a:r>
                  <a:rPr lang="en-US" b="0" dirty="0"/>
                  <a:t>							this holds </a:t>
                </a:r>
                <a:r>
                  <a:rPr lang="en-US" b="1" dirty="0" err="1"/>
                  <a:t>iff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b="0" dirty="0"/>
                  <a:t> 				</a:t>
                </a:r>
                <a:r>
                  <a:rPr lang="en-CA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are not constrained)</a:t>
                </a:r>
              </a:p>
              <a:p>
                <a:r>
                  <a:rPr lang="en-CA" dirty="0"/>
                  <a:t>Inductive case: 	</a:t>
                </a:r>
                <a:r>
                  <a:rPr lang="en-CA" b="1" dirty="0"/>
                  <a:t>suppose 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b="0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b="0" dirty="0"/>
                  <a:t>,</a:t>
                </a:r>
                <a:br>
                  <a:rPr lang="en-CA" b="0" dirty="0"/>
                </a:br>
                <a:r>
                  <a:rPr lang="en-CA" b="0" dirty="0"/>
                  <a:t>							</a:t>
                </a:r>
                <a:r>
                  <a:rPr lang="en-CA" b="1" dirty="0"/>
                  <a:t>show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CA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smtClean="0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CA" i="1" dirty="0">
                    <a:latin typeface="Cambria Math" panose="02040503050406030204" pitchFamily="18" charset="0"/>
                  </a:rPr>
                  <a:t>						</a:t>
                </a:r>
                <a:r>
                  <a:rPr lang="en-CA" dirty="0">
                    <a:latin typeface="Cambria Math" panose="02040503050406030204" pitchFamily="18" charset="0"/>
                  </a:rPr>
                  <a:t>(by definition)</a:t>
                </a:r>
              </a:p>
              <a:p>
                <a:r>
                  <a:rPr lang="en-CA" b="0" dirty="0"/>
                  <a:t>			   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CA" b="0" i="1" dirty="0">
                    <a:latin typeface="Cambria Math" panose="02040503050406030204" pitchFamily="18" charset="0"/>
                  </a:rPr>
                  <a:t>	</a:t>
                </a:r>
                <a:r>
                  <a:rPr lang="en-CA" dirty="0">
                    <a:latin typeface="Cambria Math" panose="02040503050406030204" pitchFamily="18" charset="0"/>
                  </a:rPr>
                  <a:t>			(by inductive hypothesis)</a:t>
                </a:r>
                <a:endParaRPr lang="en-CA" b="0" i="1" dirty="0">
                  <a:latin typeface="Cambria Math" panose="02040503050406030204" pitchFamily="18" charset="0"/>
                </a:endParaRPr>
              </a:p>
              <a:p>
                <a:r>
                  <a:rPr lang="en-CA" b="0" dirty="0"/>
                  <a:t>			   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		</a:t>
                </a:r>
                <a:r>
                  <a:rPr lang="en-US" b="0" dirty="0">
                    <a:latin typeface="Cambria Math" panose="02040503050406030204" pitchFamily="18" charset="0"/>
                  </a:rPr>
                  <a:t>(substitute)</a:t>
                </a: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					</a:t>
                </a:r>
                <a:r>
                  <a:rPr lang="en-US" dirty="0">
                    <a:latin typeface="Cambria Math" panose="02040503050406030204" pitchFamily="18" charset="0"/>
                  </a:rPr>
                  <a:t>(simplify)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127" y="109759"/>
                <a:ext cx="12041580" cy="5850424"/>
              </a:xfrm>
              <a:blipFill>
                <a:blip r:embed="rId2"/>
                <a:stretch>
                  <a:fillRect l="-13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623E09-47AD-1654-357C-AFED4BC8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127" y="109757"/>
                <a:ext cx="12041580" cy="6409796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FFFFFF"/>
                    </a:solidFill>
                  </a:rPr>
                  <a:t>Recall: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𝒃𝒏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CA" dirty="0"/>
                  <a:t>	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CA" b="1" dirty="0"/>
              </a:p>
              <a:p>
                <a:r>
                  <a:rPr lang="en-CA" dirty="0"/>
                  <a:t>Inductive case: 	</a:t>
                </a:r>
                <a:r>
                  <a:rPr lang="en-CA" b="1" dirty="0"/>
                  <a:t>suppose 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b="0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b="0" dirty="0"/>
                  <a:t>,</a:t>
                </a:r>
                <a:br>
                  <a:rPr lang="en-CA" b="0" dirty="0"/>
                </a:br>
                <a:r>
                  <a:rPr lang="en-CA" b="0" dirty="0"/>
                  <a:t>							</a:t>
                </a:r>
                <a:r>
                  <a:rPr lang="en-CA" b="1" dirty="0"/>
                  <a:t>show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𝑔𝑢𝑒𝑠𝑠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CA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smtClean="0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i="1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CA" i="1" dirty="0">
                    <a:latin typeface="Cambria Math" panose="02040503050406030204" pitchFamily="18" charset="0"/>
                  </a:rPr>
                  <a:t>						</a:t>
                </a:r>
                <a:r>
                  <a:rPr lang="en-CA" dirty="0">
                    <a:latin typeface="Cambria Math" panose="02040503050406030204" pitchFamily="18" charset="0"/>
                  </a:rPr>
                  <a:t>(continue previous slide)</a:t>
                </a:r>
              </a:p>
              <a:p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𝒈𝒖𝒆𝒔𝒔</m:t>
                    </m:r>
                    <m:d>
                      <m:d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dirty="0">
                    <a:latin typeface="Cambria Math" panose="02040503050406030204" pitchFamily="18" charset="0"/>
                  </a:rPr>
                  <a:t>		(by definition 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CA" dirty="0">
                    <a:latin typeface="Cambria Math" panose="02040503050406030204" pitchFamily="18" charset="0"/>
                  </a:rPr>
                  <a:t>)</a:t>
                </a:r>
              </a:p>
              <a:p>
                <a:r>
                  <a:rPr lang="en-CA" dirty="0"/>
                  <a:t>					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	(simplify, and…)</a:t>
                </a:r>
              </a:p>
              <a:p>
                <a:r>
                  <a:rPr lang="en-CA" dirty="0"/>
                  <a:t>						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  (rearrange polynomial)</a:t>
                </a:r>
              </a:p>
              <a:p>
                <a:r>
                  <a:rPr lang="en-US" dirty="0"/>
                  <a:t>We want this to be equal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i="1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equivalent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9FB4FF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9FB4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FB4FF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first implies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			plug a into second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=5−4−3=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127" y="109757"/>
                <a:ext cx="12041580" cy="6409796"/>
              </a:xfrm>
              <a:blipFill>
                <a:blip r:embed="rId2"/>
                <a:stretch>
                  <a:fillRect l="-1367" t="-1618" b="-4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9209314" y="4340431"/>
                <a:ext cx="2915393" cy="1163782"/>
              </a:xfrm>
              <a:prstGeom prst="wedgeRectCallout">
                <a:avLst>
                  <a:gd name="adj1" fmla="val -21673"/>
                  <a:gd name="adj2" fmla="val 73724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So, inductive hypothesis is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correct</a:t>
                </a:r>
                <a:r>
                  <a:rPr lang="en-US" sz="2000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314" y="4340431"/>
                <a:ext cx="2915393" cy="1163782"/>
              </a:xfrm>
              <a:prstGeom prst="wedgeRectCallout">
                <a:avLst>
                  <a:gd name="adj1" fmla="val -21673"/>
                  <a:gd name="adj2" fmla="val 7372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7B5429-1EE2-33C7-3DEC-049824ED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2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Master theorem </a:t>
            </a:r>
            <a:r>
              <a:rPr lang="en-CA" dirty="0"/>
              <a:t>for 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942827"/>
                <a:ext cx="10318347" cy="489130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Provides a formula for solving many recurrence relations</a:t>
                </a:r>
              </a:p>
              <a:p>
                <a:r>
                  <a:rPr lang="en-US" sz="2400" dirty="0"/>
                  <a:t>We start with a </a:t>
                </a:r>
                <a:r>
                  <a:rPr lang="en-US" sz="2400" b="1" u="sng" dirty="0"/>
                  <a:t>simplified</a:t>
                </a:r>
                <a:r>
                  <a:rPr lang="en-US" sz="2400" u="sng" dirty="0"/>
                  <a:t> </a:t>
                </a:r>
                <a:r>
                  <a:rPr lang="en-US" sz="2400" b="1" u="sng" dirty="0"/>
                  <a:t>version</a:t>
                </a:r>
              </a:p>
              <a:p>
                <a:r>
                  <a:rPr lang="en-CA" sz="2400" dirty="0"/>
                  <a:t>Consider recurrence: 	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;   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br>
                  <a:rPr lang="en-CA" sz="2400" b="0" dirty="0"/>
                </a:br>
                <a:r>
                  <a:rPr lang="en-CA" sz="2400" dirty="0"/>
                  <a:t>where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≥1,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400" dirty="0"/>
                  <a:t> is a power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sz="2400" dirty="0"/>
                  <a:t> (i.e.,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CA" sz="2400" dirty="0"/>
                  <a:t> for integer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942827"/>
                <a:ext cx="10318347" cy="4891303"/>
              </a:xfrm>
              <a:blipFill>
                <a:blip r:embed="rId3"/>
                <a:stretch>
                  <a:fillRect l="-1299" t="-13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A80AE74-63AE-46B6-A798-807B97FB3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15" y="3305099"/>
            <a:ext cx="6009185" cy="2615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11BA73-4403-48AC-861F-C3394A23FBF5}"/>
              </a:ext>
            </a:extLst>
          </p:cNvPr>
          <p:cNvSpPr/>
          <p:nvPr/>
        </p:nvSpPr>
        <p:spPr>
          <a:xfrm>
            <a:off x="152824" y="3208441"/>
            <a:ext cx="4548312" cy="360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Example corresponding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4BCBB-90B5-6225-D83D-49A12E04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76E2E-FE13-26C6-B770-35CF0928DFD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72727F"/>
              </a:clrFrom>
              <a:clrTo>
                <a:srgbClr val="72727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2173" y="3648028"/>
            <a:ext cx="4748212" cy="15663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CC77D8-5643-17BA-1A24-AABE103213C3}"/>
              </a:ext>
            </a:extLst>
          </p:cNvPr>
          <p:cNvSpPr/>
          <p:nvPr/>
        </p:nvSpPr>
        <p:spPr>
          <a:xfrm>
            <a:off x="7052173" y="3224175"/>
            <a:ext cx="4748212" cy="360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Simplified 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32624C-7581-ECF6-39F6-C75D77082E2B}"/>
                  </a:ext>
                </a:extLst>
              </p:cNvPr>
              <p:cNvSpPr txBox="1"/>
              <p:nvPr/>
            </p:nvSpPr>
            <p:spPr>
              <a:xfrm>
                <a:off x="9196418" y="5318375"/>
                <a:ext cx="374059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dirty="0"/>
                  <a:t>where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CA" sz="24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32624C-7581-ECF6-39F6-C75D77082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418" y="5318375"/>
                <a:ext cx="3740593" cy="461665"/>
              </a:xfrm>
              <a:prstGeom prst="rect">
                <a:avLst/>
              </a:prstGeom>
              <a:blipFill>
                <a:blip r:embed="rId6"/>
                <a:stretch>
                  <a:fillRect l="-2610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1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30" y="-170570"/>
            <a:ext cx="11678764" cy="1028386"/>
          </a:xfrm>
        </p:spPr>
        <p:txBody>
          <a:bodyPr>
            <a:normAutofit/>
          </a:bodyPr>
          <a:lstStyle/>
          <a:p>
            <a:r>
              <a:rPr lang="en-CA" b="1" u="sng" dirty="0"/>
              <a:t>Deriving</a:t>
            </a:r>
            <a:r>
              <a:rPr lang="en-CA" b="1" dirty="0"/>
              <a:t> the simplified Master theorem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102" y="588747"/>
                <a:ext cx="11501916" cy="63171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sz="240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400" dirty="0"/>
                  <a:t> where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≥1,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102" y="588747"/>
                <a:ext cx="11501916" cy="631718"/>
              </a:xfrm>
              <a:blipFill>
                <a:blip r:embed="rId3"/>
                <a:stretch>
                  <a:fillRect t="-19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2A10A4-1F68-4D7A-9B83-84489B1669E6}"/>
                  </a:ext>
                </a:extLst>
              </p:cNvPr>
              <p:cNvSpPr txBox="1"/>
              <p:nvPr/>
            </p:nvSpPr>
            <p:spPr>
              <a:xfrm>
                <a:off x="5920283" y="1322730"/>
                <a:ext cx="6230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2A10A4-1F68-4D7A-9B83-84489B166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283" y="1322730"/>
                <a:ext cx="6230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0C9FB077-3D2C-46A1-BEFD-8218D2032007}"/>
              </a:ext>
            </a:extLst>
          </p:cNvPr>
          <p:cNvGrpSpPr/>
          <p:nvPr/>
        </p:nvGrpSpPr>
        <p:grpSpPr>
          <a:xfrm>
            <a:off x="3689557" y="1625832"/>
            <a:ext cx="4641730" cy="1068387"/>
            <a:chOff x="3500044" y="2511038"/>
            <a:chExt cx="4641730" cy="1068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F855219-8C5D-4FF1-8407-985182D78E6D}"/>
                    </a:ext>
                  </a:extLst>
                </p:cNvPr>
                <p:cNvSpPr txBox="1"/>
                <p:nvPr/>
              </p:nvSpPr>
              <p:spPr>
                <a:xfrm>
                  <a:off x="3500044" y="2965154"/>
                  <a:ext cx="891911" cy="614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F855219-8C5D-4FF1-8407-985182D78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044" y="2965154"/>
                  <a:ext cx="891911" cy="61427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457A334-A5C4-4056-96A1-DE4FD0BBE0CD}"/>
                    </a:ext>
                  </a:extLst>
                </p:cNvPr>
                <p:cNvSpPr txBox="1"/>
                <p:nvPr/>
              </p:nvSpPr>
              <p:spPr>
                <a:xfrm>
                  <a:off x="4588202" y="2965153"/>
                  <a:ext cx="891911" cy="614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457A334-A5C4-4056-96A1-DE4FD0BBE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8202" y="2965153"/>
                  <a:ext cx="891911" cy="61427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64B248E-FF87-4011-97BC-9D88B06B683E}"/>
                    </a:ext>
                  </a:extLst>
                </p:cNvPr>
                <p:cNvSpPr txBox="1"/>
                <p:nvPr/>
              </p:nvSpPr>
              <p:spPr>
                <a:xfrm>
                  <a:off x="5676360" y="2965152"/>
                  <a:ext cx="891911" cy="614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64B248E-FF87-4011-97BC-9D88B06B6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360" y="2965152"/>
                  <a:ext cx="891911" cy="61427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ADEA26C-FEA2-4F4C-BD46-DFF7C0B26907}"/>
                    </a:ext>
                  </a:extLst>
                </p:cNvPr>
                <p:cNvSpPr txBox="1"/>
                <p:nvPr/>
              </p:nvSpPr>
              <p:spPr>
                <a:xfrm>
                  <a:off x="7249863" y="2965151"/>
                  <a:ext cx="891911" cy="614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ADEA26C-FEA2-4F4C-BD46-DFF7C0B26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9863" y="2965151"/>
                  <a:ext cx="891911" cy="61427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A426AE-3C3C-4E18-93C9-138BD6159527}"/>
                </a:ext>
              </a:extLst>
            </p:cNvPr>
            <p:cNvSpPr txBox="1"/>
            <p:nvPr/>
          </p:nvSpPr>
          <p:spPr>
            <a:xfrm>
              <a:off x="6662845" y="297781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…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76DE10A-B3AF-4655-9F38-E03198F3C8AF}"/>
                </a:ext>
              </a:extLst>
            </p:cNvPr>
            <p:cNvCxnSpPr/>
            <p:nvPr/>
          </p:nvCxnSpPr>
          <p:spPr>
            <a:xfrm flipH="1">
              <a:off x="4230879" y="2511047"/>
              <a:ext cx="1615598" cy="45410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EE37980-A620-42AB-942B-765548997B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0602" y="2511044"/>
              <a:ext cx="673777" cy="48523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60BE75C-04E2-40A7-8365-4E2B490185B3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5941051" y="2511041"/>
              <a:ext cx="181265" cy="45411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31949A9-B617-4BA6-A7A5-A1A37E53416E}"/>
                </a:ext>
              </a:extLst>
            </p:cNvPr>
            <p:cNvCxnSpPr>
              <a:cxnSpLocks/>
            </p:cNvCxnSpPr>
            <p:nvPr/>
          </p:nvCxnSpPr>
          <p:spPr>
            <a:xfrm>
              <a:off x="6178989" y="2511038"/>
              <a:ext cx="1401531" cy="48523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EAE9BA6-CDFE-47D2-B4AE-34EE42F1D7A6}"/>
              </a:ext>
            </a:extLst>
          </p:cNvPr>
          <p:cNvGrpSpPr/>
          <p:nvPr/>
        </p:nvGrpSpPr>
        <p:grpSpPr>
          <a:xfrm>
            <a:off x="1901727" y="2698877"/>
            <a:ext cx="2378620" cy="1154257"/>
            <a:chOff x="1662558" y="3525765"/>
            <a:chExt cx="2378620" cy="1384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EB06FEE-B345-40F3-BB69-3089D4988558}"/>
                    </a:ext>
                  </a:extLst>
                </p:cNvPr>
                <p:cNvSpPr txBox="1"/>
                <p:nvPr/>
              </p:nvSpPr>
              <p:spPr>
                <a:xfrm>
                  <a:off x="1662558" y="4295542"/>
                  <a:ext cx="994568" cy="614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EB06FEE-B345-40F3-BB69-3089D4988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558" y="4295542"/>
                  <a:ext cx="994568" cy="614271"/>
                </a:xfrm>
                <a:prstGeom prst="rect">
                  <a:avLst/>
                </a:prstGeom>
                <a:blipFill>
                  <a:blip r:embed="rId9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E2FCC3-F60C-44FA-8B34-701C7793E0AF}"/>
                    </a:ext>
                  </a:extLst>
                </p:cNvPr>
                <p:cNvSpPr txBox="1"/>
                <p:nvPr/>
              </p:nvSpPr>
              <p:spPr>
                <a:xfrm>
                  <a:off x="3046610" y="4295541"/>
                  <a:ext cx="994568" cy="614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E2FCC3-F60C-44FA-8B34-701C7793E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610" y="4295541"/>
                  <a:ext cx="994568" cy="614271"/>
                </a:xfrm>
                <a:prstGeom prst="rect">
                  <a:avLst/>
                </a:prstGeom>
                <a:blipFill>
                  <a:blip r:embed="rId10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DDB2E2-3788-4CD0-A10F-672A15899F36}"/>
                </a:ext>
              </a:extLst>
            </p:cNvPr>
            <p:cNvSpPr txBox="1"/>
            <p:nvPr/>
          </p:nvSpPr>
          <p:spPr>
            <a:xfrm>
              <a:off x="2578042" y="432888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…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CD2D144-137D-46CB-B05B-9D8B25A63B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9851" y="3525765"/>
              <a:ext cx="1281891" cy="76977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0CFC5E1-2D0E-4EE4-A855-3F51273CA196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>
              <a:off x="3543894" y="3558555"/>
              <a:ext cx="238404" cy="73698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958AED6-B792-4E43-9C84-E51B0F0DD974}"/>
              </a:ext>
            </a:extLst>
          </p:cNvPr>
          <p:cNvGrpSpPr/>
          <p:nvPr/>
        </p:nvGrpSpPr>
        <p:grpSpPr>
          <a:xfrm>
            <a:off x="4379164" y="2698878"/>
            <a:ext cx="2378620" cy="1131540"/>
            <a:chOff x="4227116" y="3559500"/>
            <a:chExt cx="2378620" cy="13568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62091E8-9D8D-464E-B79E-D622F172D51A}"/>
                    </a:ext>
                  </a:extLst>
                </p:cNvPr>
                <p:cNvSpPr txBox="1"/>
                <p:nvPr/>
              </p:nvSpPr>
              <p:spPr>
                <a:xfrm>
                  <a:off x="4227116" y="4302038"/>
                  <a:ext cx="994568" cy="614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62091E8-9D8D-464E-B79E-D622F172D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7116" y="4302038"/>
                  <a:ext cx="994568" cy="614271"/>
                </a:xfrm>
                <a:prstGeom prst="rect">
                  <a:avLst/>
                </a:prstGeom>
                <a:blipFill>
                  <a:blip r:embed="rId11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A6A99D6-F55F-47BF-B4A3-5503FD2AF375}"/>
                    </a:ext>
                  </a:extLst>
                </p:cNvPr>
                <p:cNvSpPr txBox="1"/>
                <p:nvPr/>
              </p:nvSpPr>
              <p:spPr>
                <a:xfrm>
                  <a:off x="5611168" y="4302037"/>
                  <a:ext cx="994568" cy="6142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A6A99D6-F55F-47BF-B4A3-5503FD2AF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168" y="4302037"/>
                  <a:ext cx="994568" cy="614271"/>
                </a:xfrm>
                <a:prstGeom prst="rect">
                  <a:avLst/>
                </a:prstGeom>
                <a:blipFill>
                  <a:blip r:embed="rId12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EA7237-3647-4485-A58C-CBA27F8CE951}"/>
                </a:ext>
              </a:extLst>
            </p:cNvPr>
            <p:cNvSpPr txBox="1"/>
            <p:nvPr/>
          </p:nvSpPr>
          <p:spPr>
            <a:xfrm>
              <a:off x="5142600" y="433538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…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4E236A3-51A1-4877-BA02-073E87EBEA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84410" y="3585918"/>
              <a:ext cx="71354" cy="71611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93A5F52-F2A4-4092-8C6A-6E21FD91396E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>
              <a:off x="5207723" y="3559500"/>
              <a:ext cx="900729" cy="74253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D7E9A2C-A9AA-436F-B12E-D279FCEAA812}"/>
              </a:ext>
            </a:extLst>
          </p:cNvPr>
          <p:cNvGrpSpPr/>
          <p:nvPr/>
        </p:nvGrpSpPr>
        <p:grpSpPr>
          <a:xfrm>
            <a:off x="7009743" y="2569134"/>
            <a:ext cx="3249299" cy="1233115"/>
            <a:chOff x="7194520" y="2801296"/>
            <a:chExt cx="3249299" cy="147860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003786-89D5-4349-99F5-7F5D71EF6CC8}"/>
                </a:ext>
              </a:extLst>
            </p:cNvPr>
            <p:cNvSpPr txBox="1"/>
            <p:nvPr/>
          </p:nvSpPr>
          <p:spPr>
            <a:xfrm>
              <a:off x="7194520" y="280129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…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0E05351-F396-4611-9A56-8C72DE44F6CE}"/>
                </a:ext>
              </a:extLst>
            </p:cNvPr>
            <p:cNvGrpSpPr/>
            <p:nvPr/>
          </p:nvGrpSpPr>
          <p:grpSpPr>
            <a:xfrm>
              <a:off x="8065199" y="2936521"/>
              <a:ext cx="2378620" cy="1343381"/>
              <a:chOff x="4227116" y="3572928"/>
              <a:chExt cx="2378620" cy="13433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D18C7D2-4DC4-4F7D-BD79-7E0126DA8416}"/>
                      </a:ext>
                    </a:extLst>
                  </p:cNvPr>
                  <p:cNvSpPr txBox="1"/>
                  <p:nvPr/>
                </p:nvSpPr>
                <p:spPr>
                  <a:xfrm>
                    <a:off x="4227116" y="4302038"/>
                    <a:ext cx="994568" cy="614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D18C7D2-4DC4-4F7D-BD79-7E0126DA84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7116" y="4302038"/>
                    <a:ext cx="994568" cy="61427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952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391313B-9028-4BD2-BC9B-BF52E7A20B0A}"/>
                      </a:ext>
                    </a:extLst>
                  </p:cNvPr>
                  <p:cNvSpPr txBox="1"/>
                  <p:nvPr/>
                </p:nvSpPr>
                <p:spPr>
                  <a:xfrm>
                    <a:off x="5611168" y="4302037"/>
                    <a:ext cx="994568" cy="614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7391313B-9028-4BD2-BC9B-BF52E7A20B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1168" y="4302037"/>
                    <a:ext cx="994568" cy="61427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9524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FCD3D4-AC7B-4765-A2DE-5BB0DD46DBDE}"/>
                  </a:ext>
                </a:extLst>
              </p:cNvPr>
              <p:cNvSpPr txBox="1"/>
              <p:nvPr/>
            </p:nvSpPr>
            <p:spPr>
              <a:xfrm>
                <a:off x="5142600" y="4335380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/>
                  <a:t>…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895F017C-DBAA-4716-9258-D7EEF154C2F9}"/>
                  </a:ext>
                </a:extLst>
              </p:cNvPr>
              <p:cNvCxnSpPr>
                <a:cxnSpLocks/>
                <a:endCxn id="49" idx="0"/>
              </p:cNvCxnSpPr>
              <p:nvPr/>
            </p:nvCxnSpPr>
            <p:spPr>
              <a:xfrm>
                <a:off x="4247096" y="3579312"/>
                <a:ext cx="477304" cy="722726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A3FE820-6FDF-4EAF-AEC1-9685AD06C0C5}"/>
                  </a:ext>
                </a:extLst>
              </p:cNvPr>
              <p:cNvCxnSpPr>
                <a:cxnSpLocks/>
                <a:endCxn id="50" idx="0"/>
              </p:cNvCxnSpPr>
              <p:nvPr/>
            </p:nvCxnSpPr>
            <p:spPr>
              <a:xfrm>
                <a:off x="4388014" y="3572928"/>
                <a:ext cx="1720438" cy="729109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5A7BFD-0A34-49EE-9147-3CF75CAD68A6}"/>
                  </a:ext>
                </a:extLst>
              </p:cNvPr>
              <p:cNvSpPr txBox="1"/>
              <p:nvPr/>
            </p:nvSpPr>
            <p:spPr>
              <a:xfrm>
                <a:off x="10512724" y="1405773"/>
                <a:ext cx="16106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b="0" dirty="0" err="1"/>
                  <a:t>Lvl</a:t>
                </a:r>
                <a:r>
                  <a:rPr lang="en-CA" b="0" dirty="0"/>
                  <a:t> 0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5A7BFD-0A34-49EE-9147-3CF75CAD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724" y="1405773"/>
                <a:ext cx="1610658" cy="369332"/>
              </a:xfrm>
              <a:prstGeom prst="rect">
                <a:avLst/>
              </a:prstGeom>
              <a:blipFill>
                <a:blip r:embed="rId1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8BAF702-52D5-4548-BD47-BEC9851A6365}"/>
                  </a:ext>
                </a:extLst>
              </p:cNvPr>
              <p:cNvSpPr txBox="1"/>
              <p:nvPr/>
            </p:nvSpPr>
            <p:spPr>
              <a:xfrm>
                <a:off x="10487776" y="2256639"/>
                <a:ext cx="1640835" cy="5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b="0" dirty="0" err="1"/>
                  <a:t>Lvl</a:t>
                </a:r>
                <a:r>
                  <a:rPr lang="en-CA" b="0" dirty="0"/>
                  <a:t> 1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𝑎𝑐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8BAF702-52D5-4548-BD47-BEC9851A6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776" y="2256639"/>
                <a:ext cx="1640835" cy="538994"/>
              </a:xfrm>
              <a:prstGeom prst="rect">
                <a:avLst/>
              </a:prstGeom>
              <a:blipFill>
                <a:blip r:embed="rId16"/>
                <a:stretch>
                  <a:fillRect l="-1852" b="-22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66C77C1-6805-4893-8C74-678CCD0791F6}"/>
                  </a:ext>
                </a:extLst>
              </p:cNvPr>
              <p:cNvSpPr txBox="1"/>
              <p:nvPr/>
            </p:nvSpPr>
            <p:spPr>
              <a:xfrm>
                <a:off x="10344771" y="3242055"/>
                <a:ext cx="1836144" cy="5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b="0" dirty="0" err="1"/>
                  <a:t>Lvl</a:t>
                </a:r>
                <a:r>
                  <a:rPr lang="en-CA" b="0" dirty="0"/>
                  <a:t> 2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66C77C1-6805-4893-8C74-678CCD079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771" y="3242055"/>
                <a:ext cx="1836144" cy="538994"/>
              </a:xfrm>
              <a:prstGeom prst="rect">
                <a:avLst/>
              </a:prstGeom>
              <a:blipFill>
                <a:blip r:embed="rId17"/>
                <a:stretch>
                  <a:fillRect l="-1993" b="-34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39E4D5-C735-4E90-86DC-A4748A57761A}"/>
                  </a:ext>
                </a:extLst>
              </p:cNvPr>
              <p:cNvSpPr txBox="1"/>
              <p:nvPr/>
            </p:nvSpPr>
            <p:spPr>
              <a:xfrm>
                <a:off x="20230" y="1225534"/>
                <a:ext cx="17611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dirty="0"/>
                  <a:t> node</a:t>
                </a:r>
              </a:p>
              <a:p>
                <a:r>
                  <a:rPr lang="en-CA" dirty="0"/>
                  <a:t>Problem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39E4D5-C735-4E90-86DC-A4748A577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" y="1225534"/>
                <a:ext cx="1761188" cy="646331"/>
              </a:xfrm>
              <a:prstGeom prst="rect">
                <a:avLst/>
              </a:prstGeom>
              <a:blipFill>
                <a:blip r:embed="rId18"/>
                <a:stretch>
                  <a:fillRect l="-2768" t="-4717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9EE8058-74C8-459B-B27F-09679767E712}"/>
                  </a:ext>
                </a:extLst>
              </p:cNvPr>
              <p:cNvSpPr txBox="1"/>
              <p:nvPr/>
            </p:nvSpPr>
            <p:spPr>
              <a:xfrm>
                <a:off x="20230" y="2091325"/>
                <a:ext cx="1756891" cy="739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CA" dirty="0"/>
                  <a:t> nodes</a:t>
                </a:r>
                <a:br>
                  <a:rPr lang="en-CA" dirty="0"/>
                </a:br>
                <a:r>
                  <a:rPr lang="en-CA" dirty="0"/>
                  <a:t>problem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9EE8058-74C8-459B-B27F-09679767E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" y="2091325"/>
                <a:ext cx="1756891" cy="739946"/>
              </a:xfrm>
              <a:prstGeom prst="rect">
                <a:avLst/>
              </a:prstGeom>
              <a:blipFill>
                <a:blip r:embed="rId19"/>
                <a:stretch>
                  <a:fillRect l="-2768" t="-4132" b="-33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AD0F52-0CF2-403F-935E-EFC5811DF078}"/>
                  </a:ext>
                </a:extLst>
              </p:cNvPr>
              <p:cNvSpPr txBox="1"/>
              <p:nvPr/>
            </p:nvSpPr>
            <p:spPr>
              <a:xfrm>
                <a:off x="26413" y="3270041"/>
                <a:ext cx="1818383" cy="739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 nodes</a:t>
                </a:r>
              </a:p>
              <a:p>
                <a:r>
                  <a:rPr lang="en-CA" dirty="0"/>
                  <a:t>Problem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AD0F52-0CF2-403F-935E-EFC5811DF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3" y="3270041"/>
                <a:ext cx="1818383" cy="739946"/>
              </a:xfrm>
              <a:prstGeom prst="rect">
                <a:avLst/>
              </a:prstGeom>
              <a:blipFill>
                <a:blip r:embed="rId20"/>
                <a:stretch>
                  <a:fillRect l="-2676" t="-4098" b="-24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902D619-3D24-43C6-B2BC-D8497FEC172B}"/>
              </a:ext>
            </a:extLst>
          </p:cNvPr>
          <p:cNvGrpSpPr/>
          <p:nvPr/>
        </p:nvGrpSpPr>
        <p:grpSpPr>
          <a:xfrm>
            <a:off x="1940098" y="4012496"/>
            <a:ext cx="8308289" cy="461665"/>
            <a:chOff x="2128390" y="4326414"/>
            <a:chExt cx="8308289" cy="46166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693C319-435B-4A44-89C1-B9485EC52A88}"/>
                </a:ext>
              </a:extLst>
            </p:cNvPr>
            <p:cNvSpPr txBox="1"/>
            <p:nvPr/>
          </p:nvSpPr>
          <p:spPr>
            <a:xfrm>
              <a:off x="2128390" y="432641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…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93C3E26-A23A-43DB-83BC-9B7B927A218C}"/>
                </a:ext>
              </a:extLst>
            </p:cNvPr>
            <p:cNvSpPr txBox="1"/>
            <p:nvPr/>
          </p:nvSpPr>
          <p:spPr>
            <a:xfrm>
              <a:off x="3727645" y="432641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…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D96D94F-8262-49C3-89BB-D7540A686ADA}"/>
                </a:ext>
              </a:extLst>
            </p:cNvPr>
            <p:cNvSpPr txBox="1"/>
            <p:nvPr/>
          </p:nvSpPr>
          <p:spPr>
            <a:xfrm>
              <a:off x="5298617" y="432641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…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E27C07C-C496-4614-BBF9-859D88E08004}"/>
                </a:ext>
              </a:extLst>
            </p:cNvPr>
            <p:cNvSpPr txBox="1"/>
            <p:nvPr/>
          </p:nvSpPr>
          <p:spPr>
            <a:xfrm>
              <a:off x="6897872" y="432641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…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19C4BB2-6870-4ABA-9C54-00BD76C993BF}"/>
                </a:ext>
              </a:extLst>
            </p:cNvPr>
            <p:cNvSpPr txBox="1"/>
            <p:nvPr/>
          </p:nvSpPr>
          <p:spPr>
            <a:xfrm>
              <a:off x="8344981" y="432641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…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8A4D53B-32DA-498B-9DE8-5918B1CF198E}"/>
                </a:ext>
              </a:extLst>
            </p:cNvPr>
            <p:cNvSpPr txBox="1"/>
            <p:nvPr/>
          </p:nvSpPr>
          <p:spPr>
            <a:xfrm>
              <a:off x="9944236" y="432641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F59A7C2-AB50-4606-8B8E-A249A899473F}"/>
                  </a:ext>
                </a:extLst>
              </p:cNvPr>
              <p:cNvSpPr txBox="1"/>
              <p:nvPr/>
            </p:nvSpPr>
            <p:spPr>
              <a:xfrm>
                <a:off x="20230" y="4505650"/>
                <a:ext cx="1840825" cy="748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CA" dirty="0"/>
                  <a:t> nodes</a:t>
                </a:r>
                <a:br>
                  <a:rPr lang="en-CA" dirty="0"/>
                </a:br>
                <a:r>
                  <a:rPr lang="en-CA" dirty="0"/>
                  <a:t>prob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F59A7C2-AB50-4606-8B8E-A249A8994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" y="4505650"/>
                <a:ext cx="1840825" cy="748859"/>
              </a:xfrm>
              <a:prstGeom prst="rect">
                <a:avLst/>
              </a:prstGeom>
              <a:blipFill>
                <a:blip r:embed="rId21"/>
                <a:stretch>
                  <a:fillRect l="-2649" t="-3252" b="-32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00642CE-8FE4-4EF1-B405-4F134B6A2175}"/>
                  </a:ext>
                </a:extLst>
              </p:cNvPr>
              <p:cNvSpPr txBox="1"/>
              <p:nvPr/>
            </p:nvSpPr>
            <p:spPr>
              <a:xfrm>
                <a:off x="10830337" y="4706652"/>
                <a:ext cx="1293046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b="0" dirty="0"/>
                  <a:t>Lvl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00642CE-8FE4-4EF1-B405-4F134B6A2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337" y="4706652"/>
                <a:ext cx="1293046" cy="378245"/>
              </a:xfrm>
              <a:prstGeom prst="rect">
                <a:avLst/>
              </a:prstGeom>
              <a:blipFill>
                <a:blip r:embed="rId22"/>
                <a:stretch>
                  <a:fillRect l="-3302" t="-6452" b="-241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0B4815F-C738-45CE-8694-884FC062D44A}"/>
                  </a:ext>
                </a:extLst>
              </p:cNvPr>
              <p:cNvSpPr txBox="1"/>
              <p:nvPr/>
            </p:nvSpPr>
            <p:spPr>
              <a:xfrm>
                <a:off x="3259471" y="5402188"/>
                <a:ext cx="8319769" cy="687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0" dirty="0"/>
                  <a:t>Sum over all levels we get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nary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0B4815F-C738-45CE-8694-884FC062D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471" y="5402188"/>
                <a:ext cx="8319769" cy="687945"/>
              </a:xfrm>
              <a:prstGeom prst="rect">
                <a:avLst/>
              </a:prstGeom>
              <a:blipFill>
                <a:blip r:embed="rId23"/>
                <a:stretch>
                  <a:fillRect l="-1173" b="-53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9D1879E-78F9-42E9-A9F5-4F6C775C3C16}"/>
              </a:ext>
            </a:extLst>
          </p:cNvPr>
          <p:cNvCxnSpPr>
            <a:cxnSpLocks/>
          </p:cNvCxnSpPr>
          <p:nvPr/>
        </p:nvCxnSpPr>
        <p:spPr>
          <a:xfrm>
            <a:off x="120383" y="5293530"/>
            <a:ext cx="11977276" cy="0"/>
          </a:xfrm>
          <a:prstGeom prst="line">
            <a:avLst/>
          </a:prstGeom>
          <a:ln w="1143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B8E0B843-3EAD-46E6-B892-7952139E252E}"/>
              </a:ext>
            </a:extLst>
          </p:cNvPr>
          <p:cNvSpPr txBox="1"/>
          <p:nvPr/>
        </p:nvSpPr>
        <p:spPr>
          <a:xfrm>
            <a:off x="3259471" y="6059537"/>
            <a:ext cx="8596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Let’s rearrange this into a </a:t>
            </a:r>
            <a:r>
              <a:rPr lang="en-CA" sz="2400" b="1" dirty="0"/>
              <a:t>geometric sequence </a:t>
            </a:r>
            <a:r>
              <a:rPr lang="en-CA" sz="2400" dirty="0"/>
              <a:t>and solve</a:t>
            </a:r>
            <a:endParaRPr lang="en-CA" sz="2400" b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6834B93-15A0-4976-A2B4-A8641B361540}"/>
              </a:ext>
            </a:extLst>
          </p:cNvPr>
          <p:cNvSpPr/>
          <p:nvPr/>
        </p:nvSpPr>
        <p:spPr>
          <a:xfrm>
            <a:off x="1943613" y="1360634"/>
            <a:ext cx="8308289" cy="3894832"/>
          </a:xfrm>
          <a:prstGeom prst="rect">
            <a:avLst/>
          </a:prstGeom>
          <a:noFill/>
          <a:ln w="38100"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EE528F2-DEBF-4488-A512-90C03395E597}"/>
              </a:ext>
            </a:extLst>
          </p:cNvPr>
          <p:cNvGrpSpPr/>
          <p:nvPr/>
        </p:nvGrpSpPr>
        <p:grpSpPr>
          <a:xfrm>
            <a:off x="2133630" y="4602099"/>
            <a:ext cx="7985942" cy="488258"/>
            <a:chOff x="2318407" y="4834261"/>
            <a:chExt cx="7985942" cy="488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AE73647-569E-4695-9154-7762125D5DD9}"/>
                    </a:ext>
                  </a:extLst>
                </p:cNvPr>
                <p:cNvSpPr txBox="1"/>
                <p:nvPr/>
              </p:nvSpPr>
              <p:spPr>
                <a:xfrm>
                  <a:off x="2318407" y="4953187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AE73647-569E-4695-9154-7762125D5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8407" y="4953187"/>
                  <a:ext cx="389144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8CF37A4-C1AC-4DB1-92DF-0A09436C6679}"/>
                    </a:ext>
                  </a:extLst>
                </p:cNvPr>
                <p:cNvSpPr txBox="1"/>
                <p:nvPr/>
              </p:nvSpPr>
              <p:spPr>
                <a:xfrm>
                  <a:off x="3425295" y="4953187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8CF37A4-C1AC-4DB1-92DF-0A09436C66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5295" y="4953187"/>
                  <a:ext cx="389144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62508AB-B1FB-445F-BF9D-71300FD164E0}"/>
                    </a:ext>
                  </a:extLst>
                </p:cNvPr>
                <p:cNvSpPr txBox="1"/>
                <p:nvPr/>
              </p:nvSpPr>
              <p:spPr>
                <a:xfrm>
                  <a:off x="4478113" y="4953187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62508AB-B1FB-445F-BF9D-71300FD164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8113" y="4953187"/>
                  <a:ext cx="389144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C326A46-F8E5-4997-8F7D-0BEC325ECBF5}"/>
                    </a:ext>
                  </a:extLst>
                </p:cNvPr>
                <p:cNvSpPr txBox="1"/>
                <p:nvPr/>
              </p:nvSpPr>
              <p:spPr>
                <a:xfrm>
                  <a:off x="9915205" y="4953187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C326A46-F8E5-4997-8F7D-0BEC325ECB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5205" y="4953187"/>
                  <a:ext cx="389144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425A38B-C209-42DA-90A3-094D55414122}"/>
                </a:ext>
              </a:extLst>
            </p:cNvPr>
            <p:cNvSpPr txBox="1"/>
            <p:nvPr/>
          </p:nvSpPr>
          <p:spPr>
            <a:xfrm>
              <a:off x="8961105" y="483426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BB54774-59BC-490D-BAB9-9CA3F7FCA5F8}"/>
                    </a:ext>
                  </a:extLst>
                </p:cNvPr>
                <p:cNvSpPr txBox="1"/>
                <p:nvPr/>
              </p:nvSpPr>
              <p:spPr>
                <a:xfrm>
                  <a:off x="5510808" y="4953187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BB54774-59BC-490D-BAB9-9CA3F7FCA5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0808" y="4953187"/>
                  <a:ext cx="389144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A38E0468-B5B6-479B-9A86-C5B5649B484C}"/>
                    </a:ext>
                  </a:extLst>
                </p:cNvPr>
                <p:cNvSpPr txBox="1"/>
                <p:nvPr/>
              </p:nvSpPr>
              <p:spPr>
                <a:xfrm>
                  <a:off x="6617696" y="4953187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A38E0468-B5B6-479B-9A86-C5B5649B48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7696" y="4953187"/>
                  <a:ext cx="389144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9A450A3-1E4C-4805-A23D-6F7C1F045098}"/>
                    </a:ext>
                  </a:extLst>
                </p:cNvPr>
                <p:cNvSpPr txBox="1"/>
                <p:nvPr/>
              </p:nvSpPr>
              <p:spPr>
                <a:xfrm>
                  <a:off x="7670514" y="4953187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9A450A3-1E4C-4805-A23D-6F7C1F045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0514" y="4953187"/>
                  <a:ext cx="389144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761AAC4-58FC-4AB9-BBC6-4B749C9FC5F1}"/>
                  </a:ext>
                </a:extLst>
              </p:cNvPr>
              <p:cNvSpPr txBox="1"/>
              <p:nvPr/>
            </p:nvSpPr>
            <p:spPr>
              <a:xfrm>
                <a:off x="10350397" y="4061987"/>
                <a:ext cx="1772986" cy="538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CA" b="0" dirty="0"/>
                  <a:t>Lvl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761AAC4-58FC-4AB9-BBC6-4B749C9FC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397" y="4061987"/>
                <a:ext cx="1772986" cy="538994"/>
              </a:xfrm>
              <a:prstGeom prst="rect">
                <a:avLst/>
              </a:prstGeom>
              <a:blipFill>
                <a:blip r:embed="rId31"/>
                <a:stretch>
                  <a:fillRect l="-3093" b="-22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4D7B0-FC55-2822-0807-2CB2512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8" grpId="0"/>
      <p:bldP spid="59" grpId="0"/>
      <p:bldP spid="60" grpId="0"/>
      <p:bldP spid="65" grpId="0"/>
      <p:bldP spid="66" grpId="0"/>
      <p:bldP spid="67" grpId="0"/>
      <p:bldP spid="84" grpId="0"/>
      <p:bldP spid="87" grpId="0"/>
      <p:bldP spid="88" grpId="0"/>
      <p:bldP spid="92" grpId="0"/>
      <p:bldP spid="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Divide-and-Conquer Design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divide: </a:t>
                </a:r>
                <a:r>
                  <a:rPr lang="en-US" dirty="0"/>
                  <a:t>Given a problem instance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construct one or more smaller problem instances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baseline="-25000" dirty="0" err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b="1" baseline="-25000" dirty="0"/>
              </a:p>
              <a:p>
                <a:pPr lvl="1"/>
                <a:r>
                  <a:rPr lang="en-US" dirty="0"/>
                  <a:t>These are called </a:t>
                </a:r>
                <a:r>
                  <a:rPr lang="en-US" b="1" dirty="0" err="1"/>
                  <a:t>subproblems</a:t>
                </a:r>
                <a:endParaRPr lang="en-US" b="1" dirty="0"/>
              </a:p>
              <a:p>
                <a:pPr lvl="1"/>
                <a:r>
                  <a:rPr lang="en-US" dirty="0"/>
                  <a:t>Usually, want </a:t>
                </a:r>
                <a:r>
                  <a:rPr lang="en-US" dirty="0" err="1"/>
                  <a:t>subproblems</a:t>
                </a:r>
                <a:r>
                  <a:rPr lang="en-US" dirty="0"/>
                  <a:t> to be small</a:t>
                </a:r>
                <a:br>
                  <a:rPr lang="en-US" dirty="0"/>
                </a:br>
                <a:r>
                  <a:rPr lang="en-US" dirty="0"/>
                  <a:t>compared to the size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/>
                  <a:t> (e.g., half the size)</a:t>
                </a:r>
              </a:p>
              <a:p>
                <a:r>
                  <a:rPr lang="en-US" b="1" dirty="0"/>
                  <a:t>conquer: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≤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≤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/>
                  <a:t>, solve instance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baseline="-25000" dirty="0" err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b="1" dirty="0"/>
                  <a:t> recursively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obtaining solutions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𝑺𝒂</m:t>
                    </m:r>
                  </m:oMath>
                </a14:m>
                <a:endParaRPr lang="en-CA" b="1" baseline="-25000" dirty="0"/>
              </a:p>
              <a:p>
                <a:r>
                  <a:rPr lang="en-US" b="1" dirty="0"/>
                  <a:t>combine: </a:t>
                </a:r>
                <a:r>
                  <a:rPr lang="en-US" dirty="0"/>
                  <a:t>Given solutions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𝑺𝒂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use an appropriate combining function to find</a:t>
                </a:r>
                <a:br>
                  <a:rPr lang="en-US" dirty="0"/>
                </a:br>
                <a:r>
                  <a:rPr lang="en-US" dirty="0"/>
                  <a:t>the solution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 to the problem instance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/>
                  <a:t> </a:t>
                </a:r>
                <a:r>
                  <a:rPr lang="en-CA" dirty="0"/>
                  <a:t>Combine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𝑺𝒂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5" t="-33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C02DF1-3AD9-7C9D-E725-73360C68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Rearranging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6F524BC-BBF9-49C2-B84E-3808EAD8AA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42827"/>
                <a:ext cx="4297609" cy="535374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nary>
                  </m:oMath>
                </a14:m>
                <a:endParaRPr lang="en-CA" sz="2400" dirty="0"/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f>
                          <m:fPr>
                            <m:ctrlP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CA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CA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CA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CA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CA" sz="24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CA" sz="24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CA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CA" sz="2400" dirty="0"/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f>
                          <m:fPr>
                            <m:ctrlP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CA" sz="2400" i="1" smtClean="0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CA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CA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CA" sz="24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CA" sz="24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CA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CA" sz="2400" dirty="0"/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p>
                        </m:sSup>
                        <m:f>
                          <m:f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CA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CA" sz="2400" dirty="0"/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sSup>
                          <m:sSupPr>
                            <m:ctrlP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sz="24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CA" sz="24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sz="24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nary>
                  </m:oMath>
                </a14:m>
                <a:endParaRPr lang="en-CA" sz="2400" dirty="0"/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CA" sz="2400" dirty="0"/>
                      <m:t>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CA" sz="2400" dirty="0"/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6F524BC-BBF9-49C2-B84E-3808EAD8AA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42827"/>
                <a:ext cx="4297609" cy="53537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E26240F-9DAB-4869-9BBB-FBB7B3E759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51598" y="942827"/>
                <a:ext cx="5931370" cy="575645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8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4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2000" kern="1200" cap="none" baseline="0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240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CA" sz="24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>
                    <a:latin typeface="Cambria Math" panose="02040503050406030204" pitchFamily="18" charset="0"/>
                  </a:rPr>
                  <a:t> relates # of subproblems to their size</a:t>
                </a:r>
              </a:p>
              <a:p>
                <a:r>
                  <a:rPr lang="en-CA" sz="2400" dirty="0">
                    <a:latin typeface="Cambria Math" panose="02040503050406030204" pitchFamily="18" charset="0"/>
                  </a:rPr>
                  <a:t>Rearranging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CA" sz="2400" dirty="0">
                  <a:latin typeface="Cambria Math" panose="02040503050406030204" pitchFamily="18" charset="0"/>
                </a:endParaRPr>
              </a:p>
              <a:p>
                <a:r>
                  <a:rPr lang="en-CA" sz="2400" b="0" dirty="0"/>
                  <a:t>So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CA" sz="2400" dirty="0"/>
                      <m:t>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CA" sz="24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CA" sz="24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CA" sz="2400" dirty="0"/>
              </a:p>
              <a:p>
                <a14:m>
                  <m:oMath xmlns:m="http://schemas.openxmlformats.org/officeDocument/2006/math">
                    <m:r>
                      <a:rPr lang="en-CA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CA" sz="2400" dirty="0"/>
                      <m:t>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40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CA" sz="2400" dirty="0"/>
              </a:p>
              <a:p>
                <a:r>
                  <a:rPr lang="en-CA" sz="2400" dirty="0"/>
                  <a:t>Also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CA" sz="2400" dirty="0"/>
              </a:p>
              <a:p>
                <a:r>
                  <a:rPr lang="en-CA" sz="2400" dirty="0"/>
                  <a:t>Since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CA" sz="2400" dirty="0"/>
                  <a:t> this is just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CA" sz="2400" dirty="0"/>
              </a:p>
              <a:p>
                <a:r>
                  <a:rPr lang="en-CA" sz="2400" dirty="0"/>
                  <a:t>So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𝒅</m:t>
                    </m:r>
                    <m:sSup>
                      <m:sSup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CA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CA" sz="24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CA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4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CA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CA" sz="2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CA" sz="2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CA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nary>
                  </m:oMath>
                </a14:m>
                <a:endParaRPr lang="en-CA" sz="2400" b="1" dirty="0"/>
              </a:p>
              <a:p>
                <a:r>
                  <a:rPr lang="en-CA" sz="2400" b="1" dirty="0"/>
                  <a:t>and we can simplify: let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E26240F-9DAB-4869-9BBB-FBB7B3E75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598" y="942827"/>
                <a:ext cx="5931370" cy="5756456"/>
              </a:xfrm>
              <a:prstGeom prst="rect">
                <a:avLst/>
              </a:prstGeom>
              <a:blipFill>
                <a:blip r:embed="rId3"/>
                <a:stretch>
                  <a:fillRect l="-2467" t="-11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37978E-AC38-0C70-3D77-6720546C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6885-A657-4F35-B307-A5CF7376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Solving the geometric Seq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33352"/>
                <a:ext cx="10181986" cy="485627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CA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CA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sz="28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CA" sz="2800" dirty="0"/>
                  <a:t> where </a:t>
                </a:r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CA" sz="2800" b="1" dirty="0"/>
              </a:p>
              <a:p>
                <a:r>
                  <a:rPr lang="en-CA" b="1" dirty="0"/>
                  <a:t>Geo. Seq. formula: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b="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b="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&gt;1        </m:t>
                            </m:r>
                          </m:e>
                          <m:e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CA" b="0" i="0" smtClean="0">
                                <a:latin typeface="Cambria Math" panose="02040503050406030204" pitchFamily="18" charset="0"/>
                              </a:rPr>
                              <m:t>=1        </m:t>
                            </m:r>
                          </m: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b="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0&lt;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endParaRPr lang="en-CA" dirty="0"/>
              </a:p>
              <a:p>
                <a:r>
                  <a:rPr lang="en-CA" dirty="0"/>
                  <a:t>So different solutions depending on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CA" b="1" dirty="0"/>
              </a:p>
              <a:p>
                <a:pPr lvl="1"/>
                <a:r>
                  <a:rPr lang="en-CA" b="1" dirty="0"/>
                  <a:t>Case 1:	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CA" b="1" dirty="0"/>
              </a:p>
              <a:p>
                <a:pPr lvl="1"/>
                <a:r>
                  <a:rPr lang="en-CA" b="1" dirty="0"/>
                  <a:t>Case 2:	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CA" b="1" dirty="0"/>
              </a:p>
              <a:p>
                <a:pPr lvl="1"/>
                <a:r>
                  <a:rPr lang="en-CA" b="1" dirty="0"/>
                  <a:t>Case 3:	</a:t>
                </a:r>
                <a14:m>
                  <m:oMath xmlns:m="http://schemas.openxmlformats.org/officeDocument/2006/math">
                    <m:r>
                      <a:rPr lang="en-CA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/>
                  <a:t>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33352"/>
                <a:ext cx="10181986" cy="4856270"/>
              </a:xfrm>
              <a:blipFill>
                <a:blip r:embed="rId2"/>
                <a:stretch>
                  <a:fillRect l="-1855" t="-2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21913-9028-409B-FD41-422C513C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6885-A657-4F35-B307-A5CF7376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Solving the geometric Seq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33352"/>
                <a:ext cx="10665244" cy="524003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dirty="0"/>
                  <a:t>Formula: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&gt;1        </m:t>
                            </m:r>
                          </m: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𝑗𝑎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=1        </m:t>
                            </m:r>
                          </m: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b="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0&lt;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endParaRPr lang="en-CA" dirty="0"/>
              </a:p>
              <a:p>
                <a:r>
                  <a:rPr lang="en-CA" b="1" dirty="0"/>
                  <a:t>Case 1: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CA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CA" b="1" dirty="0"/>
              </a:p>
              <a:p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CA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p>
                        </m:sSup>
                      </m:e>
                    </m:d>
                  </m:oMath>
                </a14:m>
                <a:endParaRPr lang="en-CA" sz="28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sSup>
                          <m:sSupPr>
                            <m:ctrlPr>
                              <a:rPr lang="en-CA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8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8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CA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CA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CA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CA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endParaRPr lang="en-CA" sz="2800" b="0" i="1" dirty="0">
                  <a:latin typeface="Cambria Math" panose="02040503050406030204" pitchFamily="18" charset="0"/>
                </a:endParaRPr>
              </a:p>
              <a:p>
                <a:r>
                  <a:rPr lang="en-CA" sz="2800" b="0" dirty="0">
                    <a:latin typeface="Cambria Math" panose="02040503050406030204" pitchFamily="18" charset="0"/>
                  </a:rPr>
                  <a:t>Recall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800" b="0" dirty="0">
                    <a:latin typeface="Cambria Math" panose="02040503050406030204" pitchFamily="18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endParaRPr lang="en-CA" sz="2800" b="0" i="1" dirty="0">
                  <a:latin typeface="Cambria Math" panose="02040503050406030204" pitchFamily="18" charset="0"/>
                </a:endParaRPr>
              </a:p>
              <a:p>
                <a:r>
                  <a:rPr lang="en-CA" sz="2800" b="0" dirty="0"/>
                  <a:t>So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d>
                  </m:oMath>
                </a14:m>
                <a:endParaRPr lang="en-CA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33352"/>
                <a:ext cx="10665244" cy="5240032"/>
              </a:xfrm>
              <a:blipFill>
                <a:blip r:embed="rId2"/>
                <a:stretch>
                  <a:fillRect l="-1771" t="-1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C7E00-B2DE-09AD-04FA-75713702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6885-A657-4F35-B307-A5CF7376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Solving the geometric Seq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33352"/>
                <a:ext cx="10665244" cy="5240032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Formula: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&gt;1        </m:t>
                            </m:r>
                          </m: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𝑗𝑎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=1        </m:t>
                            </m:r>
                          </m: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0&lt;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endParaRPr lang="en-CA" dirty="0"/>
              </a:p>
              <a:p>
                <a:r>
                  <a:rPr lang="en-CA" b="1" dirty="0"/>
                  <a:t>Case 2: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CA" b="1" dirty="0"/>
              </a:p>
              <a:p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CA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endParaRPr lang="en-CA" sz="28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𝑗𝑛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𝑗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b="0" i="1" dirty="0">
                    <a:latin typeface="Cambria Math" panose="02040503050406030204" pitchFamily="18" charset="0"/>
                  </a:rPr>
                  <a:t> </a:t>
                </a:r>
                <a:r>
                  <a:rPr lang="en-CA" sz="2800" b="0" dirty="0">
                    <a:latin typeface="Cambria Math" panose="02040503050406030204" pitchFamily="18" charset="0"/>
                  </a:rPr>
                  <a:t>since</a:t>
                </a:r>
                <a:r>
                  <a:rPr lang="en-CA" sz="28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CA" sz="2800" b="0" i="1" dirty="0">
                  <a:latin typeface="Cambria Math" panose="02040503050406030204" pitchFamily="18" charset="0"/>
                </a:endParaRPr>
              </a:p>
              <a:p>
                <a:r>
                  <a:rPr lang="en-CA" dirty="0">
                    <a:latin typeface="Cambria Math" panose="02040503050406030204" pitchFamily="18" charset="0"/>
                  </a:rPr>
                  <a:t>Recall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800" b="0" i="1" dirty="0">
                    <a:latin typeface="Cambria Math" panose="02040503050406030204" pitchFamily="18" charset="0"/>
                  </a:rPr>
                  <a:t>, </a:t>
                </a:r>
                <a:r>
                  <a:rPr lang="en-CA" sz="2800" b="0" dirty="0">
                    <a:latin typeface="Cambria Math" panose="02040503050406030204" pitchFamily="18" charset="0"/>
                  </a:rPr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func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CA" sz="2800" b="0" dirty="0">
                    <a:latin typeface="Cambria Math" panose="02040503050406030204" pitchFamily="18" charset="0"/>
                  </a:rPr>
                  <a:t>.</a:t>
                </a:r>
                <a:r>
                  <a:rPr lang="en-CA" sz="2800" b="0" i="1" dirty="0">
                    <a:latin typeface="Cambria Math" panose="02040503050406030204" pitchFamily="18" charset="0"/>
                  </a:rPr>
                  <a:t> </a:t>
                </a:r>
                <a:r>
                  <a:rPr lang="en-CA" sz="2800" b="0" dirty="0">
                    <a:latin typeface="Cambria Math" panose="02040503050406030204" pitchFamily="18" charset="0"/>
                  </a:rPr>
                  <a:t>This means </a:t>
                </a:r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CA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8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CA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b="0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CA" sz="2800" b="0" dirty="0">
                    <a:latin typeface="Cambria Math" panose="02040503050406030204" pitchFamily="18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func>
                          <m:funcPr>
                            <m:ctrlP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CA" sz="2800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33352"/>
                <a:ext cx="10665244" cy="5240032"/>
              </a:xfrm>
              <a:blipFill>
                <a:blip r:embed="rId2"/>
                <a:stretch>
                  <a:fillRect l="-1943" t="-116" b="-13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A311C-419F-1DF0-7A37-5066BB95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6885-A657-4F35-B307-A5CF7376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Solving the geometric Seq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33352"/>
                <a:ext cx="10665244" cy="5240032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Formula: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&gt;1        </m:t>
                            </m:r>
                          </m: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𝑗𝑎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=1        </m:t>
                            </m:r>
                          </m: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f>
                              <m:f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0&lt;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endParaRPr lang="en-CA" dirty="0"/>
              </a:p>
              <a:p>
                <a:r>
                  <a:rPr lang="en-CA" b="1" dirty="0"/>
                  <a:t>Case 3:	</a:t>
                </a:r>
                <a14:m>
                  <m:oMath xmlns:m="http://schemas.openxmlformats.org/officeDocument/2006/math">
                    <m:r>
                      <a:rPr lang="en-CA" b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CA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b="1" dirty="0"/>
                  <a:t>	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CA" b="1" dirty="0"/>
              </a:p>
              <a:p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CA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CA" sz="28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endParaRPr lang="en-CA" sz="2800" b="0" i="1" dirty="0">
                  <a:latin typeface="Cambria Math" panose="02040503050406030204" pitchFamily="18" charset="0"/>
                </a:endParaRPr>
              </a:p>
              <a:p>
                <a:r>
                  <a:rPr lang="en-CA" sz="2800" b="0" dirty="0">
                    <a:latin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800" b="0" dirty="0">
                    <a:latin typeface="Cambria Math" panose="02040503050406030204" pitchFamily="18" charset="0"/>
                  </a:rPr>
                  <a:t>, we simply have </a:t>
                </a:r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CA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C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p>
                        </m:sSup>
                      </m:e>
                    </m:d>
                  </m:oMath>
                </a14:m>
                <a:endParaRPr lang="en-CA" sz="2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B8CD2-C848-4E5D-989A-F668DD4B3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33352"/>
                <a:ext cx="10665244" cy="5240032"/>
              </a:xfrm>
              <a:blipFill>
                <a:blip r:embed="rId2"/>
                <a:stretch>
                  <a:fillRect l="-1943" t="-1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8989-C9AD-CAD0-E1D5-1362E59A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Master theorem </a:t>
            </a:r>
            <a:r>
              <a:rPr lang="en-CA" dirty="0"/>
              <a:t>for recurrences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36374"/>
            <a:ext cx="10318347" cy="4597756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Simplified</a:t>
            </a:r>
            <a:r>
              <a:rPr lang="en-US" sz="2400" u="sng" dirty="0"/>
              <a:t> </a:t>
            </a:r>
            <a:r>
              <a:rPr lang="en-US" sz="2400" b="1" u="sng" dirty="0"/>
              <a:t>version</a:t>
            </a:r>
            <a:endParaRPr lang="en-CA" sz="2400" b="1" u="sng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72727F"/>
              </a:clrFrom>
              <a:clrTo>
                <a:srgbClr val="72727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925" y="3752863"/>
            <a:ext cx="4748212" cy="1566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7F912B-3B8E-45E4-B5B1-0B7B39981A8B}"/>
                  </a:ext>
                </a:extLst>
              </p:cNvPr>
              <p:cNvSpPr txBox="1"/>
              <p:nvPr/>
            </p:nvSpPr>
            <p:spPr>
              <a:xfrm>
                <a:off x="1375152" y="1955684"/>
                <a:ext cx="8830119" cy="1383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b="0" dirty="0"/>
                  <a:t>Consider recurrence:</a:t>
                </a:r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400" dirty="0"/>
                  <a:t> where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≥1,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endParaRPr lang="en-CA" sz="2400" dirty="0"/>
              </a:p>
              <a:p>
                <a:r>
                  <a:rPr lang="en-CA" sz="2400" b="1" dirty="0"/>
                  <a:t>And let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CA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en-CA" sz="2400" b="1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7F912B-3B8E-45E4-B5B1-0B7B39981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52" y="1955684"/>
                <a:ext cx="8830119" cy="1383712"/>
              </a:xfrm>
              <a:prstGeom prst="rect">
                <a:avLst/>
              </a:prstGeom>
              <a:blipFill>
                <a:blip r:embed="rId3"/>
                <a:stretch>
                  <a:fillRect l="-1105" t="-3524" b="-92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8300D-1ADF-A140-AACA-06BF4D96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98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850A20-33DB-4066-8584-14F219AFD44E}"/>
              </a:ext>
            </a:extLst>
          </p:cNvPr>
          <p:cNvSpPr/>
          <p:nvPr/>
        </p:nvSpPr>
        <p:spPr>
          <a:xfrm>
            <a:off x="1953131" y="1999571"/>
            <a:ext cx="9455547" cy="44283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Some Bonus Intuition for r cases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3132" y="2036359"/>
            <a:ext cx="9414533" cy="43915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F46B9-A10A-4584-B338-6775AB02FEB5}"/>
                  </a:ext>
                </a:extLst>
              </p:cNvPr>
              <p:cNvSpPr txBox="1"/>
              <p:nvPr/>
            </p:nvSpPr>
            <p:spPr>
              <a:xfrm>
                <a:off x="1754178" y="833788"/>
                <a:ext cx="9048059" cy="952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b="0" dirty="0"/>
                  <a:t>Recall: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CA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CA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4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4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CA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CA" sz="24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CA" sz="2400" dirty="0"/>
                  <a:t> where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CA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CA" sz="2400" dirty="0"/>
              </a:p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CA" sz="2400" dirty="0"/>
                  <a:t>		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subproblem</m:t>
                            </m:r>
                            <m: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size</m:t>
                            </m:r>
                          </m:sub>
                        </m:sSub>
                      </m:fName>
                      <m:e>
                        <m:r>
                          <a:rPr lang="en-CA" sz="24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subproblems</m:t>
                        </m:r>
                        <m:r>
                          <a:rPr lang="en-CA" sz="2400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F46B9-A10A-4584-B338-6775AB02F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78" y="833788"/>
                <a:ext cx="9048059" cy="952890"/>
              </a:xfrm>
              <a:prstGeom prst="rect">
                <a:avLst/>
              </a:prstGeom>
              <a:blipFill>
                <a:blip r:embed="rId3"/>
                <a:stretch>
                  <a:fillRect l="-1078" b="-9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9C152-6448-6D01-80D7-E92A5C50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85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0C59F9D6-5137-486E-9BE0-7F4D8D586644}"/>
              </a:ext>
            </a:extLst>
          </p:cNvPr>
          <p:cNvSpPr/>
          <p:nvPr/>
        </p:nvSpPr>
        <p:spPr>
          <a:xfrm>
            <a:off x="7148353" y="708182"/>
            <a:ext cx="3331749" cy="47118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407" t="1" b="1424"/>
          <a:stretch/>
        </p:blipFill>
        <p:spPr>
          <a:xfrm>
            <a:off x="7157320" y="726580"/>
            <a:ext cx="3289513" cy="45968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" name="Flowchart: Process 36"/>
          <p:cNvSpPr/>
          <p:nvPr/>
        </p:nvSpPr>
        <p:spPr>
          <a:xfrm>
            <a:off x="7629427" y="1183728"/>
            <a:ext cx="3592056" cy="909792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100000">
                <a:srgbClr val="262626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36" name="Flowchart: Process 35"/>
          <p:cNvSpPr/>
          <p:nvPr/>
        </p:nvSpPr>
        <p:spPr>
          <a:xfrm>
            <a:off x="7632061" y="2522635"/>
            <a:ext cx="3592056" cy="909792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100000">
                <a:srgbClr val="262626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06" y="188080"/>
            <a:ext cx="6981086" cy="1077001"/>
          </a:xfrm>
        </p:spPr>
        <p:txBody>
          <a:bodyPr>
            <a:normAutofit/>
          </a:bodyPr>
          <a:lstStyle/>
          <a:p>
            <a:r>
              <a:rPr lang="en-CA" dirty="0"/>
              <a:t>Worked Examples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33493" y="1440274"/>
            <a:ext cx="6242756" cy="3495187"/>
            <a:chOff x="4804655" y="911723"/>
            <a:chExt cx="6933215" cy="3881760"/>
          </a:xfrm>
        </p:grpSpPr>
        <p:sp>
          <p:nvSpPr>
            <p:cNvPr id="12" name="Flowchart: Process 11"/>
            <p:cNvSpPr/>
            <p:nvPr/>
          </p:nvSpPr>
          <p:spPr>
            <a:xfrm>
              <a:off x="4804655" y="1360265"/>
              <a:ext cx="6933213" cy="3433218"/>
            </a:xfrm>
            <a:prstGeom prst="flowChartProcess">
              <a:avLst/>
            </a:prstGeom>
            <a:gradFill>
              <a:gsLst>
                <a:gs pos="0">
                  <a:srgbClr val="000000"/>
                </a:gs>
                <a:gs pos="100000">
                  <a:srgbClr val="262626"/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CA" sz="2400" b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804657" y="1509219"/>
              <a:ext cx="6933213" cy="3200360"/>
              <a:chOff x="4561178" y="2488611"/>
              <a:chExt cx="7247683" cy="334551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72727F"/>
                  </a:clrFrom>
                  <a:clrTo>
                    <a:srgbClr val="72727F">
                      <a:alpha val="0"/>
                    </a:srgbClr>
                  </a:clrTo>
                </a:clrChange>
              </a:blip>
              <a:srcRect l="42374" t="15676" r="8726" b="61538"/>
              <a:stretch/>
            </p:blipFill>
            <p:spPr>
              <a:xfrm>
                <a:off x="4561178" y="2905206"/>
                <a:ext cx="3552781" cy="8065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72727F"/>
                  </a:clrFrom>
                  <a:clrTo>
                    <a:srgbClr val="72727F">
                      <a:alpha val="0"/>
                    </a:srgbClr>
                  </a:clrTo>
                </a:clrChange>
              </a:blip>
              <a:srcRect t="41824" r="55695" b="49004"/>
              <a:stretch/>
            </p:blipFill>
            <p:spPr>
              <a:xfrm>
                <a:off x="8067732" y="3068895"/>
                <a:ext cx="3218886" cy="32463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72727F"/>
                  </a:clrFrom>
                  <a:clrTo>
                    <a:srgbClr val="72727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70312" y="3834051"/>
                <a:ext cx="3546116" cy="46064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72727F"/>
                  </a:clrFrom>
                  <a:clrTo>
                    <a:srgbClr val="72727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65223" y="4267801"/>
                <a:ext cx="4748212" cy="156632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72727F"/>
                  </a:clrFrom>
                  <a:clrTo>
                    <a:srgbClr val="72727F">
                      <a:alpha val="0"/>
                    </a:srgbClr>
                  </a:clrTo>
                </a:clrChange>
              </a:blip>
              <a:srcRect r="369" b="89996"/>
              <a:stretch/>
            </p:blipFill>
            <p:spPr>
              <a:xfrm>
                <a:off x="4570312" y="2488611"/>
                <a:ext cx="7238549" cy="354093"/>
              </a:xfrm>
              <a:prstGeom prst="rect">
                <a:avLst/>
              </a:prstGeom>
            </p:spPr>
          </p:pic>
        </p:grpSp>
        <p:sp>
          <p:nvSpPr>
            <p:cNvPr id="11" name="Flowchart: Process 10"/>
            <p:cNvSpPr/>
            <p:nvPr/>
          </p:nvSpPr>
          <p:spPr>
            <a:xfrm>
              <a:off x="4804656" y="911723"/>
              <a:ext cx="6933213" cy="44633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CA" sz="2400" b="1" dirty="0"/>
                <a:t>Recall: simplified master theorem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15124" y="440526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2000"/>
          </a:p>
        </p:txBody>
      </p:sp>
      <p:sp>
        <p:nvSpPr>
          <p:cNvPr id="15" name="TextBox 14"/>
          <p:cNvSpPr txBox="1"/>
          <p:nvPr/>
        </p:nvSpPr>
        <p:spPr>
          <a:xfrm>
            <a:off x="7930155" y="1208967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a=2;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61783" y="1222242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b=2;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16919" y="1222242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y=1;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27171" y="120896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x=1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493" y="4989297"/>
                <a:ext cx="52902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/>
                  <a:t>Questions: </a:t>
                </a:r>
                <a:r>
                  <a:rPr lang="en-CA" sz="2400" dirty="0"/>
                  <a:t>a=?     b=?     y=?     x=?</a:t>
                </a:r>
              </a:p>
              <a:p>
                <a:r>
                  <a:rPr lang="en-CA" sz="2400" dirty="0"/>
                  <a:t>                   which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CA" sz="2400" dirty="0"/>
                  <a:t> function?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93" y="4989297"/>
                <a:ext cx="5290231" cy="830997"/>
              </a:xfrm>
              <a:prstGeom prst="rect">
                <a:avLst/>
              </a:prstGeom>
              <a:blipFill>
                <a:blip r:embed="rId6"/>
                <a:stretch>
                  <a:fillRect l="-1728" t="-5839" r="-922" b="-153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98429" y="1631856"/>
                <a:ext cx="1489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429" y="1631856"/>
                <a:ext cx="1489639" cy="400110"/>
              </a:xfrm>
              <a:prstGeom prst="rect">
                <a:avLst/>
              </a:prstGeom>
              <a:blipFill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325622" y="1631855"/>
                <a:ext cx="16210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00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622" y="1631855"/>
                <a:ext cx="1621020" cy="400110"/>
              </a:xfrm>
              <a:prstGeom prst="rect">
                <a:avLst/>
              </a:prstGeom>
              <a:blipFill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704130" y="2522868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a=3;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35758" y="2536143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b=2;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33185" y="2533132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y=1;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42762" y="2533133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x=log</a:t>
            </a:r>
            <a:r>
              <a:rPr lang="en-CA" sz="2000" baseline="-25000" dirty="0"/>
              <a:t>2 </a:t>
            </a:r>
            <a:r>
              <a:rPr lang="en-CA" sz="2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318412" y="2945757"/>
                <a:ext cx="9204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412" y="2945757"/>
                <a:ext cx="92044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00929" y="2945756"/>
                <a:ext cx="1606658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00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CA" sz="20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929" y="2945756"/>
                <a:ext cx="1606658" cy="4397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lowchart: Process 38"/>
          <p:cNvSpPr/>
          <p:nvPr/>
        </p:nvSpPr>
        <p:spPr>
          <a:xfrm>
            <a:off x="7629427" y="3849285"/>
            <a:ext cx="3592056" cy="909792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100000">
                <a:srgbClr val="262626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723063" y="3873947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a=4;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54691" y="3887222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b=2;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52118" y="3884211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y=1;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061695" y="3884212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x=log</a:t>
            </a:r>
            <a:r>
              <a:rPr lang="en-CA" sz="2000" baseline="-25000" dirty="0"/>
              <a:t>2 </a:t>
            </a:r>
            <a:r>
              <a:rPr lang="en-CA" sz="20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449171" y="4296836"/>
                <a:ext cx="9204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171" y="4296836"/>
                <a:ext cx="920445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131688" y="4296835"/>
                <a:ext cx="11714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00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688" y="4296835"/>
                <a:ext cx="117147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lowchart: Process 52"/>
          <p:cNvSpPr/>
          <p:nvPr/>
        </p:nvSpPr>
        <p:spPr>
          <a:xfrm>
            <a:off x="7629427" y="5206627"/>
            <a:ext cx="3592056" cy="909792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100000">
                <a:srgbClr val="262626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782263" y="5218133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a=2;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613891" y="5231408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b=2;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411318" y="5228397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y=3/2;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489284" y="5228398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x=1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376809" y="5641022"/>
                <a:ext cx="925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809" y="5641022"/>
                <a:ext cx="92551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59326" y="5641021"/>
                <a:ext cx="1389418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00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326" y="5641021"/>
                <a:ext cx="1389418" cy="4397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6EE21-F138-1900-490C-7C27443A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53" grpId="0" animBg="1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4C1E81-8CB9-491B-AFDF-9B247E3CE5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/>
                  <a:t>Master theorem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4C1E81-8CB9-491B-AFDF-9B247E3CE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7E6D-AAA3-4FB2-B9A2-19A436842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236373"/>
                <a:ext cx="9905998" cy="4913321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is </a:t>
                </a:r>
                <a:r>
                  <a:rPr lang="en-CA" b="1" dirty="0"/>
                  <a:t>not always an integer!</a:t>
                </a:r>
              </a:p>
              <a:p>
                <a:pPr lvl="1"/>
                <a:r>
                  <a:rPr lang="en-CA" sz="2400" dirty="0"/>
                  <a:t>floors/ceilings are hard</a:t>
                </a:r>
              </a:p>
              <a:p>
                <a:pPr lvl="1"/>
                <a:r>
                  <a:rPr lang="en-CA" sz="2400" dirty="0"/>
                  <a:t>not a geometric sequence</a:t>
                </a:r>
                <a:endParaRPr lang="en-CA" dirty="0"/>
              </a:p>
              <a:p>
                <a:r>
                  <a:rPr lang="en-CA" dirty="0"/>
                  <a:t>Suppose we get a </a:t>
                </a:r>
                <a:r>
                  <a:rPr lang="en-CA" b="1" dirty="0"/>
                  <a:t>big-O </a:t>
                </a:r>
                <a:r>
                  <a:rPr lang="en-CA" dirty="0"/>
                  <a:t>bound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br>
                  <a:rPr lang="en-CA" dirty="0"/>
                </a:br>
                <a:r>
                  <a:rPr lang="en-CA" dirty="0"/>
                  <a:t>by instead considering the </a:t>
                </a:r>
                <a:r>
                  <a:rPr lang="en-CA" b="1" dirty="0">
                    <a:solidFill>
                      <a:srgbClr val="FFFF00"/>
                    </a:solidFill>
                  </a:rPr>
                  <a:t>larger</a:t>
                </a:r>
                <a:r>
                  <a:rPr lang="en-CA" b="1" dirty="0"/>
                  <a:t> </a:t>
                </a:r>
                <a:r>
                  <a:rPr lang="en-CA" b="1" dirty="0">
                    <a:solidFill>
                      <a:srgbClr val="FFFF00"/>
                    </a:solidFill>
                  </a:rPr>
                  <a:t>problem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So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7E6D-AAA3-4FB2-B9A2-19A436842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236373"/>
                <a:ext cx="9905998" cy="4913321"/>
              </a:xfrm>
              <a:blipFill>
                <a:blip r:embed="rId3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DA69B-6044-6F85-FFF2-5ED2AFE0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1822FD17-2972-0A12-EEFB-991E7CE13AB9}"/>
              </a:ext>
            </a:extLst>
          </p:cNvPr>
          <p:cNvSpPr/>
          <p:nvPr/>
        </p:nvSpPr>
        <p:spPr>
          <a:xfrm>
            <a:off x="9258896" y="949346"/>
            <a:ext cx="2801442" cy="79791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Bonus slide,</a:t>
            </a:r>
            <a:br>
              <a:rPr lang="en-CA" dirty="0"/>
            </a:br>
            <a:r>
              <a:rPr lang="en-CA" dirty="0"/>
              <a:t>for you at home</a:t>
            </a:r>
          </a:p>
        </p:txBody>
      </p:sp>
    </p:spTree>
    <p:extLst>
      <p:ext uri="{BB962C8B-B14F-4D97-AF65-F5344CB8AC3E}">
        <p14:creationId xmlns:p14="http://schemas.microsoft.com/office/powerpoint/2010/main" val="8676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7E6D-AAA3-4FB2-B9A2-19A436842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9905" y="1028385"/>
                <a:ext cx="9627258" cy="552876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CA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CA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CA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CA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CA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CA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CA" dirty="0"/>
              </a:p>
              <a:p>
                <a:r>
                  <a:rPr lang="en-CA" b="1" dirty="0"/>
                  <a:t>Observation: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𝒃𝒏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 is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CA" dirty="0"/>
              </a:p>
              <a:p>
                <a:r>
                  <a:rPr lang="en-CA" dirty="0"/>
                  <a:t>So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𝑏𝑛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𝑏𝑛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𝑏𝑛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𝑏𝑛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7E6D-AAA3-4FB2-B9A2-19A436842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9905" y="1028385"/>
                <a:ext cx="9627258" cy="5528764"/>
              </a:xfrm>
              <a:blipFill>
                <a:blip r:embed="rId2"/>
                <a:stretch>
                  <a:fillRect l="-2090" t="-3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CADBC84-EB19-4AEC-A67F-B1180DB0C5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3" y="-2"/>
                <a:ext cx="9905998" cy="10283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000" kern="1200" cap="all">
                    <a:ln w="3175" cmpd="sng">
                      <a:noFill/>
                    </a:ln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65000"/>
                          </a:schemeClr>
                        </a:gs>
                      </a:gsLst>
                      <a:lin ang="5580000" scaled="0"/>
                      <a:tileRect/>
                    </a:gradFill>
                    <a:effectLst>
                      <a:glow rad="38100">
                        <a:schemeClr val="bg1">
                          <a:lumMod val="65000"/>
                          <a:lumOff val="35000"/>
                          <a:alpha val="40000"/>
                        </a:schemeClr>
                      </a:glow>
                      <a:outerShdw blurRad="28575" dist="38100" dir="1404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CA" dirty="0"/>
                  <a:t>Master theorem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CADBC84-EB19-4AEC-A67F-B1180DB0C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-2"/>
                <a:ext cx="9905998" cy="10283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211A78-E420-4873-A18E-057FD8DD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F45DE43A-D26F-2115-41AF-6E8F061C7D07}"/>
              </a:ext>
            </a:extLst>
          </p:cNvPr>
          <p:cNvSpPr/>
          <p:nvPr/>
        </p:nvSpPr>
        <p:spPr>
          <a:xfrm>
            <a:off x="9258896" y="949346"/>
            <a:ext cx="2801442" cy="79791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Bonus slide,</a:t>
            </a:r>
            <a:br>
              <a:rPr lang="en-CA" dirty="0"/>
            </a:br>
            <a:r>
              <a:rPr lang="en-CA" dirty="0"/>
              <a:t>for you at home</a:t>
            </a:r>
          </a:p>
        </p:txBody>
      </p:sp>
    </p:spTree>
    <p:extLst>
      <p:ext uri="{BB962C8B-B14F-4D97-AF65-F5344CB8AC3E}">
        <p14:creationId xmlns:p14="http://schemas.microsoft.com/office/powerpoint/2010/main" val="350639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3E86-E061-43D6-A2A0-4CC188AD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D&amp;C proto-algorithm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D40EA-EB9C-4CF0-9D12-A3F817227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85" y="1096241"/>
            <a:ext cx="9069066" cy="2438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EEE4F-C4DE-22E9-20BD-3CD0738F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56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7E6D-AAA3-4FB2-B9A2-19A436842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9905" y="1028385"/>
                <a:ext cx="9627258" cy="5528764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𝑏𝑛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𝑏𝑛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𝑏𝑛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𝑏𝑛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CA" dirty="0"/>
              </a:p>
              <a:p>
                <a:r>
                  <a:rPr lang="en-CA" b="1" dirty="0"/>
                  <a:t>Case 1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𝑏𝑛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:r>
                  <a:rPr lang="en-CA" dirty="0">
                    <a:solidFill>
                      <a:srgbClr val="FFFF00"/>
                    </a:solidFill>
                  </a:rPr>
                  <a:t>is a </a:t>
                </a:r>
                <a:r>
                  <a:rPr lang="en-CA" b="1" dirty="0">
                    <a:solidFill>
                      <a:srgbClr val="FFFF00"/>
                    </a:solidFill>
                  </a:rPr>
                  <a:t>constant</a:t>
                </a:r>
              </a:p>
              <a:p>
                <a:pPr lvl="1"/>
                <a:r>
                  <a:rPr lang="en-CA" b="0" dirty="0"/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b="1" dirty="0"/>
                  <a:t>Case 2 </a:t>
                </a:r>
                <a14:m>
                  <m:oMath xmlns:m="http://schemas.openxmlformats.org/officeDocument/2006/math">
                    <m:r>
                      <a:rPr lang="en-CA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𝑏𝑛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𝑏𝑛</m:t>
                        </m:r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CA" dirty="0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𝑏𝑛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func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CA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CA" dirty="0"/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CA" dirty="0"/>
              </a:p>
              <a:p>
                <a:r>
                  <a:rPr lang="en-CA" b="1" dirty="0"/>
                  <a:t>Case 3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𝑏𝑛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87E6D-AAA3-4FB2-B9A2-19A436842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9905" y="1028385"/>
                <a:ext cx="9627258" cy="5528764"/>
              </a:xfrm>
              <a:blipFill>
                <a:blip r:embed="rId2"/>
                <a:stretch>
                  <a:fillRect l="-1457" b="-19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98D350-AA05-4CFE-9EFD-39426536C31D}"/>
                  </a:ext>
                </a:extLst>
              </p:cNvPr>
              <p:cNvSpPr/>
              <p:nvPr/>
            </p:nvSpPr>
            <p:spPr>
              <a:xfrm>
                <a:off x="8779188" y="5311102"/>
                <a:ext cx="2984829" cy="10091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Can tackle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CA" sz="2400" dirty="0"/>
                  <a:t> similarly to get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98D350-AA05-4CFE-9EFD-39426536C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188" y="5311102"/>
                <a:ext cx="2984829" cy="1009156"/>
              </a:xfrm>
              <a:prstGeom prst="rect">
                <a:avLst/>
              </a:prstGeom>
              <a:blipFill>
                <a:blip r:embed="rId3"/>
                <a:stretch>
                  <a:fillRect b="-35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DD1FF2C3-AA06-4D34-9208-73C3AEFE9C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1028386"/>
              </a:xfrm>
            </p:spPr>
            <p:txBody>
              <a:bodyPr/>
              <a:lstStyle/>
              <a:p>
                <a:r>
                  <a:rPr lang="en-CA" dirty="0"/>
                  <a:t>Master theorem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DD1FF2C3-AA06-4D34-9208-73C3AEFE9C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102838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2016E2-23C2-0FA9-607A-D3120161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C89F1DAC-9949-CA40-E77C-C743ACC13C66}"/>
              </a:ext>
            </a:extLst>
          </p:cNvPr>
          <p:cNvSpPr/>
          <p:nvPr/>
        </p:nvSpPr>
        <p:spPr>
          <a:xfrm>
            <a:off x="9258896" y="949346"/>
            <a:ext cx="2801442" cy="79791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Bonus slide,</a:t>
            </a:r>
            <a:br>
              <a:rPr lang="en-CA" dirty="0"/>
            </a:br>
            <a:r>
              <a:rPr lang="en-CA" dirty="0"/>
              <a:t>for you at home</a:t>
            </a:r>
          </a:p>
        </p:txBody>
      </p:sp>
    </p:spTree>
    <p:extLst>
      <p:ext uri="{BB962C8B-B14F-4D97-AF65-F5344CB8AC3E}">
        <p14:creationId xmlns:p14="http://schemas.microsoft.com/office/powerpoint/2010/main" val="17855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General </a:t>
            </a:r>
            <a:r>
              <a:rPr lang="en-CA" dirty="0"/>
              <a:t>master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72727F"/>
              </a:clrFrom>
              <a:clrTo>
                <a:srgbClr val="72727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943" y="1028384"/>
            <a:ext cx="9978536" cy="4377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9062580" y="1512126"/>
                <a:ext cx="2498942" cy="1396652"/>
              </a:xfrm>
              <a:prstGeom prst="wedgeRectCallout">
                <a:avLst>
                  <a:gd name="adj1" fmla="val -83239"/>
                  <a:gd name="adj2" fmla="val -15078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b="1" dirty="0"/>
                  <a:t>Arbitrary function of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CA" sz="2400" b="1" dirty="0"/>
              </a:p>
              <a:p>
                <a:pPr algn="ctr"/>
                <a:r>
                  <a:rPr lang="en-CA" sz="2400" dirty="0"/>
                  <a:t>(not just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CA" sz="2400" dirty="0"/>
                  <a:t>)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580" y="1512126"/>
                <a:ext cx="2498942" cy="1396652"/>
              </a:xfrm>
              <a:prstGeom prst="wedgeRectCallout">
                <a:avLst>
                  <a:gd name="adj1" fmla="val -83239"/>
                  <a:gd name="adj2" fmla="val -15078"/>
                </a:avLst>
              </a:prstGeom>
              <a:blipFill>
                <a:blip r:embed="rId3"/>
                <a:stretch>
                  <a:fillRect b="-21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7974904" y="4986685"/>
                <a:ext cx="3674301" cy="1276329"/>
              </a:xfrm>
              <a:prstGeom prst="wedgeRectCallout">
                <a:avLst>
                  <a:gd name="adj1" fmla="val -33758"/>
                  <a:gd name="adj2" fmla="val -6712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Must reason about relationship between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904" y="4986685"/>
                <a:ext cx="3674301" cy="1276329"/>
              </a:xfrm>
              <a:prstGeom prst="wedgeRectCallout">
                <a:avLst>
                  <a:gd name="adj1" fmla="val -33758"/>
                  <a:gd name="adj2" fmla="val -67127"/>
                </a:avLst>
              </a:prstGeom>
              <a:blipFill>
                <a:blip r:embed="rId4"/>
                <a:stretch>
                  <a:fillRect b="-60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763000" y="98097"/>
            <a:ext cx="3362194" cy="932916"/>
            <a:chOff x="8763000" y="98097"/>
            <a:chExt cx="3362194" cy="932916"/>
          </a:xfrm>
        </p:grpSpPr>
        <p:sp>
          <p:nvSpPr>
            <p:cNvPr id="8" name="Rectangular Callout 7"/>
            <p:cNvSpPr/>
            <p:nvPr/>
          </p:nvSpPr>
          <p:spPr>
            <a:xfrm>
              <a:off x="8763000" y="98097"/>
              <a:ext cx="3362194" cy="932916"/>
            </a:xfrm>
            <a:prstGeom prst="wedgeRectCallout">
              <a:avLst>
                <a:gd name="adj1" fmla="val 17752"/>
                <a:gd name="adj2" fmla="val 101366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/>
                <a:t>Example recurrence:</a:t>
              </a:r>
              <a:br>
                <a:rPr lang="en-CA" sz="2000" b="1" dirty="0"/>
              </a:br>
              <a:br>
                <a:rPr lang="en-CA" sz="2000" dirty="0"/>
              </a:br>
              <a:endParaRPr lang="en-CA" sz="20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2602" t="21803" b="9987"/>
            <a:stretch/>
          </p:blipFill>
          <p:spPr>
            <a:xfrm>
              <a:off x="8880953" y="519829"/>
              <a:ext cx="3149855" cy="350729"/>
            </a:xfrm>
            <a:prstGeom prst="rect">
              <a:avLst/>
            </a:prstGeom>
            <a:effectLst>
              <a:glow rad="101600">
                <a:srgbClr val="000000">
                  <a:alpha val="60000"/>
                </a:srgbClr>
              </a:glow>
            </a:effectLst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39383-BE99-A41E-3377-0BE47109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E9C2B5-C69F-4B7B-A611-77F0DBB97C26}"/>
              </a:ext>
            </a:extLst>
          </p:cNvPr>
          <p:cNvSpPr/>
          <p:nvPr/>
        </p:nvSpPr>
        <p:spPr>
          <a:xfrm>
            <a:off x="1501890" y="2478771"/>
            <a:ext cx="8538610" cy="32173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131525"/>
            <a:ext cx="9905998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Revisiting the recursion 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785438"/>
                <a:ext cx="9905998" cy="4597756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/>
                  <a:t>Some recurrences with complex f(n) functions (such as f(n) = log n) can still be solved “by hand”</a:t>
                </a:r>
              </a:p>
              <a:p>
                <a:r>
                  <a:rPr lang="en-CA" sz="2400" dirty="0"/>
                  <a:t>Example: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p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 ;  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=1 ;  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785438"/>
                <a:ext cx="9905998" cy="4597756"/>
              </a:xfrm>
              <a:blipFill>
                <a:blip r:embed="rId2"/>
                <a:stretch>
                  <a:fillRect l="-1354" t="-14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0522" b="42707"/>
          <a:stretch/>
        </p:blipFill>
        <p:spPr>
          <a:xfrm>
            <a:off x="1572016" y="2478771"/>
            <a:ext cx="8468484" cy="31140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9584619" y="3084316"/>
                <a:ext cx="2477882" cy="2454200"/>
              </a:xfrm>
              <a:prstGeom prst="wedgeRectCallout">
                <a:avLst>
                  <a:gd name="adj1" fmla="val -60125"/>
                  <a:gd name="adj2" fmla="val -2951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Note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CA" sz="2000" dirty="0"/>
              </a:p>
              <a:p>
                <a:pPr algn="ctr"/>
                <a:r>
                  <a:rPr lang="en-CA" sz="2000" dirty="0"/>
                  <a:t>So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𝑗</m:t>
                      </m:r>
                      <m:sSup>
                        <m:sSup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CA" sz="2000" dirty="0"/>
              </a:p>
              <a:p>
                <a:pPr algn="ctr"/>
                <a:r>
                  <a:rPr lang="en-CA" sz="2000" dirty="0"/>
                  <a:t>And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19" y="3084316"/>
                <a:ext cx="2477882" cy="2454200"/>
              </a:xfrm>
              <a:prstGeom prst="wedgeRectCallout">
                <a:avLst>
                  <a:gd name="adj1" fmla="val -60125"/>
                  <a:gd name="adj2" fmla="val -29513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290EA-2D9C-9144-BEA6-1CC67716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9B7028-0893-43D2-AA99-BA601953BFF2}"/>
              </a:ext>
            </a:extLst>
          </p:cNvPr>
          <p:cNvSpPr/>
          <p:nvPr/>
        </p:nvSpPr>
        <p:spPr>
          <a:xfrm>
            <a:off x="9601992" y="960450"/>
            <a:ext cx="2375226" cy="28819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42BAD-4583-4CD7-AA4F-395A12A32517}"/>
              </a:ext>
            </a:extLst>
          </p:cNvPr>
          <p:cNvSpPr/>
          <p:nvPr/>
        </p:nvSpPr>
        <p:spPr>
          <a:xfrm>
            <a:off x="364252" y="1601049"/>
            <a:ext cx="8863038" cy="23133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131525"/>
            <a:ext cx="9905998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Revisiting the recursion 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785438"/>
                <a:ext cx="9905998" cy="4597756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/>
                  <a:t>Recall: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p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 ;  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=1 ;  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785438"/>
                <a:ext cx="9905998" cy="4597756"/>
              </a:xfrm>
              <a:blipFill>
                <a:blip r:embed="rId2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1006" r="1399" b="42707"/>
          <a:stretch/>
        </p:blipFill>
        <p:spPr>
          <a:xfrm>
            <a:off x="9601992" y="1006964"/>
            <a:ext cx="2322788" cy="27696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58123" r="7857"/>
          <a:stretch/>
        </p:blipFill>
        <p:spPr>
          <a:xfrm>
            <a:off x="364252" y="1601049"/>
            <a:ext cx="8863039" cy="23133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8724-F633-480F-598B-91C7A18E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EC53-5E05-4352-890D-A8BDB0BEB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299D4-FD03-4D4C-BAF7-838F778B1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671812"/>
            <a:ext cx="9905998" cy="2162317"/>
          </a:xfrm>
        </p:spPr>
        <p:txBody>
          <a:bodyPr/>
          <a:lstStyle/>
          <a:p>
            <a:r>
              <a:rPr lang="en-CA" dirty="0"/>
              <a:t>Prove base cases are correct</a:t>
            </a:r>
          </a:p>
          <a:p>
            <a:r>
              <a:rPr lang="en-CA" dirty="0"/>
              <a:t>Inductively assume subproblems are solved correctly</a:t>
            </a:r>
          </a:p>
          <a:p>
            <a:r>
              <a:rPr lang="en-CA" dirty="0"/>
              <a:t>Show they are correctly assembled into a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0A15E-19A4-4443-9140-CCB7BE0DA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46" y="1066846"/>
            <a:ext cx="9069066" cy="2438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C4105-AC7C-9325-0A00-45DF36F0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3A8E-2804-4F75-B3BF-3B50B942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Runtime/space complexity?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9692A-69D3-44AF-BDDB-ABB2C55A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671812"/>
            <a:ext cx="9905998" cy="2162317"/>
          </a:xfrm>
        </p:spPr>
        <p:txBody>
          <a:bodyPr/>
          <a:lstStyle/>
          <a:p>
            <a:r>
              <a:rPr lang="en-CA" dirty="0"/>
              <a:t>Techniques covered in this lecture</a:t>
            </a:r>
          </a:p>
          <a:p>
            <a:pPr lvl="1"/>
            <a:r>
              <a:rPr lang="en-CA" dirty="0"/>
              <a:t>Model complexities using recurrence relations</a:t>
            </a:r>
          </a:p>
          <a:p>
            <a:pPr lvl="1"/>
            <a:r>
              <a:rPr lang="en-CA" dirty="0"/>
              <a:t>Solve with substitution, master theorem,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051A6-E360-41B8-BDAF-5A993630C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46" y="1023870"/>
            <a:ext cx="9069066" cy="2438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D5FE6-C0B9-4152-4898-FC1DAC98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990F5A-8079-4148-9404-54335C81A781}"/>
              </a:ext>
            </a:extLst>
          </p:cNvPr>
          <p:cNvSpPr/>
          <p:nvPr/>
        </p:nvSpPr>
        <p:spPr>
          <a:xfrm>
            <a:off x="725283" y="966516"/>
            <a:ext cx="9606249" cy="46770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2" y="0"/>
            <a:ext cx="9725891" cy="1028386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Worked Example: </a:t>
            </a:r>
            <a:r>
              <a:rPr lang="en-CA" dirty="0"/>
              <a:t>Design of </a:t>
            </a:r>
            <a:r>
              <a:rPr lang="en-CA" dirty="0" err="1"/>
              <a:t>Mergesort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44" t="2387" r="1688" b="3367"/>
          <a:stretch/>
        </p:blipFill>
        <p:spPr>
          <a:xfrm>
            <a:off x="784661" y="1028386"/>
            <a:ext cx="9487495" cy="46151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44" t="2387" r="1688" b="43680"/>
          <a:stretch/>
        </p:blipFill>
        <p:spPr>
          <a:xfrm>
            <a:off x="784661" y="1028386"/>
            <a:ext cx="9487495" cy="26410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7491C3-0436-19AC-AF6E-5F22CA74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092869"/>
              </p:ext>
            </p:extLst>
          </p:nvPr>
        </p:nvGraphicFramePr>
        <p:xfrm>
          <a:off x="2301560" y="1031893"/>
          <a:ext cx="7910792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640851"/>
              </p:ext>
            </p:extLst>
          </p:nvPr>
        </p:nvGraphicFramePr>
        <p:xfrm>
          <a:off x="2289507" y="2320999"/>
          <a:ext cx="4004832" cy="3708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3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11432"/>
              </p:ext>
            </p:extLst>
          </p:nvPr>
        </p:nvGraphicFramePr>
        <p:xfrm>
          <a:off x="6561576" y="2320999"/>
          <a:ext cx="390596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98529"/>
              </p:ext>
            </p:extLst>
          </p:nvPr>
        </p:nvGraphicFramePr>
        <p:xfrm>
          <a:off x="2026754" y="3522014"/>
          <a:ext cx="2051852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3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3976"/>
              </p:ext>
            </p:extLst>
          </p:nvPr>
        </p:nvGraphicFramePr>
        <p:xfrm>
          <a:off x="4220519" y="3522014"/>
          <a:ext cx="195298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835489"/>
              </p:ext>
            </p:extLst>
          </p:nvPr>
        </p:nvGraphicFramePr>
        <p:xfrm>
          <a:off x="4097138" y="4704957"/>
          <a:ext cx="956294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836653"/>
              </p:ext>
            </p:extLst>
          </p:nvPr>
        </p:nvGraphicFramePr>
        <p:xfrm>
          <a:off x="5183449" y="4704957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08300"/>
              </p:ext>
            </p:extLst>
          </p:nvPr>
        </p:nvGraphicFramePr>
        <p:xfrm>
          <a:off x="1808647" y="4704957"/>
          <a:ext cx="1095558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3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36708"/>
              </p:ext>
            </p:extLst>
          </p:nvPr>
        </p:nvGraphicFramePr>
        <p:xfrm>
          <a:off x="3010825" y="4704957"/>
          <a:ext cx="956294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803715"/>
              </p:ext>
            </p:extLst>
          </p:nvPr>
        </p:nvGraphicFramePr>
        <p:xfrm>
          <a:off x="2440497" y="5885102"/>
          <a:ext cx="457951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97175"/>
              </p:ext>
            </p:extLst>
          </p:nvPr>
        </p:nvGraphicFramePr>
        <p:xfrm>
          <a:off x="1663953" y="5869027"/>
          <a:ext cx="637607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3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67191"/>
              </p:ext>
            </p:extLst>
          </p:nvPr>
        </p:nvGraphicFramePr>
        <p:xfrm>
          <a:off x="3051496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37645"/>
              </p:ext>
            </p:extLst>
          </p:nvPr>
        </p:nvGraphicFramePr>
        <p:xfrm>
          <a:off x="3615713" y="5885102"/>
          <a:ext cx="457951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88541"/>
              </p:ext>
            </p:extLst>
          </p:nvPr>
        </p:nvGraphicFramePr>
        <p:xfrm>
          <a:off x="4146327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582627"/>
              </p:ext>
            </p:extLst>
          </p:nvPr>
        </p:nvGraphicFramePr>
        <p:xfrm>
          <a:off x="4710544" y="5885102"/>
          <a:ext cx="457951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76602"/>
              </p:ext>
            </p:extLst>
          </p:nvPr>
        </p:nvGraphicFramePr>
        <p:xfrm>
          <a:off x="5241158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303272"/>
              </p:ext>
            </p:extLst>
          </p:nvPr>
        </p:nvGraphicFramePr>
        <p:xfrm>
          <a:off x="5805376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000879"/>
              </p:ext>
            </p:extLst>
          </p:nvPr>
        </p:nvGraphicFramePr>
        <p:xfrm>
          <a:off x="6332026" y="3522014"/>
          <a:ext cx="195298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19976"/>
              </p:ext>
            </p:extLst>
          </p:nvPr>
        </p:nvGraphicFramePr>
        <p:xfrm>
          <a:off x="8443531" y="3522014"/>
          <a:ext cx="1993372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03435"/>
              </p:ext>
            </p:extLst>
          </p:nvPr>
        </p:nvGraphicFramePr>
        <p:xfrm>
          <a:off x="6303369" y="4704957"/>
          <a:ext cx="956294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844233"/>
              </p:ext>
            </p:extLst>
          </p:nvPr>
        </p:nvGraphicFramePr>
        <p:xfrm>
          <a:off x="7389680" y="4704957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48013"/>
              </p:ext>
            </p:extLst>
          </p:nvPr>
        </p:nvGraphicFramePr>
        <p:xfrm>
          <a:off x="8509598" y="4704957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07416"/>
              </p:ext>
            </p:extLst>
          </p:nvPr>
        </p:nvGraphicFramePr>
        <p:xfrm>
          <a:off x="9629518" y="4704957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263010"/>
              </p:ext>
            </p:extLst>
          </p:nvPr>
        </p:nvGraphicFramePr>
        <p:xfrm>
          <a:off x="6369593" y="5885102"/>
          <a:ext cx="457951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29560"/>
              </p:ext>
            </p:extLst>
          </p:nvPr>
        </p:nvGraphicFramePr>
        <p:xfrm>
          <a:off x="6900207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131871"/>
              </p:ext>
            </p:extLst>
          </p:nvPr>
        </p:nvGraphicFramePr>
        <p:xfrm>
          <a:off x="7464425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23364"/>
              </p:ext>
            </p:extLst>
          </p:nvPr>
        </p:nvGraphicFramePr>
        <p:xfrm>
          <a:off x="8028643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08407"/>
              </p:ext>
            </p:extLst>
          </p:nvPr>
        </p:nvGraphicFramePr>
        <p:xfrm>
          <a:off x="8592861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57371"/>
              </p:ext>
            </p:extLst>
          </p:nvPr>
        </p:nvGraphicFramePr>
        <p:xfrm>
          <a:off x="9157079" y="5885102"/>
          <a:ext cx="35908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23365"/>
              </p:ext>
            </p:extLst>
          </p:nvPr>
        </p:nvGraphicFramePr>
        <p:xfrm>
          <a:off x="9605435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938624"/>
              </p:ext>
            </p:extLst>
          </p:nvPr>
        </p:nvGraphicFramePr>
        <p:xfrm>
          <a:off x="10169657" y="5885102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5" name="Straight Connector 34"/>
          <p:cNvCxnSpPr>
            <a:endCxn id="5" idx="0"/>
          </p:cNvCxnSpPr>
          <p:nvPr/>
        </p:nvCxnSpPr>
        <p:spPr>
          <a:xfrm flipH="1">
            <a:off x="4183435" y="1414189"/>
            <a:ext cx="1829224" cy="90681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6" idx="0"/>
          </p:cNvCxnSpPr>
          <p:nvPr/>
        </p:nvCxnSpPr>
        <p:spPr>
          <a:xfrm>
            <a:off x="6173499" y="1414189"/>
            <a:ext cx="2341057" cy="90681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7" idx="0"/>
          </p:cNvCxnSpPr>
          <p:nvPr/>
        </p:nvCxnSpPr>
        <p:spPr>
          <a:xfrm flipH="1">
            <a:off x="3052680" y="2691839"/>
            <a:ext cx="1065179" cy="830175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8" idx="0"/>
          </p:cNvCxnSpPr>
          <p:nvPr/>
        </p:nvCxnSpPr>
        <p:spPr>
          <a:xfrm>
            <a:off x="4146327" y="2691839"/>
            <a:ext cx="1050682" cy="830175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2" idx="0"/>
          </p:cNvCxnSpPr>
          <p:nvPr/>
        </p:nvCxnSpPr>
        <p:spPr>
          <a:xfrm>
            <a:off x="8285006" y="2691839"/>
            <a:ext cx="1155211" cy="830175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1" idx="0"/>
          </p:cNvCxnSpPr>
          <p:nvPr/>
        </p:nvCxnSpPr>
        <p:spPr>
          <a:xfrm flipH="1">
            <a:off x="7308516" y="2691839"/>
            <a:ext cx="927429" cy="830175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264382" y="3951583"/>
            <a:ext cx="615907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80289" y="3951583"/>
            <a:ext cx="528337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032924" y="3951583"/>
            <a:ext cx="565130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494938" y="3951583"/>
            <a:ext cx="537986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144431" y="3951583"/>
            <a:ext cx="659854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701169" y="3951583"/>
            <a:ext cx="443262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924203" y="3951583"/>
            <a:ext cx="348538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272741" y="3951583"/>
            <a:ext cx="771382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8756639" y="5127952"/>
            <a:ext cx="167564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924203" y="5127952"/>
            <a:ext cx="382246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0044124" y="5127952"/>
            <a:ext cx="332835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9812737" y="5127952"/>
            <a:ext cx="231387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7636721" y="5127951"/>
            <a:ext cx="167564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804286" y="5127952"/>
            <a:ext cx="431659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6560093" y="5127952"/>
            <a:ext cx="141076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701170" y="5127952"/>
            <a:ext cx="406339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448460" y="5127952"/>
            <a:ext cx="149595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598055" y="5127952"/>
            <a:ext cx="414623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494938" y="5127952"/>
            <a:ext cx="406106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4353628" y="5127952"/>
            <a:ext cx="141310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408625" y="5127952"/>
            <a:ext cx="397588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3258797" y="5127952"/>
            <a:ext cx="149828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1876925" y="5127951"/>
            <a:ext cx="387456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264381" y="5127952"/>
            <a:ext cx="366616" cy="72000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" name="Title 1"/>
          <p:cNvSpPr txBox="1">
            <a:spLocks/>
          </p:cNvSpPr>
          <p:nvPr/>
        </p:nvSpPr>
        <p:spPr>
          <a:xfrm>
            <a:off x="1141413" y="-2"/>
            <a:ext cx="9905998" cy="855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divide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AC229-87C5-910F-F410-EE409A5F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61001"/>
              </p:ext>
            </p:extLst>
          </p:nvPr>
        </p:nvGraphicFramePr>
        <p:xfrm>
          <a:off x="2564923" y="1059424"/>
          <a:ext cx="7614177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760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29151"/>
              </p:ext>
            </p:extLst>
          </p:nvPr>
        </p:nvGraphicFramePr>
        <p:xfrm>
          <a:off x="2339873" y="2337074"/>
          <a:ext cx="3599485" cy="3708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50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6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26888"/>
              </p:ext>
            </p:extLst>
          </p:nvPr>
        </p:nvGraphicFramePr>
        <p:xfrm>
          <a:off x="6383962" y="2337074"/>
          <a:ext cx="3807088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8303"/>
              </p:ext>
            </p:extLst>
          </p:nvPr>
        </p:nvGraphicFramePr>
        <p:xfrm>
          <a:off x="1849135" y="3538089"/>
          <a:ext cx="195298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34925"/>
              </p:ext>
            </p:extLst>
          </p:nvPr>
        </p:nvGraphicFramePr>
        <p:xfrm>
          <a:off x="4042901" y="3538089"/>
          <a:ext cx="1854109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81632"/>
              </p:ext>
            </p:extLst>
          </p:nvPr>
        </p:nvGraphicFramePr>
        <p:xfrm>
          <a:off x="3919520" y="4721032"/>
          <a:ext cx="85742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19396"/>
              </p:ext>
            </p:extLst>
          </p:nvPr>
        </p:nvGraphicFramePr>
        <p:xfrm>
          <a:off x="5005833" y="4721032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1931"/>
              </p:ext>
            </p:extLst>
          </p:nvPr>
        </p:nvGraphicFramePr>
        <p:xfrm>
          <a:off x="1631032" y="4721032"/>
          <a:ext cx="996687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75457"/>
              </p:ext>
            </p:extLst>
          </p:nvPr>
        </p:nvGraphicFramePr>
        <p:xfrm>
          <a:off x="2833207" y="4721032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00059"/>
              </p:ext>
            </p:extLst>
          </p:nvPr>
        </p:nvGraphicFramePr>
        <p:xfrm>
          <a:off x="2262881" y="5901177"/>
          <a:ext cx="45795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5524"/>
              </p:ext>
            </p:extLst>
          </p:nvPr>
        </p:nvGraphicFramePr>
        <p:xfrm>
          <a:off x="1486338" y="5885102"/>
          <a:ext cx="637607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3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92449"/>
              </p:ext>
            </p:extLst>
          </p:nvPr>
        </p:nvGraphicFramePr>
        <p:xfrm>
          <a:off x="2873880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90286"/>
              </p:ext>
            </p:extLst>
          </p:nvPr>
        </p:nvGraphicFramePr>
        <p:xfrm>
          <a:off x="3438097" y="5901177"/>
          <a:ext cx="45795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89800"/>
              </p:ext>
            </p:extLst>
          </p:nvPr>
        </p:nvGraphicFramePr>
        <p:xfrm>
          <a:off x="3968711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00413"/>
              </p:ext>
            </p:extLst>
          </p:nvPr>
        </p:nvGraphicFramePr>
        <p:xfrm>
          <a:off x="4532928" y="5901177"/>
          <a:ext cx="45795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09155"/>
              </p:ext>
            </p:extLst>
          </p:nvPr>
        </p:nvGraphicFramePr>
        <p:xfrm>
          <a:off x="5063542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92389"/>
              </p:ext>
            </p:extLst>
          </p:nvPr>
        </p:nvGraphicFramePr>
        <p:xfrm>
          <a:off x="5627760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59381"/>
              </p:ext>
            </p:extLst>
          </p:nvPr>
        </p:nvGraphicFramePr>
        <p:xfrm>
          <a:off x="6154409" y="3538089"/>
          <a:ext cx="1952979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92327"/>
              </p:ext>
            </p:extLst>
          </p:nvPr>
        </p:nvGraphicFramePr>
        <p:xfrm>
          <a:off x="8265915" y="3538089"/>
          <a:ext cx="1993372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43225"/>
              </p:ext>
            </p:extLst>
          </p:nvPr>
        </p:nvGraphicFramePr>
        <p:xfrm>
          <a:off x="6125752" y="4721032"/>
          <a:ext cx="95629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70276"/>
              </p:ext>
            </p:extLst>
          </p:nvPr>
        </p:nvGraphicFramePr>
        <p:xfrm>
          <a:off x="7212064" y="4721032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22724"/>
              </p:ext>
            </p:extLst>
          </p:nvPr>
        </p:nvGraphicFramePr>
        <p:xfrm>
          <a:off x="8331982" y="4721032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3309"/>
              </p:ext>
            </p:extLst>
          </p:nvPr>
        </p:nvGraphicFramePr>
        <p:xfrm>
          <a:off x="9451902" y="4721032"/>
          <a:ext cx="996686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10712"/>
              </p:ext>
            </p:extLst>
          </p:nvPr>
        </p:nvGraphicFramePr>
        <p:xfrm>
          <a:off x="6191977" y="5901177"/>
          <a:ext cx="45795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891950"/>
              </p:ext>
            </p:extLst>
          </p:nvPr>
        </p:nvGraphicFramePr>
        <p:xfrm>
          <a:off x="6722591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734728"/>
              </p:ext>
            </p:extLst>
          </p:nvPr>
        </p:nvGraphicFramePr>
        <p:xfrm>
          <a:off x="7286809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635467"/>
              </p:ext>
            </p:extLst>
          </p:nvPr>
        </p:nvGraphicFramePr>
        <p:xfrm>
          <a:off x="7851027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31600"/>
              </p:ext>
            </p:extLst>
          </p:nvPr>
        </p:nvGraphicFramePr>
        <p:xfrm>
          <a:off x="8415245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41805"/>
              </p:ext>
            </p:extLst>
          </p:nvPr>
        </p:nvGraphicFramePr>
        <p:xfrm>
          <a:off x="8979464" y="5901177"/>
          <a:ext cx="359080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789277"/>
              </p:ext>
            </p:extLst>
          </p:nvPr>
        </p:nvGraphicFramePr>
        <p:xfrm>
          <a:off x="9427819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85829"/>
              </p:ext>
            </p:extLst>
          </p:nvPr>
        </p:nvGraphicFramePr>
        <p:xfrm>
          <a:off x="9992041" y="5901177"/>
          <a:ext cx="498343" cy="370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5" name="Straight Connector 34"/>
          <p:cNvCxnSpPr/>
          <p:nvPr/>
        </p:nvCxnSpPr>
        <p:spPr>
          <a:xfrm flipH="1">
            <a:off x="3837202" y="1463154"/>
            <a:ext cx="1997844" cy="864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39358" y="1463154"/>
            <a:ext cx="2348148" cy="864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661544" y="2740333"/>
            <a:ext cx="1175658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37202" y="2740333"/>
            <a:ext cx="976978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967647" y="2740333"/>
            <a:ext cx="1127479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966816" y="2740333"/>
            <a:ext cx="1000831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045636" y="3941348"/>
            <a:ext cx="615908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661544" y="3941348"/>
            <a:ext cx="586268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814180" y="3941348"/>
            <a:ext cx="606258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276194" y="3941348"/>
            <a:ext cx="537986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966815" y="3941348"/>
            <a:ext cx="659854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523553" y="3941348"/>
            <a:ext cx="443262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746587" y="3941348"/>
            <a:ext cx="348538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095125" y="3941348"/>
            <a:ext cx="771382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8579023" y="5124291"/>
            <a:ext cx="167564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746587" y="5124291"/>
            <a:ext cx="382246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9866508" y="5124291"/>
            <a:ext cx="332835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9635121" y="5124291"/>
            <a:ext cx="231387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7459105" y="5124290"/>
            <a:ext cx="167564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626670" y="5124291"/>
            <a:ext cx="431659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6382477" y="5124291"/>
            <a:ext cx="141076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523554" y="5124291"/>
            <a:ext cx="406339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270844" y="5124291"/>
            <a:ext cx="149595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420439" y="5124291"/>
            <a:ext cx="414623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276194" y="5124291"/>
            <a:ext cx="447234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4176012" y="5124291"/>
            <a:ext cx="100182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247813" y="5124291"/>
            <a:ext cx="380785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3081182" y="5124291"/>
            <a:ext cx="166631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1699310" y="5124290"/>
            <a:ext cx="346326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045637" y="5124291"/>
            <a:ext cx="407745" cy="756000"/>
          </a:xfrm>
          <a:prstGeom prst="line">
            <a:avLst/>
          </a:prstGeom>
          <a:ln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2" name="Title 1"/>
          <p:cNvSpPr txBox="1">
            <a:spLocks/>
          </p:cNvSpPr>
          <p:nvPr/>
        </p:nvSpPr>
        <p:spPr>
          <a:xfrm>
            <a:off x="1141413" y="-2"/>
            <a:ext cx="9905998" cy="881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Merge: Conquer and combine</a:t>
            </a:r>
          </a:p>
        </p:txBody>
      </p:sp>
      <p:sp>
        <p:nvSpPr>
          <p:cNvPr id="65" name="Rounded Rectangle 63">
            <a:extLst>
              <a:ext uri="{FF2B5EF4-FFF2-40B4-BE49-F238E27FC236}">
                <a16:creationId xmlns:a16="http://schemas.microsoft.com/office/drawing/2014/main" id="{830293A1-A12E-431D-8FC1-9517BFEB7008}"/>
              </a:ext>
            </a:extLst>
          </p:cNvPr>
          <p:cNvSpPr/>
          <p:nvPr/>
        </p:nvSpPr>
        <p:spPr>
          <a:xfrm>
            <a:off x="5900856" y="2002572"/>
            <a:ext cx="4497430" cy="2202276"/>
          </a:xfrm>
          <a:prstGeom prst="roundRect">
            <a:avLst/>
          </a:prstGeom>
          <a:noFill/>
          <a:ln w="47625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6B3B8C-2604-7A5D-5161-4A42BFF1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4022</TotalTime>
  <Words>3279</Words>
  <Application>Microsoft Office PowerPoint</Application>
  <PresentationFormat>Widescreen</PresentationFormat>
  <Paragraphs>651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Century Gothic</vt:lpstr>
      <vt:lpstr>Courier New</vt:lpstr>
      <vt:lpstr>Trebuchet MS</vt:lpstr>
      <vt:lpstr>Mesh</vt:lpstr>
      <vt:lpstr>CS 341: Algorithms</vt:lpstr>
      <vt:lpstr>Divide and conquer</vt:lpstr>
      <vt:lpstr>Divide-and-Conquer Design Strategy</vt:lpstr>
      <vt:lpstr>D&amp;C proto-algorithm</vt:lpstr>
      <vt:lpstr>Correctness</vt:lpstr>
      <vt:lpstr>Runtime/space complexity?</vt:lpstr>
      <vt:lpstr>Worked Example: Design of Mergesort</vt:lpstr>
      <vt:lpstr>PowerPoint Presentation</vt:lpstr>
      <vt:lpstr>PowerPoint Presentation</vt:lpstr>
      <vt:lpstr>Merge simulation</vt:lpstr>
      <vt:lpstr>Pseudocode for mergesort</vt:lpstr>
      <vt:lpstr>PowerPoint Presentation</vt:lpstr>
      <vt:lpstr>Analysis of mergesort</vt:lpstr>
      <vt:lpstr>Recurrence relations</vt:lpstr>
      <vt:lpstr>Recurrence Relations</vt:lpstr>
      <vt:lpstr>mathematically Expressing the complexity of mergesort</vt:lpstr>
      <vt:lpstr>Recursion tree method</vt:lpstr>
      <vt:lpstr>PowerPoint Presentation</vt:lpstr>
      <vt:lpstr>Recursion tree method formalized</vt:lpstr>
      <vt:lpstr>Guess-and-check Method</vt:lpstr>
      <vt:lpstr>Substitution method: Worked example</vt:lpstr>
      <vt:lpstr>PowerPoint Presentation</vt:lpstr>
      <vt:lpstr>Proof</vt:lpstr>
      <vt:lpstr>Proof</vt:lpstr>
      <vt:lpstr>Another approach</vt:lpstr>
      <vt:lpstr>PowerPoint Presentation</vt:lpstr>
      <vt:lpstr>PowerPoint Presentation</vt:lpstr>
      <vt:lpstr>Master theorem for recurrences</vt:lpstr>
      <vt:lpstr>Deriving the simplified Master theorem</vt:lpstr>
      <vt:lpstr>Rearranging </vt:lpstr>
      <vt:lpstr>Solving the geometric Seq</vt:lpstr>
      <vt:lpstr>Solving the geometric Seq</vt:lpstr>
      <vt:lpstr>Solving the geometric Seq</vt:lpstr>
      <vt:lpstr>Solving the geometric Seq</vt:lpstr>
      <vt:lpstr>Master theorem for recurrences</vt:lpstr>
      <vt:lpstr>Some Bonus Intuition for r cases</vt:lpstr>
      <vt:lpstr>Worked Examples</vt:lpstr>
      <vt:lpstr>Master theorem when b^(j-1)&lt;n&lt;b^j</vt:lpstr>
      <vt:lpstr>PowerPoint Presentation</vt:lpstr>
      <vt:lpstr>Master theorem when b^(j-1)&lt;n&lt;b^j</vt:lpstr>
      <vt:lpstr>General master theorem</vt:lpstr>
      <vt:lpstr>Revisiting the recursion tree method</vt:lpstr>
      <vt:lpstr>Revisiting the recursion tree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167</cp:revision>
  <dcterms:created xsi:type="dcterms:W3CDTF">2019-01-07T22:31:11Z</dcterms:created>
  <dcterms:modified xsi:type="dcterms:W3CDTF">2023-09-13T05:26:25Z</dcterms:modified>
</cp:coreProperties>
</file>