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80" r:id="rId3"/>
    <p:sldId id="281" r:id="rId4"/>
    <p:sldId id="323" r:id="rId5"/>
    <p:sldId id="321" r:id="rId6"/>
    <p:sldId id="322" r:id="rId7"/>
    <p:sldId id="282" r:id="rId8"/>
    <p:sldId id="283" r:id="rId9"/>
    <p:sldId id="284" r:id="rId10"/>
    <p:sldId id="287" r:id="rId11"/>
    <p:sldId id="290" r:id="rId12"/>
    <p:sldId id="315" r:id="rId13"/>
    <p:sldId id="301" r:id="rId14"/>
    <p:sldId id="302" r:id="rId15"/>
    <p:sldId id="293" r:id="rId16"/>
    <p:sldId id="291" r:id="rId17"/>
    <p:sldId id="316" r:id="rId18"/>
    <p:sldId id="300" r:id="rId19"/>
    <p:sldId id="303" r:id="rId20"/>
    <p:sldId id="294" r:id="rId21"/>
    <p:sldId id="295" r:id="rId22"/>
    <p:sldId id="298" r:id="rId23"/>
    <p:sldId id="297" r:id="rId24"/>
    <p:sldId id="334" r:id="rId25"/>
    <p:sldId id="299" r:id="rId26"/>
    <p:sldId id="317" r:id="rId27"/>
    <p:sldId id="319" r:id="rId28"/>
    <p:sldId id="304" r:id="rId29"/>
    <p:sldId id="325" r:id="rId30"/>
    <p:sldId id="306" r:id="rId31"/>
    <p:sldId id="326" r:id="rId32"/>
    <p:sldId id="327" r:id="rId33"/>
    <p:sldId id="328" r:id="rId34"/>
    <p:sldId id="329" r:id="rId35"/>
    <p:sldId id="324" r:id="rId36"/>
    <p:sldId id="307" r:id="rId37"/>
    <p:sldId id="309" r:id="rId38"/>
    <p:sldId id="330" r:id="rId39"/>
    <p:sldId id="332" r:id="rId40"/>
    <p:sldId id="333" r:id="rId41"/>
    <p:sldId id="310" r:id="rId42"/>
    <p:sldId id="311" r:id="rId43"/>
    <p:sldId id="31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000000"/>
    <a:srgbClr val="FFFFFF"/>
    <a:srgbClr val="9FB4FF"/>
    <a:srgbClr val="89A2FF"/>
    <a:srgbClr val="5D9BFF"/>
    <a:srgbClr val="25C6FF"/>
    <a:srgbClr val="4BD0FF"/>
    <a:srgbClr val="5DD5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6715" autoAdjust="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6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49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Show what kind of function this expression represents, and show the recursion tree now to give intuition for x term (and reuse tree for proof)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76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Show what kind of function this expression represents, and show the recursion tree now to give intuition for x term (and reuse tree for proof)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20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B05B-1113-400E-B014-83DFEAFD12CD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31BF-CC89-4900-86BB-37E37C877F30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5EC9-A1EB-47A3-8071-7B62407F288C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EEA-774A-44E9-86DD-0C967A688FD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4782-0ABB-46BC-9F8C-8079F23D8EEF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221-6916-4A93-BBC8-BA739A5DAD7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7DBD-071D-4A82-B3C8-3135F0B0EF1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67EA-D3EA-422D-8B69-55D48548E1BA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FBB-C625-45C6-A9B3-C3FBB9B3B76E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9C47C15-1950-4A87-A7BE-F46D0FFACBE7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4E45-C0BF-4021-9964-4F0AD8849228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C69-F624-41FE-A9AF-E7386BAF458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2DBD-8219-45D9-AC58-5760C4B8FD6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911-076B-4389-972D-FCEE148B6F3C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B54-DED9-4A45-83A0-874ABCC6774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CB3-61FE-43C5-BA6A-F0DADE7FC12D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B68756A-CA6C-41CF-A5A2-2C73B8A4705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D4FCE4E-1965-4F57-9CCC-24197F6C0047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8412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8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2: divide &amp; conquer 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CE963-46D5-2FFA-0D8C-1415567A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6472"/>
              </p:ext>
            </p:extLst>
          </p:nvPr>
        </p:nvGraphicFramePr>
        <p:xfrm>
          <a:off x="3879334" y="3990296"/>
          <a:ext cx="4174078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8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67401"/>
              </p:ext>
            </p:extLst>
          </p:nvPr>
        </p:nvGraphicFramePr>
        <p:xfrm>
          <a:off x="3879861" y="3992967"/>
          <a:ext cx="4174076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30826"/>
              </p:ext>
            </p:extLst>
          </p:nvPr>
        </p:nvGraphicFramePr>
        <p:xfrm>
          <a:off x="3879864" y="3992967"/>
          <a:ext cx="417407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32711"/>
              </p:ext>
            </p:extLst>
          </p:nvPr>
        </p:nvGraphicFramePr>
        <p:xfrm>
          <a:off x="3879860" y="3992967"/>
          <a:ext cx="4174077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55356"/>
              </p:ext>
            </p:extLst>
          </p:nvPr>
        </p:nvGraphicFramePr>
        <p:xfrm>
          <a:off x="3879861" y="3992967"/>
          <a:ext cx="4174072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551"/>
              </p:ext>
            </p:extLst>
          </p:nvPr>
        </p:nvGraphicFramePr>
        <p:xfrm>
          <a:off x="3879863" y="3992967"/>
          <a:ext cx="417407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2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7832"/>
              </p:ext>
            </p:extLst>
          </p:nvPr>
        </p:nvGraphicFramePr>
        <p:xfrm>
          <a:off x="3879864" y="3992967"/>
          <a:ext cx="417407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2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0410"/>
              </p:ext>
            </p:extLst>
          </p:nvPr>
        </p:nvGraphicFramePr>
        <p:xfrm>
          <a:off x="3879864" y="3992967"/>
          <a:ext cx="4174072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28501"/>
              </p:ext>
            </p:extLst>
          </p:nvPr>
        </p:nvGraphicFramePr>
        <p:xfrm>
          <a:off x="3879863" y="3992967"/>
          <a:ext cx="4179380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17761"/>
              </p:ext>
            </p:extLst>
          </p:nvPr>
        </p:nvGraphicFramePr>
        <p:xfrm>
          <a:off x="3840878" y="2070290"/>
          <a:ext cx="224062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98950"/>
              </p:ext>
            </p:extLst>
          </p:nvPr>
        </p:nvGraphicFramePr>
        <p:xfrm>
          <a:off x="6171222" y="2070290"/>
          <a:ext cx="220968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0877" y="1593429"/>
            <a:ext cx="9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1223" y="1520907"/>
            <a:ext cx="82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5025" y="3528632"/>
            <a:ext cx="9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21406" y="2543566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388805" y="2527491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95154" y="2527491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932193" y="2527491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58988" y="2527490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456180" y="2527490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998831" y="2527490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678984" y="2543566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115634" y="-29384"/>
            <a:ext cx="9905998" cy="1028386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Merge simulation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521B0D-00D2-B056-29F2-79FC1380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Pseudocode for </a:t>
            </a:r>
            <a:r>
              <a:rPr lang="en-CA" dirty="0" err="1">
                <a:solidFill>
                  <a:srgbClr val="000000"/>
                </a:solidFill>
              </a:rPr>
              <a:t>mergesort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B2762CB-8E26-F57F-9149-4EB3FAC6B3C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67" y="1086883"/>
            <a:ext cx="6791325" cy="3086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E8B21-7F62-E024-52D3-A8C49CBC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9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951AF19-D115-217C-870B-2E711A07DC7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002" y="860700"/>
            <a:ext cx="6259783" cy="53067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504" y="0"/>
            <a:ext cx="12049497" cy="804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dirty="0">
                <a:solidFill>
                  <a:srgbClr val="000000"/>
                </a:solidFill>
              </a:rPr>
              <a:t>Pseudocode for merge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1664"/>
              </p:ext>
            </p:extLst>
          </p:nvPr>
        </p:nvGraphicFramePr>
        <p:xfrm>
          <a:off x="7350825" y="2246094"/>
          <a:ext cx="417938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9706"/>
              </p:ext>
            </p:extLst>
          </p:nvPr>
        </p:nvGraphicFramePr>
        <p:xfrm>
          <a:off x="7350825" y="1123639"/>
          <a:ext cx="224062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18739"/>
              </p:ext>
            </p:extLst>
          </p:nvPr>
        </p:nvGraphicFramePr>
        <p:xfrm>
          <a:off x="9681169" y="1123639"/>
          <a:ext cx="220968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9898752" y="1580840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05101" y="1580840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3" idx="1"/>
            <a:endCxn id="43" idx="1"/>
          </p:cNvCxnSpPr>
          <p:nvPr/>
        </p:nvCxnSpPr>
        <p:spPr>
          <a:xfrm flipV="1">
            <a:off x="6077132" y="1821402"/>
            <a:ext cx="841900" cy="124343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52669" y="1713412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1754" y="1729615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1104" y="8046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7386" y="81302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9507" y="192967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aOut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5572430" y="2062371"/>
            <a:ext cx="504702" cy="2004927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10378"/>
              </p:ext>
            </p:extLst>
          </p:nvPr>
        </p:nvGraphicFramePr>
        <p:xfrm>
          <a:off x="7350825" y="4895644"/>
          <a:ext cx="417938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85613"/>
              </p:ext>
            </p:extLst>
          </p:nvPr>
        </p:nvGraphicFramePr>
        <p:xfrm>
          <a:off x="7350825" y="3773189"/>
          <a:ext cx="224062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10121"/>
              </p:ext>
            </p:extLst>
          </p:nvPr>
        </p:nvGraphicFramePr>
        <p:xfrm>
          <a:off x="9681169" y="3773189"/>
          <a:ext cx="220968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12030372" y="4240111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734493" y="4230389"/>
            <a:ext cx="0" cy="4319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82061" y="436296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747947" y="4362961"/>
                <a:ext cx="1300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nR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947" y="4362961"/>
                <a:ext cx="1300356" cy="400110"/>
              </a:xfrm>
              <a:prstGeom prst="rect">
                <a:avLst/>
              </a:prstGeom>
              <a:blipFill>
                <a:blip r:embed="rId4"/>
                <a:stretch>
                  <a:fillRect l="-3756" t="-7692" r="-5164" b="-2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261104" y="345421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97386" y="346257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69507" y="457922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aOut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5066706" y="4138655"/>
            <a:ext cx="504702" cy="780741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>
            <a:stCxn id="36" idx="1"/>
            <a:endCxn id="45" idx="1"/>
          </p:cNvCxnSpPr>
          <p:nvPr/>
        </p:nvCxnSpPr>
        <p:spPr>
          <a:xfrm flipV="1">
            <a:off x="5571408" y="4465038"/>
            <a:ext cx="1350688" cy="6398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ular Callout 39"/>
          <p:cNvSpPr/>
          <p:nvPr/>
        </p:nvSpPr>
        <p:spPr>
          <a:xfrm>
            <a:off x="9054934" y="90681"/>
            <a:ext cx="3023159" cy="722344"/>
          </a:xfrm>
          <a:prstGeom prst="wedgeRectCallout">
            <a:avLst>
              <a:gd name="adj1" fmla="val 12630"/>
              <a:gd name="adj2" fmla="val 8257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There are still elements left in </a:t>
            </a:r>
            <a:r>
              <a:rPr lang="en-CA" sz="2000" b="1" dirty="0">
                <a:solidFill>
                  <a:srgbClr val="000000"/>
                </a:solidFill>
              </a:rPr>
              <a:t>both</a:t>
            </a:r>
            <a:r>
              <a:rPr lang="en-CA" sz="2000" dirty="0">
                <a:solidFill>
                  <a:srgbClr val="000000"/>
                </a:solidFill>
              </a:rPr>
              <a:t> arrays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8069726" y="3094871"/>
            <a:ext cx="4008266" cy="350982"/>
          </a:xfrm>
          <a:prstGeom prst="wedgeRectCallout">
            <a:avLst>
              <a:gd name="adj1" fmla="val 22815"/>
              <a:gd name="adj2" fmla="val 13270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Right</a:t>
            </a:r>
            <a:r>
              <a:rPr lang="en-CA" sz="2000" dirty="0">
                <a:solidFill>
                  <a:srgbClr val="000000"/>
                </a:solidFill>
              </a:rPr>
              <a:t> array is out of elements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5824781" y="5711932"/>
            <a:ext cx="4008266" cy="394280"/>
          </a:xfrm>
          <a:prstGeom prst="wedgeRectCallout">
            <a:avLst>
              <a:gd name="adj1" fmla="val -74806"/>
              <a:gd name="adj2" fmla="val -5000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Left</a:t>
            </a:r>
            <a:r>
              <a:rPr lang="en-CA" sz="2000" dirty="0">
                <a:solidFill>
                  <a:srgbClr val="000000"/>
                </a:solidFill>
              </a:rPr>
              <a:t> array is out of elements</a:t>
            </a:r>
          </a:p>
        </p:txBody>
      </p:sp>
      <p:sp>
        <p:nvSpPr>
          <p:cNvPr id="43" name="Right Brace 42"/>
          <p:cNvSpPr/>
          <p:nvPr/>
        </p:nvSpPr>
        <p:spPr>
          <a:xfrm rot="10800000">
            <a:off x="6919032" y="818939"/>
            <a:ext cx="504702" cy="2004927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5" name="Right Brace 44"/>
          <p:cNvSpPr/>
          <p:nvPr/>
        </p:nvSpPr>
        <p:spPr>
          <a:xfrm rot="10800000">
            <a:off x="6922096" y="3462575"/>
            <a:ext cx="504702" cy="2004927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965F4-D0F1-2A50-5D6E-7002506D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3" grpId="0" animBg="1"/>
      <p:bldP spid="31" grpId="0"/>
      <p:bldP spid="32" grpId="0"/>
      <p:bldP spid="33" grpId="0"/>
      <p:bldP spid="34" grpId="0"/>
      <p:bldP spid="35" grpId="0"/>
      <p:bldP spid="36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6B319B64-0778-807F-2C09-D45E872E5E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0" y="1247200"/>
            <a:ext cx="6791325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Analysis of </a:t>
            </a:r>
            <a:r>
              <a:rPr lang="en-CA" dirty="0" err="1">
                <a:solidFill>
                  <a:srgbClr val="000000"/>
                </a:solidFill>
              </a:rPr>
              <a:t>mergesort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311539" y="1125113"/>
            <a:ext cx="1207262" cy="354358"/>
          </a:xfrm>
          <a:prstGeom prst="wedgeRectCallout">
            <a:avLst>
              <a:gd name="adj1" fmla="val -40599"/>
              <a:gd name="adj2" fmla="val 10569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O(1)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040533" y="2017561"/>
            <a:ext cx="1207262" cy="354358"/>
          </a:xfrm>
          <a:prstGeom prst="wedgeRectCallout">
            <a:avLst>
              <a:gd name="adj1" fmla="val -134047"/>
              <a:gd name="adj2" fmla="val 13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O(1)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040533" y="2435892"/>
            <a:ext cx="1779146" cy="354358"/>
          </a:xfrm>
          <a:prstGeom prst="wedgeRectCallout">
            <a:avLst>
              <a:gd name="adj1" fmla="val -116876"/>
              <a:gd name="adj2" fmla="val -1033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O(n) or O(1)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872464" y="3210000"/>
            <a:ext cx="1207262" cy="354358"/>
          </a:xfrm>
          <a:prstGeom prst="wedgeRectCallout">
            <a:avLst>
              <a:gd name="adj1" fmla="val -124594"/>
              <a:gd name="adj2" fmla="val -21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???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872464" y="3204834"/>
            <a:ext cx="1207262" cy="354358"/>
          </a:xfrm>
          <a:prstGeom prst="wedgeRectCallout">
            <a:avLst>
              <a:gd name="adj1" fmla="val -124146"/>
              <a:gd name="adj2" fmla="val 9706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???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9679" y="945133"/>
            <a:ext cx="4220308" cy="10724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So, </a:t>
            </a:r>
            <a:r>
              <a:rPr lang="en-CA" sz="2000" dirty="0" err="1">
                <a:solidFill>
                  <a:srgbClr val="000000"/>
                </a:solidFill>
              </a:rPr>
              <a:t>MergeSort</a:t>
            </a:r>
            <a:r>
              <a:rPr lang="en-CA" sz="2000" dirty="0">
                <a:solidFill>
                  <a:srgbClr val="000000"/>
                </a:solidFill>
              </a:rPr>
              <a:t>(A) takes </a:t>
            </a:r>
            <a:r>
              <a:rPr lang="en-CA" sz="2000" b="1" dirty="0">
                <a:solidFill>
                  <a:srgbClr val="000000"/>
                </a:solidFill>
              </a:rPr>
              <a:t>O(n)</a:t>
            </a:r>
            <a:r>
              <a:rPr lang="en-CA" sz="2000" dirty="0">
                <a:solidFill>
                  <a:srgbClr val="000000"/>
                </a:solidFill>
              </a:rPr>
              <a:t> time, </a:t>
            </a:r>
            <a:r>
              <a:rPr lang="en-CA" sz="2000" b="1" dirty="0">
                <a:solidFill>
                  <a:srgbClr val="000000"/>
                </a:solidFill>
              </a:rPr>
              <a:t>plus</a:t>
            </a:r>
            <a:r>
              <a:rPr lang="en-CA" sz="2000" dirty="0">
                <a:solidFill>
                  <a:srgbClr val="000000"/>
                </a:solidFill>
              </a:rPr>
              <a:t> the time for its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b="1" dirty="0">
                <a:solidFill>
                  <a:srgbClr val="000000"/>
                </a:solidFill>
              </a:rPr>
              <a:t>two recursive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b="1" dirty="0">
                <a:solidFill>
                  <a:srgbClr val="000000"/>
                </a:solidFill>
              </a:rPr>
              <a:t>calls</a:t>
            </a:r>
            <a:r>
              <a:rPr lang="en-CA" sz="20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28659" y="1978156"/>
            <a:ext cx="3966359" cy="828777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How can we </a:t>
            </a:r>
            <a:r>
              <a:rPr lang="en-CA" sz="2000" b="1" dirty="0">
                <a:solidFill>
                  <a:srgbClr val="000000"/>
                </a:solidFill>
              </a:rPr>
              <a:t>analyze</a:t>
            </a:r>
            <a:r>
              <a:rPr lang="en-CA" sz="2000" dirty="0">
                <a:solidFill>
                  <a:srgbClr val="000000"/>
                </a:solidFill>
              </a:rPr>
              <a:t> this </a:t>
            </a:r>
            <a:r>
              <a:rPr lang="en-CA" sz="2000" b="1" dirty="0">
                <a:solidFill>
                  <a:srgbClr val="000000"/>
                </a:solidFill>
              </a:rPr>
              <a:t>recursive</a:t>
            </a:r>
            <a:r>
              <a:rPr lang="en-CA" sz="2000" dirty="0">
                <a:solidFill>
                  <a:srgbClr val="000000"/>
                </a:solidFill>
              </a:rPr>
              <a:t> program structure?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040533" y="2435892"/>
            <a:ext cx="1779146" cy="354358"/>
          </a:xfrm>
          <a:prstGeom prst="wedgeRectCallout">
            <a:avLst>
              <a:gd name="adj1" fmla="val -73943"/>
              <a:gd name="adj2" fmla="val 12291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O(n) or O(1)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727322" y="3992849"/>
            <a:ext cx="1207262" cy="354358"/>
          </a:xfrm>
          <a:prstGeom prst="wedgeRectCallout">
            <a:avLst>
              <a:gd name="adj1" fmla="val -87858"/>
              <a:gd name="adj2" fmla="val 474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O(n)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2E367-168E-A8E9-5809-6EB55235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924" y="3267017"/>
            <a:ext cx="6437023" cy="1468800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Recurrence 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6923" y="4735817"/>
            <a:ext cx="6437024" cy="86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crucial analysis tool for recursive algorithms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5779B48-9338-28C9-A0F4-9D90868489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77" y="1134097"/>
            <a:ext cx="4560427" cy="3901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25435" y="3212071"/>
                <a:ext cx="4503156" cy="369332"/>
              </a:xfrm>
              <a:prstGeom prst="wedgeRectCallout">
                <a:avLst>
                  <a:gd name="adj1" fmla="val 60426"/>
                  <a:gd name="adj2" fmla="val -307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𝑯𝒖𝒍𝒌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𝑭𝒂𝒄𝒆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𝑪𝒉𝒊𝒏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𝑯𝒖𝒍𝒌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35" y="3212071"/>
                <a:ext cx="4503156" cy="369332"/>
              </a:xfrm>
              <a:prstGeom prst="wedgeRectCallout">
                <a:avLst>
                  <a:gd name="adj1" fmla="val 60426"/>
                  <a:gd name="adj2" fmla="val -30745"/>
                </a:avLst>
              </a:prstGeom>
              <a:blipFill>
                <a:blip r:embed="rId3"/>
                <a:stretch>
                  <a:fillRect b="-126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36F75-8513-ED6C-4173-DCFEBCAC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2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D1B02B-EA0B-4E5C-9753-C0BA7A864667}"/>
              </a:ext>
            </a:extLst>
          </p:cNvPr>
          <p:cNvSpPr/>
          <p:nvPr/>
        </p:nvSpPr>
        <p:spPr>
          <a:xfrm>
            <a:off x="1088184" y="1136631"/>
            <a:ext cx="10012453" cy="4145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Recurrence Relations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06F5-D7E3-AB1B-2FA5-601DC7DFA3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85" y="1136631"/>
            <a:ext cx="10012453" cy="41458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7DD23-18AE-9D44-94CF-B3723BEA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9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AB29CD-FD4E-47BD-8EF4-03221FF3A2B1}"/>
              </a:ext>
            </a:extLst>
          </p:cNvPr>
          <p:cNvSpPr/>
          <p:nvPr/>
        </p:nvSpPr>
        <p:spPr>
          <a:xfrm>
            <a:off x="583655" y="1279212"/>
            <a:ext cx="9763751" cy="4676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2FD6D4F-95AF-BE32-3E9A-D59DB4EC679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9" y="1329967"/>
            <a:ext cx="9661193" cy="255326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0924E1E-2E66-00F6-92E7-10A6B63F1F8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9" y="1329967"/>
            <a:ext cx="9661193" cy="4581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-2"/>
            <a:ext cx="11250674" cy="122316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mathematically Expressing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 complexity of </a:t>
            </a:r>
            <a:r>
              <a:rPr lang="en-CA" dirty="0" err="1">
                <a:solidFill>
                  <a:srgbClr val="000000"/>
                </a:solidFill>
              </a:rPr>
              <a:t>mergesort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208452" y="2537523"/>
                <a:ext cx="4399892" cy="934135"/>
              </a:xfrm>
              <a:prstGeom prst="wedgeRectCallout">
                <a:avLst>
                  <a:gd name="adj1" fmla="val -46908"/>
                  <a:gd name="adj2" fmla="val 256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recurrence relation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52" y="2537523"/>
                <a:ext cx="4399892" cy="934135"/>
              </a:xfrm>
              <a:prstGeom prst="wedgeRectCallout">
                <a:avLst>
                  <a:gd name="adj1" fmla="val -46908"/>
                  <a:gd name="adj2" fmla="val 25605"/>
                </a:avLst>
              </a:prstGeom>
              <a:blipFill>
                <a:blip r:embed="rId4"/>
                <a:stretch>
                  <a:fillRect r="-2486" b="-83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4655128" y="3612441"/>
                <a:ext cx="6080166" cy="691462"/>
              </a:xfrm>
              <a:prstGeom prst="wedgeRectCallout">
                <a:avLst>
                  <a:gd name="adj1" fmla="val -36996"/>
                  <a:gd name="adj2" fmla="val 1003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How can we compute/solve for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28" y="3612441"/>
                <a:ext cx="6080166" cy="691462"/>
              </a:xfrm>
              <a:prstGeom prst="wedgeRectCallout">
                <a:avLst>
                  <a:gd name="adj1" fmla="val -36996"/>
                  <a:gd name="adj2" fmla="val 10031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Process 7"/>
              <p:cNvSpPr/>
              <p:nvPr/>
            </p:nvSpPr>
            <p:spPr>
              <a:xfrm>
                <a:off x="9408398" y="4444686"/>
                <a:ext cx="2653792" cy="1325850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To make this easier,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which lets us ignore floors/ceilings</a:t>
                </a:r>
              </a:p>
            </p:txBody>
          </p:sp>
        </mc:Choice>
        <mc:Fallback>
          <p:sp>
            <p:nvSpPr>
              <p:cNvPr id="8" name="Flowchart: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98" y="4444686"/>
                <a:ext cx="2653792" cy="1325850"/>
              </a:xfrm>
              <a:prstGeom prst="flowChartProcess">
                <a:avLst/>
              </a:prstGeom>
              <a:blipFill>
                <a:blip r:embed="rId6"/>
                <a:stretch>
                  <a:fillRect l="-685" t="-1818" r="-2968" b="-727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28673-E530-873C-5146-2B4F48F4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811F3-10C0-4823-EA77-79791A46A31B}"/>
                  </a:ext>
                </a:extLst>
              </p:cNvPr>
              <p:cNvSpPr/>
              <p:nvPr/>
            </p:nvSpPr>
            <p:spPr>
              <a:xfrm>
                <a:off x="3203312" y="1991878"/>
                <a:ext cx="1281325" cy="54564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811F3-10C0-4823-EA77-79791A46A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12" y="1991878"/>
                <a:ext cx="1281325" cy="5456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5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257" y="3177952"/>
            <a:ext cx="6115195" cy="1468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Recursion tree method</a:t>
            </a:r>
            <a:endParaRPr lang="en-CA" sz="3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4448" y="4646752"/>
                <a:ext cx="5892003" cy="8604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Evaluating recurrences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terms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4448" y="4646752"/>
                <a:ext cx="5892003" cy="860400"/>
              </a:xfrm>
              <a:blipFill>
                <a:blip r:embed="rId2"/>
                <a:stretch>
                  <a:fillRect t="-8511" r="-1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77FD200E-A1F0-62EB-251C-1208FE3499D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39" y="95248"/>
            <a:ext cx="5610845" cy="5610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185563" y="1270660"/>
                <a:ext cx="734496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563" y="1270660"/>
                <a:ext cx="734496" cy="369332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862950" y="3727686"/>
                <a:ext cx="9861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50" y="3727686"/>
                <a:ext cx="986167" cy="369332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986654" y="3727686"/>
                <a:ext cx="9861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654" y="3727686"/>
                <a:ext cx="986167" cy="369332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862950" y="4716889"/>
                <a:ext cx="9861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50" y="4716889"/>
                <a:ext cx="986167" cy="369332"/>
              </a:xfrm>
              <a:prstGeom prst="rect">
                <a:avLst/>
              </a:prstGeom>
              <a:blipFill>
                <a:blip r:embed="rId7"/>
                <a:stretch>
                  <a:fillRect b="-1451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998195" y="4716889"/>
                <a:ext cx="9861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195" y="4716889"/>
                <a:ext cx="986167" cy="369332"/>
              </a:xfrm>
              <a:prstGeom prst="rect">
                <a:avLst/>
              </a:prstGeom>
              <a:blipFill>
                <a:blip r:embed="rId8"/>
                <a:stretch>
                  <a:fillRect b="-1451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862950" y="5239422"/>
                <a:ext cx="9861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50" y="5239422"/>
                <a:ext cx="986167" cy="369332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212701" y="5227546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01" y="5227546"/>
                <a:ext cx="421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212701" y="4646752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01" y="4646752"/>
                <a:ext cx="421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016009" y="5237645"/>
                <a:ext cx="9861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9" y="5237645"/>
                <a:ext cx="986167" cy="369332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430261" y="901328"/>
                <a:ext cx="734496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61" y="901328"/>
                <a:ext cx="734496" cy="369332"/>
              </a:xfrm>
              <a:prstGeom prst="rect">
                <a:avLst/>
              </a:prstGeom>
              <a:blipFill>
                <a:blip r:embed="rId13"/>
                <a:stretch>
                  <a:fillRect b="-1451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016686" y="1270660"/>
                <a:ext cx="1148071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86" y="1270660"/>
                <a:ext cx="1148071" cy="369332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016685" y="1639992"/>
                <a:ext cx="1148071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85" y="1639992"/>
                <a:ext cx="1148071" cy="369332"/>
              </a:xfrm>
              <a:prstGeom prst="rect">
                <a:avLst/>
              </a:prstGeom>
              <a:blipFill>
                <a:blip r:embed="rId15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638161" y="1934896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161" y="1934896"/>
                <a:ext cx="4219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450556" y="850893"/>
            <a:ext cx="17700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Recursion tree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053" y="901328"/>
            <a:ext cx="161294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Compare vs: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6685B-C368-D114-4E0B-1961470E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695" y="54270"/>
            <a:ext cx="22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(n)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5406554" y="454381"/>
            <a:ext cx="921566" cy="5626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6328120" y="454381"/>
            <a:ext cx="921560" cy="5626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75986" y="931654"/>
            <a:ext cx="22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(n/2)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1434" y="900674"/>
            <a:ext cx="22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(n/2)</a:t>
            </a: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4104277" y="1331765"/>
            <a:ext cx="879135" cy="547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</p:cNvCxnSpPr>
          <p:nvPr/>
        </p:nvCxnSpPr>
        <p:spPr>
          <a:xfrm>
            <a:off x="4983411" y="1331765"/>
            <a:ext cx="825834" cy="5626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2"/>
          </p:cNvCxnSpPr>
          <p:nvPr/>
        </p:nvCxnSpPr>
        <p:spPr>
          <a:xfrm flipH="1">
            <a:off x="6955409" y="1300785"/>
            <a:ext cx="743451" cy="5782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2"/>
          </p:cNvCxnSpPr>
          <p:nvPr/>
        </p:nvCxnSpPr>
        <p:spPr>
          <a:xfrm>
            <a:off x="7698859" y="1300785"/>
            <a:ext cx="696976" cy="5782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5341" y="1852928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(n/4)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9003" y="1832180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(n/4)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11976" y="1811312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(n/4)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23320" y="1798181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(n/4)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277738" y="2771236"/>
            <a:ext cx="879135" cy="547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56872" y="2771236"/>
            <a:ext cx="825834" cy="5626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39036" y="3307017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(1)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4707" y="3292400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(1)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374480" y="2782546"/>
            <a:ext cx="879135" cy="547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253614" y="2782546"/>
            <a:ext cx="825834" cy="5626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30928" y="3283246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1449" y="3303710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msort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84795" y="27221"/>
            <a:ext cx="9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382852" y="258053"/>
            <a:ext cx="743451" cy="154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831947" y="1153952"/>
            <a:ext cx="42221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181925" y="892532"/>
            <a:ext cx="177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2(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/2)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9448196" y="1980913"/>
            <a:ext cx="4352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795479" y="1724941"/>
            <a:ext cx="176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4(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/4)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9582271" y="3513362"/>
            <a:ext cx="4352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017495" y="3250057"/>
            <a:ext cx="96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n(c)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8713199" y="3891811"/>
                <a:ext cx="311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= 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𝑐𝑛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 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 #levels</a:t>
                </a: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199" y="3891811"/>
                <a:ext cx="3110417" cy="461665"/>
              </a:xfrm>
              <a:prstGeom prst="rect">
                <a:avLst/>
              </a:prstGeom>
              <a:blipFill>
                <a:blip r:embed="rId3"/>
                <a:stretch>
                  <a:fillRect l="-2935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8719929" y="4314349"/>
                <a:ext cx="311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= 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𝑐𝑛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log</m:t>
                    </m:r>
                    <m:r>
                      <a:rPr lang="en-US" sz="24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𝑛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rebuchet MS"/>
                  <a:cs typeface="Trebuchet MS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29" y="4314349"/>
                <a:ext cx="3110417" cy="461665"/>
              </a:xfrm>
              <a:prstGeom prst="rect">
                <a:avLst/>
              </a:prstGeom>
              <a:blipFill>
                <a:blip r:embed="rId4"/>
                <a:stretch>
                  <a:fillRect l="-2935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/>
          <p:cNvSpPr txBox="1">
            <a:spLocks/>
          </p:cNvSpPr>
          <p:nvPr/>
        </p:nvSpPr>
        <p:spPr>
          <a:xfrm>
            <a:off x="23006" y="52634"/>
            <a:ext cx="4112067" cy="13488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Recursion tree method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089724" y="33340"/>
            <a:ext cx="85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089724" y="865655"/>
            <a:ext cx="85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01727" y="1697970"/>
            <a:ext cx="85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26048" y="3220494"/>
            <a:ext cx="92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73744" y="2429025"/>
            <a:ext cx="100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40471" y="2159635"/>
            <a:ext cx="100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72936" y="2149086"/>
            <a:ext cx="100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314984"/>
                  </p:ext>
                </p:extLst>
              </p:nvPr>
            </p:nvGraphicFramePr>
            <p:xfrm>
              <a:off x="305276" y="3946629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947">
                      <a:extLst>
                        <a:ext uri="{9D8B030D-6E8A-4147-A177-3AD203B41FA5}">
                          <a16:colId xmlns:a16="http://schemas.microsoft.com/office/drawing/2014/main" val="1208306554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128756105"/>
                        </a:ext>
                      </a:extLst>
                    </a:gridCol>
                    <a:gridCol w="2582883">
                      <a:extLst>
                        <a:ext uri="{9D8B030D-6E8A-4147-A177-3AD203B41FA5}">
                          <a16:colId xmlns:a16="http://schemas.microsoft.com/office/drawing/2014/main" val="1181864653"/>
                        </a:ext>
                      </a:extLst>
                    </a:gridCol>
                    <a:gridCol w="3139256">
                      <a:extLst>
                        <a:ext uri="{9D8B030D-6E8A-4147-A177-3AD203B41FA5}">
                          <a16:colId xmlns:a16="http://schemas.microsoft.com/office/drawing/2014/main" val="180095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</a:t>
                          </a:r>
                          <a:r>
                            <a:rPr lang="en-US" baseline="0" dirty="0"/>
                            <a:t> of nodes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runtime per node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 runtime</a:t>
                          </a:r>
                          <a:r>
                            <a:rPr lang="en-US" baseline="0" dirty="0"/>
                            <a:t> for level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86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755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/2)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618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/4)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97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313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652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314984"/>
                  </p:ext>
                </p:extLst>
              </p:nvPr>
            </p:nvGraphicFramePr>
            <p:xfrm>
              <a:off x="305276" y="3946629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947">
                      <a:extLst>
                        <a:ext uri="{9D8B030D-6E8A-4147-A177-3AD203B41FA5}">
                          <a16:colId xmlns:a16="http://schemas.microsoft.com/office/drawing/2014/main" val="1208306554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128756105"/>
                        </a:ext>
                      </a:extLst>
                    </a:gridCol>
                    <a:gridCol w="2582883">
                      <a:extLst>
                        <a:ext uri="{9D8B030D-6E8A-4147-A177-3AD203B41FA5}">
                          <a16:colId xmlns:a16="http://schemas.microsoft.com/office/drawing/2014/main" val="1181864653"/>
                        </a:ext>
                      </a:extLst>
                    </a:gridCol>
                    <a:gridCol w="3139256">
                      <a:extLst>
                        <a:ext uri="{9D8B030D-6E8A-4147-A177-3AD203B41FA5}">
                          <a16:colId xmlns:a16="http://schemas.microsoft.com/office/drawing/2014/main" val="180095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Level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</a:t>
                          </a:r>
                          <a:r>
                            <a:rPr lang="en-US" baseline="0" dirty="0" smtClean="0"/>
                            <a:t> of nodes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runtime per node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runtime</a:t>
                          </a:r>
                          <a:r>
                            <a:rPr lang="en-US" baseline="0" dirty="0" smtClean="0"/>
                            <a:t> for level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86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108197" r="-741509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108197" r="-399576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108197" r="-122406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108197" r="-777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8755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208197" r="-741509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208197" r="-399576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208197" r="-122406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208197" r="-777" b="-3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618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308197" r="-741509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308197" r="-399576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308197" r="-122406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308197" r="-777" b="-2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97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313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508197" r="-74150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508197" r="-39957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508197" r="-12240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508197" r="-777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652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8729521" y="4875467"/>
                <a:ext cx="31104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So, </a:t>
                </a:r>
                <a:r>
                  <a:rPr lang="en-US" sz="2400" dirty="0" err="1">
                    <a:solidFill>
                      <a:srgbClr val="000000"/>
                    </a:solidFill>
                    <a:latin typeface="Trebuchet MS"/>
                    <a:cs typeface="Trebuchet MS"/>
                  </a:rPr>
                  <a:t>mergesort</a:t>
                </a:r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 has runtime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𝐥𝐨𝐠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Trebuchet MS"/>
                  <a:cs typeface="Trebuchet MS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521" y="4875467"/>
                <a:ext cx="3110417" cy="830997"/>
              </a:xfrm>
              <a:prstGeom prst="rect">
                <a:avLst/>
              </a:prstGeom>
              <a:blipFill>
                <a:blip r:embed="rId6"/>
                <a:stretch>
                  <a:fillRect l="-2941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Process 73"/>
          <p:cNvSpPr/>
          <p:nvPr/>
        </p:nvSpPr>
        <p:spPr>
          <a:xfrm>
            <a:off x="7878261" y="5786116"/>
            <a:ext cx="2607327" cy="62505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Can also compute using a table…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E8F87-A8B6-D74E-17CD-E9B8D2C4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4" grpId="0"/>
      <p:bldP spid="35" grpId="0"/>
      <p:bldP spid="36" grpId="0"/>
      <p:bldP spid="37" grpId="0"/>
      <p:bldP spid="42" grpId="0"/>
      <p:bldP spid="43" grpId="0"/>
      <p:bldP spid="46" grpId="0"/>
      <p:bldP spid="47" grpId="0"/>
      <p:bldP spid="51" grpId="0"/>
      <p:bldP spid="56" grpId="0"/>
      <p:bldP spid="58" grpId="0"/>
      <p:bldP spid="63" grpId="0"/>
      <p:bldP spid="64" grpId="0"/>
      <p:bldP spid="65" grpId="0"/>
      <p:bldP spid="59" grpId="0"/>
      <p:bldP spid="60" grpId="0"/>
      <p:bldP spid="61" grpId="0"/>
      <p:bldP spid="67" grpId="0"/>
      <p:bldP spid="71" grpId="0"/>
      <p:bldP spid="72" grpId="0"/>
      <p:bldP spid="73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8E7A204-66DD-4E5E-86F9-B440C3BD60B5}"/>
              </a:ext>
            </a:extLst>
          </p:cNvPr>
          <p:cNvSpPr/>
          <p:nvPr/>
        </p:nvSpPr>
        <p:spPr>
          <a:xfrm>
            <a:off x="1909577" y="1052051"/>
            <a:ext cx="8920813" cy="5010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4EEA215-EA03-962C-D775-5D607C91D5B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09578" y="3260510"/>
            <a:ext cx="8920814" cy="695194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25FB6DDE-E0CB-4527-EA24-AD3C83B12BA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09578" y="3542400"/>
            <a:ext cx="8920814" cy="1077237"/>
          </a:xfrm>
          <a:prstGeom prst="rect">
            <a:avLst/>
          </a:prstGeom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7F857983-E97F-4CCB-2C69-1E98EFC32AB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09578" y="3542400"/>
            <a:ext cx="8920814" cy="1779279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264D7EAD-8589-3834-FF2B-8FF1380C144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09578" y="3542684"/>
            <a:ext cx="8920814" cy="2519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45301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Recursion tree method formalized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4410DE5D-99F5-94EA-1C01-2CDCD2A31BF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09578" y="1108554"/>
            <a:ext cx="8920814" cy="21544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Flowchart: Process 9"/>
              <p:cNvSpPr/>
              <p:nvPr/>
            </p:nvSpPr>
            <p:spPr>
              <a:xfrm>
                <a:off x="285572" y="853080"/>
                <a:ext cx="3060120" cy="102713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Sample recurrence for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two</a:t>
                </a:r>
                <a:r>
                  <a:rPr lang="en-CA" sz="2000" dirty="0">
                    <a:solidFill>
                      <a:srgbClr val="000000"/>
                    </a:solidFill>
                  </a:rPr>
                  <a:t> recursive calls on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problem size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Flowchart: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2" y="853080"/>
                <a:ext cx="3060120" cy="1027134"/>
              </a:xfrm>
              <a:prstGeom prst="flowChartProcess">
                <a:avLst/>
              </a:prstGeom>
              <a:blipFill>
                <a:blip r:embed="rId7"/>
                <a:stretch>
                  <a:fillRect l="-198" t="-1765" r="-1786" b="-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/>
          <p:cNvSpPr/>
          <p:nvPr/>
        </p:nvSpPr>
        <p:spPr>
          <a:xfrm>
            <a:off x="2567835" y="3930890"/>
            <a:ext cx="983293" cy="33194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Step 2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567834" y="4653393"/>
            <a:ext cx="983293" cy="33194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Step 3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567832" y="5343635"/>
            <a:ext cx="983293" cy="33194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Step 4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567836" y="3568973"/>
            <a:ext cx="983293" cy="33194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Step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F4676-1E05-77DF-1721-2CF989A9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Divide and conquer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Notable algorithms: </a:t>
            </a:r>
            <a:r>
              <a:rPr lang="en-CA" dirty="0" err="1">
                <a:solidFill>
                  <a:srgbClr val="000000"/>
                </a:solidFill>
              </a:rPr>
              <a:t>mergesort</a:t>
            </a:r>
            <a:r>
              <a:rPr lang="en-CA" dirty="0">
                <a:solidFill>
                  <a:srgbClr val="000000"/>
                </a:solidFill>
              </a:rPr>
              <a:t>, quicksort, binary search,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7D81895-62B9-FB3F-55FB-10A7CFDE9C9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78" y="296884"/>
            <a:ext cx="6341525" cy="37401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AE668-3522-095D-85D1-9910FD4A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44" y="-2"/>
            <a:ext cx="9334005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Guess-and-check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444" y="1236374"/>
                <a:ext cx="9334005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we have the following recurrence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Guess </a:t>
                </a:r>
                <a:r>
                  <a:rPr lang="en-CA" dirty="0">
                    <a:solidFill>
                      <a:srgbClr val="000000"/>
                    </a:solidFill>
                  </a:rPr>
                  <a:t>the form of the solution </a:t>
                </a:r>
                <a:r>
                  <a:rPr lang="en-CA" b="1" dirty="0">
                    <a:solidFill>
                      <a:srgbClr val="000000"/>
                    </a:solidFill>
                  </a:rPr>
                  <a:t>any </a:t>
                </a:r>
                <a:r>
                  <a:rPr lang="en-CA" dirty="0">
                    <a:solidFill>
                      <a:srgbClr val="000000"/>
                    </a:solidFill>
                  </a:rPr>
                  <a:t>way you like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My approach: </a:t>
                </a:r>
                <a:r>
                  <a:rPr lang="en-CA" b="1" dirty="0">
                    <a:solidFill>
                      <a:srgbClr val="000000"/>
                    </a:solidFill>
                  </a:rPr>
                  <a:t>the substitution method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Recursively substitute the formula into itself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Try to identify patterns to </a:t>
                </a:r>
                <a:r>
                  <a:rPr lang="en-CA" b="1" dirty="0">
                    <a:solidFill>
                      <a:srgbClr val="000000"/>
                    </a:solidFill>
                  </a:rPr>
                  <a:t>guess</a:t>
                </a:r>
                <a:r>
                  <a:rPr lang="en-CA" dirty="0">
                    <a:solidFill>
                      <a:srgbClr val="000000"/>
                    </a:solidFill>
                  </a:rPr>
                  <a:t> the final closed form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Prove</a:t>
                </a:r>
                <a:r>
                  <a:rPr lang="en-CA" dirty="0">
                    <a:solidFill>
                      <a:srgbClr val="000000"/>
                    </a:solidFill>
                  </a:rPr>
                  <a:t> that the guess was correct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444" y="1236374"/>
                <a:ext cx="9334005" cy="4597756"/>
              </a:xfrm>
              <a:blipFill>
                <a:blip r:embed="rId2"/>
                <a:stretch>
                  <a:fillRect l="-1698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2994DB9B-2FAB-40D3-E855-CACDD6C9F72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19710" y="167594"/>
            <a:ext cx="3109995" cy="31099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C9F5-3D06-0C78-F1D4-5E80407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Substitution method: </a:t>
            </a:r>
            <a:r>
              <a:rPr lang="en-CA" dirty="0">
                <a:solidFill>
                  <a:srgbClr val="000000"/>
                </a:solidFill>
              </a:rPr>
              <a:t>Worked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4"/>
                <a:ext cx="10721724" cy="502627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Recurrence:    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+6(</m:t>
                    </m:r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−1)−5</m:t>
                    </m:r>
                  </m:oMath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				</a:t>
                </a:r>
                <a:r>
                  <a:rPr lang="en-CA" b="1" dirty="0">
                    <a:solidFill>
                      <a:srgbClr val="000000"/>
                    </a:solidFill>
                  </a:rPr>
                  <a:t>(substitute)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(try to preserve structure)</a:t>
                </a:r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		</a:t>
                </a:r>
                <a:r>
                  <a:rPr lang="en-CA" b="1" dirty="0">
                    <a:solidFill>
                      <a:srgbClr val="000000"/>
                    </a:solidFill>
                  </a:rPr>
                  <a:t>(substitute)</a:t>
                </a:r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… identify patterns and </a:t>
                </a:r>
                <a:r>
                  <a:rPr lang="en-CA" b="1" dirty="0">
                    <a:solidFill>
                      <a:srgbClr val="000000"/>
                    </a:solidFill>
                  </a:rPr>
                  <a:t>guess</a:t>
                </a:r>
                <a:r>
                  <a:rPr lang="en-CA" dirty="0">
                    <a:solidFill>
                      <a:srgbClr val="000000"/>
                    </a:solidFill>
                  </a:rPr>
                  <a:t> what happens in the limit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4"/>
                <a:ext cx="10721724" cy="5026279"/>
              </a:xfrm>
              <a:blipFill>
                <a:blip r:embed="rId2"/>
                <a:stretch>
                  <a:fillRect l="-1478" t="-21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93063" y="925926"/>
            <a:ext cx="4506216" cy="66442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644" y="2718527"/>
            <a:ext cx="4506216" cy="57214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861140" y="1498155"/>
            <a:ext cx="3186271" cy="66442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Compare: new terms?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+(6n-5)         -6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8871" y="3841142"/>
            <a:ext cx="5294146" cy="56532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7991491" y="3880847"/>
            <a:ext cx="4099555" cy="480038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new terms?   +(6n-5)   -2(6)</a:t>
            </a:r>
          </a:p>
        </p:txBody>
      </p:sp>
      <p:cxnSp>
        <p:nvCxnSpPr>
          <p:cNvPr id="21" name="Straight Arrow Connector 20"/>
          <p:cNvCxnSpPr>
            <a:cxnSpLocks/>
            <a:stCxn id="7" idx="2"/>
            <a:endCxn id="6" idx="3"/>
          </p:cNvCxnSpPr>
          <p:nvPr/>
        </p:nvCxnSpPr>
        <p:spPr>
          <a:xfrm flipH="1">
            <a:off x="6792860" y="2162575"/>
            <a:ext cx="2661416" cy="842026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4" idx="1"/>
            <a:endCxn id="13" idx="3"/>
          </p:cNvCxnSpPr>
          <p:nvPr/>
        </p:nvCxnSpPr>
        <p:spPr>
          <a:xfrm flipH="1">
            <a:off x="7523017" y="4120866"/>
            <a:ext cx="468474" cy="294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E6084-D478-4957-CD3A-B4305DA1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506" y="273277"/>
                <a:ext cx="11293878" cy="467729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1+2+…+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	</a:t>
                </a:r>
                <a:r>
                  <a:rPr lang="en-CA" b="1" dirty="0">
                    <a:solidFill>
                      <a:srgbClr val="000000"/>
                    </a:solidFill>
                  </a:rPr>
                  <a:t>(simplify)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Are we done?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 form of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was an </a:t>
                </a:r>
                <a:r>
                  <a:rPr lang="en-CA" b="1" dirty="0">
                    <a:solidFill>
                      <a:srgbClr val="000000"/>
                    </a:solidFill>
                  </a:rPr>
                  <a:t>educated guess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To be sure, we must </a:t>
                </a:r>
                <a:r>
                  <a:rPr lang="en-CA" b="1" dirty="0">
                    <a:solidFill>
                      <a:srgbClr val="000000"/>
                    </a:solidFill>
                  </a:rPr>
                  <a:t>prove</a:t>
                </a:r>
                <a:r>
                  <a:rPr lang="en-CA" dirty="0">
                    <a:solidFill>
                      <a:srgbClr val="000000"/>
                    </a:solidFill>
                  </a:rPr>
                  <a:t> it correct using </a:t>
                </a:r>
                <a:r>
                  <a:rPr lang="en-CA" b="1" dirty="0">
                    <a:solidFill>
                      <a:srgbClr val="000000"/>
                    </a:solidFill>
                  </a:rPr>
                  <a:t>induction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06" y="273277"/>
                <a:ext cx="11293878" cy="4677295"/>
              </a:xfrm>
              <a:blipFill>
                <a:blip r:embed="rId2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66D44-0CA4-6DBB-F5B6-B53AB0AC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1BA6AA3-6ED4-6E50-9F2F-E480158D0FD3}"/>
              </a:ext>
            </a:extLst>
          </p:cNvPr>
          <p:cNvSpPr/>
          <p:nvPr/>
        </p:nvSpPr>
        <p:spPr>
          <a:xfrm rot="16200000">
            <a:off x="8037482" y="-983297"/>
            <a:ext cx="193114" cy="3708948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Want to prove: 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Base case: 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  <a:blipFill>
                <a:blip r:embed="rId2"/>
                <a:stretch>
                  <a:fillRect l="-1323" t="-17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451" y="694706"/>
            <a:ext cx="2448296" cy="950027"/>
          </a:xfrm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CA" sz="4800" b="1" u="sng" dirty="0">
                <a:solidFill>
                  <a:srgbClr val="000000"/>
                </a:solidFill>
              </a:rPr>
              <a:t>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425AB-B37A-5EF4-AEE8-DF0DA4C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4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Want to prove: 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Inductive case: 	</a:t>
                </a:r>
                <a:r>
                  <a:rPr lang="en-CA" b="1" dirty="0">
                    <a:solidFill>
                      <a:srgbClr val="000000"/>
                    </a:solidFill>
                  </a:rPr>
                  <a:t>suppose 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							</a:t>
                </a:r>
                <a:r>
                  <a:rPr lang="en-CA" b="1" dirty="0">
                    <a:solidFill>
                      <a:srgbClr val="000000"/>
                    </a:solidFill>
                  </a:rPr>
                  <a:t>show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+1)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		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(by definition)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(by inductive hypothesis)</a:t>
                </a:r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			(substitute)</a:t>
                </a:r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				</a:t>
                </a:r>
                <a:r>
                  <a:rPr lang="en-US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(simplify)</a:t>
                </a:r>
                <a:endParaRPr lang="en-US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(by definition)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(simplify)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  <a:blipFill>
                <a:blip r:embed="rId2"/>
                <a:stretch>
                  <a:fillRect l="-1323" t="-1701" r="-1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451" y="694706"/>
            <a:ext cx="2448296" cy="950027"/>
          </a:xfrm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CA" sz="4800" b="1" u="sng" dirty="0">
                <a:solidFill>
                  <a:srgbClr val="000000"/>
                </a:solidFill>
              </a:rPr>
              <a:t>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425AB-B37A-5EF4-AEE8-DF0DA4C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8512" y="1028384"/>
                <a:ext cx="10611800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you look for a while at the previous recurrence: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With some experience, you might just </a:t>
                </a:r>
                <a:r>
                  <a:rPr lang="en-CA" b="1" dirty="0">
                    <a:solidFill>
                      <a:srgbClr val="000000"/>
                    </a:solidFill>
                  </a:rPr>
                  <a:t>guess </a:t>
                </a:r>
                <a:r>
                  <a:rPr lang="en-CA" dirty="0">
                    <a:solidFill>
                      <a:srgbClr val="000000"/>
                    </a:solidFill>
                  </a:rPr>
                  <a:t>it’s </a:t>
                </a:r>
                <a:r>
                  <a:rPr lang="en-CA" b="1" dirty="0">
                    <a:solidFill>
                      <a:srgbClr val="000000"/>
                    </a:solidFill>
                  </a:rPr>
                  <a:t>quadratic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you’re right, it should have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</a:t>
                </a:r>
                <a:r>
                  <a:rPr lang="en-CA" dirty="0">
                    <a:solidFill>
                      <a:srgbClr val="000000"/>
                    </a:solidFill>
                  </a:rPr>
                  <a:t>or some </a:t>
                </a:r>
                <a:r>
                  <a:rPr lang="en-CA" b="1" dirty="0">
                    <a:solidFill>
                      <a:srgbClr val="000000"/>
                    </a:solidFill>
                  </a:rPr>
                  <a:t>unknown </a:t>
                </a:r>
                <a:r>
                  <a:rPr lang="en-CA" dirty="0">
                    <a:solidFill>
                      <a:srgbClr val="000000"/>
                    </a:solidFill>
                  </a:rPr>
                  <a:t>constants </a:t>
                </a:r>
                <a:r>
                  <a:rPr lang="en-CA" b="1" dirty="0">
                    <a:solidFill>
                      <a:srgbClr val="000000"/>
                    </a:solidFill>
                  </a:rPr>
                  <a:t>a, b, c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 just carry the unknown constants </a:t>
                </a:r>
                <a:r>
                  <a:rPr lang="en-CA" b="1" dirty="0">
                    <a:solidFill>
                      <a:srgbClr val="000000"/>
                    </a:solidFill>
                  </a:rPr>
                  <a:t>into the proof</a:t>
                </a:r>
                <a:r>
                  <a:rPr lang="en-CA" dirty="0">
                    <a:solidFill>
                      <a:srgbClr val="000000"/>
                    </a:solidFill>
                  </a:rPr>
                  <a:t>!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You can then determine what the constants </a:t>
                </a:r>
                <a:r>
                  <a:rPr lang="en-CA" b="1" dirty="0">
                    <a:solidFill>
                      <a:srgbClr val="000000"/>
                    </a:solidFill>
                  </a:rPr>
                  <a:t>must be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for the proof to work out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512" y="1028384"/>
                <a:ext cx="10611800" cy="4597756"/>
              </a:xfrm>
              <a:blipFill>
                <a:blip r:embed="rId2"/>
                <a:stretch>
                  <a:fillRect l="-1493" t="-2520" b="-2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BB0BF-8F2C-17AF-F3BB-B635FA57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7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27" y="109759"/>
                <a:ext cx="12041580" cy="58504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Want to prove: 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Base case: 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US" b="0" dirty="0">
                    <a:solidFill>
                      <a:srgbClr val="000000"/>
                    </a:solidFill>
                  </a:rPr>
                  <a:t>							this holds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iff</a:t>
                </a:r>
                <a:r>
                  <a:rPr lang="en-US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				</a:t>
                </a:r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not constrained)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Inductive case: 	</a:t>
                </a:r>
                <a:r>
                  <a:rPr lang="en-CA" b="1" dirty="0">
                    <a:solidFill>
                      <a:srgbClr val="000000"/>
                    </a:solidFill>
                  </a:rPr>
                  <a:t>suppose 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							</a:t>
                </a:r>
                <a:r>
                  <a:rPr lang="en-CA" b="1" dirty="0">
                    <a:solidFill>
                      <a:srgbClr val="000000"/>
                    </a:solidFill>
                  </a:rPr>
                  <a:t>show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+1)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		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(by definition)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(by inductive hypothesis)</a:t>
                </a:r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(substitute)</a:t>
                </a:r>
              </a:p>
              <a:p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		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(simplify)</a:t>
                </a:r>
                <a:endParaRPr lang="en-US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" y="109759"/>
                <a:ext cx="12041580" cy="5850424"/>
              </a:xfrm>
              <a:blipFill>
                <a:blip r:embed="rId2"/>
                <a:stretch>
                  <a:fillRect l="-1367" t="-1875" b="-3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23E09-47AD-1654-357C-AFED4BC8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2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27" y="109757"/>
                <a:ext cx="12041580" cy="640979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Inductive case: 	</a:t>
                </a:r>
                <a:r>
                  <a:rPr lang="en-CA" b="1" dirty="0">
                    <a:solidFill>
                      <a:srgbClr val="000000"/>
                    </a:solidFill>
                  </a:rPr>
                  <a:t>suppose 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							</a:t>
                </a:r>
                <a:r>
                  <a:rPr lang="en-CA" b="1" dirty="0">
                    <a:solidFill>
                      <a:srgbClr val="000000"/>
                    </a:solidFill>
                  </a:rPr>
                  <a:t>show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		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(continue previous slide)</a:t>
                </a:r>
              </a:p>
              <a:p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(by definition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			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(simplify, and…)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						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(rearrange polynomial)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We want this to be equal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first implies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plug a into second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=5−4−3=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" y="109757"/>
                <a:ext cx="12041580" cy="6409796"/>
              </a:xfrm>
              <a:blipFill>
                <a:blip r:embed="rId2"/>
                <a:stretch>
                  <a:fillRect l="-1367" t="-1618" b="-8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9209314" y="4340431"/>
                <a:ext cx="2915393" cy="1163782"/>
              </a:xfrm>
              <a:prstGeom prst="wedgeRectCallout">
                <a:avLst>
                  <a:gd name="adj1" fmla="val -21673"/>
                  <a:gd name="adj2" fmla="val 73724"/>
                </a:avLst>
              </a:prstGeom>
              <a:solidFill>
                <a:srgbClr val="FFFF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So, inductive hypothesis is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correct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14" y="4340431"/>
                <a:ext cx="2915393" cy="1163782"/>
              </a:xfrm>
              <a:prstGeom prst="wedgeRectCallout">
                <a:avLst>
                  <a:gd name="adj1" fmla="val -21673"/>
                  <a:gd name="adj2" fmla="val 7372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B5429-1EE2-33C7-3DEC-049824ED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Master theorem </a:t>
            </a:r>
            <a:r>
              <a:rPr lang="en-CA" dirty="0">
                <a:solidFill>
                  <a:srgbClr val="000000"/>
                </a:solidFill>
              </a:rPr>
              <a:t>for recurrences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942827"/>
                <a:ext cx="10318347" cy="489130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Provides a formula for solving many recurrence relations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We start with a </a:t>
                </a:r>
                <a:r>
                  <a:rPr lang="en-US" sz="2400" b="1" u="sng" dirty="0">
                    <a:solidFill>
                      <a:srgbClr val="000000"/>
                    </a:solidFill>
                  </a:rPr>
                  <a:t>simplified</a:t>
                </a:r>
                <a:r>
                  <a:rPr lang="en-US" sz="2400" u="sng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u="sng" dirty="0">
                    <a:solidFill>
                      <a:srgbClr val="000000"/>
                    </a:solidFill>
                  </a:rPr>
                  <a:t>version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Consider recurrence: 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  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br>
                  <a:rPr lang="en-CA" sz="2400" b="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power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for integer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942827"/>
                <a:ext cx="10318347" cy="4891303"/>
              </a:xfrm>
              <a:blipFill>
                <a:blip r:embed="rId3"/>
                <a:stretch>
                  <a:fillRect l="-1299" t="-19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>
            <a:extLst>
              <a:ext uri="{FF2B5EF4-FFF2-40B4-BE49-F238E27FC236}">
                <a16:creationId xmlns:a16="http://schemas.microsoft.com/office/drawing/2014/main" id="{603F4830-0718-1134-2425-8282274EA5A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1615" y="3305099"/>
            <a:ext cx="6009185" cy="26157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11BA73-4403-48AC-861F-C3394A23FBF5}"/>
              </a:ext>
            </a:extLst>
          </p:cNvPr>
          <p:cNvSpPr/>
          <p:nvPr/>
        </p:nvSpPr>
        <p:spPr>
          <a:xfrm>
            <a:off x="152824" y="3208441"/>
            <a:ext cx="4548312" cy="3600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Example corresponding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4BCBB-90B5-6225-D83D-49A12E04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4E97E1C-F829-1A8F-82B9-21C29744976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52173" y="3648028"/>
            <a:ext cx="4748212" cy="1566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CC77D8-5643-17BA-1A24-AABE103213C3}"/>
              </a:ext>
            </a:extLst>
          </p:cNvPr>
          <p:cNvSpPr/>
          <p:nvPr/>
        </p:nvSpPr>
        <p:spPr>
          <a:xfrm>
            <a:off x="7052173" y="3224175"/>
            <a:ext cx="4748212" cy="3600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Simplified Master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2624C-7581-ECF6-39F6-C75D77082E2B}"/>
                  </a:ext>
                </a:extLst>
              </p:cNvPr>
              <p:cNvSpPr txBox="1"/>
              <p:nvPr/>
            </p:nvSpPr>
            <p:spPr>
              <a:xfrm>
                <a:off x="9196418" y="5318375"/>
                <a:ext cx="37405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2624C-7581-ECF6-39F6-C75D7708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418" y="5318375"/>
                <a:ext cx="3740593" cy="461665"/>
              </a:xfrm>
              <a:prstGeom prst="rect">
                <a:avLst/>
              </a:prstGeom>
              <a:blipFill>
                <a:blip r:embed="rId6"/>
                <a:stretch>
                  <a:fillRect l="-2610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1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30" y="-170570"/>
            <a:ext cx="11678764" cy="102838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rgbClr val="000000"/>
                </a:solidFill>
              </a:rPr>
              <a:t>Deriving</a:t>
            </a:r>
            <a:r>
              <a:rPr lang="en-CA" b="1" dirty="0">
                <a:solidFill>
                  <a:srgbClr val="000000"/>
                </a:solidFill>
              </a:rPr>
              <a:t> the simplified Master theorem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102" y="588747"/>
                <a:ext cx="11501916" cy="63171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102" y="588747"/>
                <a:ext cx="11501916" cy="631718"/>
              </a:xfrm>
              <a:blipFill>
                <a:blip r:embed="rId3"/>
                <a:stretch>
                  <a:fillRect t="-9709" b="-8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2A10A4-1F68-4D7A-9B83-84489B1669E6}"/>
                  </a:ext>
                </a:extLst>
              </p:cNvPr>
              <p:cNvSpPr txBox="1"/>
              <p:nvPr/>
            </p:nvSpPr>
            <p:spPr>
              <a:xfrm>
                <a:off x="5920283" y="1322730"/>
                <a:ext cx="623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2A10A4-1F68-4D7A-9B83-84489B16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83" y="1322730"/>
                <a:ext cx="6230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C9FB077-3D2C-46A1-BEFD-8218D2032007}"/>
              </a:ext>
            </a:extLst>
          </p:cNvPr>
          <p:cNvGrpSpPr/>
          <p:nvPr/>
        </p:nvGrpSpPr>
        <p:grpSpPr>
          <a:xfrm>
            <a:off x="3689557" y="1625832"/>
            <a:ext cx="4641730" cy="1068387"/>
            <a:chOff x="3500044" y="2511038"/>
            <a:chExt cx="4641730" cy="10683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855219-8C5D-4FF1-8407-985182D78E6D}"/>
                    </a:ext>
                  </a:extLst>
                </p:cNvPr>
                <p:cNvSpPr txBox="1"/>
                <p:nvPr/>
              </p:nvSpPr>
              <p:spPr>
                <a:xfrm>
                  <a:off x="3500044" y="2965154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855219-8C5D-4FF1-8407-985182D78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044" y="2965154"/>
                  <a:ext cx="891911" cy="6142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457A334-A5C4-4056-96A1-DE4FD0BBE0CD}"/>
                    </a:ext>
                  </a:extLst>
                </p:cNvPr>
                <p:cNvSpPr txBox="1"/>
                <p:nvPr/>
              </p:nvSpPr>
              <p:spPr>
                <a:xfrm>
                  <a:off x="4588202" y="2965153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457A334-A5C4-4056-96A1-DE4FD0BBE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202" y="2965153"/>
                  <a:ext cx="891911" cy="6142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4B248E-FF87-4011-97BC-9D88B06B683E}"/>
                    </a:ext>
                  </a:extLst>
                </p:cNvPr>
                <p:cNvSpPr txBox="1"/>
                <p:nvPr/>
              </p:nvSpPr>
              <p:spPr>
                <a:xfrm>
                  <a:off x="5676360" y="2965152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4B248E-FF87-4011-97BC-9D88B06B6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360" y="2965152"/>
                  <a:ext cx="891911" cy="6142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ADEA26C-FEA2-4F4C-BD46-DFF7C0B26907}"/>
                    </a:ext>
                  </a:extLst>
                </p:cNvPr>
                <p:cNvSpPr txBox="1"/>
                <p:nvPr/>
              </p:nvSpPr>
              <p:spPr>
                <a:xfrm>
                  <a:off x="7249863" y="2965151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ADEA26C-FEA2-4F4C-BD46-DFF7C0B26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9863" y="2965151"/>
                  <a:ext cx="891911" cy="6142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A426AE-3C3C-4E18-93C9-138BD6159527}"/>
                </a:ext>
              </a:extLst>
            </p:cNvPr>
            <p:cNvSpPr txBox="1"/>
            <p:nvPr/>
          </p:nvSpPr>
          <p:spPr>
            <a:xfrm>
              <a:off x="6662845" y="29778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76DE10A-B3AF-4655-9F38-E03198F3C8AF}"/>
                </a:ext>
              </a:extLst>
            </p:cNvPr>
            <p:cNvCxnSpPr/>
            <p:nvPr/>
          </p:nvCxnSpPr>
          <p:spPr>
            <a:xfrm flipH="1">
              <a:off x="4230879" y="2511047"/>
              <a:ext cx="1615598" cy="45410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EE37980-A620-42AB-942B-76554899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0602" y="2511044"/>
              <a:ext cx="673777" cy="48523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0BE75C-04E2-40A7-8365-4E2B490185B3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5941051" y="2511041"/>
              <a:ext cx="181265" cy="45411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1949A9-B617-4BA6-A7A5-A1A37E53416E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89" y="2511038"/>
              <a:ext cx="1401531" cy="4852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EAE9BA6-CDFE-47D2-B4AE-34EE42F1D7A6}"/>
              </a:ext>
            </a:extLst>
          </p:cNvPr>
          <p:cNvGrpSpPr/>
          <p:nvPr/>
        </p:nvGrpSpPr>
        <p:grpSpPr>
          <a:xfrm>
            <a:off x="1901727" y="2698876"/>
            <a:ext cx="2378620" cy="1256243"/>
            <a:chOff x="1662558" y="3525765"/>
            <a:chExt cx="2378620" cy="15063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B06FEE-B345-40F3-BB69-3089D4988558}"/>
                    </a:ext>
                  </a:extLst>
                </p:cNvPr>
                <p:cNvSpPr txBox="1"/>
                <p:nvPr/>
              </p:nvSpPr>
              <p:spPr>
                <a:xfrm>
                  <a:off x="1662558" y="4295542"/>
                  <a:ext cx="994568" cy="736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B06FEE-B345-40F3-BB69-3089D4988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58" y="4295542"/>
                  <a:ext cx="994568" cy="7365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E2FCC3-F60C-44FA-8B34-701C7793E0AF}"/>
                    </a:ext>
                  </a:extLst>
                </p:cNvPr>
                <p:cNvSpPr txBox="1"/>
                <p:nvPr/>
              </p:nvSpPr>
              <p:spPr>
                <a:xfrm>
                  <a:off x="3046610" y="4295541"/>
                  <a:ext cx="994568" cy="736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E2FCC3-F60C-44FA-8B34-701C7793E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610" y="4295541"/>
                  <a:ext cx="994568" cy="7365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DDB2E2-3788-4CD0-A10F-672A15899F36}"/>
                </a:ext>
              </a:extLst>
            </p:cNvPr>
            <p:cNvSpPr txBox="1"/>
            <p:nvPr/>
          </p:nvSpPr>
          <p:spPr>
            <a:xfrm>
              <a:off x="2578042" y="4328884"/>
              <a:ext cx="492443" cy="55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D2D144-137D-46CB-B05B-9D8B25A63B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9851" y="3525765"/>
              <a:ext cx="1281891" cy="7697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CFC5E1-2D0E-4EE4-A855-3F51273CA19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3543894" y="3558555"/>
              <a:ext cx="238404" cy="73698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58AED6-B792-4E43-9C84-E51B0F0DD974}"/>
              </a:ext>
            </a:extLst>
          </p:cNvPr>
          <p:cNvGrpSpPr/>
          <p:nvPr/>
        </p:nvGrpSpPr>
        <p:grpSpPr>
          <a:xfrm>
            <a:off x="4379164" y="2698878"/>
            <a:ext cx="2378620" cy="1233527"/>
            <a:chOff x="4227116" y="3559500"/>
            <a:chExt cx="2378620" cy="14791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2091E8-9D8D-464E-B79E-D622F172D51A}"/>
                    </a:ext>
                  </a:extLst>
                </p:cNvPr>
                <p:cNvSpPr txBox="1"/>
                <p:nvPr/>
              </p:nvSpPr>
              <p:spPr>
                <a:xfrm>
                  <a:off x="4227116" y="4302039"/>
                  <a:ext cx="994568" cy="736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2091E8-9D8D-464E-B79E-D622F172D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116" y="4302039"/>
                  <a:ext cx="994568" cy="7365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A6A99D6-F55F-47BF-B4A3-5503FD2AF375}"/>
                    </a:ext>
                  </a:extLst>
                </p:cNvPr>
                <p:cNvSpPr txBox="1"/>
                <p:nvPr/>
              </p:nvSpPr>
              <p:spPr>
                <a:xfrm>
                  <a:off x="5611168" y="4302038"/>
                  <a:ext cx="994568" cy="736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A6A99D6-F55F-47BF-B4A3-5503FD2A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168" y="4302038"/>
                  <a:ext cx="994568" cy="7365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EA7237-3647-4485-A58C-CBA27F8CE951}"/>
                </a:ext>
              </a:extLst>
            </p:cNvPr>
            <p:cNvSpPr txBox="1"/>
            <p:nvPr/>
          </p:nvSpPr>
          <p:spPr>
            <a:xfrm>
              <a:off x="5142600" y="4335380"/>
              <a:ext cx="492443" cy="55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4E236A3-51A1-4877-BA02-073E87EBE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4410" y="3585918"/>
              <a:ext cx="71354" cy="71611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93A5F52-F2A4-4092-8C6A-6E21FD91396E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5207723" y="3559500"/>
              <a:ext cx="900729" cy="7425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D7E9A2C-A9AA-436F-B12E-D279FCEAA812}"/>
              </a:ext>
            </a:extLst>
          </p:cNvPr>
          <p:cNvGrpSpPr/>
          <p:nvPr/>
        </p:nvGrpSpPr>
        <p:grpSpPr>
          <a:xfrm>
            <a:off x="7009743" y="2569133"/>
            <a:ext cx="3249299" cy="1335101"/>
            <a:chOff x="7194520" y="2801296"/>
            <a:chExt cx="3249299" cy="16008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003786-89D5-4349-99F5-7F5D71EF6CC8}"/>
                </a:ext>
              </a:extLst>
            </p:cNvPr>
            <p:cNvSpPr txBox="1"/>
            <p:nvPr/>
          </p:nvSpPr>
          <p:spPr>
            <a:xfrm>
              <a:off x="7194520" y="2801296"/>
              <a:ext cx="492443" cy="55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0E05351-F396-4611-9A56-8C72DE44F6CE}"/>
                </a:ext>
              </a:extLst>
            </p:cNvPr>
            <p:cNvGrpSpPr/>
            <p:nvPr/>
          </p:nvGrpSpPr>
          <p:grpSpPr>
            <a:xfrm>
              <a:off x="8065199" y="2936521"/>
              <a:ext cx="2378620" cy="1465671"/>
              <a:chOff x="4227116" y="3572928"/>
              <a:chExt cx="2378620" cy="146567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D18C7D2-4DC4-4F7D-BD79-7E0126DA8416}"/>
                      </a:ext>
                    </a:extLst>
                  </p:cNvPr>
                  <p:cNvSpPr txBox="1"/>
                  <p:nvPr/>
                </p:nvSpPr>
                <p:spPr>
                  <a:xfrm>
                    <a:off x="4227116" y="4302038"/>
                    <a:ext cx="994568" cy="7365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oMath>
                      </m:oMathPara>
                    </a14:m>
                    <a:endParaRPr lang="en-CA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D18C7D2-4DC4-4F7D-BD79-7E0126DA84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7116" y="4302038"/>
                    <a:ext cx="994568" cy="7365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391313B-9028-4BD2-BC9B-BF52E7A20B0A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68" y="4302037"/>
                    <a:ext cx="994568" cy="7365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oMath>
                      </m:oMathPara>
                    </a14:m>
                    <a:endParaRPr lang="en-CA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391313B-9028-4BD2-BC9B-BF52E7A20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68" y="4302037"/>
                    <a:ext cx="994568" cy="7365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FCD3D4-AC7B-4765-A2DE-5BB0DD46DBDE}"/>
                  </a:ext>
                </a:extLst>
              </p:cNvPr>
              <p:cNvSpPr txBox="1"/>
              <p:nvPr/>
            </p:nvSpPr>
            <p:spPr>
              <a:xfrm>
                <a:off x="5142600" y="4335380"/>
                <a:ext cx="492443" cy="55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95F017C-DBAA-4716-9258-D7EEF154C2F9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>
                <a:off x="4247096" y="3579312"/>
                <a:ext cx="477304" cy="722727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A3FE820-6FDF-4EAF-AEC1-9685AD06C0C5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4388014" y="3572928"/>
                <a:ext cx="1720438" cy="729109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5A7BFD-0A34-49EE-9147-3CF75CAD68A6}"/>
                  </a:ext>
                </a:extLst>
              </p:cNvPr>
              <p:cNvSpPr txBox="1"/>
              <p:nvPr/>
            </p:nvSpPr>
            <p:spPr>
              <a:xfrm>
                <a:off x="10512724" y="1405773"/>
                <a:ext cx="1610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b="0" dirty="0">
                    <a:solidFill>
                      <a:srgbClr val="000000"/>
                    </a:solidFill>
                  </a:rPr>
                  <a:t>Lvl 0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5A7BFD-0A34-49EE-9147-3CF75CAD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724" y="1405773"/>
                <a:ext cx="1610658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8BAF702-52D5-4548-BD47-BEC9851A6365}"/>
                  </a:ext>
                </a:extLst>
              </p:cNvPr>
              <p:cNvSpPr txBox="1"/>
              <p:nvPr/>
            </p:nvSpPr>
            <p:spPr>
              <a:xfrm>
                <a:off x="10487776" y="2256639"/>
                <a:ext cx="1640835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>
                    <a:solidFill>
                      <a:srgbClr val="000000"/>
                    </a:solidFill>
                  </a:rPr>
                  <a:t>Lvl 1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8BAF702-52D5-4548-BD47-BEC9851A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776" y="2256639"/>
                <a:ext cx="1640835" cy="538994"/>
              </a:xfrm>
              <a:prstGeom prst="rect">
                <a:avLst/>
              </a:prstGeom>
              <a:blipFill>
                <a:blip r:embed="rId16"/>
                <a:stretch>
                  <a:fillRect l="-1852" b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C77C1-6805-4893-8C74-678CCD0791F6}"/>
                  </a:ext>
                </a:extLst>
              </p:cNvPr>
              <p:cNvSpPr txBox="1"/>
              <p:nvPr/>
            </p:nvSpPr>
            <p:spPr>
              <a:xfrm>
                <a:off x="10344771" y="3242055"/>
                <a:ext cx="1836144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>
                    <a:solidFill>
                      <a:srgbClr val="000000"/>
                    </a:solidFill>
                  </a:rPr>
                  <a:t>Lvl 2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C77C1-6805-4893-8C74-678CCD07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771" y="3242055"/>
                <a:ext cx="1836144" cy="538994"/>
              </a:xfrm>
              <a:prstGeom prst="rect">
                <a:avLst/>
              </a:prstGeom>
              <a:blipFill>
                <a:blip r:embed="rId17"/>
                <a:stretch>
                  <a:fillRect l="-1993" b="-34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39E4D5-C735-4E90-86DC-A4748A57761A}"/>
                  </a:ext>
                </a:extLst>
              </p:cNvPr>
              <p:cNvSpPr txBox="1"/>
              <p:nvPr/>
            </p:nvSpPr>
            <p:spPr>
              <a:xfrm>
                <a:off x="20230" y="1225534"/>
                <a:ext cx="1761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Problem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39E4D5-C735-4E90-86DC-A4748A577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" y="1225534"/>
                <a:ext cx="1761188" cy="646331"/>
              </a:xfrm>
              <a:prstGeom prst="rect">
                <a:avLst/>
              </a:prstGeom>
              <a:blipFill>
                <a:blip r:embed="rId18"/>
                <a:stretch>
                  <a:fillRect l="-2768"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EE8058-74C8-459B-B27F-09679767E712}"/>
                  </a:ext>
                </a:extLst>
              </p:cNvPr>
              <p:cNvSpPr txBox="1"/>
              <p:nvPr/>
            </p:nvSpPr>
            <p:spPr>
              <a:xfrm>
                <a:off x="20230" y="2091325"/>
                <a:ext cx="1756891" cy="73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problem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EE8058-74C8-459B-B27F-09679767E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" y="2091325"/>
                <a:ext cx="1756891" cy="739946"/>
              </a:xfrm>
              <a:prstGeom prst="rect">
                <a:avLst/>
              </a:prstGeom>
              <a:blipFill>
                <a:blip r:embed="rId19"/>
                <a:stretch>
                  <a:fillRect l="-2768" t="-4132" b="-3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AD0F52-0CF2-403F-935E-EFC5811DF078}"/>
                  </a:ext>
                </a:extLst>
              </p:cNvPr>
              <p:cNvSpPr txBox="1"/>
              <p:nvPr/>
            </p:nvSpPr>
            <p:spPr>
              <a:xfrm>
                <a:off x="26413" y="3270041"/>
                <a:ext cx="1818383" cy="73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Problem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AD0F52-0CF2-403F-935E-EFC5811DF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3270041"/>
                <a:ext cx="1818383" cy="739946"/>
              </a:xfrm>
              <a:prstGeom prst="rect">
                <a:avLst/>
              </a:prstGeom>
              <a:blipFill>
                <a:blip r:embed="rId20"/>
                <a:stretch>
                  <a:fillRect l="-2676" t="-4098" b="-24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902D619-3D24-43C6-B2BC-D8497FEC172B}"/>
              </a:ext>
            </a:extLst>
          </p:cNvPr>
          <p:cNvGrpSpPr/>
          <p:nvPr/>
        </p:nvGrpSpPr>
        <p:grpSpPr>
          <a:xfrm>
            <a:off x="1940098" y="4012496"/>
            <a:ext cx="8308289" cy="461665"/>
            <a:chOff x="2128390" y="4326414"/>
            <a:chExt cx="8308289" cy="46166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93C319-435B-4A44-89C1-B9485EC52A88}"/>
                </a:ext>
              </a:extLst>
            </p:cNvPr>
            <p:cNvSpPr txBox="1"/>
            <p:nvPr/>
          </p:nvSpPr>
          <p:spPr>
            <a:xfrm>
              <a:off x="2128390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3C3E26-A23A-43DB-83BC-9B7B927A218C}"/>
                </a:ext>
              </a:extLst>
            </p:cNvPr>
            <p:cNvSpPr txBox="1"/>
            <p:nvPr/>
          </p:nvSpPr>
          <p:spPr>
            <a:xfrm>
              <a:off x="3727645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96D94F-8262-49C3-89BB-D7540A686ADA}"/>
                </a:ext>
              </a:extLst>
            </p:cNvPr>
            <p:cNvSpPr txBox="1"/>
            <p:nvPr/>
          </p:nvSpPr>
          <p:spPr>
            <a:xfrm>
              <a:off x="5298617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E27C07C-C496-4614-BBF9-859D88E08004}"/>
                </a:ext>
              </a:extLst>
            </p:cNvPr>
            <p:cNvSpPr txBox="1"/>
            <p:nvPr/>
          </p:nvSpPr>
          <p:spPr>
            <a:xfrm>
              <a:off x="6897872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19C4BB2-6870-4ABA-9C54-00BD76C993BF}"/>
                </a:ext>
              </a:extLst>
            </p:cNvPr>
            <p:cNvSpPr txBox="1"/>
            <p:nvPr/>
          </p:nvSpPr>
          <p:spPr>
            <a:xfrm>
              <a:off x="8344981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8A4D53B-32DA-498B-9DE8-5918B1CF198E}"/>
                </a:ext>
              </a:extLst>
            </p:cNvPr>
            <p:cNvSpPr txBox="1"/>
            <p:nvPr/>
          </p:nvSpPr>
          <p:spPr>
            <a:xfrm>
              <a:off x="9944236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F59A7C2-AB50-4606-8B8E-A249A899473F}"/>
                  </a:ext>
                </a:extLst>
              </p:cNvPr>
              <p:cNvSpPr txBox="1"/>
              <p:nvPr/>
            </p:nvSpPr>
            <p:spPr>
              <a:xfrm>
                <a:off x="20230" y="4505650"/>
                <a:ext cx="1840825" cy="74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prob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F59A7C2-AB50-4606-8B8E-A249A8994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" y="4505650"/>
                <a:ext cx="1840825" cy="748859"/>
              </a:xfrm>
              <a:prstGeom prst="rect">
                <a:avLst/>
              </a:prstGeom>
              <a:blipFill>
                <a:blip r:embed="rId21"/>
                <a:stretch>
                  <a:fillRect l="-2649" t="-3252" b="-32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0642CE-8FE4-4EF1-B405-4F134B6A2175}"/>
                  </a:ext>
                </a:extLst>
              </p:cNvPr>
              <p:cNvSpPr txBox="1"/>
              <p:nvPr/>
            </p:nvSpPr>
            <p:spPr>
              <a:xfrm>
                <a:off x="10830337" y="4706652"/>
                <a:ext cx="1293046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>
                    <a:solidFill>
                      <a:srgbClr val="000000"/>
                    </a:solidFill>
                  </a:rPr>
                  <a:t>Lvl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0642CE-8FE4-4EF1-B405-4F134B6A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337" y="4706652"/>
                <a:ext cx="1293046" cy="378245"/>
              </a:xfrm>
              <a:prstGeom prst="rect">
                <a:avLst/>
              </a:prstGeom>
              <a:blipFill>
                <a:blip r:embed="rId22"/>
                <a:stretch>
                  <a:fillRect l="-3302" t="-6452" b="-241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0B4815F-C738-45CE-8694-884FC062D44A}"/>
                  </a:ext>
                </a:extLst>
              </p:cNvPr>
              <p:cNvSpPr txBox="1"/>
              <p:nvPr/>
            </p:nvSpPr>
            <p:spPr>
              <a:xfrm>
                <a:off x="3259471" y="5402188"/>
                <a:ext cx="8319769" cy="68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Sum over all levels we get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0B4815F-C738-45CE-8694-884FC062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471" y="5402188"/>
                <a:ext cx="8319769" cy="687945"/>
              </a:xfrm>
              <a:prstGeom prst="rect">
                <a:avLst/>
              </a:prstGeom>
              <a:blipFill>
                <a:blip r:embed="rId23"/>
                <a:stretch>
                  <a:fillRect l="-1173" b="-53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D1879E-78F9-42E9-A9F5-4F6C775C3C16}"/>
              </a:ext>
            </a:extLst>
          </p:cNvPr>
          <p:cNvCxnSpPr>
            <a:cxnSpLocks/>
          </p:cNvCxnSpPr>
          <p:nvPr/>
        </p:nvCxnSpPr>
        <p:spPr>
          <a:xfrm>
            <a:off x="120383" y="5293530"/>
            <a:ext cx="11977276" cy="0"/>
          </a:xfrm>
          <a:prstGeom prst="line">
            <a:avLst/>
          </a:prstGeom>
          <a:ln w="1143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8E0B843-3EAD-46E6-B892-7952139E252E}"/>
              </a:ext>
            </a:extLst>
          </p:cNvPr>
          <p:cNvSpPr txBox="1"/>
          <p:nvPr/>
        </p:nvSpPr>
        <p:spPr>
          <a:xfrm>
            <a:off x="3259471" y="6059537"/>
            <a:ext cx="8596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Let’s rearrange this into a </a:t>
            </a:r>
            <a:r>
              <a:rPr lang="en-CA" sz="2400" b="1" dirty="0">
                <a:solidFill>
                  <a:srgbClr val="000000"/>
                </a:solidFill>
              </a:rPr>
              <a:t>geometric sequence </a:t>
            </a:r>
            <a:r>
              <a:rPr lang="en-CA" sz="2400" dirty="0">
                <a:solidFill>
                  <a:srgbClr val="000000"/>
                </a:solidFill>
              </a:rPr>
              <a:t>and solve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834B93-15A0-4976-A2B4-A8641B361540}"/>
              </a:ext>
            </a:extLst>
          </p:cNvPr>
          <p:cNvSpPr/>
          <p:nvPr/>
        </p:nvSpPr>
        <p:spPr>
          <a:xfrm>
            <a:off x="1943613" y="1360634"/>
            <a:ext cx="8308289" cy="389483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E528F2-DEBF-4488-A512-90C03395E597}"/>
              </a:ext>
            </a:extLst>
          </p:cNvPr>
          <p:cNvGrpSpPr/>
          <p:nvPr/>
        </p:nvGrpSpPr>
        <p:grpSpPr>
          <a:xfrm>
            <a:off x="2133630" y="4602099"/>
            <a:ext cx="7985942" cy="488258"/>
            <a:chOff x="2318407" y="4834261"/>
            <a:chExt cx="7985942" cy="4882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AE73647-569E-4695-9154-7762125D5DD9}"/>
                    </a:ext>
                  </a:extLst>
                </p:cNvPr>
                <p:cNvSpPr txBox="1"/>
                <p:nvPr/>
              </p:nvSpPr>
              <p:spPr>
                <a:xfrm>
                  <a:off x="2318407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AE73647-569E-4695-9154-7762125D5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407" y="4953187"/>
                  <a:ext cx="38914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CF37A4-C1AC-4DB1-92DF-0A09436C6679}"/>
                    </a:ext>
                  </a:extLst>
                </p:cNvPr>
                <p:cNvSpPr txBox="1"/>
                <p:nvPr/>
              </p:nvSpPr>
              <p:spPr>
                <a:xfrm>
                  <a:off x="3425295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CF37A4-C1AC-4DB1-92DF-0A09436C6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295" y="4953187"/>
                  <a:ext cx="38914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62508AB-B1FB-445F-BF9D-71300FD164E0}"/>
                    </a:ext>
                  </a:extLst>
                </p:cNvPr>
                <p:cNvSpPr txBox="1"/>
                <p:nvPr/>
              </p:nvSpPr>
              <p:spPr>
                <a:xfrm>
                  <a:off x="4478113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62508AB-B1FB-445F-BF9D-71300FD16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8113" y="4953187"/>
                  <a:ext cx="38914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C326A46-F8E5-4997-8F7D-0BEC325ECBF5}"/>
                    </a:ext>
                  </a:extLst>
                </p:cNvPr>
                <p:cNvSpPr txBox="1"/>
                <p:nvPr/>
              </p:nvSpPr>
              <p:spPr>
                <a:xfrm>
                  <a:off x="9915205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C326A46-F8E5-4997-8F7D-0BEC325EC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5205" y="4953187"/>
                  <a:ext cx="38914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425A38B-C209-42DA-90A3-094D55414122}"/>
                </a:ext>
              </a:extLst>
            </p:cNvPr>
            <p:cNvSpPr txBox="1"/>
            <p:nvPr/>
          </p:nvSpPr>
          <p:spPr>
            <a:xfrm>
              <a:off x="8961105" y="483426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B54774-59BC-490D-BAB9-9CA3F7FCA5F8}"/>
                    </a:ext>
                  </a:extLst>
                </p:cNvPr>
                <p:cNvSpPr txBox="1"/>
                <p:nvPr/>
              </p:nvSpPr>
              <p:spPr>
                <a:xfrm>
                  <a:off x="5510808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B54774-59BC-490D-BAB9-9CA3F7FCA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0808" y="4953187"/>
                  <a:ext cx="38914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38E0468-B5B6-479B-9A86-C5B5649B484C}"/>
                    </a:ext>
                  </a:extLst>
                </p:cNvPr>
                <p:cNvSpPr txBox="1"/>
                <p:nvPr/>
              </p:nvSpPr>
              <p:spPr>
                <a:xfrm>
                  <a:off x="6617696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38E0468-B5B6-479B-9A86-C5B5649B4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7696" y="4953187"/>
                  <a:ext cx="38914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9A450A3-1E4C-4805-A23D-6F7C1F045098}"/>
                    </a:ext>
                  </a:extLst>
                </p:cNvPr>
                <p:cNvSpPr txBox="1"/>
                <p:nvPr/>
              </p:nvSpPr>
              <p:spPr>
                <a:xfrm>
                  <a:off x="7670514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9A450A3-1E4C-4805-A23D-6F7C1F045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514" y="4953187"/>
                  <a:ext cx="389144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761AAC4-58FC-4AB9-BBC6-4B749C9FC5F1}"/>
                  </a:ext>
                </a:extLst>
              </p:cNvPr>
              <p:cNvSpPr txBox="1"/>
              <p:nvPr/>
            </p:nvSpPr>
            <p:spPr>
              <a:xfrm>
                <a:off x="10350397" y="4061987"/>
                <a:ext cx="1772986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>
                    <a:solidFill>
                      <a:srgbClr val="000000"/>
                    </a:solidFill>
                  </a:rPr>
                  <a:t>Lvl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761AAC4-58FC-4AB9-BBC6-4B749C9F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397" y="4061987"/>
                <a:ext cx="1772986" cy="538994"/>
              </a:xfrm>
              <a:prstGeom prst="rect">
                <a:avLst/>
              </a:prstGeom>
              <a:blipFill>
                <a:blip r:embed="rId31"/>
                <a:stretch>
                  <a:fillRect l="-3093" b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4D7B0-FC55-2822-0807-2CB2512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59" grpId="0"/>
      <p:bldP spid="60" grpId="0"/>
      <p:bldP spid="65" grpId="0"/>
      <p:bldP spid="66" grpId="0"/>
      <p:bldP spid="67" grpId="0"/>
      <p:bldP spid="84" grpId="0"/>
      <p:bldP spid="87" grpId="0"/>
      <p:bldP spid="88" grpId="0"/>
      <p:bldP spid="92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Divide-and-Conquer Design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divide: </a:t>
                </a:r>
                <a:r>
                  <a:rPr lang="en-US" dirty="0">
                    <a:solidFill>
                      <a:srgbClr val="000000"/>
                    </a:solidFill>
                  </a:rPr>
                  <a:t>Given a problem instance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construct one or more smaller problem instances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baseline="-250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These are called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subproblems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Usually, want </a:t>
                </a:r>
                <a:r>
                  <a:rPr lang="en-US" dirty="0" err="1">
                    <a:solidFill>
                      <a:srgbClr val="000000"/>
                    </a:solidFill>
                  </a:rPr>
                  <a:t>subproblems</a:t>
                </a:r>
                <a:r>
                  <a:rPr lang="en-US" dirty="0">
                    <a:solidFill>
                      <a:srgbClr val="000000"/>
                    </a:solidFill>
                  </a:rPr>
                  <a:t> to be small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compared to the size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(e.g., half the size)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conquer: </a:t>
                </a:r>
                <a:r>
                  <a:rPr lang="en-US" dirty="0">
                    <a:solidFill>
                      <a:srgbClr val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solve instance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recursively</a:t>
                </a:r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obtaining solutions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𝑺𝒂</m:t>
                    </m:r>
                  </m:oMath>
                </a14:m>
                <a:endParaRPr lang="en-CA" b="1" baseline="-25000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combine: </a:t>
                </a:r>
                <a:r>
                  <a:rPr lang="en-US" dirty="0">
                    <a:solidFill>
                      <a:srgbClr val="000000"/>
                    </a:solidFill>
                  </a:rPr>
                  <a:t>Given solutions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𝑺𝒂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use an appropriate combining function to find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the problem instance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i.e.,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Combine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5" t="-4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02DF1-3AD9-7C9D-E725-73360C68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78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Rearranging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F524BC-BBF9-49C2-B84E-3808EAD8A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42827"/>
                <a:ext cx="4297609" cy="53537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  <m:f>
                          <m:f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CA" sz="24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F524BC-BBF9-49C2-B84E-3808EAD8A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42827"/>
                <a:ext cx="4297609" cy="53537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26240F-9DAB-4869-9BBB-FBB7B3E759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1598" y="942827"/>
                <a:ext cx="5931370" cy="575645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CA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relates # of subproblems to their size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Rearranging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CA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sz="2400" b="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CA" sz="24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CA" sz="24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Also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this is just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CA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CA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and we can simplify: let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26240F-9DAB-4869-9BBB-FBB7B3E7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98" y="942827"/>
                <a:ext cx="5931370" cy="5756456"/>
              </a:xfrm>
              <a:prstGeom prst="rect">
                <a:avLst/>
              </a:prstGeom>
              <a:blipFill>
                <a:blip r:embed="rId3"/>
                <a:stretch>
                  <a:fillRect l="-2467" t="-16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7978E-AC38-0C70-3D77-6720546C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Solving the geometric Seq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181986" cy="485627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CA" sz="2800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Geo. Seq. 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different solutions depending on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Case 1: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Case 2: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Case 3:	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181986" cy="4856270"/>
              </a:xfrm>
              <a:blipFill>
                <a:blip r:embed="rId2"/>
                <a:stretch>
                  <a:fillRect l="-1855" t="-20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1913-9028-409B-FD41-422C513C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9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Solving the geometric Seq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Case 1: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CA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CA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CA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sz="2800" b="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d>
                  </m:oMath>
                </a14:m>
                <a:endParaRPr lang="en-CA" sz="28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  <a:blipFill>
                <a:blip r:embed="rId2"/>
                <a:stretch>
                  <a:fillRect l="-1771" t="-1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C7E00-B2DE-09AD-04FA-75713702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55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Solving the geometric Seq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Case 2: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CA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since</a:t>
                </a:r>
                <a:r>
                  <a:rPr lang="en-CA" sz="2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A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func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  <a:r>
                  <a:rPr lang="en-CA" sz="2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This means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8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CA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  <a:blipFill>
                <a:blip r:embed="rId2"/>
                <a:stretch>
                  <a:fillRect l="-1943" t="-116" b="-18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311C-419F-1DF0-7A37-5066BB9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4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Solving the geometric Seq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Case 3:	</a:t>
                </a:r>
                <a14:m>
                  <m:oMath xmlns:m="http://schemas.openxmlformats.org/officeDocument/2006/math">
                    <m:r>
                      <a:rPr lang="en-CA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CA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CA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8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we simply have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</m:e>
                    </m:d>
                  </m:oMath>
                </a14:m>
                <a:endParaRPr lang="en-CA" sz="28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  <a:blipFill>
                <a:blip r:embed="rId2"/>
                <a:stretch>
                  <a:fillRect l="-1943" t="-1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8989-C9AD-CAD0-E1D5-1362E59A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46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Master theorem </a:t>
            </a:r>
            <a:r>
              <a:rPr lang="en-CA" dirty="0">
                <a:solidFill>
                  <a:srgbClr val="000000"/>
                </a:solidFill>
              </a:rPr>
              <a:t>for recurrences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6374"/>
            <a:ext cx="10318347" cy="4597756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Simplified</a:t>
            </a:r>
            <a:r>
              <a:rPr lang="en-US" sz="2400" u="sng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version</a:t>
            </a:r>
            <a:endParaRPr lang="en-CA" sz="2400" b="1" u="sng" dirty="0">
              <a:solidFill>
                <a:srgbClr val="000000"/>
              </a:solidFill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A9E000DA-BA95-4CB7-8542-16B85C0634E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25" y="3752863"/>
            <a:ext cx="4748212" cy="15663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F912B-3B8E-45E4-B5B1-0B7B39981A8B}"/>
                  </a:ext>
                </a:extLst>
              </p:cNvPr>
              <p:cNvSpPr txBox="1"/>
              <p:nvPr/>
            </p:nvSpPr>
            <p:spPr>
              <a:xfrm>
                <a:off x="1375152" y="1955684"/>
                <a:ext cx="8830119" cy="1383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Consider recurrence:</a:t>
                </a: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And let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F912B-3B8E-45E4-B5B1-0B7B3998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52" y="1955684"/>
                <a:ext cx="8830119" cy="1383712"/>
              </a:xfrm>
              <a:prstGeom prst="rect">
                <a:avLst/>
              </a:prstGeom>
              <a:blipFill>
                <a:blip r:embed="rId3"/>
                <a:stretch>
                  <a:fillRect l="-1105" t="-3524" b="-92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8300D-1ADF-A140-AACA-06BF4D96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98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850A20-33DB-4066-8584-14F219AFD44E}"/>
              </a:ext>
            </a:extLst>
          </p:cNvPr>
          <p:cNvSpPr/>
          <p:nvPr/>
        </p:nvSpPr>
        <p:spPr>
          <a:xfrm>
            <a:off x="1953131" y="1999571"/>
            <a:ext cx="9455547" cy="4428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Some Bonus Intuition for r cases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64D7503-ABED-B1A0-350F-1CE07C5BAE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32" y="2036359"/>
            <a:ext cx="9414533" cy="4391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F46B9-A10A-4584-B338-6775AB02FEB5}"/>
                  </a:ext>
                </a:extLst>
              </p:cNvPr>
              <p:cNvSpPr txBox="1"/>
              <p:nvPr/>
            </p:nvSpPr>
            <p:spPr>
              <a:xfrm>
                <a:off x="1754178" y="833788"/>
                <a:ext cx="9048059" cy="952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		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subproblem</m:t>
                            </m:r>
                            <m: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size</m:t>
                            </m:r>
                          </m:sub>
                        </m:sSub>
                      </m:fName>
                      <m:e>
                        <m: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subproblems</m:t>
                        </m:r>
                        <m: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F46B9-A10A-4584-B338-6775AB02F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78" y="833788"/>
                <a:ext cx="9048059" cy="952890"/>
              </a:xfrm>
              <a:prstGeom prst="rect">
                <a:avLst/>
              </a:prstGeom>
              <a:blipFill>
                <a:blip r:embed="rId3"/>
                <a:stretch>
                  <a:fillRect l="-1078" b="-9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9C152-6448-6D01-80D7-E92A5C50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85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C59F9D6-5137-486E-9BE0-7F4D8D586644}"/>
              </a:ext>
            </a:extLst>
          </p:cNvPr>
          <p:cNvSpPr/>
          <p:nvPr/>
        </p:nvSpPr>
        <p:spPr>
          <a:xfrm>
            <a:off x="7148353" y="708182"/>
            <a:ext cx="3331749" cy="4711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A606D81D-1B65-67BE-5F04-07236DC9AD7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20" y="726580"/>
            <a:ext cx="3289513" cy="4596876"/>
          </a:xfrm>
          <a:prstGeom prst="rect">
            <a:avLst/>
          </a:prstGeom>
        </p:spPr>
      </p:pic>
      <p:sp>
        <p:nvSpPr>
          <p:cNvPr id="37" name="Flowchart: Process 36"/>
          <p:cNvSpPr/>
          <p:nvPr/>
        </p:nvSpPr>
        <p:spPr>
          <a:xfrm>
            <a:off x="7629427" y="1183728"/>
            <a:ext cx="3592056" cy="90979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7632061" y="2522635"/>
            <a:ext cx="3592056" cy="90979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06" y="188080"/>
            <a:ext cx="6981086" cy="107700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Worked Examples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3493" y="1440274"/>
            <a:ext cx="6242755" cy="3495187"/>
            <a:chOff x="4804655" y="911723"/>
            <a:chExt cx="6933214" cy="3881760"/>
          </a:xfrm>
        </p:grpSpPr>
        <p:sp>
          <p:nvSpPr>
            <p:cNvPr id="12" name="Flowchart: Process 11"/>
            <p:cNvSpPr/>
            <p:nvPr/>
          </p:nvSpPr>
          <p:spPr>
            <a:xfrm>
              <a:off x="4804655" y="1360265"/>
              <a:ext cx="6933213" cy="3433218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CA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4804656" y="911723"/>
              <a:ext cx="6933213" cy="446338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A" sz="2400" b="1" dirty="0">
                  <a:solidFill>
                    <a:srgbClr val="000000"/>
                  </a:solidFill>
                </a:rPr>
                <a:t>Recall: simplified master theorem</a:t>
              </a:r>
            </a:p>
          </p:txBody>
        </p:sp>
      </p:grpSp>
      <p:pic>
        <p:nvPicPr>
          <p:cNvPr id="49" name="Picture 6">
            <a:extLst>
              <a:ext uri="{FF2B5EF4-FFF2-40B4-BE49-F238E27FC236}">
                <a16:creationId xmlns:a16="http://schemas.microsoft.com/office/drawing/2014/main" id="{31D96292-9014-45F9-CC66-3611A5F7F59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6979" y="3510764"/>
            <a:ext cx="4089848" cy="1349149"/>
          </a:xfrm>
          <a:prstGeom prst="rect">
            <a:avLst/>
          </a:prstGeom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40EBFC2E-9F22-C291-A92C-C8BB6B9F215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47" y="2478092"/>
            <a:ext cx="2772571" cy="279626"/>
          </a:xfrm>
          <a:prstGeom prst="rect">
            <a:avLst/>
          </a:prstGeom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064D3264-FFDF-1EA4-4997-FD90DD27C64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1362" y="1978267"/>
            <a:ext cx="6234888" cy="304996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B0BDFD7E-2AC0-4B00-DEDC-2757C37DB2E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1362" y="3137155"/>
            <a:ext cx="3054429" cy="396776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98259679-FBFD-38A1-67D6-B75E74B7211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3495" y="2337099"/>
            <a:ext cx="3060169" cy="69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15124" y="440526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0155" y="120896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a=2;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1783" y="122224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b=2;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6919" y="122224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y=1;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7171" y="120896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x=1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33493" y="4989297"/>
                <a:ext cx="5290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Questions: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a=?     b=?     y=?     x=?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                  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function?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3" y="4989297"/>
                <a:ext cx="5290231" cy="830997"/>
              </a:xfrm>
              <a:prstGeom prst="rect">
                <a:avLst/>
              </a:prstGeom>
              <a:blipFill>
                <a:blip r:embed="rId8"/>
                <a:stretch>
                  <a:fillRect l="-1728" t="-5839" r="-922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998429" y="1631856"/>
                <a:ext cx="1489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429" y="1631856"/>
                <a:ext cx="1489639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9325622" y="1631855"/>
                <a:ext cx="1621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622" y="1631855"/>
                <a:ext cx="1621020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704130" y="2522868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a=3;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5758" y="253614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b=2;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33185" y="253313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y=1;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42762" y="253313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x=log</a:t>
            </a:r>
            <a:r>
              <a:rPr lang="en-CA" sz="2000" baseline="-25000" dirty="0">
                <a:solidFill>
                  <a:srgbClr val="000000"/>
                </a:solidFill>
              </a:rPr>
              <a:t>2 </a:t>
            </a:r>
            <a:r>
              <a:rPr lang="en-CA" sz="2000" dirty="0">
                <a:solidFill>
                  <a:srgbClr val="0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318412" y="2945757"/>
                <a:ext cx="920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12" y="2945757"/>
                <a:ext cx="92044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000929" y="2945756"/>
                <a:ext cx="160665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929" y="2945756"/>
                <a:ext cx="1606658" cy="4397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Process 38"/>
          <p:cNvSpPr/>
          <p:nvPr/>
        </p:nvSpPr>
        <p:spPr>
          <a:xfrm>
            <a:off x="7629427" y="3849285"/>
            <a:ext cx="3592056" cy="90979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23063" y="387394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a=4;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54691" y="388722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b=2;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52118" y="3884211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y=1;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61695" y="388421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x=log</a:t>
            </a:r>
            <a:r>
              <a:rPr lang="en-CA" sz="2000" baseline="-25000" dirty="0">
                <a:solidFill>
                  <a:srgbClr val="000000"/>
                </a:solidFill>
              </a:rPr>
              <a:t>2 </a:t>
            </a:r>
            <a:r>
              <a:rPr lang="en-CA" sz="2000" dirty="0">
                <a:solidFill>
                  <a:srgbClr val="00000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8449171" y="4296836"/>
                <a:ext cx="920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171" y="4296836"/>
                <a:ext cx="92044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131688" y="4296835"/>
                <a:ext cx="1171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688" y="4296835"/>
                <a:ext cx="117147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lowchart: Process 52"/>
          <p:cNvSpPr/>
          <p:nvPr/>
        </p:nvSpPr>
        <p:spPr>
          <a:xfrm>
            <a:off x="7629427" y="5206627"/>
            <a:ext cx="3592056" cy="90979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82263" y="521813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a=2;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3891" y="5231408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b=2;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11318" y="5228397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y=3/2;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489284" y="522839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x=1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8376809" y="5641022"/>
                <a:ext cx="925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809" y="5641022"/>
                <a:ext cx="92551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9059326" y="5641021"/>
                <a:ext cx="138941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326" y="5641021"/>
                <a:ext cx="1389418" cy="439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6EE21-F138-1900-490C-7C27443A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4C1E81-8CB9-491B-AFDF-9B247E3CE5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Master theorem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4C1E81-8CB9-491B-AFDF-9B247E3CE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31" t="-592" b="-130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3"/>
                <a:ext cx="9905998" cy="491332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is </a:t>
                </a:r>
                <a:r>
                  <a:rPr lang="en-CA" b="1" dirty="0">
                    <a:solidFill>
                      <a:srgbClr val="000000"/>
                    </a:solidFill>
                  </a:rPr>
                  <a:t>not always an integer!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floors/ceilings are hard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not a geometric sequence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Suppose we get a </a:t>
                </a:r>
                <a:r>
                  <a:rPr lang="en-CA" b="1" dirty="0">
                    <a:solidFill>
                      <a:srgbClr val="000000"/>
                    </a:solidFill>
                  </a:rPr>
                  <a:t>big-O </a:t>
                </a:r>
                <a:r>
                  <a:rPr lang="en-CA" dirty="0">
                    <a:solidFill>
                      <a:srgbClr val="000000"/>
                    </a:solidFill>
                  </a:rPr>
                  <a:t>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by instead considering the </a:t>
                </a:r>
                <a:r>
                  <a:rPr lang="en-CA" b="1" dirty="0">
                    <a:solidFill>
                      <a:srgbClr val="000000"/>
                    </a:solidFill>
                  </a:rPr>
                  <a:t>larger problem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3"/>
                <a:ext cx="9905998" cy="4913321"/>
              </a:xfrm>
              <a:blipFill>
                <a:blip r:embed="rId3"/>
                <a:stretch>
                  <a:fillRect l="-1600" t="-32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DA69B-6044-6F85-FFF2-5ED2AFE0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822FD17-2972-0A12-EEFB-991E7CE13AB9}"/>
              </a:ext>
            </a:extLst>
          </p:cNvPr>
          <p:cNvSpPr/>
          <p:nvPr/>
        </p:nvSpPr>
        <p:spPr>
          <a:xfrm>
            <a:off x="9258896" y="949346"/>
            <a:ext cx="2801442" cy="79791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Bonus slide,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for you at home</a:t>
            </a:r>
          </a:p>
        </p:txBody>
      </p:sp>
    </p:spTree>
    <p:extLst>
      <p:ext uri="{BB962C8B-B14F-4D97-AF65-F5344CB8AC3E}">
        <p14:creationId xmlns:p14="http://schemas.microsoft.com/office/powerpoint/2010/main" val="8676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Observation: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  <a:blipFill>
                <a:blip r:embed="rId2"/>
                <a:stretch>
                  <a:fillRect l="-2090" t="-3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CADBC84-EB19-4AEC-A67F-B1180DB0C5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-2"/>
                <a:ext cx="9905998" cy="10283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kern="1200" cap="all">
                    <a:ln w="3175" cmpd="sng">
                      <a:noFill/>
                    </a:ln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65000"/>
                          <a:lumOff val="35000"/>
                          <a:alpha val="40000"/>
                        </a:schemeClr>
                      </a:glow>
                      <a:outerShdw blurRad="28575" dist="38100" dir="1404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CA" dirty="0">
                    <a:solidFill>
                      <a:srgbClr val="000000"/>
                    </a:solidFill>
                  </a:rPr>
                  <a:t>Master theorem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CADBC84-EB19-4AEC-A67F-B1180DB0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-2"/>
                <a:ext cx="9905998" cy="1028386"/>
              </a:xfrm>
              <a:prstGeom prst="rect">
                <a:avLst/>
              </a:prstGeom>
              <a:blipFill>
                <a:blip r:embed="rId3"/>
                <a:stretch>
                  <a:fillRect l="-2831" t="-592" b="-130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11A78-E420-4873-A18E-057FD8DD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45DE43A-D26F-2115-41AF-6E8F061C7D07}"/>
              </a:ext>
            </a:extLst>
          </p:cNvPr>
          <p:cNvSpPr/>
          <p:nvPr/>
        </p:nvSpPr>
        <p:spPr>
          <a:xfrm>
            <a:off x="9258896" y="949346"/>
            <a:ext cx="2801442" cy="79791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Bonus slide,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for you at home</a:t>
            </a:r>
          </a:p>
        </p:txBody>
      </p:sp>
    </p:spTree>
    <p:extLst>
      <p:ext uri="{BB962C8B-B14F-4D97-AF65-F5344CB8AC3E}">
        <p14:creationId xmlns:p14="http://schemas.microsoft.com/office/powerpoint/2010/main" val="35063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3E86-E061-43D6-A2A0-4CC188AD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D&amp;C proto-algorithm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78D5A66-C8B0-9335-AEED-30632BE345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85" y="1096241"/>
            <a:ext cx="9069066" cy="24387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EEE4F-C4DE-22E9-20BD-3CD0738F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5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Case 1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is a </a:t>
                </a:r>
                <a:r>
                  <a:rPr lang="en-CA" b="1" dirty="0">
                    <a:solidFill>
                      <a:srgbClr val="000000"/>
                    </a:solidFill>
                  </a:rPr>
                  <a:t>constant</a:t>
                </a: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Case 2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𝑏𝑛</m:t>
                        </m:r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func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Case 3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  <a:blipFill>
                <a:blip r:embed="rId2"/>
                <a:stretch>
                  <a:fillRect l="-1457" b="-24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98D350-AA05-4CFE-9EFD-39426536C31D}"/>
                  </a:ext>
                </a:extLst>
              </p:cNvPr>
              <p:cNvSpPr/>
              <p:nvPr/>
            </p:nvSpPr>
            <p:spPr>
              <a:xfrm>
                <a:off x="8779188" y="5311102"/>
                <a:ext cx="2984829" cy="100915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Can tackle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similarly to get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98D350-AA05-4CFE-9EFD-39426536C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88" y="5311102"/>
                <a:ext cx="2984829" cy="1009156"/>
              </a:xfrm>
              <a:prstGeom prst="rect">
                <a:avLst/>
              </a:prstGeom>
              <a:blipFill>
                <a:blip r:embed="rId3"/>
                <a:stretch>
                  <a:fillRect b="-35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DD1FF2C3-AA06-4D34-9208-73C3AEFE9C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Master theorem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DD1FF2C3-AA06-4D34-9208-73C3AEFE9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1028386"/>
              </a:xfrm>
              <a:blipFill>
                <a:blip r:embed="rId4"/>
                <a:stretch>
                  <a:fillRect l="-2831" t="-592" b="-130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016E2-23C2-0FA9-607A-D3120161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89F1DAC-9949-CA40-E77C-C743ACC13C66}"/>
              </a:ext>
            </a:extLst>
          </p:cNvPr>
          <p:cNvSpPr/>
          <p:nvPr/>
        </p:nvSpPr>
        <p:spPr>
          <a:xfrm>
            <a:off x="9258896" y="949346"/>
            <a:ext cx="2801442" cy="79791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Bonus slide,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for you at home</a:t>
            </a:r>
          </a:p>
        </p:txBody>
      </p:sp>
    </p:spTree>
    <p:extLst>
      <p:ext uri="{BB962C8B-B14F-4D97-AF65-F5344CB8AC3E}">
        <p14:creationId xmlns:p14="http://schemas.microsoft.com/office/powerpoint/2010/main" val="17855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General </a:t>
            </a:r>
            <a:r>
              <a:rPr lang="en-CA" dirty="0">
                <a:solidFill>
                  <a:srgbClr val="000000"/>
                </a:solidFill>
              </a:rPr>
              <a:t>master theorem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FE8FEA8-E6B7-8088-2454-4FB8675BBBA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43" y="1028384"/>
            <a:ext cx="9978536" cy="43774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9062580" y="1512126"/>
                <a:ext cx="2498942" cy="1396652"/>
              </a:xfrm>
              <a:prstGeom prst="wedgeRectCallout">
                <a:avLst>
                  <a:gd name="adj1" fmla="val -83239"/>
                  <a:gd name="adj2" fmla="val -150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>
                    <a:solidFill>
                      <a:srgbClr val="000000"/>
                    </a:solidFill>
                  </a:rPr>
                  <a:t>Arbitrary function of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(not just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580" y="1512126"/>
                <a:ext cx="2498942" cy="1396652"/>
              </a:xfrm>
              <a:prstGeom prst="wedgeRectCallout">
                <a:avLst>
                  <a:gd name="adj1" fmla="val -83239"/>
                  <a:gd name="adj2" fmla="val -15078"/>
                </a:avLst>
              </a:prstGeom>
              <a:blipFill>
                <a:blip r:embed="rId3"/>
                <a:stretch>
                  <a:fillRect b="-21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7974904" y="4986685"/>
                <a:ext cx="3674301" cy="1276329"/>
              </a:xfrm>
              <a:prstGeom prst="wedgeRectCallout">
                <a:avLst>
                  <a:gd name="adj1" fmla="val -33758"/>
                  <a:gd name="adj2" fmla="val -671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Must reason about relationship between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904" y="4986685"/>
                <a:ext cx="3674301" cy="1276329"/>
              </a:xfrm>
              <a:prstGeom prst="wedgeRectCallout">
                <a:avLst>
                  <a:gd name="adj1" fmla="val -33758"/>
                  <a:gd name="adj2" fmla="val -67127"/>
                </a:avLst>
              </a:prstGeom>
              <a:blipFill>
                <a:blip r:embed="rId4"/>
                <a:stretch>
                  <a:fillRect b="-607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8763000" y="98097"/>
            <a:ext cx="3362194" cy="932916"/>
          </a:xfrm>
          <a:prstGeom prst="wedgeRectCallout">
            <a:avLst>
              <a:gd name="adj1" fmla="val 17752"/>
              <a:gd name="adj2" fmla="val 10136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Example recurrence:</a:t>
            </a:r>
            <a:br>
              <a:rPr lang="en-CA" sz="2000" b="1" dirty="0">
                <a:solidFill>
                  <a:srgbClr val="000000"/>
                </a:solidFill>
              </a:rPr>
            </a:br>
            <a:br>
              <a:rPr lang="en-CA" sz="2000" dirty="0">
                <a:solidFill>
                  <a:srgbClr val="000000"/>
                </a:solidFill>
              </a:rPr>
            </a:b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39383-BE99-A41E-3377-0BE4710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E3213FC-BFB0-CA92-4E13-0F70D362C7A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880953" y="519829"/>
            <a:ext cx="3149855" cy="3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E9C2B5-C69F-4B7B-A611-77F0DBB97C26}"/>
              </a:ext>
            </a:extLst>
          </p:cNvPr>
          <p:cNvSpPr/>
          <p:nvPr/>
        </p:nvSpPr>
        <p:spPr>
          <a:xfrm>
            <a:off x="1501890" y="2478771"/>
            <a:ext cx="8538610" cy="32173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31525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Revisiting the recursion tree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Some recurrences with complex f(n) functions (such as f(n) = log n) can still be solved “by hand”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Example: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;  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 ;  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  <a:blipFill>
                <a:blip r:embed="rId2"/>
                <a:stretch>
                  <a:fillRect l="-1354" t="-2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>
            <a:extLst>
              <a:ext uri="{FF2B5EF4-FFF2-40B4-BE49-F238E27FC236}">
                <a16:creationId xmlns:a16="http://schemas.microsoft.com/office/drawing/2014/main" id="{934DACE9-BC51-EB64-95EB-736C7F4582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16" y="2478771"/>
            <a:ext cx="8468484" cy="31140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9584619" y="3084316"/>
                <a:ext cx="2477882" cy="2454200"/>
              </a:xfrm>
              <a:prstGeom prst="wedgeRectCallout">
                <a:avLst>
                  <a:gd name="adj1" fmla="val -60125"/>
                  <a:gd name="adj2" fmla="val -295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Note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19" y="3084316"/>
                <a:ext cx="2477882" cy="2454200"/>
              </a:xfrm>
              <a:prstGeom prst="wedgeRectCallout">
                <a:avLst>
                  <a:gd name="adj1" fmla="val -60125"/>
                  <a:gd name="adj2" fmla="val -2951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290EA-2D9C-9144-BEA6-1CC67716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9B7028-0893-43D2-AA99-BA601953BFF2}"/>
              </a:ext>
            </a:extLst>
          </p:cNvPr>
          <p:cNvSpPr/>
          <p:nvPr/>
        </p:nvSpPr>
        <p:spPr>
          <a:xfrm>
            <a:off x="9601992" y="960450"/>
            <a:ext cx="2375226" cy="2881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42BAD-4583-4CD7-AA4F-395A12A32517}"/>
              </a:ext>
            </a:extLst>
          </p:cNvPr>
          <p:cNvSpPr/>
          <p:nvPr/>
        </p:nvSpPr>
        <p:spPr>
          <a:xfrm>
            <a:off x="364252" y="1601049"/>
            <a:ext cx="8863038" cy="23133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31525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Revisiting the recursion tree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;  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 ;  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  <a:blipFill>
                <a:blip r:embed="rId2"/>
                <a:stretch>
                  <a:fillRect l="-1354" t="-3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>
            <a:extLst>
              <a:ext uri="{FF2B5EF4-FFF2-40B4-BE49-F238E27FC236}">
                <a16:creationId xmlns:a16="http://schemas.microsoft.com/office/drawing/2014/main" id="{89D8EE5A-8AD4-DB06-2B12-8AFAE124C8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01992" y="1006964"/>
            <a:ext cx="2322788" cy="276963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04B11E31-7FF1-30F6-3ABD-0E7725CAE99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" y="1601049"/>
            <a:ext cx="8863039" cy="23133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8724-F633-480F-598B-91C7A18E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6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EC53-5E05-4352-890D-A8BDB0BE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9D4-FD03-4D4C-BAF7-838F778B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671812"/>
            <a:ext cx="9905998" cy="2162317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Prove base cases are correct</a:t>
            </a:r>
          </a:p>
          <a:p>
            <a:r>
              <a:rPr lang="en-CA" dirty="0">
                <a:solidFill>
                  <a:srgbClr val="000000"/>
                </a:solidFill>
              </a:rPr>
              <a:t>Inductively assume subproblems are solved correctly</a:t>
            </a:r>
          </a:p>
          <a:p>
            <a:r>
              <a:rPr lang="en-CA" dirty="0">
                <a:solidFill>
                  <a:srgbClr val="000000"/>
                </a:solidFill>
              </a:rPr>
              <a:t>Show they are correctly assembled into a solution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7A21C4A-473B-41C5-5814-A4ECD21AF8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6" y="1066846"/>
            <a:ext cx="9069066" cy="24387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C4105-AC7C-9325-0A00-45DF36F0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3A8E-2804-4F75-B3BF-3B50B942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Runtime/space complexity?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9692A-69D3-44AF-BDDB-ABB2C55A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671812"/>
            <a:ext cx="9905998" cy="2162317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Techniques covered in this lecture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Model complexities using recurrence relations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Solve with substitution, master theorem, etc.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D40A49-5196-676F-D446-D97DEF9741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6" y="1023870"/>
            <a:ext cx="9069066" cy="24387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D5FE6-C0B9-4152-4898-FC1DAC98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90F5A-8079-4148-9404-54335C81A781}"/>
              </a:ext>
            </a:extLst>
          </p:cNvPr>
          <p:cNvSpPr/>
          <p:nvPr/>
        </p:nvSpPr>
        <p:spPr>
          <a:xfrm>
            <a:off x="725283" y="966516"/>
            <a:ext cx="9606249" cy="4677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0"/>
            <a:ext cx="9725891" cy="102838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Worked Example: </a:t>
            </a:r>
            <a:r>
              <a:rPr lang="en-CA" dirty="0">
                <a:solidFill>
                  <a:srgbClr val="000000"/>
                </a:solidFill>
              </a:rPr>
              <a:t>Design of </a:t>
            </a:r>
            <a:r>
              <a:rPr lang="en-CA" dirty="0" err="1">
                <a:solidFill>
                  <a:srgbClr val="000000"/>
                </a:solidFill>
              </a:rPr>
              <a:t>Mergesort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D0F679-1C13-438B-F6B8-1F66B228F8A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1" y="1028386"/>
            <a:ext cx="9487495" cy="461518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058DEF5-AF88-553B-DBA8-B1498B7A3C5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1" y="1028386"/>
            <a:ext cx="9487495" cy="26410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491C3-0436-19AC-AF6E-5F22CA74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1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92869"/>
              </p:ext>
            </p:extLst>
          </p:nvPr>
        </p:nvGraphicFramePr>
        <p:xfrm>
          <a:off x="2301560" y="1031893"/>
          <a:ext cx="7910792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640851"/>
              </p:ext>
            </p:extLst>
          </p:nvPr>
        </p:nvGraphicFramePr>
        <p:xfrm>
          <a:off x="2289507" y="2320999"/>
          <a:ext cx="4004832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1432"/>
              </p:ext>
            </p:extLst>
          </p:nvPr>
        </p:nvGraphicFramePr>
        <p:xfrm>
          <a:off x="6561576" y="2320999"/>
          <a:ext cx="390596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98529"/>
              </p:ext>
            </p:extLst>
          </p:nvPr>
        </p:nvGraphicFramePr>
        <p:xfrm>
          <a:off x="2026754" y="3522014"/>
          <a:ext cx="2051852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3976"/>
              </p:ext>
            </p:extLst>
          </p:nvPr>
        </p:nvGraphicFramePr>
        <p:xfrm>
          <a:off x="4220519" y="3522014"/>
          <a:ext cx="19529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35489"/>
              </p:ext>
            </p:extLst>
          </p:nvPr>
        </p:nvGraphicFramePr>
        <p:xfrm>
          <a:off x="4097138" y="4704957"/>
          <a:ext cx="956294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36653"/>
              </p:ext>
            </p:extLst>
          </p:nvPr>
        </p:nvGraphicFramePr>
        <p:xfrm>
          <a:off x="5183449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08300"/>
              </p:ext>
            </p:extLst>
          </p:nvPr>
        </p:nvGraphicFramePr>
        <p:xfrm>
          <a:off x="1808647" y="4704957"/>
          <a:ext cx="1095558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36708"/>
              </p:ext>
            </p:extLst>
          </p:nvPr>
        </p:nvGraphicFramePr>
        <p:xfrm>
          <a:off x="3010825" y="4704957"/>
          <a:ext cx="956294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03715"/>
              </p:ext>
            </p:extLst>
          </p:nvPr>
        </p:nvGraphicFramePr>
        <p:xfrm>
          <a:off x="2440497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97175"/>
              </p:ext>
            </p:extLst>
          </p:nvPr>
        </p:nvGraphicFramePr>
        <p:xfrm>
          <a:off x="1663953" y="5869027"/>
          <a:ext cx="637607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67191"/>
              </p:ext>
            </p:extLst>
          </p:nvPr>
        </p:nvGraphicFramePr>
        <p:xfrm>
          <a:off x="3051496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37645"/>
              </p:ext>
            </p:extLst>
          </p:nvPr>
        </p:nvGraphicFramePr>
        <p:xfrm>
          <a:off x="3615713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88541"/>
              </p:ext>
            </p:extLst>
          </p:nvPr>
        </p:nvGraphicFramePr>
        <p:xfrm>
          <a:off x="4146327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82627"/>
              </p:ext>
            </p:extLst>
          </p:nvPr>
        </p:nvGraphicFramePr>
        <p:xfrm>
          <a:off x="4710544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76602"/>
              </p:ext>
            </p:extLst>
          </p:nvPr>
        </p:nvGraphicFramePr>
        <p:xfrm>
          <a:off x="5241158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03272"/>
              </p:ext>
            </p:extLst>
          </p:nvPr>
        </p:nvGraphicFramePr>
        <p:xfrm>
          <a:off x="5805376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00879"/>
              </p:ext>
            </p:extLst>
          </p:nvPr>
        </p:nvGraphicFramePr>
        <p:xfrm>
          <a:off x="6332026" y="3522014"/>
          <a:ext cx="19529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19976"/>
              </p:ext>
            </p:extLst>
          </p:nvPr>
        </p:nvGraphicFramePr>
        <p:xfrm>
          <a:off x="8443531" y="3522014"/>
          <a:ext cx="1993372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03435"/>
              </p:ext>
            </p:extLst>
          </p:nvPr>
        </p:nvGraphicFramePr>
        <p:xfrm>
          <a:off x="6303369" y="4704957"/>
          <a:ext cx="956294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44233"/>
              </p:ext>
            </p:extLst>
          </p:nvPr>
        </p:nvGraphicFramePr>
        <p:xfrm>
          <a:off x="7389680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48013"/>
              </p:ext>
            </p:extLst>
          </p:nvPr>
        </p:nvGraphicFramePr>
        <p:xfrm>
          <a:off x="8509598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07416"/>
              </p:ext>
            </p:extLst>
          </p:nvPr>
        </p:nvGraphicFramePr>
        <p:xfrm>
          <a:off x="9629518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63010"/>
              </p:ext>
            </p:extLst>
          </p:nvPr>
        </p:nvGraphicFramePr>
        <p:xfrm>
          <a:off x="6369593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29560"/>
              </p:ext>
            </p:extLst>
          </p:nvPr>
        </p:nvGraphicFramePr>
        <p:xfrm>
          <a:off x="6900207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31871"/>
              </p:ext>
            </p:extLst>
          </p:nvPr>
        </p:nvGraphicFramePr>
        <p:xfrm>
          <a:off x="7464425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23364"/>
              </p:ext>
            </p:extLst>
          </p:nvPr>
        </p:nvGraphicFramePr>
        <p:xfrm>
          <a:off x="8028643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08407"/>
              </p:ext>
            </p:extLst>
          </p:nvPr>
        </p:nvGraphicFramePr>
        <p:xfrm>
          <a:off x="8592861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57371"/>
              </p:ext>
            </p:extLst>
          </p:nvPr>
        </p:nvGraphicFramePr>
        <p:xfrm>
          <a:off x="9157079" y="5885102"/>
          <a:ext cx="3590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23365"/>
              </p:ext>
            </p:extLst>
          </p:nvPr>
        </p:nvGraphicFramePr>
        <p:xfrm>
          <a:off x="9605435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38624"/>
              </p:ext>
            </p:extLst>
          </p:nvPr>
        </p:nvGraphicFramePr>
        <p:xfrm>
          <a:off x="10169657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>
            <a:endCxn id="5" idx="0"/>
          </p:cNvCxnSpPr>
          <p:nvPr/>
        </p:nvCxnSpPr>
        <p:spPr>
          <a:xfrm flipH="1">
            <a:off x="4183435" y="1414189"/>
            <a:ext cx="1829224" cy="90681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6" idx="0"/>
          </p:cNvCxnSpPr>
          <p:nvPr/>
        </p:nvCxnSpPr>
        <p:spPr>
          <a:xfrm>
            <a:off x="6173499" y="1414189"/>
            <a:ext cx="2341057" cy="90681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0"/>
          </p:cNvCxnSpPr>
          <p:nvPr/>
        </p:nvCxnSpPr>
        <p:spPr>
          <a:xfrm flipH="1">
            <a:off x="3052680" y="2691839"/>
            <a:ext cx="1065179" cy="830175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8" idx="0"/>
          </p:cNvCxnSpPr>
          <p:nvPr/>
        </p:nvCxnSpPr>
        <p:spPr>
          <a:xfrm>
            <a:off x="4146327" y="2691839"/>
            <a:ext cx="1050682" cy="830175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2" idx="0"/>
          </p:cNvCxnSpPr>
          <p:nvPr/>
        </p:nvCxnSpPr>
        <p:spPr>
          <a:xfrm>
            <a:off x="8285006" y="2691839"/>
            <a:ext cx="1155211" cy="830175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1" idx="0"/>
          </p:cNvCxnSpPr>
          <p:nvPr/>
        </p:nvCxnSpPr>
        <p:spPr>
          <a:xfrm flipH="1">
            <a:off x="7308516" y="2691839"/>
            <a:ext cx="927429" cy="830175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264382" y="3951583"/>
            <a:ext cx="615907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80289" y="3951583"/>
            <a:ext cx="528337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32924" y="3951583"/>
            <a:ext cx="565130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494938" y="3951583"/>
            <a:ext cx="537986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144431" y="3951583"/>
            <a:ext cx="659854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01169" y="3951583"/>
            <a:ext cx="443262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924203" y="3951583"/>
            <a:ext cx="348538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272741" y="3951583"/>
            <a:ext cx="771382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756639" y="5127952"/>
            <a:ext cx="167564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924203" y="5127952"/>
            <a:ext cx="382246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0044124" y="5127952"/>
            <a:ext cx="332835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9812737" y="5127952"/>
            <a:ext cx="231387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636721" y="5127951"/>
            <a:ext cx="167564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804286" y="5127952"/>
            <a:ext cx="431659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560093" y="5127952"/>
            <a:ext cx="141076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701170" y="5127952"/>
            <a:ext cx="406339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448460" y="5127952"/>
            <a:ext cx="149595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598055" y="5127952"/>
            <a:ext cx="414623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494938" y="5127952"/>
            <a:ext cx="406106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353628" y="5127952"/>
            <a:ext cx="141310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08625" y="5127952"/>
            <a:ext cx="397588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258797" y="5127952"/>
            <a:ext cx="149828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876925" y="5127951"/>
            <a:ext cx="387456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264381" y="5127952"/>
            <a:ext cx="366616" cy="720000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1141413" y="-2"/>
            <a:ext cx="9905998" cy="85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divide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AC229-87C5-910F-F410-EE409A5F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61001"/>
              </p:ext>
            </p:extLst>
          </p:nvPr>
        </p:nvGraphicFramePr>
        <p:xfrm>
          <a:off x="2564923" y="1059424"/>
          <a:ext cx="7614177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29151"/>
              </p:ext>
            </p:extLst>
          </p:nvPr>
        </p:nvGraphicFramePr>
        <p:xfrm>
          <a:off x="2339873" y="2337074"/>
          <a:ext cx="3599485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26888"/>
              </p:ext>
            </p:extLst>
          </p:nvPr>
        </p:nvGraphicFramePr>
        <p:xfrm>
          <a:off x="6383962" y="2337074"/>
          <a:ext cx="3807088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8303"/>
              </p:ext>
            </p:extLst>
          </p:nvPr>
        </p:nvGraphicFramePr>
        <p:xfrm>
          <a:off x="1849135" y="3538089"/>
          <a:ext cx="19529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34925"/>
              </p:ext>
            </p:extLst>
          </p:nvPr>
        </p:nvGraphicFramePr>
        <p:xfrm>
          <a:off x="4042901" y="3538089"/>
          <a:ext cx="185410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81632"/>
              </p:ext>
            </p:extLst>
          </p:nvPr>
        </p:nvGraphicFramePr>
        <p:xfrm>
          <a:off x="3919520" y="4721032"/>
          <a:ext cx="85742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19396"/>
              </p:ext>
            </p:extLst>
          </p:nvPr>
        </p:nvGraphicFramePr>
        <p:xfrm>
          <a:off x="5005833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1931"/>
              </p:ext>
            </p:extLst>
          </p:nvPr>
        </p:nvGraphicFramePr>
        <p:xfrm>
          <a:off x="1631032" y="4721032"/>
          <a:ext cx="996687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75457"/>
              </p:ext>
            </p:extLst>
          </p:nvPr>
        </p:nvGraphicFramePr>
        <p:xfrm>
          <a:off x="2833207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00059"/>
              </p:ext>
            </p:extLst>
          </p:nvPr>
        </p:nvGraphicFramePr>
        <p:xfrm>
          <a:off x="2262881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5524"/>
              </p:ext>
            </p:extLst>
          </p:nvPr>
        </p:nvGraphicFramePr>
        <p:xfrm>
          <a:off x="1486338" y="5885102"/>
          <a:ext cx="637607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92449"/>
              </p:ext>
            </p:extLst>
          </p:nvPr>
        </p:nvGraphicFramePr>
        <p:xfrm>
          <a:off x="2873880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90286"/>
              </p:ext>
            </p:extLst>
          </p:nvPr>
        </p:nvGraphicFramePr>
        <p:xfrm>
          <a:off x="3438097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89800"/>
              </p:ext>
            </p:extLst>
          </p:nvPr>
        </p:nvGraphicFramePr>
        <p:xfrm>
          <a:off x="3968711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00413"/>
              </p:ext>
            </p:extLst>
          </p:nvPr>
        </p:nvGraphicFramePr>
        <p:xfrm>
          <a:off x="4532928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09155"/>
              </p:ext>
            </p:extLst>
          </p:nvPr>
        </p:nvGraphicFramePr>
        <p:xfrm>
          <a:off x="5063542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92389"/>
              </p:ext>
            </p:extLst>
          </p:nvPr>
        </p:nvGraphicFramePr>
        <p:xfrm>
          <a:off x="5627760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9381"/>
              </p:ext>
            </p:extLst>
          </p:nvPr>
        </p:nvGraphicFramePr>
        <p:xfrm>
          <a:off x="6154409" y="3538089"/>
          <a:ext cx="195297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92327"/>
              </p:ext>
            </p:extLst>
          </p:nvPr>
        </p:nvGraphicFramePr>
        <p:xfrm>
          <a:off x="8265915" y="3538089"/>
          <a:ext cx="1993372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43225"/>
              </p:ext>
            </p:extLst>
          </p:nvPr>
        </p:nvGraphicFramePr>
        <p:xfrm>
          <a:off x="6125752" y="4721032"/>
          <a:ext cx="95629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70276"/>
              </p:ext>
            </p:extLst>
          </p:nvPr>
        </p:nvGraphicFramePr>
        <p:xfrm>
          <a:off x="7212064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22724"/>
              </p:ext>
            </p:extLst>
          </p:nvPr>
        </p:nvGraphicFramePr>
        <p:xfrm>
          <a:off x="8331982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3309"/>
              </p:ext>
            </p:extLst>
          </p:nvPr>
        </p:nvGraphicFramePr>
        <p:xfrm>
          <a:off x="9451902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0712"/>
              </p:ext>
            </p:extLst>
          </p:nvPr>
        </p:nvGraphicFramePr>
        <p:xfrm>
          <a:off x="6191977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91950"/>
              </p:ext>
            </p:extLst>
          </p:nvPr>
        </p:nvGraphicFramePr>
        <p:xfrm>
          <a:off x="6722591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34728"/>
              </p:ext>
            </p:extLst>
          </p:nvPr>
        </p:nvGraphicFramePr>
        <p:xfrm>
          <a:off x="7286809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35467"/>
              </p:ext>
            </p:extLst>
          </p:nvPr>
        </p:nvGraphicFramePr>
        <p:xfrm>
          <a:off x="7851027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31600"/>
              </p:ext>
            </p:extLst>
          </p:nvPr>
        </p:nvGraphicFramePr>
        <p:xfrm>
          <a:off x="8415245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41805"/>
              </p:ext>
            </p:extLst>
          </p:nvPr>
        </p:nvGraphicFramePr>
        <p:xfrm>
          <a:off x="8979464" y="5901177"/>
          <a:ext cx="3590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89277"/>
              </p:ext>
            </p:extLst>
          </p:nvPr>
        </p:nvGraphicFramePr>
        <p:xfrm>
          <a:off x="9427819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85829"/>
              </p:ext>
            </p:extLst>
          </p:nvPr>
        </p:nvGraphicFramePr>
        <p:xfrm>
          <a:off x="9992041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3837202" y="1463154"/>
            <a:ext cx="1997844" cy="864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39358" y="1463154"/>
            <a:ext cx="2348148" cy="864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661544" y="2740333"/>
            <a:ext cx="1175658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37202" y="2740333"/>
            <a:ext cx="976978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67647" y="2740333"/>
            <a:ext cx="1127479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966816" y="2740333"/>
            <a:ext cx="1000831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045636" y="3941348"/>
            <a:ext cx="615908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61544" y="3941348"/>
            <a:ext cx="586268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14180" y="3941348"/>
            <a:ext cx="606258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276194" y="3941348"/>
            <a:ext cx="537986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966815" y="3941348"/>
            <a:ext cx="659854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523553" y="3941348"/>
            <a:ext cx="443262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746587" y="3941348"/>
            <a:ext cx="348538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095125" y="3941348"/>
            <a:ext cx="771382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579023" y="5124291"/>
            <a:ext cx="167564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746587" y="5124291"/>
            <a:ext cx="382246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866508" y="5124291"/>
            <a:ext cx="332835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9635121" y="5124291"/>
            <a:ext cx="231387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459105" y="5124290"/>
            <a:ext cx="167564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626670" y="5124291"/>
            <a:ext cx="431659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382477" y="5124291"/>
            <a:ext cx="141076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523554" y="5124291"/>
            <a:ext cx="406339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270844" y="5124291"/>
            <a:ext cx="149595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20439" y="5124291"/>
            <a:ext cx="414623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276194" y="5124291"/>
            <a:ext cx="447234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176012" y="5124291"/>
            <a:ext cx="100182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47813" y="5124291"/>
            <a:ext cx="380785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081182" y="5124291"/>
            <a:ext cx="166631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699310" y="5124290"/>
            <a:ext cx="346326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045637" y="5124291"/>
            <a:ext cx="407745" cy="75600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1141413" y="-2"/>
            <a:ext cx="9905998" cy="88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Merge: Conquer and combine</a:t>
            </a:r>
          </a:p>
        </p:txBody>
      </p:sp>
      <p:sp>
        <p:nvSpPr>
          <p:cNvPr id="65" name="Rounded Rectangle 63">
            <a:extLst>
              <a:ext uri="{FF2B5EF4-FFF2-40B4-BE49-F238E27FC236}">
                <a16:creationId xmlns:a16="http://schemas.microsoft.com/office/drawing/2014/main" id="{830293A1-A12E-431D-8FC1-9517BFEB7008}"/>
              </a:ext>
            </a:extLst>
          </p:cNvPr>
          <p:cNvSpPr/>
          <p:nvPr/>
        </p:nvSpPr>
        <p:spPr>
          <a:xfrm>
            <a:off x="5900856" y="2002572"/>
            <a:ext cx="4497430" cy="2202276"/>
          </a:xfrm>
          <a:prstGeom prst="roundRect">
            <a:avLst/>
          </a:prstGeom>
          <a:noFill/>
          <a:ln w="476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B3B8C-2604-7A5D-5161-4A42BFF1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4024</TotalTime>
  <Words>3279</Words>
  <Application>Microsoft Office PowerPoint</Application>
  <PresentationFormat>Widescreen</PresentationFormat>
  <Paragraphs>651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Century Gothic</vt:lpstr>
      <vt:lpstr>Courier New</vt:lpstr>
      <vt:lpstr>Trebuchet MS</vt:lpstr>
      <vt:lpstr>Mesh</vt:lpstr>
      <vt:lpstr>CS 341: Algorithms</vt:lpstr>
      <vt:lpstr>Divide and conquer</vt:lpstr>
      <vt:lpstr>Divide-and-Conquer Design Strategy</vt:lpstr>
      <vt:lpstr>D&amp;C proto-algorithm</vt:lpstr>
      <vt:lpstr>Correctness</vt:lpstr>
      <vt:lpstr>Runtime/space complexity?</vt:lpstr>
      <vt:lpstr>Worked Example: Design of Mergesort</vt:lpstr>
      <vt:lpstr>PowerPoint Presentation</vt:lpstr>
      <vt:lpstr>PowerPoint Presentation</vt:lpstr>
      <vt:lpstr>Merge simulation</vt:lpstr>
      <vt:lpstr>Pseudocode for mergesort</vt:lpstr>
      <vt:lpstr>PowerPoint Presentation</vt:lpstr>
      <vt:lpstr>Analysis of mergesort</vt:lpstr>
      <vt:lpstr>Recurrence relations</vt:lpstr>
      <vt:lpstr>Recurrence Relations</vt:lpstr>
      <vt:lpstr>mathematically Expressing the complexity of mergesort</vt:lpstr>
      <vt:lpstr>Recursion tree method</vt:lpstr>
      <vt:lpstr>PowerPoint Presentation</vt:lpstr>
      <vt:lpstr>Recursion tree method formalized</vt:lpstr>
      <vt:lpstr>Guess-and-check Method</vt:lpstr>
      <vt:lpstr>Substitution method: Worked example</vt:lpstr>
      <vt:lpstr>PowerPoint Presentation</vt:lpstr>
      <vt:lpstr>Proof</vt:lpstr>
      <vt:lpstr>Proof</vt:lpstr>
      <vt:lpstr>Another approach</vt:lpstr>
      <vt:lpstr>PowerPoint Presentation</vt:lpstr>
      <vt:lpstr>PowerPoint Presentation</vt:lpstr>
      <vt:lpstr>Master theorem for recurrences</vt:lpstr>
      <vt:lpstr>Deriving the simplified Master theorem</vt:lpstr>
      <vt:lpstr>Rearranging </vt:lpstr>
      <vt:lpstr>Solving the geometric Seq</vt:lpstr>
      <vt:lpstr>Solving the geometric Seq</vt:lpstr>
      <vt:lpstr>Solving the geometric Seq</vt:lpstr>
      <vt:lpstr>Solving the geometric Seq</vt:lpstr>
      <vt:lpstr>Master theorem for recurrences</vt:lpstr>
      <vt:lpstr>Some Bonus Intuition for r cases</vt:lpstr>
      <vt:lpstr>Worked Examples</vt:lpstr>
      <vt:lpstr>Master theorem when b^(j-1)&lt;n&lt;b^j</vt:lpstr>
      <vt:lpstr>PowerPoint Presentation</vt:lpstr>
      <vt:lpstr>Master theorem when b^(j-1)&lt;n&lt;b^j</vt:lpstr>
      <vt:lpstr>General master theorem</vt:lpstr>
      <vt:lpstr>Revisiting the recursion tree method</vt:lpstr>
      <vt:lpstr>Revisiting the recursion tree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168</cp:revision>
  <dcterms:created xsi:type="dcterms:W3CDTF">2019-01-07T22:31:11Z</dcterms:created>
  <dcterms:modified xsi:type="dcterms:W3CDTF">2023-09-13T05:27:49Z</dcterms:modified>
</cp:coreProperties>
</file>