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454" r:id="rId3"/>
    <p:sldId id="455" r:id="rId4"/>
    <p:sldId id="456" r:id="rId5"/>
    <p:sldId id="457" r:id="rId6"/>
    <p:sldId id="428" r:id="rId7"/>
    <p:sldId id="429" r:id="rId8"/>
    <p:sldId id="431" r:id="rId9"/>
    <p:sldId id="526" r:id="rId10"/>
    <p:sldId id="462" r:id="rId11"/>
    <p:sldId id="467" r:id="rId12"/>
    <p:sldId id="463" r:id="rId13"/>
    <p:sldId id="439" r:id="rId14"/>
    <p:sldId id="458" r:id="rId15"/>
    <p:sldId id="442" r:id="rId16"/>
    <p:sldId id="444" r:id="rId17"/>
    <p:sldId id="445" r:id="rId18"/>
    <p:sldId id="459" r:id="rId19"/>
    <p:sldId id="449" r:id="rId20"/>
    <p:sldId id="460" r:id="rId21"/>
    <p:sldId id="450" r:id="rId22"/>
    <p:sldId id="461" r:id="rId23"/>
    <p:sldId id="451" r:id="rId24"/>
    <p:sldId id="468" r:id="rId25"/>
    <p:sldId id="422" r:id="rId26"/>
    <p:sldId id="527" r:id="rId27"/>
    <p:sldId id="464" r:id="rId28"/>
    <p:sldId id="532" r:id="rId29"/>
    <p:sldId id="448" r:id="rId30"/>
    <p:sldId id="447" r:id="rId31"/>
    <p:sldId id="530" r:id="rId32"/>
    <p:sldId id="424" r:id="rId33"/>
    <p:sldId id="443" r:id="rId34"/>
    <p:sldId id="531" r:id="rId35"/>
    <p:sldId id="528" r:id="rId36"/>
    <p:sldId id="529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Century Gothic" panose="020B0502020202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849CF4-CAD3-4C68-93BC-FF60FB076C16}">
          <p14:sldIdLst>
            <p14:sldId id="256"/>
            <p14:sldId id="454"/>
            <p14:sldId id="455"/>
            <p14:sldId id="456"/>
            <p14:sldId id="457"/>
            <p14:sldId id="428"/>
            <p14:sldId id="429"/>
            <p14:sldId id="431"/>
            <p14:sldId id="526"/>
            <p14:sldId id="462"/>
            <p14:sldId id="467"/>
            <p14:sldId id="463"/>
            <p14:sldId id="439"/>
            <p14:sldId id="458"/>
            <p14:sldId id="442"/>
            <p14:sldId id="444"/>
            <p14:sldId id="445"/>
            <p14:sldId id="459"/>
            <p14:sldId id="449"/>
            <p14:sldId id="460"/>
            <p14:sldId id="450"/>
            <p14:sldId id="461"/>
            <p14:sldId id="451"/>
            <p14:sldId id="468"/>
            <p14:sldId id="422"/>
            <p14:sldId id="527"/>
            <p14:sldId id="464"/>
            <p14:sldId id="532"/>
            <p14:sldId id="448"/>
            <p14:sldId id="447"/>
            <p14:sldId id="530"/>
            <p14:sldId id="424"/>
            <p14:sldId id="443"/>
            <p14:sldId id="531"/>
            <p14:sldId id="528"/>
            <p14:sldId id="5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  <a:srgbClr val="99CCFF"/>
    <a:srgbClr val="262626"/>
    <a:srgbClr val="00B0F0"/>
    <a:srgbClr val="CF7133"/>
    <a:srgbClr val="808080"/>
    <a:srgbClr val="B2B2B2"/>
    <a:srgbClr val="4B4B4B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2787" autoAdjust="0"/>
  </p:normalViewPr>
  <p:slideViewPr>
    <p:cSldViewPr snapToGrid="0">
      <p:cViewPr varScale="1">
        <p:scale>
          <a:sx n="89" d="100"/>
          <a:sy n="89" d="100"/>
        </p:scale>
        <p:origin x="58" y="7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E33A-9DA9-4CC1-8FD5-60CDBF2EAC43}" type="datetimeFigureOut">
              <a:rPr lang="en-CA" smtClean="0"/>
              <a:t>2023-11-27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2F85-FEAB-461C-B84C-896AC92C0B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785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35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1282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248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100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984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92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911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97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2F85-FEAB-461C-B84C-896AC92C0B87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773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6BAC-7660-4F71-8AEF-E33B67CEEFFD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B9CB4-2FDB-41AE-BB3F-2189FBC52D74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F3C4-6A36-4B05-B73F-4E4B7FACB190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43A3-5B04-4B88-9941-45532E4D2B1E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4D1B-8617-4310-ABD9-3DB9B1D1D818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95C0-AA76-46C3-A8D7-2CC391B5C747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E9598-52A5-4F40-AF5E-B1CE5EE805A9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1791-E346-4838-9880-06795F792993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288F-4DB2-4827-9528-67EB56A7721A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236374"/>
            <a:ext cx="9905998" cy="4597756"/>
          </a:xfrm>
        </p:spPr>
        <p:txBody>
          <a:bodyPr anchor="t"/>
          <a:lstStyle>
            <a:lvl1pPr>
              <a:defRPr sz="2800" cap="none" baseline="0"/>
            </a:lvl1pPr>
            <a:lvl2pPr>
              <a:defRPr sz="2800" cap="none" baseline="0"/>
            </a:lvl2pPr>
            <a:lvl3pPr>
              <a:defRPr sz="2400" cap="none" baseline="0"/>
            </a:lvl3pPr>
            <a:lvl4pPr>
              <a:defRPr sz="2400" cap="none" baseline="0"/>
            </a:lvl4pPr>
            <a:lvl5pPr>
              <a:defRPr sz="2000" cap="none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7612" y="6256761"/>
            <a:ext cx="1600200" cy="365125"/>
          </a:xfrm>
        </p:spPr>
        <p:txBody>
          <a:bodyPr/>
          <a:lstStyle/>
          <a:p>
            <a:fld id="{32379C2A-12DE-49E8-9310-C4B73826DED5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256761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25676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9187-8EE7-4E27-978B-5DDB21ED2A7F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B63E-89AE-46D3-B822-CCFBAAB13719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E512-C8DF-42C6-8EDF-0A56F8BD750F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BA9D-A741-44A4-A67C-94DD63237E09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6DCF-CA0E-4DC6-BEE0-2A9613EC71B3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AD006-349F-42FC-AC97-58F7E4A19E3F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A5C4CF3-7F8A-4CB6-88C2-C4DC61F2930A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45087"/>
            <a:ext cx="9905998" cy="1034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171987"/>
            <a:ext cx="9905998" cy="45226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625032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6F4D50-924C-4691-8AA5-1373EFD30D9A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625032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3906" y="625032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4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none" baseline="0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revor.brown@uwaterloo.ca" TargetMode="External"/><Relationship Id="rId2" Type="http://schemas.openxmlformats.org/officeDocument/2006/relationships/hyperlink" Target="https://student.cs.uwaterloo.ca/~cs34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94904"/>
            <a:ext cx="8676222" cy="3200400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CS 341: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56" y="3571502"/>
            <a:ext cx="10761534" cy="25734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Lecture 22: intractability IV – poly transformations, NP completeness</a:t>
            </a:r>
          </a:p>
          <a:p>
            <a:r>
              <a:rPr lang="en-US" dirty="0">
                <a:solidFill>
                  <a:srgbClr val="000000"/>
                </a:solidFill>
              </a:rPr>
              <a:t>Readings: see website</a:t>
            </a:r>
            <a:br>
              <a:rPr lang="en-US" dirty="0">
                <a:solidFill>
                  <a:srgbClr val="000000"/>
                </a:solidFill>
              </a:rPr>
            </a:br>
            <a:endParaRPr lang="en-CA" dirty="0">
              <a:solidFill>
                <a:srgbClr val="000000"/>
              </a:solidFill>
            </a:endParaRPr>
          </a:p>
          <a:p>
            <a:r>
              <a:rPr lang="en-CA" dirty="0">
                <a:solidFill>
                  <a:srgbClr val="000000"/>
                </a:solidFill>
              </a:rPr>
              <a:t>Trevor Brown</a:t>
            </a:r>
          </a:p>
          <a:p>
            <a:r>
              <a:rPr lang="en-CA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https://student.cs.uwaterloo.ca/~cs341</a:t>
            </a:r>
            <a:r>
              <a:rPr lang="en-CA" dirty="0">
                <a:solidFill>
                  <a:srgbClr val="000000"/>
                </a:solidFill>
              </a:rPr>
              <a:t> </a:t>
            </a:r>
          </a:p>
          <a:p>
            <a:r>
              <a:rPr lang="en-CA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trevor.brown@uwaterloo.ca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5C51F-E392-52E3-81F1-1E587B5EF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6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69" y="-2"/>
            <a:ext cx="11825486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Proving this is a </a:t>
            </a:r>
            <a:r>
              <a:rPr lang="en-CA" b="1" dirty="0">
                <a:solidFill>
                  <a:srgbClr val="000000"/>
                </a:solidFill>
              </a:rPr>
              <a:t>Polynomial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6839" y="1236374"/>
                <a:ext cx="10820572" cy="3596018"/>
              </a:xfrm>
            </p:spPr>
            <p:txBody>
              <a:bodyPr>
                <a:normAutofit/>
              </a:bodyPr>
              <a:lstStyle/>
              <a:p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We denote Clique by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and Vertex-Cover by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endParaRPr lang="en-CA" b="0" dirty="0">
                  <a:solidFill>
                    <a:srgbClr val="000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b="1" u="sng" dirty="0">
                    <a:solidFill>
                      <a:srgbClr val="000000"/>
                    </a:solidFill>
                    <a:latin typeface="+mj-lt"/>
                  </a:rPr>
                  <a:t>iff</a:t>
                </a:r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computable in poly-time,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𝑪𝑳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𝑽𝑪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839" y="1236374"/>
                <a:ext cx="10820572" cy="3596018"/>
              </a:xfrm>
              <a:blipFill>
                <a:blip r:embed="rId2"/>
                <a:stretch>
                  <a:fillRect l="-1465" t="-32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4">
                <a:extLst>
                  <a:ext uri="{FF2B5EF4-FFF2-40B4-BE49-F238E27FC236}">
                    <a16:creationId xmlns:a16="http://schemas.microsoft.com/office/drawing/2014/main" id="{13DB27DC-8B78-444E-9292-3ADFD7EAA63F}"/>
                  </a:ext>
                </a:extLst>
              </p:cNvPr>
              <p:cNvSpPr/>
              <p:nvPr/>
            </p:nvSpPr>
            <p:spPr>
              <a:xfrm>
                <a:off x="7309063" y="2946367"/>
                <a:ext cx="4698092" cy="1096545"/>
              </a:xfrm>
              <a:prstGeom prst="wedgeRectCallout">
                <a:avLst>
                  <a:gd name="adj1" fmla="val -60050"/>
                  <a:gd name="adj2" fmla="val -1995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Now let’s show this, i.e.,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-clique then</a:t>
                </a:r>
                <a:br>
                  <a:rPr lang="en-CA" sz="20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contains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vertex cover.</a:t>
                </a:r>
              </a:p>
            </p:txBody>
          </p:sp>
        </mc:Choice>
        <mc:Fallback>
          <p:sp>
            <p:nvSpPr>
              <p:cNvPr id="6" name="Rectangular Callout 4">
                <a:extLst>
                  <a:ext uri="{FF2B5EF4-FFF2-40B4-BE49-F238E27FC236}">
                    <a16:creationId xmlns:a16="http://schemas.microsoft.com/office/drawing/2014/main" id="{13DB27DC-8B78-444E-9292-3ADFD7EAA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63" y="2946367"/>
                <a:ext cx="4698092" cy="1096545"/>
              </a:xfrm>
              <a:prstGeom prst="wedgeRectCallout">
                <a:avLst>
                  <a:gd name="adj1" fmla="val -60050"/>
                  <a:gd name="adj2" fmla="val -19952"/>
                </a:avLst>
              </a:prstGeom>
              <a:blipFill>
                <a:blip r:embed="rId3"/>
                <a:stretch>
                  <a:fillRect b="-549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256E2-9CA3-20E0-5142-3EEB2A26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4321" y="48445"/>
                <a:ext cx="9905998" cy="48858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Proving: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4321" y="48445"/>
                <a:ext cx="9905998" cy="488580"/>
              </a:xfrm>
              <a:blipFill>
                <a:blip r:embed="rId2"/>
                <a:stretch>
                  <a:fillRect l="-2462" t="-53750" b="-6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321" y="537025"/>
                <a:ext cx="9905998" cy="5698347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yes</a:t>
                </a:r>
                <a:r>
                  <a:rPr lang="en-CA" dirty="0">
                    <a:solidFill>
                      <a:srgbClr val="000000"/>
                    </a:solidFill>
                  </a:rPr>
                  <a:t>-instance of Clique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there is a set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vertices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in a clique (with </a:t>
                </a:r>
                <a:r>
                  <a:rPr lang="en-CA" b="1" dirty="0">
                    <a:solidFill>
                      <a:srgbClr val="000000"/>
                    </a:solidFill>
                  </a:rPr>
                  <a:t>all-to-all </a:t>
                </a:r>
                <a:r>
                  <a:rPr lang="en-CA" dirty="0">
                    <a:solidFill>
                      <a:srgbClr val="000000"/>
                    </a:solidFill>
                  </a:rPr>
                  <a:t>edges)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Define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 Clearly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</m:acc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CA" b="0" dirty="0">
                    <a:solidFill>
                      <a:srgbClr val="000000"/>
                    </a:solidFill>
                  </a:rPr>
                  <a:t>We </a:t>
                </a:r>
                <a:r>
                  <a:rPr lang="en-CA" b="1" dirty="0">
                    <a:solidFill>
                      <a:srgbClr val="000000"/>
                    </a:solidFill>
                  </a:rPr>
                  <a:t>claim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vertex cover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Consider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CA" b="0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If either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then we are done,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so assume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to obtain a contradiction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clique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But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b="0" dirty="0">
                    <a:solidFill>
                      <a:srgbClr val="000000"/>
                    </a:solidFill>
                  </a:rPr>
                  <a:t> implies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 Contradiction!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21" y="537025"/>
                <a:ext cx="9905998" cy="5698347"/>
              </a:xfrm>
              <a:blipFill>
                <a:blip r:embed="rId3"/>
                <a:stretch>
                  <a:fillRect l="-1600" t="-2032" b="-1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989309" y="86524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89308" y="200872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109601" y="73907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360909" y="200872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201904" y="111654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17892" y="200872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43182" y="1449684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stCxn id="6" idx="7"/>
            <a:endCxn id="11" idx="3"/>
          </p:cNvCxnSpPr>
          <p:nvPr/>
        </p:nvCxnSpPr>
        <p:spPr>
          <a:xfrm flipV="1">
            <a:off x="9418318" y="1878694"/>
            <a:ext cx="298471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8" idx="0"/>
          </p:cNvCxnSpPr>
          <p:nvPr/>
        </p:nvCxnSpPr>
        <p:spPr>
          <a:xfrm>
            <a:off x="10360910" y="1241694"/>
            <a:ext cx="251308" cy="76703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0" idx="0"/>
          </p:cNvCxnSpPr>
          <p:nvPr/>
        </p:nvCxnSpPr>
        <p:spPr>
          <a:xfrm>
            <a:off x="11453213" y="1619166"/>
            <a:ext cx="115988" cy="38956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9" idx="1"/>
          </p:cNvCxnSpPr>
          <p:nvPr/>
        </p:nvCxnSpPr>
        <p:spPr>
          <a:xfrm>
            <a:off x="10612218" y="990386"/>
            <a:ext cx="663293" cy="19977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0" idx="2"/>
          </p:cNvCxnSpPr>
          <p:nvPr/>
        </p:nvCxnSpPr>
        <p:spPr>
          <a:xfrm>
            <a:off x="10863526" y="2260036"/>
            <a:ext cx="45436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7"/>
            <a:endCxn id="9" idx="3"/>
          </p:cNvCxnSpPr>
          <p:nvPr/>
        </p:nvCxnSpPr>
        <p:spPr>
          <a:xfrm flipV="1">
            <a:off x="10789919" y="1545559"/>
            <a:ext cx="485592" cy="53677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5"/>
            <a:endCxn id="10" idx="1"/>
          </p:cNvCxnSpPr>
          <p:nvPr/>
        </p:nvCxnSpPr>
        <p:spPr>
          <a:xfrm>
            <a:off x="10538611" y="1168087"/>
            <a:ext cx="852888" cy="914247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6"/>
            <a:endCxn id="7" idx="2"/>
          </p:cNvCxnSpPr>
          <p:nvPr/>
        </p:nvCxnSpPr>
        <p:spPr>
          <a:xfrm flipV="1">
            <a:off x="9491926" y="990386"/>
            <a:ext cx="617675" cy="1261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5"/>
            <a:endCxn id="8" idx="1"/>
          </p:cNvCxnSpPr>
          <p:nvPr/>
        </p:nvCxnSpPr>
        <p:spPr>
          <a:xfrm>
            <a:off x="10072192" y="1878694"/>
            <a:ext cx="362324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6"/>
            <a:endCxn id="8" idx="2"/>
          </p:cNvCxnSpPr>
          <p:nvPr/>
        </p:nvCxnSpPr>
        <p:spPr>
          <a:xfrm>
            <a:off x="9491925" y="2260036"/>
            <a:ext cx="868984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8989309" y="4691072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0069525" y="3361294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360910" y="4691072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201905" y="3798894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317893" y="4691072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9643183" y="413202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>
            <a:stCxn id="52" idx="4"/>
            <a:endCxn id="53" idx="0"/>
          </p:cNvCxnSpPr>
          <p:nvPr/>
        </p:nvCxnSpPr>
        <p:spPr>
          <a:xfrm flipH="1">
            <a:off x="9240618" y="4050203"/>
            <a:ext cx="1" cy="6408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2"/>
            <a:endCxn id="53" idx="0"/>
          </p:cNvCxnSpPr>
          <p:nvPr/>
        </p:nvCxnSpPr>
        <p:spPr>
          <a:xfrm flipH="1">
            <a:off x="9240618" y="3612603"/>
            <a:ext cx="828907" cy="10784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" idx="5"/>
            <a:endCxn id="58" idx="2"/>
          </p:cNvCxnSpPr>
          <p:nvPr/>
        </p:nvCxnSpPr>
        <p:spPr>
          <a:xfrm>
            <a:off x="9418320" y="3976596"/>
            <a:ext cx="224863" cy="40674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2" idx="6"/>
            <a:endCxn id="56" idx="2"/>
          </p:cNvCxnSpPr>
          <p:nvPr/>
        </p:nvCxnSpPr>
        <p:spPr>
          <a:xfrm>
            <a:off x="9491927" y="3798895"/>
            <a:ext cx="1709978" cy="25130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9991956" y="3828043"/>
            <a:ext cx="248641" cy="3417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56" idx="2"/>
            <a:endCxn id="58" idx="6"/>
          </p:cNvCxnSpPr>
          <p:nvPr/>
        </p:nvCxnSpPr>
        <p:spPr>
          <a:xfrm flipH="1">
            <a:off x="10145800" y="4050203"/>
            <a:ext cx="1056105" cy="33313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6" idx="2"/>
            <a:endCxn id="53" idx="6"/>
          </p:cNvCxnSpPr>
          <p:nvPr/>
        </p:nvCxnSpPr>
        <p:spPr>
          <a:xfrm flipH="1">
            <a:off x="9491926" y="4050203"/>
            <a:ext cx="1709979" cy="89217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58" idx="6"/>
            <a:endCxn id="57" idx="1"/>
          </p:cNvCxnSpPr>
          <p:nvPr/>
        </p:nvCxnSpPr>
        <p:spPr>
          <a:xfrm>
            <a:off x="10145800" y="4383338"/>
            <a:ext cx="1245700" cy="38134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57" idx="3"/>
            <a:endCxn id="53" idx="5"/>
          </p:cNvCxnSpPr>
          <p:nvPr/>
        </p:nvCxnSpPr>
        <p:spPr>
          <a:xfrm rot="5400000">
            <a:off x="10404910" y="4133492"/>
            <a:ext cx="12700" cy="1973181"/>
          </a:xfrm>
          <a:prstGeom prst="curvedConnector3">
            <a:avLst>
              <a:gd name="adj1" fmla="val 1378276"/>
            </a:avLst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55" idx="2"/>
            <a:endCxn id="52" idx="4"/>
          </p:cNvCxnSpPr>
          <p:nvPr/>
        </p:nvCxnSpPr>
        <p:spPr>
          <a:xfrm rot="10800000">
            <a:off x="9240620" y="4050203"/>
            <a:ext cx="1120291" cy="892178"/>
          </a:xfrm>
          <a:prstGeom prst="curvedConnector2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57" idx="1"/>
          </p:cNvCxnSpPr>
          <p:nvPr/>
        </p:nvCxnSpPr>
        <p:spPr>
          <a:xfrm rot="16200000" flipV="1">
            <a:off x="9909950" y="3283128"/>
            <a:ext cx="885827" cy="2077275"/>
          </a:xfrm>
          <a:prstGeom prst="curvedConnector2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8989310" y="354758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Rectangular Callout 153"/>
              <p:cNvSpPr/>
              <p:nvPr/>
            </p:nvSpPr>
            <p:spPr>
              <a:xfrm>
                <a:off x="7043682" y="1181998"/>
                <a:ext cx="1739633" cy="825226"/>
              </a:xfrm>
              <a:prstGeom prst="wedgeRectCallout">
                <a:avLst>
                  <a:gd name="adj1" fmla="val 71413"/>
                  <a:gd name="adj2" fmla="val 379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Example: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𝐶𝑙𝑖𝑞𝑢𝑒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4)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4" name="Rectangular Callout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682" y="1181998"/>
                <a:ext cx="1739633" cy="825226"/>
              </a:xfrm>
              <a:prstGeom prst="wedgeRectCallout">
                <a:avLst>
                  <a:gd name="adj1" fmla="val 71413"/>
                  <a:gd name="adj2" fmla="val 3795"/>
                </a:avLst>
              </a:prstGeom>
              <a:blipFill>
                <a:blip r:embed="rId4"/>
                <a:stretch>
                  <a:fillRect b="-146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617804" y="1545559"/>
                <a:ext cx="574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804" y="1545559"/>
                <a:ext cx="5741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8615557" y="4169768"/>
                <a:ext cx="574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acc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557" y="4169768"/>
                <a:ext cx="5741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9527623" y="2887597"/>
                <a:ext cx="1444626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623" y="2887597"/>
                <a:ext cx="1444626" cy="462434"/>
              </a:xfrm>
              <a:prstGeom prst="rect">
                <a:avLst/>
              </a:prstGeom>
              <a:blipFill>
                <a:blip r:embed="rId7"/>
                <a:stretch>
                  <a:fillRect l="-6751" t="-10526" r="-31224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9671314" y="309694"/>
                <a:ext cx="1479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314" y="309694"/>
                <a:ext cx="1479892" cy="461665"/>
              </a:xfrm>
              <a:prstGeom prst="rect">
                <a:avLst/>
              </a:prstGeom>
              <a:blipFill>
                <a:blip r:embed="rId8"/>
                <a:stretch>
                  <a:fillRect l="-661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/>
          <p:cNvCxnSpPr>
            <a:stCxn id="54" idx="5"/>
            <a:endCxn id="57" idx="1"/>
          </p:cNvCxnSpPr>
          <p:nvPr/>
        </p:nvCxnSpPr>
        <p:spPr>
          <a:xfrm>
            <a:off x="10498535" y="3790304"/>
            <a:ext cx="892965" cy="974375"/>
          </a:xfrm>
          <a:prstGeom prst="line">
            <a:avLst/>
          </a:prstGeom>
          <a:ln w="762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0068260" y="335967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316628" y="468945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8948442">
            <a:off x="10831409" y="829742"/>
            <a:ext cx="328273" cy="1639384"/>
          </a:xfrm>
          <a:prstGeom prst="ellipse">
            <a:avLst/>
          </a:prstGeom>
          <a:noFill/>
          <a:ln w="38100">
            <a:solidFill>
              <a:srgbClr val="0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AB78A0B-8530-FC36-C3C9-FDD92470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1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2" grpId="0" animBg="1"/>
      <p:bldP spid="154" grpId="0" animBg="1"/>
      <p:bldP spid="4" grpId="0"/>
      <p:bldP spid="49" grpId="0"/>
      <p:bldP spid="51" grpId="0"/>
      <p:bldP spid="61" grpId="0"/>
      <p:bldP spid="64" grpId="0" animBg="1"/>
      <p:bldP spid="6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69" y="-2"/>
            <a:ext cx="11825486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Proving this is a </a:t>
            </a:r>
            <a:r>
              <a:rPr lang="en-CA" b="1" dirty="0">
                <a:solidFill>
                  <a:srgbClr val="000000"/>
                </a:solidFill>
              </a:rPr>
              <a:t>Polynomial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6839" y="1236374"/>
                <a:ext cx="10820572" cy="3596018"/>
              </a:xfrm>
            </p:spPr>
            <p:txBody>
              <a:bodyPr>
                <a:normAutofit/>
              </a:bodyPr>
              <a:lstStyle/>
              <a:p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We denote Clique by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and Vertex-Cover by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endParaRPr lang="en-CA" b="0" dirty="0">
                  <a:solidFill>
                    <a:srgbClr val="000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b="1" u="sng" dirty="0">
                    <a:solidFill>
                      <a:srgbClr val="000000"/>
                    </a:solidFill>
                    <a:latin typeface="+mj-lt"/>
                  </a:rPr>
                  <a:t>iff</a:t>
                </a:r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computable in poly-time,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𝑽𝑪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𝑪𝑳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839" y="1236374"/>
                <a:ext cx="10820572" cy="3596018"/>
              </a:xfrm>
              <a:blipFill>
                <a:blip r:embed="rId2"/>
                <a:stretch>
                  <a:fillRect l="-1465" t="-32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2CAAD2DC-5297-43D8-B3A3-486125881E18}"/>
                  </a:ext>
                </a:extLst>
              </p:cNvPr>
              <p:cNvSpPr/>
              <p:nvPr/>
            </p:nvSpPr>
            <p:spPr>
              <a:xfrm>
                <a:off x="7073660" y="3735847"/>
                <a:ext cx="4933495" cy="1096545"/>
              </a:xfrm>
              <a:prstGeom prst="wedgeRectCallout">
                <a:avLst>
                  <a:gd name="adj1" fmla="val -56791"/>
                  <a:gd name="adj2" fmla="val -3131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Now let’s show this, i.e.,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contains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vertex cover, then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contains a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-clique</a:t>
                </a:r>
              </a:p>
            </p:txBody>
          </p:sp>
        </mc:Choice>
        <mc:Fallback>
          <p:sp>
            <p:nvSpPr>
              <p:cNvPr id="5" name="Rectangular Callout 4">
                <a:extLst>
                  <a:ext uri="{FF2B5EF4-FFF2-40B4-BE49-F238E27FC236}">
                    <a16:creationId xmlns:a16="http://schemas.microsoft.com/office/drawing/2014/main" id="{2CAAD2DC-5297-43D8-B3A3-486125881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660" y="3735847"/>
                <a:ext cx="4933495" cy="1096545"/>
              </a:xfrm>
              <a:prstGeom prst="wedgeRectCallout">
                <a:avLst>
                  <a:gd name="adj1" fmla="val -56791"/>
                  <a:gd name="adj2" fmla="val -31314"/>
                </a:avLst>
              </a:prstGeom>
              <a:blipFill>
                <a:blip r:embed="rId3"/>
                <a:stretch>
                  <a:fillRect b="-49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231EE-3C63-C6B0-1000-67EE289B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4321" y="48445"/>
                <a:ext cx="9905998" cy="48858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Proving: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4321" y="48445"/>
                <a:ext cx="9905998" cy="488580"/>
              </a:xfrm>
              <a:blipFill>
                <a:blip r:embed="rId3"/>
                <a:stretch>
                  <a:fillRect l="-2462" t="-53750" b="-625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321" y="537025"/>
                <a:ext cx="9905998" cy="5698347"/>
              </a:xfrm>
            </p:spPr>
            <p:txBody>
              <a:bodyPr>
                <a:normAutofit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)=(</m:t>
                    </m:r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</a:t>
                </a:r>
                <a:r>
                  <a:rPr lang="en-CA" b="1" dirty="0">
                    <a:solidFill>
                      <a:srgbClr val="000000"/>
                    </a:solidFill>
                  </a:rPr>
                  <a:t>yes</a:t>
                </a:r>
                <a:r>
                  <a:rPr lang="en-CA" dirty="0">
                    <a:solidFill>
                      <a:srgbClr val="000000"/>
                    </a:solidFill>
                  </a:rPr>
                  <a:t>-instance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Then there is a set of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vertices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that is a vertex cover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Define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 Clearly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We </a:t>
                </a:r>
                <a:r>
                  <a:rPr lang="en-CA" b="1" dirty="0">
                    <a:solidFill>
                      <a:srgbClr val="000000"/>
                    </a:solidFill>
                  </a:rPr>
                  <a:t>claim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is a clique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Since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vertex cover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every edge </a:t>
                </a:r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at least one endpoint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Therefore, </a:t>
                </a:r>
                <a:r>
                  <a:rPr lang="en-CA" b="1" dirty="0">
                    <a:solidFill>
                      <a:srgbClr val="000000"/>
                    </a:solidFill>
                  </a:rPr>
                  <a:t>no edge </a:t>
                </a:r>
                <a:r>
                  <a:rPr lang="en-CA" dirty="0">
                    <a:solidFill>
                      <a:srgbClr val="000000"/>
                    </a:solidFill>
                  </a:rPr>
                  <a:t>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has two endpoints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So, in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, there are edges between all pairs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of nodes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 So,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clique in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21" y="537025"/>
                <a:ext cx="9905998" cy="5698347"/>
              </a:xfrm>
              <a:blipFill>
                <a:blip r:embed="rId4"/>
                <a:stretch>
                  <a:fillRect l="-1600" t="-20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8989309" y="3488445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989308" y="463193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109601" y="336228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360909" y="463193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201904" y="373975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317892" y="463193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643182" y="4072888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stCxn id="6" idx="7"/>
            <a:endCxn id="11" idx="3"/>
          </p:cNvCxnSpPr>
          <p:nvPr/>
        </p:nvCxnSpPr>
        <p:spPr>
          <a:xfrm flipV="1">
            <a:off x="9418318" y="4501898"/>
            <a:ext cx="298471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8" idx="0"/>
          </p:cNvCxnSpPr>
          <p:nvPr/>
        </p:nvCxnSpPr>
        <p:spPr>
          <a:xfrm>
            <a:off x="10360910" y="3864898"/>
            <a:ext cx="251308" cy="767033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0" idx="0"/>
          </p:cNvCxnSpPr>
          <p:nvPr/>
        </p:nvCxnSpPr>
        <p:spPr>
          <a:xfrm>
            <a:off x="11453213" y="4242370"/>
            <a:ext cx="115988" cy="389561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9" idx="1"/>
          </p:cNvCxnSpPr>
          <p:nvPr/>
        </p:nvCxnSpPr>
        <p:spPr>
          <a:xfrm>
            <a:off x="10612218" y="3613590"/>
            <a:ext cx="663293" cy="19977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0" idx="2"/>
          </p:cNvCxnSpPr>
          <p:nvPr/>
        </p:nvCxnSpPr>
        <p:spPr>
          <a:xfrm>
            <a:off x="10863526" y="4883240"/>
            <a:ext cx="454366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7"/>
            <a:endCxn id="9" idx="3"/>
          </p:cNvCxnSpPr>
          <p:nvPr/>
        </p:nvCxnSpPr>
        <p:spPr>
          <a:xfrm flipV="1">
            <a:off x="10789919" y="4168763"/>
            <a:ext cx="485592" cy="536775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5"/>
            <a:endCxn id="10" idx="1"/>
          </p:cNvCxnSpPr>
          <p:nvPr/>
        </p:nvCxnSpPr>
        <p:spPr>
          <a:xfrm>
            <a:off x="10538611" y="3791291"/>
            <a:ext cx="852888" cy="914247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6"/>
            <a:endCxn id="7" idx="2"/>
          </p:cNvCxnSpPr>
          <p:nvPr/>
        </p:nvCxnSpPr>
        <p:spPr>
          <a:xfrm flipV="1">
            <a:off x="9491926" y="3613590"/>
            <a:ext cx="617675" cy="1261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5"/>
            <a:endCxn id="8" idx="1"/>
          </p:cNvCxnSpPr>
          <p:nvPr/>
        </p:nvCxnSpPr>
        <p:spPr>
          <a:xfrm>
            <a:off x="10072192" y="4501898"/>
            <a:ext cx="362324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6"/>
            <a:endCxn id="8" idx="2"/>
          </p:cNvCxnSpPr>
          <p:nvPr/>
        </p:nvCxnSpPr>
        <p:spPr>
          <a:xfrm>
            <a:off x="9491925" y="4883240"/>
            <a:ext cx="868984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9062761" y="198184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0142977" y="652065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434362" y="198184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1275357" y="1089665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1391345" y="198184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9716635" y="1422800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>
            <a:stCxn id="52" idx="4"/>
            <a:endCxn id="53" idx="0"/>
          </p:cNvCxnSpPr>
          <p:nvPr/>
        </p:nvCxnSpPr>
        <p:spPr>
          <a:xfrm flipH="1">
            <a:off x="9314070" y="1340974"/>
            <a:ext cx="1" cy="6408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2"/>
            <a:endCxn id="53" idx="0"/>
          </p:cNvCxnSpPr>
          <p:nvPr/>
        </p:nvCxnSpPr>
        <p:spPr>
          <a:xfrm flipH="1">
            <a:off x="9314070" y="903374"/>
            <a:ext cx="828907" cy="10784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" idx="5"/>
            <a:endCxn id="58" idx="2"/>
          </p:cNvCxnSpPr>
          <p:nvPr/>
        </p:nvCxnSpPr>
        <p:spPr>
          <a:xfrm>
            <a:off x="9491772" y="1267367"/>
            <a:ext cx="224863" cy="40674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2" idx="6"/>
            <a:endCxn id="56" idx="2"/>
          </p:cNvCxnSpPr>
          <p:nvPr/>
        </p:nvCxnSpPr>
        <p:spPr>
          <a:xfrm>
            <a:off x="9565379" y="1089666"/>
            <a:ext cx="1709978" cy="25130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10065408" y="1118814"/>
            <a:ext cx="248641" cy="3417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56" idx="2"/>
            <a:endCxn id="58" idx="6"/>
          </p:cNvCxnSpPr>
          <p:nvPr/>
        </p:nvCxnSpPr>
        <p:spPr>
          <a:xfrm flipH="1">
            <a:off x="10219252" y="1340974"/>
            <a:ext cx="1056105" cy="33313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6" idx="2"/>
            <a:endCxn id="53" idx="6"/>
          </p:cNvCxnSpPr>
          <p:nvPr/>
        </p:nvCxnSpPr>
        <p:spPr>
          <a:xfrm flipH="1">
            <a:off x="9565378" y="1340974"/>
            <a:ext cx="1709979" cy="89217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58" idx="6"/>
            <a:endCxn id="57" idx="1"/>
          </p:cNvCxnSpPr>
          <p:nvPr/>
        </p:nvCxnSpPr>
        <p:spPr>
          <a:xfrm>
            <a:off x="10219252" y="1674109"/>
            <a:ext cx="1245700" cy="38134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57" idx="3"/>
            <a:endCxn id="53" idx="5"/>
          </p:cNvCxnSpPr>
          <p:nvPr/>
        </p:nvCxnSpPr>
        <p:spPr>
          <a:xfrm rot="5400000">
            <a:off x="10478362" y="1424263"/>
            <a:ext cx="12700" cy="1973181"/>
          </a:xfrm>
          <a:prstGeom prst="curvedConnector3">
            <a:avLst>
              <a:gd name="adj1" fmla="val 1378276"/>
            </a:avLst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55" idx="2"/>
            <a:endCxn id="52" idx="4"/>
          </p:cNvCxnSpPr>
          <p:nvPr/>
        </p:nvCxnSpPr>
        <p:spPr>
          <a:xfrm rot="10800000">
            <a:off x="9314072" y="1340974"/>
            <a:ext cx="1120291" cy="892178"/>
          </a:xfrm>
          <a:prstGeom prst="curvedConnector2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57" idx="1"/>
          </p:cNvCxnSpPr>
          <p:nvPr/>
        </p:nvCxnSpPr>
        <p:spPr>
          <a:xfrm rot="16200000" flipV="1">
            <a:off x="9983402" y="573899"/>
            <a:ext cx="885827" cy="2077275"/>
          </a:xfrm>
          <a:prstGeom prst="curvedConnector2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9062762" y="83835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617804" y="4168763"/>
                <a:ext cx="574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804" y="4168763"/>
                <a:ext cx="57419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8689009" y="1460539"/>
                <a:ext cx="5741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acc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009" y="1460539"/>
                <a:ext cx="57419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9601075" y="178368"/>
                <a:ext cx="1444626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075" y="178368"/>
                <a:ext cx="1444626" cy="462434"/>
              </a:xfrm>
              <a:prstGeom prst="rect">
                <a:avLst/>
              </a:prstGeom>
              <a:blipFill>
                <a:blip r:embed="rId7"/>
                <a:stretch>
                  <a:fillRect l="-6751" t="-10526" r="-31224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9671314" y="2932898"/>
                <a:ext cx="1479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CA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1314" y="2932898"/>
                <a:ext cx="1479892" cy="461665"/>
              </a:xfrm>
              <a:prstGeom prst="rect">
                <a:avLst/>
              </a:prstGeom>
              <a:blipFill>
                <a:blip r:embed="rId8"/>
                <a:stretch>
                  <a:fillRect l="-6612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245678" y="5947813"/>
            <a:ext cx="8659224" cy="778051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So, we have demonstrated a polynomial transformation from CLIQUE to VERTEX-COVER</a:t>
            </a:r>
            <a:endParaRPr lang="en-CA" sz="2400" b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061337-7C37-5A3F-61B0-F8E91058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5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2" grpId="0" animBg="1"/>
      <p:bldP spid="4" grpId="0"/>
      <p:bldP spid="49" grpId="0"/>
      <p:bldP spid="51" grpId="0"/>
      <p:bldP spid="6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1D9631-E424-455F-ACF3-3176A4D7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Complexity class </a:t>
            </a:r>
            <a:r>
              <a:rPr lang="en-US" b="1" dirty="0">
                <a:solidFill>
                  <a:srgbClr val="000000"/>
                </a:solidFill>
              </a:rPr>
              <a:t>NP-Complete</a:t>
            </a:r>
            <a:endParaRPr lang="en-CA" b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ED057E-C7A5-3276-E969-84D3D183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1332CAF4-D20B-E274-2C79-98CDF0A1187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1229410"/>
            <a:ext cx="9848386" cy="3004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Complexity Class </a:t>
            </a:r>
            <a:r>
              <a:rPr lang="en-CA" b="1" dirty="0">
                <a:solidFill>
                  <a:srgbClr val="000000"/>
                </a:solidFill>
              </a:rPr>
              <a:t>NP-Complete</a:t>
            </a:r>
            <a:r>
              <a:rPr lang="en-CA" dirty="0">
                <a:solidFill>
                  <a:srgbClr val="000000"/>
                </a:solidFill>
              </a:rPr>
              <a:t> (NPC)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FF94B-8B73-28A4-E120-F7891F03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9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0276581F-D914-D032-E8AE-AA94A451B79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3694" y="43735"/>
            <a:ext cx="9881809" cy="571011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CC4448A8-E9E1-D810-BCE8-0B66412E4AF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790" y="43735"/>
            <a:ext cx="9881809" cy="4313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6514" y="4408498"/>
            <a:ext cx="6394744" cy="14255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Real-world problem people care about! For example, used </a:t>
            </a:r>
            <a:r>
              <a:rPr lang="en-CA" sz="2400" b="1" dirty="0">
                <a:solidFill>
                  <a:srgbClr val="000000"/>
                </a:solidFill>
              </a:rPr>
              <a:t>extensively</a:t>
            </a:r>
            <a:r>
              <a:rPr lang="en-CA" sz="2400" dirty="0">
                <a:solidFill>
                  <a:srgbClr val="000000"/>
                </a:solidFill>
              </a:rPr>
              <a:t> to argue correctness for new processor designs.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8377" y="563175"/>
            <a:ext cx="6641769" cy="1058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Challenging and powerful result!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How to prove </a:t>
            </a:r>
            <a:r>
              <a:rPr lang="en-CA" sz="2000" b="1" dirty="0">
                <a:solidFill>
                  <a:srgbClr val="000000"/>
                </a:solidFill>
              </a:rPr>
              <a:t>any NP problem</a:t>
            </a:r>
            <a:r>
              <a:rPr lang="en-CA" sz="2000" dirty="0">
                <a:solidFill>
                  <a:srgbClr val="000000"/>
                </a:solidFill>
              </a:rPr>
              <a:t> anyone will </a:t>
            </a:r>
            <a:r>
              <a:rPr lang="en-CA" sz="2000" b="1" dirty="0">
                <a:solidFill>
                  <a:srgbClr val="000000"/>
                </a:solidFill>
              </a:rPr>
              <a:t>ever</a:t>
            </a:r>
            <a:r>
              <a:rPr lang="en-CA" sz="2000" dirty="0">
                <a:solidFill>
                  <a:srgbClr val="000000"/>
                </a:solidFill>
              </a:rPr>
              <a:t> come up with is </a:t>
            </a:r>
            <a:r>
              <a:rPr lang="en-CA" sz="2000" b="1" dirty="0">
                <a:solidFill>
                  <a:srgbClr val="000000"/>
                </a:solidFill>
              </a:rPr>
              <a:t>solved </a:t>
            </a:r>
            <a:r>
              <a:rPr lang="en-CA" sz="2000" dirty="0">
                <a:solidFill>
                  <a:srgbClr val="000000"/>
                </a:solidFill>
              </a:rPr>
              <a:t>by a reduction to SAT?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DA6F8-EECE-45B3-8D62-F2B91DF4EF26}"/>
                  </a:ext>
                </a:extLst>
              </p:cNvPr>
              <p:cNvSpPr/>
              <p:nvPr/>
            </p:nvSpPr>
            <p:spPr>
              <a:xfrm>
                <a:off x="6096000" y="1718561"/>
                <a:ext cx="5883215" cy="43132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Example: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ADA6F8-EECE-45B3-8D62-F2B91DF4E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718561"/>
                <a:ext cx="5883215" cy="431321"/>
              </a:xfrm>
              <a:prstGeom prst="rect">
                <a:avLst/>
              </a:prstGeom>
              <a:blipFill>
                <a:blip r:embed="rId4"/>
                <a:stretch>
                  <a:fillRect b="-1232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C6B53718-40C8-4CA3-A81C-CD4E01ACF39D}"/>
              </a:ext>
            </a:extLst>
          </p:cNvPr>
          <p:cNvSpPr/>
          <p:nvPr/>
        </p:nvSpPr>
        <p:spPr>
          <a:xfrm>
            <a:off x="2531559" y="822385"/>
            <a:ext cx="2264727" cy="637653"/>
          </a:xfrm>
          <a:prstGeom prst="wedgeRectCallout">
            <a:avLst>
              <a:gd name="adj1" fmla="val -45387"/>
              <a:gd name="adj2" fmla="val 10626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We will just call it the </a:t>
            </a:r>
            <a:r>
              <a:rPr lang="en-CA" b="1" dirty="0">
                <a:solidFill>
                  <a:srgbClr val="000000"/>
                </a:solidFill>
              </a:rPr>
              <a:t>SAT </a:t>
            </a:r>
            <a:r>
              <a:rPr lang="en-CA" dirty="0">
                <a:solidFill>
                  <a:srgbClr val="000000"/>
                </a:solidFill>
              </a:rPr>
              <a:t>problem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9232AB-A8FD-4D8B-A2CC-BDD8407CB61E}"/>
              </a:ext>
            </a:extLst>
          </p:cNvPr>
          <p:cNvSpPr/>
          <p:nvPr/>
        </p:nvSpPr>
        <p:spPr>
          <a:xfrm>
            <a:off x="201854" y="5224910"/>
            <a:ext cx="2535595" cy="4198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711F4F-6797-499E-A280-37F7ACA02715}"/>
                  </a:ext>
                </a:extLst>
              </p:cNvPr>
              <p:cNvSpPr/>
              <p:nvPr/>
            </p:nvSpPr>
            <p:spPr>
              <a:xfrm>
                <a:off x="10018105" y="2210667"/>
                <a:ext cx="2114058" cy="91440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Variable: 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Literal: 	  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Clause: 	  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2711F4F-6797-499E-A280-37F7ACA02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105" y="2210667"/>
                <a:ext cx="2114058" cy="914400"/>
              </a:xfrm>
              <a:prstGeom prst="rect">
                <a:avLst/>
              </a:prstGeom>
              <a:blipFill>
                <a:blip r:embed="rId5"/>
                <a:stretch>
                  <a:fillRect l="-2006" t="-3289" b="-986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1D07C1-2A88-7172-69B2-E12B6635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>
            <a:extLst>
              <a:ext uri="{FF2B5EF4-FFF2-40B4-BE49-F238E27FC236}">
                <a16:creationId xmlns:a16="http://schemas.microsoft.com/office/drawing/2014/main" id="{2210B06E-5111-3310-CFD1-94469C2AF68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92027" y="83493"/>
            <a:ext cx="10300159" cy="5776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515" y="676948"/>
            <a:ext cx="7323843" cy="6661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Now that we </a:t>
            </a:r>
            <a:r>
              <a:rPr lang="en-CA" sz="2400" b="1" dirty="0">
                <a:solidFill>
                  <a:srgbClr val="000000"/>
                </a:solidFill>
              </a:rPr>
              <a:t>have one</a:t>
            </a:r>
            <a:r>
              <a:rPr lang="en-CA" sz="2400" dirty="0">
                <a:solidFill>
                  <a:srgbClr val="000000"/>
                </a:solidFill>
              </a:rPr>
              <a:t> NP-complete problem…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22F344-CB97-4DA2-B9D0-F48E94F7BA72}"/>
              </a:ext>
            </a:extLst>
          </p:cNvPr>
          <p:cNvSpPr/>
          <p:nvPr/>
        </p:nvSpPr>
        <p:spPr>
          <a:xfrm>
            <a:off x="983411" y="1406213"/>
            <a:ext cx="828136" cy="3795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703047C-6ED3-4772-A657-C377E4C24922}"/>
                  </a:ext>
                </a:extLst>
              </p:cNvPr>
              <p:cNvSpPr/>
              <p:nvPr/>
            </p:nvSpPr>
            <p:spPr>
              <a:xfrm>
                <a:off x="4334338" y="3918346"/>
                <a:ext cx="6833992" cy="310353"/>
              </a:xfrm>
              <a:prstGeom prst="wedgeRectCallout">
                <a:avLst>
                  <a:gd name="adj1" fmla="val -63033"/>
                  <a:gd name="adj2" fmla="val 998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CA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can be </a:t>
                </a:r>
                <a:r>
                  <a:rPr lang="en-CA" dirty="0" err="1">
                    <a:solidFill>
                      <a:srgbClr val="000000"/>
                    </a:solidFill>
                  </a:rPr>
                  <a:t>polynomially</a:t>
                </a:r>
                <a:r>
                  <a:rPr lang="en-CA" dirty="0">
                    <a:solidFill>
                      <a:srgbClr val="000000"/>
                    </a:solidFill>
                  </a:rPr>
                  <a:t> transformed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A703047C-6ED3-4772-A657-C377E4C24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38" y="3918346"/>
                <a:ext cx="6833992" cy="310353"/>
              </a:xfrm>
              <a:prstGeom prst="wedgeRectCallout">
                <a:avLst>
                  <a:gd name="adj1" fmla="val -63033"/>
                  <a:gd name="adj2" fmla="val 9986"/>
                </a:avLst>
              </a:prstGeom>
              <a:blipFill>
                <a:blip r:embed="rId3"/>
                <a:stretch>
                  <a:fillRect t="-16981" b="-3584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472E806-6995-4F93-A1A6-B2EB9DBD553E}"/>
                  </a:ext>
                </a:extLst>
              </p:cNvPr>
              <p:cNvSpPr/>
              <p:nvPr/>
            </p:nvSpPr>
            <p:spPr>
              <a:xfrm>
                <a:off x="4334337" y="4378417"/>
                <a:ext cx="6833993" cy="316302"/>
              </a:xfrm>
              <a:prstGeom prst="wedgeRectCallout">
                <a:avLst>
                  <a:gd name="adj1" fmla="val -56740"/>
                  <a:gd name="adj2" fmla="val 2130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0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can be </a:t>
                </a:r>
                <a:r>
                  <a:rPr lang="en-CA" dirty="0" err="1">
                    <a:solidFill>
                      <a:srgbClr val="000000"/>
                    </a:solidFill>
                  </a:rPr>
                  <a:t>polynomially</a:t>
                </a:r>
                <a:r>
                  <a:rPr lang="en-CA" dirty="0">
                    <a:solidFill>
                      <a:srgbClr val="000000"/>
                    </a:solidFill>
                  </a:rPr>
                  <a:t> transformed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472E806-6995-4F93-A1A6-B2EB9DBD5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37" y="4378417"/>
                <a:ext cx="6833993" cy="316302"/>
              </a:xfrm>
              <a:prstGeom prst="wedgeRectCallout">
                <a:avLst>
                  <a:gd name="adj1" fmla="val -56740"/>
                  <a:gd name="adj2" fmla="val 21306"/>
                </a:avLst>
              </a:prstGeom>
              <a:blipFill>
                <a:blip r:embed="rId4"/>
                <a:stretch>
                  <a:fillRect t="-14815" b="-351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CAB301C-ABA9-4D1E-96C3-3E92E658E0B3}"/>
                  </a:ext>
                </a:extLst>
              </p:cNvPr>
              <p:cNvSpPr/>
              <p:nvPr/>
            </p:nvSpPr>
            <p:spPr>
              <a:xfrm>
                <a:off x="4334338" y="4694719"/>
                <a:ext cx="6833994" cy="316302"/>
              </a:xfrm>
              <a:prstGeom prst="wedgeRectCallout">
                <a:avLst>
                  <a:gd name="adj1" fmla="val -46390"/>
                  <a:gd name="adj2" fmla="val -2429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So, every </a:t>
                </a:r>
                <a14:m>
                  <m:oMath xmlns:m="http://schemas.openxmlformats.org/officeDocument/2006/math">
                    <m:r>
                      <a:rPr lang="en-CA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𝚷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can be </a:t>
                </a:r>
                <a:r>
                  <a:rPr lang="en-CA" dirty="0" err="1">
                    <a:solidFill>
                      <a:srgbClr val="000000"/>
                    </a:solidFill>
                  </a:rPr>
                  <a:t>polynomially</a:t>
                </a:r>
                <a:r>
                  <a:rPr lang="en-CA" dirty="0">
                    <a:solidFill>
                      <a:srgbClr val="000000"/>
                    </a:solidFill>
                  </a:rPr>
                  <a:t> transformed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CAB301C-ABA9-4D1E-96C3-3E92E658E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38" y="4694719"/>
                <a:ext cx="6833994" cy="316302"/>
              </a:xfrm>
              <a:prstGeom prst="wedgeRectCallout">
                <a:avLst>
                  <a:gd name="adj1" fmla="val -46390"/>
                  <a:gd name="adj2" fmla="val -24292"/>
                </a:avLst>
              </a:prstGeom>
              <a:blipFill>
                <a:blip r:embed="rId5"/>
                <a:stretch>
                  <a:fillRect t="-14815" b="-3518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BE35D31-1BA7-492D-B231-71CD5D9C2ED7}"/>
                  </a:ext>
                </a:extLst>
              </p:cNvPr>
              <p:cNvSpPr/>
              <p:nvPr/>
            </p:nvSpPr>
            <p:spPr>
              <a:xfrm>
                <a:off x="4334337" y="5045957"/>
                <a:ext cx="5913844" cy="686501"/>
              </a:xfrm>
              <a:prstGeom prst="wedgeRectCallout">
                <a:avLst>
                  <a:gd name="adj1" fmla="val -71910"/>
                  <a:gd name="adj2" fmla="val -4387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(Everything in NP can be poly-transformed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) 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in NP) </a:t>
                </a:r>
                <a:r>
                  <a:rPr lang="en-CA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= definition of NPC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EBE35D31-1BA7-492D-B231-71CD5D9C2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4337" y="5045957"/>
                <a:ext cx="5913844" cy="686501"/>
              </a:xfrm>
              <a:prstGeom prst="wedgeRectCallout">
                <a:avLst>
                  <a:gd name="adj1" fmla="val -71910"/>
                  <a:gd name="adj2" fmla="val -43870"/>
                </a:avLst>
              </a:prstGeom>
              <a:blipFill>
                <a:blip r:embed="rId6"/>
                <a:stretch>
                  <a:fillRect t="-877" r="-422" b="-1052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C9EFA-5F8B-C574-5582-E82D7EEC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>
            <a:extLst>
              <a:ext uri="{FF2B5EF4-FFF2-40B4-BE49-F238E27FC236}">
                <a16:creationId xmlns:a16="http://schemas.microsoft.com/office/drawing/2014/main" id="{E141BCA4-75A2-1353-02D4-2DF4FD51CAB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4796" y="178276"/>
            <a:ext cx="8535157" cy="5331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7461" y="1119382"/>
            <a:ext cx="2448917" cy="3502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436" y="3667793"/>
            <a:ext cx="2448917" cy="292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rgbClr val="000000"/>
                </a:solidFill>
              </a:rPr>
              <a:t>2-SAT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F2B6F0-C3F4-4702-9E2A-2F9BF516D209}"/>
                  </a:ext>
                </a:extLst>
              </p:cNvPr>
              <p:cNvSpPr/>
              <p:nvPr/>
            </p:nvSpPr>
            <p:spPr>
              <a:xfrm>
                <a:off x="5745193" y="854015"/>
                <a:ext cx="5883215" cy="43132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Example:</a:t>
                </a:r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9F2B6F0-C3F4-4702-9E2A-2F9BF516D2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93" y="854015"/>
                <a:ext cx="5883215" cy="431321"/>
              </a:xfrm>
              <a:prstGeom prst="rect">
                <a:avLst/>
              </a:prstGeom>
              <a:blipFill>
                <a:blip r:embed="rId3"/>
                <a:stretch>
                  <a:fillRect b="-1232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B5DBD3-156F-4F51-BAED-565B3A9E3E25}"/>
                  </a:ext>
                </a:extLst>
              </p:cNvPr>
              <p:cNvSpPr/>
              <p:nvPr/>
            </p:nvSpPr>
            <p:spPr>
              <a:xfrm>
                <a:off x="5745193" y="3390627"/>
                <a:ext cx="5883215" cy="43132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b="1" dirty="0">
                    <a:solidFill>
                      <a:srgbClr val="000000"/>
                    </a:solidFill>
                  </a:rPr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B5DBD3-156F-4F51-BAED-565B3A9E3E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193" y="3390627"/>
                <a:ext cx="5883215" cy="431321"/>
              </a:xfrm>
              <a:prstGeom prst="rect">
                <a:avLst/>
              </a:prstGeom>
              <a:blipFill>
                <a:blip r:embed="rId4"/>
                <a:stretch>
                  <a:fillRect b="-136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22106-C7F0-CEFB-02EC-9A0EB2E2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4F8443-4480-7B82-D45A-277EF4D4CD37}"/>
                  </a:ext>
                </a:extLst>
              </p:cNvPr>
              <p:cNvSpPr txBox="1"/>
              <p:nvPr/>
            </p:nvSpPr>
            <p:spPr>
              <a:xfrm>
                <a:off x="8183328" y="3821948"/>
                <a:ext cx="60970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CA" b="0" dirty="0">
                    <a:solidFill>
                      <a:srgbClr val="000000"/>
                    </a:solidFill>
                  </a:rPr>
                  <a:t>Satisfiable: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CA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4F8443-4480-7B82-D45A-277EF4D4C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328" y="3821948"/>
                <a:ext cx="6097022" cy="369332"/>
              </a:xfrm>
              <a:prstGeom prst="rect">
                <a:avLst/>
              </a:prstGeom>
              <a:blipFill>
                <a:blip r:embed="rId5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80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9">
            <a:extLst>
              <a:ext uri="{FF2B5EF4-FFF2-40B4-BE49-F238E27FC236}">
                <a16:creationId xmlns:a16="http://schemas.microsoft.com/office/drawing/2014/main" id="{FFCC79B1-2767-C1C9-0F96-9C0962D8000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8797" y="3822377"/>
            <a:ext cx="8141454" cy="523351"/>
          </a:xfrm>
          <a:prstGeom prst="rect">
            <a:avLst/>
          </a:prstGeom>
        </p:spPr>
      </p:pic>
      <p:pic>
        <p:nvPicPr>
          <p:cNvPr id="8" name="Picture 31">
            <a:extLst>
              <a:ext uri="{FF2B5EF4-FFF2-40B4-BE49-F238E27FC236}">
                <a16:creationId xmlns:a16="http://schemas.microsoft.com/office/drawing/2014/main" id="{76CC5788-AF28-76E0-20CD-6A28225DEE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8797" y="4344025"/>
            <a:ext cx="8223249" cy="1774344"/>
          </a:xfrm>
          <a:prstGeom prst="rect">
            <a:avLst/>
          </a:prstGeom>
        </p:spPr>
      </p:pic>
      <p:pic>
        <p:nvPicPr>
          <p:cNvPr id="10" name="Picture 27">
            <a:extLst>
              <a:ext uri="{FF2B5EF4-FFF2-40B4-BE49-F238E27FC236}">
                <a16:creationId xmlns:a16="http://schemas.microsoft.com/office/drawing/2014/main" id="{02CF9710-F948-1426-CB96-11FF32CCA72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66869" y="602387"/>
            <a:ext cx="8235177" cy="125317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00B2563B-B8A9-AE53-1852-4D51B906335E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78797" y="602388"/>
            <a:ext cx="8223249" cy="2305212"/>
          </a:xfrm>
          <a:prstGeom prst="rect">
            <a:avLst/>
          </a:prstGeom>
        </p:spPr>
      </p:pic>
      <p:pic>
        <p:nvPicPr>
          <p:cNvPr id="14" name="Picture 21">
            <a:extLst>
              <a:ext uri="{FF2B5EF4-FFF2-40B4-BE49-F238E27FC236}">
                <a16:creationId xmlns:a16="http://schemas.microsoft.com/office/drawing/2014/main" id="{14C3189D-5231-A14D-CF0B-C11A2D251E2B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78797" y="2829464"/>
            <a:ext cx="8223249" cy="116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24" y="-2"/>
            <a:ext cx="11700776" cy="499798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Is </a:t>
            </a:r>
            <a:r>
              <a:rPr lang="en-CA" b="1" dirty="0">
                <a:solidFill>
                  <a:srgbClr val="000000"/>
                </a:solidFill>
              </a:rPr>
              <a:t>sat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harder</a:t>
            </a:r>
            <a:r>
              <a:rPr lang="en-CA" dirty="0">
                <a:solidFill>
                  <a:srgbClr val="000000"/>
                </a:solidFill>
              </a:rPr>
              <a:t> than 3-sat? Only </a:t>
            </a:r>
            <a:r>
              <a:rPr lang="en-CA" dirty="0" err="1">
                <a:solidFill>
                  <a:srgbClr val="000000"/>
                </a:solidFill>
              </a:rPr>
              <a:t>polynomially</a:t>
            </a:r>
            <a:r>
              <a:rPr lang="en-CA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" name="Rectangular Callout 5">
            <a:extLst>
              <a:ext uri="{FF2B5EF4-FFF2-40B4-BE49-F238E27FC236}">
                <a16:creationId xmlns:a16="http://schemas.microsoft.com/office/drawing/2014/main" id="{CCBCE199-DEC3-41FC-B539-C0E5C675C215}"/>
              </a:ext>
            </a:extLst>
          </p:cNvPr>
          <p:cNvSpPr/>
          <p:nvPr/>
        </p:nvSpPr>
        <p:spPr>
          <a:xfrm>
            <a:off x="4819847" y="6286823"/>
            <a:ext cx="7193186" cy="437563"/>
          </a:xfrm>
          <a:prstGeom prst="wedgeRectCallout">
            <a:avLst>
              <a:gd name="adj1" fmla="val -16572"/>
              <a:gd name="adj2" fmla="val 40943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Let’s </a:t>
            </a:r>
            <a:r>
              <a:rPr lang="en-CA" sz="2000" b="1" dirty="0">
                <a:solidFill>
                  <a:srgbClr val="000000"/>
                </a:solidFill>
              </a:rPr>
              <a:t>prove</a:t>
            </a:r>
            <a:r>
              <a:rPr lang="en-CA" sz="2000" dirty="0">
                <a:solidFill>
                  <a:srgbClr val="000000"/>
                </a:solidFill>
              </a:rPr>
              <a:t> this is a </a:t>
            </a:r>
            <a:r>
              <a:rPr lang="en-CA" sz="2000" b="1" dirty="0">
                <a:solidFill>
                  <a:srgbClr val="000000"/>
                </a:solidFill>
              </a:rPr>
              <a:t>correct polynomial transformation</a:t>
            </a:r>
          </a:p>
        </p:txBody>
      </p:sp>
      <p:sp>
        <p:nvSpPr>
          <p:cNvPr id="15" name="Rectangular Callout 5">
            <a:extLst>
              <a:ext uri="{FF2B5EF4-FFF2-40B4-BE49-F238E27FC236}">
                <a16:creationId xmlns:a16="http://schemas.microsoft.com/office/drawing/2014/main" id="{E5D9966A-E321-4542-A8EF-9D486560E1B6}"/>
              </a:ext>
            </a:extLst>
          </p:cNvPr>
          <p:cNvSpPr/>
          <p:nvPr/>
        </p:nvSpPr>
        <p:spPr>
          <a:xfrm>
            <a:off x="7075713" y="2494494"/>
            <a:ext cx="4966808" cy="327613"/>
          </a:xfrm>
          <a:prstGeom prst="wedgeRectCallout">
            <a:avLst>
              <a:gd name="adj1" fmla="val -44544"/>
              <a:gd name="adj2" fmla="val 3768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We add a </a:t>
            </a:r>
            <a:r>
              <a:rPr lang="en-CA" sz="2000" b="1" u="sng" dirty="0">
                <a:solidFill>
                  <a:srgbClr val="000000"/>
                </a:solidFill>
              </a:rPr>
              <a:t>new</a:t>
            </a:r>
            <a:r>
              <a:rPr lang="en-CA" sz="2000" b="1" dirty="0">
                <a:solidFill>
                  <a:srgbClr val="000000"/>
                </a:solidFill>
              </a:rPr>
              <a:t> variable c </a:t>
            </a:r>
            <a:r>
              <a:rPr lang="en-CA" sz="2000" dirty="0">
                <a:solidFill>
                  <a:srgbClr val="000000"/>
                </a:solidFill>
              </a:rPr>
              <a:t>as padding</a:t>
            </a:r>
            <a:endParaRPr lang="en-CA" sz="20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ular Callout 5">
                <a:extLst>
                  <a:ext uri="{FF2B5EF4-FFF2-40B4-BE49-F238E27FC236}">
                    <a16:creationId xmlns:a16="http://schemas.microsoft.com/office/drawing/2014/main" id="{DB29B36C-CAC0-4741-971D-58655CF4B5EE}"/>
                  </a:ext>
                </a:extLst>
              </p:cNvPr>
              <p:cNvSpPr/>
              <p:nvPr/>
            </p:nvSpPr>
            <p:spPr>
              <a:xfrm>
                <a:off x="7852120" y="2856291"/>
                <a:ext cx="4190401" cy="769347"/>
              </a:xfrm>
              <a:prstGeom prst="wedgeRectCallout">
                <a:avLst>
                  <a:gd name="adj1" fmla="val -84939"/>
                  <a:gd name="adj2" fmla="val 44480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To satisfy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both </a:t>
                </a:r>
                <a:r>
                  <a:rPr lang="en-CA" sz="2000" dirty="0">
                    <a:solidFill>
                      <a:srgbClr val="000000"/>
                    </a:solidFill>
                  </a:rPr>
                  <a:t>of these clauses, one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must be true!</a:t>
                </a:r>
              </a:p>
            </p:txBody>
          </p:sp>
        </mc:Choice>
        <mc:Fallback>
          <p:sp>
            <p:nvSpPr>
              <p:cNvPr id="16" name="Rectangular Callout 5">
                <a:extLst>
                  <a:ext uri="{FF2B5EF4-FFF2-40B4-BE49-F238E27FC236}">
                    <a16:creationId xmlns:a16="http://schemas.microsoft.com/office/drawing/2014/main" id="{DB29B36C-CAC0-4741-971D-58655CF4B5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120" y="2856291"/>
                <a:ext cx="4190401" cy="769347"/>
              </a:xfrm>
              <a:prstGeom prst="wedgeRectCallout">
                <a:avLst>
                  <a:gd name="adj1" fmla="val -84939"/>
                  <a:gd name="adj2" fmla="val 44480"/>
                </a:avLst>
              </a:prstGeom>
              <a:blipFill>
                <a:blip r:embed="rId8"/>
                <a:stretch>
                  <a:fillRect r="-323" b="-85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5">
                <a:extLst>
                  <a:ext uri="{FF2B5EF4-FFF2-40B4-BE49-F238E27FC236}">
                    <a16:creationId xmlns:a16="http://schemas.microsoft.com/office/drawing/2014/main" id="{28B1FA6C-C810-4396-B55A-2995DBB9019B}"/>
                  </a:ext>
                </a:extLst>
              </p:cNvPr>
              <p:cNvSpPr/>
              <p:nvPr/>
            </p:nvSpPr>
            <p:spPr>
              <a:xfrm>
                <a:off x="7075713" y="3659498"/>
                <a:ext cx="4966807" cy="689346"/>
              </a:xfrm>
              <a:prstGeom prst="wedgeRectCallout">
                <a:avLst>
                  <a:gd name="adj1" fmla="val -48051"/>
                  <a:gd name="adj2" fmla="val 3103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satisfiable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b="1" u="sng" dirty="0">
                    <a:solidFill>
                      <a:srgbClr val="000000"/>
                    </a:solidFill>
                  </a:rPr>
                  <a:t>IFF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satisfiable!</a:t>
                </a:r>
              </a:p>
            </p:txBody>
          </p:sp>
        </mc:Choice>
        <mc:Fallback>
          <p:sp>
            <p:nvSpPr>
              <p:cNvPr id="17" name="Rectangular Callout 5">
                <a:extLst>
                  <a:ext uri="{FF2B5EF4-FFF2-40B4-BE49-F238E27FC236}">
                    <a16:creationId xmlns:a16="http://schemas.microsoft.com/office/drawing/2014/main" id="{28B1FA6C-C810-4396-B55A-2995DBB90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3" y="3659498"/>
                <a:ext cx="4966807" cy="689346"/>
              </a:xfrm>
              <a:prstGeom prst="wedgeRectCallout">
                <a:avLst>
                  <a:gd name="adj1" fmla="val -48051"/>
                  <a:gd name="adj2" fmla="val 31038"/>
                </a:avLst>
              </a:prstGeom>
              <a:blipFill>
                <a:blip r:embed="rId9"/>
                <a:stretch>
                  <a:fillRect t="-4348" b="-1565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ular Callout 5">
            <a:extLst>
              <a:ext uri="{FF2B5EF4-FFF2-40B4-BE49-F238E27FC236}">
                <a16:creationId xmlns:a16="http://schemas.microsoft.com/office/drawing/2014/main" id="{A29FBB68-5248-4537-87B3-1B0129349437}"/>
              </a:ext>
            </a:extLst>
          </p:cNvPr>
          <p:cNvSpPr/>
          <p:nvPr/>
        </p:nvSpPr>
        <p:spPr>
          <a:xfrm>
            <a:off x="8420251" y="4346719"/>
            <a:ext cx="3704064" cy="625421"/>
          </a:xfrm>
          <a:prstGeom prst="wedgeRectCallout">
            <a:avLst>
              <a:gd name="adj1" fmla="val -48051"/>
              <a:gd name="adj2" fmla="val 3103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So, the new clauses, together, are “equivalent” to the old one</a:t>
            </a:r>
          </a:p>
        </p:txBody>
      </p:sp>
      <p:sp>
        <p:nvSpPr>
          <p:cNvPr id="19" name="Rectangular Callout 5">
            <a:extLst>
              <a:ext uri="{FF2B5EF4-FFF2-40B4-BE49-F238E27FC236}">
                <a16:creationId xmlns:a16="http://schemas.microsoft.com/office/drawing/2014/main" id="{5885AE62-7036-4ED8-B25C-59A7B0268F30}"/>
              </a:ext>
            </a:extLst>
          </p:cNvPr>
          <p:cNvSpPr/>
          <p:nvPr/>
        </p:nvSpPr>
        <p:spPr>
          <a:xfrm>
            <a:off x="7852120" y="1544863"/>
            <a:ext cx="4190401" cy="769347"/>
          </a:xfrm>
          <a:prstGeom prst="wedgeRectCallout">
            <a:avLst>
              <a:gd name="adj1" fmla="val -71951"/>
              <a:gd name="adj2" fmla="val 61459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Same trick, but padding the clause with </a:t>
            </a:r>
            <a:r>
              <a:rPr lang="en-CA" sz="2000" b="1" dirty="0">
                <a:solidFill>
                  <a:srgbClr val="000000"/>
                </a:solidFill>
              </a:rPr>
              <a:t>two </a:t>
            </a:r>
            <a:r>
              <a:rPr lang="en-CA" sz="2000" dirty="0">
                <a:solidFill>
                  <a:srgbClr val="000000"/>
                </a:solidFill>
              </a:rPr>
              <a:t>new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ular Callout 5">
                <a:extLst>
                  <a:ext uri="{FF2B5EF4-FFF2-40B4-BE49-F238E27FC236}">
                    <a16:creationId xmlns:a16="http://schemas.microsoft.com/office/drawing/2014/main" id="{096F8FF9-07EE-4D7C-ACBA-67A880965974}"/>
                  </a:ext>
                </a:extLst>
              </p:cNvPr>
              <p:cNvSpPr/>
              <p:nvPr/>
            </p:nvSpPr>
            <p:spPr>
              <a:xfrm>
                <a:off x="9002485" y="639738"/>
                <a:ext cx="3040035" cy="725038"/>
              </a:xfrm>
              <a:prstGeom prst="wedgeRectCallout">
                <a:avLst>
                  <a:gd name="adj1" fmla="val 17804"/>
                  <a:gd name="adj2" fmla="val 8067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Satisfying all 4 clauses is possible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IFF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𝒕𝒓𝒖𝒆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Rectangular Callout 5">
                <a:extLst>
                  <a:ext uri="{FF2B5EF4-FFF2-40B4-BE49-F238E27FC236}">
                    <a16:creationId xmlns:a16="http://schemas.microsoft.com/office/drawing/2014/main" id="{096F8FF9-07EE-4D7C-ACBA-67A880965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485" y="639738"/>
                <a:ext cx="3040035" cy="725038"/>
              </a:xfrm>
              <a:prstGeom prst="wedgeRectCallout">
                <a:avLst>
                  <a:gd name="adj1" fmla="val 17804"/>
                  <a:gd name="adj2" fmla="val 80674"/>
                </a:avLst>
              </a:prstGeom>
              <a:blipFill>
                <a:blip r:embed="rId10"/>
                <a:stretch>
                  <a:fillRect t="-1899" r="-80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ular Callout 5">
            <a:extLst>
              <a:ext uri="{FF2B5EF4-FFF2-40B4-BE49-F238E27FC236}">
                <a16:creationId xmlns:a16="http://schemas.microsoft.com/office/drawing/2014/main" id="{C9C45E04-A1F8-4D6A-9582-ABD13C9F8B27}"/>
              </a:ext>
            </a:extLst>
          </p:cNvPr>
          <p:cNvSpPr/>
          <p:nvPr/>
        </p:nvSpPr>
        <p:spPr>
          <a:xfrm>
            <a:off x="8077850" y="5089273"/>
            <a:ext cx="3964669" cy="972251"/>
          </a:xfrm>
          <a:prstGeom prst="wedgeRectCallout">
            <a:avLst>
              <a:gd name="adj1" fmla="val -66672"/>
              <a:gd name="adj2" fmla="val -16233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Here it gets trickier, because we aren’t just “padding,” but </a:t>
            </a:r>
            <a:r>
              <a:rPr lang="en-CA" sz="2000" b="1" dirty="0">
                <a:solidFill>
                  <a:srgbClr val="000000"/>
                </a:solidFill>
              </a:rPr>
              <a:t>“linking” many clauses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ular Callout 5">
                <a:extLst>
                  <a:ext uri="{FF2B5EF4-FFF2-40B4-BE49-F238E27FC236}">
                    <a16:creationId xmlns:a16="http://schemas.microsoft.com/office/drawing/2014/main" id="{4DFC1684-A7A6-4CC2-8753-735B5F7EF6DD}"/>
                  </a:ext>
                </a:extLst>
              </p:cNvPr>
              <p:cNvSpPr/>
              <p:nvPr/>
            </p:nvSpPr>
            <p:spPr>
              <a:xfrm>
                <a:off x="114299" y="5062029"/>
                <a:ext cx="2149929" cy="972251"/>
              </a:xfrm>
              <a:prstGeom prst="wedgeRectCallout">
                <a:avLst>
                  <a:gd name="adj1" fmla="val 78679"/>
                  <a:gd name="adj2" fmla="val -77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New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“link”</a:t>
                </a:r>
                <a:r>
                  <a:rPr lang="en-CA" sz="2000" dirty="0">
                    <a:solidFill>
                      <a:srgbClr val="000000"/>
                    </a:solidFill>
                  </a:rPr>
                  <a:t> the clauses</a:t>
                </a:r>
              </a:p>
            </p:txBody>
          </p:sp>
        </mc:Choice>
        <mc:Fallback>
          <p:sp>
            <p:nvSpPr>
              <p:cNvPr id="23" name="Rectangular Callout 5">
                <a:extLst>
                  <a:ext uri="{FF2B5EF4-FFF2-40B4-BE49-F238E27FC236}">
                    <a16:creationId xmlns:a16="http://schemas.microsoft.com/office/drawing/2014/main" id="{4DFC1684-A7A6-4CC2-8753-735B5F7EF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9" y="5062029"/>
                <a:ext cx="2149929" cy="972251"/>
              </a:xfrm>
              <a:prstGeom prst="wedgeRectCallout">
                <a:avLst>
                  <a:gd name="adj1" fmla="val 78679"/>
                  <a:gd name="adj2" fmla="val -7725"/>
                </a:avLst>
              </a:prstGeom>
              <a:blipFill>
                <a:blip r:embed="rId11"/>
                <a:stretch>
                  <a:fillRect t="-4321" b="-1234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ular Callout 5">
                <a:extLst>
                  <a:ext uri="{FF2B5EF4-FFF2-40B4-BE49-F238E27FC236}">
                    <a16:creationId xmlns:a16="http://schemas.microsoft.com/office/drawing/2014/main" id="{1D7D0A5A-CBB8-41B7-B8B0-F27E40D525A6}"/>
                  </a:ext>
                </a:extLst>
              </p:cNvPr>
              <p:cNvSpPr/>
              <p:nvPr/>
            </p:nvSpPr>
            <p:spPr>
              <a:xfrm>
                <a:off x="178967" y="6078962"/>
                <a:ext cx="3935185" cy="686290"/>
              </a:xfrm>
              <a:prstGeom prst="wedgeRectCallout">
                <a:avLst>
                  <a:gd name="adj1" fmla="val -27001"/>
                  <a:gd name="adj2" fmla="val -6067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Key idea: satisfying </a:t>
                </a:r>
                <a:r>
                  <a:rPr lang="en-CA" sz="2000" u="sng" dirty="0">
                    <a:solidFill>
                      <a:srgbClr val="000000"/>
                    </a:solidFill>
                  </a:rPr>
                  <a:t>all</a:t>
                </a:r>
                <a:r>
                  <a:rPr lang="en-CA" sz="2000" dirty="0">
                    <a:solidFill>
                      <a:srgbClr val="000000"/>
                    </a:solidFill>
                  </a:rPr>
                  <a:t> clauses is possible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IFF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𝒕𝒓𝒖𝒆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4" name="Rectangular Callout 5">
                <a:extLst>
                  <a:ext uri="{FF2B5EF4-FFF2-40B4-BE49-F238E27FC236}">
                    <a16:creationId xmlns:a16="http://schemas.microsoft.com/office/drawing/2014/main" id="{1D7D0A5A-CBB8-41B7-B8B0-F27E40D52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7" y="6078962"/>
                <a:ext cx="3935185" cy="686290"/>
              </a:xfrm>
              <a:prstGeom prst="wedgeRectCallout">
                <a:avLst>
                  <a:gd name="adj1" fmla="val -27001"/>
                  <a:gd name="adj2" fmla="val -60675"/>
                </a:avLst>
              </a:prstGeom>
              <a:blipFill>
                <a:blip r:embed="rId12"/>
                <a:stretch>
                  <a:fillRect l="-154" r="-1698" b="-1406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7F2927-B003-BA15-2D53-5C0951A7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Polynomial </a:t>
            </a:r>
            <a:r>
              <a:rPr lang="en-CA" b="1" dirty="0">
                <a:solidFill>
                  <a:srgbClr val="000000"/>
                </a:solidFill>
              </a:rPr>
              <a:t>transformations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commonly used for </a:t>
            </a:r>
            <a:r>
              <a:rPr lang="en-CA" b="1" dirty="0">
                <a:solidFill>
                  <a:srgbClr val="000000"/>
                </a:solidFill>
              </a:rPr>
              <a:t>NP-completeness </a:t>
            </a:r>
            <a:r>
              <a:rPr lang="en-CA" dirty="0">
                <a:solidFill>
                  <a:srgbClr val="000000"/>
                </a:solidFill>
              </a:rPr>
              <a:t>and </a:t>
            </a:r>
            <a:r>
              <a:rPr lang="en-CA" b="1" dirty="0">
                <a:solidFill>
                  <a:srgbClr val="000000"/>
                </a:solidFill>
              </a:rPr>
              <a:t>impossibility </a:t>
            </a:r>
            <a:r>
              <a:rPr lang="en-CA" dirty="0">
                <a:solidFill>
                  <a:srgbClr val="000000"/>
                </a:solidFill>
              </a:rPr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ADD8D-6915-83C8-18C8-86A603BB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5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4C04-B165-4892-AC57-BD7F897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Correctness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8B418-4AA1-440A-9C42-F8C5129100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Want to prove: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𝐒𝐀𝐓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𝟑𝐒𝐀𝐓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I.e., our transformation function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satisfies: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computable in poly-time, for all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𝐒𝐀𝐓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𝟑𝐒𝐀𝐓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𝟑𝐒𝐀𝐓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𝐒𝐀𝐓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8B418-4AA1-440A-9C42-F8C512910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5">
                <a:extLst>
                  <a:ext uri="{FF2B5EF4-FFF2-40B4-BE49-F238E27FC236}">
                    <a16:creationId xmlns:a16="http://schemas.microsoft.com/office/drawing/2014/main" id="{19F02321-5DC6-4FC4-8DAF-4609F17C8B96}"/>
                  </a:ext>
                </a:extLst>
              </p:cNvPr>
              <p:cNvSpPr/>
              <p:nvPr/>
            </p:nvSpPr>
            <p:spPr>
              <a:xfrm>
                <a:off x="6955971" y="80512"/>
                <a:ext cx="5159515" cy="1713781"/>
              </a:xfrm>
              <a:prstGeom prst="wedgeRectCallout">
                <a:avLst>
                  <a:gd name="adj1" fmla="val 7650"/>
                  <a:gd name="adj2" fmla="val 900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Sketch: let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be the number of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literals</a:t>
                </a:r>
                <a:r>
                  <a:rPr lang="en-CA" sz="2000" dirty="0">
                    <a:solidFill>
                      <a:srgbClr val="000000"/>
                    </a:solidFill>
                  </a:rPr>
                  <a:t> in input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 In our transformed input, we construct at most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clauses</a:t>
                </a:r>
                <a:r>
                  <a:rPr lang="en-CA" sz="2000" dirty="0">
                    <a:solidFill>
                      <a:srgbClr val="000000"/>
                    </a:solidFill>
                  </a:rPr>
                  <a:t>. Clearly this can be done in time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(4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which is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which is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4" name="Rectangular Callout 5">
                <a:extLst>
                  <a:ext uri="{FF2B5EF4-FFF2-40B4-BE49-F238E27FC236}">
                    <a16:creationId xmlns:a16="http://schemas.microsoft.com/office/drawing/2014/main" id="{19F02321-5DC6-4FC4-8DAF-4609F17C8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71" y="80512"/>
                <a:ext cx="5159515" cy="1713781"/>
              </a:xfrm>
              <a:prstGeom prst="wedgeRectCallout">
                <a:avLst>
                  <a:gd name="adj1" fmla="val 7650"/>
                  <a:gd name="adj2" fmla="val 90021"/>
                </a:avLst>
              </a:prstGeom>
              <a:blipFill>
                <a:blip r:embed="rId4"/>
                <a:stretch>
                  <a:fillRect l="-1061" r="-235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5">
            <a:extLst>
              <a:ext uri="{FF2B5EF4-FFF2-40B4-BE49-F238E27FC236}">
                <a16:creationId xmlns:a16="http://schemas.microsoft.com/office/drawing/2014/main" id="{F796CD4A-908E-4DF6-85A6-C0E39F1C9F98}"/>
              </a:ext>
            </a:extLst>
          </p:cNvPr>
          <p:cNvSpPr/>
          <p:nvPr/>
        </p:nvSpPr>
        <p:spPr>
          <a:xfrm>
            <a:off x="8770189" y="3039373"/>
            <a:ext cx="3284912" cy="451450"/>
          </a:xfrm>
          <a:prstGeom prst="wedgeRectCallout">
            <a:avLst>
              <a:gd name="adj1" fmla="val -63631"/>
              <a:gd name="adj2" fmla="val 1135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Let’s do this direction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C1B26-2289-F8FF-64BD-0A2A598C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C47D5290-5A2E-04EF-4C4C-C5E006741A6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836" y="4680663"/>
            <a:ext cx="9029255" cy="1671789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A75BBCBB-4ABA-7BD5-616B-C10F36C6EAA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836" y="81643"/>
            <a:ext cx="9006155" cy="2148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0DCF0-C9E7-48EB-BCFC-F20C4ADEBA37}"/>
              </a:ext>
            </a:extLst>
          </p:cNvPr>
          <p:cNvSpPr/>
          <p:nvPr/>
        </p:nvSpPr>
        <p:spPr>
          <a:xfrm>
            <a:off x="3802543" y="816043"/>
            <a:ext cx="1278689" cy="34165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SAT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75A24C-05DE-4CDA-A75F-181B66C1BCDC}"/>
              </a:ext>
            </a:extLst>
          </p:cNvPr>
          <p:cNvSpPr/>
          <p:nvPr/>
        </p:nvSpPr>
        <p:spPr>
          <a:xfrm>
            <a:off x="2002687" y="1185869"/>
            <a:ext cx="1522790" cy="27869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3-SAT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D3DC4B-82BF-37BB-8411-BB831AF1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037" y="6354738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14A8A499-0A33-FF56-E0C6-7AA3FEE05ED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7837" y="2227602"/>
            <a:ext cx="9029255" cy="794000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C6809ED1-A972-67D1-1478-6BB1878D6DC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7836" y="3005395"/>
            <a:ext cx="9006155" cy="1085989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EE9AF54-7C4A-4B58-BFDB-D56B1310669B}"/>
              </a:ext>
            </a:extLst>
          </p:cNvPr>
          <p:cNvSpPr/>
          <p:nvPr/>
        </p:nvSpPr>
        <p:spPr>
          <a:xfrm>
            <a:off x="9056914" y="1690000"/>
            <a:ext cx="3135086" cy="510704"/>
          </a:xfrm>
          <a:prstGeom prst="wedgeRectCallout">
            <a:avLst>
              <a:gd name="adj1" fmla="val -53298"/>
              <a:gd name="adj2" fmla="val 9873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19" name="Picture 22">
            <a:extLst>
              <a:ext uri="{FF2B5EF4-FFF2-40B4-BE49-F238E27FC236}">
                <a16:creationId xmlns:a16="http://schemas.microsoft.com/office/drawing/2014/main" id="{184CECA8-40C8-A8DC-AD49-5A6BF0A4DAE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100457" y="1788357"/>
            <a:ext cx="3042592" cy="324379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C5657BB8-93D0-4846-9054-8D310F8A19E1}"/>
              </a:ext>
            </a:extLst>
          </p:cNvPr>
          <p:cNvSpPr/>
          <p:nvPr/>
        </p:nvSpPr>
        <p:spPr>
          <a:xfrm>
            <a:off x="8969077" y="2652019"/>
            <a:ext cx="2428266" cy="510704"/>
          </a:xfrm>
          <a:prstGeom prst="wedgeRectCallout">
            <a:avLst>
              <a:gd name="adj1" fmla="val -65626"/>
              <a:gd name="adj2" fmla="val 12005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22" name="Picture 24">
            <a:extLst>
              <a:ext uri="{FF2B5EF4-FFF2-40B4-BE49-F238E27FC236}">
                <a16:creationId xmlns:a16="http://schemas.microsoft.com/office/drawing/2014/main" id="{EC69B1DB-C127-EF6F-BEC8-D41F0E9DDCC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021387" y="2718889"/>
            <a:ext cx="2315556" cy="37980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A5C73A3C-F42C-8852-C43A-A988D506B21E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7836" y="4060876"/>
            <a:ext cx="9006155" cy="449313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703AD511-2853-4EDC-9A98-B01CC3DF5827}"/>
              </a:ext>
            </a:extLst>
          </p:cNvPr>
          <p:cNvSpPr/>
          <p:nvPr/>
        </p:nvSpPr>
        <p:spPr>
          <a:xfrm>
            <a:off x="8333013" y="5625218"/>
            <a:ext cx="3826329" cy="753809"/>
          </a:xfrm>
          <a:prstGeom prst="wedgeRectCallout">
            <a:avLst>
              <a:gd name="adj1" fmla="val -70889"/>
              <a:gd name="adj2" fmla="val 22575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pic>
        <p:nvPicPr>
          <p:cNvPr id="30" name="Picture 30">
            <a:extLst>
              <a:ext uri="{FF2B5EF4-FFF2-40B4-BE49-F238E27FC236}">
                <a16:creationId xmlns:a16="http://schemas.microsoft.com/office/drawing/2014/main" id="{2057451C-777F-05F6-E4EB-66CB36684031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389414" y="5674483"/>
            <a:ext cx="3714749" cy="6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2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4C04-B165-4892-AC57-BD7F897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Correctness</a:t>
            </a:r>
            <a:endParaRPr lang="en-CA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8B418-4AA1-440A-9C42-F8C5129100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Want to prove: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𝐒𝐀𝐓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𝟑𝐒𝐀𝐓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I.e., our transformation function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satisfies: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computable in poly-time, for all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𝐒𝐀𝐓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𝟑𝐒𝐀𝐓</m:t>
                    </m:r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𝟑𝐒𝐀𝐓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𝐒𝐀𝐓</m:t>
                    </m:r>
                    <m:r>
                      <a:rPr lang="en-CA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8B418-4AA1-440A-9C42-F8C512910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0" t="-25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B348F3C6-26B5-4A32-955C-D65E3E74F0A5}"/>
              </a:ext>
            </a:extLst>
          </p:cNvPr>
          <p:cNvSpPr/>
          <p:nvPr/>
        </p:nvSpPr>
        <p:spPr>
          <a:xfrm>
            <a:off x="8770189" y="3698813"/>
            <a:ext cx="3284912" cy="451450"/>
          </a:xfrm>
          <a:prstGeom prst="wedgeRectCallout">
            <a:avLst>
              <a:gd name="adj1" fmla="val -63631"/>
              <a:gd name="adj2" fmla="val 1135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Now let’s show this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50C7FE9E-B905-4B42-8F9E-3AE5BB1E29F2}"/>
              </a:ext>
            </a:extLst>
          </p:cNvPr>
          <p:cNvSpPr/>
          <p:nvPr/>
        </p:nvSpPr>
        <p:spPr>
          <a:xfrm>
            <a:off x="8770189" y="3039373"/>
            <a:ext cx="3284912" cy="451450"/>
          </a:xfrm>
          <a:prstGeom prst="wedgeRectCallout">
            <a:avLst>
              <a:gd name="adj1" fmla="val -63631"/>
              <a:gd name="adj2" fmla="val 1135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We just showed this</a:t>
            </a:r>
            <a:endParaRPr lang="en-CA" sz="20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27EC7-FD39-858C-7980-5B4B7262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>
            <a:extLst>
              <a:ext uri="{FF2B5EF4-FFF2-40B4-BE49-F238E27FC236}">
                <a16:creationId xmlns:a16="http://schemas.microsoft.com/office/drawing/2014/main" id="{FD509AF0-C309-47FD-5D04-1182C778918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7272" y="5108231"/>
            <a:ext cx="9934276" cy="634357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3997E76C-25F7-408B-D0A4-62043317F58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73" y="3684813"/>
            <a:ext cx="9934276" cy="1493727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28C63B47-720F-D2DA-441F-85B999E70D6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73" y="2188800"/>
            <a:ext cx="9934276" cy="155048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8BF9CB46-F22D-3EA4-465A-95F22A33712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27273" y="299352"/>
            <a:ext cx="9934276" cy="859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70069B-DCFE-49E6-AEE4-B4CD59468B58}"/>
                  </a:ext>
                </a:extLst>
              </p:cNvPr>
              <p:cNvSpPr/>
              <p:nvPr/>
            </p:nvSpPr>
            <p:spPr>
              <a:xfrm>
                <a:off x="1127272" y="1332142"/>
                <a:ext cx="9934277" cy="71151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Consider each clause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in the SAT input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. </a:t>
                </a:r>
                <a:r>
                  <a:rPr lang="en-CA" sz="2000" dirty="0">
                    <a:solidFill>
                      <a:srgbClr val="000000"/>
                    </a:solidFill>
                  </a:rPr>
                  <a:t>We identify a corresponding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of clauses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and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we show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 must be satisfied</a:t>
                </a:r>
                <a:r>
                  <a:rPr lang="en-CA" sz="2000" dirty="0">
                    <a:solidFill>
                      <a:srgbClr val="000000"/>
                    </a:solidFill>
                  </a:rPr>
                  <a:t> because of the clauses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70069B-DCFE-49E6-AEE4-B4CD59468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72" y="1332142"/>
                <a:ext cx="9934277" cy="711519"/>
              </a:xfrm>
              <a:prstGeom prst="rect">
                <a:avLst/>
              </a:prstGeom>
              <a:blipFill>
                <a:blip r:embed="rId6"/>
                <a:stretch>
                  <a:fillRect t="-3361" r="-429" b="-1260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925-59FE-7D9C-C9B1-48E926A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>
            <a:extLst>
              <a:ext uri="{FF2B5EF4-FFF2-40B4-BE49-F238E27FC236}">
                <a16:creationId xmlns:a16="http://schemas.microsoft.com/office/drawing/2014/main" id="{E2E06757-CEFF-5FCB-FF4D-178C9F1DD0A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379" y="4491788"/>
            <a:ext cx="9069727" cy="1494354"/>
          </a:xfrm>
          <a:prstGeom prst="rect">
            <a:avLst/>
          </a:prstGeom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8CCD2E94-EF52-8732-E717-0E5B1D7E309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379" y="254364"/>
            <a:ext cx="9069727" cy="4242099"/>
          </a:xfrm>
          <a:prstGeom prst="rect">
            <a:avLst/>
          </a:prstGeom>
        </p:spPr>
      </p:pic>
      <p:sp>
        <p:nvSpPr>
          <p:cNvPr id="7" name="Rectangular Callout 5">
            <a:extLst>
              <a:ext uri="{FF2B5EF4-FFF2-40B4-BE49-F238E27FC236}">
                <a16:creationId xmlns:a16="http://schemas.microsoft.com/office/drawing/2014/main" id="{674A7E37-C2AB-4EF4-9E84-E74DB32DA746}"/>
              </a:ext>
            </a:extLst>
          </p:cNvPr>
          <p:cNvSpPr/>
          <p:nvPr/>
        </p:nvSpPr>
        <p:spPr>
          <a:xfrm>
            <a:off x="9195102" y="1631700"/>
            <a:ext cx="2920384" cy="1385979"/>
          </a:xfrm>
          <a:prstGeom prst="wedgeRectCallout">
            <a:avLst>
              <a:gd name="adj1" fmla="val -16007"/>
              <a:gd name="adj2" fmla="val 455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So, we have given a correct polynomial transformation from SAT to 3SAT.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ular Callout 5">
                <a:extLst>
                  <a:ext uri="{FF2B5EF4-FFF2-40B4-BE49-F238E27FC236}">
                    <a16:creationId xmlns:a16="http://schemas.microsoft.com/office/drawing/2014/main" id="{7BFDDBE1-960D-4DA1-89BE-3CF18A66DBC9}"/>
                  </a:ext>
                </a:extLst>
              </p:cNvPr>
              <p:cNvSpPr/>
              <p:nvPr/>
            </p:nvSpPr>
            <p:spPr>
              <a:xfrm>
                <a:off x="9195102" y="3119561"/>
                <a:ext cx="2920384" cy="1659893"/>
              </a:xfrm>
              <a:prstGeom prst="wedgeRectCallout">
                <a:avLst>
                  <a:gd name="adj1" fmla="val -16007"/>
                  <a:gd name="adj2" fmla="val 4556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So, if a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can be transformed into SAT in polytime, it can also be transformed into 3SAT in polytime.</a:t>
                </a:r>
              </a:p>
            </p:txBody>
          </p:sp>
        </mc:Choice>
        <mc:Fallback>
          <p:sp>
            <p:nvSpPr>
              <p:cNvPr id="8" name="Rectangular Callout 5">
                <a:extLst>
                  <a:ext uri="{FF2B5EF4-FFF2-40B4-BE49-F238E27FC236}">
                    <a16:creationId xmlns:a16="http://schemas.microsoft.com/office/drawing/2014/main" id="{7BFDDBE1-960D-4DA1-89BE-3CF18A66D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102" y="3119561"/>
                <a:ext cx="2920384" cy="1659893"/>
              </a:xfrm>
              <a:prstGeom prst="wedgeRectCallout">
                <a:avLst>
                  <a:gd name="adj1" fmla="val -16007"/>
                  <a:gd name="adj2" fmla="val 45564"/>
                </a:avLst>
              </a:prstGeom>
              <a:blipFill>
                <a:blip r:embed="rId5"/>
                <a:stretch>
                  <a:fillRect l="-1871" t="-365" r="-3950" b="-474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5">
            <a:extLst>
              <a:ext uri="{FF2B5EF4-FFF2-40B4-BE49-F238E27FC236}">
                <a16:creationId xmlns:a16="http://schemas.microsoft.com/office/drawing/2014/main" id="{A2686BE5-F7C7-464B-9338-7C35A3970D55}"/>
              </a:ext>
            </a:extLst>
          </p:cNvPr>
          <p:cNvSpPr/>
          <p:nvPr/>
        </p:nvSpPr>
        <p:spPr>
          <a:xfrm>
            <a:off x="9195102" y="4881336"/>
            <a:ext cx="2920384" cy="757817"/>
          </a:xfrm>
          <a:prstGeom prst="wedgeRectCallout">
            <a:avLst>
              <a:gd name="adj1" fmla="val -16007"/>
              <a:gd name="adj2" fmla="val 455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But wait… SAT is NP-COMPLETE.</a:t>
            </a:r>
          </a:p>
        </p:txBody>
      </p:sp>
      <p:sp>
        <p:nvSpPr>
          <p:cNvPr id="11" name="Rectangular Callout 5">
            <a:extLst>
              <a:ext uri="{FF2B5EF4-FFF2-40B4-BE49-F238E27FC236}">
                <a16:creationId xmlns:a16="http://schemas.microsoft.com/office/drawing/2014/main" id="{6E843725-EE60-4675-B43C-DADF1E39AAE5}"/>
              </a:ext>
            </a:extLst>
          </p:cNvPr>
          <p:cNvSpPr/>
          <p:nvPr/>
        </p:nvSpPr>
        <p:spPr>
          <a:xfrm>
            <a:off x="6079360" y="5982545"/>
            <a:ext cx="6022361" cy="757817"/>
          </a:xfrm>
          <a:prstGeom prst="wedgeRectCallout">
            <a:avLst>
              <a:gd name="adj1" fmla="val -16007"/>
              <a:gd name="adj2" fmla="val 455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So every problem in NP can be transformed into 3SAT in polytime!</a:t>
            </a:r>
          </a:p>
        </p:txBody>
      </p:sp>
      <p:sp>
        <p:nvSpPr>
          <p:cNvPr id="12" name="Rectangular Callout 5">
            <a:extLst>
              <a:ext uri="{FF2B5EF4-FFF2-40B4-BE49-F238E27FC236}">
                <a16:creationId xmlns:a16="http://schemas.microsoft.com/office/drawing/2014/main" id="{391C5352-CBFC-4940-89CC-E82D7FCEB918}"/>
              </a:ext>
            </a:extLst>
          </p:cNvPr>
          <p:cNvSpPr/>
          <p:nvPr/>
        </p:nvSpPr>
        <p:spPr>
          <a:xfrm>
            <a:off x="90279" y="5980720"/>
            <a:ext cx="5723925" cy="402827"/>
          </a:xfrm>
          <a:prstGeom prst="wedgeRectCallout">
            <a:avLst>
              <a:gd name="adj1" fmla="val 58357"/>
              <a:gd name="adj2" fmla="val 19003"/>
            </a:avLst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Have we shown 3SAT is NP-COMPLETE?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5">
                <a:extLst>
                  <a:ext uri="{FF2B5EF4-FFF2-40B4-BE49-F238E27FC236}">
                    <a16:creationId xmlns:a16="http://schemas.microsoft.com/office/drawing/2014/main" id="{6BFBFCFC-CB60-46E7-A2B2-C3942120364A}"/>
                  </a:ext>
                </a:extLst>
              </p:cNvPr>
              <p:cNvSpPr/>
              <p:nvPr/>
            </p:nvSpPr>
            <p:spPr>
              <a:xfrm>
                <a:off x="535977" y="6383547"/>
                <a:ext cx="4668627" cy="402827"/>
              </a:xfrm>
              <a:prstGeom prst="wedgeRectCallout">
                <a:avLst>
                  <a:gd name="adj1" fmla="val 43575"/>
                  <a:gd name="adj2" fmla="val 9010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Still need to show 3SAT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NP!</a:t>
                </a:r>
              </a:p>
            </p:txBody>
          </p:sp>
        </mc:Choice>
        <mc:Fallback>
          <p:sp>
            <p:nvSpPr>
              <p:cNvPr id="13" name="Rectangular Callout 5">
                <a:extLst>
                  <a:ext uri="{FF2B5EF4-FFF2-40B4-BE49-F238E27FC236}">
                    <a16:creationId xmlns:a16="http://schemas.microsoft.com/office/drawing/2014/main" id="{6BFBFCFC-CB60-46E7-A2B2-C394212036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77" y="6383547"/>
                <a:ext cx="4668627" cy="402827"/>
              </a:xfrm>
              <a:prstGeom prst="wedgeRectCallout">
                <a:avLst>
                  <a:gd name="adj1" fmla="val 43575"/>
                  <a:gd name="adj2" fmla="val 901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3B213-453E-8906-997F-9F89249C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95F933AC-F458-AF0D-5F5B-91F2D9A8D25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093106" y="18858"/>
            <a:ext cx="5833843" cy="10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4" y="-2"/>
            <a:ext cx="7058112" cy="702840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rgbClr val="000000"/>
                </a:solidFill>
              </a:rPr>
              <a:t>Proving 3SAT is </a:t>
            </a:r>
            <a:r>
              <a:rPr lang="en-CA" sz="3600" b="1" dirty="0">
                <a:solidFill>
                  <a:srgbClr val="000000"/>
                </a:solidFill>
              </a:rPr>
              <a:t>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09" y="1106753"/>
                <a:ext cx="7234686" cy="5034338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Define desired YES-certificate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Design a poly-time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algorithm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Correctness proof</a:t>
                </a:r>
              </a:p>
              <a:p>
                <a:pPr lvl="2"/>
                <a:r>
                  <a:rPr lang="en-CA" b="1" dirty="0">
                    <a:solidFill>
                      <a:srgbClr val="000000"/>
                    </a:solidFill>
                  </a:rPr>
                  <a:t>Case 1: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yes-instance;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b="1" dirty="0">
                    <a:solidFill>
                      <a:srgbClr val="000000"/>
                    </a:solidFill>
                  </a:rPr>
                  <a:t>Case 2: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no-instance,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certificate;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b="1" u="sng" dirty="0">
                    <a:solidFill>
                      <a:srgbClr val="000000"/>
                    </a:solidFill>
                  </a:rPr>
                  <a:t>Contrapositive</a:t>
                </a:r>
                <a:r>
                  <a:rPr lang="en-CA" b="1" dirty="0">
                    <a:solidFill>
                      <a:srgbClr val="000000"/>
                    </a:solidFill>
                  </a:rPr>
                  <a:t> of case 2: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yes-instance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9" y="1106753"/>
                <a:ext cx="7234686" cy="5034338"/>
              </a:xfrm>
              <a:blipFill>
                <a:blip r:embed="rId3"/>
                <a:stretch>
                  <a:fillRect t="-1939" b="-1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ular Callout 3">
                <a:extLst>
                  <a:ext uri="{FF2B5EF4-FFF2-40B4-BE49-F238E27FC236}">
                    <a16:creationId xmlns:a16="http://schemas.microsoft.com/office/drawing/2014/main" id="{0BE656CC-4602-417F-A60F-95AA7E9F4352}"/>
                  </a:ext>
                </a:extLst>
              </p:cNvPr>
              <p:cNvSpPr/>
              <p:nvPr/>
            </p:nvSpPr>
            <p:spPr>
              <a:xfrm>
                <a:off x="5854615" y="119742"/>
                <a:ext cx="6258575" cy="1304021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3SAT input </a:t>
                </a:r>
                <a14:m>
                  <m:oMath xmlns:m="http://schemas.openxmlformats.org/officeDocument/2006/math"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𝑪𝒍𝒂𝒖𝒔𝒆𝒔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..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:</a:t>
                </a:r>
                <a:br>
                  <a:rPr lang="en-CA" sz="2000" b="1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a list of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clauses</a:t>
                </a:r>
                <a:r>
                  <a:rPr lang="en-CA" sz="2000" dirty="0">
                    <a:solidFill>
                      <a:srgbClr val="000000"/>
                    </a:solidFill>
                  </a:rPr>
                  <a:t>, and the number </a:t>
                </a:r>
                <a14:m>
                  <m:oMath xmlns:m="http://schemas.openxmlformats.org/officeDocument/2006/math"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sz="20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of variables.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Each clause contains literals. Each literal is a pair (var, neg): a variable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∈{1..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&amp; a negation bit</a:t>
                </a:r>
              </a:p>
            </p:txBody>
          </p:sp>
        </mc:Choice>
        <mc:Fallback>
          <p:sp>
            <p:nvSpPr>
              <p:cNvPr id="17" name="Rectangular Callout 3">
                <a:extLst>
                  <a:ext uri="{FF2B5EF4-FFF2-40B4-BE49-F238E27FC236}">
                    <a16:creationId xmlns:a16="http://schemas.microsoft.com/office/drawing/2014/main" id="{0BE656CC-4602-417F-A60F-95AA7E9F43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615" y="119742"/>
                <a:ext cx="6258575" cy="1304021"/>
              </a:xfrm>
              <a:prstGeom prst="wedgeRectCallout">
                <a:avLst>
                  <a:gd name="adj1" fmla="val -16572"/>
                  <a:gd name="adj2" fmla="val 40943"/>
                </a:avLst>
              </a:prstGeom>
              <a:blipFill>
                <a:blip r:embed="rId4"/>
                <a:stretch>
                  <a:fillRect l="-875" t="-2315" r="-972" b="-787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ular Callout 3">
                <a:extLst>
                  <a:ext uri="{FF2B5EF4-FFF2-40B4-BE49-F238E27FC236}">
                    <a16:creationId xmlns:a16="http://schemas.microsoft.com/office/drawing/2014/main" id="{E8F0937F-E227-4007-B0F4-858FFD5DE615}"/>
                  </a:ext>
                </a:extLst>
              </p:cNvPr>
              <p:cNvSpPr/>
              <p:nvPr/>
            </p:nvSpPr>
            <p:spPr>
              <a:xfrm>
                <a:off x="7362619" y="1423763"/>
                <a:ext cx="4750571" cy="991182"/>
              </a:xfrm>
              <a:prstGeom prst="wedgeRectCallout">
                <a:avLst>
                  <a:gd name="adj1" fmla="val -87586"/>
                  <a:gd name="adj2" fmla="val -5490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YES-certificate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= array with one bit per variable in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{1..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representing a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satisfying assignment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Rectangular Callout 3">
                <a:extLst>
                  <a:ext uri="{FF2B5EF4-FFF2-40B4-BE49-F238E27FC236}">
                    <a16:creationId xmlns:a16="http://schemas.microsoft.com/office/drawing/2014/main" id="{E8F0937F-E227-4007-B0F4-858FFD5DE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19" y="1423763"/>
                <a:ext cx="4750571" cy="991182"/>
              </a:xfrm>
              <a:prstGeom prst="wedgeRectCallout">
                <a:avLst>
                  <a:gd name="adj1" fmla="val -87586"/>
                  <a:gd name="adj2" fmla="val -54908"/>
                </a:avLst>
              </a:prstGeom>
              <a:blipFill>
                <a:blip r:embed="rId5"/>
                <a:stretch>
                  <a:fillRect r="-744" b="-982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ular Callout 3">
                <a:extLst>
                  <a:ext uri="{FF2B5EF4-FFF2-40B4-BE49-F238E27FC236}">
                    <a16:creationId xmlns:a16="http://schemas.microsoft.com/office/drawing/2014/main" id="{E63BB4AF-68E7-4944-BE99-A2D64CDC8C91}"/>
                  </a:ext>
                </a:extLst>
              </p:cNvPr>
              <p:cNvSpPr/>
              <p:nvPr/>
            </p:nvSpPr>
            <p:spPr>
              <a:xfrm>
                <a:off x="7362619" y="5111617"/>
                <a:ext cx="4750571" cy="645239"/>
              </a:xfrm>
              <a:prstGeom prst="wedgeRectCallout">
                <a:avLst>
                  <a:gd name="adj1" fmla="val -47805"/>
                  <a:gd name="adj2" fmla="val 1479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This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Clauses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time, which is polynomial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Size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1" name="Rectangular Callout 3">
                <a:extLst>
                  <a:ext uri="{FF2B5EF4-FFF2-40B4-BE49-F238E27FC236}">
                    <a16:creationId xmlns:a16="http://schemas.microsoft.com/office/drawing/2014/main" id="{E63BB4AF-68E7-4944-BE99-A2D64CDC8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19" y="5111617"/>
                <a:ext cx="4750571" cy="645239"/>
              </a:xfrm>
              <a:prstGeom prst="wedgeRectCallout">
                <a:avLst>
                  <a:gd name="adj1" fmla="val -47805"/>
                  <a:gd name="adj2" fmla="val 14791"/>
                </a:avLst>
              </a:prstGeom>
              <a:blipFill>
                <a:blip r:embed="rId6"/>
                <a:stretch>
                  <a:fillRect t="-9259" b="-194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23199-1B65-B30A-772E-C4CA230C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3644" y="637313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85B50E4-877D-B7E4-B11E-191D2015B317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692510" y="2498442"/>
            <a:ext cx="5420680" cy="249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83" y="-2"/>
            <a:ext cx="11924129" cy="702840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000000"/>
                </a:solidFill>
              </a:rPr>
              <a:t>Mechanics of showing a problem is </a:t>
            </a:r>
            <a:r>
              <a:rPr lang="en-CA" b="1" dirty="0">
                <a:solidFill>
                  <a:srgbClr val="000000"/>
                </a:solidFill>
              </a:rPr>
              <a:t>in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009" y="1106752"/>
                <a:ext cx="7234686" cy="5430613"/>
              </a:xfrm>
            </p:spPr>
            <p:txBody>
              <a:bodyPr>
                <a:normAutofit/>
              </a:bodyPr>
              <a:lstStyle/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Define desired YES-certificate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Design a poly-time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b="1" dirty="0">
                    <a:solidFill>
                      <a:srgbClr val="000000"/>
                    </a:solidFill>
                  </a:rPr>
                  <a:t> </a:t>
                </a:r>
                <a:r>
                  <a:rPr lang="en-CA" sz="2400" dirty="0">
                    <a:solidFill>
                      <a:srgbClr val="000000"/>
                    </a:solidFill>
                  </a:rPr>
                  <a:t>algorithm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CA" sz="2400" dirty="0">
                    <a:solidFill>
                      <a:srgbClr val="000000"/>
                    </a:solidFill>
                  </a:rPr>
                  <a:t>Correctness proof</a:t>
                </a:r>
              </a:p>
              <a:p>
                <a:pPr lvl="2"/>
                <a:r>
                  <a:rPr lang="en-CA" b="1" dirty="0">
                    <a:solidFill>
                      <a:srgbClr val="000000"/>
                    </a:solidFill>
                  </a:rPr>
                  <a:t>Case 1: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yes-instance;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b="0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b="1" dirty="0">
                    <a:solidFill>
                      <a:srgbClr val="000000"/>
                    </a:solidFill>
                  </a:rPr>
                  <a:t>Case 2:</a:t>
                </a:r>
                <a:r>
                  <a:rPr lang="en-CA" dirty="0">
                    <a:solidFill>
                      <a:srgbClr val="000000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no-instance,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			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be any certificate;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b="1" u="sng" dirty="0">
                    <a:solidFill>
                      <a:srgbClr val="000000"/>
                    </a:solidFill>
                  </a:rPr>
                  <a:t>Contrapositive</a:t>
                </a:r>
                <a:r>
                  <a:rPr lang="en-CA" b="1" dirty="0">
                    <a:solidFill>
                      <a:srgbClr val="000000"/>
                    </a:solidFill>
                  </a:rPr>
                  <a:t> of case 2: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;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Prove </a:t>
                </a:r>
                <a14:m>
                  <m:oMath xmlns:m="http://schemas.openxmlformats.org/officeDocument/2006/math"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 yes-instance</a:t>
                </a:r>
              </a:p>
              <a:p>
                <a:pPr lvl="2"/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009" y="1106752"/>
                <a:ext cx="7234686" cy="5430613"/>
              </a:xfrm>
              <a:blipFill>
                <a:blip r:embed="rId3"/>
                <a:stretch>
                  <a:fillRect t="-179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ular Callout 3">
                <a:extLst>
                  <a:ext uri="{FF2B5EF4-FFF2-40B4-BE49-F238E27FC236}">
                    <a16:creationId xmlns:a16="http://schemas.microsoft.com/office/drawing/2014/main" id="{459E7A0E-24C0-4A69-97EF-9ABDCD15A514}"/>
                  </a:ext>
                </a:extLst>
              </p:cNvPr>
              <p:cNvSpPr/>
              <p:nvPr/>
            </p:nvSpPr>
            <p:spPr>
              <a:xfrm>
                <a:off x="7362620" y="1207698"/>
                <a:ext cx="4750571" cy="1907243"/>
              </a:xfrm>
              <a:prstGeom prst="wedgeRectCallout">
                <a:avLst>
                  <a:gd name="adj1" fmla="val -69352"/>
                  <a:gd name="adj2" fmla="val 3828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be a yes-instance of 3SAT. Then it has a satisfying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And,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will see that each clause contains a literal satisfied by this assignment, so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will see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𝑛𝑢𝑚𝑆𝑎𝑡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𝐶𝑙𝑎𝑢𝑠𝑒𝑠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and return true.</a:t>
                </a:r>
              </a:p>
            </p:txBody>
          </p:sp>
        </mc:Choice>
        <mc:Fallback>
          <p:sp>
            <p:nvSpPr>
              <p:cNvPr id="11" name="Rectangular Callout 3">
                <a:extLst>
                  <a:ext uri="{FF2B5EF4-FFF2-40B4-BE49-F238E27FC236}">
                    <a16:creationId xmlns:a16="http://schemas.microsoft.com/office/drawing/2014/main" id="{459E7A0E-24C0-4A69-97EF-9ABDCD15A5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620" y="1207698"/>
                <a:ext cx="4750571" cy="1907243"/>
              </a:xfrm>
              <a:prstGeom prst="wedgeRectCallout">
                <a:avLst>
                  <a:gd name="adj1" fmla="val -69352"/>
                  <a:gd name="adj2" fmla="val 38289"/>
                </a:avLst>
              </a:prstGeom>
              <a:blipFill>
                <a:blip r:embed="rId4"/>
                <a:stretch>
                  <a:fillRect t="-1582" r="-1179" b="-538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ular Callout 3">
                <a:extLst>
                  <a:ext uri="{FF2B5EF4-FFF2-40B4-BE49-F238E27FC236}">
                    <a16:creationId xmlns:a16="http://schemas.microsoft.com/office/drawing/2014/main" id="{4F2FC73B-53B5-4FF2-8213-350C38B60497}"/>
                  </a:ext>
                </a:extLst>
              </p:cNvPr>
              <p:cNvSpPr/>
              <p:nvPr/>
            </p:nvSpPr>
            <p:spPr>
              <a:xfrm>
                <a:off x="6596333" y="3195837"/>
                <a:ext cx="5516858" cy="1907243"/>
              </a:xfrm>
              <a:prstGeom prst="wedgeRectCallout">
                <a:avLst>
                  <a:gd name="adj1" fmla="val -72959"/>
                  <a:gd name="adj2" fmla="val 5685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𝑣𝑒𝑟𝑖𝑓𝑦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returns true.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𝑛𝑢𝑚𝑆𝑎𝑡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𝐶𝑙𝑎𝑢𝑠𝑒𝑠</m:t>
                    </m:r>
                    <m:r>
                      <a:rPr lang="en-CA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𝑛𝑢𝑚𝑆𝑎𝑡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was incremented in each iteration of the loop over clauses, so each clause contains a satisfied literal, so the 3SAT formula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satisfied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a yes-instance.</a:t>
                </a:r>
              </a:p>
            </p:txBody>
          </p:sp>
        </mc:Choice>
        <mc:Fallback>
          <p:sp>
            <p:nvSpPr>
              <p:cNvPr id="12" name="Rectangular Callout 3">
                <a:extLst>
                  <a:ext uri="{FF2B5EF4-FFF2-40B4-BE49-F238E27FC236}">
                    <a16:creationId xmlns:a16="http://schemas.microsoft.com/office/drawing/2014/main" id="{4F2FC73B-53B5-4FF2-8213-350C38B604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333" y="3195837"/>
                <a:ext cx="5516858" cy="1907243"/>
              </a:xfrm>
              <a:prstGeom prst="wedgeRectCallout">
                <a:avLst>
                  <a:gd name="adj1" fmla="val -72959"/>
                  <a:gd name="adj2" fmla="val 56856"/>
                </a:avLst>
              </a:prstGeom>
              <a:blipFill>
                <a:blip r:embed="rId5"/>
                <a:stretch>
                  <a:fillRect t="-147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ular Callout 3">
                <a:extLst>
                  <a:ext uri="{FF2B5EF4-FFF2-40B4-BE49-F238E27FC236}">
                    <a16:creationId xmlns:a16="http://schemas.microsoft.com/office/drawing/2014/main" id="{A8D31330-E904-4372-893B-1446861C6216}"/>
                  </a:ext>
                </a:extLst>
              </p:cNvPr>
              <p:cNvSpPr/>
              <p:nvPr/>
            </p:nvSpPr>
            <p:spPr>
              <a:xfrm>
                <a:off x="6172427" y="5302536"/>
                <a:ext cx="5944810" cy="1178605"/>
              </a:xfrm>
              <a:prstGeom prst="wedgeRectCallout">
                <a:avLst>
                  <a:gd name="adj1" fmla="val -38241"/>
                  <a:gd name="adj2" fmla="val 22565"/>
                </a:avLst>
              </a:prstGeom>
              <a:solidFill>
                <a:srgbClr val="FFFFFF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It follows that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3SAT is in NP.</a:t>
                </a:r>
              </a:p>
              <a:p>
                <a:pPr algn="ctr"/>
                <a:r>
                  <a:rPr lang="en-US" sz="2000" dirty="0">
                    <a:solidFill>
                      <a:srgbClr val="000000"/>
                    </a:solidFill>
                  </a:rPr>
                  <a:t>Since we have already shown SAT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3SAT,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we now know that </a:t>
                </a:r>
                <a:r>
                  <a:rPr lang="en-US" sz="2000" b="1" dirty="0">
                    <a:solidFill>
                      <a:srgbClr val="000000"/>
                    </a:solidFill>
                  </a:rPr>
                  <a:t>3SAT is NP-COMPLETE</a:t>
                </a:r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3" name="Rectangular Callout 3">
                <a:extLst>
                  <a:ext uri="{FF2B5EF4-FFF2-40B4-BE49-F238E27FC236}">
                    <a16:creationId xmlns:a16="http://schemas.microsoft.com/office/drawing/2014/main" id="{A8D31330-E904-4372-893B-1446861C6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427" y="5302536"/>
                <a:ext cx="5944810" cy="1178605"/>
              </a:xfrm>
              <a:prstGeom prst="wedgeRectCallout">
                <a:avLst>
                  <a:gd name="adj1" fmla="val -38241"/>
                  <a:gd name="adj2" fmla="val 22565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2DA57-98CB-1A89-6B21-D1496A5A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823" y="648114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74815-8781-47F5-AD37-D8CFD5CF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Recap</a:t>
            </a:r>
            <a:endParaRPr lang="en-CA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DBAB7-AF64-4D25-8A54-9D1C0FEB07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1028383"/>
                <a:ext cx="9905998" cy="518263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To prove a problem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NP-COMPLETE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</a:t>
                </a:r>
                <a:r>
                  <a:rPr lang="en-US" b="1" dirty="0">
                    <a:solidFill>
                      <a:srgbClr val="000000"/>
                    </a:solidFill>
                  </a:rPr>
                  <a:t>in NP, </a:t>
                </a:r>
                <a:r>
                  <a:rPr lang="en-US" b="1" u="sng" dirty="0">
                    <a:solidFill>
                      <a:srgbClr val="000000"/>
                    </a:solidFill>
                  </a:rPr>
                  <a:t>and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Give a polynomial transformation</a:t>
                </a:r>
                <a:br>
                  <a:rPr lang="en-US" dirty="0">
                    <a:solidFill>
                      <a:srgbClr val="000000"/>
                    </a:solidFill>
                  </a:rPr>
                </a:br>
                <a:r>
                  <a:rPr lang="en-US" b="1" dirty="0">
                    <a:solidFill>
                      <a:srgbClr val="000000"/>
                    </a:solidFill>
                  </a:rPr>
                  <a:t>from </a:t>
                </a:r>
                <a:r>
                  <a:rPr lang="en-US" dirty="0">
                    <a:solidFill>
                      <a:srgbClr val="000000"/>
                    </a:solidFill>
                  </a:rPr>
                  <a:t>some NP-COMPLETE problem </a:t>
                </a:r>
                <a:r>
                  <a:rPr lang="en-US" b="1" dirty="0">
                    <a:solidFill>
                      <a:srgbClr val="000000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𝚷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CA" dirty="0">
                    <a:solidFill>
                      <a:srgbClr val="000000"/>
                    </a:solidFill>
                  </a:rPr>
                  <a:t>This involves an IFF correctness argument,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and </a:t>
                </a:r>
                <a:r>
                  <a:rPr lang="en-CA" dirty="0">
                    <a:solidFill>
                      <a:srgbClr val="000000"/>
                    </a:solidFill>
                  </a:rPr>
                  <a:t>a polytime complexity argument</a:t>
                </a:r>
              </a:p>
              <a:p>
                <a:r>
                  <a:rPr lang="en-CA" dirty="0">
                    <a:solidFill>
                      <a:srgbClr val="000000"/>
                    </a:solidFill>
                  </a:rPr>
                  <a:t>When showing a problem is in NP,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u="sng" dirty="0">
                    <a:solidFill>
                      <a:srgbClr val="000000"/>
                    </a:solidFill>
                  </a:rPr>
                  <a:t>or</a:t>
                </a:r>
                <a:r>
                  <a:rPr lang="en-CA" dirty="0">
                    <a:solidFill>
                      <a:srgbClr val="000000"/>
                    </a:solidFill>
                  </a:rPr>
                  <a:t> proving correctness for a polynomial transformation,</a:t>
                </a: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Instead of proving statements about </a:t>
                </a:r>
                <a:r>
                  <a:rPr lang="en-CA" b="1" dirty="0">
                    <a:solidFill>
                      <a:srgbClr val="000000"/>
                    </a:solidFill>
                  </a:rPr>
                  <a:t>no-instances</a:t>
                </a:r>
                <a:r>
                  <a:rPr lang="en-CA" dirty="0">
                    <a:solidFill>
                      <a:srgbClr val="000000"/>
                    </a:solidFill>
                  </a:rPr>
                  <a:t>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it is usually easier to prove the </a:t>
                </a:r>
                <a:r>
                  <a:rPr lang="en-CA" b="1" dirty="0">
                    <a:solidFill>
                      <a:srgbClr val="000000"/>
                    </a:solidFill>
                  </a:rPr>
                  <a:t>contrapositive</a:t>
                </a:r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7DBAB7-AF64-4D25-8A54-9D1C0FEB0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1028383"/>
                <a:ext cx="9905998" cy="5182635"/>
              </a:xfrm>
              <a:blipFill>
                <a:blip r:embed="rId2"/>
                <a:stretch>
                  <a:fillRect l="-1600" t="-2235" r="-1231" b="-1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D13E9-551D-0A66-7C8B-E480EE918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84D5EE-617C-B8C6-0138-6A8379F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Is 2-SAT also hard?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B431D-58E3-5E02-A2F8-2F5299F6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4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756465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2-SAT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0" dirty="0" err="1">
                    <a:solidFill>
                      <a:srgbClr val="000000"/>
                    </a:solidFill>
                  </a:rPr>
                  <a:t>Satisfiable</a:t>
                </a:r>
                <a:r>
                  <a:rPr lang="en-CA" b="0" dirty="0">
                    <a:solidFill>
                      <a:srgbClr val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CA" b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869279"/>
                <a:ext cx="9905998" cy="45977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5" y="3209021"/>
                <a:ext cx="1229293" cy="454172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74" y="3741916"/>
                <a:ext cx="1229293" cy="454172"/>
              </a:xfrm>
              <a:prstGeom prst="rect">
                <a:avLst/>
              </a:prstGeom>
              <a:blipFill>
                <a:blip r:embed="rId4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20" y="3209021"/>
                <a:ext cx="1229293" cy="454172"/>
              </a:xfrm>
              <a:prstGeom prst="rect">
                <a:avLst/>
              </a:prstGeom>
              <a:blipFill>
                <a:blip r:embed="rId5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119" y="3741916"/>
                <a:ext cx="1229293" cy="454172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5" y="3209021"/>
                <a:ext cx="1229293" cy="454172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4064" y="3741916"/>
                <a:ext cx="1229293" cy="454172"/>
              </a:xfrm>
              <a:prstGeom prst="rect">
                <a:avLst/>
              </a:prstGeom>
              <a:blipFill>
                <a:blip r:embed="rId8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⇒¬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9" y="3209021"/>
                <a:ext cx="1229293" cy="454172"/>
              </a:xfrm>
              <a:prstGeom prst="rect">
                <a:avLst/>
              </a:prstGeom>
              <a:blipFill>
                <a:blip r:embed="rId9"/>
                <a:stretch>
                  <a:fillRect b="-128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CA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008" y="3741916"/>
                <a:ext cx="1229293" cy="454172"/>
              </a:xfrm>
              <a:prstGeom prst="rect">
                <a:avLst/>
              </a:prstGeom>
              <a:blipFill>
                <a:blip r:embed="rId10"/>
                <a:stretch>
                  <a:fillRect b="-1299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val 13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val 14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val 1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val 1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val 18"/>
              <p:cNvSpPr/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2815739"/>
                <a:ext cx="708508" cy="70850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Oval 19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107" idx="1"/>
            <a:endCxn id="17" idx="5"/>
          </p:cNvCxnSpPr>
          <p:nvPr/>
        </p:nvCxnSpPr>
        <p:spPr>
          <a:xfrm flipH="1" flipV="1">
            <a:off x="1643119" y="3415343"/>
            <a:ext cx="1404959" cy="156663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7"/>
            <a:endCxn id="14" idx="3"/>
          </p:cNvCxnSpPr>
          <p:nvPr/>
        </p:nvCxnSpPr>
        <p:spPr>
          <a:xfrm flipV="1">
            <a:off x="1607409" y="3415343"/>
            <a:ext cx="1440669" cy="1571781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6"/>
            <a:endCxn id="19" idx="2"/>
          </p:cNvCxnSpPr>
          <p:nvPr/>
        </p:nvCxnSpPr>
        <p:spPr>
          <a:xfrm>
            <a:off x="3652827" y="3164848"/>
            <a:ext cx="1197365" cy="5145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2"/>
            <a:endCxn id="15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9" idx="3"/>
            <a:endCxn id="15" idx="7"/>
          </p:cNvCxnSpPr>
          <p:nvPr/>
        </p:nvCxnSpPr>
        <p:spPr>
          <a:xfrm flipH="1">
            <a:off x="3549068" y="3420488"/>
            <a:ext cx="1404883" cy="156663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5"/>
            <a:endCxn id="20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7" idx="6"/>
            <a:endCxn id="14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47625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151316" y="2607078"/>
            <a:ext cx="585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000000"/>
                </a:solidFill>
              </a:rPr>
              <a:t>Edges (implications of clauses)…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Oval 94"/>
              <p:cNvSpPr/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5" name="Oval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10594"/>
                <a:ext cx="708508" cy="70850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Oval 95"/>
              <p:cNvSpPr/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6" name="Oval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83365"/>
                <a:ext cx="708508" cy="70850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Oval 96"/>
              <p:cNvSpPr/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7" name="Oval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10594"/>
                <a:ext cx="708508" cy="708508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Oval 97"/>
              <p:cNvSpPr/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8" name="Oval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83365"/>
                <a:ext cx="708508" cy="70850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Oval 98"/>
              <p:cNvSpPr/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99" name="Oval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8510"/>
                <a:ext cx="708508" cy="70850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Arrow Connector 99"/>
          <p:cNvCxnSpPr>
            <a:stCxn id="99" idx="2"/>
            <a:endCxn id="96" idx="6"/>
          </p:cNvCxnSpPr>
          <p:nvPr/>
        </p:nvCxnSpPr>
        <p:spPr>
          <a:xfrm flipH="1" flipV="1">
            <a:off x="3652827" y="5237619"/>
            <a:ext cx="1197365" cy="5145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5" idx="5"/>
            <a:endCxn id="99" idx="1"/>
          </p:cNvCxnSpPr>
          <p:nvPr/>
        </p:nvCxnSpPr>
        <p:spPr>
          <a:xfrm>
            <a:off x="3549068" y="3415343"/>
            <a:ext cx="1404883" cy="1576926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6" idx="2"/>
            <a:endCxn id="98" idx="6"/>
          </p:cNvCxnSpPr>
          <p:nvPr/>
        </p:nvCxnSpPr>
        <p:spPr>
          <a:xfrm flipH="1">
            <a:off x="1711168" y="5237619"/>
            <a:ext cx="1233151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7" idx="6"/>
            <a:endCxn id="95" idx="2"/>
          </p:cNvCxnSpPr>
          <p:nvPr/>
        </p:nvCxnSpPr>
        <p:spPr>
          <a:xfrm>
            <a:off x="1746878" y="3164848"/>
            <a:ext cx="1197441" cy="0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Rectangle 103"/>
              <p:cNvSpPr/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6" y="4338028"/>
                <a:ext cx="6140495" cy="454172"/>
              </a:xfrm>
              <a:prstGeom prst="rect">
                <a:avLst/>
              </a:prstGeom>
              <a:blipFill>
                <a:blip r:embed="rId22"/>
                <a:stretch>
                  <a:fillRect b="-1428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Rectangle 104"/>
          <p:cNvSpPr/>
          <p:nvPr/>
        </p:nvSpPr>
        <p:spPr>
          <a:xfrm>
            <a:off x="5813815" y="5624481"/>
            <a:ext cx="6140495" cy="45417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Therefore the formula </a:t>
            </a:r>
            <a:r>
              <a:rPr lang="en-CA" sz="2000" b="1" dirty="0">
                <a:solidFill>
                  <a:srgbClr val="000000"/>
                </a:solidFill>
              </a:rPr>
              <a:t>cannot </a:t>
            </a:r>
            <a:r>
              <a:rPr lang="en-CA" sz="2000" dirty="0">
                <a:solidFill>
                  <a:srgbClr val="000000"/>
                </a:solidFill>
              </a:rPr>
              <a:t>be satisfied!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Oval 105"/>
              <p:cNvSpPr/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6" name="Oval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2805449"/>
                <a:ext cx="708508" cy="70850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Oval 106"/>
              <p:cNvSpPr/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7" name="Oval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319" y="4878220"/>
                <a:ext cx="708508" cy="708508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8" name="Oval 107"/>
              <p:cNvSpPr/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8" name="Oval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370" y="2805449"/>
                <a:ext cx="708508" cy="708508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9" name="Oval 108"/>
              <p:cNvSpPr/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09" name="Oval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60" y="4878220"/>
                <a:ext cx="708508" cy="708508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" name="Oval 109"/>
              <p:cNvSpPr/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CA" sz="2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0" name="Oval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192" y="4883365"/>
                <a:ext cx="708508" cy="708508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110" idx="2"/>
            <a:endCxn id="107" idx="6"/>
          </p:cNvCxnSpPr>
          <p:nvPr/>
        </p:nvCxnSpPr>
        <p:spPr>
          <a:xfrm flipH="1" flipV="1">
            <a:off x="3652827" y="5232474"/>
            <a:ext cx="1197365" cy="5145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6" idx="5"/>
            <a:endCxn id="110" idx="1"/>
          </p:cNvCxnSpPr>
          <p:nvPr/>
        </p:nvCxnSpPr>
        <p:spPr>
          <a:xfrm>
            <a:off x="3549068" y="3410198"/>
            <a:ext cx="1404883" cy="1576926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9" idx="7"/>
            <a:endCxn id="106" idx="3"/>
          </p:cNvCxnSpPr>
          <p:nvPr/>
        </p:nvCxnSpPr>
        <p:spPr>
          <a:xfrm flipV="1">
            <a:off x="1607409" y="3410198"/>
            <a:ext cx="1440669" cy="1571781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7" idx="1"/>
            <a:endCxn id="108" idx="5"/>
          </p:cNvCxnSpPr>
          <p:nvPr/>
        </p:nvCxnSpPr>
        <p:spPr>
          <a:xfrm flipH="1" flipV="1">
            <a:off x="1643119" y="3410198"/>
            <a:ext cx="1404959" cy="1571781"/>
          </a:xfrm>
          <a:prstGeom prst="straightConnector1">
            <a:avLst/>
          </a:prstGeom>
          <a:ln w="57150">
            <a:solidFill>
              <a:srgbClr val="000000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Rectangle 118"/>
              <p:cNvSpPr/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… so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cannot be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15" y="4980913"/>
                <a:ext cx="6140495" cy="454172"/>
              </a:xfrm>
              <a:prstGeom prst="rect">
                <a:avLst/>
              </a:prstGeom>
              <a:blipFill>
                <a:blip r:embed="rId28"/>
                <a:stretch>
                  <a:fillRect b="-1410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/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Logical refresher: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</a:t>
                </a: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8393A2-EFDE-4E3C-AA5F-0FDCB35F6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414068"/>
                <a:ext cx="3467819" cy="985280"/>
              </a:xfrm>
              <a:prstGeom prst="rect">
                <a:avLst/>
              </a:prstGeom>
              <a:blipFill>
                <a:blip r:embed="rId29"/>
                <a:stretch>
                  <a:fillRect b="-48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/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>
                    <a:solidFill>
                      <a:srgbClr val="000000"/>
                    </a:solidFill>
                  </a:rPr>
                  <a:t>Therefore,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</a:rPr>
                  <a:t>and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b="1" dirty="0">
                    <a:solidFill>
                      <a:srgbClr val="000000"/>
                    </a:solidFill>
                  </a:rPr>
                  <a:t>equivalent</a:t>
                </a:r>
                <a:r>
                  <a:rPr lang="en-CA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E58EA62-5D39-4858-BE59-2A708891E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347" y="1422915"/>
                <a:ext cx="3467819" cy="985280"/>
              </a:xfrm>
              <a:prstGeom prst="rect">
                <a:avLst/>
              </a:prstGeom>
              <a:blipFill>
                <a:blip r:embed="rId30"/>
                <a:stretch>
                  <a:fillRect b="-484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8AC828C-7439-908F-544F-A72556C2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94" grpId="0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9" grpId="0" animBg="1"/>
      <p:bldP spid="12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id="{43830808-857A-76AA-70F8-E44BE96C08F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9644" y="1028384"/>
            <a:ext cx="9270031" cy="4440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77" y="-2"/>
            <a:ext cx="10801934" cy="1028386"/>
          </a:xfrm>
        </p:spPr>
        <p:txBody>
          <a:bodyPr/>
          <a:lstStyle/>
          <a:p>
            <a:r>
              <a:rPr lang="en-CA" b="1" dirty="0">
                <a:solidFill>
                  <a:srgbClr val="000000"/>
                </a:solidFill>
              </a:rPr>
              <a:t>Polynomial</a:t>
            </a:r>
            <a:r>
              <a:rPr lang="en-CA" dirty="0">
                <a:solidFill>
                  <a:srgbClr val="000000"/>
                </a:solidFill>
              </a:rPr>
              <a:t> </a:t>
            </a:r>
            <a:r>
              <a:rPr lang="en-CA" b="1" u="sng" dirty="0">
                <a:solidFill>
                  <a:srgbClr val="000000"/>
                </a:solidFill>
              </a:rPr>
              <a:t>transformations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770568" y="4514124"/>
                <a:ext cx="4689771" cy="209524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[Mechanics] to give a polynomial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transformation, you must: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1.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specify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2.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show</a:t>
                </a:r>
                <a:r>
                  <a:rPr lang="en-CA" sz="2000" dirty="0">
                    <a:solidFill>
                      <a:srgbClr val="000000"/>
                    </a:solidFill>
                  </a:rPr>
                  <a:t> it runs in poly-time, and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3.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show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a yes-instance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IFF</a:t>
                </a:r>
                <a:br>
                  <a:rPr lang="en-CA" sz="2000" b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a yes-instance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68" y="4514124"/>
                <a:ext cx="4689771" cy="2095249"/>
              </a:xfrm>
              <a:prstGeom prst="rect">
                <a:avLst/>
              </a:prstGeom>
              <a:blipFill>
                <a:blip r:embed="rId3"/>
                <a:stretch>
                  <a:fillRect b="-5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94EC55-610C-B0AA-1370-E17DB2A2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3180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203BF167-7055-38D5-8E1B-7318A080CB1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4" y="1408982"/>
            <a:ext cx="9866998" cy="32411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C6AA08-EC72-4201-8DBC-B63321116D9B}"/>
              </a:ext>
            </a:extLst>
          </p:cNvPr>
          <p:cNvSpPr/>
          <p:nvPr/>
        </p:nvSpPr>
        <p:spPr>
          <a:xfrm>
            <a:off x="577428" y="1606756"/>
            <a:ext cx="1730050" cy="292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2-SAT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7A922-5A47-4E23-947C-41CA86CFA4BF}"/>
              </a:ext>
            </a:extLst>
          </p:cNvPr>
          <p:cNvSpPr/>
          <p:nvPr/>
        </p:nvSpPr>
        <p:spPr>
          <a:xfrm>
            <a:off x="2365971" y="1969065"/>
            <a:ext cx="1666790" cy="29240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00"/>
                </a:solidFill>
              </a:rPr>
              <a:t>2-SAT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/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..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CA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sz="24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5F217A-2CBF-4DAF-A6AA-A5ABB391F1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676" y="1969065"/>
                <a:ext cx="2072230" cy="370044"/>
              </a:xfrm>
              <a:prstGeom prst="rect">
                <a:avLst/>
              </a:prstGeom>
              <a:blipFill>
                <a:blip r:embed="rId4"/>
                <a:stretch>
                  <a:fillRect b="-3281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6B854D6-EB53-490A-A7F7-76029503847B}"/>
              </a:ext>
            </a:extLst>
          </p:cNvPr>
          <p:cNvSpPr/>
          <p:nvPr/>
        </p:nvSpPr>
        <p:spPr>
          <a:xfrm>
            <a:off x="8286369" y="373813"/>
            <a:ext cx="3443831" cy="1023668"/>
          </a:xfrm>
          <a:prstGeom prst="wedgeRectCallout">
            <a:avLst>
              <a:gd name="adj1" fmla="val 542"/>
              <a:gd name="adj2" fmla="val 101264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(variable names are integers in 1..|X|)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/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Suppose no variable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is in the same SCC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then to get a satisfying assignment do the following:</a:t>
                </a:r>
              </a:p>
              <a:p>
                <a:pPr algn="ctr"/>
                <a:r>
                  <a:rPr lang="en-CA" sz="2400" dirty="0">
                    <a:solidFill>
                      <a:srgbClr val="000000"/>
                    </a:solidFill>
                  </a:rPr>
                  <a:t>For each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path from </a:t>
                </a:r>
                <a14:m>
                  <m:oMath xmlns:m="http://schemas.openxmlformats.org/officeDocument/2006/math">
                    <m:r>
                      <a:rPr lang="en-CA" sz="24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, then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𝑓𝑎𝑙𝑠𝑒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 else set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CA" sz="24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F9590EA-D76C-47F6-99E1-6CC2FE227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5" y="4846607"/>
                <a:ext cx="10869282" cy="1204821"/>
              </a:xfrm>
              <a:prstGeom prst="wedgeRectCallout">
                <a:avLst>
                  <a:gd name="adj1" fmla="val 16521"/>
                  <a:gd name="adj2" fmla="val 32051"/>
                </a:avLst>
              </a:prstGeom>
              <a:blipFill>
                <a:blip r:embed="rId5"/>
                <a:stretch>
                  <a:fillRect t="-2985" b="-9453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E7CE06-412B-8873-E896-A3B6370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8C3D11-61A7-BC73-00DD-6520E748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Homework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0B58-9304-0C19-E7F5-4828A8F8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45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26" y="0"/>
            <a:ext cx="9905998" cy="925438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rgbClr val="000000"/>
                </a:solidFill>
              </a:rPr>
              <a:t>Returning to another familiar problem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7663520-60B5-CF03-62D6-36AC4A50BC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9" y="925438"/>
            <a:ext cx="8835237" cy="272046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74556C-8FD2-970E-9FAA-EF43654C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B843BD2-74C8-56D6-E407-3AC1236FEFF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52" y="791296"/>
            <a:ext cx="3188922" cy="33282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61C9F3-E4F5-5852-B1EF-0E063E6B3072}"/>
              </a:ext>
            </a:extLst>
          </p:cNvPr>
          <p:cNvSpPr/>
          <p:nvPr/>
        </p:nvSpPr>
        <p:spPr>
          <a:xfrm>
            <a:off x="558461" y="3885033"/>
            <a:ext cx="4461535" cy="107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Turns out</a:t>
            </a:r>
            <a:r>
              <a:rPr lang="en-CA" sz="2400" b="1" dirty="0">
                <a:solidFill>
                  <a:srgbClr val="000000"/>
                </a:solidFill>
              </a:rPr>
              <a:t> Hamiltonian Cycle is NP complete </a:t>
            </a:r>
            <a:r>
              <a:rPr lang="en-CA" sz="2400" dirty="0">
                <a:solidFill>
                  <a:srgbClr val="000000"/>
                </a:solidFill>
              </a:rPr>
              <a:t>as well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1F5E22-95FD-4B24-8A5D-9D2D54487060}"/>
              </a:ext>
            </a:extLst>
          </p:cNvPr>
          <p:cNvSpPr/>
          <p:nvPr/>
        </p:nvSpPr>
        <p:spPr>
          <a:xfrm>
            <a:off x="4750703" y="4691734"/>
            <a:ext cx="6676593" cy="124082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Compare to </a:t>
            </a:r>
            <a:r>
              <a:rPr lang="en-CA" sz="2400" b="1" dirty="0">
                <a:solidFill>
                  <a:srgbClr val="000000"/>
                </a:solidFill>
              </a:rPr>
              <a:t>Euler tour/circuit</a:t>
            </a:r>
            <a:r>
              <a:rPr lang="en-CA" sz="2400" dirty="0">
                <a:solidFill>
                  <a:srgbClr val="000000"/>
                </a:solidFill>
              </a:rPr>
              <a:t>: a cycle that passes through each </a:t>
            </a:r>
            <a:r>
              <a:rPr lang="en-CA" sz="2400" b="1" u="sng" dirty="0">
                <a:solidFill>
                  <a:srgbClr val="000000"/>
                </a:solidFill>
              </a:rPr>
              <a:t>edge</a:t>
            </a:r>
            <a:r>
              <a:rPr lang="en-CA" sz="2400" dirty="0">
                <a:solidFill>
                  <a:srgbClr val="000000"/>
                </a:solidFill>
              </a:rPr>
              <a:t> exactly once</a:t>
            </a:r>
            <a:br>
              <a:rPr lang="en-CA" sz="2400" dirty="0">
                <a:solidFill>
                  <a:srgbClr val="000000"/>
                </a:solidFill>
              </a:rPr>
            </a:br>
            <a:r>
              <a:rPr lang="en-CA" sz="2400" dirty="0">
                <a:solidFill>
                  <a:srgbClr val="000000"/>
                </a:solidFill>
              </a:rPr>
              <a:t>can be found in </a:t>
            </a:r>
            <a:r>
              <a:rPr lang="en-CA" sz="2400" b="1" dirty="0">
                <a:solidFill>
                  <a:srgbClr val="000000"/>
                </a:solidFill>
              </a:rPr>
              <a:t>polytime</a:t>
            </a:r>
            <a:r>
              <a:rPr lang="en-CA" sz="2400" dirty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1652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>
            <a:extLst>
              <a:ext uri="{FF2B5EF4-FFF2-40B4-BE49-F238E27FC236}">
                <a16:creationId xmlns:a16="http://schemas.microsoft.com/office/drawing/2014/main" id="{354B45F8-4501-6F3A-480D-2F957E371AC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57696" y="1028384"/>
            <a:ext cx="9473429" cy="454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The P=NP 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7339423" y="1028384"/>
                <a:ext cx="4390331" cy="1404906"/>
              </a:xfrm>
              <a:prstGeom prst="wedgeRectCallout">
                <a:avLst>
                  <a:gd name="adj1" fmla="val -90758"/>
                  <a:gd name="adj2" fmla="val 13362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So, to win $1,000,000 just need to find one problem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𝑁𝑃𝐶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that can be reduced to a problem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423" y="1028384"/>
                <a:ext cx="4390331" cy="1404906"/>
              </a:xfrm>
              <a:prstGeom prst="wedgeRectCallout">
                <a:avLst>
                  <a:gd name="adj1" fmla="val -90758"/>
                  <a:gd name="adj2" fmla="val 13362"/>
                </a:avLst>
              </a:prstGeom>
              <a:blipFill>
                <a:blip r:embed="rId3"/>
                <a:stretch>
                  <a:fillRect r="-127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FEDB80B-79AC-415B-80D4-B38BC2836A07}"/>
              </a:ext>
            </a:extLst>
          </p:cNvPr>
          <p:cNvSpPr/>
          <p:nvPr/>
        </p:nvSpPr>
        <p:spPr>
          <a:xfrm>
            <a:off x="8252604" y="4488510"/>
            <a:ext cx="2175532" cy="3652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(see last lecture)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52289-C4B1-06A9-AFE3-4DD2F19A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06F3F2-CD8D-3689-0C47-13586E90A29E}"/>
              </a:ext>
            </a:extLst>
          </p:cNvPr>
          <p:cNvSpPr/>
          <p:nvPr/>
        </p:nvSpPr>
        <p:spPr>
          <a:xfrm>
            <a:off x="2637850" y="1135329"/>
            <a:ext cx="6916300" cy="440630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6E77B-9C8B-1DF2-6AC1-EC72C2B4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25E00-2D96-0C24-5B75-05151233FD6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32" y="1524000"/>
            <a:ext cx="6096000" cy="381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140EAB-0A3A-7369-27C1-F94930A8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2"/>
            <a:ext cx="9905998" cy="1028386"/>
          </a:xfrm>
        </p:spPr>
        <p:txBody>
          <a:bodyPr/>
          <a:lstStyle/>
          <a:p>
            <a:r>
              <a:rPr lang="en-CA" dirty="0">
                <a:solidFill>
                  <a:srgbClr val="000000"/>
                </a:solidFill>
              </a:rPr>
              <a:t>Two possible realities…</a:t>
            </a:r>
          </a:p>
        </p:txBody>
      </p:sp>
    </p:spTree>
    <p:extLst>
      <p:ext uri="{BB962C8B-B14F-4D97-AF65-F5344CB8AC3E}">
        <p14:creationId xmlns:p14="http://schemas.microsoft.com/office/powerpoint/2010/main" val="1325794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7DB8296C-ADBF-CEE5-7318-D6FEC51B6D8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1895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981" y="0"/>
            <a:ext cx="2855019" cy="1229292"/>
          </a:xfrm>
        </p:spPr>
        <p:txBody>
          <a:bodyPr>
            <a:normAutofit fontScale="90000"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Properties of polynomial transformations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DD1E40-38D1-0897-C519-6A36972A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173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6981" y="0"/>
            <a:ext cx="2855019" cy="1229292"/>
          </a:xfrm>
        </p:spPr>
        <p:txBody>
          <a:bodyPr>
            <a:normAutofit fontScale="90000"/>
          </a:bodyPr>
          <a:lstStyle/>
          <a:p>
            <a:r>
              <a:rPr lang="en-CA" sz="2400" b="1" dirty="0">
                <a:solidFill>
                  <a:srgbClr val="000000"/>
                </a:solidFill>
              </a:rPr>
              <a:t>Properties of polynomial transformations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82FA8E-9421-32A1-BD86-DC19341AB1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36981" cy="33990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F3224-EDAE-E364-F6AA-3FAF44EE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1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id="{11C22EDD-9043-34CC-4E63-021C2610495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912" y="599507"/>
            <a:ext cx="9546806" cy="5018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7" y="-2"/>
            <a:ext cx="10932354" cy="599509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Polynomial </a:t>
            </a:r>
            <a:r>
              <a:rPr lang="en-CA" b="1" u="sng" dirty="0">
                <a:solidFill>
                  <a:srgbClr val="000000"/>
                </a:solidFill>
              </a:rPr>
              <a:t>transformations</a:t>
            </a:r>
            <a:r>
              <a:rPr lang="en-CA" dirty="0">
                <a:solidFill>
                  <a:srgbClr val="000000"/>
                </a:solidFill>
              </a:rPr>
              <a:t> (cont.)</a:t>
            </a:r>
          </a:p>
        </p:txBody>
      </p:sp>
      <p:sp>
        <p:nvSpPr>
          <p:cNvPr id="5" name="Rectangle 4"/>
          <p:cNvSpPr/>
          <p:nvPr/>
        </p:nvSpPr>
        <p:spPr>
          <a:xfrm>
            <a:off x="9822230" y="151989"/>
            <a:ext cx="2186083" cy="122263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rgbClr val="000000"/>
                </a:solidFill>
              </a:rPr>
              <a:t>Also known as </a:t>
            </a:r>
            <a:r>
              <a:rPr lang="en-CA" b="1" dirty="0">
                <a:solidFill>
                  <a:srgbClr val="000000"/>
                </a:solidFill>
              </a:rPr>
              <a:t>Karp reductions </a:t>
            </a:r>
            <a:r>
              <a:rPr lang="en-CA" dirty="0">
                <a:solidFill>
                  <a:srgbClr val="000000"/>
                </a:solidFill>
              </a:rPr>
              <a:t>and </a:t>
            </a:r>
            <a:r>
              <a:rPr lang="en-CA" b="1" dirty="0">
                <a:solidFill>
                  <a:srgbClr val="000000"/>
                </a:solidFill>
              </a:rPr>
              <a:t>many-one reductions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9394707" y="4057794"/>
            <a:ext cx="2670028" cy="1985234"/>
          </a:xfrm>
          <a:prstGeom prst="wedgeRectCallout">
            <a:avLst>
              <a:gd name="adj1" fmla="val -61667"/>
              <a:gd name="adj2" fmla="val -1874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We saw one instance where a contrapositive was easier to prove when we discussed Hamiltonian cycles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276795" y="5516695"/>
            <a:ext cx="6565723" cy="1052666"/>
          </a:xfrm>
          <a:prstGeom prst="wedgeRectCallout">
            <a:avLst>
              <a:gd name="adj1" fmla="val 60544"/>
              <a:gd name="adj2" fmla="val -3427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rgbClr val="000000"/>
                </a:solidFill>
              </a:rPr>
              <a:t>The contrapositive can help when it is hard to precisely characterize certificates for no-instances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dirty="0">
                <a:solidFill>
                  <a:srgbClr val="000000"/>
                </a:solidFill>
              </a:rPr>
              <a:t>(or when such certificates don’t prove much)</a:t>
            </a:r>
            <a:endParaRPr lang="en-CA" sz="20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80135-16EF-C33C-ACED-DFDBB4788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26" y="72665"/>
            <a:ext cx="9905998" cy="1028386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0000"/>
                </a:solidFill>
              </a:rPr>
              <a:t>Summarizing</a:t>
            </a:r>
            <a:br>
              <a:rPr lang="en-CA" b="1" dirty="0">
                <a:solidFill>
                  <a:srgbClr val="000000"/>
                </a:solidFill>
              </a:rPr>
            </a:br>
            <a:r>
              <a:rPr lang="en-CA" dirty="0">
                <a:solidFill>
                  <a:srgbClr val="000000"/>
                </a:solidFill>
              </a:rPr>
              <a:t>the More convenient definition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8126" y="1193984"/>
                <a:ext cx="9905998" cy="3596018"/>
              </a:xfrm>
            </p:spPr>
            <p:txBody>
              <a:bodyPr/>
              <a:lstStyle/>
              <a:p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be decision problems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b="1" dirty="0">
                    <a:solidFill>
                      <a:srgbClr val="000000"/>
                    </a:solidFill>
                    <a:latin typeface="+mj-lt"/>
                  </a:rPr>
                  <a:t>iff</a:t>
                </a:r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computable in poly-time,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b="1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𝓘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𝒚𝒆𝒔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e>
                      <m:sub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8126" y="1193984"/>
                <a:ext cx="9905998" cy="3596018"/>
              </a:xfrm>
              <a:blipFill>
                <a:blip r:embed="rId2"/>
                <a:stretch>
                  <a:fillRect l="-1600" t="-32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97638" y="4668512"/>
                <a:ext cx="7211506" cy="775120"/>
              </a:xfrm>
              <a:prstGeom prst="wedgeRectCallout">
                <a:avLst>
                  <a:gd name="adj1" fmla="val 8921"/>
                  <a:gd name="adj2" fmla="val -119376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This is the contrapositive. Was previously (2 slides ago):</a:t>
                </a:r>
                <a:br>
                  <a:rPr lang="en-CA" sz="2000" b="1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</m:e>
                          <m:sub>
                            <m:r>
                              <a:rPr lang="en-CA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8" y="4668512"/>
                <a:ext cx="7211506" cy="775120"/>
              </a:xfrm>
              <a:prstGeom prst="wedgeRectCallout">
                <a:avLst>
                  <a:gd name="adj1" fmla="val 8921"/>
                  <a:gd name="adj2" fmla="val -119376"/>
                </a:avLst>
              </a:prstGeom>
              <a:blipFill>
                <a:blip r:embed="rId3"/>
                <a:stretch>
                  <a:fillRect b="-4566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ular Callout 4"/>
              <p:cNvSpPr/>
              <p:nvPr/>
            </p:nvSpPr>
            <p:spPr>
              <a:xfrm>
                <a:off x="7631502" y="3085423"/>
                <a:ext cx="4462860" cy="775120"/>
              </a:xfrm>
              <a:prstGeom prst="wedgeRectCallout">
                <a:avLst>
                  <a:gd name="adj1" fmla="val -56227"/>
                  <a:gd name="adj2" fmla="val 1074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Note: this is the same as saying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𝓘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𝒚𝒆𝒔</m:t>
                          </m:r>
                        </m:sub>
                      </m:sSub>
                      <m:d>
                        <m:d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en-CA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)⇔(</m:t>
                      </m:r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𝓘</m:t>
                          </m:r>
                        </m:e>
                        <m:sub>
                          <m: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𝒚𝒆𝒔</m:t>
                          </m:r>
                        </m:sub>
                      </m:sSub>
                      <m:d>
                        <m:dPr>
                          <m:ctrlPr>
                            <a:rPr lang="en-CA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1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𝚷</m:t>
                              </m:r>
                            </m:e>
                            <m:sub>
                              <m:r>
                                <a:rPr lang="en-CA" sz="20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CA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502" y="3085423"/>
                <a:ext cx="4462860" cy="775120"/>
              </a:xfrm>
              <a:prstGeom prst="wedgeRectCallout">
                <a:avLst>
                  <a:gd name="adj1" fmla="val -56227"/>
                  <a:gd name="adj2" fmla="val 10749"/>
                </a:avLst>
              </a:prstGeom>
              <a:blipFill>
                <a:blip r:embed="rId4"/>
                <a:stretch>
                  <a:fillRect t="-775" b="-15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/>
          <p:cNvSpPr/>
          <p:nvPr/>
        </p:nvSpPr>
        <p:spPr>
          <a:xfrm>
            <a:off x="6885250" y="2991993"/>
            <a:ext cx="423894" cy="1117802"/>
          </a:xfrm>
          <a:prstGeom prst="righ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631502" y="4109795"/>
            <a:ext cx="4462860" cy="2326631"/>
          </a:xfrm>
          <a:prstGeom prst="wedgeRectCallout">
            <a:avLst>
              <a:gd name="adj1" fmla="val -20692"/>
              <a:gd name="adj2" fmla="val -6069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2000" dirty="0">
                <a:solidFill>
                  <a:srgbClr val="000000"/>
                </a:solidFill>
              </a:rPr>
              <a:t>This property justifies correctness for the following generic</a:t>
            </a:r>
            <a:br>
              <a:rPr lang="en-CA" sz="2000" dirty="0">
                <a:solidFill>
                  <a:srgbClr val="000000"/>
                </a:solidFill>
              </a:rPr>
            </a:br>
            <a:r>
              <a:rPr lang="en-CA" sz="2000" b="1" dirty="0">
                <a:solidFill>
                  <a:srgbClr val="000000"/>
                </a:solidFill>
              </a:rPr>
              <a:t>poly-time Karp reduction:</a:t>
            </a:r>
          </a:p>
          <a:p>
            <a:endParaRPr 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P1toP2KarpReduction(I)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f(I)</a:t>
            </a:r>
          </a:p>
          <a:p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OracleForP2(</a:t>
            </a:r>
            <a:r>
              <a:rPr 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</a:t>
            </a:r>
            <a:r>
              <a: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CA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64DD0D-E650-06F9-68A9-D83CABDB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208" y="5373"/>
            <a:ext cx="9546792" cy="71456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Example polynomial transformation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9F11BB3-57F7-82D2-EDE1-1EC987FDF46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" y="666119"/>
            <a:ext cx="8656329" cy="5003141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DE4FBE3-D9C9-F8B1-101F-412718951BD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671661" y="751971"/>
            <a:ext cx="3380718" cy="216144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0823086" y="2817362"/>
            <a:ext cx="1229293" cy="471393"/>
          </a:xfrm>
          <a:prstGeom prst="wedgeRectCallout">
            <a:avLst>
              <a:gd name="adj1" fmla="val -29157"/>
              <a:gd name="adj2" fmla="val -135771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4-clique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A43A326D-F5DE-E21A-31A7-A6B1285CCF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66204" y="3574999"/>
            <a:ext cx="1652946" cy="1384561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FC01929D-B311-24F0-DD36-8312E172B7B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938" y="5078495"/>
            <a:ext cx="1652946" cy="1340946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10913920" y="3752987"/>
            <a:ext cx="1229293" cy="609188"/>
          </a:xfrm>
          <a:prstGeom prst="wedgeRectCallout">
            <a:avLst>
              <a:gd name="adj1" fmla="val -70044"/>
              <a:gd name="adj2" fmla="val -6820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3-vertex cover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8587427" y="5408296"/>
            <a:ext cx="1229293" cy="609188"/>
          </a:xfrm>
          <a:prstGeom prst="wedgeRectCallout">
            <a:avLst>
              <a:gd name="adj1" fmla="val 98429"/>
              <a:gd name="adj2" fmla="val -10796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0000"/>
                </a:solidFill>
              </a:rPr>
              <a:t>2-vertex cover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5C7AD-C20F-A511-6FB3-79656B73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4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4321" y="48445"/>
                <a:ext cx="9905998" cy="48858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Clique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Vertex-Cover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4321" y="48445"/>
                <a:ext cx="9905998" cy="488580"/>
              </a:xfrm>
              <a:blipFill>
                <a:blip r:embed="rId2"/>
                <a:stretch>
                  <a:fillRect l="-2462" t="-47500" b="-687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321" y="537025"/>
                <a:ext cx="9905998" cy="3934745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an instance of Clique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Construct</a:t>
                </a:r>
                <a:r>
                  <a:rPr lang="en-CA" dirty="0">
                    <a:solidFill>
                      <a:srgbClr val="000000"/>
                    </a:solidFill>
                  </a:rPr>
                  <a:t> instance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of Vertex-Cover,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21" y="537025"/>
                <a:ext cx="9905998" cy="3934745"/>
              </a:xfrm>
              <a:blipFill>
                <a:blip r:embed="rId3"/>
                <a:stretch>
                  <a:fillRect l="-1600" t="-29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034880" y="1658180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34879" y="280166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55172" y="153201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06480" y="280166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47475" y="1909488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63463" y="280166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88753" y="224262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stCxn id="6" idx="7"/>
            <a:endCxn id="11" idx="3"/>
          </p:cNvCxnSpPr>
          <p:nvPr/>
        </p:nvCxnSpPr>
        <p:spPr>
          <a:xfrm flipV="1">
            <a:off x="3463889" y="2671633"/>
            <a:ext cx="298471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8" idx="0"/>
          </p:cNvCxnSpPr>
          <p:nvPr/>
        </p:nvCxnSpPr>
        <p:spPr>
          <a:xfrm>
            <a:off x="4406481" y="2034633"/>
            <a:ext cx="251308" cy="76703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0" idx="0"/>
          </p:cNvCxnSpPr>
          <p:nvPr/>
        </p:nvCxnSpPr>
        <p:spPr>
          <a:xfrm>
            <a:off x="5498784" y="2412105"/>
            <a:ext cx="115988" cy="38956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9" idx="1"/>
          </p:cNvCxnSpPr>
          <p:nvPr/>
        </p:nvCxnSpPr>
        <p:spPr>
          <a:xfrm>
            <a:off x="4657789" y="1783325"/>
            <a:ext cx="663293" cy="19977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0" idx="2"/>
          </p:cNvCxnSpPr>
          <p:nvPr/>
        </p:nvCxnSpPr>
        <p:spPr>
          <a:xfrm>
            <a:off x="4909097" y="3052975"/>
            <a:ext cx="45436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7"/>
            <a:endCxn id="9" idx="3"/>
          </p:cNvCxnSpPr>
          <p:nvPr/>
        </p:nvCxnSpPr>
        <p:spPr>
          <a:xfrm flipV="1">
            <a:off x="4835490" y="2338498"/>
            <a:ext cx="485592" cy="5367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5"/>
            <a:endCxn id="10" idx="1"/>
          </p:cNvCxnSpPr>
          <p:nvPr/>
        </p:nvCxnSpPr>
        <p:spPr>
          <a:xfrm>
            <a:off x="4584182" y="1961026"/>
            <a:ext cx="852888" cy="91424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6"/>
            <a:endCxn id="7" idx="2"/>
          </p:cNvCxnSpPr>
          <p:nvPr/>
        </p:nvCxnSpPr>
        <p:spPr>
          <a:xfrm flipV="1">
            <a:off x="3537497" y="1783325"/>
            <a:ext cx="617675" cy="1261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5"/>
            <a:endCxn id="8" idx="1"/>
          </p:cNvCxnSpPr>
          <p:nvPr/>
        </p:nvCxnSpPr>
        <p:spPr>
          <a:xfrm>
            <a:off x="4117763" y="2671633"/>
            <a:ext cx="362324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6"/>
            <a:endCxn id="8" idx="2"/>
          </p:cNvCxnSpPr>
          <p:nvPr/>
        </p:nvCxnSpPr>
        <p:spPr>
          <a:xfrm>
            <a:off x="3537496" y="3052975"/>
            <a:ext cx="868984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034879" y="5665332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15095" y="4335554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406480" y="5665332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247475" y="4773154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363463" y="5665332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688753" y="510628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>
            <a:stCxn id="52" idx="4"/>
            <a:endCxn id="53" idx="0"/>
          </p:cNvCxnSpPr>
          <p:nvPr/>
        </p:nvCxnSpPr>
        <p:spPr>
          <a:xfrm flipH="1">
            <a:off x="3286188" y="5024463"/>
            <a:ext cx="1" cy="6408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2"/>
            <a:endCxn id="53" idx="0"/>
          </p:cNvCxnSpPr>
          <p:nvPr/>
        </p:nvCxnSpPr>
        <p:spPr>
          <a:xfrm flipH="1">
            <a:off x="3286188" y="4586863"/>
            <a:ext cx="828907" cy="10784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" idx="5"/>
            <a:endCxn id="58" idx="2"/>
          </p:cNvCxnSpPr>
          <p:nvPr/>
        </p:nvCxnSpPr>
        <p:spPr>
          <a:xfrm>
            <a:off x="3463890" y="4950856"/>
            <a:ext cx="224863" cy="40674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2" idx="6"/>
            <a:endCxn id="56" idx="2"/>
          </p:cNvCxnSpPr>
          <p:nvPr/>
        </p:nvCxnSpPr>
        <p:spPr>
          <a:xfrm>
            <a:off x="3537497" y="4773155"/>
            <a:ext cx="1709978" cy="25130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4037526" y="4802303"/>
            <a:ext cx="248641" cy="3417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56" idx="2"/>
            <a:endCxn id="58" idx="6"/>
          </p:cNvCxnSpPr>
          <p:nvPr/>
        </p:nvCxnSpPr>
        <p:spPr>
          <a:xfrm flipH="1">
            <a:off x="4191370" y="5024463"/>
            <a:ext cx="1056105" cy="33313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6" idx="2"/>
            <a:endCxn id="53" idx="6"/>
          </p:cNvCxnSpPr>
          <p:nvPr/>
        </p:nvCxnSpPr>
        <p:spPr>
          <a:xfrm flipH="1">
            <a:off x="3537496" y="5024463"/>
            <a:ext cx="1709979" cy="89217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58" idx="6"/>
            <a:endCxn id="57" idx="1"/>
          </p:cNvCxnSpPr>
          <p:nvPr/>
        </p:nvCxnSpPr>
        <p:spPr>
          <a:xfrm>
            <a:off x="4191370" y="5357598"/>
            <a:ext cx="1245700" cy="38134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57" idx="3"/>
            <a:endCxn id="53" idx="5"/>
          </p:cNvCxnSpPr>
          <p:nvPr/>
        </p:nvCxnSpPr>
        <p:spPr>
          <a:xfrm rot="5400000">
            <a:off x="4450480" y="5107752"/>
            <a:ext cx="12700" cy="1973181"/>
          </a:xfrm>
          <a:prstGeom prst="curvedConnector3">
            <a:avLst>
              <a:gd name="adj1" fmla="val 1378276"/>
            </a:avLst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55" idx="2"/>
            <a:endCxn id="52" idx="4"/>
          </p:cNvCxnSpPr>
          <p:nvPr/>
        </p:nvCxnSpPr>
        <p:spPr>
          <a:xfrm rot="10800000">
            <a:off x="3286190" y="5024463"/>
            <a:ext cx="1120291" cy="892178"/>
          </a:xfrm>
          <a:prstGeom prst="curvedConnector2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57" idx="1"/>
          </p:cNvCxnSpPr>
          <p:nvPr/>
        </p:nvCxnSpPr>
        <p:spPr>
          <a:xfrm rot="16200000" flipV="1">
            <a:off x="3955520" y="4257388"/>
            <a:ext cx="885827" cy="2077275"/>
          </a:xfrm>
          <a:prstGeom prst="curvedConnector2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034880" y="452184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Rectangular Callout 147"/>
              <p:cNvSpPr/>
              <p:nvPr/>
            </p:nvSpPr>
            <p:spPr>
              <a:xfrm>
                <a:off x="6398379" y="4329015"/>
                <a:ext cx="5333546" cy="418598"/>
              </a:xfrm>
              <a:prstGeom prst="wedgeRectCallout">
                <a:avLst>
                  <a:gd name="adj1" fmla="val -49043"/>
                  <a:gd name="adj2" fmla="val -7725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Consider the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complement</a:t>
                </a:r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8" name="Rectangular Callout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379" y="4329015"/>
                <a:ext cx="5333546" cy="418598"/>
              </a:xfrm>
              <a:prstGeom prst="wedgeRectCallout">
                <a:avLst>
                  <a:gd name="adj1" fmla="val -49043"/>
                  <a:gd name="adj2" fmla="val -7725"/>
                </a:avLst>
              </a:prstGeom>
              <a:blipFill>
                <a:blip r:embed="rId4"/>
                <a:stretch>
                  <a:fillRect t="-4167" b="-1944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0" name="Rectangular Callout 149"/>
              <p:cNvSpPr/>
              <p:nvPr/>
            </p:nvSpPr>
            <p:spPr>
              <a:xfrm>
                <a:off x="6052920" y="4976571"/>
                <a:ext cx="2882381" cy="1394794"/>
              </a:xfrm>
              <a:prstGeom prst="wedgeRectCallout">
                <a:avLst>
                  <a:gd name="adj1" fmla="val 20002"/>
                  <a:gd name="adj2" fmla="val -72269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Every edge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is a non-edge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Every non-edge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is an edge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50" name="Rectangular Callout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920" y="4976571"/>
                <a:ext cx="2882381" cy="1394794"/>
              </a:xfrm>
              <a:prstGeom prst="wedgeRectCallout">
                <a:avLst>
                  <a:gd name="adj1" fmla="val 20002"/>
                  <a:gd name="adj2" fmla="val -72269"/>
                </a:avLst>
              </a:prstGeom>
              <a:blipFill>
                <a:blip r:embed="rId5"/>
                <a:stretch>
                  <a:fillRect r="-3151" b="-318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Rectangle 153"/>
              <p:cNvSpPr/>
              <p:nvPr/>
            </p:nvSpPr>
            <p:spPr>
              <a:xfrm>
                <a:off x="109268" y="1731911"/>
                <a:ext cx="2710499" cy="93972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Want to solve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𝐶𝑙𝑖𝑞𝑢𝑒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8" y="1731911"/>
                <a:ext cx="2710499" cy="939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5" name="Rectangle 154"/>
              <p:cNvSpPr/>
              <p:nvPr/>
            </p:nvSpPr>
            <p:spPr>
              <a:xfrm>
                <a:off x="109269" y="4589317"/>
                <a:ext cx="2774354" cy="10195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Idea: reduce to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𝑉𝑒𝑟𝑡𝑒𝑥𝐶𝑜𝑣𝑒𝑟</m:t>
                      </m:r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CA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acc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9" y="4589317"/>
                <a:ext cx="2774354" cy="10195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6" name="Rectangular Callout 155"/>
              <p:cNvSpPr/>
              <p:nvPr/>
            </p:nvSpPr>
            <p:spPr>
              <a:xfrm>
                <a:off x="6671383" y="1883210"/>
                <a:ext cx="4822168" cy="927574"/>
              </a:xfrm>
              <a:prstGeom prst="wedgeRectCallout">
                <a:avLst>
                  <a:gd name="adj1" fmla="val -24543"/>
                  <a:gd name="adj2" fmla="val -43008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Claim:</a:t>
                </a:r>
                <a:r>
                  <a:rPr lang="en-CA" sz="2000" dirty="0">
                    <a:solidFill>
                      <a:srgbClr val="000000"/>
                    </a:solidFill>
                  </a:rPr>
                  <a:t> there is a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-clique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</a:t>
                </a:r>
                <a:r>
                  <a:rPr lang="en-CA" sz="2000" b="1" i="1" dirty="0">
                    <a:solidFill>
                      <a:srgbClr val="000000"/>
                    </a:solidFill>
                  </a:rPr>
                  <a:t>iff</a:t>
                </a:r>
                <a:br>
                  <a:rPr lang="en-CA" sz="2000" dirty="0">
                    <a:solidFill>
                      <a:srgbClr val="000000"/>
                    </a:solidFill>
                  </a:rPr>
                </a:br>
                <a:r>
                  <a:rPr lang="en-CA" sz="2000" dirty="0">
                    <a:solidFill>
                      <a:srgbClr val="000000"/>
                    </a:solidFill>
                  </a:rPr>
                  <a:t>there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Vertex-Cover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endParaRPr lang="en-CA" sz="2000" b="1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56" name="Rectangular Callout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383" y="1883210"/>
                <a:ext cx="4822168" cy="927574"/>
              </a:xfrm>
              <a:prstGeom prst="wedgeRectCallout">
                <a:avLst>
                  <a:gd name="adj1" fmla="val -24543"/>
                  <a:gd name="adj2" fmla="val -43008"/>
                </a:avLst>
              </a:prstGeom>
              <a:blipFill>
                <a:blip r:embed="rId8"/>
                <a:stretch>
                  <a:fillRect r="-440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ular Callout 149">
                <a:extLst>
                  <a:ext uri="{FF2B5EF4-FFF2-40B4-BE49-F238E27FC236}">
                    <a16:creationId xmlns:a16="http://schemas.microsoft.com/office/drawing/2014/main" id="{27A11164-1702-4095-8B6E-7A4BA649D2D7}"/>
                  </a:ext>
                </a:extLst>
              </p:cNvPr>
              <p:cNvSpPr/>
              <p:nvPr/>
            </p:nvSpPr>
            <p:spPr>
              <a:xfrm>
                <a:off x="9168821" y="5058613"/>
                <a:ext cx="2829974" cy="1061599"/>
              </a:xfrm>
              <a:prstGeom prst="wedgeRectCallout">
                <a:avLst>
                  <a:gd name="adj1" fmla="val -59389"/>
                  <a:gd name="adj2" fmla="val 10687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Given an adjacency matrix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, 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CA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by </a:t>
                </a:r>
                <a:r>
                  <a:rPr lang="en-CA" sz="2000" b="1" dirty="0">
                    <a:solidFill>
                      <a:srgbClr val="000000"/>
                    </a:solidFill>
                  </a:rPr>
                  <a:t>flipping 0’s and 1’s.</a:t>
                </a:r>
              </a:p>
            </p:txBody>
          </p:sp>
        </mc:Choice>
        <mc:Fallback>
          <p:sp>
            <p:nvSpPr>
              <p:cNvPr id="44" name="Rectangular Callout 149">
                <a:extLst>
                  <a:ext uri="{FF2B5EF4-FFF2-40B4-BE49-F238E27FC236}">
                    <a16:creationId xmlns:a16="http://schemas.microsoft.com/office/drawing/2014/main" id="{27A11164-1702-4095-8B6E-7A4BA649D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8821" y="5058613"/>
                <a:ext cx="2829974" cy="1061599"/>
              </a:xfrm>
              <a:prstGeom prst="wedgeRectCallout">
                <a:avLst>
                  <a:gd name="adj1" fmla="val -59389"/>
                  <a:gd name="adj2" fmla="val 10687"/>
                </a:avLst>
              </a:prstGeom>
              <a:blipFill>
                <a:blip r:embed="rId9"/>
                <a:stretch>
                  <a:fillRect r="-2348" b="-6215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6795D-32D7-422A-F553-9910E7EA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6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2" grpId="0" animBg="1"/>
      <p:bldP spid="148" grpId="0" animBg="1"/>
      <p:bldP spid="150" grpId="0" animBg="1"/>
      <p:bldP spid="154" grpId="0" animBg="1"/>
      <p:bldP spid="155" grpId="0" animBg="1"/>
      <p:bldP spid="156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69" y="-2"/>
            <a:ext cx="11825486" cy="1028386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000000"/>
                </a:solidFill>
              </a:rPr>
              <a:t>Proving this is a </a:t>
            </a:r>
            <a:r>
              <a:rPr lang="en-CA" b="1" dirty="0">
                <a:solidFill>
                  <a:srgbClr val="000000"/>
                </a:solidFill>
              </a:rPr>
              <a:t>Polynomial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6839" y="1236374"/>
                <a:ext cx="10820572" cy="3596018"/>
              </a:xfrm>
            </p:spPr>
            <p:txBody>
              <a:bodyPr>
                <a:normAutofit/>
              </a:bodyPr>
              <a:lstStyle/>
              <a:p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We denote Clique by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and Vertex-Cover by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endParaRPr lang="en-CA" b="0" dirty="0">
                  <a:solidFill>
                    <a:srgbClr val="00000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CA" b="1" u="sng" dirty="0">
                    <a:solidFill>
                      <a:srgbClr val="000000"/>
                    </a:solidFill>
                    <a:latin typeface="+mj-lt"/>
                  </a:rPr>
                  <a:t>iff</a:t>
                </a:r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there exists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𝐶𝐿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ℐ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>
                    <a:solidFill>
                      <a:srgbClr val="000000"/>
                    </a:solidFill>
                    <a:latin typeface="+mj-lt"/>
                  </a:rPr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is computable in poly-time, for all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𝓘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𝑪𝑳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b="1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CA" dirty="0">
                    <a:solidFill>
                      <a:srgbClr val="00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CA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ℐ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𝑦𝑒𝑠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𝐶𝐿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839" y="1236374"/>
                <a:ext cx="10820572" cy="3596018"/>
              </a:xfrm>
              <a:blipFill>
                <a:blip r:embed="rId2"/>
                <a:stretch>
                  <a:fillRect l="-1465" t="-32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ular Callout 4"/>
          <p:cNvSpPr/>
          <p:nvPr/>
        </p:nvSpPr>
        <p:spPr>
          <a:xfrm>
            <a:off x="10031383" y="2139317"/>
            <a:ext cx="1975772" cy="1028386"/>
          </a:xfrm>
          <a:prstGeom prst="wedgeRectCallout">
            <a:avLst>
              <a:gd name="adj1" fmla="val -89843"/>
              <a:gd name="adj2" fmla="val 3998"/>
            </a:avLst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00"/>
                </a:solidFill>
              </a:rPr>
              <a:t>First let’s show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CDD65-6FBF-9616-76C2-91ACA3DC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5" y="48445"/>
            <a:ext cx="9905998" cy="488580"/>
          </a:xfrm>
        </p:spPr>
        <p:txBody>
          <a:bodyPr>
            <a:noAutofit/>
          </a:bodyPr>
          <a:lstStyle/>
          <a:p>
            <a:r>
              <a:rPr lang="en-CA" sz="3200" b="1" dirty="0">
                <a:solidFill>
                  <a:srgbClr val="000000"/>
                </a:solidFill>
              </a:rPr>
              <a:t>Complexity of the transformation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321" y="537025"/>
                <a:ext cx="9905998" cy="5698347"/>
              </a:xfrm>
            </p:spPr>
            <p:txBody>
              <a:bodyPr/>
              <a:lstStyle/>
              <a:p>
                <a:r>
                  <a:rPr lang="en-CA" dirty="0">
                    <a:solidFill>
                      <a:srgbClr val="000000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is an instance of Clique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CA" b="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endParaRPr lang="en-CA" dirty="0">
                  <a:solidFill>
                    <a:srgbClr val="000000"/>
                  </a:solidFill>
                </a:endParaRPr>
              </a:p>
              <a:p>
                <a:r>
                  <a:rPr lang="en-CA" b="1" dirty="0">
                    <a:solidFill>
                      <a:srgbClr val="000000"/>
                    </a:solidFill>
                  </a:rPr>
                  <a:t>Construct</a:t>
                </a:r>
                <a:r>
                  <a:rPr lang="en-CA" dirty="0">
                    <a:solidFill>
                      <a:srgbClr val="000000"/>
                    </a:solidFill>
                  </a:rPr>
                  <a:t> instance </a:t>
                </a:r>
                <a14:m>
                  <m:oMath xmlns:m="http://schemas.openxmlformats.org/officeDocument/2006/math"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acc>
                      <m:accPr>
                        <m:chr m:val="̅"/>
                        <m:ctrlPr>
                          <a:rPr lang="en-CA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CA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1" dirty="0">
                    <a:solidFill>
                      <a:srgbClr val="000000"/>
                    </a:solidFill>
                  </a:rPr>
                  <a:t> </a:t>
                </a:r>
                <a:r>
                  <a:rPr lang="en-CA" dirty="0">
                    <a:solidFill>
                      <a:srgbClr val="000000"/>
                    </a:solidFill>
                  </a:rPr>
                  <a:t>of Vertex-Cover,</a:t>
                </a:r>
                <a:br>
                  <a:rPr lang="en-CA" dirty="0">
                    <a:solidFill>
                      <a:srgbClr val="000000"/>
                    </a:solidFill>
                  </a:rPr>
                </a:br>
                <a:r>
                  <a:rPr lang="en-CA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CA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CA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321" y="537025"/>
                <a:ext cx="9905998" cy="5698347"/>
              </a:xfrm>
              <a:blipFill>
                <a:blip r:embed="rId2"/>
                <a:stretch>
                  <a:fillRect l="-1600" t="-20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034880" y="1658180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34879" y="280166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55172" y="153201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06480" y="280166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47475" y="1909488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63463" y="2801666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88753" y="2242623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>
            <a:stCxn id="6" idx="7"/>
            <a:endCxn id="11" idx="3"/>
          </p:cNvCxnSpPr>
          <p:nvPr/>
        </p:nvCxnSpPr>
        <p:spPr>
          <a:xfrm flipV="1">
            <a:off x="3463889" y="2671633"/>
            <a:ext cx="298471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4"/>
            <a:endCxn id="8" idx="0"/>
          </p:cNvCxnSpPr>
          <p:nvPr/>
        </p:nvCxnSpPr>
        <p:spPr>
          <a:xfrm>
            <a:off x="4406481" y="2034633"/>
            <a:ext cx="251308" cy="76703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4"/>
            <a:endCxn id="10" idx="0"/>
          </p:cNvCxnSpPr>
          <p:nvPr/>
        </p:nvCxnSpPr>
        <p:spPr>
          <a:xfrm>
            <a:off x="5498784" y="2412105"/>
            <a:ext cx="115988" cy="38956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6"/>
            <a:endCxn id="9" idx="1"/>
          </p:cNvCxnSpPr>
          <p:nvPr/>
        </p:nvCxnSpPr>
        <p:spPr>
          <a:xfrm>
            <a:off x="4657789" y="1783325"/>
            <a:ext cx="663293" cy="19977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0" idx="2"/>
          </p:cNvCxnSpPr>
          <p:nvPr/>
        </p:nvCxnSpPr>
        <p:spPr>
          <a:xfrm>
            <a:off x="4909097" y="3052975"/>
            <a:ext cx="45436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7"/>
            <a:endCxn id="9" idx="3"/>
          </p:cNvCxnSpPr>
          <p:nvPr/>
        </p:nvCxnSpPr>
        <p:spPr>
          <a:xfrm flipV="1">
            <a:off x="4835490" y="2338498"/>
            <a:ext cx="485592" cy="53677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5"/>
            <a:endCxn id="10" idx="1"/>
          </p:cNvCxnSpPr>
          <p:nvPr/>
        </p:nvCxnSpPr>
        <p:spPr>
          <a:xfrm>
            <a:off x="4584182" y="1961026"/>
            <a:ext cx="852888" cy="91424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5" idx="6"/>
            <a:endCxn id="7" idx="2"/>
          </p:cNvCxnSpPr>
          <p:nvPr/>
        </p:nvCxnSpPr>
        <p:spPr>
          <a:xfrm flipV="1">
            <a:off x="3537497" y="1783325"/>
            <a:ext cx="617675" cy="12616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" idx="5"/>
            <a:endCxn id="8" idx="1"/>
          </p:cNvCxnSpPr>
          <p:nvPr/>
        </p:nvCxnSpPr>
        <p:spPr>
          <a:xfrm>
            <a:off x="4117763" y="2671633"/>
            <a:ext cx="362324" cy="20364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6" idx="6"/>
            <a:endCxn id="8" idx="2"/>
          </p:cNvCxnSpPr>
          <p:nvPr/>
        </p:nvCxnSpPr>
        <p:spPr>
          <a:xfrm>
            <a:off x="3537496" y="3052975"/>
            <a:ext cx="868984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034879" y="569408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115095" y="436430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406480" y="569408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247475" y="4801909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363463" y="5694087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688753" y="5135044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cxnSp>
        <p:nvCxnSpPr>
          <p:cNvPr id="59" name="Straight Connector 58"/>
          <p:cNvCxnSpPr>
            <a:stCxn id="52" idx="4"/>
            <a:endCxn id="53" idx="0"/>
          </p:cNvCxnSpPr>
          <p:nvPr/>
        </p:nvCxnSpPr>
        <p:spPr>
          <a:xfrm flipH="1">
            <a:off x="3286188" y="5053218"/>
            <a:ext cx="1" cy="6408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2"/>
            <a:endCxn id="53" idx="0"/>
          </p:cNvCxnSpPr>
          <p:nvPr/>
        </p:nvCxnSpPr>
        <p:spPr>
          <a:xfrm flipH="1">
            <a:off x="3286188" y="4615618"/>
            <a:ext cx="828907" cy="1078469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" idx="5"/>
            <a:endCxn id="58" idx="2"/>
          </p:cNvCxnSpPr>
          <p:nvPr/>
        </p:nvCxnSpPr>
        <p:spPr>
          <a:xfrm>
            <a:off x="3463890" y="4979611"/>
            <a:ext cx="224863" cy="406742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2" idx="6"/>
            <a:endCxn id="56" idx="2"/>
          </p:cNvCxnSpPr>
          <p:nvPr/>
        </p:nvCxnSpPr>
        <p:spPr>
          <a:xfrm>
            <a:off x="3537497" y="4801910"/>
            <a:ext cx="1709978" cy="25130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4037526" y="4831058"/>
            <a:ext cx="248641" cy="34172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56" idx="2"/>
            <a:endCxn id="58" idx="6"/>
          </p:cNvCxnSpPr>
          <p:nvPr/>
        </p:nvCxnSpPr>
        <p:spPr>
          <a:xfrm flipH="1">
            <a:off x="4191370" y="5053218"/>
            <a:ext cx="1056105" cy="333135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6" idx="2"/>
            <a:endCxn id="53" idx="6"/>
          </p:cNvCxnSpPr>
          <p:nvPr/>
        </p:nvCxnSpPr>
        <p:spPr>
          <a:xfrm flipH="1">
            <a:off x="3537496" y="5053218"/>
            <a:ext cx="1709979" cy="89217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58" idx="6"/>
            <a:endCxn id="57" idx="1"/>
          </p:cNvCxnSpPr>
          <p:nvPr/>
        </p:nvCxnSpPr>
        <p:spPr>
          <a:xfrm>
            <a:off x="4191370" y="5386353"/>
            <a:ext cx="1245700" cy="38134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57" idx="3"/>
            <a:endCxn id="53" idx="5"/>
          </p:cNvCxnSpPr>
          <p:nvPr/>
        </p:nvCxnSpPr>
        <p:spPr>
          <a:xfrm rot="5400000">
            <a:off x="4450480" y="5136507"/>
            <a:ext cx="12700" cy="1973181"/>
          </a:xfrm>
          <a:prstGeom prst="curvedConnector3">
            <a:avLst>
              <a:gd name="adj1" fmla="val 1378276"/>
            </a:avLst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Curved Connector 135"/>
          <p:cNvCxnSpPr>
            <a:stCxn id="55" idx="2"/>
            <a:endCxn id="52" idx="4"/>
          </p:cNvCxnSpPr>
          <p:nvPr/>
        </p:nvCxnSpPr>
        <p:spPr>
          <a:xfrm rot="10800000">
            <a:off x="3286190" y="5053218"/>
            <a:ext cx="1120291" cy="892178"/>
          </a:xfrm>
          <a:prstGeom prst="curvedConnector2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9" name="Curved Connector 138"/>
          <p:cNvCxnSpPr>
            <a:stCxn id="57" idx="1"/>
          </p:cNvCxnSpPr>
          <p:nvPr/>
        </p:nvCxnSpPr>
        <p:spPr>
          <a:xfrm rot="16200000" flipV="1">
            <a:off x="3955520" y="4286143"/>
            <a:ext cx="885827" cy="2077275"/>
          </a:xfrm>
          <a:prstGeom prst="curvedConnector2">
            <a:avLst/>
          </a:prstGeom>
          <a:ln w="38100">
            <a:solidFill>
              <a:srgbClr val="0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034880" y="4550601"/>
            <a:ext cx="502617" cy="502617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Rectangular Callout 148"/>
              <p:cNvSpPr/>
              <p:nvPr/>
            </p:nvSpPr>
            <p:spPr>
              <a:xfrm>
                <a:off x="7872319" y="24632"/>
                <a:ext cx="4278762" cy="664791"/>
              </a:xfrm>
              <a:prstGeom prst="wedgeRectCallout">
                <a:avLst>
                  <a:gd name="adj1" fmla="val -47724"/>
                  <a:gd name="adj2" fmla="val -151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Assuming adjacency matrix,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d>
                        <m:dPr>
                          <m:ctrlPr>
                            <a:rPr lang="en-CA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000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CA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CA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CA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CA" sz="2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CA" sz="20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CA" sz="20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CA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func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149" name="Rectangular Callout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19" y="24632"/>
                <a:ext cx="4278762" cy="664791"/>
              </a:xfrm>
              <a:prstGeom prst="wedgeRectCallout">
                <a:avLst>
                  <a:gd name="adj1" fmla="val -47724"/>
                  <a:gd name="adj2" fmla="val -15121"/>
                </a:avLst>
              </a:prstGeom>
              <a:blipFill>
                <a:blip r:embed="rId3"/>
                <a:stretch>
                  <a:fillRect t="-6306" b="-1351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Rectangular Callout 150"/>
              <p:cNvSpPr/>
              <p:nvPr/>
            </p:nvSpPr>
            <p:spPr>
              <a:xfrm>
                <a:off x="7175921" y="1459344"/>
                <a:ext cx="4853346" cy="847731"/>
              </a:xfrm>
              <a:prstGeom prst="wedgeRectCallout">
                <a:avLst>
                  <a:gd name="adj1" fmla="val 19485"/>
                  <a:gd name="adj2" fmla="val -9798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Constructing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time, and computing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time.</a:t>
                </a:r>
              </a:p>
            </p:txBody>
          </p:sp>
        </mc:Choice>
        <mc:Fallback>
          <p:sp>
            <p:nvSpPr>
              <p:cNvPr id="151" name="Rectangular Callout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21" y="1459344"/>
                <a:ext cx="4853346" cy="847731"/>
              </a:xfrm>
              <a:prstGeom prst="wedgeRectCallout">
                <a:avLst>
                  <a:gd name="adj1" fmla="val 19485"/>
                  <a:gd name="adj2" fmla="val -97984"/>
                </a:avLst>
              </a:prstGeom>
              <a:blipFill>
                <a:blip r:embed="rId4"/>
                <a:stretch>
                  <a:fillRect r="-877" b="-240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Rectangular Callout 151"/>
              <p:cNvSpPr/>
              <p:nvPr/>
            </p:nvSpPr>
            <p:spPr>
              <a:xfrm>
                <a:off x="7366148" y="2558965"/>
                <a:ext cx="4712940" cy="770104"/>
              </a:xfrm>
              <a:prstGeom prst="wedgeRectCallout">
                <a:avLst>
                  <a:gd name="adj1" fmla="val 17934"/>
                  <a:gd name="adj2" fmla="val -87464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So computing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 time, which is polynomial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d>
                      <m:dPr>
                        <m:ctrlP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lang="en-CA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52" name="Rectangular Callout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148" y="2558965"/>
                <a:ext cx="4712940" cy="770104"/>
              </a:xfrm>
              <a:prstGeom prst="wedgeRectCallout">
                <a:avLst>
                  <a:gd name="adj1" fmla="val 17934"/>
                  <a:gd name="adj2" fmla="val -87464"/>
                </a:avLst>
              </a:prstGeom>
              <a:blipFill>
                <a:blip r:embed="rId5"/>
                <a:stretch>
                  <a:fillRect r="-1032" b="-6250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1EC23AA-9F7C-4797-A384-FAA9E4EBA954}"/>
                  </a:ext>
                </a:extLst>
              </p:cNvPr>
              <p:cNvSpPr/>
              <p:nvPr/>
            </p:nvSpPr>
            <p:spPr>
              <a:xfrm>
                <a:off x="115973" y="1885020"/>
                <a:ext cx="2710499" cy="93972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Want to solve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𝐶𝑙𝑖𝑞𝑢𝑒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1EC23AA-9F7C-4797-A384-FAA9E4EBA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3" y="1885020"/>
                <a:ext cx="2710499" cy="939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D79184D-36A4-4F5A-8FD3-3F9722E1ACE3}"/>
                  </a:ext>
                </a:extLst>
              </p:cNvPr>
              <p:cNvSpPr/>
              <p:nvPr/>
            </p:nvSpPr>
            <p:spPr>
              <a:xfrm>
                <a:off x="115974" y="4742426"/>
                <a:ext cx="2774354" cy="101958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dirty="0">
                    <a:solidFill>
                      <a:srgbClr val="000000"/>
                    </a:solidFill>
                  </a:rPr>
                  <a:t>Idea: reduce to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𝑉𝑒𝑟𝑡𝑒𝑥𝐶𝑜𝑣𝑒𝑟</m:t>
                      </m:r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CA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2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acc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D79184D-36A4-4F5A-8FD3-3F9722E1AC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74" y="4742426"/>
                <a:ext cx="2774354" cy="10195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ular Callout 148">
                <a:extLst>
                  <a:ext uri="{FF2B5EF4-FFF2-40B4-BE49-F238E27FC236}">
                    <a16:creationId xmlns:a16="http://schemas.microsoft.com/office/drawing/2014/main" id="{2B3543D9-AF70-4839-A8C8-3CA79F8FE714}"/>
                  </a:ext>
                </a:extLst>
              </p:cNvPr>
              <p:cNvSpPr/>
              <p:nvPr/>
            </p:nvSpPr>
            <p:spPr>
              <a:xfrm>
                <a:off x="7872319" y="726706"/>
                <a:ext cx="4278762" cy="365973"/>
              </a:xfrm>
              <a:prstGeom prst="wedgeRectCallout">
                <a:avLst>
                  <a:gd name="adj1" fmla="val -47724"/>
                  <a:gd name="adj2" fmla="val -15121"/>
                </a:avLst>
              </a:pr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A" sz="2000" b="1" dirty="0">
                    <a:solidFill>
                      <a:srgbClr val="000000"/>
                    </a:solidFill>
                  </a:rPr>
                  <a:t>Time to compute </a:t>
                </a:r>
                <a14:m>
                  <m:oMath xmlns:m="http://schemas.openxmlformats.org/officeDocument/2006/math"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CA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b="1" dirty="0">
                    <a:solidFill>
                      <a:srgbClr val="000000"/>
                    </a:solidFill>
                  </a:rPr>
                  <a:t>?</a:t>
                </a:r>
                <a:endParaRPr lang="en-CA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4" name="Rectangular Callout 148">
                <a:extLst>
                  <a:ext uri="{FF2B5EF4-FFF2-40B4-BE49-F238E27FC236}">
                    <a16:creationId xmlns:a16="http://schemas.microsoft.com/office/drawing/2014/main" id="{2B3543D9-AF70-4839-A8C8-3CA79F8FE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319" y="726706"/>
                <a:ext cx="4278762" cy="365973"/>
              </a:xfrm>
              <a:prstGeom prst="wedgeRectCallout">
                <a:avLst>
                  <a:gd name="adj1" fmla="val -47724"/>
                  <a:gd name="adj2" fmla="val -15121"/>
                </a:avLst>
              </a:prstGeom>
              <a:blipFill>
                <a:blip r:embed="rId8"/>
                <a:stretch>
                  <a:fillRect t="-11290" b="-32258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B7F85-C77D-30F2-E9B9-FF849E62C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1" grpId="0" animBg="1"/>
      <p:bldP spid="152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14682</TotalTime>
  <Words>2668</Words>
  <Application>Microsoft Office PowerPoint</Application>
  <PresentationFormat>Widescreen</PresentationFormat>
  <Paragraphs>295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Courier New</vt:lpstr>
      <vt:lpstr>Cambria Math</vt:lpstr>
      <vt:lpstr>Mesh</vt:lpstr>
      <vt:lpstr>CS 341: Algorithms</vt:lpstr>
      <vt:lpstr>Polynomial transformations</vt:lpstr>
      <vt:lpstr>Polynomial transformations</vt:lpstr>
      <vt:lpstr>Polynomial transformations (cont.)</vt:lpstr>
      <vt:lpstr>Summarizing the More convenient definition</vt:lpstr>
      <vt:lpstr>Example polynomial transformation</vt:lpstr>
      <vt:lpstr>Clique ≤_P  Vertex-Cover</vt:lpstr>
      <vt:lpstr>Proving this is a Polynomial transformation</vt:lpstr>
      <vt:lpstr>Complexity of the transformation</vt:lpstr>
      <vt:lpstr>Proving this is a Polynomial transformation</vt:lpstr>
      <vt:lpstr>Proving: I∈I_yes (CL)⇒f(I)∈I_yes (VC)</vt:lpstr>
      <vt:lpstr>Proving this is a Polynomial transformation</vt:lpstr>
      <vt:lpstr>Proving: f(I)∈I_yes (VC)⇒I∈I_yes (CL)</vt:lpstr>
      <vt:lpstr>Complexity class NP-Complete</vt:lpstr>
      <vt:lpstr>Complexity Class NP-Complete (NPC)</vt:lpstr>
      <vt:lpstr>PowerPoint Presentation</vt:lpstr>
      <vt:lpstr>PowerPoint Presentation</vt:lpstr>
      <vt:lpstr>PowerPoint Presentation</vt:lpstr>
      <vt:lpstr>Is sat harder than 3-sat? Only polynomially…</vt:lpstr>
      <vt:lpstr>Correctness</vt:lpstr>
      <vt:lpstr>PowerPoint Presentation</vt:lpstr>
      <vt:lpstr>Correctness</vt:lpstr>
      <vt:lpstr>PowerPoint Presentation</vt:lpstr>
      <vt:lpstr>PowerPoint Presentation</vt:lpstr>
      <vt:lpstr>Proving 3SAT is in NP</vt:lpstr>
      <vt:lpstr>Mechanics of showing a problem is in NP</vt:lpstr>
      <vt:lpstr>Recap</vt:lpstr>
      <vt:lpstr>Is 2-SAT also hard?</vt:lpstr>
      <vt:lpstr>2-SAT examples</vt:lpstr>
      <vt:lpstr>PowerPoint Presentation</vt:lpstr>
      <vt:lpstr>Homework slides</vt:lpstr>
      <vt:lpstr>Returning to another familiar problem</vt:lpstr>
      <vt:lpstr>The P=NP question</vt:lpstr>
      <vt:lpstr>Two possible realities…</vt:lpstr>
      <vt:lpstr>Properties of polynomial transformations</vt:lpstr>
      <vt:lpstr>Properties of polynomial transformations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341: Algorithms</dc:title>
  <dc:creator>Trevor Brown</dc:creator>
  <cp:lastModifiedBy>Trevor Brown</cp:lastModifiedBy>
  <cp:revision>501</cp:revision>
  <dcterms:created xsi:type="dcterms:W3CDTF">2019-01-07T22:31:11Z</dcterms:created>
  <dcterms:modified xsi:type="dcterms:W3CDTF">2023-11-27T23:37:16Z</dcterms:modified>
</cp:coreProperties>
</file>