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6" r:id="rId2"/>
    <p:sldId id="543" r:id="rId3"/>
    <p:sldId id="544" r:id="rId4"/>
    <p:sldId id="545" r:id="rId5"/>
    <p:sldId id="546" r:id="rId6"/>
    <p:sldId id="551" r:id="rId7"/>
    <p:sldId id="547" r:id="rId8"/>
    <p:sldId id="549" r:id="rId9"/>
    <p:sldId id="548" r:id="rId10"/>
    <p:sldId id="550" r:id="rId11"/>
    <p:sldId id="552" r:id="rId12"/>
    <p:sldId id="402" r:id="rId13"/>
    <p:sldId id="470" r:id="rId14"/>
    <p:sldId id="491" r:id="rId15"/>
    <p:sldId id="474" r:id="rId16"/>
    <p:sldId id="493" r:id="rId17"/>
    <p:sldId id="510" r:id="rId18"/>
    <p:sldId id="513" r:id="rId19"/>
    <p:sldId id="512" r:id="rId20"/>
    <p:sldId id="514" r:id="rId21"/>
    <p:sldId id="515" r:id="rId22"/>
    <p:sldId id="477" r:id="rId23"/>
    <p:sldId id="516" r:id="rId24"/>
    <p:sldId id="533" r:id="rId25"/>
    <p:sldId id="529" r:id="rId26"/>
    <p:sldId id="532" r:id="rId27"/>
    <p:sldId id="531" r:id="rId28"/>
    <p:sldId id="530" r:id="rId29"/>
    <p:sldId id="555" r:id="rId30"/>
    <p:sldId id="519" r:id="rId31"/>
    <p:sldId id="479" r:id="rId32"/>
    <p:sldId id="481" r:id="rId33"/>
    <p:sldId id="482" r:id="rId34"/>
    <p:sldId id="484" r:id="rId35"/>
    <p:sldId id="485" r:id="rId36"/>
    <p:sldId id="523" r:id="rId37"/>
    <p:sldId id="487" r:id="rId38"/>
    <p:sldId id="488" r:id="rId39"/>
    <p:sldId id="489" r:id="rId40"/>
    <p:sldId id="525" r:id="rId41"/>
    <p:sldId id="526" r:id="rId42"/>
    <p:sldId id="490" r:id="rId43"/>
    <p:sldId id="542" r:id="rId44"/>
    <p:sldId id="534" r:id="rId45"/>
    <p:sldId id="535" r:id="rId46"/>
    <p:sldId id="536" r:id="rId47"/>
    <p:sldId id="537" r:id="rId48"/>
    <p:sldId id="538" r:id="rId49"/>
    <p:sldId id="539" r:id="rId50"/>
    <p:sldId id="540" r:id="rId51"/>
    <p:sldId id="541" r:id="rId52"/>
    <p:sldId id="554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43"/>
            <p14:sldId id="544"/>
            <p14:sldId id="545"/>
            <p14:sldId id="546"/>
            <p14:sldId id="551"/>
            <p14:sldId id="547"/>
            <p14:sldId id="549"/>
            <p14:sldId id="548"/>
            <p14:sldId id="550"/>
            <p14:sldId id="552"/>
            <p14:sldId id="402"/>
            <p14:sldId id="470"/>
            <p14:sldId id="491"/>
            <p14:sldId id="474"/>
            <p14:sldId id="493"/>
            <p14:sldId id="510"/>
            <p14:sldId id="513"/>
            <p14:sldId id="512"/>
            <p14:sldId id="514"/>
            <p14:sldId id="515"/>
            <p14:sldId id="477"/>
            <p14:sldId id="516"/>
            <p14:sldId id="533"/>
            <p14:sldId id="529"/>
            <p14:sldId id="532"/>
            <p14:sldId id="531"/>
            <p14:sldId id="530"/>
            <p14:sldId id="555"/>
            <p14:sldId id="519"/>
            <p14:sldId id="479"/>
            <p14:sldId id="481"/>
            <p14:sldId id="482"/>
            <p14:sldId id="484"/>
            <p14:sldId id="485"/>
            <p14:sldId id="523"/>
            <p14:sldId id="487"/>
            <p14:sldId id="488"/>
            <p14:sldId id="489"/>
            <p14:sldId id="525"/>
            <p14:sldId id="526"/>
            <p14:sldId id="490"/>
            <p14:sldId id="542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vor Brown" initials="TB" lastIdx="1" clrIdx="0">
    <p:extLst>
      <p:ext uri="{19B8F6BF-5375-455C-9EA6-DF929625EA0E}">
        <p15:presenceInfo xmlns:p15="http://schemas.microsoft.com/office/powerpoint/2012/main" userId="S::t35brown@uwaterloo.ca::400f413c-c64f-48da-8864-7e7642348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CD084"/>
    <a:srgbClr val="A1985F"/>
    <a:srgbClr val="FFFFFF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F482-89FB-4BD4-86A0-345F0B689020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19AD-7051-4B04-9376-A26662017B58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5A9D-EB10-4044-A5A0-6606EFE6E30D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881-7A2A-43A0-BBD0-8484D1A65A6C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44C-0BC9-4A09-B178-D55E5F96F457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605-9798-481D-A5D6-A714FB6F7126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FF43-D8CD-4978-96B6-969D09095EF4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EE00-1D28-471A-96F4-3DF91A644626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6FD-95BD-4911-99C0-73D07FE64DAB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22788AAF-D4D9-43F2-8BC9-D712078BA155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90DF-1FB2-425B-AA4F-E2E31F27E213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D05F-F23D-4B4D-A6E9-4F02CEA17623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88C-6051-47A6-A6E4-FA6A4BD5437A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AF89-F8D9-4AF2-8843-85D687464DCF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B78B-9E40-4B39-AADE-F9FFA5B259CB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45FF-E918-4777-9955-432540FF945B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D7409AD-E62A-4C6E-B38E-7C35539DC8E5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F954505-5FB4-4588-9304-AAD4F8E3030C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5465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43.png"/><Relationship Id="rId7" Type="http://schemas.openxmlformats.org/officeDocument/2006/relationships/image" Target="../media/image320.png"/><Relationship Id="rId12" Type="http://schemas.openxmlformats.org/officeDocument/2006/relationships/image" Target="../media/image4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90.png"/><Relationship Id="rId10" Type="http://schemas.openxmlformats.org/officeDocument/2006/relationships/image" Target="../media/image350.png"/><Relationship Id="rId4" Type="http://schemas.openxmlformats.org/officeDocument/2006/relationships/image" Target="../media/image44.png"/><Relationship Id="rId9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43.png"/><Relationship Id="rId4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0.png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55.png"/><Relationship Id="rId7" Type="http://schemas.openxmlformats.org/officeDocument/2006/relationships/image" Target="../media/image8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0.png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1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6: greedy algorithms II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AAE99-CE6B-AF29-D8AA-8FE68B6D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57DD01-1F05-CC93-268B-89B4A362D76D}"/>
              </a:ext>
            </a:extLst>
          </p:cNvPr>
          <p:cNvSpPr/>
          <p:nvPr/>
        </p:nvSpPr>
        <p:spPr>
          <a:xfrm>
            <a:off x="414843" y="2091418"/>
            <a:ext cx="10099169" cy="7023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38350A-3B42-F3C1-7692-CA381F1AE0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9314" y="-2"/>
                <a:ext cx="10728097" cy="102838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Proving </a:t>
                </a:r>
                <a:r>
                  <a:rPr lang="en-CA" b="1" u="sng" dirty="0">
                    <a:solidFill>
                      <a:srgbClr val="FFFF00"/>
                    </a:solidFill>
                  </a:rPr>
                  <a:t>Lemma</a:t>
                </a:r>
                <a:r>
                  <a:rPr lang="en-CA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4000" dirty="0"/>
                  <a:t> for </a:t>
                </a:r>
                <a:r>
                  <a:rPr lang="en-CA" sz="4000" b="1" dirty="0"/>
                  <a:t>all</a:t>
                </a:r>
                <a:r>
                  <a:rPr lang="en-CA" sz="4000" dirty="0"/>
                  <a:t> </a:t>
                </a:r>
                <a14:m>
                  <m:oMath xmlns:m="http://schemas.openxmlformats.org/officeDocument/2006/math">
                    <m:r>
                      <a:rPr lang="en-CA" sz="40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38350A-3B42-F3C1-7692-CA381F1AE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9314" y="-2"/>
                <a:ext cx="10728097" cy="1028386"/>
              </a:xfrm>
              <a:blipFill>
                <a:blip r:embed="rId2"/>
                <a:stretch>
                  <a:fillRect t="-2367" b="-106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C0B0B-9D4B-EA4F-0687-0AB1A86F0BB3}"/>
              </a:ext>
            </a:extLst>
          </p:cNvPr>
          <p:cNvSpPr txBox="1"/>
          <p:nvPr/>
        </p:nvSpPr>
        <p:spPr>
          <a:xfrm>
            <a:off x="773243" y="2173132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G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836FC40-056B-35DE-0CE3-189A687BC4C7}"/>
              </a:ext>
            </a:extLst>
          </p:cNvPr>
          <p:cNvSpPr/>
          <p:nvPr/>
        </p:nvSpPr>
        <p:spPr>
          <a:xfrm>
            <a:off x="2050894" y="2231372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9B2DBC7-5189-3E39-037D-B192A34BAA80}"/>
              </a:ext>
            </a:extLst>
          </p:cNvPr>
          <p:cNvSpPr/>
          <p:nvPr/>
        </p:nvSpPr>
        <p:spPr>
          <a:xfrm>
            <a:off x="4862450" y="2231372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38C8987E-0045-3096-8C81-6295251BF6CD}"/>
              </a:ext>
            </a:extLst>
          </p:cNvPr>
          <p:cNvSpPr/>
          <p:nvPr/>
        </p:nvSpPr>
        <p:spPr>
          <a:xfrm>
            <a:off x="5791006" y="2231372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63A6A3D-4872-2606-9F28-FCDA5C5C2FA3}"/>
              </a:ext>
            </a:extLst>
          </p:cNvPr>
          <p:cNvSpPr/>
          <p:nvPr/>
        </p:nvSpPr>
        <p:spPr>
          <a:xfrm>
            <a:off x="6614092" y="2231372"/>
            <a:ext cx="44706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351A9-1503-6D86-5BF1-E9FF6BF9C956}"/>
              </a:ext>
            </a:extLst>
          </p:cNvPr>
          <p:cNvSpPr/>
          <p:nvPr/>
        </p:nvSpPr>
        <p:spPr>
          <a:xfrm>
            <a:off x="414843" y="1278087"/>
            <a:ext cx="10099169" cy="7023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ECCE4-C4C2-EB30-709F-CE5E0A85B953}"/>
              </a:ext>
            </a:extLst>
          </p:cNvPr>
          <p:cNvSpPr txBox="1"/>
          <p:nvPr/>
        </p:nvSpPr>
        <p:spPr>
          <a:xfrm>
            <a:off x="772129" y="141189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O’</a:t>
            </a:r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E0946C55-C345-94F1-3429-65C916A8A3E7}"/>
              </a:ext>
            </a:extLst>
          </p:cNvPr>
          <p:cNvSpPr/>
          <p:nvPr/>
        </p:nvSpPr>
        <p:spPr>
          <a:xfrm>
            <a:off x="2468416" y="1441613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E659082-B622-50E3-2038-EEBDF9E45D79}"/>
              </a:ext>
            </a:extLst>
          </p:cNvPr>
          <p:cNvSpPr/>
          <p:nvPr/>
        </p:nvSpPr>
        <p:spPr>
          <a:xfrm>
            <a:off x="5860894" y="1441613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Flowchart: Process 41">
                <a:extLst>
                  <a:ext uri="{FF2B5EF4-FFF2-40B4-BE49-F238E27FC236}">
                    <a16:creationId xmlns:a16="http://schemas.microsoft.com/office/drawing/2014/main" id="{B4E81E43-7C53-041E-C705-F11E325E5B76}"/>
                  </a:ext>
                </a:extLst>
              </p:cNvPr>
              <p:cNvSpPr/>
              <p:nvPr/>
            </p:nvSpPr>
            <p:spPr>
              <a:xfrm>
                <a:off x="6817938" y="1441613"/>
                <a:ext cx="590448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Flowchart: Process 41">
                <a:extLst>
                  <a:ext uri="{FF2B5EF4-FFF2-40B4-BE49-F238E27FC236}">
                    <a16:creationId xmlns:a16="http://schemas.microsoft.com/office/drawing/2014/main" id="{B4E81E43-7C53-041E-C705-F11E325E5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38" y="1441613"/>
                <a:ext cx="590448" cy="367924"/>
              </a:xfrm>
              <a:prstGeom prst="flowChartProcess">
                <a:avLst/>
              </a:prstGeom>
              <a:blipFill>
                <a:blip r:embed="rId3"/>
                <a:stretch>
                  <a:fillRect l="-3000" b="-15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5CDF50C5-2CA8-EE54-8EBF-52562973DD6B}"/>
              </a:ext>
            </a:extLst>
          </p:cNvPr>
          <p:cNvSpPr/>
          <p:nvPr/>
        </p:nvSpPr>
        <p:spPr>
          <a:xfrm>
            <a:off x="7884477" y="1441613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D744C001-531D-2C3C-10CD-0A70D23C2FEF}"/>
                  </a:ext>
                </a:extLst>
              </p:cNvPr>
              <p:cNvSpPr/>
              <p:nvPr/>
            </p:nvSpPr>
            <p:spPr>
              <a:xfrm>
                <a:off x="2050894" y="2231372"/>
                <a:ext cx="2207546" cy="367924"/>
              </a:xfrm>
              <a:prstGeom prst="flowChartProcess">
                <a:avLst/>
              </a:prstGeom>
              <a:solidFill>
                <a:srgbClr val="DCD084"/>
              </a:solidFill>
              <a:ln>
                <a:solidFill>
                  <a:srgbClr val="A19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D744C001-531D-2C3C-10CD-0A70D23C2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894" y="2231372"/>
                <a:ext cx="2207546" cy="367924"/>
              </a:xfrm>
              <a:prstGeom prst="flowChartProcess">
                <a:avLst/>
              </a:prstGeom>
              <a:blipFill>
                <a:blip r:embed="rId4"/>
                <a:stretch>
                  <a:fillRect b="-1587"/>
                </a:stretch>
              </a:blipFill>
              <a:ln>
                <a:solidFill>
                  <a:srgbClr val="A1985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62217939-EF1B-ABD4-A7E9-3687B966A56B}"/>
                  </a:ext>
                </a:extLst>
              </p:cNvPr>
              <p:cNvSpPr/>
              <p:nvPr/>
            </p:nvSpPr>
            <p:spPr>
              <a:xfrm>
                <a:off x="4862450" y="2231372"/>
                <a:ext cx="676450" cy="367924"/>
              </a:xfrm>
              <a:prstGeom prst="flowChartProcess">
                <a:avLst/>
              </a:prstGeom>
              <a:solidFill>
                <a:srgbClr val="DCD084"/>
              </a:solidFill>
              <a:ln>
                <a:solidFill>
                  <a:srgbClr val="A19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62217939-EF1B-ABD4-A7E9-3687B966A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2231372"/>
                <a:ext cx="676450" cy="367924"/>
              </a:xfrm>
              <a:prstGeom prst="flowChartProcess">
                <a:avLst/>
              </a:prstGeom>
              <a:blipFill>
                <a:blip r:embed="rId5"/>
                <a:stretch>
                  <a:fillRect b="-1587"/>
                </a:stretch>
              </a:blipFill>
              <a:ln>
                <a:solidFill>
                  <a:srgbClr val="A1985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91733E19-5B9B-4F82-968B-E6B31A1A3EE2}"/>
              </a:ext>
            </a:extLst>
          </p:cNvPr>
          <p:cNvSpPr/>
          <p:nvPr/>
        </p:nvSpPr>
        <p:spPr>
          <a:xfrm>
            <a:off x="5791006" y="2231372"/>
            <a:ext cx="632145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…</a:t>
            </a:r>
            <a:endParaRPr lang="en-CA" b="1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8FE9082-63ED-F46B-DF23-365C484AF3EB}"/>
                  </a:ext>
                </a:extLst>
              </p:cNvPr>
              <p:cNvSpPr/>
              <p:nvPr/>
            </p:nvSpPr>
            <p:spPr>
              <a:xfrm>
                <a:off x="6614092" y="2231372"/>
                <a:ext cx="590448" cy="367924"/>
              </a:xfrm>
              <a:prstGeom prst="flowChartProcess">
                <a:avLst/>
              </a:prstGeom>
              <a:solidFill>
                <a:srgbClr val="DCD084"/>
              </a:solidFill>
              <a:ln>
                <a:solidFill>
                  <a:srgbClr val="A19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8FE9082-63ED-F46B-DF23-365C484AF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92" y="2231372"/>
                <a:ext cx="590448" cy="367924"/>
              </a:xfrm>
              <a:prstGeom prst="flowChartProcess">
                <a:avLst/>
              </a:prstGeom>
              <a:blipFill>
                <a:blip r:embed="rId6"/>
                <a:stretch>
                  <a:fillRect l="-2000" b="-1587"/>
                </a:stretch>
              </a:blipFill>
              <a:ln>
                <a:solidFill>
                  <a:srgbClr val="A1985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942C786-3643-6BB5-CF2A-71575CDF281B}"/>
              </a:ext>
            </a:extLst>
          </p:cNvPr>
          <p:cNvSpPr/>
          <p:nvPr/>
        </p:nvSpPr>
        <p:spPr>
          <a:xfrm>
            <a:off x="5860894" y="1441613"/>
            <a:ext cx="63214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…</a:t>
            </a:r>
            <a:endParaRPr lang="en-CA" b="1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9BD2D51A-A7DC-AE2B-A81B-4610D4CE1334}"/>
                  </a:ext>
                </a:extLst>
              </p:cNvPr>
              <p:cNvSpPr/>
              <p:nvPr/>
            </p:nvSpPr>
            <p:spPr>
              <a:xfrm>
                <a:off x="7884477" y="1441613"/>
                <a:ext cx="2207546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9BD2D51A-A7DC-AE2B-A81B-4610D4CE1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77" y="1441613"/>
                <a:ext cx="2207546" cy="367924"/>
              </a:xfrm>
              <a:prstGeom prst="flowChartProcess">
                <a:avLst/>
              </a:prstGeom>
              <a:blipFill>
                <a:blip r:embed="rId7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984CF2F2-1AD0-6859-33C2-969DFA2E7D35}"/>
                  </a:ext>
                </a:extLst>
              </p:cNvPr>
              <p:cNvSpPr/>
              <p:nvPr/>
            </p:nvSpPr>
            <p:spPr>
              <a:xfrm>
                <a:off x="2468416" y="1441613"/>
                <a:ext cx="2207546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984CF2F2-1AD0-6859-33C2-969DFA2E7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16" y="1441613"/>
                <a:ext cx="2207546" cy="367924"/>
              </a:xfrm>
              <a:prstGeom prst="flowChartProcess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88B18588-267C-B021-B657-92ECA49B12D3}"/>
                  </a:ext>
                </a:extLst>
              </p:cNvPr>
              <p:cNvSpPr/>
              <p:nvPr/>
            </p:nvSpPr>
            <p:spPr>
              <a:xfrm>
                <a:off x="4862450" y="1455331"/>
                <a:ext cx="676450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88B18588-267C-B021-B657-92ECA49B1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1455331"/>
                <a:ext cx="676450" cy="367924"/>
              </a:xfrm>
              <a:prstGeom prst="flowChart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D2ACE-26DF-4826-0879-8A75951BCBFC}"/>
                  </a:ext>
                </a:extLst>
              </p:cNvPr>
              <p:cNvSpPr txBox="1"/>
              <p:nvPr/>
            </p:nvSpPr>
            <p:spPr>
              <a:xfrm>
                <a:off x="741421" y="3013373"/>
                <a:ext cx="10099169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/>
                  <a:t>Inductive step: assume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.</a:t>
                </a:r>
                <a:br>
                  <a:rPr lang="en-CA" sz="2400" dirty="0"/>
                </a:br>
                <a:endParaRPr lang="en-CA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D2ACE-26DF-4826-0879-8A75951BC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1" y="3013373"/>
                <a:ext cx="10099169" cy="831253"/>
              </a:xfrm>
              <a:prstGeom prst="rect">
                <a:avLst/>
              </a:prstGeom>
              <a:blipFill>
                <a:blip r:embed="rId10"/>
                <a:stretch>
                  <a:fillRect l="-966" t="-6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2EAE64-0588-AE4C-3D2F-29E4B7AC0C64}"/>
                  </a:ext>
                </a:extLst>
              </p:cNvPr>
              <p:cNvSpPr txBox="1"/>
              <p:nvPr/>
            </p:nvSpPr>
            <p:spPr>
              <a:xfrm>
                <a:off x="7009641" y="3038907"/>
                <a:ext cx="3203115" cy="461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dirty="0"/>
                  <a:t>Show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CA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2EAE64-0588-AE4C-3D2F-29E4B7AC0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641" y="3038907"/>
                <a:ext cx="3203115" cy="461921"/>
              </a:xfrm>
              <a:prstGeom prst="rect">
                <a:avLst/>
              </a:prstGeom>
              <a:blipFill>
                <a:blip r:embed="rId11"/>
                <a:stretch>
                  <a:fillRect l="-3048" t="-12000" b="-29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CDCD9AF-353E-C201-F4B7-4722EF67394D}"/>
              </a:ext>
            </a:extLst>
          </p:cNvPr>
          <p:cNvGrpSpPr/>
          <p:nvPr/>
        </p:nvGrpSpPr>
        <p:grpSpPr>
          <a:xfrm>
            <a:off x="6833258" y="1767389"/>
            <a:ext cx="575128" cy="463983"/>
            <a:chOff x="6833258" y="1767389"/>
            <a:chExt cx="575128" cy="46398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EBDBAA-63A4-55EF-B0B9-52CE49085469}"/>
                </a:ext>
              </a:extLst>
            </p:cNvPr>
            <p:cNvCxnSpPr/>
            <p:nvPr/>
          </p:nvCxnSpPr>
          <p:spPr>
            <a:xfrm flipV="1">
              <a:off x="7204540" y="1809537"/>
              <a:ext cx="203846" cy="42183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13F0513-5675-B00C-A363-D22EF81C97CB}"/>
                    </a:ext>
                  </a:extLst>
                </p:cNvPr>
                <p:cNvSpPr txBox="1"/>
                <p:nvPr/>
              </p:nvSpPr>
              <p:spPr>
                <a:xfrm>
                  <a:off x="6833258" y="1767389"/>
                  <a:ext cx="5004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CA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13F0513-5675-B00C-A363-D22EF81C9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258" y="1767389"/>
                  <a:ext cx="50045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8E0A5830-6946-6BAB-3204-E6574FCAB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5178" y="3627724"/>
                <a:ext cx="10346413" cy="2476042"/>
              </a:xfrm>
            </p:spPr>
            <p:txBody>
              <a:bodyPr/>
              <a:lstStyle/>
              <a:p>
                <a:r>
                  <a:rPr lang="en-CA" dirty="0"/>
                  <a:t>Since O’ is feasible,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So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b="1" dirty="0"/>
                  <a:t> can choose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if it has the smallest finish time</a:t>
                </a:r>
              </a:p>
              <a:p>
                <a:r>
                  <a:rPr lang="en-CA" b="1" dirty="0">
                    <a:solidFill>
                      <a:srgbClr val="FFFF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8E0A5830-6946-6BAB-3204-E6574FCAB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5178" y="3627724"/>
                <a:ext cx="10346413" cy="2476042"/>
              </a:xfrm>
              <a:blipFill>
                <a:blip r:embed="rId13"/>
                <a:stretch>
                  <a:fillRect l="-1532" t="-3695" b="-7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A173AC1-46E1-331C-47B8-64AFA0E5B989}"/>
              </a:ext>
            </a:extLst>
          </p:cNvPr>
          <p:cNvGrpSpPr/>
          <p:nvPr/>
        </p:nvGrpSpPr>
        <p:grpSpPr>
          <a:xfrm>
            <a:off x="7376360" y="1155280"/>
            <a:ext cx="512960" cy="461665"/>
            <a:chOff x="7376360" y="1155280"/>
            <a:chExt cx="512960" cy="46166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74320F-3A3C-5220-F57D-D406AC223255}"/>
                </a:ext>
              </a:extLst>
            </p:cNvPr>
            <p:cNvCxnSpPr>
              <a:cxnSpLocks/>
            </p:cNvCxnSpPr>
            <p:nvPr/>
          </p:nvCxnSpPr>
          <p:spPr>
            <a:xfrm>
              <a:off x="7423706" y="1600743"/>
              <a:ext cx="465614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33CC313-CA19-8DDE-2238-BB5ABAEACC91}"/>
                    </a:ext>
                  </a:extLst>
                </p:cNvPr>
                <p:cNvSpPr txBox="1"/>
                <p:nvPr/>
              </p:nvSpPr>
              <p:spPr>
                <a:xfrm>
                  <a:off x="7376360" y="1155280"/>
                  <a:ext cx="5004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CA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33CC313-CA19-8DDE-2238-BB5ABAEAC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6360" y="1155280"/>
                  <a:ext cx="500457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CF1F95-69CA-9C14-E0F0-24DAD3C6E3CE}"/>
              </a:ext>
            </a:extLst>
          </p:cNvPr>
          <p:cNvGrpSpPr/>
          <p:nvPr/>
        </p:nvGrpSpPr>
        <p:grpSpPr>
          <a:xfrm>
            <a:off x="7204540" y="1809537"/>
            <a:ext cx="763197" cy="518776"/>
            <a:chOff x="7204540" y="1809537"/>
            <a:chExt cx="763197" cy="518776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0C24331-DE32-5BDF-8C5E-22E87A6EE1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4540" y="1809537"/>
              <a:ext cx="679937" cy="41951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C8DD7E9-D973-C595-503B-35470957160B}"/>
                    </a:ext>
                  </a:extLst>
                </p:cNvPr>
                <p:cNvSpPr txBox="1"/>
                <p:nvPr/>
              </p:nvSpPr>
              <p:spPr>
                <a:xfrm>
                  <a:off x="7467280" y="1866648"/>
                  <a:ext cx="5004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CA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C8DD7E9-D973-C595-503B-354709571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280" y="1866648"/>
                  <a:ext cx="500457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52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57DD01-1F05-CC93-268B-89B4A362D76D}"/>
              </a:ext>
            </a:extLst>
          </p:cNvPr>
          <p:cNvSpPr/>
          <p:nvPr/>
        </p:nvSpPr>
        <p:spPr>
          <a:xfrm>
            <a:off x="414843" y="1677899"/>
            <a:ext cx="10099169" cy="7023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8350A-3B42-F3C1-7692-CA381F1A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-2"/>
            <a:ext cx="10728097" cy="1028386"/>
          </a:xfrm>
        </p:spPr>
        <p:txBody>
          <a:bodyPr>
            <a:normAutofit/>
          </a:bodyPr>
          <a:lstStyle/>
          <a:p>
            <a:r>
              <a:rPr lang="en-CA" b="1" dirty="0"/>
              <a:t>Using this lemma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C0B0B-9D4B-EA4F-0687-0AB1A86F0BB3}"/>
              </a:ext>
            </a:extLst>
          </p:cNvPr>
          <p:cNvSpPr txBox="1"/>
          <p:nvPr/>
        </p:nvSpPr>
        <p:spPr>
          <a:xfrm>
            <a:off x="773243" y="1759613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G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836FC40-056B-35DE-0CE3-189A687BC4C7}"/>
              </a:ext>
            </a:extLst>
          </p:cNvPr>
          <p:cNvSpPr/>
          <p:nvPr/>
        </p:nvSpPr>
        <p:spPr>
          <a:xfrm>
            <a:off x="2050894" y="1817853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9B2DBC7-5189-3E39-037D-B192A34BAA80}"/>
              </a:ext>
            </a:extLst>
          </p:cNvPr>
          <p:cNvSpPr/>
          <p:nvPr/>
        </p:nvSpPr>
        <p:spPr>
          <a:xfrm>
            <a:off x="4862450" y="1817853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38C8987E-0045-3096-8C81-6295251BF6CD}"/>
              </a:ext>
            </a:extLst>
          </p:cNvPr>
          <p:cNvSpPr/>
          <p:nvPr/>
        </p:nvSpPr>
        <p:spPr>
          <a:xfrm>
            <a:off x="5791006" y="1817853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63A6A3D-4872-2606-9F28-FCDA5C5C2FA3}"/>
              </a:ext>
            </a:extLst>
          </p:cNvPr>
          <p:cNvSpPr/>
          <p:nvPr/>
        </p:nvSpPr>
        <p:spPr>
          <a:xfrm>
            <a:off x="6614092" y="1817853"/>
            <a:ext cx="44706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351A9-1503-6D86-5BF1-E9FF6BF9C956}"/>
              </a:ext>
            </a:extLst>
          </p:cNvPr>
          <p:cNvSpPr/>
          <p:nvPr/>
        </p:nvSpPr>
        <p:spPr>
          <a:xfrm>
            <a:off x="414843" y="864568"/>
            <a:ext cx="10099169" cy="7023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ECCE4-C4C2-EB30-709F-CE5E0A85B953}"/>
              </a:ext>
            </a:extLst>
          </p:cNvPr>
          <p:cNvSpPr txBox="1"/>
          <p:nvPr/>
        </p:nvSpPr>
        <p:spPr>
          <a:xfrm>
            <a:off x="772129" y="998371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O’</a:t>
            </a:r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E0946C55-C345-94F1-3429-65C916A8A3E7}"/>
              </a:ext>
            </a:extLst>
          </p:cNvPr>
          <p:cNvSpPr/>
          <p:nvPr/>
        </p:nvSpPr>
        <p:spPr>
          <a:xfrm>
            <a:off x="2468416" y="1028094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E659082-B622-50E3-2038-EEBDF9E45D79}"/>
              </a:ext>
            </a:extLst>
          </p:cNvPr>
          <p:cNvSpPr/>
          <p:nvPr/>
        </p:nvSpPr>
        <p:spPr>
          <a:xfrm>
            <a:off x="5860894" y="1028094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5CDF50C5-2CA8-EE54-8EBF-52562973DD6B}"/>
              </a:ext>
            </a:extLst>
          </p:cNvPr>
          <p:cNvSpPr/>
          <p:nvPr/>
        </p:nvSpPr>
        <p:spPr>
          <a:xfrm>
            <a:off x="7884477" y="1028094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D744C001-531D-2C3C-10CD-0A70D23C2FEF}"/>
                  </a:ext>
                </a:extLst>
              </p:cNvPr>
              <p:cNvSpPr/>
              <p:nvPr/>
            </p:nvSpPr>
            <p:spPr>
              <a:xfrm>
                <a:off x="2050894" y="1817853"/>
                <a:ext cx="2207546" cy="367924"/>
              </a:xfrm>
              <a:prstGeom prst="flowChartProcess">
                <a:avLst/>
              </a:prstGeom>
              <a:solidFill>
                <a:srgbClr val="DCD084"/>
              </a:solidFill>
              <a:ln>
                <a:solidFill>
                  <a:srgbClr val="A19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D744C001-531D-2C3C-10CD-0A70D23C2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894" y="1817853"/>
                <a:ext cx="2207546" cy="367924"/>
              </a:xfrm>
              <a:prstGeom prst="flowChartProcess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A1985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62217939-EF1B-ABD4-A7E9-3687B966A56B}"/>
                  </a:ext>
                </a:extLst>
              </p:cNvPr>
              <p:cNvSpPr/>
              <p:nvPr/>
            </p:nvSpPr>
            <p:spPr>
              <a:xfrm>
                <a:off x="4862450" y="1817853"/>
                <a:ext cx="676450" cy="367924"/>
              </a:xfrm>
              <a:prstGeom prst="flowChartProcess">
                <a:avLst/>
              </a:prstGeom>
              <a:solidFill>
                <a:srgbClr val="DCD084"/>
              </a:solidFill>
              <a:ln>
                <a:solidFill>
                  <a:srgbClr val="A19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62217939-EF1B-ABD4-A7E9-3687B966A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1817853"/>
                <a:ext cx="676450" cy="367924"/>
              </a:xfrm>
              <a:prstGeom prst="flowChartProcess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A1985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91733E19-5B9B-4F82-968B-E6B31A1A3EE2}"/>
              </a:ext>
            </a:extLst>
          </p:cNvPr>
          <p:cNvSpPr/>
          <p:nvPr/>
        </p:nvSpPr>
        <p:spPr>
          <a:xfrm>
            <a:off x="5791006" y="1817853"/>
            <a:ext cx="632145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…</a:t>
            </a:r>
            <a:endParaRPr lang="en-CA" b="1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8FE9082-63ED-F46B-DF23-365C484AF3EB}"/>
                  </a:ext>
                </a:extLst>
              </p:cNvPr>
              <p:cNvSpPr/>
              <p:nvPr/>
            </p:nvSpPr>
            <p:spPr>
              <a:xfrm>
                <a:off x="6614092" y="1817853"/>
                <a:ext cx="590448" cy="367924"/>
              </a:xfrm>
              <a:prstGeom prst="flowChartProcess">
                <a:avLst/>
              </a:prstGeom>
              <a:solidFill>
                <a:srgbClr val="DCD084"/>
              </a:solidFill>
              <a:ln>
                <a:solidFill>
                  <a:srgbClr val="A19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8FE9082-63ED-F46B-DF23-365C484AF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92" y="1817853"/>
                <a:ext cx="590448" cy="367924"/>
              </a:xfrm>
              <a:prstGeom prst="flowChartProcess">
                <a:avLst/>
              </a:prstGeom>
              <a:blipFill>
                <a:blip r:embed="rId4"/>
                <a:stretch>
                  <a:fillRect b="-1563"/>
                </a:stretch>
              </a:blipFill>
              <a:ln>
                <a:solidFill>
                  <a:srgbClr val="A1985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942C786-3643-6BB5-CF2A-71575CDF281B}"/>
              </a:ext>
            </a:extLst>
          </p:cNvPr>
          <p:cNvSpPr/>
          <p:nvPr/>
        </p:nvSpPr>
        <p:spPr>
          <a:xfrm>
            <a:off x="5860894" y="1028094"/>
            <a:ext cx="63214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…</a:t>
            </a:r>
            <a:endParaRPr lang="en-CA" b="1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9BD2D51A-A7DC-AE2B-A81B-4610D4CE1334}"/>
                  </a:ext>
                </a:extLst>
              </p:cNvPr>
              <p:cNvSpPr/>
              <p:nvPr/>
            </p:nvSpPr>
            <p:spPr>
              <a:xfrm>
                <a:off x="7884477" y="1028094"/>
                <a:ext cx="2207546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9BD2D51A-A7DC-AE2B-A81B-4610D4CE1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77" y="1028094"/>
                <a:ext cx="2207546" cy="367924"/>
              </a:xfrm>
              <a:prstGeom prst="flowChartProcess">
                <a:avLst/>
              </a:prstGeom>
              <a:blipFill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984CF2F2-1AD0-6859-33C2-969DFA2E7D35}"/>
                  </a:ext>
                </a:extLst>
              </p:cNvPr>
              <p:cNvSpPr/>
              <p:nvPr/>
            </p:nvSpPr>
            <p:spPr>
              <a:xfrm>
                <a:off x="2468416" y="1028094"/>
                <a:ext cx="2207546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984CF2F2-1AD0-6859-33C2-969DFA2E7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16" y="1028094"/>
                <a:ext cx="2207546" cy="367924"/>
              </a:xfrm>
              <a:prstGeom prst="flowChartProcess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88B18588-267C-B021-B657-92ECA49B12D3}"/>
                  </a:ext>
                </a:extLst>
              </p:cNvPr>
              <p:cNvSpPr/>
              <p:nvPr/>
            </p:nvSpPr>
            <p:spPr>
              <a:xfrm>
                <a:off x="4862450" y="1041812"/>
                <a:ext cx="676450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88B18588-267C-B021-B657-92ECA49B1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1041812"/>
                <a:ext cx="676450" cy="367924"/>
              </a:xfrm>
              <a:prstGeom prst="flowChartProcess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8E0A5830-6946-6BAB-3204-E6574FCAB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799" y="2491229"/>
                <a:ext cx="10346413" cy="3868801"/>
              </a:xfrm>
            </p:spPr>
            <p:txBody>
              <a:bodyPr/>
              <a:lstStyle/>
              <a:p>
                <a:r>
                  <a:rPr lang="en-CA" dirty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&gt;|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:r>
                  <a:rPr lang="en-CA" dirty="0"/>
                  <a:t>to obtain a contradiction</a:t>
                </a:r>
              </a:p>
              <a:p>
                <a:pPr lvl="1"/>
                <a:r>
                  <a:rPr lang="en-CA" dirty="0"/>
                  <a:t>So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chooses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intervals,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chooses at least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CA" dirty="0"/>
              </a:p>
              <a:p>
                <a:r>
                  <a:rPr lang="en-CA" dirty="0"/>
                  <a:t>By the lemma,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is feasible,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CA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CA" dirty="0"/>
              </a:p>
              <a:p>
                <a:r>
                  <a:rPr lang="en-CA" b="1" dirty="0"/>
                  <a:t>But then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b="1" dirty="0"/>
                  <a:t> can, and would, pick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b="1" dirty="0"/>
                  <a:t>.</a:t>
                </a:r>
              </a:p>
              <a:p>
                <a:pPr lvl="1"/>
                <a:r>
                  <a:rPr lang="en-CA" b="1" dirty="0"/>
                  <a:t>Contradiction!</a:t>
                </a:r>
              </a:p>
              <a:p>
                <a:endParaRPr lang="en-CA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8E0A5830-6946-6BAB-3204-E6574FCAB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799" y="2491229"/>
                <a:ext cx="10346413" cy="3868801"/>
              </a:xfrm>
              <a:blipFill>
                <a:blip r:embed="rId8"/>
                <a:stretch>
                  <a:fillRect l="-1531" t="-22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Process 2">
                <a:extLst>
                  <a:ext uri="{FF2B5EF4-FFF2-40B4-BE49-F238E27FC236}">
                    <a16:creationId xmlns:a16="http://schemas.microsoft.com/office/drawing/2014/main" id="{60D456B0-C733-1022-9A2F-12D88DADCD6B}"/>
                  </a:ext>
                </a:extLst>
              </p:cNvPr>
              <p:cNvSpPr/>
              <p:nvPr/>
            </p:nvSpPr>
            <p:spPr>
              <a:xfrm>
                <a:off x="6658808" y="1028094"/>
                <a:ext cx="803679" cy="367924"/>
              </a:xfrm>
              <a:prstGeom prst="flowChartProcess">
                <a:avLst/>
              </a:prstGeom>
              <a:solidFill>
                <a:srgbClr val="DCD084"/>
              </a:solidFill>
              <a:ln>
                <a:solidFill>
                  <a:srgbClr val="A19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" name="Flowchart: Process 2">
                <a:extLst>
                  <a:ext uri="{FF2B5EF4-FFF2-40B4-BE49-F238E27FC236}">
                    <a16:creationId xmlns:a16="http://schemas.microsoft.com/office/drawing/2014/main" id="{60D456B0-C733-1022-9A2F-12D88DADC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808" y="1028094"/>
                <a:ext cx="803679" cy="367924"/>
              </a:xfrm>
              <a:prstGeom prst="flowChartProcess">
                <a:avLst/>
              </a:prstGeom>
              <a:blipFill>
                <a:blip r:embed="rId9"/>
                <a:stretch>
                  <a:fillRect b="-3175"/>
                </a:stretch>
              </a:blipFill>
              <a:ln>
                <a:solidFill>
                  <a:srgbClr val="A1985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1366EE-78FF-4D1D-5367-655C5F074B9E}"/>
              </a:ext>
            </a:extLst>
          </p:cNvPr>
          <p:cNvCxnSpPr/>
          <p:nvPr/>
        </p:nvCxnSpPr>
        <p:spPr>
          <a:xfrm flipV="1">
            <a:off x="7204540" y="1396018"/>
            <a:ext cx="257947" cy="42183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1F9003-6EA2-9258-73BC-5B20D84AE2D8}"/>
              </a:ext>
            </a:extLst>
          </p:cNvPr>
          <p:cNvCxnSpPr>
            <a:cxnSpLocks/>
          </p:cNvCxnSpPr>
          <p:nvPr/>
        </p:nvCxnSpPr>
        <p:spPr>
          <a:xfrm>
            <a:off x="7485783" y="1297007"/>
            <a:ext cx="42199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42A3BA1-35E2-F13B-369B-468FF86A07DB}"/>
                  </a:ext>
                </a:extLst>
              </p:cNvPr>
              <p:cNvSpPr/>
              <p:nvPr/>
            </p:nvSpPr>
            <p:spPr>
              <a:xfrm>
                <a:off x="7907773" y="3975707"/>
                <a:ext cx="3261554" cy="10283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So assumption</a:t>
                </a:r>
                <a:br>
                  <a:rPr lang="en-CA" sz="24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&gt;|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sz="2400" dirty="0"/>
                  <a:t> is wrong!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42A3BA1-35E2-F13B-369B-468FF86A0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773" y="3975707"/>
                <a:ext cx="3261554" cy="1028387"/>
              </a:xfrm>
              <a:prstGeom prst="rect">
                <a:avLst/>
              </a:prstGeom>
              <a:blipFill>
                <a:blip r:embed="rId1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B21F83-BEE3-D358-AD0D-AA2A6C1C82C8}"/>
                  </a:ext>
                </a:extLst>
              </p:cNvPr>
              <p:cNvSpPr/>
              <p:nvPr/>
            </p:nvSpPr>
            <p:spPr>
              <a:xfrm>
                <a:off x="9114046" y="4931355"/>
                <a:ext cx="2601910" cy="7924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So </a:t>
                </a:r>
                <a14:m>
                  <m:oMath xmlns:m="http://schemas.openxmlformats.org/officeDocument/2006/math">
                    <m:r>
                      <a:rPr lang="en-CA" sz="2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sz="2400" dirty="0"/>
                  <a:t> is optimal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B21F83-BEE3-D358-AD0D-AA2A6C1C8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046" y="4931355"/>
                <a:ext cx="2601910" cy="7924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proof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“Slick” </a:t>
            </a:r>
            <a:r>
              <a:rPr lang="en-US" dirty="0"/>
              <a:t>ad-hoc approaches are sometimes possible…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CCDC7-7551-40E2-8C19-9F2C0F82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5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02" y="3091654"/>
            <a:ext cx="9711846" cy="3343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02" y="408726"/>
            <a:ext cx="9711846" cy="3343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3944" b="30275"/>
          <a:stretch/>
        </p:blipFill>
        <p:spPr>
          <a:xfrm>
            <a:off x="1185702" y="0"/>
            <a:ext cx="9711846" cy="45785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07746" y="506859"/>
            <a:ext cx="7883044" cy="1799685"/>
            <a:chOff x="2041744" y="3374665"/>
            <a:chExt cx="7883044" cy="17996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6338"/>
            <a:stretch/>
          </p:blipFill>
          <p:spPr>
            <a:xfrm>
              <a:off x="2041744" y="4027118"/>
              <a:ext cx="7883044" cy="11472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69482"/>
            <a:stretch/>
          </p:blipFill>
          <p:spPr>
            <a:xfrm>
              <a:off x="2041744" y="3374665"/>
              <a:ext cx="7883044" cy="652453"/>
            </a:xfrm>
            <a:prstGeom prst="rect">
              <a:avLst/>
            </a:prstGeom>
          </p:spPr>
        </p:pic>
      </p:grpSp>
      <p:sp>
        <p:nvSpPr>
          <p:cNvPr id="12" name="Left Brace 11"/>
          <p:cNvSpPr/>
          <p:nvPr/>
        </p:nvSpPr>
        <p:spPr>
          <a:xfrm rot="16200000">
            <a:off x="5009771" y="1332633"/>
            <a:ext cx="302805" cy="2048008"/>
          </a:xfrm>
          <a:prstGeom prst="lef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ular Callout 15"/>
          <p:cNvSpPr/>
          <p:nvPr/>
        </p:nvSpPr>
        <p:spPr>
          <a:xfrm>
            <a:off x="8871512" y="2276078"/>
            <a:ext cx="3077310" cy="740999"/>
          </a:xfrm>
          <a:prstGeom prst="wedgeRectCallout">
            <a:avLst>
              <a:gd name="adj1" fmla="val -65722"/>
              <a:gd name="adj2" fmla="val 102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Would be chosen by greedy! (contradiction)</a:t>
            </a:r>
            <a:endParaRPr lang="en-CA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30907" y="408726"/>
            <a:ext cx="0" cy="1212894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59723" y="1109208"/>
            <a:ext cx="115865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3340" y="708322"/>
            <a:ext cx="2406977" cy="652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interval finishes strictly to the left</a:t>
            </a:r>
            <a:endParaRPr lang="en-CA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387664" y="1128584"/>
            <a:ext cx="1100202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598517" y="1302343"/>
            <a:ext cx="2350305" cy="652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interval starts</a:t>
            </a:r>
            <a:br>
              <a:rPr lang="en-US" dirty="0"/>
            </a:br>
            <a:r>
              <a:rPr lang="en-US" dirty="0"/>
              <a:t>strictly to the right</a:t>
            </a:r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2026536" y="2536723"/>
            <a:ext cx="6281800" cy="380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 </a:t>
            </a:r>
            <a:r>
              <a:rPr lang="en-US" sz="2000" dirty="0"/>
              <a:t>interval in is strictly between these points!</a:t>
            </a:r>
            <a:endParaRPr lang="en-CA" sz="2000" dirty="0"/>
          </a:p>
        </p:txBody>
      </p:sp>
      <p:sp>
        <p:nvSpPr>
          <p:cNvPr id="2" name="Flowchart: Process 1"/>
          <p:cNvSpPr/>
          <p:nvPr/>
        </p:nvSpPr>
        <p:spPr>
          <a:xfrm>
            <a:off x="3368668" y="3732490"/>
            <a:ext cx="1973662" cy="458772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31788" y="3197105"/>
                <a:ext cx="10533413" cy="3803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So, in addition to the intervals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, only the following types of intervals are </a:t>
                </a:r>
                <a:r>
                  <a:rPr lang="en-US" sz="2000" b="1" dirty="0"/>
                  <a:t>possible</a:t>
                </a:r>
                <a:endParaRPr lang="en-CA" sz="20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8" y="3197105"/>
                <a:ext cx="10533413" cy="380373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owchart: Process 27"/>
          <p:cNvSpPr/>
          <p:nvPr/>
        </p:nvSpPr>
        <p:spPr>
          <a:xfrm>
            <a:off x="5520459" y="3732085"/>
            <a:ext cx="1172091" cy="458772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Flowchart: Process 31"/>
          <p:cNvSpPr/>
          <p:nvPr/>
        </p:nvSpPr>
        <p:spPr>
          <a:xfrm>
            <a:off x="3692352" y="4329535"/>
            <a:ext cx="3229397" cy="458772"/>
          </a:xfrm>
          <a:prstGeom prst="flowChartProcess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ular Callout 32"/>
              <p:cNvSpPr/>
              <p:nvPr/>
            </p:nvSpPr>
            <p:spPr>
              <a:xfrm>
                <a:off x="1100926" y="3853484"/>
                <a:ext cx="1884488" cy="443379"/>
              </a:xfrm>
              <a:prstGeom prst="wedgeRectCallout">
                <a:avLst>
                  <a:gd name="adj1" fmla="val 74174"/>
                  <a:gd name="adj2" fmla="val -2994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3" name="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26" y="3853484"/>
                <a:ext cx="1884488" cy="443379"/>
              </a:xfrm>
              <a:prstGeom prst="wedgeRectCallout">
                <a:avLst>
                  <a:gd name="adj1" fmla="val 74174"/>
                  <a:gd name="adj2" fmla="val -29941"/>
                </a:avLst>
              </a:prstGeom>
              <a:blipFill>
                <a:blip r:embed="rId6"/>
                <a:stretch>
                  <a:fillRect t="-1333" b="-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ular Callout 33"/>
              <p:cNvSpPr/>
              <p:nvPr/>
            </p:nvSpPr>
            <p:spPr>
              <a:xfrm>
                <a:off x="7156130" y="3732085"/>
                <a:ext cx="1884488" cy="443379"/>
              </a:xfrm>
              <a:prstGeom prst="wedgeRectCallout">
                <a:avLst>
                  <a:gd name="adj1" fmla="val -78325"/>
                  <a:gd name="adj2" fmla="val 889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4" name="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30" y="3732085"/>
                <a:ext cx="1884488" cy="443379"/>
              </a:xfrm>
              <a:prstGeom prst="wedgeRectCallout">
                <a:avLst>
                  <a:gd name="adj1" fmla="val -78325"/>
                  <a:gd name="adj2" fmla="val 8895"/>
                </a:avLst>
              </a:prstGeom>
              <a:blipFill>
                <a:blip r:embed="rId7"/>
                <a:stretch>
                  <a:fillRect t="-1333" b="-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ular Callout 34"/>
              <p:cNvSpPr/>
              <p:nvPr/>
            </p:nvSpPr>
            <p:spPr>
              <a:xfrm>
                <a:off x="7351439" y="4344928"/>
                <a:ext cx="2564797" cy="443379"/>
              </a:xfrm>
              <a:prstGeom prst="wedgeRectCallout">
                <a:avLst>
                  <a:gd name="adj1" fmla="val -71675"/>
                  <a:gd name="adj2" fmla="val -1119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and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5" name="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439" y="4344928"/>
                <a:ext cx="2564797" cy="443379"/>
              </a:xfrm>
              <a:prstGeom prst="wedgeRectCallout">
                <a:avLst>
                  <a:gd name="adj1" fmla="val -71675"/>
                  <a:gd name="adj2" fmla="val -11193"/>
                </a:avLst>
              </a:prstGeom>
              <a:blipFill>
                <a:blip r:embed="rId8"/>
                <a:stretch>
                  <a:fillRect t="-1351" b="-81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73940" y="4877703"/>
                <a:ext cx="6908418" cy="4359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Thus, </a:t>
                </a:r>
                <a:r>
                  <a:rPr lang="en-US" sz="2000" b="1" dirty="0"/>
                  <a:t>every interval </a:t>
                </a:r>
                <a:r>
                  <a:rPr lang="en-US" sz="2000" dirty="0"/>
                  <a:t>contains some finishing time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0" y="4877703"/>
                <a:ext cx="6908418" cy="435903"/>
              </a:xfrm>
              <a:prstGeom prst="rect">
                <a:avLst/>
              </a:prstGeom>
              <a:blipFill>
                <a:blip r:embed="rId9"/>
                <a:stretch>
                  <a:fillRect t="-1333" b="-16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785" y="5317670"/>
                <a:ext cx="8162421" cy="373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And, </a:t>
                </a:r>
                <a:r>
                  <a:rPr lang="en-CA" sz="2000" dirty="0"/>
                  <a:t>two intervals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b="1" dirty="0"/>
                  <a:t>cannot contain the same </a:t>
                </a:r>
                <a:r>
                  <a:rPr lang="en-CA" sz="2000" dirty="0"/>
                  <a:t>element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5" y="5317670"/>
                <a:ext cx="8162421" cy="373529"/>
              </a:xfrm>
              <a:prstGeom prst="rect">
                <a:avLst/>
              </a:prstGeom>
              <a:blipFill>
                <a:blip r:embed="rId10"/>
                <a:stretch>
                  <a:fillRect t="-9231" b="-261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515084" y="4942914"/>
                <a:ext cx="3433738" cy="1094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So, there must be as many finishing times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as there are intervals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 QED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084" y="4942914"/>
                <a:ext cx="3433738" cy="1094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5D5A9E-92F0-4EE2-9802-41A7DB886208}"/>
                  </a:ext>
                </a:extLst>
              </p:cNvPr>
              <p:cNvSpPr txBox="1"/>
              <p:nvPr/>
            </p:nvSpPr>
            <p:spPr>
              <a:xfrm>
                <a:off x="9391647" y="-26469"/>
                <a:ext cx="420010" cy="461665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5D5A9E-92F0-4EE2-9802-41A7DB886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647" y="-26469"/>
                <a:ext cx="42001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9375138" y="428102"/>
            <a:ext cx="0" cy="1212894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F8FBE-E310-4167-CBDE-B864AC38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6" grpId="0" animBg="1"/>
      <p:bldP spid="27" grpId="0" animBg="1"/>
      <p:bldP spid="2" grpId="0" animBg="1"/>
      <p:bldP spid="25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5163495" cy="1468800"/>
          </a:xfrm>
        </p:spPr>
        <p:txBody>
          <a:bodyPr/>
          <a:lstStyle/>
          <a:p>
            <a:r>
              <a:rPr lang="en-US" dirty="0"/>
              <a:t>Knapsack problems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04" y="615035"/>
            <a:ext cx="4163895" cy="4996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4557E-23A7-5DB7-DF43-AA224FAD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5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" b="16537"/>
          <a:stretch/>
        </p:blipFill>
        <p:spPr>
          <a:xfrm>
            <a:off x="7069263" y="1890445"/>
            <a:ext cx="4762500" cy="4335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003515" y="2363056"/>
            <a:ext cx="2286000" cy="9298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Gotta respect the </a:t>
            </a:r>
            <a:r>
              <a:rPr lang="en-US" b="1" dirty="0"/>
              <a:t>weight limit M</a:t>
            </a:r>
            <a:r>
              <a:rPr lang="en-US" dirty="0"/>
              <a:t>…</a:t>
            </a:r>
            <a:endParaRPr lang="en-CA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4839716-C700-42F3-8B3E-7315B7CB0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21" b="38255"/>
          <a:stretch/>
        </p:blipFill>
        <p:spPr>
          <a:xfrm>
            <a:off x="1" y="0"/>
            <a:ext cx="8856324" cy="18522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A05F56-F8B1-4504-4CAE-E65954DB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/>
          <a:srcRect t="24821" b="38255"/>
          <a:stretch/>
        </p:blipFill>
        <p:spPr>
          <a:xfrm>
            <a:off x="1" y="0"/>
            <a:ext cx="8856324" cy="1852241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/>
          <a:srcRect t="24821" b="25261"/>
          <a:stretch/>
        </p:blipFill>
        <p:spPr>
          <a:xfrm>
            <a:off x="1" y="7989"/>
            <a:ext cx="8856324" cy="2504042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 rotWithShape="1">
          <a:blip r:embed="rId2"/>
          <a:srcRect t="24820" b="12218"/>
          <a:stretch/>
        </p:blipFill>
        <p:spPr>
          <a:xfrm>
            <a:off x="1" y="-1"/>
            <a:ext cx="8856324" cy="3158359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2"/>
          <a:srcRect t="24821" b="1322"/>
          <a:stretch/>
        </p:blipFill>
        <p:spPr>
          <a:xfrm>
            <a:off x="1" y="-2"/>
            <a:ext cx="8856324" cy="3704899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9397945" y="1277007"/>
            <a:ext cx="2594357" cy="1460939"/>
          </a:xfrm>
          <a:prstGeom prst="wedgeRectCallout">
            <a:avLst>
              <a:gd name="adj1" fmla="val -95962"/>
              <a:gd name="adj2" fmla="val 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0-1 Knapsack:</a:t>
            </a:r>
            <a:br>
              <a:rPr lang="en-US" b="1" dirty="0"/>
            </a:br>
            <a:r>
              <a:rPr lang="en-US" dirty="0"/>
              <a:t>NP Hard.</a:t>
            </a:r>
          </a:p>
          <a:p>
            <a:pPr algn="ctr"/>
            <a:r>
              <a:rPr lang="en-US" dirty="0"/>
              <a:t>Probably requires exponential time to solve...</a:t>
            </a:r>
            <a:endParaRPr lang="en-CA" dirty="0"/>
          </a:p>
        </p:txBody>
      </p:sp>
      <p:sp>
        <p:nvSpPr>
          <p:cNvPr id="8" name="Rectangular Callout 7"/>
          <p:cNvSpPr/>
          <p:nvPr/>
        </p:nvSpPr>
        <p:spPr>
          <a:xfrm>
            <a:off x="9397945" y="2827721"/>
            <a:ext cx="2594357" cy="1266058"/>
          </a:xfrm>
          <a:prstGeom prst="wedgeRectCallout">
            <a:avLst>
              <a:gd name="adj1" fmla="val -117622"/>
              <a:gd name="adj2" fmla="val -62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Rational knapsack:</a:t>
            </a:r>
            <a:br>
              <a:rPr lang="en-US" b="1" dirty="0"/>
            </a:br>
            <a:r>
              <a:rPr lang="en-US" dirty="0"/>
              <a:t>Can be solved in polynomial time by a greedy </a:t>
            </a:r>
            <a:r>
              <a:rPr lang="en-US" dirty="0" err="1"/>
              <a:t>alg</a:t>
            </a:r>
            <a:r>
              <a:rPr lang="en-US" dirty="0"/>
              <a:t>!</a:t>
            </a:r>
            <a:endParaRPr lang="en-CA" dirty="0"/>
          </a:p>
        </p:txBody>
      </p:sp>
      <p:sp>
        <p:nvSpPr>
          <p:cNvPr id="14" name="Rectangular Callout 13"/>
          <p:cNvSpPr/>
          <p:nvPr/>
        </p:nvSpPr>
        <p:spPr>
          <a:xfrm>
            <a:off x="6261968" y="4020645"/>
            <a:ext cx="2594357" cy="724776"/>
          </a:xfrm>
          <a:prstGeom prst="wedgeRectCallout">
            <a:avLst>
              <a:gd name="adj1" fmla="val 76230"/>
              <a:gd name="adj2" fmla="val -64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Lets discuss this now… other one later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9DB1A-A2CD-6F48-C7C9-CAC5A37A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666"/>
            <a:ext cx="9905998" cy="813187"/>
          </a:xfrm>
        </p:spPr>
        <p:txBody>
          <a:bodyPr>
            <a:noAutofit/>
          </a:bodyPr>
          <a:lstStyle/>
          <a:p>
            <a:r>
              <a:rPr lang="en-US" sz="2800" dirty="0"/>
              <a:t>Possible Greedy Strategies for Knapsack Problems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/>
                  <a:t>Strategy 1:</a:t>
                </a:r>
                <a:r>
                  <a:rPr lang="en-CA" sz="2600" dirty="0"/>
                  <a:t> consider items in </a:t>
                </a:r>
                <a:r>
                  <a:rPr lang="en-CA" sz="2600" b="1" dirty="0"/>
                  <a:t>decreasing </a:t>
                </a:r>
                <a:r>
                  <a:rPr lang="en-CA" sz="2600" dirty="0"/>
                  <a:t>order of </a:t>
                </a:r>
                <a:r>
                  <a:rPr lang="en-CA" sz="2600" b="1" dirty="0"/>
                  <a:t>profit</a:t>
                </a:r>
                <a:br>
                  <a:rPr lang="en-CA" sz="2600" b="1" dirty="0"/>
                </a:br>
                <a:r>
                  <a:rPr lang="en-CA" sz="2600" dirty="0"/>
                  <a:t>(i.e., we maximize the local evaluation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600" dirty="0"/>
                  <a:t>)</a:t>
                </a:r>
              </a:p>
              <a:p>
                <a:r>
                  <a:rPr lang="en-CA" sz="2600" dirty="0"/>
                  <a:t>Let’s try an example input</a:t>
                </a:r>
              </a:p>
              <a:p>
                <a:pPr lvl="1"/>
                <a:r>
                  <a:rPr lang="en-CA" sz="2600" dirty="0"/>
                  <a:t>Profits 			</a:t>
                </a:r>
                <a14:m>
                  <m:oMath xmlns:m="http://schemas.openxmlformats.org/officeDocument/2006/math">
                    <m:r>
                      <a:rPr lang="en-CA" sz="26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 dirty="0">
                            <a:latin typeface="Cambria Math" panose="02040503050406030204" pitchFamily="18" charset="0"/>
                          </a:rPr>
                          <m:t>20,50,</m:t>
                        </m:r>
                        <m:r>
                          <a:rPr lang="en-CA" sz="2600" b="1" i="1" dirty="0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Weights 		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=[10,20,10]</m:t>
                    </m:r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Weight limit 	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sz="2600" dirty="0"/>
              </a:p>
              <a:p>
                <a:r>
                  <a:rPr lang="en-CA" sz="2600" dirty="0"/>
                  <a:t>Algorithm selects last item for 100 profit</a:t>
                </a:r>
              </a:p>
              <a:p>
                <a:pPr lvl="1"/>
                <a:r>
                  <a:rPr lang="en-CA" sz="2600" dirty="0"/>
                  <a:t>Looks optimal in this example</a:t>
                </a:r>
              </a:p>
              <a:p>
                <a:endParaRPr lang="en-CA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  <a:blipFill>
                <a:blip r:embed="rId2"/>
                <a:stretch>
                  <a:fillRect l="-1351" t="-13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8811-34B4-81AE-C81E-3ED61E34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666"/>
            <a:ext cx="9905998" cy="813187"/>
          </a:xfrm>
        </p:spPr>
        <p:txBody>
          <a:bodyPr>
            <a:noAutofit/>
          </a:bodyPr>
          <a:lstStyle/>
          <a:p>
            <a:r>
              <a:rPr lang="en-US" sz="2800" dirty="0"/>
              <a:t>Possible Greedy Strategies for Knapsack Problems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/>
                  <a:t>Strategy 1:</a:t>
                </a:r>
                <a:r>
                  <a:rPr lang="en-CA" sz="2600" dirty="0"/>
                  <a:t> consider items in </a:t>
                </a:r>
                <a:r>
                  <a:rPr lang="en-CA" sz="2600" b="1" dirty="0"/>
                  <a:t>decreasing </a:t>
                </a:r>
                <a:r>
                  <a:rPr lang="en-CA" sz="2600" dirty="0"/>
                  <a:t>order of </a:t>
                </a:r>
                <a:r>
                  <a:rPr lang="en-CA" sz="2600" b="1" dirty="0"/>
                  <a:t>profit</a:t>
                </a:r>
                <a:br>
                  <a:rPr lang="en-CA" sz="2600" b="1" dirty="0"/>
                </a:br>
                <a:r>
                  <a:rPr lang="en-CA" sz="2600" dirty="0"/>
                  <a:t>(i.e., we maximize the local evaluation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600" dirty="0"/>
                  <a:t>)</a:t>
                </a:r>
              </a:p>
              <a:p>
                <a:r>
                  <a:rPr lang="en-CA" sz="2600" dirty="0"/>
                  <a:t>How about a </a:t>
                </a:r>
                <a:r>
                  <a:rPr lang="en-CA" sz="2600" b="1" dirty="0">
                    <a:solidFill>
                      <a:srgbClr val="FFFF00"/>
                    </a:solidFill>
                  </a:rPr>
                  <a:t>second</a:t>
                </a:r>
                <a:r>
                  <a:rPr lang="en-CA" sz="2600" b="1" dirty="0"/>
                  <a:t> example input</a:t>
                </a:r>
                <a:endParaRPr lang="en-CA" sz="2600" dirty="0"/>
              </a:p>
              <a:p>
                <a:pPr lvl="1"/>
                <a:r>
                  <a:rPr lang="en-CA" sz="2600" dirty="0"/>
                  <a:t>Profits 			</a:t>
                </a:r>
                <a14:m>
                  <m:oMath xmlns:m="http://schemas.openxmlformats.org/officeDocument/2006/math">
                    <m:r>
                      <a:rPr lang="en-CA" sz="26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 dirty="0">
                            <a:latin typeface="Cambria Math" panose="02040503050406030204" pitchFamily="18" charset="0"/>
                          </a:rPr>
                          <m:t>20,50,</m:t>
                        </m:r>
                        <m:r>
                          <a:rPr lang="en-CA" sz="2600" b="1" i="1" dirty="0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Weights 		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=[10,20,100]</m:t>
                    </m:r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Weight limit 	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sz="2600" dirty="0"/>
              </a:p>
              <a:p>
                <a:r>
                  <a:rPr lang="en-CA" sz="2600" dirty="0"/>
                  <a:t>Algorithm selects last item for </a:t>
                </a:r>
                <a:r>
                  <a:rPr lang="en-CA" sz="2600" b="1" dirty="0"/>
                  <a:t>10</a:t>
                </a:r>
                <a:r>
                  <a:rPr lang="en-CA" sz="2600" dirty="0"/>
                  <a:t> profit</a:t>
                </a:r>
              </a:p>
              <a:p>
                <a:pPr lvl="1"/>
                <a:r>
                  <a:rPr lang="en-CA" sz="2600" b="1" dirty="0"/>
                  <a:t>Not optimal!</a:t>
                </a:r>
              </a:p>
              <a:p>
                <a:pPr lvl="1"/>
                <a:endParaRPr lang="en-CA" sz="2600" dirty="0"/>
              </a:p>
              <a:p>
                <a:endParaRPr lang="en-CA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  <a:blipFill>
                <a:blip r:embed="rId2"/>
                <a:stretch>
                  <a:fillRect l="-1351" t="-13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29480-34B9-EB0D-1729-377BDE1A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666"/>
            <a:ext cx="9905998" cy="813187"/>
          </a:xfrm>
        </p:spPr>
        <p:txBody>
          <a:bodyPr>
            <a:noAutofit/>
          </a:bodyPr>
          <a:lstStyle/>
          <a:p>
            <a:r>
              <a:rPr lang="en-US" sz="2800" dirty="0"/>
              <a:t>Possible Greedy Strategies for Knapsack Problems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/>
                  <a:t>Strategy 2:</a:t>
                </a:r>
                <a:r>
                  <a:rPr lang="en-CA" sz="2600" dirty="0"/>
                  <a:t> consider items in </a:t>
                </a:r>
                <a:r>
                  <a:rPr lang="en-CA" sz="2600" b="1" dirty="0"/>
                  <a:t>increasing </a:t>
                </a:r>
                <a:r>
                  <a:rPr lang="en-CA" sz="2600" dirty="0"/>
                  <a:t>order of </a:t>
                </a:r>
                <a:r>
                  <a:rPr lang="en-CA" sz="2600" b="1" dirty="0"/>
                  <a:t>weight</a:t>
                </a:r>
                <a:br>
                  <a:rPr lang="en-CA" sz="2600" b="1" dirty="0"/>
                </a:br>
                <a:r>
                  <a:rPr lang="en-CA" sz="2600" dirty="0"/>
                  <a:t>(i.e., we minimize the local evaluation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600" dirty="0"/>
                  <a:t>)</a:t>
                </a:r>
              </a:p>
              <a:p>
                <a:r>
                  <a:rPr lang="en-CA" sz="2600" b="1" dirty="0"/>
                  <a:t>Counterexample</a:t>
                </a:r>
              </a:p>
              <a:p>
                <a:pPr lvl="1"/>
                <a:r>
                  <a:rPr lang="en-CA" sz="2600" dirty="0"/>
                  <a:t>Profits 			</a:t>
                </a:r>
                <a14:m>
                  <m:oMath xmlns:m="http://schemas.openxmlformats.org/officeDocument/2006/math">
                    <m:r>
                      <a:rPr lang="en-CA" sz="26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 dirty="0">
                            <a:latin typeface="Cambria Math" panose="02040503050406030204" pitchFamily="18" charset="0"/>
                          </a:rPr>
                          <m:t>20,50,100</m:t>
                        </m:r>
                      </m:e>
                    </m:d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Weights 		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=[</m:t>
                    </m:r>
                    <m:r>
                      <a:rPr lang="en-CA" sz="26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,20,</m:t>
                    </m:r>
                    <m:r>
                      <a:rPr lang="en-CA" sz="2600" b="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Weight limit 	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sz="2600" dirty="0"/>
              </a:p>
              <a:p>
                <a:r>
                  <a:rPr lang="en-CA" sz="2600" dirty="0"/>
                  <a:t>Algorithm selects first item for 20 profit</a:t>
                </a:r>
              </a:p>
              <a:p>
                <a:pPr lvl="1"/>
                <a:r>
                  <a:rPr lang="en-CA" sz="2600" dirty="0"/>
                  <a:t>It </a:t>
                </a:r>
                <a:r>
                  <a:rPr lang="en-CA" sz="2600" b="1" dirty="0"/>
                  <a:t>could </a:t>
                </a:r>
                <a:r>
                  <a:rPr lang="en-CA" sz="2600" dirty="0"/>
                  <a:t>select half of second item, for 25 profit!</a:t>
                </a:r>
              </a:p>
              <a:p>
                <a:endParaRPr lang="en-CA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  <a:blipFill>
                <a:blip r:embed="rId2"/>
                <a:stretch>
                  <a:fillRect l="-1351" t="-13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558A0-6012-A874-2B5C-C58B872C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EFCDC9-3ED4-FD7B-0E7D-614E63C0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Optimality proof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245D6-04C5-AD4D-7B1D-E5DB461D7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for greedy interval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D6A04-5F53-A3B9-5F93-E5EBAC83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0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666"/>
            <a:ext cx="9905998" cy="813187"/>
          </a:xfrm>
        </p:spPr>
        <p:txBody>
          <a:bodyPr>
            <a:noAutofit/>
          </a:bodyPr>
          <a:lstStyle/>
          <a:p>
            <a:r>
              <a:rPr lang="en-US" sz="2800" dirty="0"/>
              <a:t>Possible Greedy Strategies for Knapsack Problems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/>
                  <a:t>Strategy 3:</a:t>
                </a:r>
                <a:r>
                  <a:rPr lang="en-CA" sz="2600" dirty="0"/>
                  <a:t> consider items in </a:t>
                </a:r>
                <a:r>
                  <a:rPr lang="en-CA" sz="2600" b="1" dirty="0"/>
                  <a:t>decreasing </a:t>
                </a:r>
                <a:r>
                  <a:rPr lang="en-CA" sz="2600" dirty="0"/>
                  <a:t>order of </a:t>
                </a:r>
                <a:r>
                  <a:rPr lang="en-CA" sz="2600" b="1" dirty="0"/>
                  <a:t>profit divided by weight </a:t>
                </a:r>
                <a:r>
                  <a:rPr lang="en-CA" sz="2600" dirty="0"/>
                  <a:t>(i.e., we maximize local evaluation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600" dirty="0"/>
                  <a:t>)</a:t>
                </a:r>
              </a:p>
              <a:p>
                <a:r>
                  <a:rPr lang="en-CA" sz="2600" dirty="0"/>
                  <a:t>Let’s try our first example input</a:t>
                </a:r>
              </a:p>
              <a:p>
                <a:pPr lvl="1"/>
                <a:r>
                  <a:rPr lang="en-CA" sz="2600" dirty="0"/>
                  <a:t>Profits 			</a:t>
                </a:r>
                <a14:m>
                  <m:oMath xmlns:m="http://schemas.openxmlformats.org/officeDocument/2006/math">
                    <m:r>
                      <a:rPr lang="en-CA" sz="26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 dirty="0">
                            <a:latin typeface="Cambria Math" panose="02040503050406030204" pitchFamily="18" charset="0"/>
                          </a:rPr>
                          <m:t>20,50,</m:t>
                        </m:r>
                        <m:r>
                          <a:rPr lang="en-CA" sz="2600" b="1" i="1" dirty="0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Weights 		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=[10,20,10]</m:t>
                    </m:r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Weight limit 	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sz="2600" dirty="0"/>
              </a:p>
              <a:p>
                <a:r>
                  <a:rPr lang="en-CA" sz="2600" dirty="0"/>
                  <a:t>Profit divided by weight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 dirty="0" smtClean="0">
                        <a:latin typeface="Cambria Math" panose="02040503050406030204" pitchFamily="18" charset="0"/>
                      </a:rPr>
                      <m:t>=[2,</m:t>
                    </m:r>
                    <m:r>
                      <a:rPr lang="en-CA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600" i="1" dirty="0" smtClean="0">
                        <a:latin typeface="Cambria Math" panose="02040503050406030204" pitchFamily="18" charset="0"/>
                      </a:rPr>
                      <m:t>2.5,</m:t>
                    </m:r>
                    <m:r>
                      <a:rPr lang="en-CA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600" i="1" dirty="0" smtClean="0">
                        <a:latin typeface="Cambria Math" panose="02040503050406030204" pitchFamily="18" charset="0"/>
                      </a:rPr>
                      <m:t>10]</m:t>
                    </m:r>
                  </m:oMath>
                </a14:m>
                <a:endParaRPr lang="en-CA" sz="2600" dirty="0"/>
              </a:p>
              <a:p>
                <a:r>
                  <a:rPr lang="en-CA" sz="2600" dirty="0"/>
                  <a:t>Algorithm selects last item for 100 profit (optimal)</a:t>
                </a:r>
              </a:p>
              <a:p>
                <a:pPr marL="0" indent="0">
                  <a:buNone/>
                </a:pPr>
                <a:endParaRPr lang="en-CA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  <a:blipFill>
                <a:blip r:embed="rId2"/>
                <a:stretch>
                  <a:fillRect l="-1351" t="-13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1745F-876C-E10C-4C57-6CA7E404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666"/>
            <a:ext cx="9905998" cy="813187"/>
          </a:xfrm>
        </p:spPr>
        <p:txBody>
          <a:bodyPr>
            <a:noAutofit/>
          </a:bodyPr>
          <a:lstStyle/>
          <a:p>
            <a:r>
              <a:rPr lang="en-US" sz="2800" dirty="0"/>
              <a:t>Possible Greedy Strategies for Knapsack Problems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/>
                  <a:t>Strategy 3:</a:t>
                </a:r>
                <a:r>
                  <a:rPr lang="en-CA" sz="2600" dirty="0"/>
                  <a:t> consider items in </a:t>
                </a:r>
                <a:r>
                  <a:rPr lang="en-CA" sz="2600" b="1" dirty="0"/>
                  <a:t>decreasing </a:t>
                </a:r>
                <a:r>
                  <a:rPr lang="en-CA" sz="2600" dirty="0"/>
                  <a:t>order of </a:t>
                </a:r>
                <a:r>
                  <a:rPr lang="en-CA" sz="2600" b="1" dirty="0"/>
                  <a:t>profit divided by weight </a:t>
                </a:r>
                <a:r>
                  <a:rPr lang="en-CA" sz="2600" dirty="0"/>
                  <a:t>(i.e., we maximize local evaluation criterion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sz="2600" dirty="0"/>
                  <a:t>)</a:t>
                </a:r>
              </a:p>
              <a:p>
                <a:r>
                  <a:rPr lang="en-CA" sz="2600" dirty="0"/>
                  <a:t>Let’s try our second example input</a:t>
                </a:r>
              </a:p>
              <a:p>
                <a:pPr lvl="1"/>
                <a:r>
                  <a:rPr lang="en-CA" sz="2600" dirty="0"/>
                  <a:t>Profits 			</a:t>
                </a:r>
                <a14:m>
                  <m:oMath xmlns:m="http://schemas.openxmlformats.org/officeDocument/2006/math">
                    <m:r>
                      <a:rPr lang="en-CA" sz="26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 dirty="0">
                            <a:latin typeface="Cambria Math" panose="02040503050406030204" pitchFamily="18" charset="0"/>
                          </a:rPr>
                          <m:t>20,50,</m:t>
                        </m:r>
                        <m:r>
                          <a:rPr lang="en-CA" sz="2600" b="1" i="1" dirty="0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Weights 		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=[10,20,100]</m:t>
                    </m:r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Weight limit 	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CA" sz="2600" dirty="0"/>
              </a:p>
              <a:p>
                <a:r>
                  <a:rPr lang="en-CA" sz="2600" dirty="0"/>
                  <a:t>Profit divided by weight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600" i="1" dirty="0" smtClean="0">
                        <a:latin typeface="Cambria Math" panose="02040503050406030204" pitchFamily="18" charset="0"/>
                      </a:rPr>
                      <m:t>=[2,</m:t>
                    </m:r>
                    <m:r>
                      <a:rPr lang="en-CA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600" i="1" dirty="0" smtClean="0">
                        <a:latin typeface="Cambria Math" panose="02040503050406030204" pitchFamily="18" charset="0"/>
                      </a:rPr>
                      <m:t>2.5,</m:t>
                    </m:r>
                    <m:r>
                      <a:rPr lang="en-CA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600" i="1" dirty="0" smtClean="0">
                        <a:latin typeface="Cambria Math" panose="02040503050406030204" pitchFamily="18" charset="0"/>
                      </a:rPr>
                      <m:t>1]</m:t>
                    </m:r>
                  </m:oMath>
                </a14:m>
                <a:endParaRPr lang="en-CA" sz="2600" dirty="0"/>
              </a:p>
              <a:p>
                <a:r>
                  <a:rPr lang="en-CA" sz="2600" dirty="0"/>
                  <a:t>Algorithm selects second item for 25 profit (optimal)</a:t>
                </a:r>
              </a:p>
              <a:p>
                <a:pPr marL="0" indent="0">
                  <a:buNone/>
                </a:pPr>
                <a:endParaRPr lang="en-CA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377863" cy="5399069"/>
              </a:xfrm>
              <a:blipFill>
                <a:blip r:embed="rId2"/>
                <a:stretch>
                  <a:fillRect l="-1351" t="-13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8">
            <a:extLst>
              <a:ext uri="{FF2B5EF4-FFF2-40B4-BE49-F238E27FC236}">
                <a16:creationId xmlns:a16="http://schemas.microsoft.com/office/drawing/2014/main" id="{CFF4BD15-2911-4431-8A81-84215B8DAD8A}"/>
              </a:ext>
            </a:extLst>
          </p:cNvPr>
          <p:cNvSpPr/>
          <p:nvPr/>
        </p:nvSpPr>
        <p:spPr>
          <a:xfrm>
            <a:off x="3086100" y="5851133"/>
            <a:ext cx="4622800" cy="565150"/>
          </a:xfrm>
          <a:prstGeom prst="wedgeRectCallout">
            <a:avLst>
              <a:gd name="adj1" fmla="val -48661"/>
              <a:gd name="adj2" fmla="val -134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It turns out strategy #3 </a:t>
            </a:r>
            <a:r>
              <a:rPr lang="en-US" sz="2000" b="1" dirty="0"/>
              <a:t>is</a:t>
            </a:r>
            <a:r>
              <a:rPr lang="en-US" sz="2000" dirty="0"/>
              <a:t> optimal…</a:t>
            </a:r>
            <a:endParaRPr lang="en-CA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34255-2460-F629-F1AE-7B9F4157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059D1-2C23-4604-A41F-03366902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20" y="186288"/>
            <a:ext cx="8551712" cy="5934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5638530" y="2440780"/>
            <a:ext cx="3227290" cy="354488"/>
          </a:xfrm>
          <a:prstGeom prst="wedgeRectCallout">
            <a:avLst>
              <a:gd name="adj1" fmla="val -65129"/>
              <a:gd name="adj2" fmla="val -156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items are chosen yet</a:t>
            </a:r>
            <a:endParaRPr lang="en-CA" dirty="0"/>
          </a:p>
        </p:txBody>
      </p:sp>
      <p:sp>
        <p:nvSpPr>
          <p:cNvPr id="8" name="Rectangular Callout 7"/>
          <p:cNvSpPr/>
          <p:nvPr/>
        </p:nvSpPr>
        <p:spPr>
          <a:xfrm>
            <a:off x="4944759" y="2844243"/>
            <a:ext cx="3695700" cy="309504"/>
          </a:xfrm>
          <a:prstGeom prst="wedgeRectCallout">
            <a:avLst>
              <a:gd name="adj1" fmla="val -66679"/>
              <a:gd name="adj2" fmla="val -518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weight of knapsack</a:t>
            </a:r>
            <a:endParaRPr lang="en-CA" dirty="0"/>
          </a:p>
        </p:txBody>
      </p:sp>
      <p:sp>
        <p:nvSpPr>
          <p:cNvPr id="9" name="Rectangular Callout 8"/>
          <p:cNvSpPr/>
          <p:nvPr/>
        </p:nvSpPr>
        <p:spPr>
          <a:xfrm>
            <a:off x="5031768" y="3240049"/>
            <a:ext cx="1760841" cy="309504"/>
          </a:xfrm>
          <a:prstGeom prst="wedgeRectCallout">
            <a:avLst>
              <a:gd name="adj1" fmla="val -70138"/>
              <a:gd name="adj2" fmla="val 268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all items</a:t>
            </a:r>
            <a:endParaRPr lang="en-CA" dirty="0"/>
          </a:p>
        </p:txBody>
      </p:sp>
      <p:sp>
        <p:nvSpPr>
          <p:cNvPr id="10" name="Rectangular Callout 9"/>
          <p:cNvSpPr/>
          <p:nvPr/>
        </p:nvSpPr>
        <p:spPr>
          <a:xfrm>
            <a:off x="8465742" y="3292713"/>
            <a:ext cx="1981361" cy="649193"/>
          </a:xfrm>
          <a:prstGeom prst="wedgeRectCallout">
            <a:avLst>
              <a:gd name="adj1" fmla="val -105196"/>
              <a:gd name="adj2" fmla="val 167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we </a:t>
            </a:r>
            <a:r>
              <a:rPr lang="en-US" b="1" dirty="0"/>
              <a:t>cannot</a:t>
            </a:r>
            <a:r>
              <a:rPr lang="en-US" dirty="0"/>
              <a:t> fit the entire item</a:t>
            </a:r>
            <a:endParaRPr lang="en-CA" dirty="0"/>
          </a:p>
        </p:txBody>
      </p:sp>
      <p:sp>
        <p:nvSpPr>
          <p:cNvPr id="11" name="Rectangular Callout 10"/>
          <p:cNvSpPr/>
          <p:nvPr/>
        </p:nvSpPr>
        <p:spPr>
          <a:xfrm>
            <a:off x="8131245" y="5308810"/>
            <a:ext cx="2043191" cy="649192"/>
          </a:xfrm>
          <a:prstGeom prst="wedgeRectCallout">
            <a:avLst>
              <a:gd name="adj1" fmla="val -79688"/>
              <a:gd name="adj2" fmla="val -400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Otherwise take the entire item</a:t>
            </a:r>
            <a:endParaRPr lang="en-CA" dirty="0"/>
          </a:p>
        </p:txBody>
      </p:sp>
      <p:sp>
        <p:nvSpPr>
          <p:cNvPr id="12" name="Rectangular Callout 11"/>
          <p:cNvSpPr/>
          <p:nvPr/>
        </p:nvSpPr>
        <p:spPr>
          <a:xfrm>
            <a:off x="8462015" y="4002913"/>
            <a:ext cx="3167160" cy="1063148"/>
          </a:xfrm>
          <a:prstGeom prst="wedgeRectCallout">
            <a:avLst>
              <a:gd name="adj1" fmla="val -61467"/>
              <a:gd name="adj2" fmla="val -388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Put in as much of the item as you can, to </a:t>
            </a:r>
            <a:r>
              <a:rPr lang="en-US" b="1" dirty="0"/>
              <a:t>exactly fill </a:t>
            </a:r>
            <a:r>
              <a:rPr lang="en-US" dirty="0"/>
              <a:t>the knapsack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4518024" y="6109212"/>
                <a:ext cx="7508876" cy="501966"/>
              </a:xfrm>
              <a:prstGeom prst="wedgeRectCallout">
                <a:avLst>
                  <a:gd name="adj1" fmla="val -56928"/>
                  <a:gd name="adj2" fmla="val -46264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Either X=(1,1,…,1,0,…,0) or X=(1,1,…,1,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,0,…,0)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024" y="6109212"/>
                <a:ext cx="7508876" cy="501966"/>
              </a:xfrm>
              <a:prstGeom prst="wedgeRectCallout">
                <a:avLst>
                  <a:gd name="adj1" fmla="val -56928"/>
                  <a:gd name="adj2" fmla="val -4626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75F23-468F-422A-8BBB-68EF00A1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8850" y="5633406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5F1BBD-BAA1-410D-9BA8-A2470D63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98" y="195797"/>
            <a:ext cx="8551712" cy="5934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766569" y="195797"/>
            <a:ext cx="2265193" cy="90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Running time complexity?</a:t>
            </a:r>
            <a:endParaRPr lang="en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8">
                <a:extLst>
                  <a:ext uri="{FF2B5EF4-FFF2-40B4-BE49-F238E27FC236}">
                    <a16:creationId xmlns:a16="http://schemas.microsoft.com/office/drawing/2014/main" id="{2C233768-D0E7-4AB2-804F-9443F9AE8E1F}"/>
                  </a:ext>
                </a:extLst>
              </p:cNvPr>
              <p:cNvSpPr/>
              <p:nvPr/>
            </p:nvSpPr>
            <p:spPr>
              <a:xfrm>
                <a:off x="9096944" y="1250742"/>
                <a:ext cx="2751345" cy="728838"/>
              </a:xfrm>
              <a:prstGeom prst="wedgeRectCallout">
                <a:avLst>
                  <a:gd name="adj1" fmla="val -54056"/>
                  <a:gd name="adj2" fmla="val -8148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/>
                  <a:t>Can do preprocessing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3" name="Rectangular Callout 8">
                <a:extLst>
                  <a:ext uri="{FF2B5EF4-FFF2-40B4-BE49-F238E27FC236}">
                    <a16:creationId xmlns:a16="http://schemas.microsoft.com/office/drawing/2014/main" id="{2C233768-D0E7-4AB2-804F-9443F9AE8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944" y="1250742"/>
                <a:ext cx="2751345" cy="728838"/>
              </a:xfrm>
              <a:prstGeom prst="wedgeRectCallout">
                <a:avLst>
                  <a:gd name="adj1" fmla="val -54056"/>
                  <a:gd name="adj2" fmla="val -81481"/>
                </a:avLst>
              </a:prstGeom>
              <a:blipFill>
                <a:blip r:embed="rId3"/>
                <a:stretch>
                  <a:fillRect r="-1691" b="-43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D3BFD93A-2AE3-4616-9453-53AD437B9E36}"/>
                  </a:ext>
                </a:extLst>
              </p:cNvPr>
              <p:cNvSpPr/>
              <p:nvPr/>
            </p:nvSpPr>
            <p:spPr>
              <a:xfrm>
                <a:off x="5646906" y="2407931"/>
                <a:ext cx="2010382" cy="728838"/>
              </a:xfrm>
              <a:prstGeom prst="wedgeRectCallout">
                <a:avLst>
                  <a:gd name="adj1" fmla="val -93975"/>
                  <a:gd name="adj2" fmla="val -320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/>
                  <a:t>Create array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time</a:t>
                </a:r>
              </a:p>
            </p:txBody>
          </p:sp>
        </mc:Choice>
        <mc:Fallback xmlns=""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D3BFD93A-2AE3-4616-9453-53AD437B9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906" y="2407931"/>
                <a:ext cx="2010382" cy="728838"/>
              </a:xfrm>
              <a:prstGeom prst="wedgeRectCallout">
                <a:avLst>
                  <a:gd name="adj1" fmla="val -93975"/>
                  <a:gd name="adj2" fmla="val -32098"/>
                </a:avLst>
              </a:prstGeom>
              <a:blipFill>
                <a:blip r:embed="rId4"/>
                <a:stretch>
                  <a:fillRect r="-837" b="-57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B643DCC6-56F6-4788-B705-A83693A25A87}"/>
                  </a:ext>
                </a:extLst>
              </p:cNvPr>
              <p:cNvSpPr/>
              <p:nvPr/>
            </p:nvSpPr>
            <p:spPr>
              <a:xfrm>
                <a:off x="7885888" y="3347724"/>
                <a:ext cx="2517843" cy="680936"/>
              </a:xfrm>
              <a:prstGeom prst="wedgeRectCallout">
                <a:avLst>
                  <a:gd name="adj1" fmla="val -93975"/>
                  <a:gd name="adj2" fmla="val -320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iterations each doing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work</a:t>
                </a:r>
              </a:p>
            </p:txBody>
          </p:sp>
        </mc:Choice>
        <mc:Fallback xmlns=""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B643DCC6-56F6-4788-B705-A83693A25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888" y="3347724"/>
                <a:ext cx="2517843" cy="680936"/>
              </a:xfrm>
              <a:prstGeom prst="wedgeRectCallout">
                <a:avLst>
                  <a:gd name="adj1" fmla="val -93975"/>
                  <a:gd name="adj2" fmla="val -32098"/>
                </a:avLst>
              </a:prstGeom>
              <a:blipFill>
                <a:blip r:embed="rId5"/>
                <a:stretch>
                  <a:fillRect t="-877" r="-670" b="-10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A374A0-67CB-41CC-B248-3A294598D0F6}"/>
                  </a:ext>
                </a:extLst>
              </p:cNvPr>
              <p:cNvSpPr/>
              <p:nvPr/>
            </p:nvSpPr>
            <p:spPr>
              <a:xfrm>
                <a:off x="8482519" y="4326809"/>
                <a:ext cx="3122693" cy="14611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Total </a:t>
                </a:r>
                <a14:m>
                  <m:oMath xmlns:m="http://schemas.openxmlformats.org/officeDocument/2006/math"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b="1" dirty="0"/>
              </a:p>
              <a:p>
                <a:pPr algn="ctr"/>
                <a:r>
                  <a:rPr lang="en-CA" sz="2400" dirty="0"/>
                  <a:t>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if input is already sorted)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A374A0-67CB-41CC-B248-3A294598D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519" y="4326809"/>
                <a:ext cx="3122693" cy="1461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00D71-EA6E-D2B0-0A8E-DE735CEC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416B-982F-40A5-A8CB-A14E3600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10680936" cy="1028386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Informal</a:t>
            </a:r>
            <a:r>
              <a:rPr lang="en-CA" dirty="0"/>
              <a:t> feasibility argument</a:t>
            </a:r>
            <a:br>
              <a:rPr lang="en-CA" dirty="0"/>
            </a:br>
            <a:r>
              <a:rPr lang="en-CA" sz="2700" dirty="0"/>
              <a:t>(Should be good enough to show feasibility on assessments)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9EF3A-6FD2-47B0-8F6B-9E37AFD20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4"/>
                <a:ext cx="9905998" cy="4989328"/>
              </a:xfrm>
            </p:spPr>
            <p:txBody>
              <a:bodyPr/>
              <a:lstStyle/>
              <a:p>
                <a:r>
                  <a:rPr lang="en-CA" b="1" dirty="0"/>
                  <a:t>Feasibility: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/>
                  <a:t> are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b="1" dirty="0"/>
                  <a:t> and total weight is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CA" b="1" dirty="0"/>
              </a:p>
              <a:p>
                <a:r>
                  <a:rPr lang="en-CA" dirty="0"/>
                  <a:t>Either </a:t>
                </a:r>
                <a:r>
                  <a:rPr lang="en-CA" i="1" dirty="0"/>
                  <a:t>everything </a:t>
                </a:r>
                <a:r>
                  <a:rPr lang="en-CA" dirty="0"/>
                  <a:t>fits in the knapsack, or:</a:t>
                </a:r>
              </a:p>
              <a:p>
                <a:r>
                  <a:rPr lang="en-CA" dirty="0"/>
                  <a:t>When we exit the loop, </a:t>
                </a:r>
                <a:r>
                  <a:rPr lang="en-CA" b="1" dirty="0">
                    <a:solidFill>
                      <a:srgbClr val="FFFF00"/>
                    </a:solidFill>
                  </a:rPr>
                  <a:t>weight is exactly M</a:t>
                </a:r>
              </a:p>
              <a:p>
                <a:r>
                  <a:rPr lang="en-CA" dirty="0"/>
                  <a:t>Every time we write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it’s either 0, 1 or</a:t>
                </a:r>
                <a:br>
                  <a:rPr lang="en-CA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Rearranging the latter we get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CA" dirty="0"/>
              </a:p>
              <a:p>
                <a:pPr lvl="1"/>
                <a:r>
                  <a:rPr lang="en-CA" b="1" dirty="0">
                    <a:solidFill>
                      <a:srgbClr val="FFFF00"/>
                    </a:solidFill>
                  </a:rPr>
                  <a:t>So,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9EF3A-6FD2-47B0-8F6B-9E37AFD20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4"/>
                <a:ext cx="9905998" cy="4989328"/>
              </a:xfrm>
              <a:blipFill>
                <a:blip r:embed="rId2"/>
                <a:stretch>
                  <a:fillRect l="-1600" t="-1711" b="-24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518A26F-EC24-4AC4-9ACD-82D37B01F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8"/>
          <a:stretch/>
        </p:blipFill>
        <p:spPr>
          <a:xfrm>
            <a:off x="6665568" y="4715188"/>
            <a:ext cx="5156781" cy="1750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87941-63BA-3D34-196A-70780CD6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F8DF-C271-4369-80DF-8EBEF829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73" y="-2"/>
            <a:ext cx="11410478" cy="1028386"/>
          </a:xfrm>
        </p:spPr>
        <p:txBody>
          <a:bodyPr>
            <a:noAutofit/>
          </a:bodyPr>
          <a:lstStyle/>
          <a:p>
            <a:r>
              <a:rPr lang="en-CA" sz="3200" dirty="0"/>
              <a:t>Minor modification to facilitate </a:t>
            </a:r>
            <a:r>
              <a:rPr lang="en-CA" sz="3200" b="1" dirty="0"/>
              <a:t>formal</a:t>
            </a:r>
            <a:r>
              <a:rPr lang="en-CA" sz="3200" dirty="0"/>
              <a:t> proof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7807E-698E-474C-90FC-6D465A2D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13" y="979746"/>
            <a:ext cx="7891597" cy="4568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B80973-A8D0-4E1C-B4E3-1CC5ABE4759E}"/>
              </a:ext>
            </a:extLst>
          </p:cNvPr>
          <p:cNvSpPr/>
          <p:nvPr/>
        </p:nvSpPr>
        <p:spPr>
          <a:xfrm>
            <a:off x="3827834" y="3249038"/>
            <a:ext cx="1872575" cy="35506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B1C3A19-88AD-410A-977D-8ECA73A86D05}"/>
              </a:ext>
            </a:extLst>
          </p:cNvPr>
          <p:cNvSpPr/>
          <p:nvPr/>
        </p:nvSpPr>
        <p:spPr>
          <a:xfrm>
            <a:off x="6678039" y="3375499"/>
            <a:ext cx="3638989" cy="739302"/>
          </a:xfrm>
          <a:prstGeom prst="wedgeRectCallout">
            <a:avLst>
              <a:gd name="adj1" fmla="val -73495"/>
              <a:gd name="adj2" fmla="val -36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Does NOT change behaviour of the algorithm at all!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40D45-5B29-9B2F-7242-67A60C62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5CD29-0458-82C8-C992-3E6595A2284E}"/>
              </a:ext>
            </a:extLst>
          </p:cNvPr>
          <p:cNvSpPr/>
          <p:nvPr/>
        </p:nvSpPr>
        <p:spPr>
          <a:xfrm>
            <a:off x="9493452" y="2203624"/>
            <a:ext cx="2475287" cy="82703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Optional slide, just for your notes</a:t>
            </a:r>
          </a:p>
        </p:txBody>
      </p:sp>
    </p:spTree>
    <p:extLst>
      <p:ext uri="{BB962C8B-B14F-4D97-AF65-F5344CB8AC3E}">
        <p14:creationId xmlns:p14="http://schemas.microsoft.com/office/powerpoint/2010/main" val="262650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FF965B-BE5A-47C0-926D-CE735A6A9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" t="28274" r="11094" b="13382"/>
          <a:stretch/>
        </p:blipFill>
        <p:spPr>
          <a:xfrm>
            <a:off x="7313686" y="107005"/>
            <a:ext cx="4748612" cy="1805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11F2C-0381-44A3-912A-B4A562C6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3" y="-2"/>
            <a:ext cx="10269198" cy="787942"/>
          </a:xfrm>
        </p:spPr>
        <p:txBody>
          <a:bodyPr/>
          <a:lstStyle/>
          <a:p>
            <a:r>
              <a:rPr lang="en-CA" b="1" dirty="0"/>
              <a:t>Formal</a:t>
            </a:r>
            <a:r>
              <a:rPr lang="en-CA" dirty="0"/>
              <a:t> Feasibility Arg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196" y="787940"/>
                <a:ext cx="10697215" cy="5783093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latin typeface="+mj-lt"/>
                  </a:rPr>
                  <a:t>Loop invariant: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  :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CA" i="1" dirty="0">
                  <a:latin typeface="+mj-lt"/>
                </a:endParaRPr>
              </a:p>
              <a:p>
                <a:r>
                  <a:rPr lang="en-CA" dirty="0">
                    <a:latin typeface="+mj-lt"/>
                  </a:rPr>
                  <a:t>				   </a:t>
                </a:r>
                <a:r>
                  <a:rPr lang="en-CA" b="1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lvl="1"/>
                <a:r>
                  <a:rPr lang="en-CA" dirty="0">
                    <a:latin typeface="+mj-lt"/>
                  </a:rPr>
                  <a:t>Base case. Initially weight = 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  :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latin typeface="+mj-lt"/>
                  </a:rPr>
                  <a:t>.</a:t>
                </a:r>
              </a:p>
              <a:p>
                <a:pPr lvl="2"/>
                <a:r>
                  <a:rPr lang="en-CA" dirty="0"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lvl="1"/>
                <a:r>
                  <a:rPr lang="en-CA" dirty="0">
                    <a:latin typeface="+mj-lt"/>
                  </a:rPr>
                  <a:t>Inductive step.</a:t>
                </a:r>
              </a:p>
              <a:p>
                <a:pPr lvl="2"/>
                <a:r>
                  <a:rPr lang="en-CA" dirty="0">
                    <a:latin typeface="+mj-lt"/>
                  </a:rPr>
                  <a:t>Suppose invariant holds at start of iteration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lvl="2"/>
                <a:r>
                  <a:rPr lang="en-CA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latin typeface="+mj-lt"/>
                  </a:rPr>
                  <a:t> denote values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latin typeface="+mj-lt"/>
                  </a:rPr>
                  <a:t> at </a:t>
                </a:r>
                <a:r>
                  <a:rPr lang="en-CA" b="1" dirty="0">
                    <a:latin typeface="+mj-lt"/>
                  </a:rPr>
                  <a:t>end </a:t>
                </a:r>
                <a:r>
                  <a:rPr lang="en-CA" dirty="0">
                    <a:latin typeface="+mj-lt"/>
                  </a:rPr>
                  <a:t>of iteration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lvl="2"/>
                <a:r>
                  <a:rPr lang="en-CA" dirty="0">
                    <a:latin typeface="+mj-lt"/>
                  </a:rPr>
                  <a:t>Prove invariant holds at end of iteration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lvl="2"/>
                <a:r>
                  <a:rPr lang="en-CA" dirty="0"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sSubSup>
                      <m:sSub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i="1" dirty="0">
                    <a:solidFill>
                      <a:srgbClr val="FFFF00"/>
                    </a:solidFill>
                  </a:rPr>
                  <a:t> </a:t>
                </a:r>
                <a:r>
                  <a:rPr lang="en-CA" b="1" dirty="0">
                    <a:solidFill>
                      <a:srgbClr val="FFFF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𝒘𝒆𝒊𝒈𝒉𝒕</m:t>
                    </m:r>
                    <m:r>
                      <a:rPr lang="en-CA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CA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  <a:p>
                <a:pPr lvl="2"/>
                <a:endParaRPr lang="en-CA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196" y="787940"/>
                <a:ext cx="10697215" cy="5783093"/>
              </a:xfrm>
              <a:blipFill>
                <a:blip r:embed="rId3"/>
                <a:stretch>
                  <a:fillRect l="-1481" t="-1475" b="-4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F0332-2050-38FB-C28A-C9EF63CE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B3BE8-ADEE-01E4-B123-E0EA074F1D98}"/>
              </a:ext>
            </a:extLst>
          </p:cNvPr>
          <p:cNvSpPr/>
          <p:nvPr/>
        </p:nvSpPr>
        <p:spPr>
          <a:xfrm>
            <a:off x="9493452" y="2203624"/>
            <a:ext cx="2475287" cy="82703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Optional slide, just for your notes</a:t>
            </a:r>
          </a:p>
        </p:txBody>
      </p:sp>
    </p:spTree>
    <p:extLst>
      <p:ext uri="{BB962C8B-B14F-4D97-AF65-F5344CB8AC3E}">
        <p14:creationId xmlns:p14="http://schemas.microsoft.com/office/powerpoint/2010/main" val="23907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FF965B-BE5A-47C0-926D-CE735A6A9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" t="28274" r="11094" b="13382"/>
          <a:stretch/>
        </p:blipFill>
        <p:spPr>
          <a:xfrm>
            <a:off x="7313686" y="107005"/>
            <a:ext cx="4748612" cy="1805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196" y="787940"/>
                <a:ext cx="11522413" cy="578309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b="1" dirty="0">
                    <a:latin typeface="+mj-lt"/>
                  </a:rPr>
                  <a:t>WTP: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sSubSup>
                      <m:sSub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br>
                  <a:rPr lang="en-CA" b="1" dirty="0">
                    <a:solidFill>
                      <a:srgbClr val="FFFF00"/>
                    </a:solidFill>
                    <a:latin typeface="+mj-lt"/>
                  </a:rPr>
                </a:br>
                <a:r>
                  <a:rPr lang="en-CA" b="1" dirty="0">
                    <a:solidFill>
                      <a:srgbClr val="FFFF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𝒘𝒆𝒊𝒈𝒉𝒕</m:t>
                    </m:r>
                    <m:r>
                      <a:rPr lang="en-CA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CA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  <a:p>
                <a:r>
                  <a:rPr lang="en-CA" dirty="0">
                    <a:latin typeface="+mj-lt"/>
                  </a:rPr>
                  <a:t>Case 1: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latin typeface="+mj-lt"/>
                  </a:rPr>
                  <a:t> </a:t>
                </a:r>
                <a:r>
                  <a:rPr lang="en-CA" b="1" dirty="0">
                    <a:solidFill>
                      <a:srgbClr val="FFFF00"/>
                    </a:solidFill>
                    <a:latin typeface="+mj-lt"/>
                  </a:rPr>
                  <a:t>which is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b="1" dirty="0">
                    <a:latin typeface="+mj-lt"/>
                  </a:rPr>
                  <a:t>		</a:t>
                </a:r>
                <a:r>
                  <a:rPr lang="en-CA" dirty="0">
                    <a:latin typeface="+mj-lt"/>
                  </a:rPr>
                  <a:t>(by line 11)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latin typeface="+mj-lt"/>
                  </a:rPr>
                  <a:t> 		(by line 12)</a:t>
                </a:r>
                <a:br>
                  <a:rPr lang="en-CA" dirty="0">
                    <a:latin typeface="+mj-lt"/>
                  </a:rPr>
                </a:br>
                <a:r>
                  <a:rPr lang="en-CA" dirty="0">
                    <a:latin typeface="+mj-lt"/>
                  </a:rPr>
                  <a:t>and </a:t>
                </a:r>
                <a:r>
                  <a:rPr lang="en-CA" b="1" dirty="0">
                    <a:solidFill>
                      <a:srgbClr val="FFFF00"/>
                    </a:solidFill>
                    <a:latin typeface="+mj-lt"/>
                  </a:rPr>
                  <a:t>this is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CA" b="1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CA" dirty="0">
                    <a:latin typeface="+mj-lt"/>
                  </a:rPr>
                  <a:t>by the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latin typeface="+mj-lt"/>
                  </a:rPr>
                  <a:t> 	(by invariant)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latin typeface="+mj-lt"/>
                  </a:rPr>
                  <a:t> 	(since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latin typeface="+mj-lt"/>
                  </a:rPr>
                  <a:t>)</a:t>
                </a:r>
              </a:p>
              <a:p>
                <a:pPr lvl="1"/>
                <a:r>
                  <a:rPr lang="en-CA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>
                    <a:latin typeface="+mj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latin typeface="+mj-lt"/>
                  </a:rPr>
                  <a:t> </a:t>
                </a:r>
                <a:r>
                  <a:rPr lang="en-CA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400" dirty="0"/>
                  <a:t> 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CA" dirty="0">
                  <a:latin typeface="+mj-lt"/>
                </a:endParaRPr>
              </a:p>
              <a:p>
                <a:pPr lvl="1"/>
                <a:r>
                  <a:rPr lang="en-CA" dirty="0">
                    <a:latin typeface="+mj-lt"/>
                  </a:rPr>
                  <a:t>Rearrange to get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CA" dirty="0">
                  <a:latin typeface="+mj-lt"/>
                </a:endParaRPr>
              </a:p>
              <a:p>
                <a:pPr lvl="1"/>
                <a:r>
                  <a:rPr lang="en-CA" dirty="0"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𝒘𝒆𝒊𝒈𝒉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  <m:sup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nary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CA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196" y="787940"/>
                <a:ext cx="11522413" cy="5783093"/>
              </a:xfrm>
              <a:blipFill>
                <a:blip r:embed="rId3"/>
                <a:stretch>
                  <a:fillRect l="-1216" t="-1370" b="-12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A181E16D-0410-4ABA-92D1-C6CA911C0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3" y="-2"/>
            <a:ext cx="10269198" cy="787942"/>
          </a:xfrm>
        </p:spPr>
        <p:txBody>
          <a:bodyPr/>
          <a:lstStyle/>
          <a:p>
            <a:r>
              <a:rPr lang="en-CA" b="1" dirty="0"/>
              <a:t>Formal</a:t>
            </a:r>
            <a:r>
              <a:rPr lang="en-CA" dirty="0"/>
              <a:t> Feasibility Arg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DD9DE8-115D-74ED-CC8A-6FFD3BAD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7C03B7-562B-CFC4-6E02-86C5840A702E}"/>
              </a:ext>
            </a:extLst>
          </p:cNvPr>
          <p:cNvSpPr/>
          <p:nvPr/>
        </p:nvSpPr>
        <p:spPr>
          <a:xfrm>
            <a:off x="9493452" y="2203624"/>
            <a:ext cx="2475287" cy="82703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Optional slide, just for your notes</a:t>
            </a:r>
          </a:p>
        </p:txBody>
      </p:sp>
    </p:spTree>
    <p:extLst>
      <p:ext uri="{BB962C8B-B14F-4D97-AF65-F5344CB8AC3E}">
        <p14:creationId xmlns:p14="http://schemas.microsoft.com/office/powerpoint/2010/main" val="33416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FF965B-BE5A-47C0-926D-CE735A6A9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" t="28274" r="11094" b="13382"/>
          <a:stretch/>
        </p:blipFill>
        <p:spPr>
          <a:xfrm>
            <a:off x="7313686" y="107005"/>
            <a:ext cx="4748612" cy="1805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196" y="787940"/>
                <a:ext cx="10697215" cy="578309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CA" b="1" dirty="0"/>
                  <a:t>WTP: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sSubSup>
                      <m:sSubSup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br>
                  <a:rPr lang="en-CA" b="1" dirty="0">
                    <a:solidFill>
                      <a:srgbClr val="FFFF00"/>
                    </a:solidFill>
                  </a:rPr>
                </a:br>
                <a:r>
                  <a:rPr lang="en-CA" b="1" dirty="0">
                    <a:solidFill>
                      <a:srgbClr val="FFFF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𝒘𝒆𝒊𝒈𝒉𝒕</m:t>
                    </m:r>
                    <m:r>
                      <a:rPr lang="en-CA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nary>
                      <m:naryPr>
                        <m:chr m:val="∑"/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CA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  <a:p>
                <a:r>
                  <a:rPr lang="en-CA" dirty="0">
                    <a:latin typeface="+mj-lt"/>
                  </a:rPr>
                  <a:t>Case 2: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dirty="0">
                  <a:latin typeface="+mj-lt"/>
                </a:endParaRPr>
              </a:p>
              <a:p>
                <a:pPr lvl="1"/>
                <a:r>
                  <a:rPr lang="en-CA" b="0" dirty="0">
                    <a:latin typeface="+mj-lt"/>
                  </a:rPr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𝑤𝑒𝑖𝑔h𝑡</m:t>
                    </m:r>
                  </m:oMath>
                </a14:m>
                <a:r>
                  <a:rPr lang="en-CA" dirty="0">
                    <a:latin typeface="+mj-lt"/>
                  </a:rPr>
                  <a:t>						(by case)</a:t>
                </a:r>
                <a:br>
                  <a:rPr lang="en-CA" dirty="0">
                    <a:latin typeface="+mj-lt"/>
                  </a:rPr>
                </a:br>
                <a:r>
                  <a:rPr lang="en-CA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dirty="0">
                    <a:latin typeface="+mj-lt"/>
                  </a:rPr>
                  <a:t> 							(by invariant)</a:t>
                </a:r>
              </a:p>
              <a:p>
                <a:pPr lvl="1"/>
                <a:r>
                  <a:rPr lang="en-CA" dirty="0"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0≤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</m:num>
                      <m:den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dirty="0">
                    <a:latin typeface="+mj-lt"/>
                  </a:rPr>
                  <a:t> </a:t>
                </a:r>
                <a:r>
                  <a:rPr lang="en-CA" b="1" dirty="0">
                    <a:solidFill>
                      <a:srgbClr val="FFFF00"/>
                    </a:solidFill>
                    <a:latin typeface="+mj-lt"/>
                  </a:rPr>
                  <a:t>which means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FFFF00"/>
                  </a:solidFill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𝒘𝒆𝒊𝒈𝒉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𝑒𝑖𝑔h𝑡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+mj-lt"/>
                  </a:rPr>
                  <a:t>		(by line 8)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r>
                  <a:rPr lang="en-CA" b="0" i="1" dirty="0">
                    <a:latin typeface="+mj-lt"/>
                  </a:rPr>
                  <a:t>			</a:t>
                </a:r>
                <a:r>
                  <a:rPr lang="en-CA" b="0" dirty="0">
                    <a:latin typeface="+mj-lt"/>
                  </a:rPr>
                  <a:t>(by invariant)</a:t>
                </a:r>
              </a:p>
              <a:p>
                <a:pPr lvl="1"/>
                <a:r>
                  <a:rPr lang="en-CA" b="0" dirty="0">
                    <a:latin typeface="+mj-lt"/>
                  </a:rPr>
                  <a:t>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i="1" dirty="0">
                    <a:latin typeface="+mj-lt"/>
                  </a:rPr>
                  <a:t> </a:t>
                </a:r>
                <a:r>
                  <a:rPr lang="en-CA" dirty="0">
                    <a:latin typeface="+mj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latin typeface="+mj-lt"/>
                  </a:rPr>
                  <a:t> 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CA" dirty="0">
                  <a:latin typeface="+mj-lt"/>
                </a:endParaRPr>
              </a:p>
              <a:p>
                <a:pPr lvl="1"/>
                <a:r>
                  <a:rPr lang="en-CA" dirty="0">
                    <a:latin typeface="+mj-lt"/>
                  </a:rPr>
                  <a:t>Rearrange to get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CA" dirty="0">
                  <a:latin typeface="+mj-lt"/>
                </a:endParaRPr>
              </a:p>
              <a:p>
                <a:pPr lvl="1"/>
                <a:r>
                  <a:rPr lang="en-CA" dirty="0"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</m:e>
                    </m:d>
                  </m:oMath>
                </a14:m>
                <a:endParaRPr lang="en-CA" b="0" dirty="0">
                  <a:latin typeface="+mj-lt"/>
                </a:endParaRPr>
              </a:p>
              <a:p>
                <a:pPr lvl="1"/>
                <a:r>
                  <a:rPr lang="en-CA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latin typeface="+mj-lt"/>
                  </a:rPr>
                  <a:t> </a:t>
                </a:r>
                <a:r>
                  <a:rPr lang="en-CA" b="1" dirty="0">
                    <a:solidFill>
                      <a:srgbClr val="FFFF00"/>
                    </a:solidFill>
                    <a:latin typeface="+mj-lt"/>
                  </a:rPr>
                  <a:t>so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𝒘𝒆𝒊𝒈𝒉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CA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CF7FE-ABF5-4642-B626-485F2F439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196" y="787940"/>
                <a:ext cx="10697215" cy="5783093"/>
              </a:xfrm>
              <a:blipFill>
                <a:blip r:embed="rId3"/>
                <a:stretch>
                  <a:fillRect l="-1197" t="-6112" b="-158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98F8FDA-AE3D-49A4-B52C-36F60E2C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3" y="-2"/>
            <a:ext cx="10269198" cy="787942"/>
          </a:xfrm>
        </p:spPr>
        <p:txBody>
          <a:bodyPr/>
          <a:lstStyle/>
          <a:p>
            <a:r>
              <a:rPr lang="en-CA" b="1" dirty="0"/>
              <a:t>Formal</a:t>
            </a:r>
            <a:r>
              <a:rPr lang="en-CA" dirty="0"/>
              <a:t> Feasibility Arg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C9C450-CB98-A696-50CC-E545797C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0EDD4-3B6A-4416-45C1-F6DAC6066703}"/>
              </a:ext>
            </a:extLst>
          </p:cNvPr>
          <p:cNvSpPr/>
          <p:nvPr/>
        </p:nvSpPr>
        <p:spPr>
          <a:xfrm>
            <a:off x="9493452" y="2203624"/>
            <a:ext cx="2475287" cy="82703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Optional slide, just for your notes</a:t>
            </a:r>
          </a:p>
        </p:txBody>
      </p:sp>
    </p:spTree>
    <p:extLst>
      <p:ext uri="{BB962C8B-B14F-4D97-AF65-F5344CB8AC3E}">
        <p14:creationId xmlns:p14="http://schemas.microsoft.com/office/powerpoint/2010/main" val="31347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BAFEB-62E1-AC0D-169A-29F46A71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224" y="3320229"/>
            <a:ext cx="6514408" cy="1468800"/>
          </a:xfrm>
        </p:spPr>
        <p:txBody>
          <a:bodyPr/>
          <a:lstStyle/>
          <a:p>
            <a:r>
              <a:rPr lang="en-CA" b="1" dirty="0">
                <a:solidFill>
                  <a:srgbClr val="FFFF00"/>
                </a:solidFill>
              </a:rPr>
              <a:t>Exchange argument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B4202A-E439-CA2D-67C6-1762D8EAB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5740" y="4789029"/>
            <a:ext cx="6630891" cy="860400"/>
          </a:xfrm>
        </p:spPr>
        <p:txBody>
          <a:bodyPr>
            <a:normAutofit/>
          </a:bodyPr>
          <a:lstStyle/>
          <a:p>
            <a:r>
              <a:rPr lang="en-CA" sz="3600" dirty="0"/>
              <a:t>for proving optimality</a:t>
            </a:r>
            <a:endParaRPr lang="en-CA" sz="3600" b="1" u="sng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EE790-B0B3-99F0-E229-74D207A4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 descr="People Online Are Cracking Up At These 40 “Trade Offer” Memes | Bored Panda">
            <a:extLst>
              <a:ext uri="{FF2B5EF4-FFF2-40B4-BE49-F238E27FC236}">
                <a16:creationId xmlns:a16="http://schemas.microsoft.com/office/drawing/2014/main" id="{EC893D0A-4854-1CBB-493D-5C1279C7A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"/>
          <a:stretch/>
        </p:blipFill>
        <p:spPr bwMode="auto">
          <a:xfrm>
            <a:off x="1533373" y="380463"/>
            <a:ext cx="4127753" cy="5984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7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E61CD-BA62-A386-1F45-B265185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A3784-779E-C324-4521-8E51B2DAD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84" b="12159"/>
          <a:stretch/>
        </p:blipFill>
        <p:spPr>
          <a:xfrm>
            <a:off x="2315883" y="1233152"/>
            <a:ext cx="9449706" cy="122942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5C8135-7CBC-B581-A16F-3DEAE676E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36767"/>
              </p:ext>
            </p:extLst>
          </p:nvPr>
        </p:nvGraphicFramePr>
        <p:xfrm>
          <a:off x="6945517" y="2844674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9EBD30-28C9-2E9F-3734-388869537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68664"/>
              </p:ext>
            </p:extLst>
          </p:nvPr>
        </p:nvGraphicFramePr>
        <p:xfrm>
          <a:off x="6946940" y="2845137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5FA6CD-3302-00CF-C1DA-438559DB9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68826"/>
              </p:ext>
            </p:extLst>
          </p:nvPr>
        </p:nvGraphicFramePr>
        <p:xfrm>
          <a:off x="6946940" y="2845137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B4A359-9888-6C2B-5F02-FE01A26A5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50690"/>
              </p:ext>
            </p:extLst>
          </p:nvPr>
        </p:nvGraphicFramePr>
        <p:xfrm>
          <a:off x="6946940" y="2845137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A664C-F26D-41C0-6F63-BAFFA261F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35238"/>
              </p:ext>
            </p:extLst>
          </p:nvPr>
        </p:nvGraphicFramePr>
        <p:xfrm>
          <a:off x="954067" y="2866125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BB9C3D3-E1B6-FB94-6A04-77F9D4DB5FAB}"/>
              </a:ext>
            </a:extLst>
          </p:cNvPr>
          <p:cNvGrpSpPr/>
          <p:nvPr/>
        </p:nvGrpSpPr>
        <p:grpSpPr>
          <a:xfrm>
            <a:off x="410007" y="3714991"/>
            <a:ext cx="5258056" cy="652974"/>
            <a:chOff x="2348712" y="4909207"/>
            <a:chExt cx="5258056" cy="65297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326490-4ADD-CCA1-8FCE-926C35BCE29B}"/>
                </a:ext>
              </a:extLst>
            </p:cNvPr>
            <p:cNvCxnSpPr/>
            <p:nvPr/>
          </p:nvCxnSpPr>
          <p:spPr>
            <a:xfrm>
              <a:off x="2348712" y="5061608"/>
              <a:ext cx="525805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3C1001-BED4-6666-6082-63D5B89EF830}"/>
                </a:ext>
              </a:extLst>
            </p:cNvPr>
            <p:cNvSpPr txBox="1"/>
            <p:nvPr/>
          </p:nvSpPr>
          <p:spPr>
            <a:xfrm>
              <a:off x="6756855" y="5192849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x-axis</a:t>
              </a:r>
              <a:endParaRPr lang="en-CA" b="1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508BF7-9262-168E-D406-47D20AEC6555}"/>
                </a:ext>
              </a:extLst>
            </p:cNvPr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F793C1-C8BF-114B-1A43-5FDEBB8BC245}"/>
                </a:ext>
              </a:extLst>
            </p:cNvPr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3078EB-9BC0-2086-4C41-687C0F65347C}"/>
                </a:ext>
              </a:extLst>
            </p:cNvPr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D610A9-DD90-5ECC-3DCE-898185F9AEE9}"/>
                </a:ext>
              </a:extLst>
            </p:cNvPr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F23B60-16BB-7726-E469-70AEB52C1B8E}"/>
                </a:ext>
              </a:extLst>
            </p:cNvPr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399806-4FAB-09F5-67A7-7F04DE1D2938}"/>
                </a:ext>
              </a:extLst>
            </p:cNvPr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4F3770-DD3C-AC22-A425-401C6AA8125F}"/>
                </a:ext>
              </a:extLst>
            </p:cNvPr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97E935-FD5D-EAAD-7FA3-B97FF4208DE6}"/>
                </a:ext>
              </a:extLst>
            </p:cNvPr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0EE641-78FE-51DB-1DD5-CCD20028E1F2}"/>
                </a:ext>
              </a:extLst>
            </p:cNvPr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CA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746286-9350-7406-ECF9-C5FB8A2D1908}"/>
                </a:ext>
              </a:extLst>
            </p:cNvPr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  <a:endParaRPr lang="en-CA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B4B881-B80C-3EBB-0256-F51D9BDD16C1}"/>
                </a:ext>
              </a:extLst>
            </p:cNvPr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  <a:endParaRPr lang="en-CA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2BDAAE-291C-6F36-1B0D-071DAF1C29F9}"/>
                </a:ext>
              </a:extLst>
            </p:cNvPr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en-CA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24B8A5-928D-A840-8D97-5DA6FD6DD0CC}"/>
                </a:ext>
              </a:extLst>
            </p:cNvPr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</a:t>
              </a:r>
              <a:endParaRPr lang="en-CA" dirty="0"/>
            </a:p>
          </p:txBody>
        </p: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8B82AAA-B4D9-29CA-706B-9FA05EE57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41477"/>
              </p:ext>
            </p:extLst>
          </p:nvPr>
        </p:nvGraphicFramePr>
        <p:xfrm>
          <a:off x="955490" y="2865143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2E2F083-57A9-3FF7-4412-009A974C2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22742"/>
              </p:ext>
            </p:extLst>
          </p:nvPr>
        </p:nvGraphicFramePr>
        <p:xfrm>
          <a:off x="955490" y="2865143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38EF0A3-8222-10FB-B562-1261E7F8C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47332"/>
              </p:ext>
            </p:extLst>
          </p:nvPr>
        </p:nvGraphicFramePr>
        <p:xfrm>
          <a:off x="955490" y="2865143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A5641AA8-A285-42B4-F4B9-47CF8E09601B}"/>
              </a:ext>
            </a:extLst>
          </p:cNvPr>
          <p:cNvGrpSpPr/>
          <p:nvPr/>
        </p:nvGrpSpPr>
        <p:grpSpPr>
          <a:xfrm>
            <a:off x="6401457" y="3693540"/>
            <a:ext cx="5317858" cy="652974"/>
            <a:chOff x="2348712" y="4909207"/>
            <a:chExt cx="5317858" cy="65297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C74D9D-B61C-0ADF-4566-6CE3DF6CBEEA}"/>
                </a:ext>
              </a:extLst>
            </p:cNvPr>
            <p:cNvCxnSpPr/>
            <p:nvPr/>
          </p:nvCxnSpPr>
          <p:spPr>
            <a:xfrm>
              <a:off x="2348712" y="5061608"/>
              <a:ext cx="531785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E661E1-7BBE-9814-060A-61628295DC91}"/>
                </a:ext>
              </a:extLst>
            </p:cNvPr>
            <p:cNvSpPr txBox="1"/>
            <p:nvPr/>
          </p:nvSpPr>
          <p:spPr>
            <a:xfrm>
              <a:off x="6816657" y="518795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x-axis</a:t>
              </a:r>
              <a:endParaRPr lang="en-CA" b="1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AD55C29-C1AC-9480-6FDF-72938FFC6B39}"/>
                </a:ext>
              </a:extLst>
            </p:cNvPr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6083ABE-CD0B-E09A-8A7C-620D401F2508}"/>
                </a:ext>
              </a:extLst>
            </p:cNvPr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F9A70E9-DBC5-141E-F643-782BB9ED6E0E}"/>
                </a:ext>
              </a:extLst>
            </p:cNvPr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59D918-3353-756B-498D-66B8E09DAC5B}"/>
                </a:ext>
              </a:extLst>
            </p:cNvPr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C537C0F-D39E-5D06-F97B-8F78D28638D2}"/>
                </a:ext>
              </a:extLst>
            </p:cNvPr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751A6B-4662-CF55-9C5B-1AE76F8E0A63}"/>
                </a:ext>
              </a:extLst>
            </p:cNvPr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26F4D0-FEA5-1F80-740A-D512E499455A}"/>
                </a:ext>
              </a:extLst>
            </p:cNvPr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F800F1-EC44-C718-5BA8-0E2F3547A0F0}"/>
                </a:ext>
              </a:extLst>
            </p:cNvPr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8579AA-FF42-A800-E41A-C7DF7EAF0CDF}"/>
                </a:ext>
              </a:extLst>
            </p:cNvPr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C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CA4B52-3B17-74BC-050B-FFCAE2984EB7}"/>
                </a:ext>
              </a:extLst>
            </p:cNvPr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  <a:endParaRPr lang="en-CA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1A0852-63E9-9686-9096-201F67C43299}"/>
                </a:ext>
              </a:extLst>
            </p:cNvPr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  <a:endParaRPr lang="en-CA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FE98D3-23A1-577D-F0DE-FF876AA43D66}"/>
                </a:ext>
              </a:extLst>
            </p:cNvPr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en-CA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03354AA-4BB1-5AEA-EBFC-55596DC3F5B6}"/>
                </a:ext>
              </a:extLst>
            </p:cNvPr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</a:t>
              </a:r>
              <a:endParaRPr lang="en-CA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B39586B-654F-DB35-6BFA-4CC8776707AA}"/>
                  </a:ext>
                </a:extLst>
              </p:cNvPr>
              <p:cNvSpPr/>
              <p:nvPr/>
            </p:nvSpPr>
            <p:spPr>
              <a:xfrm>
                <a:off x="1324663" y="3231885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B39586B-654F-DB35-6BFA-4CC877670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63" y="3231885"/>
                <a:ext cx="706608" cy="356765"/>
              </a:xfrm>
              <a:prstGeom prst="rect">
                <a:avLst/>
              </a:prstGeom>
              <a:blipFill>
                <a:blip r:embed="rId3"/>
                <a:stretch>
                  <a:fillRect b="-20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273DDAD-5E4A-E134-F420-0C0FA613EA97}"/>
                  </a:ext>
                </a:extLst>
              </p:cNvPr>
              <p:cNvSpPr/>
              <p:nvPr/>
            </p:nvSpPr>
            <p:spPr>
              <a:xfrm>
                <a:off x="2799759" y="3227060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273DDAD-5E4A-E134-F420-0C0FA613E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59" y="3227060"/>
                <a:ext cx="706608" cy="356765"/>
              </a:xfrm>
              <a:prstGeom prst="rect">
                <a:avLst/>
              </a:prstGeom>
              <a:blipFill>
                <a:blip r:embed="rId4"/>
                <a:stretch>
                  <a:fillRect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C00D438-240E-E17F-7701-C18120FCC85B}"/>
                  </a:ext>
                </a:extLst>
              </p:cNvPr>
              <p:cNvSpPr/>
              <p:nvPr/>
            </p:nvSpPr>
            <p:spPr>
              <a:xfrm>
                <a:off x="3544951" y="2845137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C00D438-240E-E17F-7701-C18120FCC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51" y="2845137"/>
                <a:ext cx="706608" cy="356765"/>
              </a:xfrm>
              <a:prstGeom prst="rect">
                <a:avLst/>
              </a:prstGeom>
              <a:blipFill>
                <a:blip r:embed="rId5"/>
                <a:stretch>
                  <a:fillRect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91962DF-B859-4B09-D0D1-11E67AC842DD}"/>
                  </a:ext>
                </a:extLst>
              </p:cNvPr>
              <p:cNvSpPr/>
              <p:nvPr/>
            </p:nvSpPr>
            <p:spPr>
              <a:xfrm>
                <a:off x="7433562" y="2825607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91962DF-B859-4B09-D0D1-11E67AC84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62" y="2825607"/>
                <a:ext cx="706608" cy="356765"/>
              </a:xfrm>
              <a:prstGeom prst="rect">
                <a:avLst/>
              </a:prstGeom>
              <a:blipFill>
                <a:blip r:embed="rId6"/>
                <a:stretch>
                  <a:fillRect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6DF2A8B-6B47-F143-22A7-9B5B0F8F3ADB}"/>
                  </a:ext>
                </a:extLst>
              </p:cNvPr>
              <p:cNvSpPr/>
              <p:nvPr/>
            </p:nvSpPr>
            <p:spPr>
              <a:xfrm>
                <a:off x="9487813" y="2836963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6DF2A8B-6B47-F143-22A7-9B5B0F8F3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813" y="2836963"/>
                <a:ext cx="706608" cy="356765"/>
              </a:xfrm>
              <a:prstGeom prst="rect">
                <a:avLst/>
              </a:prstGeom>
              <a:blipFill>
                <a:blip r:embed="rId7"/>
                <a:stretch>
                  <a:fillRect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CC308D1-9441-C387-82B1-864D99CBF852}"/>
                  </a:ext>
                </a:extLst>
              </p:cNvPr>
              <p:cNvSpPr/>
              <p:nvPr/>
            </p:nvSpPr>
            <p:spPr>
              <a:xfrm>
                <a:off x="8584327" y="3198426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CC308D1-9441-C387-82B1-864D99CBF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327" y="3198426"/>
                <a:ext cx="706608" cy="356765"/>
              </a:xfrm>
              <a:prstGeom prst="rect">
                <a:avLst/>
              </a:prstGeom>
              <a:blipFill>
                <a:blip r:embed="rId8"/>
                <a:stretch>
                  <a:fillRect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7AE3412E-B0CB-4C5A-6734-CC22C2F2F15E}"/>
              </a:ext>
            </a:extLst>
          </p:cNvPr>
          <p:cNvSpPr txBox="1"/>
          <p:nvPr/>
        </p:nvSpPr>
        <p:spPr>
          <a:xfrm>
            <a:off x="392970" y="146555"/>
            <a:ext cx="8986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Goal:</a:t>
            </a:r>
            <a:r>
              <a:rPr lang="en-CA" sz="2800" dirty="0"/>
              <a:t> choose </a:t>
            </a:r>
            <a:r>
              <a:rPr lang="en-CA" sz="2800" b="1" dirty="0"/>
              <a:t>as many</a:t>
            </a:r>
            <a:r>
              <a:rPr lang="en-CA" sz="2800" dirty="0"/>
              <a:t> disjoint intervals as possible,</a:t>
            </a:r>
            <a:br>
              <a:rPr lang="en-CA" sz="2800" dirty="0"/>
            </a:br>
            <a:r>
              <a:rPr lang="en-CA" sz="2800" dirty="0"/>
              <a:t>		 (i.e., without any overlap)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EEDFD0-00B3-AF28-89FF-420F119FB0FA}"/>
              </a:ext>
            </a:extLst>
          </p:cNvPr>
          <p:cNvSpPr txBox="1"/>
          <p:nvPr/>
        </p:nvSpPr>
        <p:spPr>
          <a:xfrm>
            <a:off x="323768" y="1566028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Algorithm:</a:t>
            </a:r>
          </a:p>
        </p:txBody>
      </p:sp>
    </p:spTree>
    <p:extLst>
      <p:ext uri="{BB962C8B-B14F-4D97-AF65-F5344CB8AC3E}">
        <p14:creationId xmlns:p14="http://schemas.microsoft.com/office/powerpoint/2010/main" val="38867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A9B4D-C212-4807-B10B-B0FDB4030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19"/>
          <a:stretch/>
        </p:blipFill>
        <p:spPr>
          <a:xfrm>
            <a:off x="1386190" y="916018"/>
            <a:ext cx="9231549" cy="415352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0B5F527-9617-4FE3-A089-57FEEB913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64" b="18441"/>
          <a:stretch/>
        </p:blipFill>
        <p:spPr>
          <a:xfrm>
            <a:off x="1386190" y="987357"/>
            <a:ext cx="9231549" cy="317121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2F676D3-ECE9-4F6C-B5A0-59D963C29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19" b="53394"/>
          <a:stretch/>
        </p:blipFill>
        <p:spPr>
          <a:xfrm>
            <a:off x="1386190" y="916018"/>
            <a:ext cx="9231549" cy="1515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Speech Bubble: Rectangle 70">
                <a:extLst>
                  <a:ext uri="{FF2B5EF4-FFF2-40B4-BE49-F238E27FC236}">
                    <a16:creationId xmlns:a16="http://schemas.microsoft.com/office/drawing/2014/main" id="{9620656E-EC45-4E09-B6C6-A2A53E670C6A}"/>
                  </a:ext>
                </a:extLst>
              </p:cNvPr>
              <p:cNvSpPr/>
              <p:nvPr/>
            </p:nvSpPr>
            <p:spPr>
              <a:xfrm>
                <a:off x="7830766" y="4659550"/>
                <a:ext cx="3258766" cy="914400"/>
              </a:xfrm>
              <a:prstGeom prst="wedgeRectCallout">
                <a:avLst>
                  <a:gd name="adj1" fmla="val -70087"/>
                  <a:gd name="adj2" fmla="val -194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 are </a:t>
                </a:r>
                <a:r>
                  <a:rPr lang="en-CA" b="1" dirty="0"/>
                  <a:t>identical</a:t>
                </a:r>
                <a:r>
                  <a:rPr lang="en-CA" dirty="0"/>
                  <a:t>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/>
                  <a:t>, respectively</a:t>
                </a:r>
              </a:p>
            </p:txBody>
          </p:sp>
        </mc:Choice>
        <mc:Fallback xmlns="">
          <p:sp>
            <p:nvSpPr>
              <p:cNvPr id="71" name="Speech Bubble: Rectangle 70">
                <a:extLst>
                  <a:ext uri="{FF2B5EF4-FFF2-40B4-BE49-F238E27FC236}">
                    <a16:creationId xmlns:a16="http://schemas.microsoft.com/office/drawing/2014/main" id="{9620656E-EC45-4E09-B6C6-A2A53E670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766" y="4659550"/>
                <a:ext cx="3258766" cy="914400"/>
              </a:xfrm>
              <a:prstGeom prst="wedgeRectCallout">
                <a:avLst>
                  <a:gd name="adj1" fmla="val -70087"/>
                  <a:gd name="adj2" fmla="val -19415"/>
                </a:avLst>
              </a:prstGeom>
              <a:blipFill>
                <a:blip r:embed="rId3"/>
                <a:stretch>
                  <a:fillRect r="-12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ular Callout 8">
            <a:extLst>
              <a:ext uri="{FF2B5EF4-FFF2-40B4-BE49-F238E27FC236}">
                <a16:creationId xmlns:a16="http://schemas.microsoft.com/office/drawing/2014/main" id="{4FB22355-1B33-434E-9436-21FBB0AF38EE}"/>
              </a:ext>
            </a:extLst>
          </p:cNvPr>
          <p:cNvSpPr/>
          <p:nvPr/>
        </p:nvSpPr>
        <p:spPr>
          <a:xfrm>
            <a:off x="4072917" y="4229913"/>
            <a:ext cx="3365499" cy="358298"/>
          </a:xfrm>
          <a:prstGeom prst="wedgeRectCallout">
            <a:avLst>
              <a:gd name="adj1" fmla="val -62345"/>
              <a:gd name="adj2" fmla="val -126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obtain a contradiction</a:t>
            </a:r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BF4DBC-052E-4E07-A14D-5FCC2194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Optimality – An </a:t>
            </a:r>
            <a:r>
              <a:rPr lang="en-CA" b="1" dirty="0">
                <a:solidFill>
                  <a:srgbClr val="FFFF00"/>
                </a:solidFill>
              </a:rPr>
              <a:t>exchange</a:t>
            </a:r>
            <a:r>
              <a:rPr lang="en-CA" b="1" dirty="0"/>
              <a:t> </a:t>
            </a:r>
            <a:r>
              <a:rPr lang="en-CA" dirty="0" err="1"/>
              <a:t>arugment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9F6F4-5F9E-D5FE-83F6-6AFAB933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j</a:t>
            </a:r>
            <a:r>
              <a:rPr lang="en-US" dirty="0"/>
              <a:t> = first index where the solutions differ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9986457" y="1519959"/>
                <a:ext cx="1338431" cy="581891"/>
              </a:xfrm>
              <a:prstGeom prst="wedgeRectCallout">
                <a:avLst>
                  <a:gd name="adj1" fmla="val -64153"/>
                  <a:gd name="adj2" fmla="val 1781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/>
                  <a:t>y</a:t>
                </a:r>
                <a:r>
                  <a:rPr lang="en-US" sz="2000" b="1" baseline="-25000" dirty="0" err="1"/>
                  <a:t>j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b="1" dirty="0"/>
                  <a:t> x</a:t>
                </a:r>
                <a:r>
                  <a:rPr lang="en-US" sz="2000" b="1" baseline="-25000" dirty="0"/>
                  <a:t>j</a:t>
                </a:r>
                <a:endParaRPr lang="en-CA" sz="2000" b="1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57" y="1519959"/>
                <a:ext cx="1338431" cy="581891"/>
              </a:xfrm>
              <a:prstGeom prst="wedgeRectCallout">
                <a:avLst>
                  <a:gd name="adj1" fmla="val -64153"/>
                  <a:gd name="adj2" fmla="val 178156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ular Callout 7">
                <a:extLst>
                  <a:ext uri="{FF2B5EF4-FFF2-40B4-BE49-F238E27FC236}">
                    <a16:creationId xmlns:a16="http://schemas.microsoft.com/office/drawing/2014/main" id="{2ACCCD8F-F76A-43E7-ABC0-A77077F3AAAB}"/>
                  </a:ext>
                </a:extLst>
              </p:cNvPr>
              <p:cNvSpPr/>
              <p:nvPr/>
            </p:nvSpPr>
            <p:spPr>
              <a:xfrm>
                <a:off x="7781408" y="4530260"/>
                <a:ext cx="3279638" cy="1129965"/>
              </a:xfrm>
              <a:prstGeom prst="wedgeRectCallout">
                <a:avLst>
                  <a:gd name="adj1" fmla="val -27086"/>
                  <a:gd name="adj2" fmla="val 452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What’s 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?</a:t>
                </a:r>
              </a:p>
            </p:txBody>
          </p:sp>
        </mc:Choice>
        <mc:Fallback xmlns="">
          <p:sp>
            <p:nvSpPr>
              <p:cNvPr id="82" name="Rectangular Callout 7">
                <a:extLst>
                  <a:ext uri="{FF2B5EF4-FFF2-40B4-BE49-F238E27FC236}">
                    <a16:creationId xmlns:a16="http://schemas.microsoft.com/office/drawing/2014/main" id="{2ACCCD8F-F76A-43E7-ABC0-A77077F3A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408" y="4530260"/>
                <a:ext cx="3279638" cy="1129965"/>
              </a:xfrm>
              <a:prstGeom prst="wedgeRectCallout">
                <a:avLst>
                  <a:gd name="adj1" fmla="val -27086"/>
                  <a:gd name="adj2" fmla="val 45253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2BD64-49DD-55FA-8A10-04FB9984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" grpId="0" animBg="1"/>
      <p:bldP spid="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  <p:sp>
        <p:nvSpPr>
          <p:cNvPr id="82" name="Rectangle 81"/>
          <p:cNvSpPr/>
          <p:nvPr/>
        </p:nvSpPr>
        <p:spPr>
          <a:xfrm>
            <a:off x="9660673" y="1741325"/>
            <a:ext cx="255702" cy="11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y</a:t>
            </a:r>
            <a:r>
              <a:rPr lang="en-US" b="1" baseline="-25000" dirty="0" err="1"/>
              <a:t>j</a:t>
            </a:r>
            <a:endParaRPr lang="en-CA" dirty="0"/>
          </a:p>
        </p:txBody>
      </p:sp>
      <p:sp>
        <p:nvSpPr>
          <p:cNvPr id="8" name="Rectangular Callout 7"/>
          <p:cNvSpPr/>
          <p:nvPr/>
        </p:nvSpPr>
        <p:spPr>
          <a:xfrm>
            <a:off x="10255338" y="1272541"/>
            <a:ext cx="1790611" cy="887884"/>
          </a:xfrm>
          <a:prstGeom prst="wedgeRectCallout">
            <a:avLst>
              <a:gd name="adj1" fmla="val -67215"/>
              <a:gd name="adj2" fmla="val 4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 we have </a:t>
            </a:r>
            <a:r>
              <a:rPr lang="en-US" sz="2000" b="1" dirty="0" err="1"/>
              <a:t>y</a:t>
            </a:r>
            <a:r>
              <a:rPr lang="en-US" sz="2000" b="1" baseline="-25000" dirty="0" err="1"/>
              <a:t>j</a:t>
            </a:r>
            <a:r>
              <a:rPr lang="en-US" sz="2000" b="1" dirty="0"/>
              <a:t> &gt;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r>
              <a:rPr lang="en-US" sz="2000" dirty="0"/>
              <a:t>?</a:t>
            </a:r>
            <a:endParaRPr lang="en-CA" sz="2000" dirty="0"/>
          </a:p>
        </p:txBody>
      </p:sp>
      <p:sp>
        <p:nvSpPr>
          <p:cNvPr id="86" name="Rectangular Callout 85"/>
          <p:cNvSpPr/>
          <p:nvPr/>
        </p:nvSpPr>
        <p:spPr>
          <a:xfrm>
            <a:off x="10248987" y="2564660"/>
            <a:ext cx="1790611" cy="1351308"/>
          </a:xfrm>
          <a:prstGeom prst="wedgeRectCallout">
            <a:avLst>
              <a:gd name="adj1" fmla="val -15085"/>
              <a:gd name="adj2" fmla="val -87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No! Greedy would take more of item </a:t>
            </a:r>
            <a:r>
              <a:rPr lang="en-US" sz="2000" b="1" dirty="0"/>
              <a:t>j</a:t>
            </a:r>
            <a:r>
              <a:rPr lang="en-US" sz="2000" dirty="0"/>
              <a:t> if it could.</a:t>
            </a:r>
            <a:endParaRPr lang="en-CA" sz="2000" dirty="0"/>
          </a:p>
        </p:txBody>
      </p:sp>
      <p:sp>
        <p:nvSpPr>
          <p:cNvPr id="83" name="Rectangular Callout 82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j</a:t>
            </a:r>
            <a:r>
              <a:rPr lang="en-US" dirty="0"/>
              <a:t> = first index where the solutions differ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9FCA-6966-CA56-97BE-EB1BF8F0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" grpId="0" animBg="1"/>
      <p:bldP spid="8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j</a:t>
            </a:r>
            <a:r>
              <a:rPr lang="en-US" dirty="0"/>
              <a:t> = first index where the solutions differ</a:t>
            </a:r>
            <a:endParaRPr lang="en-CA" dirty="0"/>
          </a:p>
        </p:txBody>
      </p:sp>
      <p:sp>
        <p:nvSpPr>
          <p:cNvPr id="83" name="Rectangular Callout 82"/>
          <p:cNvSpPr/>
          <p:nvPr/>
        </p:nvSpPr>
        <p:spPr>
          <a:xfrm>
            <a:off x="10541000" y="2159866"/>
            <a:ext cx="1487234" cy="738435"/>
          </a:xfrm>
          <a:prstGeom prst="wedgeRectCallout">
            <a:avLst>
              <a:gd name="adj1" fmla="val -89489"/>
              <a:gd name="adj2" fmla="val 32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Must </a:t>
            </a:r>
            <a:r>
              <a:rPr lang="en-US" sz="2000" dirty="0"/>
              <a:t>have</a:t>
            </a:r>
          </a:p>
          <a:p>
            <a:pPr algn="ctr"/>
            <a:r>
              <a:rPr lang="en-US" sz="2000" b="1" dirty="0" err="1"/>
              <a:t>y</a:t>
            </a:r>
            <a:r>
              <a:rPr lang="en-US" sz="2000" b="1" baseline="-25000" dirty="0" err="1"/>
              <a:t>j</a:t>
            </a:r>
            <a:r>
              <a:rPr lang="en-US" sz="2000" b="1" dirty="0"/>
              <a:t> &lt;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endParaRPr lang="en-CA" sz="2000" dirty="0"/>
          </a:p>
        </p:txBody>
      </p:sp>
      <p:sp>
        <p:nvSpPr>
          <p:cNvPr id="84" name="Rectangle 83"/>
          <p:cNvSpPr/>
          <p:nvPr/>
        </p:nvSpPr>
        <p:spPr>
          <a:xfrm>
            <a:off x="9660763" y="2159867"/>
            <a:ext cx="255702" cy="396000"/>
          </a:xfrm>
          <a:prstGeom prst="rect">
            <a:avLst/>
          </a:prstGeom>
          <a:noFill/>
          <a:ln w="19050">
            <a:solidFill>
              <a:srgbClr val="FFFFFF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p:sp>
        <p:nvSpPr>
          <p:cNvPr id="87" name="Rectangular Callout 86"/>
          <p:cNvSpPr/>
          <p:nvPr/>
        </p:nvSpPr>
        <p:spPr>
          <a:xfrm>
            <a:off x="9965808" y="1468457"/>
            <a:ext cx="1487234" cy="432213"/>
          </a:xfrm>
          <a:prstGeom prst="wedgeRectCallout">
            <a:avLst>
              <a:gd name="adj1" fmla="val -52770"/>
              <a:gd name="adj2" fmla="val 118805"/>
            </a:avLst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(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r>
              <a:rPr lang="en-US" sz="2000" b="1" dirty="0"/>
              <a:t> – </a:t>
            </a:r>
            <a:r>
              <a:rPr lang="en-US" sz="2000" b="1" dirty="0" err="1"/>
              <a:t>y</a:t>
            </a:r>
            <a:r>
              <a:rPr lang="en-US" sz="2000" b="1" baseline="-25000" dirty="0" err="1"/>
              <a:t>j</a:t>
            </a:r>
            <a:r>
              <a:rPr lang="en-US" sz="2000" b="1" dirty="0"/>
              <a:t>)</a:t>
            </a: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7635E-88C4-D2FE-0A74-093BF222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j</a:t>
            </a:r>
            <a:r>
              <a:rPr lang="en-US" dirty="0"/>
              <a:t> = first index where the solutions differ</a:t>
            </a:r>
            <a:endParaRPr lang="en-CA" dirty="0"/>
          </a:p>
        </p:txBody>
      </p:sp>
      <p:sp>
        <p:nvSpPr>
          <p:cNvPr id="84" name="Rectangle 83"/>
          <p:cNvSpPr/>
          <p:nvPr/>
        </p:nvSpPr>
        <p:spPr>
          <a:xfrm>
            <a:off x="9660763" y="2159867"/>
            <a:ext cx="255702" cy="396000"/>
          </a:xfrm>
          <a:prstGeom prst="rect">
            <a:avLst/>
          </a:prstGeom>
          <a:noFill/>
          <a:ln w="19050">
            <a:solidFill>
              <a:srgbClr val="FFFFFF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10689161" y="3290736"/>
            <a:ext cx="307527" cy="1561503"/>
          </a:xfrm>
          <a:prstGeom prst="leftBrace">
            <a:avLst>
              <a:gd name="adj1" fmla="val 31060"/>
              <a:gd name="adj2" fmla="val 50000"/>
            </a:avLst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ular Callout 6"/>
          <p:cNvSpPr/>
          <p:nvPr/>
        </p:nvSpPr>
        <p:spPr>
          <a:xfrm>
            <a:off x="7140574" y="4488924"/>
            <a:ext cx="3490354" cy="500129"/>
          </a:xfrm>
          <a:prstGeom prst="wedgeRectCallout">
            <a:avLst>
              <a:gd name="adj1" fmla="val 56123"/>
              <a:gd name="adj2" fmla="val -96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</a:t>
            </a:r>
            <a:r>
              <a:rPr lang="en-US" b="1" dirty="0"/>
              <a:t>Y</a:t>
            </a:r>
            <a:r>
              <a:rPr lang="en-US" dirty="0"/>
              <a:t> be </a:t>
            </a:r>
            <a:r>
              <a:rPr lang="en-US" b="1" dirty="0"/>
              <a:t>all</a:t>
            </a:r>
            <a:r>
              <a:rPr lang="en-US" dirty="0"/>
              <a:t> </a:t>
            </a:r>
            <a:r>
              <a:rPr lang="en-US" b="1" dirty="0"/>
              <a:t>zeros after </a:t>
            </a:r>
            <a:r>
              <a:rPr lang="en-US" b="1" dirty="0" err="1"/>
              <a:t>y</a:t>
            </a:r>
            <a:r>
              <a:rPr lang="en-US" b="1" baseline="-25000" dirty="0" err="1"/>
              <a:t>j</a:t>
            </a:r>
            <a:r>
              <a:rPr lang="en-US" b="1" dirty="0"/>
              <a:t>?</a:t>
            </a:r>
            <a:endParaRPr lang="en-CA" b="1" dirty="0"/>
          </a:p>
        </p:txBody>
      </p:sp>
      <p:sp>
        <p:nvSpPr>
          <p:cNvPr id="88" name="Rectangular Callout 87"/>
          <p:cNvSpPr/>
          <p:nvPr/>
        </p:nvSpPr>
        <p:spPr>
          <a:xfrm>
            <a:off x="2770410" y="4488924"/>
            <a:ext cx="3938028" cy="500129"/>
          </a:xfrm>
          <a:prstGeom prst="wedgeRectCallout">
            <a:avLst>
              <a:gd name="adj1" fmla="val 61928"/>
              <a:gd name="adj2" fmla="val -8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No!</a:t>
            </a:r>
            <a:r>
              <a:rPr lang="en-US" dirty="0"/>
              <a:t> It would be worth </a:t>
            </a:r>
            <a:r>
              <a:rPr lang="en-US" b="1" dirty="0"/>
              <a:t>less than X</a:t>
            </a:r>
            <a:endParaRPr lang="en-CA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A599E-4BAC-E53D-3AEC-A5F53E09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j</a:t>
            </a:r>
            <a:r>
              <a:rPr lang="en-US" dirty="0"/>
              <a:t> = first index where the solutions differ</a:t>
            </a:r>
            <a:endParaRPr lang="en-CA" dirty="0"/>
          </a:p>
        </p:txBody>
      </p:sp>
      <p:sp>
        <p:nvSpPr>
          <p:cNvPr id="84" name="Rectangle 83"/>
          <p:cNvSpPr/>
          <p:nvPr/>
        </p:nvSpPr>
        <p:spPr>
          <a:xfrm>
            <a:off x="9660763" y="2159867"/>
            <a:ext cx="255702" cy="396000"/>
          </a:xfrm>
          <a:prstGeom prst="rect">
            <a:avLst/>
          </a:prstGeom>
          <a:noFill/>
          <a:ln w="19050">
            <a:solidFill>
              <a:srgbClr val="FFFFFF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14366" y="341151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</a:t>
            </a:r>
            <a:r>
              <a:rPr lang="en-US" b="1" dirty="0"/>
              <a:t>k</a:t>
            </a:r>
            <a:endParaRPr lang="en-CA" b="1" dirty="0"/>
          </a:p>
        </p:txBody>
      </p:sp>
      <p:sp>
        <p:nvSpPr>
          <p:cNvPr id="86" name="Rectangular Callout 85"/>
          <p:cNvSpPr/>
          <p:nvPr/>
        </p:nvSpPr>
        <p:spPr>
          <a:xfrm>
            <a:off x="4707674" y="4083569"/>
            <a:ext cx="3938028" cy="500129"/>
          </a:xfrm>
          <a:prstGeom prst="wedgeRectCallout">
            <a:avLst>
              <a:gd name="adj1" fmla="val -16117"/>
              <a:gd name="adj2" fmla="val -236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Must exist </a:t>
            </a:r>
            <a:r>
              <a:rPr lang="en-US" b="1" dirty="0"/>
              <a:t>k &gt; j </a:t>
            </a:r>
            <a:r>
              <a:rPr lang="en-US" dirty="0"/>
              <a:t>such that </a:t>
            </a:r>
            <a:r>
              <a:rPr lang="en-US" b="1" dirty="0" err="1"/>
              <a:t>y</a:t>
            </a:r>
            <a:r>
              <a:rPr lang="en-US" b="1" baseline="-25000" dirty="0" err="1"/>
              <a:t>k</a:t>
            </a:r>
            <a:r>
              <a:rPr lang="en-US" b="1" dirty="0"/>
              <a:t> &gt; 0</a:t>
            </a:r>
            <a:endParaRPr lang="en-CA" b="1" dirty="0"/>
          </a:p>
        </p:txBody>
      </p:sp>
      <p:sp>
        <p:nvSpPr>
          <p:cNvPr id="89" name="Rectangle 88"/>
          <p:cNvSpPr/>
          <p:nvPr/>
        </p:nvSpPr>
        <p:spPr>
          <a:xfrm>
            <a:off x="10663973" y="2244177"/>
            <a:ext cx="255702" cy="68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2998" y="4071479"/>
            <a:ext cx="3051176" cy="1231330"/>
          </a:xfrm>
          <a:prstGeom prst="wedgeRectCallout">
            <a:avLst>
              <a:gd name="adj1" fmla="val -30823"/>
              <a:gd name="adj2" fmla="val -457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But, by our </a:t>
            </a:r>
            <a:r>
              <a:rPr lang="en-US" b="1" dirty="0"/>
              <a:t>sort order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/>
              <a:t>item j is</a:t>
            </a:r>
            <a:r>
              <a:rPr lang="en-US" dirty="0"/>
              <a:t> </a:t>
            </a:r>
            <a:r>
              <a:rPr lang="en-US" b="1" dirty="0"/>
              <a:t>worth</a:t>
            </a:r>
            <a:r>
              <a:rPr lang="en-US" dirty="0"/>
              <a:t> </a:t>
            </a:r>
            <a:r>
              <a:rPr lang="en-US" b="1" dirty="0"/>
              <a:t>more</a:t>
            </a:r>
            <a:br>
              <a:rPr lang="en-US" dirty="0"/>
            </a:br>
            <a:r>
              <a:rPr lang="en-US" dirty="0"/>
              <a:t>(per unit of weight)</a:t>
            </a:r>
            <a:br>
              <a:rPr lang="en-US" dirty="0"/>
            </a:br>
            <a:r>
              <a:rPr lang="en-US" dirty="0"/>
              <a:t>than </a:t>
            </a:r>
            <a:r>
              <a:rPr lang="en-US" b="1" dirty="0"/>
              <a:t>item k</a:t>
            </a:r>
            <a:r>
              <a:rPr lang="en-US" dirty="0"/>
              <a:t>!</a:t>
            </a:r>
            <a:endParaRPr lang="en-CA" dirty="0"/>
          </a:p>
        </p:txBody>
      </p:sp>
      <p:sp>
        <p:nvSpPr>
          <p:cNvPr id="90" name="Rectangular Callout 89"/>
          <p:cNvSpPr/>
          <p:nvPr/>
        </p:nvSpPr>
        <p:spPr>
          <a:xfrm>
            <a:off x="5239174" y="4826869"/>
            <a:ext cx="3051176" cy="885834"/>
          </a:xfrm>
          <a:prstGeom prst="wedgeRectCallout">
            <a:avLst>
              <a:gd name="adj1" fmla="val 69489"/>
              <a:gd name="adj2" fmla="val -465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Remove</a:t>
            </a:r>
            <a:r>
              <a:rPr lang="en-US" dirty="0"/>
              <a:t> some of item </a:t>
            </a:r>
            <a:r>
              <a:rPr lang="en-US" b="1" dirty="0"/>
              <a:t>k </a:t>
            </a:r>
            <a:r>
              <a:rPr lang="en-US" dirty="0"/>
              <a:t>and </a:t>
            </a:r>
            <a:r>
              <a:rPr lang="en-US" b="1" dirty="0"/>
              <a:t>replace</a:t>
            </a:r>
            <a:r>
              <a:rPr lang="en-US" dirty="0"/>
              <a:t> it with some of item </a:t>
            </a:r>
            <a:r>
              <a:rPr lang="en-US" b="1" dirty="0"/>
              <a:t>j</a:t>
            </a:r>
            <a:r>
              <a:rPr lang="en-US" dirty="0"/>
              <a:t>?</a:t>
            </a:r>
            <a:endParaRPr lang="en-CA" dirty="0"/>
          </a:p>
        </p:txBody>
      </p:sp>
      <p:sp>
        <p:nvSpPr>
          <p:cNvPr id="88" name="Rectangular Callout 89">
            <a:extLst>
              <a:ext uri="{FF2B5EF4-FFF2-40B4-BE49-F238E27FC236}">
                <a16:creationId xmlns:a16="http://schemas.microsoft.com/office/drawing/2014/main" id="{767BB3A6-EC70-426C-94E1-55460B497D9B}"/>
              </a:ext>
            </a:extLst>
          </p:cNvPr>
          <p:cNvSpPr/>
          <p:nvPr/>
        </p:nvSpPr>
        <p:spPr>
          <a:xfrm>
            <a:off x="5239174" y="5720052"/>
            <a:ext cx="3051176" cy="775207"/>
          </a:xfrm>
          <a:prstGeom prst="wedgeRectCallout">
            <a:avLst>
              <a:gd name="adj1" fmla="val 41274"/>
              <a:gd name="adj2" fmla="val -152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How much </a:t>
            </a:r>
            <a:r>
              <a:rPr lang="en-US" dirty="0"/>
              <a:t>of item k</a:t>
            </a:r>
            <a:r>
              <a:rPr lang="en-US" b="1" dirty="0"/>
              <a:t> </a:t>
            </a:r>
            <a:r>
              <a:rPr lang="en-US" dirty="0"/>
              <a:t>should we remove?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D3D89-1318-BA17-7BA6-5FE34323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9" grpId="0" animBg="1"/>
      <p:bldP spid="6" grpId="0" animBg="1"/>
      <p:bldP spid="90" grpId="0" animBg="1"/>
      <p:bldP spid="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j</a:t>
            </a:r>
            <a:r>
              <a:rPr lang="en-US" dirty="0"/>
              <a:t> = first index where the solutions differ</a:t>
            </a:r>
            <a:endParaRPr lang="en-CA" dirty="0"/>
          </a:p>
        </p:txBody>
      </p:sp>
      <p:sp>
        <p:nvSpPr>
          <p:cNvPr id="84" name="Rectangle 83"/>
          <p:cNvSpPr/>
          <p:nvPr/>
        </p:nvSpPr>
        <p:spPr>
          <a:xfrm>
            <a:off x="9660763" y="2159867"/>
            <a:ext cx="255702" cy="396000"/>
          </a:xfrm>
          <a:prstGeom prst="rect">
            <a:avLst/>
          </a:prstGeom>
          <a:noFill/>
          <a:ln w="19050">
            <a:solidFill>
              <a:srgbClr val="FFFFFF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14366" y="341151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</a:t>
            </a:r>
            <a:r>
              <a:rPr lang="en-US" b="1" dirty="0"/>
              <a:t>k</a:t>
            </a:r>
            <a:endParaRPr lang="en-CA" b="1" dirty="0"/>
          </a:p>
        </p:txBody>
      </p:sp>
      <p:sp>
        <p:nvSpPr>
          <p:cNvPr id="89" name="Rectangle 88"/>
          <p:cNvSpPr/>
          <p:nvPr/>
        </p:nvSpPr>
        <p:spPr>
          <a:xfrm>
            <a:off x="10663973" y="2244177"/>
            <a:ext cx="255702" cy="68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107864" y="4262798"/>
            <a:ext cx="8249503" cy="743675"/>
          </a:xfrm>
          <a:prstGeom prst="wedgeRectCallout">
            <a:avLst>
              <a:gd name="adj1" fmla="val -30823"/>
              <a:gd name="adj2" fmla="val -457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Since item j is worth </a:t>
            </a:r>
            <a:r>
              <a:rPr lang="en-US" b="1" dirty="0"/>
              <a:t>more per unit weight</a:t>
            </a:r>
            <a:r>
              <a:rPr lang="en-US" dirty="0"/>
              <a:t>, replacing </a:t>
            </a:r>
            <a:r>
              <a:rPr lang="en-US" b="1" dirty="0"/>
              <a:t>even a tiny amount </a:t>
            </a:r>
            <a:r>
              <a:rPr lang="en-US" dirty="0"/>
              <a:t>of item k with item j will improve the solution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ular Callout 5">
                <a:extLst>
                  <a:ext uri="{FF2B5EF4-FFF2-40B4-BE49-F238E27FC236}">
                    <a16:creationId xmlns:a16="http://schemas.microsoft.com/office/drawing/2014/main" id="{045557F7-F779-4D10-815E-42944C58FA8F}"/>
                  </a:ext>
                </a:extLst>
              </p:cNvPr>
              <p:cNvSpPr/>
              <p:nvPr/>
            </p:nvSpPr>
            <p:spPr>
              <a:xfrm>
                <a:off x="2107864" y="5007193"/>
                <a:ext cx="8249503" cy="743675"/>
              </a:xfrm>
              <a:prstGeom prst="wedgeRectCallout">
                <a:avLst>
                  <a:gd name="adj1" fmla="val -30823"/>
                  <a:gd name="adj2" fmla="val -4579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So, we remove an infinitesimal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/>
                  <a:t> of weight of item k,</a:t>
                </a:r>
                <a:br>
                  <a:rPr lang="en-CA" dirty="0"/>
                </a:br>
                <a:r>
                  <a:rPr lang="en-CA" dirty="0"/>
                  <a:t>and add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dirty="0"/>
                  <a:t> weight of item j</a:t>
                </a:r>
              </a:p>
            </p:txBody>
          </p:sp>
        </mc:Choice>
        <mc:Fallback xmlns="">
          <p:sp>
            <p:nvSpPr>
              <p:cNvPr id="91" name="Rectangular Callout 5">
                <a:extLst>
                  <a:ext uri="{FF2B5EF4-FFF2-40B4-BE49-F238E27FC236}">
                    <a16:creationId xmlns:a16="http://schemas.microsoft.com/office/drawing/2014/main" id="{045557F7-F779-4D10-815E-42944C58F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64" y="5007193"/>
                <a:ext cx="8249503" cy="743675"/>
              </a:xfrm>
              <a:prstGeom prst="wedgeRectCallout">
                <a:avLst>
                  <a:gd name="adj1" fmla="val -30823"/>
                  <a:gd name="adj2" fmla="val -45798"/>
                </a:avLst>
              </a:prstGeom>
              <a:blipFill>
                <a:blip r:embed="rId2"/>
                <a:stretch>
                  <a:fillRect b="-56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BC38F-7ADE-22F8-5701-7A98F96D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2160425"/>
            <a:ext cx="255702" cy="7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j</a:t>
            </a:r>
            <a:r>
              <a:rPr lang="en-US" dirty="0"/>
              <a:t> = first index where the solutions differ</a:t>
            </a:r>
            <a:endParaRPr lang="en-CA" dirty="0"/>
          </a:p>
        </p:txBody>
      </p:sp>
      <p:sp>
        <p:nvSpPr>
          <p:cNvPr id="84" name="Rectangle 83"/>
          <p:cNvSpPr/>
          <p:nvPr/>
        </p:nvSpPr>
        <p:spPr>
          <a:xfrm>
            <a:off x="9660763" y="2159867"/>
            <a:ext cx="255702" cy="396000"/>
          </a:xfrm>
          <a:prstGeom prst="rect">
            <a:avLst/>
          </a:prstGeom>
          <a:noFill/>
          <a:ln w="19050">
            <a:solidFill>
              <a:srgbClr val="FFFFFF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14366" y="341151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</a:t>
            </a:r>
            <a:r>
              <a:rPr lang="en-US" b="1" dirty="0"/>
              <a:t>k</a:t>
            </a:r>
            <a:endParaRPr lang="en-CA" b="1" dirty="0"/>
          </a:p>
        </p:txBody>
      </p:sp>
      <p:sp>
        <p:nvSpPr>
          <p:cNvPr id="89" name="Rectangle 88"/>
          <p:cNvSpPr/>
          <p:nvPr/>
        </p:nvSpPr>
        <p:spPr>
          <a:xfrm>
            <a:off x="10663973" y="2244177"/>
            <a:ext cx="255702" cy="68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25490" y="4549697"/>
            <a:ext cx="2708185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Modified 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Y’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310658" y="426096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95" name="Rectangle 94"/>
          <p:cNvSpPr/>
          <p:nvPr/>
        </p:nvSpPr>
        <p:spPr>
          <a:xfrm>
            <a:off x="7653557" y="426096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96" name="Rectangle 95"/>
          <p:cNvSpPr/>
          <p:nvPr/>
        </p:nvSpPr>
        <p:spPr>
          <a:xfrm>
            <a:off x="9317773" y="426051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8290350" y="453470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6676688" y="3893488"/>
            <a:ext cx="5108912" cy="2102366"/>
            <a:chOff x="3885864" y="317500"/>
            <a:chExt cx="5108912" cy="2102366"/>
          </a:xfrm>
        </p:grpSpPr>
        <p:cxnSp>
          <p:nvCxnSpPr>
            <p:cNvPr id="101" name="Straight Arrow Connector 100"/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CA" dirty="0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9660673" y="5074715"/>
            <a:ext cx="255702" cy="61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0663973" y="5368017"/>
            <a:ext cx="255702" cy="3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012279" y="2243706"/>
            <a:ext cx="0" cy="418670"/>
          </a:xfrm>
          <a:prstGeom prst="straightConnector1">
            <a:avLst/>
          </a:prstGeom>
          <a:ln w="38100">
            <a:solidFill>
              <a:srgbClr val="FFFFFF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10010774" y="2154505"/>
            <a:ext cx="0" cy="270987"/>
          </a:xfrm>
          <a:prstGeom prst="straightConnector1">
            <a:avLst/>
          </a:prstGeom>
          <a:ln w="38100">
            <a:solidFill>
              <a:srgbClr val="FFFFFF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8" name="Rectangular Callout 127"/>
          <p:cNvSpPr/>
          <p:nvPr/>
        </p:nvSpPr>
        <p:spPr>
          <a:xfrm>
            <a:off x="10265322" y="1015706"/>
            <a:ext cx="1815092" cy="933009"/>
          </a:xfrm>
          <a:prstGeom prst="wedgeRectCallout">
            <a:avLst>
              <a:gd name="adj1" fmla="val -20064"/>
              <a:gd name="adj2" fmla="val 843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b="1" dirty="0">
                <a:solidFill>
                  <a:schemeClr val="bg1"/>
                </a:solidFill>
              </a:rPr>
              <a:t>fraction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b="1" dirty="0">
                <a:solidFill>
                  <a:schemeClr val="bg1"/>
                </a:solidFill>
              </a:rPr>
              <a:t>item k</a:t>
            </a:r>
            <a:r>
              <a:rPr lang="en-US" dirty="0">
                <a:solidFill>
                  <a:schemeClr val="bg1"/>
                </a:solidFill>
              </a:rPr>
              <a:t> are we removing?</a:t>
            </a:r>
            <a:endParaRPr lang="en-CA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96328" y="2076186"/>
                <a:ext cx="542071" cy="665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328" y="2076186"/>
                <a:ext cx="542071" cy="665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10003573" y="1936697"/>
                <a:ext cx="505202" cy="70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573" y="1936697"/>
                <a:ext cx="505202" cy="7010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ular Callout 129"/>
              <p:cNvSpPr/>
              <p:nvPr/>
            </p:nvSpPr>
            <p:spPr>
              <a:xfrm>
                <a:off x="9121775" y="258178"/>
                <a:ext cx="2958640" cy="691317"/>
              </a:xfrm>
              <a:prstGeom prst="wedgeRectCallout">
                <a:avLst>
                  <a:gd name="adj1" fmla="val -10968"/>
                  <a:gd name="adj2" fmla="val 3942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To move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CA" dirty="0">
                    <a:solidFill>
                      <a:schemeClr val="bg1"/>
                    </a:solidFill>
                  </a:rPr>
                  <a:t> </a:t>
                </a:r>
                <a:r>
                  <a:rPr lang="en-CA" b="1" dirty="0">
                    <a:solidFill>
                      <a:schemeClr val="bg1"/>
                    </a:solidFill>
                  </a:rPr>
                  <a:t>weight </a:t>
                </a:r>
                <a:r>
                  <a:rPr lang="en-CA" dirty="0">
                    <a:solidFill>
                      <a:schemeClr val="bg1"/>
                    </a:solidFill>
                  </a:rPr>
                  <a:t>from </a:t>
                </a:r>
                <a:r>
                  <a:rPr lang="en-CA" b="1" dirty="0">
                    <a:solidFill>
                      <a:schemeClr val="bg1"/>
                    </a:solidFill>
                  </a:rPr>
                  <a:t>item k</a:t>
                </a:r>
                <a:r>
                  <a:rPr lang="en-CA" dirty="0">
                    <a:solidFill>
                      <a:schemeClr val="bg1"/>
                    </a:solidFill>
                  </a:rPr>
                  <a:t> to </a:t>
                </a:r>
                <a:r>
                  <a:rPr lang="en-CA" b="1" dirty="0">
                    <a:solidFill>
                      <a:schemeClr val="bg1"/>
                    </a:solidFill>
                  </a:rPr>
                  <a:t>item j…</a:t>
                </a:r>
              </a:p>
            </p:txBody>
          </p:sp>
        </mc:Choice>
        <mc:Fallback xmlns="">
          <p:sp>
            <p:nvSpPr>
              <p:cNvPr id="130" name="Rectangular Callout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775" y="258178"/>
                <a:ext cx="2958640" cy="691317"/>
              </a:xfrm>
              <a:prstGeom prst="wedgeRectCallout">
                <a:avLst>
                  <a:gd name="adj1" fmla="val -10968"/>
                  <a:gd name="adj2" fmla="val 39425"/>
                </a:avLst>
              </a:prstGeom>
              <a:blipFill>
                <a:blip r:embed="rId4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ular Callout 130"/>
          <p:cNvSpPr/>
          <p:nvPr/>
        </p:nvSpPr>
        <p:spPr>
          <a:xfrm>
            <a:off x="7371807" y="928907"/>
            <a:ext cx="1815092" cy="933009"/>
          </a:xfrm>
          <a:prstGeom prst="wedgeRectCallout">
            <a:avLst>
              <a:gd name="adj1" fmla="val 80691"/>
              <a:gd name="adj2" fmla="val 1013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b="1" dirty="0">
                <a:solidFill>
                  <a:schemeClr val="bg1"/>
                </a:solidFill>
              </a:rPr>
              <a:t>fraction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b="1" dirty="0">
                <a:solidFill>
                  <a:schemeClr val="bg1"/>
                </a:solidFill>
              </a:rPr>
              <a:t>item j</a:t>
            </a:r>
            <a:r>
              <a:rPr lang="en-US" dirty="0">
                <a:solidFill>
                  <a:schemeClr val="bg1"/>
                </a:solidFill>
              </a:rPr>
              <a:t> are we </a:t>
            </a:r>
            <a:r>
              <a:rPr lang="en-US" b="1" dirty="0">
                <a:solidFill>
                  <a:schemeClr val="bg1"/>
                </a:solidFill>
              </a:rPr>
              <a:t>adding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en-CA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ular Callout 131"/>
              <p:cNvSpPr/>
              <p:nvPr/>
            </p:nvSpPr>
            <p:spPr>
              <a:xfrm>
                <a:off x="8434426" y="4029071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2" name="Rectangular Callout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26" y="4029071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ular Callout 132"/>
              <p:cNvSpPr/>
              <p:nvPr/>
            </p:nvSpPr>
            <p:spPr>
              <a:xfrm>
                <a:off x="10256174" y="4154365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3" name="Rectangular Callout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174" y="4154365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EE7D6-C38E-07F2-4CB9-B9D31EAF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4" grpId="0" animBg="1"/>
      <p:bldP spid="95" grpId="0" animBg="1"/>
      <p:bldP spid="96" grpId="0" animBg="1"/>
      <p:bldP spid="97" grpId="0"/>
      <p:bldP spid="122" grpId="0" animBg="1"/>
      <p:bldP spid="125" grpId="0" animBg="1"/>
      <p:bldP spid="128" grpId="0" animBg="1"/>
      <p:bldP spid="10" grpId="0"/>
      <p:bldP spid="129" grpId="0"/>
      <p:bldP spid="130" grpId="0" animBg="1"/>
      <p:bldP spid="131" grpId="0" animBg="1"/>
      <p:bldP spid="132" grpId="0" animBg="1"/>
      <p:bldP spid="1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90" y="2706281"/>
            <a:ext cx="8283868" cy="1945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6290" y="1000047"/>
            <a:ext cx="2708185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Modified 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Y’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1458" y="71131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164357" y="71131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828573" y="71086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01150" y="98505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87488" y="343838"/>
            <a:ext cx="5108912" cy="2102366"/>
            <a:chOff x="3885864" y="317500"/>
            <a:chExt cx="5108912" cy="210236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CA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7171473" y="1525065"/>
            <a:ext cx="255702" cy="61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74773" y="1818367"/>
            <a:ext cx="255702" cy="3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endParaRPr lang="en-CA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ular Callout 30"/>
              <p:cNvSpPr/>
              <p:nvPr/>
            </p:nvSpPr>
            <p:spPr>
              <a:xfrm>
                <a:off x="5945226" y="479421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ular Callou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226" y="479421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31"/>
              <p:cNvSpPr/>
              <p:nvPr/>
            </p:nvSpPr>
            <p:spPr>
              <a:xfrm>
                <a:off x="7766974" y="604715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974" y="604715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3FCEDA-A3EF-4940-B3A4-56E1BED56C51}"/>
                  </a:ext>
                </a:extLst>
              </p:cNvPr>
              <p:cNvSpPr txBox="1"/>
              <p:nvPr/>
            </p:nvSpPr>
            <p:spPr>
              <a:xfrm>
                <a:off x="1536290" y="4844565"/>
                <a:ext cx="10029897" cy="503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 feasible, we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≥0,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 a</a:t>
                </a:r>
                <a:r>
                  <a:rPr lang="en-CA" sz="2400" dirty="0" err="1"/>
                  <a:t>nd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3FCEDA-A3EF-4940-B3A4-56E1BED5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90" y="4844565"/>
                <a:ext cx="10029897" cy="503728"/>
              </a:xfrm>
              <a:prstGeom prst="rect">
                <a:avLst/>
              </a:prstGeom>
              <a:blipFill>
                <a:blip r:embed="rId5"/>
                <a:stretch>
                  <a:fillRect l="-912" t="-10976" b="-182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32F74-FB63-B5FD-44C8-C59C6585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6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</p:spPr>
            <p:txBody>
              <a:bodyPr/>
              <a:lstStyle/>
              <a:p>
                <a:r>
                  <a:rPr lang="en-US" b="1" dirty="0"/>
                  <a:t>Feasibility of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638784" cy="5399069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CA" sz="26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/>
                  <a:t> is feasible, we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≥0, 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600" dirty="0"/>
                  <a:t> a</a:t>
                </a:r>
                <a:r>
                  <a:rPr lang="en-CA" sz="2600" dirty="0" err="1"/>
                  <a:t>nd</a:t>
                </a:r>
                <a:r>
                  <a:rPr lang="en-CA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600" dirty="0"/>
              </a:p>
              <a:p>
                <a:r>
                  <a:rPr lang="en-CA" sz="2600" dirty="0"/>
                  <a:t>Let’s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CA" sz="2600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b="0" dirty="0"/>
                  <a:t>By definition,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CA" sz="2600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dirty="0"/>
                  <a:t>So,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600" dirty="0"/>
                  <a:t> </a:t>
                </a:r>
                <a:r>
                  <a:rPr lang="en-CA" sz="2600" dirty="0" err="1"/>
                  <a:t>iff</a:t>
                </a:r>
                <a:r>
                  <a:rPr lang="en-CA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600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sz="2600" dirty="0" err="1"/>
                  <a:t>iff</a:t>
                </a:r>
                <a:r>
                  <a:rPr lang="en-CA" sz="2600" dirty="0"/>
                  <a:t>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sz="2600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dirty="0"/>
                  <a:t>And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600" dirty="0"/>
                  <a:t> are both </a:t>
                </a:r>
                <a:r>
                  <a:rPr lang="en-CA" sz="2600" b="1" dirty="0"/>
                  <a:t>positive</a:t>
                </a:r>
              </a:p>
              <a:p>
                <a:pPr lvl="1"/>
                <a:r>
                  <a:rPr lang="en-CA" sz="2600" dirty="0"/>
                  <a:t>So, this constrains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600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sz="2600" dirty="0"/>
                  <a:t>to be smaller than this </a:t>
                </a:r>
                <a:r>
                  <a:rPr lang="en-CA" sz="2600" b="1" dirty="0"/>
                  <a:t>positive number</a:t>
                </a:r>
              </a:p>
              <a:p>
                <a:pPr lvl="1"/>
                <a:r>
                  <a:rPr lang="en-CA" sz="2600" dirty="0"/>
                  <a:t>Therefore, it is possible to choose positive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600" b="1" dirty="0"/>
                  <a:t> </a:t>
                </a:r>
                <a:r>
                  <a:rPr lang="en-CA" sz="2600" dirty="0" err="1"/>
                  <a:t>s.t.</a:t>
                </a:r>
                <a:r>
                  <a:rPr lang="en-CA" sz="2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CA" sz="2600" b="1" dirty="0"/>
              </a:p>
              <a:p>
                <a:endParaRPr lang="en-CA" sz="2600" dirty="0"/>
              </a:p>
              <a:p>
                <a:endParaRPr lang="en-CA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638784" cy="5399069"/>
              </a:xfrm>
              <a:blipFill>
                <a:blip r:embed="rId3"/>
                <a:stretch>
                  <a:fillRect l="-1318" t="-14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6E729-B26C-F100-29B2-0917EFCA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BA2BD0F-76CC-A8D8-9091-53ED99ED2FA0}"/>
              </a:ext>
            </a:extLst>
          </p:cNvPr>
          <p:cNvSpPr/>
          <p:nvPr/>
        </p:nvSpPr>
        <p:spPr>
          <a:xfrm>
            <a:off x="4690652" y="5742665"/>
            <a:ext cx="3011114" cy="605717"/>
          </a:xfrm>
          <a:prstGeom prst="wedgeRectCallout">
            <a:avLst>
              <a:gd name="adj1" fmla="val -25668"/>
              <a:gd name="adj2" fmla="val -1096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Existence proof</a:t>
            </a:r>
            <a:r>
              <a:rPr lang="en-CA" dirty="0"/>
              <a:t>, but a </a:t>
            </a:r>
            <a:r>
              <a:rPr lang="en-CA" b="1" dirty="0"/>
              <a:t>non-constructive </a:t>
            </a:r>
            <a:r>
              <a:rPr lang="en-CA" dirty="0"/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3710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7B81D5-C7BB-89B1-6961-693AAB95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Proving Optimality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DA82D-4BEE-C35B-516F-08B650AE2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Consider an input A[1..n]</a:t>
            </a:r>
          </a:p>
          <a:p>
            <a:r>
              <a:rPr lang="en-CA" dirty="0"/>
              <a:t>Let </a:t>
            </a:r>
            <a:r>
              <a:rPr lang="en-CA" b="1" dirty="0"/>
              <a:t>G</a:t>
            </a:r>
            <a:r>
              <a:rPr lang="en-CA" dirty="0"/>
              <a:t> be the greedy solution</a:t>
            </a:r>
          </a:p>
          <a:p>
            <a:r>
              <a:rPr lang="en-CA" dirty="0"/>
              <a:t>Let </a:t>
            </a:r>
            <a:r>
              <a:rPr lang="en-CA" b="1" dirty="0"/>
              <a:t>O</a:t>
            </a:r>
            <a:r>
              <a:rPr lang="en-CA" dirty="0"/>
              <a:t> be an optimal solution</a:t>
            </a:r>
          </a:p>
          <a:p>
            <a:r>
              <a:rPr lang="en-CA" dirty="0"/>
              <a:t>“Greedy stays ahead” argument</a:t>
            </a:r>
          </a:p>
          <a:p>
            <a:pPr lvl="1"/>
            <a:r>
              <a:rPr lang="en-CA" dirty="0"/>
              <a:t>Intuition: out of the a given set of intervals,</a:t>
            </a:r>
            <a:br>
              <a:rPr lang="en-CA" dirty="0"/>
            </a:br>
            <a:r>
              <a:rPr lang="en-CA" dirty="0"/>
              <a:t>				greedy picks </a:t>
            </a:r>
            <a:r>
              <a:rPr lang="en-CA" b="1" dirty="0"/>
              <a:t>as many as optimal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88221-C405-482E-6ED8-E3AFD20D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</p:spPr>
            <p:txBody>
              <a:bodyPr/>
              <a:lstStyle/>
              <a:p>
                <a:r>
                  <a:rPr lang="en-US" b="1" dirty="0"/>
                  <a:t>Feasibility of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06867"/>
                <a:ext cx="10682558" cy="5399069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CA" sz="26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/>
                  <a:t> is feasible, we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≥0, 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600" dirty="0"/>
                  <a:t> a</a:t>
                </a:r>
                <a:r>
                  <a:rPr lang="en-CA" sz="2600" dirty="0" err="1"/>
                  <a:t>nd</a:t>
                </a:r>
                <a:r>
                  <a:rPr lang="en-CA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600" dirty="0"/>
              </a:p>
              <a:p>
                <a:r>
                  <a:rPr lang="en-CA" sz="2600" dirty="0"/>
                  <a:t>Now let’s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endParaRPr lang="en-CA" sz="2600" b="0" dirty="0"/>
              </a:p>
              <a:p>
                <a:pPr lvl="1"/>
                <a:r>
                  <a:rPr lang="en-CA" sz="2600" dirty="0"/>
                  <a:t>By definition,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CA" sz="2600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b="0" dirty="0"/>
                  <a:t>So,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600" b="0" dirty="0"/>
                  <a:t> </a:t>
                </a:r>
                <a:r>
                  <a:rPr lang="en-CA" sz="2600" b="0" dirty="0" err="1"/>
                  <a:t>iff</a:t>
                </a:r>
                <a:r>
                  <a:rPr lang="en-CA" sz="2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600" dirty="0"/>
                  <a:t> </a:t>
                </a:r>
                <a:r>
                  <a:rPr lang="en-CA" sz="2600" dirty="0" err="1"/>
                  <a:t>i</a:t>
                </a:r>
                <a:r>
                  <a:rPr lang="en-CA" sz="2600" b="0" dirty="0" err="1"/>
                  <a:t>ff</a:t>
                </a:r>
                <a:r>
                  <a:rPr lang="en-CA" sz="2600" b="0" dirty="0"/>
                  <a:t>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sz="2600" b="0" dirty="0"/>
              </a:p>
              <a:p>
                <a:pPr lvl="1"/>
                <a:r>
                  <a:rPr lang="en-CA" sz="2600" b="0" dirty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600" b="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600" b="0" dirty="0"/>
                  <a:t>, which means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CA" sz="2600" b="0" dirty="0"/>
              </a:p>
              <a:p>
                <a:pPr lvl="1"/>
                <a:r>
                  <a:rPr lang="en-CA" sz="2600" b="0" dirty="0"/>
                  <a:t>So, </a:t>
                </a:r>
                <a:r>
                  <a:rPr lang="en-CA" sz="2600" dirty="0"/>
                  <a:t>this constrains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600" i="1" dirty="0">
                    <a:latin typeface="Cambria Math" panose="02040503050406030204" pitchFamily="18" charset="0"/>
                  </a:rPr>
                  <a:t> </a:t>
                </a:r>
                <a:r>
                  <a:rPr lang="en-CA" sz="2600" dirty="0"/>
                  <a:t>to be smaller than some </a:t>
                </a:r>
                <a:r>
                  <a:rPr lang="en-CA" sz="2600" b="1" dirty="0"/>
                  <a:t>positive number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06867"/>
                <a:ext cx="10682558" cy="5399069"/>
              </a:xfrm>
              <a:blipFill>
                <a:blip r:embed="rId3"/>
                <a:stretch>
                  <a:fillRect l="-1312" t="-14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6E52B-5205-3E91-49D8-09DA36BB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</p:spPr>
            <p:txBody>
              <a:bodyPr/>
              <a:lstStyle/>
              <a:p>
                <a:r>
                  <a:rPr lang="en-US" b="1" dirty="0"/>
                  <a:t>Feasibility of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0850" y="1006867"/>
                <a:ext cx="10403119" cy="5588486"/>
              </a:xfrm>
            </p:spPr>
            <p:txBody>
              <a:bodyPr>
                <a:normAutofit/>
              </a:bodyPr>
              <a:lstStyle/>
              <a:p>
                <a:r>
                  <a:rPr lang="en-CA" sz="2600" dirty="0"/>
                  <a:t>Finally, we show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600" dirty="0"/>
              </a:p>
              <a:p>
                <a:pPr lvl="1"/>
                <a:endParaRPr lang="en-CA" sz="26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CA" sz="2600" i="1" dirty="0">
                  <a:latin typeface="Cambria Math" panose="02040503050406030204" pitchFamily="18" charset="0"/>
                </a:endParaRPr>
              </a:p>
              <a:p>
                <a:pPr lvl="1"/>
                <a:endParaRPr lang="en-CA" sz="26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CA" sz="26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dirty="0"/>
                  <a:t>Recall changes to get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600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sz="2600" dirty="0"/>
                  <a:t>from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CA" sz="2600" b="0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CA" dirty="0"/>
                  <a:t>We move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i="1" dirty="0">
                    <a:latin typeface="Cambria Math" panose="02040503050406030204" pitchFamily="18" charset="0"/>
                  </a:rPr>
                  <a:t> </a:t>
                </a:r>
                <a:r>
                  <a:rPr lang="en-CA" dirty="0"/>
                  <a:t>weight from item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to item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b="0" dirty="0"/>
              </a:p>
              <a:p>
                <a:pPr lvl="2"/>
                <a:r>
                  <a:rPr lang="en-CA" dirty="0"/>
                  <a:t>This does not change the total weight!</a:t>
                </a:r>
                <a:endParaRPr lang="en-CA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b="0" dirty="0"/>
                  <a:t>So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600" b="0" dirty="0"/>
              </a:p>
              <a:p>
                <a:pPr lvl="1"/>
                <a:r>
                  <a:rPr lang="en-CA" sz="2600" dirty="0"/>
                  <a:t>Therefore,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600" b="0" dirty="0"/>
                  <a:t> </a:t>
                </a:r>
                <a:r>
                  <a:rPr lang="en-CA" sz="2600" b="1" dirty="0"/>
                  <a:t>is feasible!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0850" y="1006867"/>
                <a:ext cx="10403119" cy="5588486"/>
              </a:xfrm>
              <a:blipFill>
                <a:blip r:embed="rId3"/>
                <a:stretch>
                  <a:fillRect l="-1347" t="-13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349FDF-4341-4396-B3FA-63792A6F3C36}"/>
              </a:ext>
            </a:extLst>
          </p:cNvPr>
          <p:cNvSpPr/>
          <p:nvPr/>
        </p:nvSpPr>
        <p:spPr>
          <a:xfrm>
            <a:off x="9176888" y="599612"/>
            <a:ext cx="2708185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Modified 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Y’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9977F-4128-48F3-A72F-AA991855CA0E}"/>
              </a:ext>
            </a:extLst>
          </p:cNvPr>
          <p:cNvSpPr/>
          <p:nvPr/>
        </p:nvSpPr>
        <p:spPr>
          <a:xfrm>
            <a:off x="7088725" y="18433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35E70-7C6C-4579-A880-1B21EB045410}"/>
              </a:ext>
            </a:extLst>
          </p:cNvPr>
          <p:cNvSpPr/>
          <p:nvPr/>
        </p:nvSpPr>
        <p:spPr>
          <a:xfrm>
            <a:off x="7431624" y="18433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5B8FF-FE05-47F0-A325-4267069B77D7}"/>
              </a:ext>
            </a:extLst>
          </p:cNvPr>
          <p:cNvSpPr/>
          <p:nvPr/>
        </p:nvSpPr>
        <p:spPr>
          <a:xfrm>
            <a:off x="9095840" y="1842921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8022C-E1F4-471E-B385-1649108A3051}"/>
              </a:ext>
            </a:extLst>
          </p:cNvPr>
          <p:cNvSpPr txBox="1"/>
          <p:nvPr/>
        </p:nvSpPr>
        <p:spPr>
          <a:xfrm>
            <a:off x="8068417" y="21171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D4793E-5FD7-4353-B54C-0E23066488F6}"/>
              </a:ext>
            </a:extLst>
          </p:cNvPr>
          <p:cNvGrpSpPr/>
          <p:nvPr/>
        </p:nvGrpSpPr>
        <p:grpSpPr>
          <a:xfrm>
            <a:off x="6454755" y="1475895"/>
            <a:ext cx="5108912" cy="2102366"/>
            <a:chOff x="3885864" y="317500"/>
            <a:chExt cx="5108912" cy="210236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58A056D-4AFF-4F33-8864-0DCFF08680BC}"/>
                </a:ext>
              </a:extLst>
            </p:cNvPr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8EBD8DC-19B2-4C81-857B-9C55A3D16FD7}"/>
                </a:ext>
              </a:extLst>
            </p:cNvPr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175E22-23CB-4530-89D3-38471A579940}"/>
                </a:ext>
              </a:extLst>
            </p:cNvPr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E46DF7-66A4-453C-839E-72024B5A8981}"/>
                </a:ext>
              </a:extLst>
            </p:cNvPr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8D89D2-2C3A-40E8-8322-10DCF56046B7}"/>
                </a:ext>
              </a:extLst>
            </p:cNvPr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ECD634-64ED-424C-9C74-EFEF6DCF97A9}"/>
                </a:ext>
              </a:extLst>
            </p:cNvPr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BB27F8-FE73-444A-898A-80072E169AAC}"/>
                </a:ext>
              </a:extLst>
            </p:cNvPr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496DD7-8174-400C-B4E7-AC703E26FC02}"/>
                </a:ext>
              </a:extLst>
            </p:cNvPr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C8A6F7-E891-4E03-B6A8-BB8A314AC016}"/>
                </a:ext>
              </a:extLst>
            </p:cNvPr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002D1F-8A97-4202-8A81-C750E6C5BCB1}"/>
                </a:ext>
              </a:extLst>
            </p:cNvPr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0B74C0-637F-4407-B636-A18B2E63B1C9}"/>
                </a:ext>
              </a:extLst>
            </p:cNvPr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7724E0-CE1D-4E05-8ABE-0AC8D2099AC9}"/>
                </a:ext>
              </a:extLst>
            </p:cNvPr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9A08A9-2DEE-469F-9495-AE8A58567286}"/>
                </a:ext>
              </a:extLst>
            </p:cNvPr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9305C7-BED5-44CE-A7CC-D2879F4DF47F}"/>
                </a:ext>
              </a:extLst>
            </p:cNvPr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E1486B-EEB2-477B-AA7E-FB5347BFD8B1}"/>
                </a:ext>
              </a:extLst>
            </p:cNvPr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5D88D7-1221-4FCA-BF1E-1588AE6C90B7}"/>
                </a:ext>
              </a:extLst>
            </p:cNvPr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E2187C-7900-4BC8-AE4F-89664B36813E}"/>
                </a:ext>
              </a:extLst>
            </p:cNvPr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618C48-D750-4830-85AA-245E84EDF547}"/>
                </a:ext>
              </a:extLst>
            </p:cNvPr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CA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F39F920-5F1C-41AE-823E-25FC886C6432}"/>
              </a:ext>
            </a:extLst>
          </p:cNvPr>
          <p:cNvSpPr/>
          <p:nvPr/>
        </p:nvSpPr>
        <p:spPr>
          <a:xfrm>
            <a:off x="9438740" y="2657122"/>
            <a:ext cx="255702" cy="61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CBAFE5-85E8-4D23-BA8F-77CBC76A03BD}"/>
              </a:ext>
            </a:extLst>
          </p:cNvPr>
          <p:cNvSpPr/>
          <p:nvPr/>
        </p:nvSpPr>
        <p:spPr>
          <a:xfrm>
            <a:off x="10442040" y="2950424"/>
            <a:ext cx="255702" cy="3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endParaRPr lang="en-CA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131">
                <a:extLst>
                  <a:ext uri="{FF2B5EF4-FFF2-40B4-BE49-F238E27FC236}">
                    <a16:creationId xmlns:a16="http://schemas.microsoft.com/office/drawing/2014/main" id="{62495228-DA1C-449E-B5F5-E53A0B31FD74}"/>
                  </a:ext>
                </a:extLst>
              </p:cNvPr>
              <p:cNvSpPr/>
              <p:nvPr/>
            </p:nvSpPr>
            <p:spPr>
              <a:xfrm>
                <a:off x="8212493" y="1611478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ular Callout 131">
                <a:extLst>
                  <a:ext uri="{FF2B5EF4-FFF2-40B4-BE49-F238E27FC236}">
                    <a16:creationId xmlns:a16="http://schemas.microsoft.com/office/drawing/2014/main" id="{62495228-DA1C-449E-B5F5-E53A0B31F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493" y="1611478"/>
                <a:ext cx="1464732" cy="722680"/>
              </a:xfrm>
              <a:prstGeom prst="wedgeRectCallout">
                <a:avLst>
                  <a:gd name="adj1" fmla="val 40806"/>
                  <a:gd name="adj2" fmla="val 11102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ular Callout 132">
                <a:extLst>
                  <a:ext uri="{FF2B5EF4-FFF2-40B4-BE49-F238E27FC236}">
                    <a16:creationId xmlns:a16="http://schemas.microsoft.com/office/drawing/2014/main" id="{66006388-18A8-4E94-B141-BC40A616F0DF}"/>
                  </a:ext>
                </a:extLst>
              </p:cNvPr>
              <p:cNvSpPr/>
              <p:nvPr/>
            </p:nvSpPr>
            <p:spPr>
              <a:xfrm>
                <a:off x="10034241" y="1736772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ular Callout 132">
                <a:extLst>
                  <a:ext uri="{FF2B5EF4-FFF2-40B4-BE49-F238E27FC236}">
                    <a16:creationId xmlns:a16="http://schemas.microsoft.com/office/drawing/2014/main" id="{66006388-18A8-4E94-B141-BC40A616F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241" y="1736772"/>
                <a:ext cx="1780001" cy="722680"/>
              </a:xfrm>
              <a:prstGeom prst="wedgeRectCallout">
                <a:avLst>
                  <a:gd name="adj1" fmla="val -19654"/>
                  <a:gd name="adj2" fmla="val 12332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68639C04-7E98-4896-BB97-50251729FDC7}"/>
              </a:ext>
            </a:extLst>
          </p:cNvPr>
          <p:cNvSpPr/>
          <p:nvPr/>
        </p:nvSpPr>
        <p:spPr>
          <a:xfrm>
            <a:off x="4366219" y="1648914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“Optimal”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B60264-8314-4A9B-AF2B-D27F271B178B}"/>
              </a:ext>
            </a:extLst>
          </p:cNvPr>
          <p:cNvSpPr/>
          <p:nvPr/>
        </p:nvSpPr>
        <p:spPr>
          <a:xfrm>
            <a:off x="1578235" y="1879833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2FD2DA-B247-4304-BD08-876A0D2A2BA4}"/>
              </a:ext>
            </a:extLst>
          </p:cNvPr>
          <p:cNvSpPr/>
          <p:nvPr/>
        </p:nvSpPr>
        <p:spPr>
          <a:xfrm>
            <a:off x="1921134" y="1879833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5E2448-B843-44F3-9261-1F88DEC63910}"/>
              </a:ext>
            </a:extLst>
          </p:cNvPr>
          <p:cNvSpPr/>
          <p:nvPr/>
        </p:nvSpPr>
        <p:spPr>
          <a:xfrm>
            <a:off x="3585350" y="1879380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AB24EF-AC60-4E7E-BAC1-0F339CE6A97A}"/>
              </a:ext>
            </a:extLst>
          </p:cNvPr>
          <p:cNvSpPr txBox="1"/>
          <p:nvPr/>
        </p:nvSpPr>
        <p:spPr>
          <a:xfrm>
            <a:off x="2557927" y="21535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755E34-6F01-4AC8-A3C1-94C58F031B05}"/>
              </a:ext>
            </a:extLst>
          </p:cNvPr>
          <p:cNvGrpSpPr/>
          <p:nvPr/>
        </p:nvGrpSpPr>
        <p:grpSpPr>
          <a:xfrm>
            <a:off x="944265" y="1512354"/>
            <a:ext cx="5108912" cy="2102366"/>
            <a:chOff x="3885864" y="317500"/>
            <a:chExt cx="5108912" cy="210236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CA58B12-0F3F-4B31-9E30-7E3EB7721DE4}"/>
                </a:ext>
              </a:extLst>
            </p:cNvPr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1342D1-7FE3-4742-A310-72D18EB15058}"/>
                </a:ext>
              </a:extLst>
            </p:cNvPr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1179A4-67C9-4149-B575-8929841AEB18}"/>
                </a:ext>
              </a:extLst>
            </p:cNvPr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29C6E32-8D70-47F5-97BC-D5D1B1BF58CB}"/>
                </a:ext>
              </a:extLst>
            </p:cNvPr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B0E13DC-7F87-4318-AA3E-950DAD7A6063}"/>
                </a:ext>
              </a:extLst>
            </p:cNvPr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9F6FA25-B6AD-4A5A-8AA9-2A8F9E9702B0}"/>
                </a:ext>
              </a:extLst>
            </p:cNvPr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04B8A1E-7801-4F2C-92BF-0A113C5BDE85}"/>
                </a:ext>
              </a:extLst>
            </p:cNvPr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191ECB6-5AB6-4DCB-9129-6E328E09925C}"/>
                </a:ext>
              </a:extLst>
            </p:cNvPr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ECCA9F-149F-4075-8B75-9C19FA97A1EC}"/>
                </a:ext>
              </a:extLst>
            </p:cNvPr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32BD3EE-142F-4B68-B49C-1FA1EC38235B}"/>
                </a:ext>
              </a:extLst>
            </p:cNvPr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1CF151-0FDC-4328-9D1B-A7E9CB73B2B4}"/>
                </a:ext>
              </a:extLst>
            </p:cNvPr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E9DAE47-728D-4060-8C12-B9A1ABF0C64C}"/>
                </a:ext>
              </a:extLst>
            </p:cNvPr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E13DC5-7C1F-4A7D-9350-D52DE4B5324B}"/>
                </a:ext>
              </a:extLst>
            </p:cNvPr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E940D6A-46F0-4ACF-B119-3FF9C97F245C}"/>
                </a:ext>
              </a:extLst>
            </p:cNvPr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E2515A6-D9A8-42B1-B493-670968BD369A}"/>
                </a:ext>
              </a:extLst>
            </p:cNvPr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AB31E33-8C50-4078-B951-051E1C6FA787}"/>
                </a:ext>
              </a:extLst>
            </p:cNvPr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71F481F-6038-433D-9268-EAC5A7768EA9}"/>
                </a:ext>
              </a:extLst>
            </p:cNvPr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BB6FE1-C288-429C-93A5-3EE6FF6BEF30}"/>
                </a:ext>
              </a:extLst>
            </p:cNvPr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CA" dirty="0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E46ED21-91DD-4D66-B6B4-5F4EB9AD891E}"/>
              </a:ext>
            </a:extLst>
          </p:cNvPr>
          <p:cNvSpPr/>
          <p:nvPr/>
        </p:nvSpPr>
        <p:spPr>
          <a:xfrm>
            <a:off x="3928250" y="2947581"/>
            <a:ext cx="255702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715921-0F61-4347-8328-2BE13733C645}"/>
              </a:ext>
            </a:extLst>
          </p:cNvPr>
          <p:cNvSpPr/>
          <p:nvPr/>
        </p:nvSpPr>
        <p:spPr>
          <a:xfrm>
            <a:off x="4931550" y="2618583"/>
            <a:ext cx="255702" cy="68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85DC7D6B-3F74-55AC-4E63-35CE9F06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61" grpId="0" animBg="1"/>
      <p:bldP spid="6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b="1" dirty="0"/>
                  <a:t>Superiority </a:t>
                </a:r>
                <a:r>
                  <a:rPr lang="en-US" b="1" dirty="0"/>
                  <a:t>of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028384"/>
                <a:ext cx="10497732" cy="5382144"/>
              </a:xfrm>
            </p:spPr>
            <p:txBody>
              <a:bodyPr>
                <a:normAutofit/>
              </a:bodyPr>
              <a:lstStyle/>
              <a:p>
                <a:r>
                  <a:rPr lang="en-CA" sz="2600" dirty="0"/>
                  <a:t>Finally we compute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CA" sz="2600" dirty="0"/>
              </a:p>
              <a:p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sz="2600" dirty="0"/>
              </a:p>
              <a:p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CA" sz="2600" dirty="0"/>
              </a:p>
              <a:p>
                <a:r>
                  <a:rPr lang="en-CA" sz="2600" dirty="0"/>
                  <a:t>Since j is before k, and we consider items with more profit per unit weight first,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2600" dirty="0"/>
                  <a:t>.</a:t>
                </a:r>
              </a:p>
              <a:p>
                <a:r>
                  <a:rPr lang="en-CA" sz="2600" dirty="0"/>
                  <a:t>So, if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600" dirty="0"/>
                  <a:t> then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CA" sz="2600" b="0" dirty="0"/>
              </a:p>
              <a:p>
                <a:r>
                  <a:rPr lang="en-CA" sz="2600" dirty="0"/>
                  <a:t>Since we can choose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600" dirty="0"/>
                  <a:t>, we have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𝑝𝑟𝑜𝑓𝑖𝑡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028384"/>
                <a:ext cx="10497732" cy="5382144"/>
              </a:xfrm>
              <a:blipFill>
                <a:blip r:embed="rId3"/>
                <a:stretch>
                  <a:fillRect l="-1452" t="-14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6381750" y="354143"/>
                <a:ext cx="3333750" cy="842674"/>
              </a:xfrm>
              <a:prstGeom prst="wedgeRectCallout">
                <a:avLst>
                  <a:gd name="adj1" fmla="val -71102"/>
                  <a:gd name="adj2" fmla="val 12730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(Fraction of item j </a:t>
                </a:r>
                <a:r>
                  <a:rPr lang="en-CA" b="1" dirty="0"/>
                  <a:t>added</a:t>
                </a:r>
                <a:r>
                  <a:rPr lang="en-CA" dirty="0"/>
                  <a:t>)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dirty="0"/>
                  <a:t> (profit for item j)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0" y="354143"/>
                <a:ext cx="3333750" cy="842674"/>
              </a:xfrm>
              <a:prstGeom prst="wedgeRectCallout">
                <a:avLst>
                  <a:gd name="adj1" fmla="val -71102"/>
                  <a:gd name="adj2" fmla="val 12730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412036" y="2279288"/>
                <a:ext cx="3635375" cy="842674"/>
              </a:xfrm>
              <a:prstGeom prst="wedgeRectCallout">
                <a:avLst>
                  <a:gd name="adj1" fmla="val -69471"/>
                  <a:gd name="adj2" fmla="val -5957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(Fraction of item k </a:t>
                </a:r>
                <a:r>
                  <a:rPr lang="en-CA" b="1" dirty="0"/>
                  <a:t>removed</a:t>
                </a:r>
                <a:r>
                  <a:rPr lang="en-CA" dirty="0"/>
                  <a:t>)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dirty="0"/>
                  <a:t> (profit for item k)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36" y="2279288"/>
                <a:ext cx="3635375" cy="842674"/>
              </a:xfrm>
              <a:prstGeom prst="wedgeRectCallout">
                <a:avLst>
                  <a:gd name="adj1" fmla="val -69471"/>
                  <a:gd name="adj2" fmla="val -5957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8491166" y="4110870"/>
                <a:ext cx="3409949" cy="1104900"/>
              </a:xfrm>
              <a:prstGeom prst="wedgeRectCallout">
                <a:avLst>
                  <a:gd name="adj1" fmla="val -25594"/>
                  <a:gd name="adj2" fmla="val 922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Contradicts optimality of Y!</a:t>
                </a:r>
                <a:br>
                  <a:rPr lang="en-CA" dirty="0"/>
                </a:br>
                <a:r>
                  <a:rPr lang="en-CA" dirty="0"/>
                  <a:t>So assumption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 is bad.</a:t>
                </a:r>
                <a:br>
                  <a:rPr lang="en-CA" dirty="0"/>
                </a:br>
                <a:r>
                  <a:rPr lang="en-CA" dirty="0"/>
                  <a:t>Therefore, X is optimal.</a:t>
                </a: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166" y="4110870"/>
                <a:ext cx="3409949" cy="1104900"/>
              </a:xfrm>
              <a:prstGeom prst="wedgeRectCallout">
                <a:avLst>
                  <a:gd name="adj1" fmla="val -25594"/>
                  <a:gd name="adj2" fmla="val 9223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BBDA2-9641-67BA-EB88-65950C06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F9EF3B-C7E1-6EB6-47BD-083BE0B3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if elements don’t have distinct profit/weight ratios?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DAD6-B820-2D46-A3F9-327AE031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8564A2-3B10-2701-6A12-D58326DE4ACD}"/>
              </a:ext>
            </a:extLst>
          </p:cNvPr>
          <p:cNvSpPr/>
          <p:nvPr/>
        </p:nvSpPr>
        <p:spPr>
          <a:xfrm>
            <a:off x="8549931" y="762971"/>
            <a:ext cx="2795617" cy="10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Covering the next 9 slides is homework!</a:t>
            </a:r>
          </a:p>
        </p:txBody>
      </p:sp>
    </p:spTree>
    <p:extLst>
      <p:ext uri="{BB962C8B-B14F-4D97-AF65-F5344CB8AC3E}">
        <p14:creationId xmlns:p14="http://schemas.microsoft.com/office/powerpoint/2010/main" val="543877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8EDE-F45F-4503-9EF5-7D28AA6F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Optimality Proof without distinctness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D3E8EE-06B1-4B42-B8EB-8C49EFD9E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70" y="1236374"/>
                <a:ext cx="11310604" cy="459775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There may be many optimal solutions</a:t>
                </a:r>
              </a:p>
              <a:p>
                <a:r>
                  <a:rPr lang="en-CA" b="1" dirty="0">
                    <a:solidFill>
                      <a:srgbClr val="FFFF00"/>
                    </a:solidFill>
                  </a:rPr>
                  <a:t>Key idea: </a:t>
                </a: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 be an optimal solution</a:t>
                </a:r>
                <a:br>
                  <a:rPr lang="en-CA" dirty="0"/>
                </a:br>
                <a:r>
                  <a:rPr lang="en-CA" dirty="0"/>
                  <a:t>that </a:t>
                </a:r>
                <a:r>
                  <a:rPr lang="en-CA" b="1" dirty="0"/>
                  <a:t>matches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CA" b="1" dirty="0"/>
                  <a:t> on a </a:t>
                </a:r>
                <a:r>
                  <a:rPr lang="en-CA" b="1" dirty="0">
                    <a:solidFill>
                      <a:srgbClr val="FFFF00"/>
                    </a:solidFill>
                  </a:rPr>
                  <a:t>maximal</a:t>
                </a:r>
                <a:r>
                  <a:rPr lang="en-CA" b="1" dirty="0"/>
                  <a:t> number of indices</a:t>
                </a:r>
              </a:p>
              <a:p>
                <a:r>
                  <a:rPr lang="en-CA" b="1" dirty="0"/>
                  <a:t>Observe</a:t>
                </a:r>
                <a:r>
                  <a:rPr lang="en-CA" dirty="0"/>
                  <a:t>: if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is really optimal,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CA" b="1" dirty="0"/>
              </a:p>
              <a:p>
                <a:r>
                  <a:rPr lang="en-CA" dirty="0"/>
                  <a:t>Suppose not for contra</a:t>
                </a:r>
              </a:p>
              <a:p>
                <a:pPr lvl="1"/>
                <a:r>
                  <a:rPr lang="en-CA" dirty="0"/>
                  <a:t>We will modify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, preserving its optimality,</a:t>
                </a:r>
                <a:br>
                  <a:rPr lang="en-CA" dirty="0"/>
                </a:br>
                <a:r>
                  <a:rPr lang="en-CA" dirty="0"/>
                  <a:t>but making it match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on </a:t>
                </a:r>
                <a:r>
                  <a:rPr lang="en-CA" b="1" dirty="0"/>
                  <a:t>one more index </a:t>
                </a:r>
                <a:r>
                  <a:rPr lang="en-CA" dirty="0"/>
                  <a:t>(a </a:t>
                </a:r>
                <a:r>
                  <a:rPr lang="en-CA" dirty="0">
                    <a:sym typeface="Wingdings" panose="05000000000000000000" pitchFamily="2" charset="2"/>
                  </a:rPr>
                  <a:t>contradiction!)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D3E8EE-06B1-4B42-B8EB-8C49EFD9E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70" y="1236374"/>
                <a:ext cx="11310604" cy="4597756"/>
              </a:xfrm>
              <a:blipFill>
                <a:blip r:embed="rId2"/>
                <a:stretch>
                  <a:fillRect l="-1401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8F175-D5F8-605E-1CF3-6E5C026D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288663" y="1487326"/>
            <a:ext cx="253575" cy="1429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  <p:sp>
        <p:nvSpPr>
          <p:cNvPr id="85" name="Rectangular Callout 84"/>
          <p:cNvSpPr/>
          <p:nvPr/>
        </p:nvSpPr>
        <p:spPr>
          <a:xfrm>
            <a:off x="5124450" y="120560"/>
            <a:ext cx="2832100" cy="675798"/>
          </a:xfrm>
          <a:prstGeom prst="wedgeRectCallout">
            <a:avLst>
              <a:gd name="adj1" fmla="val -68594"/>
              <a:gd name="adj2" fmla="val 2494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j</a:t>
            </a:r>
            <a:r>
              <a:rPr lang="en-US" dirty="0"/>
              <a:t> = </a:t>
            </a:r>
            <a:r>
              <a:rPr lang="en-US" b="1" dirty="0"/>
              <a:t>first</a:t>
            </a:r>
            <a:r>
              <a:rPr lang="en-US" dirty="0"/>
              <a:t> index where the solutions differ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9986457" y="1519959"/>
                <a:ext cx="1338431" cy="581891"/>
              </a:xfrm>
              <a:prstGeom prst="wedgeRectCallout">
                <a:avLst>
                  <a:gd name="adj1" fmla="val -64153"/>
                  <a:gd name="adj2" fmla="val 1781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/>
                  <a:t>y</a:t>
                </a:r>
                <a:r>
                  <a:rPr lang="en-US" sz="2000" b="1" baseline="-25000" dirty="0" err="1"/>
                  <a:t>j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b="1" dirty="0"/>
                  <a:t> x</a:t>
                </a:r>
                <a:r>
                  <a:rPr lang="en-US" sz="2000" b="1" baseline="-25000" dirty="0"/>
                  <a:t>j</a:t>
                </a:r>
                <a:endParaRPr lang="en-CA" sz="2000" b="1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57" y="1519959"/>
                <a:ext cx="1338431" cy="581891"/>
              </a:xfrm>
              <a:prstGeom prst="wedgeRectCallout">
                <a:avLst>
                  <a:gd name="adj1" fmla="val -64153"/>
                  <a:gd name="adj2" fmla="val 178156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457F0-C81E-32A9-F177-7526D876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85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106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3" name="Rectangular Callout 82"/>
          <p:cNvSpPr/>
          <p:nvPr/>
        </p:nvSpPr>
        <p:spPr>
          <a:xfrm>
            <a:off x="10541000" y="2159866"/>
            <a:ext cx="1487234" cy="738435"/>
          </a:xfrm>
          <a:prstGeom prst="wedgeRectCallout">
            <a:avLst>
              <a:gd name="adj1" fmla="val -89489"/>
              <a:gd name="adj2" fmla="val 32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Must </a:t>
            </a:r>
            <a:r>
              <a:rPr lang="en-US" sz="2000" dirty="0"/>
              <a:t>have</a:t>
            </a:r>
          </a:p>
          <a:p>
            <a:pPr algn="ctr"/>
            <a:r>
              <a:rPr lang="en-US" sz="2000" b="1" dirty="0" err="1"/>
              <a:t>y</a:t>
            </a:r>
            <a:r>
              <a:rPr lang="en-US" sz="2000" b="1" baseline="-25000" dirty="0" err="1"/>
              <a:t>j</a:t>
            </a:r>
            <a:r>
              <a:rPr lang="en-US" sz="2000" b="1" dirty="0"/>
              <a:t> &lt;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endParaRPr lang="en-CA" sz="20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51E28D5-EE51-4837-BAB9-F6A6A349143D}"/>
              </a:ext>
            </a:extLst>
          </p:cNvPr>
          <p:cNvSpPr/>
          <p:nvPr/>
        </p:nvSpPr>
        <p:spPr>
          <a:xfrm>
            <a:off x="9660763" y="1499898"/>
            <a:ext cx="253482" cy="1055969"/>
          </a:xfrm>
          <a:prstGeom prst="rect">
            <a:avLst/>
          </a:prstGeom>
          <a:noFill/>
          <a:ln w="19050">
            <a:solidFill>
              <a:srgbClr val="FFFFFF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6E500-BDA1-E234-9741-7D6E9FCB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58805E-4AA2-1C30-EC85-C75E1BDD154B}"/>
              </a:ext>
            </a:extLst>
          </p:cNvPr>
          <p:cNvSpPr/>
          <p:nvPr/>
        </p:nvSpPr>
        <p:spPr>
          <a:xfrm>
            <a:off x="4288663" y="1487326"/>
            <a:ext cx="253575" cy="1429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4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086934" y="224324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660763" y="1499898"/>
            <a:ext cx="249688" cy="1055969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14366" y="341151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</a:t>
            </a:r>
            <a:r>
              <a:rPr lang="en-US" b="1" dirty="0"/>
              <a:t>k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ular Callout 85"/>
              <p:cNvSpPr/>
              <p:nvPr/>
            </p:nvSpPr>
            <p:spPr>
              <a:xfrm>
                <a:off x="1157935" y="4071266"/>
                <a:ext cx="4989945" cy="680412"/>
              </a:xfrm>
              <a:prstGeom prst="wedgeRectCallout">
                <a:avLst>
                  <a:gd name="adj1" fmla="val -16117"/>
                  <a:gd name="adj2" fmla="val -23663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Must exist </a:t>
                </a:r>
                <a:r>
                  <a:rPr lang="en-US" b="1" dirty="0"/>
                  <a:t>k &gt; j </a:t>
                </a:r>
                <a:r>
                  <a:rPr lang="en-US" dirty="0"/>
                  <a:t>such that </a:t>
                </a:r>
                <a:r>
                  <a:rPr lang="en-US" b="1" dirty="0" err="1"/>
                  <a:t>y</a:t>
                </a:r>
                <a:r>
                  <a:rPr lang="en-US" b="1" baseline="-25000" dirty="0" err="1"/>
                  <a:t>k</a:t>
                </a:r>
                <a:r>
                  <a:rPr lang="en-US" b="1" dirty="0"/>
                  <a:t> &gt; </a:t>
                </a:r>
                <a:r>
                  <a:rPr lang="en-US" b="1" dirty="0" err="1"/>
                  <a:t>x</a:t>
                </a:r>
                <a:r>
                  <a:rPr lang="en-US" b="1" baseline="-25000" dirty="0" err="1"/>
                  <a:t>k</a:t>
                </a:r>
                <a:r>
                  <a:rPr lang="en-US" b="1" dirty="0"/>
                  <a:t> </a:t>
                </a:r>
                <a:r>
                  <a:rPr lang="en-US" dirty="0"/>
                  <a:t>because weight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 must be the same</a:t>
                </a:r>
              </a:p>
            </p:txBody>
          </p:sp>
        </mc:Choice>
        <mc:Fallback xmlns="">
          <p:sp>
            <p:nvSpPr>
              <p:cNvPr id="86" name="Rectangular Callout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35" y="4071266"/>
                <a:ext cx="4989945" cy="680412"/>
              </a:xfrm>
              <a:prstGeom prst="wedgeRectCallout">
                <a:avLst>
                  <a:gd name="adj1" fmla="val -16117"/>
                  <a:gd name="adj2" fmla="val -23663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10663973" y="2244177"/>
            <a:ext cx="255702" cy="68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endParaRPr lang="en-CA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ular Callout 89"/>
              <p:cNvSpPr/>
              <p:nvPr/>
            </p:nvSpPr>
            <p:spPr>
              <a:xfrm>
                <a:off x="1157936" y="4846934"/>
                <a:ext cx="4922278" cy="747998"/>
              </a:xfrm>
              <a:prstGeom prst="wedgeRectCallout">
                <a:avLst>
                  <a:gd name="adj1" fmla="val 48766"/>
                  <a:gd name="adj2" fmla="val -22356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Remove</a:t>
                </a:r>
                <a:r>
                  <a:rPr lang="en-US" dirty="0"/>
                  <a:t> some </a:t>
                </a:r>
                <a:r>
                  <a:rPr lang="en-US" b="1" dirty="0"/>
                  <a:t>weight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of item </a:t>
                </a:r>
                <a:r>
                  <a:rPr lang="en-US" b="1" dirty="0"/>
                  <a:t>k </a:t>
                </a:r>
                <a:r>
                  <a:rPr lang="en-US" dirty="0"/>
                  <a:t>and</a:t>
                </a:r>
                <a:br>
                  <a:rPr lang="en-US" dirty="0"/>
                </a:br>
                <a:r>
                  <a:rPr lang="en-US" b="1" dirty="0"/>
                  <a:t>add </a:t>
                </a:r>
                <a:r>
                  <a:rPr lang="en-US" dirty="0"/>
                  <a:t>the same weight</a:t>
                </a:r>
                <a:r>
                  <a:rPr lang="en-US" b="1" dirty="0"/>
                  <a:t> </a:t>
                </a:r>
                <a:r>
                  <a:rPr lang="en-US" dirty="0"/>
                  <a:t>of item </a:t>
                </a:r>
                <a:r>
                  <a:rPr lang="en-US" b="1" dirty="0"/>
                  <a:t>j</a:t>
                </a:r>
                <a:endParaRPr lang="en-CA" dirty="0"/>
              </a:p>
            </p:txBody>
          </p:sp>
        </mc:Choice>
        <mc:Fallback xmlns="">
          <p:sp>
            <p:nvSpPr>
              <p:cNvPr id="90" name="Rectangular Callout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36" y="4846934"/>
                <a:ext cx="4922278" cy="747998"/>
              </a:xfrm>
              <a:prstGeom prst="wedgeRectCallout">
                <a:avLst>
                  <a:gd name="adj1" fmla="val 48766"/>
                  <a:gd name="adj2" fmla="val -22356"/>
                </a:avLst>
              </a:prstGeom>
              <a:blipFill>
                <a:blip r:embed="rId3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ular Callout 89">
            <a:extLst>
              <a:ext uri="{FF2B5EF4-FFF2-40B4-BE49-F238E27FC236}">
                <a16:creationId xmlns:a16="http://schemas.microsoft.com/office/drawing/2014/main" id="{FA767CB0-B2ED-4279-85FD-6D702F9CD3B7}"/>
              </a:ext>
            </a:extLst>
          </p:cNvPr>
          <p:cNvSpPr/>
          <p:nvPr/>
        </p:nvSpPr>
        <p:spPr>
          <a:xfrm>
            <a:off x="1157935" y="5565600"/>
            <a:ext cx="4927255" cy="616327"/>
          </a:xfrm>
          <a:prstGeom prst="wedgeRectCallout">
            <a:avLst>
              <a:gd name="adj1" fmla="val 48766"/>
              <a:gd name="adj2" fmla="val -2235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With the goal of making the solutions </a:t>
            </a:r>
            <a:r>
              <a:rPr lang="en-US" b="1" dirty="0"/>
              <a:t>equal on index k </a:t>
            </a:r>
            <a:r>
              <a:rPr lang="en-US" b="1" u="sng" dirty="0"/>
              <a:t>or</a:t>
            </a:r>
            <a:r>
              <a:rPr lang="en-US" b="1" dirty="0"/>
              <a:t> index j</a:t>
            </a:r>
            <a:endParaRPr lang="en-CA" baseline="-250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AC00DC-DFB6-48CF-8DEF-3BBDC46F11C0}"/>
              </a:ext>
            </a:extLst>
          </p:cNvPr>
          <p:cNvSpPr txBox="1"/>
          <p:nvPr/>
        </p:nvSpPr>
        <p:spPr>
          <a:xfrm rot="16200000">
            <a:off x="4946825" y="3397523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</a:t>
            </a:r>
            <a:r>
              <a:rPr lang="en-US" b="1" dirty="0"/>
              <a:t>k</a:t>
            </a:r>
            <a:endParaRPr lang="en-CA" b="1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A4517EB-3503-43D8-96BF-7C8BDCADF3A8}"/>
              </a:ext>
            </a:extLst>
          </p:cNvPr>
          <p:cNvSpPr/>
          <p:nvPr/>
        </p:nvSpPr>
        <p:spPr>
          <a:xfrm>
            <a:off x="5296432" y="2544847"/>
            <a:ext cx="255702" cy="3693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x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549AA6-4AB5-4C89-A781-7FFBB83DC0AB}"/>
              </a:ext>
            </a:extLst>
          </p:cNvPr>
          <p:cNvSpPr/>
          <p:nvPr/>
        </p:nvSpPr>
        <p:spPr>
          <a:xfrm>
            <a:off x="10684317" y="2261338"/>
            <a:ext cx="235358" cy="2835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ular Callout 87">
                <a:extLst>
                  <a:ext uri="{FF2B5EF4-FFF2-40B4-BE49-F238E27FC236}">
                    <a16:creationId xmlns:a16="http://schemas.microsoft.com/office/drawing/2014/main" id="{4489A5DC-252E-4935-ABE9-C266FB888551}"/>
                  </a:ext>
                </a:extLst>
              </p:cNvPr>
              <p:cNvSpPr/>
              <p:nvPr/>
            </p:nvSpPr>
            <p:spPr>
              <a:xfrm>
                <a:off x="8882839" y="181709"/>
                <a:ext cx="3170270" cy="1047848"/>
              </a:xfrm>
              <a:prstGeom prst="wedgeRectCallout">
                <a:avLst>
                  <a:gd name="adj1" fmla="val -21991"/>
                  <a:gd name="adj2" fmla="val 77249"/>
                </a:avLst>
              </a:prstGeom>
              <a:solidFill>
                <a:srgbClr val="000000"/>
              </a:solidFill>
              <a:ln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Fraction</a:t>
                </a:r>
                <a:r>
                  <a:rPr lang="en-US" sz="2000" dirty="0"/>
                  <a:t> we should 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add</a:t>
                </a:r>
                <a:r>
                  <a:rPr lang="en-US" sz="2000" b="1" dirty="0"/>
                  <a:t> </a:t>
                </a:r>
                <a:r>
                  <a:rPr lang="en-US" sz="2000" dirty="0"/>
                  <a:t>to j to make solutions equal on index j: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sz="2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CA" sz="2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sz="20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CA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5" name="Rectangular Callout 87">
                <a:extLst>
                  <a:ext uri="{FF2B5EF4-FFF2-40B4-BE49-F238E27FC236}">
                    <a16:creationId xmlns:a16="http://schemas.microsoft.com/office/drawing/2014/main" id="{4489A5DC-252E-4935-ABE9-C266FB888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839" y="181709"/>
                <a:ext cx="3170270" cy="1047848"/>
              </a:xfrm>
              <a:prstGeom prst="wedgeRectCallout">
                <a:avLst>
                  <a:gd name="adj1" fmla="val -21991"/>
                  <a:gd name="adj2" fmla="val 77249"/>
                </a:avLst>
              </a:prstGeom>
              <a:blipFill>
                <a:blip r:embed="rId4"/>
                <a:stretch>
                  <a:fillRect t="-1802"/>
                </a:stretch>
              </a:blipFill>
              <a:ln>
                <a:solidFill>
                  <a:srgbClr val="FFFF00"/>
                </a:solidFill>
                <a:prstDash val="sysDash"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ular Callout 87">
                <a:extLst>
                  <a:ext uri="{FF2B5EF4-FFF2-40B4-BE49-F238E27FC236}">
                    <a16:creationId xmlns:a16="http://schemas.microsoft.com/office/drawing/2014/main" id="{8AF544A7-D1A5-4B0A-B8B5-38DE1BC4ECFD}"/>
                  </a:ext>
                </a:extLst>
              </p:cNvPr>
              <p:cNvSpPr/>
              <p:nvPr/>
            </p:nvSpPr>
            <p:spPr>
              <a:xfrm>
                <a:off x="7533261" y="4210608"/>
                <a:ext cx="2934713" cy="1354992"/>
              </a:xfrm>
              <a:prstGeom prst="wedgeRectCallout">
                <a:avLst>
                  <a:gd name="adj1" fmla="val 57664"/>
                  <a:gd name="adj2" fmla="val -173680"/>
                </a:avLst>
              </a:prstGeom>
              <a:solidFill>
                <a:srgbClr val="000000"/>
              </a:solidFill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Fraction</a:t>
                </a:r>
                <a:r>
                  <a:rPr lang="en-US" sz="2000" dirty="0"/>
                  <a:t> we should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remove</a:t>
                </a:r>
                <a:r>
                  <a:rPr lang="en-US" sz="2000" b="1" dirty="0"/>
                  <a:t> </a:t>
                </a:r>
                <a:r>
                  <a:rPr lang="en-US" sz="2000" dirty="0"/>
                  <a:t>from k to make solutions equal on index 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CA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CA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Rectangular Callout 87">
                <a:extLst>
                  <a:ext uri="{FF2B5EF4-FFF2-40B4-BE49-F238E27FC236}">
                    <a16:creationId xmlns:a16="http://schemas.microsoft.com/office/drawing/2014/main" id="{8AF544A7-D1A5-4B0A-B8B5-38DE1BC4E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261" y="4210608"/>
                <a:ext cx="2934713" cy="1354992"/>
              </a:xfrm>
              <a:prstGeom prst="wedgeRectCallout">
                <a:avLst>
                  <a:gd name="adj1" fmla="val 57664"/>
                  <a:gd name="adj2" fmla="val -173680"/>
                </a:avLst>
              </a:prstGeom>
              <a:blipFill>
                <a:blip r:embed="rId5"/>
                <a:stretch>
                  <a:fillRect b="-2191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ular Callout 90">
                <a:extLst>
                  <a:ext uri="{FF2B5EF4-FFF2-40B4-BE49-F238E27FC236}">
                    <a16:creationId xmlns:a16="http://schemas.microsoft.com/office/drawing/2014/main" id="{89A954AA-744E-48FB-AFDA-75792A609221}"/>
                  </a:ext>
                </a:extLst>
              </p:cNvPr>
              <p:cNvSpPr/>
              <p:nvPr/>
            </p:nvSpPr>
            <p:spPr>
              <a:xfrm>
                <a:off x="7363339" y="5676977"/>
                <a:ext cx="4422260" cy="750630"/>
              </a:xfrm>
              <a:prstGeom prst="wedgeRectCallout">
                <a:avLst>
                  <a:gd name="adj1" fmla="val 45336"/>
                  <a:gd name="adj2" fmla="val 1898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𝐦𝐢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b="1" dirty="0"/>
              </a:p>
              <a:p>
                <a:pPr algn="ctr"/>
                <a:r>
                  <a:rPr lang="en-CA" dirty="0"/>
                  <a:t>Observe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8" name="Rectangular Callout 90">
                <a:extLst>
                  <a:ext uri="{FF2B5EF4-FFF2-40B4-BE49-F238E27FC236}">
                    <a16:creationId xmlns:a16="http://schemas.microsoft.com/office/drawing/2014/main" id="{89A954AA-744E-48FB-AFDA-75792A609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39" y="5676977"/>
                <a:ext cx="4422260" cy="750630"/>
              </a:xfrm>
              <a:prstGeom prst="wedgeRectCallout">
                <a:avLst>
                  <a:gd name="adj1" fmla="val 45336"/>
                  <a:gd name="adj2" fmla="val 18980"/>
                </a:avLst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ular Callout 87">
                <a:extLst>
                  <a:ext uri="{FF2B5EF4-FFF2-40B4-BE49-F238E27FC236}">
                    <a16:creationId xmlns:a16="http://schemas.microsoft.com/office/drawing/2014/main" id="{5CE723CD-103F-4D38-AAA4-8840650885E3}"/>
                  </a:ext>
                </a:extLst>
              </p:cNvPr>
              <p:cNvSpPr/>
              <p:nvPr/>
            </p:nvSpPr>
            <p:spPr>
              <a:xfrm>
                <a:off x="10215761" y="1411178"/>
                <a:ext cx="1837347" cy="628756"/>
              </a:xfrm>
              <a:prstGeom prst="wedgeRectCallout">
                <a:avLst>
                  <a:gd name="adj1" fmla="val -23564"/>
                  <a:gd name="adj2" fmla="val 42361"/>
                </a:avLst>
              </a:prstGeom>
              <a:solidFill>
                <a:srgbClr val="000000"/>
              </a:solidFill>
              <a:ln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Weight</a:t>
                </a:r>
                <a:r>
                  <a:rPr lang="en-US" sz="1600" dirty="0"/>
                  <a:t> to add: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1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CA" sz="1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16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16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CA" sz="1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6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6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16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CA" sz="1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5" name="Rectangular Callout 87">
                <a:extLst>
                  <a:ext uri="{FF2B5EF4-FFF2-40B4-BE49-F238E27FC236}">
                    <a16:creationId xmlns:a16="http://schemas.microsoft.com/office/drawing/2014/main" id="{5CE723CD-103F-4D38-AAA4-884065088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761" y="1411178"/>
                <a:ext cx="1837347" cy="628756"/>
              </a:xfrm>
              <a:prstGeom prst="wedgeRectCallout">
                <a:avLst>
                  <a:gd name="adj1" fmla="val -23564"/>
                  <a:gd name="adj2" fmla="val 42361"/>
                </a:avLst>
              </a:prstGeom>
              <a:blipFill>
                <a:blip r:embed="rId7"/>
                <a:stretch>
                  <a:fillRect t="-935" b="-935"/>
                </a:stretch>
              </a:blipFill>
              <a:ln>
                <a:solidFill>
                  <a:srgbClr val="FFFF00"/>
                </a:solidFill>
                <a:prstDash val="sysDash"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ular Callout 87">
                <a:extLst>
                  <a:ext uri="{FF2B5EF4-FFF2-40B4-BE49-F238E27FC236}">
                    <a16:creationId xmlns:a16="http://schemas.microsoft.com/office/drawing/2014/main" id="{0829D738-E441-47EB-987B-4317191F1BEC}"/>
                  </a:ext>
                </a:extLst>
              </p:cNvPr>
              <p:cNvSpPr/>
              <p:nvPr/>
            </p:nvSpPr>
            <p:spPr>
              <a:xfrm>
                <a:off x="10497745" y="4465374"/>
                <a:ext cx="1674901" cy="1101347"/>
              </a:xfrm>
              <a:prstGeom prst="wedgeRectCallout">
                <a:avLst>
                  <a:gd name="adj1" fmla="val 17993"/>
                  <a:gd name="adj2" fmla="val -42569"/>
                </a:avLst>
              </a:prstGeom>
              <a:solidFill>
                <a:srgbClr val="000000"/>
              </a:solidFill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Weight</a:t>
                </a:r>
                <a:r>
                  <a:rPr lang="en-US" sz="2000" dirty="0"/>
                  <a:t> to remove: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CA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CA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Rectangular Callout 87">
                <a:extLst>
                  <a:ext uri="{FF2B5EF4-FFF2-40B4-BE49-F238E27FC236}">
                    <a16:creationId xmlns:a16="http://schemas.microsoft.com/office/drawing/2014/main" id="{0829D738-E441-47EB-987B-4317191F1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745" y="4465374"/>
                <a:ext cx="1674901" cy="1101347"/>
              </a:xfrm>
              <a:prstGeom prst="wedgeRectCallout">
                <a:avLst>
                  <a:gd name="adj1" fmla="val 17993"/>
                  <a:gd name="adj2" fmla="val -42569"/>
                </a:avLst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31706-0223-1D68-CBE6-FA24CF34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3947F-B282-71E5-288E-6F5DB82C0C78}"/>
              </a:ext>
            </a:extLst>
          </p:cNvPr>
          <p:cNvSpPr/>
          <p:nvPr/>
        </p:nvSpPr>
        <p:spPr>
          <a:xfrm>
            <a:off x="4288663" y="1487326"/>
            <a:ext cx="253575" cy="1429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9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/>
      <p:bldP spid="89" grpId="0" animBg="1"/>
      <p:bldP spid="90" grpId="0" animBg="1"/>
      <p:bldP spid="91" grpId="0" animBg="1"/>
      <p:bldP spid="92" grpId="0"/>
      <p:bldP spid="93" grpId="0" animBg="1"/>
      <p:bldP spid="94" grpId="0" animBg="1"/>
      <p:bldP spid="95" grpId="0" animBg="1"/>
      <p:bldP spid="96" grpId="0" animBg="1"/>
      <p:bldP spid="98" grpId="0" animBg="1"/>
      <p:bldP spid="85" grpId="0" animBg="1"/>
      <p:bldP spid="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51289" y="382599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Greedy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07859" y="160111"/>
            <a:ext cx="1644650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648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2281547" y="1487778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0350" y="1125828"/>
            <a:ext cx="6136939" cy="2945660"/>
            <a:chOff x="2841536" y="317500"/>
            <a:chExt cx="6136939" cy="2945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841536" y="317500"/>
              <a:ext cx="6136939" cy="2945660"/>
              <a:chOff x="2841536" y="317500"/>
              <a:chExt cx="6136939" cy="29456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349750" y="2235200"/>
                <a:ext cx="462872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>
                <a:off x="85217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41536" y="995660"/>
                <a:ext cx="141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fraction of item in knapsack</a:t>
                </a:r>
                <a:endParaRPr lang="en-CA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818494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6200000">
              <a:off x="6581170" y="2603192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945763" y="1487325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x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18340" y="17615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sp>
        <p:nvSpPr>
          <p:cNvPr id="76" name="Rectangle 75"/>
          <p:cNvSpPr/>
          <p:nvPr/>
        </p:nvSpPr>
        <p:spPr>
          <a:xfrm>
            <a:off x="7310658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77" name="Rectangle 76"/>
          <p:cNvSpPr/>
          <p:nvPr/>
        </p:nvSpPr>
        <p:spPr>
          <a:xfrm>
            <a:off x="7653557" y="150542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78" name="Rectangle 77"/>
          <p:cNvSpPr/>
          <p:nvPr/>
        </p:nvSpPr>
        <p:spPr>
          <a:xfrm>
            <a:off x="9317773" y="150497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8290350" y="17791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76688" y="1137948"/>
            <a:ext cx="5108912" cy="2945660"/>
            <a:chOff x="3885864" y="3415559"/>
            <a:chExt cx="5108912" cy="2945660"/>
          </a:xfrm>
        </p:grpSpPr>
        <p:grpSp>
          <p:nvGrpSpPr>
            <p:cNvPr id="44" name="Group 43"/>
            <p:cNvGrpSpPr/>
            <p:nvPr/>
          </p:nvGrpSpPr>
          <p:grpSpPr>
            <a:xfrm>
              <a:off x="3885864" y="3415559"/>
              <a:ext cx="5108912" cy="2945660"/>
              <a:chOff x="3885864" y="317500"/>
              <a:chExt cx="5108912" cy="294566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4349750" y="2235200"/>
                <a:ext cx="464502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330700" y="317500"/>
                <a:ext cx="0" cy="19177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91000" y="67945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>
                <a:off x="45085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48514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>
                <a:off x="5175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>
                <a:off x="55181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58483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61912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65151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68580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71945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5374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78613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820420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8540750" y="2247900"/>
                <a:ext cx="279400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917614" y="20505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CA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85864" y="4947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CA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16200000">
                <a:off x="4203555" y="2615315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1</a:t>
                </a:r>
                <a:endParaRPr lang="en-CA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4540105" y="2640714"/>
                <a:ext cx="875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2</a:t>
                </a:r>
                <a:endParaRPr lang="en-CA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8203993" y="2622181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Item </a:t>
                </a:r>
                <a:r>
                  <a:rPr lang="en-US" b="1" dirty="0"/>
                  <a:t>n</a:t>
                </a:r>
                <a:endParaRPr lang="en-CA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6581171" y="5704307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Item </a:t>
              </a:r>
              <a:r>
                <a:rPr lang="en-US" b="1" dirty="0"/>
                <a:t>j</a:t>
              </a:r>
              <a:endParaRPr lang="en-CA" b="1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9660673" y="2573175"/>
            <a:ext cx="255702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14366" y="341151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</a:t>
            </a:r>
            <a:r>
              <a:rPr lang="en-US" b="1" dirty="0"/>
              <a:t>k</a:t>
            </a:r>
            <a:endParaRPr lang="en-CA" b="1" dirty="0"/>
          </a:p>
        </p:txBody>
      </p:sp>
      <p:sp>
        <p:nvSpPr>
          <p:cNvPr id="89" name="Rectangle 88"/>
          <p:cNvSpPr/>
          <p:nvPr/>
        </p:nvSpPr>
        <p:spPr>
          <a:xfrm>
            <a:off x="10663973" y="2244177"/>
            <a:ext cx="255702" cy="68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AC00DC-DFB6-48CF-8DEF-3BBDC46F11C0}"/>
              </a:ext>
            </a:extLst>
          </p:cNvPr>
          <p:cNvSpPr txBox="1"/>
          <p:nvPr/>
        </p:nvSpPr>
        <p:spPr>
          <a:xfrm rot="16200000">
            <a:off x="4946825" y="3397523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</a:t>
            </a:r>
            <a:r>
              <a:rPr lang="en-US" b="1" dirty="0"/>
              <a:t>k</a:t>
            </a:r>
            <a:endParaRPr lang="en-CA" b="1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A4517EB-3503-43D8-96BF-7C8BDCADF3A8}"/>
              </a:ext>
            </a:extLst>
          </p:cNvPr>
          <p:cNvSpPr/>
          <p:nvPr/>
        </p:nvSpPr>
        <p:spPr>
          <a:xfrm>
            <a:off x="5296432" y="2544847"/>
            <a:ext cx="255702" cy="3693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x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549AA6-4AB5-4C89-A781-7FFBB83DC0AB}"/>
              </a:ext>
            </a:extLst>
          </p:cNvPr>
          <p:cNvSpPr/>
          <p:nvPr/>
        </p:nvSpPr>
        <p:spPr>
          <a:xfrm>
            <a:off x="10684317" y="2261338"/>
            <a:ext cx="235358" cy="2835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ular Callout 90">
                <a:extLst>
                  <a:ext uri="{FF2B5EF4-FFF2-40B4-BE49-F238E27FC236}">
                    <a16:creationId xmlns:a16="http://schemas.microsoft.com/office/drawing/2014/main" id="{89A954AA-744E-48FB-AFDA-75792A609221}"/>
                  </a:ext>
                </a:extLst>
              </p:cNvPr>
              <p:cNvSpPr/>
              <p:nvPr/>
            </p:nvSpPr>
            <p:spPr>
              <a:xfrm>
                <a:off x="8214086" y="486625"/>
                <a:ext cx="3852605" cy="553378"/>
              </a:xfrm>
              <a:prstGeom prst="wedgeRectCallout">
                <a:avLst>
                  <a:gd name="adj1" fmla="val 17249"/>
                  <a:gd name="adj2" fmla="val 263854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Suppose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CA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98" name="Rectangular Callout 90">
                <a:extLst>
                  <a:ext uri="{FF2B5EF4-FFF2-40B4-BE49-F238E27FC236}">
                    <a16:creationId xmlns:a16="http://schemas.microsoft.com/office/drawing/2014/main" id="{89A954AA-744E-48FB-AFDA-75792A609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086" y="486625"/>
                <a:ext cx="3852605" cy="553378"/>
              </a:xfrm>
              <a:prstGeom prst="wedgeRectCallout">
                <a:avLst>
                  <a:gd name="adj1" fmla="val 17249"/>
                  <a:gd name="adj2" fmla="val 263854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C5BEA439-27F3-4CDE-885B-DA2362D60682}"/>
              </a:ext>
            </a:extLst>
          </p:cNvPr>
          <p:cNvSpPr/>
          <p:nvPr/>
        </p:nvSpPr>
        <p:spPr>
          <a:xfrm>
            <a:off x="4309413" y="4421318"/>
            <a:ext cx="2708185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Modified 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Y’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DD3E23-7054-4D78-B684-9C9DDB28CFD0}"/>
              </a:ext>
            </a:extLst>
          </p:cNvPr>
          <p:cNvSpPr/>
          <p:nvPr/>
        </p:nvSpPr>
        <p:spPr>
          <a:xfrm>
            <a:off x="7310658" y="426096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6640F6D-DB3F-4029-A2E5-53AACBF8D1CA}"/>
              </a:ext>
            </a:extLst>
          </p:cNvPr>
          <p:cNvSpPr/>
          <p:nvPr/>
        </p:nvSpPr>
        <p:spPr>
          <a:xfrm>
            <a:off x="7653557" y="4260967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8563760-A746-4CAA-9FDB-F986D8C3E49E}"/>
              </a:ext>
            </a:extLst>
          </p:cNvPr>
          <p:cNvSpPr/>
          <p:nvPr/>
        </p:nvSpPr>
        <p:spPr>
          <a:xfrm>
            <a:off x="9317773" y="4260514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4FC1B3F-4581-4B03-8FBB-E4920549D5EE}"/>
              </a:ext>
            </a:extLst>
          </p:cNvPr>
          <p:cNvSpPr txBox="1"/>
          <p:nvPr/>
        </p:nvSpPr>
        <p:spPr>
          <a:xfrm>
            <a:off x="8290350" y="453470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EEB131-052A-40EA-8E0F-C26A1AA0CDA5}"/>
              </a:ext>
            </a:extLst>
          </p:cNvPr>
          <p:cNvGrpSpPr/>
          <p:nvPr/>
        </p:nvGrpSpPr>
        <p:grpSpPr>
          <a:xfrm>
            <a:off x="6676688" y="3893488"/>
            <a:ext cx="5108912" cy="2102366"/>
            <a:chOff x="3885864" y="317500"/>
            <a:chExt cx="5108912" cy="2102366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0CEBACC-215D-4E3B-BAAE-6C818E41D520}"/>
                </a:ext>
              </a:extLst>
            </p:cNvPr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6087199-2EAE-41EF-BBD7-0E507BD1E420}"/>
                </a:ext>
              </a:extLst>
            </p:cNvPr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70EB0BA-47AE-4BCC-B8BC-04D97A44084A}"/>
                </a:ext>
              </a:extLst>
            </p:cNvPr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0025EA4-0A51-4063-8D08-10C2F24C8191}"/>
                </a:ext>
              </a:extLst>
            </p:cNvPr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AB15DC0-C23D-4638-9EC1-EAF19F08F708}"/>
                </a:ext>
              </a:extLst>
            </p:cNvPr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3F80314-0761-4794-B345-4877944BF3FC}"/>
                </a:ext>
              </a:extLst>
            </p:cNvPr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1807453-F9AB-488D-9A1C-7AD69EBD13BB}"/>
                </a:ext>
              </a:extLst>
            </p:cNvPr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C50B7FA-FB39-4243-BE01-1ACDC8DBAD87}"/>
                </a:ext>
              </a:extLst>
            </p:cNvPr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F0E2C54-FC62-49F6-BD59-727354F9DB1A}"/>
                </a:ext>
              </a:extLst>
            </p:cNvPr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103E613-7DA0-49B2-80AA-37596D189D59}"/>
                </a:ext>
              </a:extLst>
            </p:cNvPr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6F0B7C-6F5B-44CB-B8D8-4F2B59CE8AE5}"/>
                </a:ext>
              </a:extLst>
            </p:cNvPr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7B4E62A-EAAC-4613-980A-D06B019F5005}"/>
                </a:ext>
              </a:extLst>
            </p:cNvPr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449152A-29C5-4A63-9B93-18DD16AE26BC}"/>
                </a:ext>
              </a:extLst>
            </p:cNvPr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129F2AE-D2A0-430F-BF7D-439B16EDDBB3}"/>
                </a:ext>
              </a:extLst>
            </p:cNvPr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92497C8-253C-49DA-BB9A-61DDCC851E46}"/>
                </a:ext>
              </a:extLst>
            </p:cNvPr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8D4891C-0A11-4401-9AA1-B20A91364512}"/>
                </a:ext>
              </a:extLst>
            </p:cNvPr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59FC65C-0F9A-4F07-9C18-FA4ED07B8A9E}"/>
                </a:ext>
              </a:extLst>
            </p:cNvPr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12632A2-2642-4AD5-B685-DEECC881E56F}"/>
                </a:ext>
              </a:extLst>
            </p:cNvPr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CA" dirty="0"/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39C411B-EC0B-45CA-B6FC-48AE468C2BB0}"/>
              </a:ext>
            </a:extLst>
          </p:cNvPr>
          <p:cNvSpPr/>
          <p:nvPr/>
        </p:nvSpPr>
        <p:spPr>
          <a:xfrm>
            <a:off x="9660673" y="4729686"/>
            <a:ext cx="268404" cy="957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endParaRPr lang="en-CA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ular Callout 131">
                <a:extLst>
                  <a:ext uri="{FF2B5EF4-FFF2-40B4-BE49-F238E27FC236}">
                    <a16:creationId xmlns:a16="http://schemas.microsoft.com/office/drawing/2014/main" id="{BA17F93D-58F0-496B-9AB7-5692B40B78FD}"/>
                  </a:ext>
                </a:extLst>
              </p:cNvPr>
              <p:cNvSpPr/>
              <p:nvPr/>
            </p:nvSpPr>
            <p:spPr>
              <a:xfrm>
                <a:off x="8214086" y="3995835"/>
                <a:ext cx="1520966" cy="634584"/>
              </a:xfrm>
              <a:prstGeom prst="wedgeRectCallout">
                <a:avLst>
                  <a:gd name="adj1" fmla="val 45238"/>
                  <a:gd name="adj2" fmla="val 8142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1" name="Rectangular Callout 131">
                <a:extLst>
                  <a:ext uri="{FF2B5EF4-FFF2-40B4-BE49-F238E27FC236}">
                    <a16:creationId xmlns:a16="http://schemas.microsoft.com/office/drawing/2014/main" id="{BA17F93D-58F0-496B-9AB7-5692B40B7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086" y="3995835"/>
                <a:ext cx="1520966" cy="634584"/>
              </a:xfrm>
              <a:prstGeom prst="wedgeRectCallout">
                <a:avLst>
                  <a:gd name="adj1" fmla="val 45238"/>
                  <a:gd name="adj2" fmla="val 8142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ular Callout 132">
                <a:extLst>
                  <a:ext uri="{FF2B5EF4-FFF2-40B4-BE49-F238E27FC236}">
                    <a16:creationId xmlns:a16="http://schemas.microsoft.com/office/drawing/2014/main" id="{D4346109-FAB0-4344-AFA2-E748CC00ACBA}"/>
                  </a:ext>
                </a:extLst>
              </p:cNvPr>
              <p:cNvSpPr/>
              <p:nvPr/>
            </p:nvSpPr>
            <p:spPr>
              <a:xfrm>
                <a:off x="10283814" y="4164172"/>
                <a:ext cx="1621262" cy="701804"/>
              </a:xfrm>
              <a:prstGeom prst="wedgeRectCallout">
                <a:avLst>
                  <a:gd name="adj1" fmla="val -19731"/>
                  <a:gd name="adj2" fmla="val 6996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2" name="Rectangular Callout 132">
                <a:extLst>
                  <a:ext uri="{FF2B5EF4-FFF2-40B4-BE49-F238E27FC236}">
                    <a16:creationId xmlns:a16="http://schemas.microsoft.com/office/drawing/2014/main" id="{D4346109-FAB0-4344-AFA2-E748CC00A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814" y="4164172"/>
                <a:ext cx="1621262" cy="701804"/>
              </a:xfrm>
              <a:prstGeom prst="wedgeRectCallout">
                <a:avLst>
                  <a:gd name="adj1" fmla="val -19731"/>
                  <a:gd name="adj2" fmla="val 6996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B48F4AD6-39A7-4D04-B8D3-3C7FB0CB1099}"/>
              </a:ext>
            </a:extLst>
          </p:cNvPr>
          <p:cNvSpPr/>
          <p:nvPr/>
        </p:nvSpPr>
        <p:spPr>
          <a:xfrm>
            <a:off x="10663972" y="5322534"/>
            <a:ext cx="255702" cy="3693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E6DECC-49FF-4BE7-84B0-B1478D15D2C2}"/>
              </a:ext>
            </a:extLst>
          </p:cNvPr>
          <p:cNvSpPr/>
          <p:nvPr/>
        </p:nvSpPr>
        <p:spPr>
          <a:xfrm>
            <a:off x="10674144" y="5013924"/>
            <a:ext cx="235358" cy="2835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31972C7-90C0-4190-B410-17A5C1314DCF}"/>
              </a:ext>
            </a:extLst>
          </p:cNvPr>
          <p:cNvSpPr/>
          <p:nvPr/>
        </p:nvSpPr>
        <p:spPr>
          <a:xfrm>
            <a:off x="9674437" y="4763797"/>
            <a:ext cx="230189" cy="53600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F4EEE-1FB7-54F9-E507-F2476F6C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CFB41-D86A-0A8A-0CE8-72B24B0A7168}"/>
              </a:ext>
            </a:extLst>
          </p:cNvPr>
          <p:cNvSpPr/>
          <p:nvPr/>
        </p:nvSpPr>
        <p:spPr>
          <a:xfrm>
            <a:off x="4288663" y="1487326"/>
            <a:ext cx="253575" cy="1429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31800-5BD9-7BE5-F7E8-CD9757D3850C}"/>
              </a:ext>
            </a:extLst>
          </p:cNvPr>
          <p:cNvSpPr/>
          <p:nvPr/>
        </p:nvSpPr>
        <p:spPr>
          <a:xfrm>
            <a:off x="9660763" y="1499898"/>
            <a:ext cx="249688" cy="1055969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90">
                <a:extLst>
                  <a:ext uri="{FF2B5EF4-FFF2-40B4-BE49-F238E27FC236}">
                    <a16:creationId xmlns:a16="http://schemas.microsoft.com/office/drawing/2014/main" id="{FE78E955-06CB-1107-E0E3-7CDE3BB5F179}"/>
                  </a:ext>
                </a:extLst>
              </p:cNvPr>
              <p:cNvSpPr/>
              <p:nvPr/>
            </p:nvSpPr>
            <p:spPr>
              <a:xfrm>
                <a:off x="3634306" y="6073647"/>
                <a:ext cx="5399034" cy="495986"/>
              </a:xfrm>
              <a:prstGeom prst="wedgeRectCallout">
                <a:avLst>
                  <a:gd name="adj1" fmla="val 23019"/>
                  <a:gd name="adj2" fmla="val 4512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dirty="0"/>
                  <a:t> were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, we would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ular Callout 90">
                <a:extLst>
                  <a:ext uri="{FF2B5EF4-FFF2-40B4-BE49-F238E27FC236}">
                    <a16:creationId xmlns:a16="http://schemas.microsoft.com/office/drawing/2014/main" id="{FE78E955-06CB-1107-E0E3-7CDE3BB5F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306" y="6073647"/>
                <a:ext cx="5399034" cy="495986"/>
              </a:xfrm>
              <a:prstGeom prst="wedgeRectCallout">
                <a:avLst>
                  <a:gd name="adj1" fmla="val 23019"/>
                  <a:gd name="adj2" fmla="val 45126"/>
                </a:avLst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ular Callout 90">
                <a:extLst>
                  <a:ext uri="{FF2B5EF4-FFF2-40B4-BE49-F238E27FC236}">
                    <a16:creationId xmlns:a16="http://schemas.microsoft.com/office/drawing/2014/main" id="{AF5F2059-9529-4295-8E5C-7E442718DF02}"/>
                  </a:ext>
                </a:extLst>
              </p:cNvPr>
              <p:cNvSpPr/>
              <p:nvPr/>
            </p:nvSpPr>
            <p:spPr>
              <a:xfrm>
                <a:off x="2613246" y="5297433"/>
                <a:ext cx="4121521" cy="801943"/>
              </a:xfrm>
              <a:prstGeom prst="wedgeRectCallout">
                <a:avLst>
                  <a:gd name="adj1" fmla="val 23019"/>
                  <a:gd name="adj2" fmla="val 4512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In this case, since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we end up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27" name="Rectangular Callout 90">
                <a:extLst>
                  <a:ext uri="{FF2B5EF4-FFF2-40B4-BE49-F238E27FC236}">
                    <a16:creationId xmlns:a16="http://schemas.microsoft.com/office/drawing/2014/main" id="{AF5F2059-9529-4295-8E5C-7E442718D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246" y="5297433"/>
                <a:ext cx="4121521" cy="801943"/>
              </a:xfrm>
              <a:prstGeom prst="wedgeRectCallout">
                <a:avLst>
                  <a:gd name="adj1" fmla="val 23019"/>
                  <a:gd name="adj2" fmla="val 4512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8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85" grpId="0" animBg="1"/>
      <p:bldP spid="87" grpId="0" animBg="1"/>
      <p:bldP spid="88" grpId="0" animBg="1"/>
      <p:bldP spid="97" grpId="0" animBg="1"/>
      <p:bldP spid="99" grpId="0"/>
      <p:bldP spid="119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3FCEDA-A3EF-4940-B3A4-56E1BED56C51}"/>
                  </a:ext>
                </a:extLst>
              </p:cNvPr>
              <p:cNvSpPr txBox="1"/>
              <p:nvPr/>
            </p:nvSpPr>
            <p:spPr>
              <a:xfrm>
                <a:off x="1298504" y="2671471"/>
                <a:ext cx="10029897" cy="503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 feasible, we show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≥0,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3FCEDA-A3EF-4940-B3A4-56E1BED5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504" y="2671471"/>
                <a:ext cx="10029897" cy="503728"/>
              </a:xfrm>
              <a:prstGeom prst="rect">
                <a:avLst/>
              </a:prstGeom>
              <a:blipFill>
                <a:blip r:embed="rId2"/>
                <a:stretch>
                  <a:fillRect l="-912" t="-10843" b="-168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BD3346BB-C0E5-4397-A085-D4FACD00BEC4}"/>
              </a:ext>
            </a:extLst>
          </p:cNvPr>
          <p:cNvSpPr/>
          <p:nvPr/>
        </p:nvSpPr>
        <p:spPr>
          <a:xfrm>
            <a:off x="1943771" y="754424"/>
            <a:ext cx="2708185" cy="850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Modified optimal </a:t>
            </a:r>
            <a:r>
              <a:rPr lang="en-US" sz="2200" dirty="0">
                <a:solidFill>
                  <a:schemeClr val="bg1"/>
                </a:solidFill>
              </a:rPr>
              <a:t>solution</a:t>
            </a:r>
            <a:r>
              <a:rPr lang="en-US" sz="2200" b="1" dirty="0">
                <a:solidFill>
                  <a:schemeClr val="bg1"/>
                </a:solidFill>
              </a:rPr>
              <a:t> Y’</a:t>
            </a:r>
            <a:endParaRPr lang="en-CA" sz="2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1B1151C-0E08-43C4-82A4-F2BAE2EDAD7E}"/>
                  </a:ext>
                </a:extLst>
              </p:cNvPr>
              <p:cNvSpPr txBox="1"/>
              <p:nvPr/>
            </p:nvSpPr>
            <p:spPr>
              <a:xfrm>
                <a:off x="2957750" y="3247877"/>
                <a:ext cx="6746131" cy="1200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CA" sz="2400" dirty="0"/>
                  <a:t>We move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CA" sz="2400" dirty="0"/>
                  <a:t>weight from item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/>
                  <a:t> to item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sz="2400" b="0" dirty="0"/>
              </a:p>
              <a:p>
                <a:r>
                  <a:rPr lang="en-CA" sz="2400" dirty="0"/>
                  <a:t>This does not change the total weight!</a:t>
                </a:r>
              </a:p>
              <a:p>
                <a:r>
                  <a:rPr lang="en-CA" sz="2400" dirty="0"/>
                  <a:t>So</a:t>
                </a:r>
                <a:r>
                  <a:rPr lang="en-CA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CA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1B1151C-0E08-43C4-82A4-F2BAE2EDA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50" y="3247877"/>
                <a:ext cx="6746131" cy="1200329"/>
              </a:xfrm>
              <a:prstGeom prst="rect">
                <a:avLst/>
              </a:prstGeom>
              <a:blipFill>
                <a:blip r:embed="rId3"/>
                <a:stretch>
                  <a:fillRect l="-1262" t="-3518" b="-100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CFC6B36-90CC-499B-8A21-D01AAC53E975}"/>
              </a:ext>
            </a:extLst>
          </p:cNvPr>
          <p:cNvSpPr/>
          <p:nvPr/>
        </p:nvSpPr>
        <p:spPr>
          <a:xfrm>
            <a:off x="1556828" y="3247876"/>
            <a:ext cx="1400922" cy="11947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Weight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47B78-E7ED-F488-79D4-2373CD05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B9714-ADCA-5F27-F9FC-E55267BA19E8}"/>
              </a:ext>
            </a:extLst>
          </p:cNvPr>
          <p:cNvSpPr/>
          <p:nvPr/>
        </p:nvSpPr>
        <p:spPr>
          <a:xfrm>
            <a:off x="5653811" y="700239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1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982AF-2EF8-EF1F-CEBF-DD969F0EAA12}"/>
              </a:ext>
            </a:extLst>
          </p:cNvPr>
          <p:cNvSpPr/>
          <p:nvPr/>
        </p:nvSpPr>
        <p:spPr>
          <a:xfrm>
            <a:off x="5996710" y="700239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y</a:t>
            </a:r>
            <a:r>
              <a:rPr lang="en-US" b="1" baseline="-25000" dirty="0"/>
              <a:t>2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649B4-2ADB-F348-84CB-2BFEAECD858E}"/>
              </a:ext>
            </a:extLst>
          </p:cNvPr>
          <p:cNvSpPr/>
          <p:nvPr/>
        </p:nvSpPr>
        <p:spPr>
          <a:xfrm>
            <a:off x="7660926" y="699786"/>
            <a:ext cx="255702" cy="1428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b="1" dirty="0"/>
              <a:t>y</a:t>
            </a:r>
            <a:r>
              <a:rPr lang="en-US" sz="1400" b="1" baseline="-25000" dirty="0"/>
              <a:t>j-1</a:t>
            </a:r>
            <a:endParaRPr lang="en-CA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4E41-7700-2B21-1DEE-1D0F0639E627}"/>
              </a:ext>
            </a:extLst>
          </p:cNvPr>
          <p:cNvSpPr txBox="1"/>
          <p:nvPr/>
        </p:nvSpPr>
        <p:spPr>
          <a:xfrm>
            <a:off x="6633503" y="97397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CA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C2E82-7B62-80BC-CB2C-A35EB46D1E87}"/>
              </a:ext>
            </a:extLst>
          </p:cNvPr>
          <p:cNvGrpSpPr/>
          <p:nvPr/>
        </p:nvGrpSpPr>
        <p:grpSpPr>
          <a:xfrm>
            <a:off x="5019841" y="332760"/>
            <a:ext cx="5108912" cy="2102366"/>
            <a:chOff x="3885864" y="317500"/>
            <a:chExt cx="5108912" cy="210236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5838076-6F3F-B60F-0814-3EE2909538FA}"/>
                </a:ext>
              </a:extLst>
            </p:cNvPr>
            <p:cNvCxnSpPr/>
            <p:nvPr/>
          </p:nvCxnSpPr>
          <p:spPr>
            <a:xfrm>
              <a:off x="4349750" y="2235200"/>
              <a:ext cx="46450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18B765C-3710-EF1D-1AF9-3F3160AB94A0}"/>
                </a:ext>
              </a:extLst>
            </p:cNvPr>
            <p:cNvCxnSpPr/>
            <p:nvPr/>
          </p:nvCxnSpPr>
          <p:spPr>
            <a:xfrm flipV="1">
              <a:off x="4330700" y="317500"/>
              <a:ext cx="0" cy="19177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EF73800-A256-72BD-451B-BB0F2E26DA66}"/>
                </a:ext>
              </a:extLst>
            </p:cNvPr>
            <p:cNvCxnSpPr/>
            <p:nvPr/>
          </p:nvCxnSpPr>
          <p:spPr>
            <a:xfrm>
              <a:off x="4191000" y="67945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569067-1608-A704-DC15-D8B78453C0A0}"/>
                </a:ext>
              </a:extLst>
            </p:cNvPr>
            <p:cNvCxnSpPr/>
            <p:nvPr/>
          </p:nvCxnSpPr>
          <p:spPr>
            <a:xfrm rot="16200000">
              <a:off x="45085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B48CE-8E5D-28CB-CE28-5DB96B32BF0F}"/>
                </a:ext>
              </a:extLst>
            </p:cNvPr>
            <p:cNvCxnSpPr/>
            <p:nvPr/>
          </p:nvCxnSpPr>
          <p:spPr>
            <a:xfrm rot="16200000">
              <a:off x="48514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C89F968-EB56-DE07-CA6A-8C393AEBB3FA}"/>
                </a:ext>
              </a:extLst>
            </p:cNvPr>
            <p:cNvCxnSpPr/>
            <p:nvPr/>
          </p:nvCxnSpPr>
          <p:spPr>
            <a:xfrm rot="16200000">
              <a:off x="5175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C8B8FE-5660-96DE-9634-F81F3CA60854}"/>
                </a:ext>
              </a:extLst>
            </p:cNvPr>
            <p:cNvCxnSpPr/>
            <p:nvPr/>
          </p:nvCxnSpPr>
          <p:spPr>
            <a:xfrm rot="16200000">
              <a:off x="55181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308DE9-3188-2719-BEDA-48A5EFE6E9B8}"/>
                </a:ext>
              </a:extLst>
            </p:cNvPr>
            <p:cNvCxnSpPr/>
            <p:nvPr/>
          </p:nvCxnSpPr>
          <p:spPr>
            <a:xfrm rot="16200000">
              <a:off x="58483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22F04C-E509-B531-3AE7-14A438AC9EC3}"/>
                </a:ext>
              </a:extLst>
            </p:cNvPr>
            <p:cNvCxnSpPr/>
            <p:nvPr/>
          </p:nvCxnSpPr>
          <p:spPr>
            <a:xfrm rot="16200000">
              <a:off x="61912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F568FD-05D8-AD73-AB11-590E90312FA5}"/>
                </a:ext>
              </a:extLst>
            </p:cNvPr>
            <p:cNvCxnSpPr/>
            <p:nvPr/>
          </p:nvCxnSpPr>
          <p:spPr>
            <a:xfrm rot="16200000">
              <a:off x="65151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D61138-190A-F2A3-76FC-BEA61E9E9A6E}"/>
                </a:ext>
              </a:extLst>
            </p:cNvPr>
            <p:cNvCxnSpPr/>
            <p:nvPr/>
          </p:nvCxnSpPr>
          <p:spPr>
            <a:xfrm rot="16200000">
              <a:off x="68580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533EC1-1FCE-15DC-F3E5-B3FE6E2D9419}"/>
                </a:ext>
              </a:extLst>
            </p:cNvPr>
            <p:cNvCxnSpPr/>
            <p:nvPr/>
          </p:nvCxnSpPr>
          <p:spPr>
            <a:xfrm rot="16200000">
              <a:off x="71945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592444-19D8-6793-A1A8-56F860D87B86}"/>
                </a:ext>
              </a:extLst>
            </p:cNvPr>
            <p:cNvCxnSpPr/>
            <p:nvPr/>
          </p:nvCxnSpPr>
          <p:spPr>
            <a:xfrm rot="16200000">
              <a:off x="75374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884ADF6-792F-07D2-C599-121CB174B657}"/>
                </a:ext>
              </a:extLst>
            </p:cNvPr>
            <p:cNvCxnSpPr/>
            <p:nvPr/>
          </p:nvCxnSpPr>
          <p:spPr>
            <a:xfrm rot="16200000">
              <a:off x="78613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A9D96CC-E8E0-8981-5A6A-519765A40C3B}"/>
                </a:ext>
              </a:extLst>
            </p:cNvPr>
            <p:cNvCxnSpPr/>
            <p:nvPr/>
          </p:nvCxnSpPr>
          <p:spPr>
            <a:xfrm rot="16200000">
              <a:off x="820420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18FA1A-81E9-2D77-2D07-E62FD656DF5E}"/>
                </a:ext>
              </a:extLst>
            </p:cNvPr>
            <p:cNvCxnSpPr/>
            <p:nvPr/>
          </p:nvCxnSpPr>
          <p:spPr>
            <a:xfrm rot="16200000">
              <a:off x="8540750" y="2247900"/>
              <a:ext cx="2794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A4730E-1F19-0976-D1CD-9B0FA902F32C}"/>
                </a:ext>
              </a:extLst>
            </p:cNvPr>
            <p:cNvSpPr txBox="1"/>
            <p:nvPr/>
          </p:nvSpPr>
          <p:spPr>
            <a:xfrm>
              <a:off x="3917614" y="20505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CA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E013F0-7476-76E9-7C47-F5B1C039F305}"/>
                </a:ext>
              </a:extLst>
            </p:cNvPr>
            <p:cNvSpPr txBox="1"/>
            <p:nvPr/>
          </p:nvSpPr>
          <p:spPr>
            <a:xfrm>
              <a:off x="3885864" y="494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CA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334B3D3-79ED-214D-A73F-1233F75D4690}"/>
              </a:ext>
            </a:extLst>
          </p:cNvPr>
          <p:cNvSpPr/>
          <p:nvPr/>
        </p:nvSpPr>
        <p:spPr>
          <a:xfrm>
            <a:off x="8003826" y="1168958"/>
            <a:ext cx="268404" cy="957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j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endParaRPr lang="en-CA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ular Callout 131">
                <a:extLst>
                  <a:ext uri="{FF2B5EF4-FFF2-40B4-BE49-F238E27FC236}">
                    <a16:creationId xmlns:a16="http://schemas.microsoft.com/office/drawing/2014/main" id="{B9A9B78E-F4EB-5BFB-33B8-35432796E3BB}"/>
                  </a:ext>
                </a:extLst>
              </p:cNvPr>
              <p:cNvSpPr/>
              <p:nvPr/>
            </p:nvSpPr>
            <p:spPr>
              <a:xfrm>
                <a:off x="6557239" y="435107"/>
                <a:ext cx="1520966" cy="634584"/>
              </a:xfrm>
              <a:prstGeom prst="wedgeRectCallout">
                <a:avLst>
                  <a:gd name="adj1" fmla="val 45238"/>
                  <a:gd name="adj2" fmla="val 8142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ular Callout 131">
                <a:extLst>
                  <a:ext uri="{FF2B5EF4-FFF2-40B4-BE49-F238E27FC236}">
                    <a16:creationId xmlns:a16="http://schemas.microsoft.com/office/drawing/2014/main" id="{B9A9B78E-F4EB-5BFB-33B8-35432796E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39" y="435107"/>
                <a:ext cx="1520966" cy="634584"/>
              </a:xfrm>
              <a:prstGeom prst="wedgeRectCallout">
                <a:avLst>
                  <a:gd name="adj1" fmla="val 45238"/>
                  <a:gd name="adj2" fmla="val 8142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132">
                <a:extLst>
                  <a:ext uri="{FF2B5EF4-FFF2-40B4-BE49-F238E27FC236}">
                    <a16:creationId xmlns:a16="http://schemas.microsoft.com/office/drawing/2014/main" id="{7BF7A132-75B1-64F1-BE9C-1ACB7C69FD57}"/>
                  </a:ext>
                </a:extLst>
              </p:cNvPr>
              <p:cNvSpPr/>
              <p:nvPr/>
            </p:nvSpPr>
            <p:spPr>
              <a:xfrm>
                <a:off x="8626967" y="603444"/>
                <a:ext cx="1621262" cy="701804"/>
              </a:xfrm>
              <a:prstGeom prst="wedgeRectCallout">
                <a:avLst>
                  <a:gd name="adj1" fmla="val -19731"/>
                  <a:gd name="adj2" fmla="val 6996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num>
                        <m:den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ular Callout 132">
                <a:extLst>
                  <a:ext uri="{FF2B5EF4-FFF2-40B4-BE49-F238E27FC236}">
                    <a16:creationId xmlns:a16="http://schemas.microsoft.com/office/drawing/2014/main" id="{7BF7A132-75B1-64F1-BE9C-1ACB7C69F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967" y="603444"/>
                <a:ext cx="1621262" cy="701804"/>
              </a:xfrm>
              <a:prstGeom prst="wedgeRectCallout">
                <a:avLst>
                  <a:gd name="adj1" fmla="val -19731"/>
                  <a:gd name="adj2" fmla="val 6996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DE2C408F-752B-BCF6-C779-16ADFD8B75E0}"/>
              </a:ext>
            </a:extLst>
          </p:cNvPr>
          <p:cNvSpPr/>
          <p:nvPr/>
        </p:nvSpPr>
        <p:spPr>
          <a:xfrm>
            <a:off x="9007125" y="1761806"/>
            <a:ext cx="255702" cy="3693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y</a:t>
            </a:r>
            <a:r>
              <a:rPr lang="en-US" b="1" baseline="-25000" dirty="0" err="1">
                <a:solidFill>
                  <a:schemeClr val="bg1"/>
                </a:solidFill>
              </a:rPr>
              <a:t>k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0FEAE9-C1AF-A432-BAB6-AB815236AF44}"/>
              </a:ext>
            </a:extLst>
          </p:cNvPr>
          <p:cNvSpPr/>
          <p:nvPr/>
        </p:nvSpPr>
        <p:spPr>
          <a:xfrm>
            <a:off x="9017297" y="1453196"/>
            <a:ext cx="235358" cy="2835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9FDA65-DF2A-F207-B9F2-A984FE32FAF5}"/>
              </a:ext>
            </a:extLst>
          </p:cNvPr>
          <p:cNvSpPr/>
          <p:nvPr/>
        </p:nvSpPr>
        <p:spPr>
          <a:xfrm>
            <a:off x="8017590" y="1203069"/>
            <a:ext cx="230189" cy="53600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1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D3F9A14-4AD3-09BD-4BF3-615A33FC51D8}"/>
              </a:ext>
            </a:extLst>
          </p:cNvPr>
          <p:cNvSpPr/>
          <p:nvPr/>
        </p:nvSpPr>
        <p:spPr>
          <a:xfrm>
            <a:off x="559123" y="874270"/>
            <a:ext cx="10099169" cy="128714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8350A-3B42-F3C1-7692-CA381F1A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64AC27E-FC38-2112-96A9-D086B87A8FB1}"/>
              </a:ext>
            </a:extLst>
          </p:cNvPr>
          <p:cNvSpPr/>
          <p:nvPr/>
        </p:nvSpPr>
        <p:spPr>
          <a:xfrm>
            <a:off x="2195174" y="1037515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F970B97-FC94-4AC0-4A3B-9860BE25E4B4}"/>
              </a:ext>
            </a:extLst>
          </p:cNvPr>
          <p:cNvSpPr/>
          <p:nvPr/>
        </p:nvSpPr>
        <p:spPr>
          <a:xfrm>
            <a:off x="2612696" y="1645893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EF4D1C2-56FC-9B17-DEC2-49744C0A058C}"/>
              </a:ext>
            </a:extLst>
          </p:cNvPr>
          <p:cNvSpPr/>
          <p:nvPr/>
        </p:nvSpPr>
        <p:spPr>
          <a:xfrm>
            <a:off x="5006730" y="1037515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D90AA38B-284D-913C-AC23-5509114F9AF4}"/>
              </a:ext>
            </a:extLst>
          </p:cNvPr>
          <p:cNvSpPr/>
          <p:nvPr/>
        </p:nvSpPr>
        <p:spPr>
          <a:xfrm>
            <a:off x="5837444" y="1037515"/>
            <a:ext cx="292626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8467D210-1240-E387-421A-AACBA2E5BD52}"/>
              </a:ext>
            </a:extLst>
          </p:cNvPr>
          <p:cNvSpPr/>
          <p:nvPr/>
        </p:nvSpPr>
        <p:spPr>
          <a:xfrm>
            <a:off x="6005174" y="1645893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65EF23E-326C-777A-A829-1F94AA2FE1EC}"/>
              </a:ext>
            </a:extLst>
          </p:cNvPr>
          <p:cNvSpPr/>
          <p:nvPr/>
        </p:nvSpPr>
        <p:spPr>
          <a:xfrm>
            <a:off x="6758372" y="1645893"/>
            <a:ext cx="44706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9F289140-5D36-2802-5BAB-1EE4500BA518}"/>
              </a:ext>
            </a:extLst>
          </p:cNvPr>
          <p:cNvSpPr/>
          <p:nvPr/>
        </p:nvSpPr>
        <p:spPr>
          <a:xfrm>
            <a:off x="8028757" y="1645893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2F5C77-EA56-6A6D-CEA3-E5F59A526B05}"/>
              </a:ext>
            </a:extLst>
          </p:cNvPr>
          <p:cNvSpPr txBox="1"/>
          <p:nvPr/>
        </p:nvSpPr>
        <p:spPr>
          <a:xfrm>
            <a:off x="917523" y="1262121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Input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57DD01-1F05-CC93-268B-89B4A362D76D}"/>
              </a:ext>
            </a:extLst>
          </p:cNvPr>
          <p:cNvSpPr/>
          <p:nvPr/>
        </p:nvSpPr>
        <p:spPr>
          <a:xfrm>
            <a:off x="559123" y="2301006"/>
            <a:ext cx="10099169" cy="128714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C0B0B-9D4B-EA4F-0687-0AB1A86F0BB3}"/>
              </a:ext>
            </a:extLst>
          </p:cNvPr>
          <p:cNvSpPr txBox="1"/>
          <p:nvPr/>
        </p:nvSpPr>
        <p:spPr>
          <a:xfrm>
            <a:off x="917523" y="2688857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G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836FC40-056B-35DE-0CE3-189A687BC4C7}"/>
              </a:ext>
            </a:extLst>
          </p:cNvPr>
          <p:cNvSpPr/>
          <p:nvPr/>
        </p:nvSpPr>
        <p:spPr>
          <a:xfrm>
            <a:off x="2195174" y="2440960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8BE752-B16A-2D70-8078-BCB3008646B5}"/>
              </a:ext>
            </a:extLst>
          </p:cNvPr>
          <p:cNvSpPr/>
          <p:nvPr/>
        </p:nvSpPr>
        <p:spPr>
          <a:xfrm>
            <a:off x="2612696" y="3049338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9B2DBC7-5189-3E39-037D-B192A34BAA80}"/>
              </a:ext>
            </a:extLst>
          </p:cNvPr>
          <p:cNvSpPr/>
          <p:nvPr/>
        </p:nvSpPr>
        <p:spPr>
          <a:xfrm>
            <a:off x="5006730" y="2440960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14FABA02-E37D-2BC8-FA2B-02311A59D07F}"/>
              </a:ext>
            </a:extLst>
          </p:cNvPr>
          <p:cNvSpPr/>
          <p:nvPr/>
        </p:nvSpPr>
        <p:spPr>
          <a:xfrm>
            <a:off x="5837444" y="2440960"/>
            <a:ext cx="292626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38C8987E-0045-3096-8C81-6295251BF6CD}"/>
              </a:ext>
            </a:extLst>
          </p:cNvPr>
          <p:cNvSpPr/>
          <p:nvPr/>
        </p:nvSpPr>
        <p:spPr>
          <a:xfrm>
            <a:off x="6005174" y="3049338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63A6A3D-4872-2606-9F28-FCDA5C5C2FA3}"/>
              </a:ext>
            </a:extLst>
          </p:cNvPr>
          <p:cNvSpPr/>
          <p:nvPr/>
        </p:nvSpPr>
        <p:spPr>
          <a:xfrm>
            <a:off x="6758372" y="3049338"/>
            <a:ext cx="44706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C5E95ECE-DC12-3A2E-9971-F6FBAC059386}"/>
              </a:ext>
            </a:extLst>
          </p:cNvPr>
          <p:cNvSpPr/>
          <p:nvPr/>
        </p:nvSpPr>
        <p:spPr>
          <a:xfrm>
            <a:off x="8028757" y="3049338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351A9-1503-6D86-5BF1-E9FF6BF9C956}"/>
              </a:ext>
            </a:extLst>
          </p:cNvPr>
          <p:cNvSpPr/>
          <p:nvPr/>
        </p:nvSpPr>
        <p:spPr>
          <a:xfrm>
            <a:off x="559123" y="3753622"/>
            <a:ext cx="10099169" cy="128714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ECCE4-C4C2-EB30-709F-CE5E0A85B953}"/>
              </a:ext>
            </a:extLst>
          </p:cNvPr>
          <p:cNvSpPr txBox="1"/>
          <p:nvPr/>
        </p:nvSpPr>
        <p:spPr>
          <a:xfrm>
            <a:off x="917523" y="4141473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O</a:t>
            </a: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D974455A-67B7-B8B3-31F6-661E3FCCE528}"/>
              </a:ext>
            </a:extLst>
          </p:cNvPr>
          <p:cNvSpPr/>
          <p:nvPr/>
        </p:nvSpPr>
        <p:spPr>
          <a:xfrm>
            <a:off x="2195174" y="3893576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E0946C55-C345-94F1-3429-65C916A8A3E7}"/>
              </a:ext>
            </a:extLst>
          </p:cNvPr>
          <p:cNvSpPr/>
          <p:nvPr/>
        </p:nvSpPr>
        <p:spPr>
          <a:xfrm>
            <a:off x="2612696" y="4501954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685664B8-5B77-235D-8D6E-2589A79B4BAE}"/>
              </a:ext>
            </a:extLst>
          </p:cNvPr>
          <p:cNvSpPr/>
          <p:nvPr/>
        </p:nvSpPr>
        <p:spPr>
          <a:xfrm>
            <a:off x="5006730" y="3893576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FBE93A0F-E501-4144-5608-765D256DC5A5}"/>
              </a:ext>
            </a:extLst>
          </p:cNvPr>
          <p:cNvSpPr/>
          <p:nvPr/>
        </p:nvSpPr>
        <p:spPr>
          <a:xfrm>
            <a:off x="5837444" y="3893576"/>
            <a:ext cx="292626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E659082-B622-50E3-2038-EEBDF9E45D79}"/>
              </a:ext>
            </a:extLst>
          </p:cNvPr>
          <p:cNvSpPr/>
          <p:nvPr/>
        </p:nvSpPr>
        <p:spPr>
          <a:xfrm>
            <a:off x="6005174" y="4501954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B4E81E43-7C53-041E-C705-F11E325E5B76}"/>
              </a:ext>
            </a:extLst>
          </p:cNvPr>
          <p:cNvSpPr/>
          <p:nvPr/>
        </p:nvSpPr>
        <p:spPr>
          <a:xfrm>
            <a:off x="6758372" y="4501954"/>
            <a:ext cx="44706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5CDF50C5-2CA8-EE54-8EBF-52562973DD6B}"/>
              </a:ext>
            </a:extLst>
          </p:cNvPr>
          <p:cNvSpPr/>
          <p:nvPr/>
        </p:nvSpPr>
        <p:spPr>
          <a:xfrm>
            <a:off x="8028757" y="4501954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D744C001-531D-2C3C-10CD-0A70D23C2FEF}"/>
              </a:ext>
            </a:extLst>
          </p:cNvPr>
          <p:cNvSpPr/>
          <p:nvPr/>
        </p:nvSpPr>
        <p:spPr>
          <a:xfrm>
            <a:off x="2195174" y="2440960"/>
            <a:ext cx="2207546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G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62217939-EF1B-ABD4-A7E9-3687B966A56B}"/>
              </a:ext>
            </a:extLst>
          </p:cNvPr>
          <p:cNvSpPr/>
          <p:nvPr/>
        </p:nvSpPr>
        <p:spPr>
          <a:xfrm>
            <a:off x="5006730" y="2440960"/>
            <a:ext cx="676450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G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91733E19-5B9B-4F82-968B-E6B31A1A3EE2}"/>
              </a:ext>
            </a:extLst>
          </p:cNvPr>
          <p:cNvSpPr/>
          <p:nvPr/>
        </p:nvSpPr>
        <p:spPr>
          <a:xfrm>
            <a:off x="6005174" y="3049338"/>
            <a:ext cx="632145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G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9" name="Flowchart: Process 48">
            <a:extLst>
              <a:ext uri="{FF2B5EF4-FFF2-40B4-BE49-F238E27FC236}">
                <a16:creationId xmlns:a16="http://schemas.microsoft.com/office/drawing/2014/main" id="{78FE9082-63ED-F46B-DF23-365C484AF3EB}"/>
              </a:ext>
            </a:extLst>
          </p:cNvPr>
          <p:cNvSpPr/>
          <p:nvPr/>
        </p:nvSpPr>
        <p:spPr>
          <a:xfrm>
            <a:off x="6758372" y="3049338"/>
            <a:ext cx="447065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G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2B81A060-F7DB-03FF-DBED-7AFB0453FFE9}"/>
              </a:ext>
            </a:extLst>
          </p:cNvPr>
          <p:cNvSpPr/>
          <p:nvPr/>
        </p:nvSpPr>
        <p:spPr>
          <a:xfrm>
            <a:off x="8028757" y="3049338"/>
            <a:ext cx="2207546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G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942C786-3643-6BB5-CF2A-71575CDF281B}"/>
              </a:ext>
            </a:extLst>
          </p:cNvPr>
          <p:cNvSpPr/>
          <p:nvPr/>
        </p:nvSpPr>
        <p:spPr>
          <a:xfrm>
            <a:off x="6005174" y="4501954"/>
            <a:ext cx="63214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9BD2D51A-A7DC-AE2B-A81B-4610D4CE1334}"/>
              </a:ext>
            </a:extLst>
          </p:cNvPr>
          <p:cNvSpPr/>
          <p:nvPr/>
        </p:nvSpPr>
        <p:spPr>
          <a:xfrm>
            <a:off x="8028757" y="4501954"/>
            <a:ext cx="2207546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id="{984CF2F2-1AD0-6859-33C2-969DFA2E7D35}"/>
              </a:ext>
            </a:extLst>
          </p:cNvPr>
          <p:cNvSpPr/>
          <p:nvPr/>
        </p:nvSpPr>
        <p:spPr>
          <a:xfrm>
            <a:off x="2612696" y="4501954"/>
            <a:ext cx="2207546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54" name="Flowchart: Process 53">
            <a:extLst>
              <a:ext uri="{FF2B5EF4-FFF2-40B4-BE49-F238E27FC236}">
                <a16:creationId xmlns:a16="http://schemas.microsoft.com/office/drawing/2014/main" id="{88B18588-267C-B021-B657-92ECA49B12D3}"/>
              </a:ext>
            </a:extLst>
          </p:cNvPr>
          <p:cNvSpPr/>
          <p:nvPr/>
        </p:nvSpPr>
        <p:spPr>
          <a:xfrm>
            <a:off x="5006730" y="3893576"/>
            <a:ext cx="676450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54709D-AC1A-3519-7B25-454C5C55803E}"/>
              </a:ext>
            </a:extLst>
          </p:cNvPr>
          <p:cNvSpPr txBox="1"/>
          <p:nvPr/>
        </p:nvSpPr>
        <p:spPr>
          <a:xfrm>
            <a:off x="496632" y="5217339"/>
            <a:ext cx="431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How to compare G and O?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39E6A0-FCC7-BBD8-0BDF-4416CA40FDB2}"/>
              </a:ext>
            </a:extLst>
          </p:cNvPr>
          <p:cNvSpPr txBox="1"/>
          <p:nvPr/>
        </p:nvSpPr>
        <p:spPr>
          <a:xfrm>
            <a:off x="5006730" y="5217339"/>
            <a:ext cx="539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Imagine </a:t>
            </a:r>
            <a:r>
              <a:rPr lang="en-CA" sz="2400" b="1" u="sng" dirty="0"/>
              <a:t>reordering</a:t>
            </a:r>
            <a:r>
              <a:rPr lang="en-CA" sz="2400" b="1" dirty="0"/>
              <a:t> O to match G!</a:t>
            </a:r>
          </a:p>
        </p:txBody>
      </p:sp>
    </p:spTree>
    <p:extLst>
      <p:ext uri="{BB962C8B-B14F-4D97-AF65-F5344CB8AC3E}">
        <p14:creationId xmlns:p14="http://schemas.microsoft.com/office/powerpoint/2010/main" val="19130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</p:spPr>
            <p:txBody>
              <a:bodyPr/>
              <a:lstStyle/>
              <a:p>
                <a:r>
                  <a:rPr lang="en-US" b="1" dirty="0"/>
                  <a:t>Feasibility of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6666"/>
                <a:ext cx="9905998" cy="8131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3605" y="1006867"/>
                <a:ext cx="10921763" cy="5399069"/>
              </a:xfrm>
            </p:spPr>
            <p:txBody>
              <a:bodyPr>
                <a:normAutofit/>
              </a:bodyPr>
              <a:lstStyle/>
              <a:p>
                <a:r>
                  <a:rPr lang="en-CA" sz="2600" b="0" dirty="0"/>
                  <a:t>Showing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CA" sz="2600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b="0" dirty="0"/>
                  <a:t>By definition,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600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sz="2600" b="1" dirty="0" err="1">
                    <a:latin typeface="Cambria Math" panose="02040503050406030204" pitchFamily="18" charset="0"/>
                  </a:rPr>
                  <a:t>iff</a:t>
                </a:r>
                <a:r>
                  <a:rPr lang="en-CA" sz="2600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CA" sz="2600" b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sz="2600" dirty="0"/>
                  <a:t>But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600" dirty="0"/>
                  <a:t> is the </a:t>
                </a:r>
                <a:r>
                  <a:rPr lang="en-CA" sz="2600" b="1" dirty="0"/>
                  <a:t>minimum</a:t>
                </a:r>
                <a:r>
                  <a:rPr lang="en-CA" sz="26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i="1"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600" dirty="0"/>
                  <a:t> </a:t>
                </a:r>
                <a:r>
                  <a:rPr lang="en-CA" sz="2600" b="1" dirty="0"/>
                  <a:t>so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CA" sz="2600" b="1" dirty="0"/>
              </a:p>
              <a:p>
                <a:r>
                  <a:rPr lang="en-CA" sz="2600" dirty="0"/>
                  <a:t>Showing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sz="26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b="0" i="0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600" b="0" dirty="0"/>
                  <a:t> </a:t>
                </a:r>
                <a:r>
                  <a:rPr lang="en-CA" sz="2600" b="0" dirty="0" err="1"/>
                  <a:t>iff</a:t>
                </a:r>
                <a:r>
                  <a:rPr lang="en-CA" sz="2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≤1−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600" b="0" dirty="0"/>
                  <a:t> </a:t>
                </a:r>
                <a:r>
                  <a:rPr lang="en-CA" sz="2600" b="1" dirty="0"/>
                  <a:t>iff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600" b="0" dirty="0"/>
                  <a:t>		(rearranging)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600" b="0" i="1" dirty="0">
                    <a:latin typeface="Cambria Math" panose="02040503050406030204" pitchFamily="18" charset="0"/>
                  </a:rPr>
                  <a:t>												</a:t>
                </a:r>
                <a:r>
                  <a:rPr lang="en-CA" sz="2600" b="0" dirty="0">
                    <a:latin typeface="+mj-lt"/>
                  </a:rPr>
                  <a:t>(definition of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600" b="0" dirty="0">
                    <a:latin typeface="+mj-lt"/>
                  </a:rPr>
                  <a:t>)</a:t>
                </a:r>
              </a:p>
              <a:p>
                <a:pPr lvl="1"/>
                <a:r>
                  <a:rPr lang="en-CA" sz="2600" dirty="0"/>
                  <a:t>and</a:t>
                </a:r>
                <a:r>
                  <a:rPr lang="en-CA" sz="2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600" b="0" dirty="0">
                    <a:latin typeface="+mj-lt"/>
                  </a:rPr>
                  <a:t>		(by feasibility of X,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600" b="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3605" y="1006867"/>
                <a:ext cx="10921763" cy="5399069"/>
              </a:xfrm>
              <a:blipFill>
                <a:blip r:embed="rId3"/>
                <a:stretch>
                  <a:fillRect l="-1283" t="-14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1EE97-3B9B-2B6F-8E7A-C718FF03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b="1" dirty="0"/>
                  <a:t>Profit </a:t>
                </a:r>
                <a:r>
                  <a:rPr lang="en-US" b="1" dirty="0"/>
                  <a:t>of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028384"/>
                <a:ext cx="10497732" cy="538214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𝑝𝑟𝑜𝑓𝑖𝑡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CA" sz="2600" dirty="0"/>
              </a:p>
              <a:p>
                <a:r>
                  <a:rPr lang="en-CA" sz="2600" dirty="0"/>
                  <a:t>Since j is before k, and we consider items with more profit per unit weight first,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2600" dirty="0"/>
                  <a:t>.</a:t>
                </a:r>
              </a:p>
              <a:p>
                <a:r>
                  <a:rPr lang="en-CA" sz="2600" dirty="0"/>
                  <a:t>Since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6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CA" sz="26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CA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600" dirty="0"/>
                  <a:t>, we have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CA" sz="2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CA" sz="2600" b="0" dirty="0"/>
              </a:p>
              <a:p>
                <a:r>
                  <a:rPr lang="en-CA" sz="2600" dirty="0"/>
                  <a:t>Since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600" b="0" dirty="0"/>
                  <a:t> is optimal, this </a:t>
                </a:r>
                <a:r>
                  <a:rPr lang="en-CA" sz="2600" b="1" dirty="0"/>
                  <a:t>cannot be positive</a:t>
                </a:r>
              </a:p>
              <a:p>
                <a:r>
                  <a:rPr lang="en-CA" sz="260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2600" dirty="0"/>
                  <a:t> is a new optimal solution</a:t>
                </a:r>
                <a:br>
                  <a:rPr lang="en-CA" sz="2600" dirty="0"/>
                </a:br>
                <a:r>
                  <a:rPr lang="en-CA" sz="2600" dirty="0"/>
                  <a:t>that </a:t>
                </a:r>
                <a:r>
                  <a:rPr lang="en-CA" sz="2600" b="1" dirty="0"/>
                  <a:t>matches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CA" sz="2600" b="1" dirty="0"/>
                  <a:t> on one more index than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CA" sz="2600" b="1" dirty="0"/>
              </a:p>
              <a:p>
                <a:r>
                  <a:rPr lang="en-CA" sz="2600" dirty="0"/>
                  <a:t>Contradiction: </a:t>
                </a:r>
                <a14:m>
                  <m:oMath xmlns:m="http://schemas.openxmlformats.org/officeDocument/2006/math">
                    <m:r>
                      <a:rPr lang="en-CA" sz="2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sz="2600" dirty="0"/>
                  <a:t> matched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600" dirty="0"/>
                  <a:t> on a </a:t>
                </a:r>
                <a:r>
                  <a:rPr lang="en-CA" sz="2600" b="1" dirty="0"/>
                  <a:t>maximal </a:t>
                </a:r>
                <a:r>
                  <a:rPr lang="en-CA" sz="2600" dirty="0"/>
                  <a:t>number of indices!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028384"/>
                <a:ext cx="10497732" cy="5382144"/>
              </a:xfrm>
              <a:blipFill>
                <a:blip r:embed="rId3"/>
                <a:stretch>
                  <a:fillRect l="-14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4450404" y="124762"/>
                <a:ext cx="5870643" cy="463761"/>
              </a:xfrm>
              <a:prstGeom prst="wedgeRectCallout">
                <a:avLst>
                  <a:gd name="adj1" fmla="val -30035"/>
                  <a:gd name="adj2" fmla="val 16978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(Fraction of item j </a:t>
                </a:r>
                <a:r>
                  <a:rPr lang="en-CA" b="1" dirty="0"/>
                  <a:t>added</a:t>
                </a:r>
                <a:r>
                  <a:rPr lang="en-CA" dirty="0"/>
                  <a:t>)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dirty="0"/>
                  <a:t> (profit for entire item)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404" y="124762"/>
                <a:ext cx="5870643" cy="463761"/>
              </a:xfrm>
              <a:prstGeom prst="wedgeRectCallout">
                <a:avLst>
                  <a:gd name="adj1" fmla="val -30035"/>
                  <a:gd name="adj2" fmla="val 16978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53ABD-23FC-79DB-0E4B-961A6C8A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9A5C-5DB1-368D-8CB3-477C0BF9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Summarizing exchange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5FDD-4E30-0FBB-9AD9-5C73BF4EE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36374"/>
            <a:ext cx="10431280" cy="4597756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If inputs are distinct</a:t>
            </a:r>
          </a:p>
          <a:p>
            <a:pPr lvl="1"/>
            <a:r>
              <a:rPr lang="en-CA" dirty="0"/>
              <a:t>So there is a unique optimal solution</a:t>
            </a:r>
          </a:p>
          <a:p>
            <a:pPr lvl="1"/>
            <a:r>
              <a:rPr lang="en-CA" dirty="0"/>
              <a:t>Let O != G be an optimal solution that beats greedy</a:t>
            </a:r>
          </a:p>
          <a:p>
            <a:pPr lvl="1"/>
            <a:r>
              <a:rPr lang="en-CA" dirty="0"/>
              <a:t>Show how to change O to obtain a better solution</a:t>
            </a:r>
          </a:p>
          <a:p>
            <a:r>
              <a:rPr lang="en-CA" dirty="0"/>
              <a:t>If not</a:t>
            </a:r>
          </a:p>
          <a:p>
            <a:pPr lvl="1"/>
            <a:r>
              <a:rPr lang="en-CA" dirty="0"/>
              <a:t>There may be many optimal solutions</a:t>
            </a:r>
          </a:p>
          <a:p>
            <a:pPr lvl="1"/>
            <a:r>
              <a:rPr lang="en-CA" dirty="0"/>
              <a:t>Let O != G be an optimal solution that matches greedy on as many choices as possible</a:t>
            </a:r>
          </a:p>
          <a:p>
            <a:pPr lvl="1"/>
            <a:r>
              <a:rPr lang="en-CA" dirty="0"/>
              <a:t>Show how to change O to obtain an optimal solution O’ that matches greedy for even more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03851-846B-96DE-1EE2-94676770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71BF-11E9-859E-D6C7-EED05A1A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ular Callout 6">
            <a:extLst>
              <a:ext uri="{FF2B5EF4-FFF2-40B4-BE49-F238E27FC236}">
                <a16:creationId xmlns:a16="http://schemas.microsoft.com/office/drawing/2014/main" id="{04993048-DEB5-15EE-771B-84862A756782}"/>
              </a:ext>
            </a:extLst>
          </p:cNvPr>
          <p:cNvSpPr/>
          <p:nvPr/>
        </p:nvSpPr>
        <p:spPr>
          <a:xfrm>
            <a:off x="3813882" y="1027504"/>
            <a:ext cx="4819156" cy="1416609"/>
          </a:xfrm>
          <a:prstGeom prst="wedgeRectCallout">
            <a:avLst>
              <a:gd name="adj1" fmla="val -48140"/>
              <a:gd name="adj2" fmla="val -176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CRUCIAL:</a:t>
            </a:r>
            <a:r>
              <a:rPr lang="en-US" sz="2400" b="1" dirty="0"/>
              <a:t> </a:t>
            </a:r>
            <a:r>
              <a:rPr lang="en-US" sz="2400" dirty="0"/>
              <a:t>We are </a:t>
            </a:r>
            <a:r>
              <a:rPr lang="en-US" sz="2400" b="1" dirty="0"/>
              <a:t>NOT</a:t>
            </a:r>
            <a:r>
              <a:rPr lang="en-US" sz="2400" dirty="0"/>
              <a:t> assuming the optimal </a:t>
            </a:r>
            <a:r>
              <a:rPr lang="en-US" sz="2400" b="1" dirty="0"/>
              <a:t>algorithm</a:t>
            </a:r>
            <a:r>
              <a:rPr lang="en-US" sz="2400" dirty="0"/>
              <a:t> uses the same sort order!</a:t>
            </a:r>
            <a:endParaRPr lang="en-CA" sz="2400" dirty="0"/>
          </a:p>
        </p:txBody>
      </p:sp>
      <p:sp>
        <p:nvSpPr>
          <p:cNvPr id="6" name="Rectangular Callout 6">
            <a:extLst>
              <a:ext uri="{FF2B5EF4-FFF2-40B4-BE49-F238E27FC236}">
                <a16:creationId xmlns:a16="http://schemas.microsoft.com/office/drawing/2014/main" id="{6978794D-CBC8-FE92-78D0-56A64000E203}"/>
              </a:ext>
            </a:extLst>
          </p:cNvPr>
          <p:cNvSpPr/>
          <p:nvPr/>
        </p:nvSpPr>
        <p:spPr>
          <a:xfrm>
            <a:off x="2895534" y="2768993"/>
            <a:ext cx="5616077" cy="1727388"/>
          </a:xfrm>
          <a:prstGeom prst="wedgeRectCallout">
            <a:avLst>
              <a:gd name="adj1" fmla="val 18965"/>
              <a:gd name="adj2" fmla="val -7122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are merely </a:t>
            </a:r>
            <a:r>
              <a:rPr lang="en-US" sz="2400" b="1" dirty="0"/>
              <a:t>imagining reordering </a:t>
            </a:r>
            <a:r>
              <a:rPr lang="en-US" sz="2400" dirty="0"/>
              <a:t>the intervals chosen by the optimal algorithm so we can easily </a:t>
            </a:r>
            <a:r>
              <a:rPr lang="en-US" sz="2400" b="1" dirty="0"/>
              <a:t>compare their finish times</a:t>
            </a:r>
            <a:r>
              <a:rPr lang="en-US" sz="2400" dirty="0"/>
              <a:t> to intervals in </a:t>
            </a:r>
            <a:r>
              <a:rPr lang="en-US" sz="2400" b="1" dirty="0"/>
              <a:t>G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74948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350A-3B42-F3C1-7692-CA381F1A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-2"/>
            <a:ext cx="10728097" cy="1028386"/>
          </a:xfrm>
        </p:spPr>
        <p:txBody>
          <a:bodyPr>
            <a:normAutofit/>
          </a:bodyPr>
          <a:lstStyle/>
          <a:p>
            <a:r>
              <a:rPr lang="en-CA" b="1" dirty="0"/>
              <a:t>Reordering O </a:t>
            </a:r>
            <a:r>
              <a:rPr lang="en-CA" dirty="0"/>
              <a:t>by increasing finish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351A9-1503-6D86-5BF1-E9FF6BF9C956}"/>
              </a:ext>
            </a:extLst>
          </p:cNvPr>
          <p:cNvSpPr/>
          <p:nvPr/>
        </p:nvSpPr>
        <p:spPr>
          <a:xfrm>
            <a:off x="611649" y="2299929"/>
            <a:ext cx="10099169" cy="128714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ECCE4-C4C2-EB30-709F-CE5E0A85B953}"/>
              </a:ext>
            </a:extLst>
          </p:cNvPr>
          <p:cNvSpPr txBox="1"/>
          <p:nvPr/>
        </p:nvSpPr>
        <p:spPr>
          <a:xfrm>
            <a:off x="970049" y="268778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O’</a:t>
            </a: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D974455A-67B7-B8B3-31F6-661E3FCCE528}"/>
              </a:ext>
            </a:extLst>
          </p:cNvPr>
          <p:cNvSpPr/>
          <p:nvPr/>
        </p:nvSpPr>
        <p:spPr>
          <a:xfrm>
            <a:off x="2247700" y="2439883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E0946C55-C345-94F1-3429-65C916A8A3E7}"/>
              </a:ext>
            </a:extLst>
          </p:cNvPr>
          <p:cNvSpPr/>
          <p:nvPr/>
        </p:nvSpPr>
        <p:spPr>
          <a:xfrm>
            <a:off x="2665222" y="3048261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685664B8-5B77-235D-8D6E-2589A79B4BAE}"/>
              </a:ext>
            </a:extLst>
          </p:cNvPr>
          <p:cNvSpPr/>
          <p:nvPr/>
        </p:nvSpPr>
        <p:spPr>
          <a:xfrm>
            <a:off x="5059256" y="2439883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FBE93A0F-E501-4144-5608-765D256DC5A5}"/>
              </a:ext>
            </a:extLst>
          </p:cNvPr>
          <p:cNvSpPr/>
          <p:nvPr/>
        </p:nvSpPr>
        <p:spPr>
          <a:xfrm>
            <a:off x="5889970" y="2439883"/>
            <a:ext cx="292626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E659082-B622-50E3-2038-EEBDF9E45D79}"/>
              </a:ext>
            </a:extLst>
          </p:cNvPr>
          <p:cNvSpPr/>
          <p:nvPr/>
        </p:nvSpPr>
        <p:spPr>
          <a:xfrm>
            <a:off x="6057700" y="3048261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B4E81E43-7C53-041E-C705-F11E325E5B76}"/>
              </a:ext>
            </a:extLst>
          </p:cNvPr>
          <p:cNvSpPr/>
          <p:nvPr/>
        </p:nvSpPr>
        <p:spPr>
          <a:xfrm>
            <a:off x="6810898" y="3048261"/>
            <a:ext cx="44706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O’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5CDF50C5-2CA8-EE54-8EBF-52562973DD6B}"/>
              </a:ext>
            </a:extLst>
          </p:cNvPr>
          <p:cNvSpPr/>
          <p:nvPr/>
        </p:nvSpPr>
        <p:spPr>
          <a:xfrm>
            <a:off x="8081283" y="3048261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942C786-3643-6BB5-CF2A-71575CDF281B}"/>
              </a:ext>
            </a:extLst>
          </p:cNvPr>
          <p:cNvSpPr/>
          <p:nvPr/>
        </p:nvSpPr>
        <p:spPr>
          <a:xfrm>
            <a:off x="6057700" y="3048261"/>
            <a:ext cx="63214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O’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9BD2D51A-A7DC-AE2B-A81B-4610D4CE1334}"/>
              </a:ext>
            </a:extLst>
          </p:cNvPr>
          <p:cNvSpPr/>
          <p:nvPr/>
        </p:nvSpPr>
        <p:spPr>
          <a:xfrm>
            <a:off x="8081283" y="3048261"/>
            <a:ext cx="2207546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O’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id="{984CF2F2-1AD0-6859-33C2-969DFA2E7D35}"/>
              </a:ext>
            </a:extLst>
          </p:cNvPr>
          <p:cNvSpPr/>
          <p:nvPr/>
        </p:nvSpPr>
        <p:spPr>
          <a:xfrm>
            <a:off x="2665222" y="3048261"/>
            <a:ext cx="2207546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O’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54" name="Flowchart: Process 53">
            <a:extLst>
              <a:ext uri="{FF2B5EF4-FFF2-40B4-BE49-F238E27FC236}">
                <a16:creationId xmlns:a16="http://schemas.microsoft.com/office/drawing/2014/main" id="{88B18588-267C-B021-B657-92ECA49B12D3}"/>
              </a:ext>
            </a:extLst>
          </p:cNvPr>
          <p:cNvSpPr/>
          <p:nvPr/>
        </p:nvSpPr>
        <p:spPr>
          <a:xfrm>
            <a:off x="5059256" y="2439883"/>
            <a:ext cx="676450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O’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80C4E7-BEAA-B8B6-FA96-863147135248}"/>
              </a:ext>
            </a:extLst>
          </p:cNvPr>
          <p:cNvSpPr/>
          <p:nvPr/>
        </p:nvSpPr>
        <p:spPr>
          <a:xfrm>
            <a:off x="611649" y="901792"/>
            <a:ext cx="10099169" cy="128714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EEC3D-4549-7DF2-5D13-3DF42300D5AA}"/>
              </a:ext>
            </a:extLst>
          </p:cNvPr>
          <p:cNvSpPr txBox="1"/>
          <p:nvPr/>
        </p:nvSpPr>
        <p:spPr>
          <a:xfrm>
            <a:off x="970049" y="1289643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O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0CEAAE45-E6FD-04F2-9412-49F86C8C6520}"/>
              </a:ext>
            </a:extLst>
          </p:cNvPr>
          <p:cNvSpPr/>
          <p:nvPr/>
        </p:nvSpPr>
        <p:spPr>
          <a:xfrm>
            <a:off x="2247700" y="1041746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AA9AAC0-4E9F-D4FB-3E74-55AAF8497628}"/>
              </a:ext>
            </a:extLst>
          </p:cNvPr>
          <p:cNvSpPr/>
          <p:nvPr/>
        </p:nvSpPr>
        <p:spPr>
          <a:xfrm>
            <a:off x="2665222" y="1650124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0A3A987-EA13-65DD-92D6-876CB8CADF5C}"/>
              </a:ext>
            </a:extLst>
          </p:cNvPr>
          <p:cNvSpPr/>
          <p:nvPr/>
        </p:nvSpPr>
        <p:spPr>
          <a:xfrm>
            <a:off x="5059256" y="1041746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30F7F32A-0E65-4B30-B08A-088C764B4440}"/>
              </a:ext>
            </a:extLst>
          </p:cNvPr>
          <p:cNvSpPr/>
          <p:nvPr/>
        </p:nvSpPr>
        <p:spPr>
          <a:xfrm>
            <a:off x="5889970" y="1041746"/>
            <a:ext cx="292626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7437A824-F7BE-4E17-74EC-3032EF350422}"/>
              </a:ext>
            </a:extLst>
          </p:cNvPr>
          <p:cNvSpPr/>
          <p:nvPr/>
        </p:nvSpPr>
        <p:spPr>
          <a:xfrm>
            <a:off x="6057700" y="1650124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C7B2B352-C0E4-FE68-1FF2-E0806824F9C8}"/>
              </a:ext>
            </a:extLst>
          </p:cNvPr>
          <p:cNvSpPr/>
          <p:nvPr/>
        </p:nvSpPr>
        <p:spPr>
          <a:xfrm>
            <a:off x="6810898" y="1650124"/>
            <a:ext cx="44706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139AB386-1DDB-0832-95E4-E6BB17AFA131}"/>
              </a:ext>
            </a:extLst>
          </p:cNvPr>
          <p:cNvSpPr/>
          <p:nvPr/>
        </p:nvSpPr>
        <p:spPr>
          <a:xfrm>
            <a:off x="8081283" y="1650124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956745FC-D68B-FD51-39A1-8E35D37A29EC}"/>
              </a:ext>
            </a:extLst>
          </p:cNvPr>
          <p:cNvSpPr/>
          <p:nvPr/>
        </p:nvSpPr>
        <p:spPr>
          <a:xfrm>
            <a:off x="6057700" y="1650124"/>
            <a:ext cx="63214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DC165E61-46DD-9544-34EE-EBF6CDBECD08}"/>
              </a:ext>
            </a:extLst>
          </p:cNvPr>
          <p:cNvSpPr/>
          <p:nvPr/>
        </p:nvSpPr>
        <p:spPr>
          <a:xfrm>
            <a:off x="8081283" y="1650124"/>
            <a:ext cx="2207546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F510BA46-6210-2C05-288D-FA87811C119A}"/>
              </a:ext>
            </a:extLst>
          </p:cNvPr>
          <p:cNvSpPr/>
          <p:nvPr/>
        </p:nvSpPr>
        <p:spPr>
          <a:xfrm>
            <a:off x="2665222" y="1650124"/>
            <a:ext cx="2207546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0A55F074-C39C-B8C8-DD45-AA6EA66F77B5}"/>
              </a:ext>
            </a:extLst>
          </p:cNvPr>
          <p:cNvSpPr/>
          <p:nvPr/>
        </p:nvSpPr>
        <p:spPr>
          <a:xfrm>
            <a:off x="5059256" y="1041746"/>
            <a:ext cx="676450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E8F18-6060-86F8-F4AD-6589860854F4}"/>
              </a:ext>
            </a:extLst>
          </p:cNvPr>
          <p:cNvSpPr txBox="1"/>
          <p:nvPr/>
        </p:nvSpPr>
        <p:spPr>
          <a:xfrm>
            <a:off x="313760" y="3842867"/>
            <a:ext cx="865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Now O’ and G are both ordered by increasing finish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BC2F3-6A29-199F-609F-D682E2698BF3}"/>
              </a:ext>
            </a:extLst>
          </p:cNvPr>
          <p:cNvSpPr txBox="1"/>
          <p:nvPr/>
        </p:nvSpPr>
        <p:spPr>
          <a:xfrm>
            <a:off x="308955" y="5222752"/>
            <a:ext cx="1128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Argue for a prefix of the intervals sorted this way, G chooses </a:t>
            </a:r>
            <a:r>
              <a:rPr lang="en-CA" sz="2400" b="1" dirty="0"/>
              <a:t>as many as O’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1862A-4ADC-DCD9-2A07-4CF743D6E07A}"/>
              </a:ext>
            </a:extLst>
          </p:cNvPr>
          <p:cNvSpPr txBox="1"/>
          <p:nvPr/>
        </p:nvSpPr>
        <p:spPr>
          <a:xfrm>
            <a:off x="313760" y="4329488"/>
            <a:ext cx="832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This ordering helps us leverage what we know about G</a:t>
            </a:r>
            <a:br>
              <a:rPr lang="en-CA" sz="2400" dirty="0"/>
            </a:br>
            <a:r>
              <a:rPr lang="en-CA" sz="2400" dirty="0"/>
              <a:t>in our comparison with O’.</a:t>
            </a:r>
          </a:p>
        </p:txBody>
      </p:sp>
    </p:spTree>
    <p:extLst>
      <p:ext uri="{BB962C8B-B14F-4D97-AF65-F5344CB8AC3E}">
        <p14:creationId xmlns:p14="http://schemas.microsoft.com/office/powerpoint/2010/main" val="41408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1" grpId="0" animBg="1"/>
      <p:bldP spid="52" grpId="0" animBg="1"/>
      <p:bldP spid="53" grpId="0" animBg="1"/>
      <p:bldP spid="54" grpId="0" animBg="1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350A-3B42-F3C1-7692-CA381F1A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-2"/>
            <a:ext cx="10728097" cy="1028386"/>
          </a:xfrm>
        </p:spPr>
        <p:txBody>
          <a:bodyPr>
            <a:normAutofit/>
          </a:bodyPr>
          <a:lstStyle/>
          <a:p>
            <a:r>
              <a:rPr lang="en-CA" b="1" dirty="0"/>
              <a:t>Comparing O’ with G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57DD01-1F05-CC93-268B-89B4A362D76D}"/>
              </a:ext>
            </a:extLst>
          </p:cNvPr>
          <p:cNvSpPr/>
          <p:nvPr/>
        </p:nvSpPr>
        <p:spPr>
          <a:xfrm>
            <a:off x="530111" y="2300257"/>
            <a:ext cx="10099169" cy="128714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C0B0B-9D4B-EA4F-0687-0AB1A86F0BB3}"/>
              </a:ext>
            </a:extLst>
          </p:cNvPr>
          <p:cNvSpPr txBox="1"/>
          <p:nvPr/>
        </p:nvSpPr>
        <p:spPr>
          <a:xfrm>
            <a:off x="888511" y="2688108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G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836FC40-056B-35DE-0CE3-189A687BC4C7}"/>
              </a:ext>
            </a:extLst>
          </p:cNvPr>
          <p:cNvSpPr/>
          <p:nvPr/>
        </p:nvSpPr>
        <p:spPr>
          <a:xfrm>
            <a:off x="2166162" y="2440211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8BE752-B16A-2D70-8078-BCB3008646B5}"/>
              </a:ext>
            </a:extLst>
          </p:cNvPr>
          <p:cNvSpPr/>
          <p:nvPr/>
        </p:nvSpPr>
        <p:spPr>
          <a:xfrm>
            <a:off x="2583684" y="3048589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9B2DBC7-5189-3E39-037D-B192A34BAA80}"/>
              </a:ext>
            </a:extLst>
          </p:cNvPr>
          <p:cNvSpPr/>
          <p:nvPr/>
        </p:nvSpPr>
        <p:spPr>
          <a:xfrm>
            <a:off x="4977718" y="2440211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14FABA02-E37D-2BC8-FA2B-02311A59D07F}"/>
              </a:ext>
            </a:extLst>
          </p:cNvPr>
          <p:cNvSpPr/>
          <p:nvPr/>
        </p:nvSpPr>
        <p:spPr>
          <a:xfrm>
            <a:off x="5808432" y="2440211"/>
            <a:ext cx="292626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38C8987E-0045-3096-8C81-6295251BF6CD}"/>
              </a:ext>
            </a:extLst>
          </p:cNvPr>
          <p:cNvSpPr/>
          <p:nvPr/>
        </p:nvSpPr>
        <p:spPr>
          <a:xfrm>
            <a:off x="5976162" y="3048589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63A6A3D-4872-2606-9F28-FCDA5C5C2FA3}"/>
              </a:ext>
            </a:extLst>
          </p:cNvPr>
          <p:cNvSpPr/>
          <p:nvPr/>
        </p:nvSpPr>
        <p:spPr>
          <a:xfrm>
            <a:off x="6729360" y="3048589"/>
            <a:ext cx="44706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C5E95ECE-DC12-3A2E-9971-F6FBAC059386}"/>
              </a:ext>
            </a:extLst>
          </p:cNvPr>
          <p:cNvSpPr/>
          <p:nvPr/>
        </p:nvSpPr>
        <p:spPr>
          <a:xfrm>
            <a:off x="7999745" y="3048589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351A9-1503-6D86-5BF1-E9FF6BF9C956}"/>
              </a:ext>
            </a:extLst>
          </p:cNvPr>
          <p:cNvSpPr/>
          <p:nvPr/>
        </p:nvSpPr>
        <p:spPr>
          <a:xfrm>
            <a:off x="530111" y="902120"/>
            <a:ext cx="10099169" cy="128714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ECCE4-C4C2-EB30-709F-CE5E0A85B953}"/>
              </a:ext>
            </a:extLst>
          </p:cNvPr>
          <p:cNvSpPr txBox="1"/>
          <p:nvPr/>
        </p:nvSpPr>
        <p:spPr>
          <a:xfrm>
            <a:off x="888511" y="1289971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O’</a:t>
            </a: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D974455A-67B7-B8B3-31F6-661E3FCCE528}"/>
              </a:ext>
            </a:extLst>
          </p:cNvPr>
          <p:cNvSpPr/>
          <p:nvPr/>
        </p:nvSpPr>
        <p:spPr>
          <a:xfrm>
            <a:off x="2166162" y="1042074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E0946C55-C345-94F1-3429-65C916A8A3E7}"/>
              </a:ext>
            </a:extLst>
          </p:cNvPr>
          <p:cNvSpPr/>
          <p:nvPr/>
        </p:nvSpPr>
        <p:spPr>
          <a:xfrm>
            <a:off x="2583684" y="1650452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685664B8-5B77-235D-8D6E-2589A79B4BAE}"/>
              </a:ext>
            </a:extLst>
          </p:cNvPr>
          <p:cNvSpPr/>
          <p:nvPr/>
        </p:nvSpPr>
        <p:spPr>
          <a:xfrm>
            <a:off x="4977718" y="1042074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FBE93A0F-E501-4144-5608-765D256DC5A5}"/>
              </a:ext>
            </a:extLst>
          </p:cNvPr>
          <p:cNvSpPr/>
          <p:nvPr/>
        </p:nvSpPr>
        <p:spPr>
          <a:xfrm>
            <a:off x="5808432" y="1042074"/>
            <a:ext cx="292626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E659082-B622-50E3-2038-EEBDF9E45D79}"/>
              </a:ext>
            </a:extLst>
          </p:cNvPr>
          <p:cNvSpPr/>
          <p:nvPr/>
        </p:nvSpPr>
        <p:spPr>
          <a:xfrm>
            <a:off x="5976162" y="1650452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B4E81E43-7C53-041E-C705-F11E325E5B76}"/>
              </a:ext>
            </a:extLst>
          </p:cNvPr>
          <p:cNvSpPr/>
          <p:nvPr/>
        </p:nvSpPr>
        <p:spPr>
          <a:xfrm>
            <a:off x="6729360" y="1650452"/>
            <a:ext cx="44706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O’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5CDF50C5-2CA8-EE54-8EBF-52562973DD6B}"/>
              </a:ext>
            </a:extLst>
          </p:cNvPr>
          <p:cNvSpPr/>
          <p:nvPr/>
        </p:nvSpPr>
        <p:spPr>
          <a:xfrm>
            <a:off x="7999745" y="1650452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D744C001-531D-2C3C-10CD-0A70D23C2FEF}"/>
              </a:ext>
            </a:extLst>
          </p:cNvPr>
          <p:cNvSpPr/>
          <p:nvPr/>
        </p:nvSpPr>
        <p:spPr>
          <a:xfrm>
            <a:off x="2166162" y="2440211"/>
            <a:ext cx="2207546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G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62217939-EF1B-ABD4-A7E9-3687B966A56B}"/>
              </a:ext>
            </a:extLst>
          </p:cNvPr>
          <p:cNvSpPr/>
          <p:nvPr/>
        </p:nvSpPr>
        <p:spPr>
          <a:xfrm>
            <a:off x="4977718" y="2440211"/>
            <a:ext cx="676450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G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91733E19-5B9B-4F82-968B-E6B31A1A3EE2}"/>
              </a:ext>
            </a:extLst>
          </p:cNvPr>
          <p:cNvSpPr/>
          <p:nvPr/>
        </p:nvSpPr>
        <p:spPr>
          <a:xfrm>
            <a:off x="5976162" y="3048589"/>
            <a:ext cx="632145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G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9" name="Flowchart: Process 48">
            <a:extLst>
              <a:ext uri="{FF2B5EF4-FFF2-40B4-BE49-F238E27FC236}">
                <a16:creationId xmlns:a16="http://schemas.microsoft.com/office/drawing/2014/main" id="{78FE9082-63ED-F46B-DF23-365C484AF3EB}"/>
              </a:ext>
            </a:extLst>
          </p:cNvPr>
          <p:cNvSpPr/>
          <p:nvPr/>
        </p:nvSpPr>
        <p:spPr>
          <a:xfrm>
            <a:off x="6729360" y="3048589"/>
            <a:ext cx="447065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G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2B81A060-F7DB-03FF-DBED-7AFB0453FFE9}"/>
              </a:ext>
            </a:extLst>
          </p:cNvPr>
          <p:cNvSpPr/>
          <p:nvPr/>
        </p:nvSpPr>
        <p:spPr>
          <a:xfrm>
            <a:off x="7999745" y="3048589"/>
            <a:ext cx="2207546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G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5942C786-3643-6BB5-CF2A-71575CDF281B}"/>
              </a:ext>
            </a:extLst>
          </p:cNvPr>
          <p:cNvSpPr/>
          <p:nvPr/>
        </p:nvSpPr>
        <p:spPr>
          <a:xfrm>
            <a:off x="5976162" y="1650452"/>
            <a:ext cx="63214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O’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9BD2D51A-A7DC-AE2B-A81B-4610D4CE1334}"/>
              </a:ext>
            </a:extLst>
          </p:cNvPr>
          <p:cNvSpPr/>
          <p:nvPr/>
        </p:nvSpPr>
        <p:spPr>
          <a:xfrm>
            <a:off x="7999745" y="1650452"/>
            <a:ext cx="2207546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O’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id="{984CF2F2-1AD0-6859-33C2-969DFA2E7D35}"/>
              </a:ext>
            </a:extLst>
          </p:cNvPr>
          <p:cNvSpPr/>
          <p:nvPr/>
        </p:nvSpPr>
        <p:spPr>
          <a:xfrm>
            <a:off x="2583684" y="1650452"/>
            <a:ext cx="2207546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O’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54" name="Flowchart: Process 53">
            <a:extLst>
              <a:ext uri="{FF2B5EF4-FFF2-40B4-BE49-F238E27FC236}">
                <a16:creationId xmlns:a16="http://schemas.microsoft.com/office/drawing/2014/main" id="{88B18588-267C-B021-B657-92ECA49B12D3}"/>
              </a:ext>
            </a:extLst>
          </p:cNvPr>
          <p:cNvSpPr/>
          <p:nvPr/>
        </p:nvSpPr>
        <p:spPr>
          <a:xfrm>
            <a:off x="4977718" y="1042074"/>
            <a:ext cx="676450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O’</a:t>
            </a:r>
            <a:r>
              <a:rPr lang="en-CA" b="1" baseline="-25000" dirty="0">
                <a:solidFill>
                  <a:sysClr val="windowText" lastClr="00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C91619-08CD-325A-FEFC-AE707CE9DBCB}"/>
                  </a:ext>
                </a:extLst>
              </p:cNvPr>
              <p:cNvSpPr txBox="1"/>
              <p:nvPr/>
            </p:nvSpPr>
            <p:spPr>
              <a:xfrm>
                <a:off x="484936" y="3708883"/>
                <a:ext cx="37534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/>
                  <a:t>Looks like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C91619-08CD-325A-FEFC-AE707CE9D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6" y="3708883"/>
                <a:ext cx="3753463" cy="461665"/>
              </a:xfrm>
              <a:prstGeom prst="rect">
                <a:avLst/>
              </a:prstGeom>
              <a:blipFill>
                <a:blip r:embed="rId2"/>
                <a:stretch>
                  <a:fillRect l="-260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9C8DE1-E061-0CA2-D83D-7BEE1D1E41C1}"/>
                  </a:ext>
                </a:extLst>
              </p:cNvPr>
              <p:cNvSpPr txBox="1"/>
              <p:nvPr/>
            </p:nvSpPr>
            <p:spPr>
              <a:xfrm>
                <a:off x="3916132" y="2719191"/>
                <a:ext cx="815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9C8DE1-E061-0CA2-D83D-7BEE1D1E4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132" y="2719191"/>
                <a:ext cx="815673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7B1817-A510-F3F7-69E7-3979B9208750}"/>
                  </a:ext>
                </a:extLst>
              </p:cNvPr>
              <p:cNvSpPr txBox="1"/>
              <p:nvPr/>
            </p:nvSpPr>
            <p:spPr>
              <a:xfrm>
                <a:off x="1707484" y="2729182"/>
                <a:ext cx="815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7B1817-A510-F3F7-69E7-3979B9208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484" y="2729182"/>
                <a:ext cx="81567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5050902-5F31-FCBD-BDC3-95C53FBC3A48}"/>
                  </a:ext>
                </a:extLst>
              </p:cNvPr>
              <p:cNvSpPr txBox="1"/>
              <p:nvPr/>
            </p:nvSpPr>
            <p:spPr>
              <a:xfrm>
                <a:off x="4286138" y="1950652"/>
                <a:ext cx="891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5050902-5F31-FCBD-BDC3-95C53FBC3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38" y="1950652"/>
                <a:ext cx="891334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E45D08-F1C5-1309-8D29-6DAFFAE8BEE7}"/>
                  </a:ext>
                </a:extLst>
              </p:cNvPr>
              <p:cNvSpPr txBox="1"/>
              <p:nvPr/>
            </p:nvSpPr>
            <p:spPr>
              <a:xfrm>
                <a:off x="2175847" y="1952909"/>
                <a:ext cx="870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E45D08-F1C5-1309-8D29-6DAFFAE8B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47" y="1952909"/>
                <a:ext cx="870110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CC25B36-2B1A-94AF-F25D-01FE1DAF10C4}"/>
                  </a:ext>
                </a:extLst>
              </p:cNvPr>
              <p:cNvSpPr txBox="1"/>
              <p:nvPr/>
            </p:nvSpPr>
            <p:spPr>
              <a:xfrm>
                <a:off x="4373708" y="3720565"/>
                <a:ext cx="3302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/>
                  <a:t>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…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CC25B36-2B1A-94AF-F25D-01FE1DAF1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708" y="3720565"/>
                <a:ext cx="3302827" cy="461665"/>
              </a:xfrm>
              <a:prstGeom prst="rect">
                <a:avLst/>
              </a:prstGeom>
              <a:blipFill>
                <a:blip r:embed="rId7"/>
                <a:stretch>
                  <a:fillRect l="-2768" t="-10526" r="-2214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51381E8-EE4A-8CBB-4EB0-EECF74F643FF}"/>
                  </a:ext>
                </a:extLst>
              </p:cNvPr>
              <p:cNvSpPr txBox="1"/>
              <p:nvPr/>
            </p:nvSpPr>
            <p:spPr>
              <a:xfrm>
                <a:off x="8062394" y="3727360"/>
                <a:ext cx="3590663" cy="461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for </a:t>
                </a:r>
                <a:r>
                  <a:rPr lang="en-CA" sz="2400" b="1" dirty="0"/>
                  <a:t>all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400" dirty="0"/>
                  <a:t>?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51381E8-EE4A-8CBB-4EB0-EECF74F64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394" y="3727360"/>
                <a:ext cx="3590663" cy="461921"/>
              </a:xfrm>
              <a:prstGeom prst="rect">
                <a:avLst/>
              </a:prstGeom>
              <a:blipFill>
                <a:blip r:embed="rId8"/>
                <a:stretch>
                  <a:fillRect l="-2716" t="-11842" r="-2377" b="-27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BBA55DC-6895-DF22-AF03-234E1BC44703}"/>
              </a:ext>
            </a:extLst>
          </p:cNvPr>
          <p:cNvSpPr/>
          <p:nvPr/>
        </p:nvSpPr>
        <p:spPr>
          <a:xfrm>
            <a:off x="237776" y="4274966"/>
            <a:ext cx="5254448" cy="6796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u="sng" dirty="0"/>
              <a:t>If</a:t>
            </a:r>
            <a:r>
              <a:rPr lang="en-CA" sz="2400" dirty="0"/>
              <a:t> this trend holds in general, then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EBA705-E7A1-B787-6C16-1F529F081420}"/>
              </a:ext>
            </a:extLst>
          </p:cNvPr>
          <p:cNvCxnSpPr>
            <a:endCxn id="58" idx="2"/>
          </p:cNvCxnSpPr>
          <p:nvPr/>
        </p:nvCxnSpPr>
        <p:spPr>
          <a:xfrm flipV="1">
            <a:off x="4455517" y="2319984"/>
            <a:ext cx="276288" cy="409198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07914B-2F09-69B0-3219-9BCE1A84072D}"/>
              </a:ext>
            </a:extLst>
          </p:cNvPr>
          <p:cNvCxnSpPr>
            <a:cxnSpLocks/>
          </p:cNvCxnSpPr>
          <p:nvPr/>
        </p:nvCxnSpPr>
        <p:spPr>
          <a:xfrm flipV="1">
            <a:off x="5623793" y="1423688"/>
            <a:ext cx="22907" cy="1027743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680A061-6ED8-F55A-77DA-6522EBD22775}"/>
                  </a:ext>
                </a:extLst>
              </p:cNvPr>
              <p:cNvSpPr/>
              <p:nvPr/>
            </p:nvSpPr>
            <p:spPr>
              <a:xfrm>
                <a:off x="5545278" y="4286217"/>
                <a:ext cx="6540581" cy="66985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b="1" dirty="0"/>
                  <a:t>out of the intervals with finish time </a:t>
                </a:r>
                <a14:m>
                  <m:oMath xmlns:m="http://schemas.openxmlformats.org/officeDocument/2006/math">
                    <m:r>
                      <a:rPr lang="en-CA" sz="2400" b="1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680A061-6ED8-F55A-77DA-6522EBD227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278" y="4286217"/>
                <a:ext cx="6540581" cy="669857"/>
              </a:xfrm>
              <a:prstGeom prst="rect">
                <a:avLst/>
              </a:prstGeom>
              <a:blipFill>
                <a:blip r:embed="rId9"/>
                <a:stretch>
                  <a:fillRect b="-2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0E00461-3F27-BA7A-B24D-BEAE95B4AF25}"/>
              </a:ext>
            </a:extLst>
          </p:cNvPr>
          <p:cNvSpPr/>
          <p:nvPr/>
        </p:nvSpPr>
        <p:spPr>
          <a:xfrm>
            <a:off x="5545278" y="4954604"/>
            <a:ext cx="6540581" cy="700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G</a:t>
            </a:r>
            <a:r>
              <a:rPr lang="en-CA" sz="2400" dirty="0"/>
              <a:t> chooses </a:t>
            </a:r>
            <a:r>
              <a:rPr lang="en-CA" sz="2400" b="1" dirty="0"/>
              <a:t>as many</a:t>
            </a:r>
            <a:r>
              <a:rPr lang="en-CA" sz="2400" dirty="0"/>
              <a:t> intervals as </a:t>
            </a:r>
            <a:r>
              <a:rPr lang="en-CA" sz="2400" b="1" dirty="0"/>
              <a:t>O</a:t>
            </a:r>
            <a:r>
              <a:rPr lang="en-CA" sz="24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CF56E9-7F90-F5CF-D629-920B67232086}"/>
                  </a:ext>
                </a:extLst>
              </p:cNvPr>
              <p:cNvSpPr txBox="1"/>
              <p:nvPr/>
            </p:nvSpPr>
            <p:spPr>
              <a:xfrm>
                <a:off x="6729360" y="287228"/>
                <a:ext cx="891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CF56E9-7F90-F5CF-D629-920B67232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360" y="287228"/>
                <a:ext cx="891334" cy="369332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13279D-E7F7-ED9D-23CE-ACF0EDCFAE12}"/>
              </a:ext>
            </a:extLst>
          </p:cNvPr>
          <p:cNvCxnSpPr/>
          <p:nvPr/>
        </p:nvCxnSpPr>
        <p:spPr>
          <a:xfrm>
            <a:off x="7175027" y="623190"/>
            <a:ext cx="0" cy="3226609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5" name="Arrow: Left 64">
            <a:extLst>
              <a:ext uri="{FF2B5EF4-FFF2-40B4-BE49-F238E27FC236}">
                <a16:creationId xmlns:a16="http://schemas.microsoft.com/office/drawing/2014/main" id="{6116EC21-CE71-503B-A571-2FC16000F1EA}"/>
              </a:ext>
            </a:extLst>
          </p:cNvPr>
          <p:cNvSpPr/>
          <p:nvPr/>
        </p:nvSpPr>
        <p:spPr>
          <a:xfrm>
            <a:off x="6283693" y="728025"/>
            <a:ext cx="891334" cy="203061"/>
          </a:xfrm>
          <a:prstGeom prst="lef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1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44" grpId="0"/>
      <p:bldP spid="46" grpId="0"/>
      <p:bldP spid="57" grpId="0"/>
      <p:bldP spid="58" grpId="0"/>
      <p:bldP spid="60" grpId="0"/>
      <p:bldP spid="61" grpId="0"/>
      <p:bldP spid="62" grpId="0"/>
      <p:bldP spid="5" grpId="0" animBg="1"/>
      <p:bldP spid="55" grpId="0" animBg="1"/>
      <p:bldP spid="56" grpId="0" animBg="1"/>
      <p:bldP spid="59" grpId="0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38350A-3B42-F3C1-7692-CA381F1AE0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9314" y="-2"/>
                <a:ext cx="10728097" cy="102838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Proving </a:t>
                </a:r>
                <a:r>
                  <a:rPr lang="en-CA" b="1" u="sng" dirty="0">
                    <a:solidFill>
                      <a:srgbClr val="FFFF00"/>
                    </a:solidFill>
                  </a:rPr>
                  <a:t>Lemma</a:t>
                </a:r>
                <a:r>
                  <a:rPr lang="en-CA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4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4000" dirty="0"/>
                  <a:t> for </a:t>
                </a:r>
                <a:r>
                  <a:rPr lang="en-CA" sz="4000" b="1" dirty="0"/>
                  <a:t>all</a:t>
                </a:r>
                <a:r>
                  <a:rPr lang="en-CA" sz="4000" dirty="0"/>
                  <a:t> </a:t>
                </a:r>
                <a14:m>
                  <m:oMath xmlns:m="http://schemas.openxmlformats.org/officeDocument/2006/math">
                    <m:r>
                      <a:rPr lang="en-CA" sz="40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38350A-3B42-F3C1-7692-CA381F1AE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9314" y="-2"/>
                <a:ext cx="10728097" cy="1028386"/>
              </a:xfrm>
              <a:blipFill>
                <a:blip r:embed="rId2"/>
                <a:stretch>
                  <a:fillRect t="-2367" b="-106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94A0-E9FB-77D3-9836-3F7F32F0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D2ACE-26DF-4826-0879-8A75951BCBFC}"/>
                  </a:ext>
                </a:extLst>
              </p:cNvPr>
              <p:cNvSpPr txBox="1"/>
              <p:nvPr/>
            </p:nvSpPr>
            <p:spPr>
              <a:xfrm>
                <a:off x="772129" y="3013501"/>
                <a:ext cx="64363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/>
                  <a:t>Base case: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since </a:t>
                </a:r>
                <a:r>
                  <a:rPr lang="en-CA" sz="2400" b="1" dirty="0"/>
                  <a:t>G </a:t>
                </a:r>
                <a:r>
                  <a:rPr lang="en-CA" sz="2400" dirty="0"/>
                  <a:t>chooses</a:t>
                </a:r>
                <a:br>
                  <a:rPr lang="en-CA" sz="2400" dirty="0"/>
                </a:br>
                <a:r>
                  <a:rPr lang="en-CA" sz="2400" dirty="0"/>
                  <a:t>the interval with the earliest finish time first.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D2ACE-26DF-4826-0879-8A75951BC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29" y="3013501"/>
                <a:ext cx="6436377" cy="830997"/>
              </a:xfrm>
              <a:prstGeom prst="rect">
                <a:avLst/>
              </a:prstGeom>
              <a:blipFill>
                <a:blip r:embed="rId3"/>
                <a:stretch>
                  <a:fillRect l="-1517" t="-5839" r="-379" b="-153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A502858-BA42-F7C1-89F7-5D11AF109BEB}"/>
              </a:ext>
            </a:extLst>
          </p:cNvPr>
          <p:cNvSpPr/>
          <p:nvPr/>
        </p:nvSpPr>
        <p:spPr>
          <a:xfrm>
            <a:off x="414843" y="2091418"/>
            <a:ext cx="10099169" cy="7023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EE552-8F84-2891-7DE6-DA21F8A846C9}"/>
              </a:ext>
            </a:extLst>
          </p:cNvPr>
          <p:cNvSpPr txBox="1"/>
          <p:nvPr/>
        </p:nvSpPr>
        <p:spPr>
          <a:xfrm>
            <a:off x="773243" y="2173132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G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998CEDF-AB70-1A20-E2D3-C64BA81C0ADC}"/>
              </a:ext>
            </a:extLst>
          </p:cNvPr>
          <p:cNvSpPr/>
          <p:nvPr/>
        </p:nvSpPr>
        <p:spPr>
          <a:xfrm>
            <a:off x="2050894" y="2231372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14214590-3421-9CD7-80FC-FCBD2FD1941C}"/>
              </a:ext>
            </a:extLst>
          </p:cNvPr>
          <p:cNvSpPr/>
          <p:nvPr/>
        </p:nvSpPr>
        <p:spPr>
          <a:xfrm>
            <a:off x="4862450" y="2231372"/>
            <a:ext cx="676450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2FE74DA-175C-A3FD-5410-2BAB17E2D699}"/>
              </a:ext>
            </a:extLst>
          </p:cNvPr>
          <p:cNvSpPr/>
          <p:nvPr/>
        </p:nvSpPr>
        <p:spPr>
          <a:xfrm>
            <a:off x="5791006" y="2231372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C637BF23-0A70-6001-79D6-717DE5938C5F}"/>
              </a:ext>
            </a:extLst>
          </p:cNvPr>
          <p:cNvSpPr/>
          <p:nvPr/>
        </p:nvSpPr>
        <p:spPr>
          <a:xfrm>
            <a:off x="6614092" y="2231372"/>
            <a:ext cx="44706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C14C95-FB76-0611-8A70-5FAEFA2C62A3}"/>
              </a:ext>
            </a:extLst>
          </p:cNvPr>
          <p:cNvSpPr/>
          <p:nvPr/>
        </p:nvSpPr>
        <p:spPr>
          <a:xfrm>
            <a:off x="414843" y="1278087"/>
            <a:ext cx="10099169" cy="7023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E7DFE5-95C3-CF40-7177-9F7EB926E259}"/>
              </a:ext>
            </a:extLst>
          </p:cNvPr>
          <p:cNvSpPr txBox="1"/>
          <p:nvPr/>
        </p:nvSpPr>
        <p:spPr>
          <a:xfrm>
            <a:off x="772129" y="1411890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O’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927862D2-8D4F-C71C-631E-6BB44E817BD1}"/>
              </a:ext>
            </a:extLst>
          </p:cNvPr>
          <p:cNvSpPr/>
          <p:nvPr/>
        </p:nvSpPr>
        <p:spPr>
          <a:xfrm>
            <a:off x="2468416" y="1441613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544E384F-7A98-8586-7C3F-67B14259B550}"/>
              </a:ext>
            </a:extLst>
          </p:cNvPr>
          <p:cNvSpPr/>
          <p:nvPr/>
        </p:nvSpPr>
        <p:spPr>
          <a:xfrm>
            <a:off x="5860894" y="1441613"/>
            <a:ext cx="632145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owchart: Process 15">
                <a:extLst>
                  <a:ext uri="{FF2B5EF4-FFF2-40B4-BE49-F238E27FC236}">
                    <a16:creationId xmlns:a16="http://schemas.microsoft.com/office/drawing/2014/main" id="{A544C72F-45A6-C11A-658E-7B53B6D3CE3B}"/>
                  </a:ext>
                </a:extLst>
              </p:cNvPr>
              <p:cNvSpPr/>
              <p:nvPr/>
            </p:nvSpPr>
            <p:spPr>
              <a:xfrm>
                <a:off x="6817938" y="1441613"/>
                <a:ext cx="590448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Flowchart: Process 15">
                <a:extLst>
                  <a:ext uri="{FF2B5EF4-FFF2-40B4-BE49-F238E27FC236}">
                    <a16:creationId xmlns:a16="http://schemas.microsoft.com/office/drawing/2014/main" id="{A544C72F-45A6-C11A-658E-7B53B6D3C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38" y="1441613"/>
                <a:ext cx="590448" cy="367924"/>
              </a:xfrm>
              <a:prstGeom prst="flowChartProcess">
                <a:avLst/>
              </a:prstGeom>
              <a:blipFill>
                <a:blip r:embed="rId4"/>
                <a:stretch>
                  <a:fillRect l="-3000" b="-15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9078E8A2-A3BD-ECF0-24BB-1FB901FD355D}"/>
              </a:ext>
            </a:extLst>
          </p:cNvPr>
          <p:cNvSpPr/>
          <p:nvPr/>
        </p:nvSpPr>
        <p:spPr>
          <a:xfrm>
            <a:off x="7884477" y="1441613"/>
            <a:ext cx="2207546" cy="3679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F121A49F-3AAE-2082-64D3-0753EABA9A8B}"/>
                  </a:ext>
                </a:extLst>
              </p:cNvPr>
              <p:cNvSpPr/>
              <p:nvPr/>
            </p:nvSpPr>
            <p:spPr>
              <a:xfrm>
                <a:off x="2050894" y="2231372"/>
                <a:ext cx="2207546" cy="367924"/>
              </a:xfrm>
              <a:prstGeom prst="flowChartProcess">
                <a:avLst/>
              </a:prstGeom>
              <a:solidFill>
                <a:srgbClr val="DCD084"/>
              </a:solidFill>
              <a:ln>
                <a:solidFill>
                  <a:srgbClr val="A19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F121A49F-3AAE-2082-64D3-0753EABA9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894" y="2231372"/>
                <a:ext cx="2207546" cy="367924"/>
              </a:xfrm>
              <a:prstGeom prst="flowChartProcess">
                <a:avLst/>
              </a:prstGeom>
              <a:blipFill>
                <a:blip r:embed="rId5"/>
                <a:stretch>
                  <a:fillRect b="-1587"/>
                </a:stretch>
              </a:blipFill>
              <a:ln>
                <a:solidFill>
                  <a:srgbClr val="A1985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2F890E0D-FBCD-E68F-90E4-FE469DF0BD6C}"/>
                  </a:ext>
                </a:extLst>
              </p:cNvPr>
              <p:cNvSpPr/>
              <p:nvPr/>
            </p:nvSpPr>
            <p:spPr>
              <a:xfrm>
                <a:off x="4862450" y="2231372"/>
                <a:ext cx="676450" cy="367924"/>
              </a:xfrm>
              <a:prstGeom prst="flowChartProcess">
                <a:avLst/>
              </a:prstGeom>
              <a:solidFill>
                <a:srgbClr val="DCD084"/>
              </a:solidFill>
              <a:ln>
                <a:solidFill>
                  <a:srgbClr val="A19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2F890E0D-FBCD-E68F-90E4-FE469DF0B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2231372"/>
                <a:ext cx="676450" cy="367924"/>
              </a:xfrm>
              <a:prstGeom prst="flowChartProcess">
                <a:avLst/>
              </a:prstGeom>
              <a:blipFill>
                <a:blip r:embed="rId6"/>
                <a:stretch>
                  <a:fillRect b="-1587"/>
                </a:stretch>
              </a:blipFill>
              <a:ln>
                <a:solidFill>
                  <a:srgbClr val="A1985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3B5687D0-7D04-6FCA-30EB-49CBB7BD0F59}"/>
              </a:ext>
            </a:extLst>
          </p:cNvPr>
          <p:cNvSpPr/>
          <p:nvPr/>
        </p:nvSpPr>
        <p:spPr>
          <a:xfrm>
            <a:off x="5791006" y="2231372"/>
            <a:ext cx="632145" cy="367924"/>
          </a:xfrm>
          <a:prstGeom prst="flowChartProcess">
            <a:avLst/>
          </a:prstGeom>
          <a:solidFill>
            <a:srgbClr val="DCD084"/>
          </a:solidFill>
          <a:ln>
            <a:solidFill>
              <a:srgbClr val="A19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…</a:t>
            </a:r>
            <a:endParaRPr lang="en-CA" b="1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Process 27">
                <a:extLst>
                  <a:ext uri="{FF2B5EF4-FFF2-40B4-BE49-F238E27FC236}">
                    <a16:creationId xmlns:a16="http://schemas.microsoft.com/office/drawing/2014/main" id="{7B9AB280-1934-5155-3AE1-EFC82EC6ADE1}"/>
                  </a:ext>
                </a:extLst>
              </p:cNvPr>
              <p:cNvSpPr/>
              <p:nvPr/>
            </p:nvSpPr>
            <p:spPr>
              <a:xfrm>
                <a:off x="6614092" y="2231372"/>
                <a:ext cx="590448" cy="367924"/>
              </a:xfrm>
              <a:prstGeom prst="flowChartProcess">
                <a:avLst/>
              </a:prstGeom>
              <a:solidFill>
                <a:srgbClr val="DCD084"/>
              </a:solidFill>
              <a:ln>
                <a:solidFill>
                  <a:srgbClr val="A19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Flowchart: Process 27">
                <a:extLst>
                  <a:ext uri="{FF2B5EF4-FFF2-40B4-BE49-F238E27FC236}">
                    <a16:creationId xmlns:a16="http://schemas.microsoft.com/office/drawing/2014/main" id="{7B9AB280-1934-5155-3AE1-EFC82EC6A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92" y="2231372"/>
                <a:ext cx="590448" cy="367924"/>
              </a:xfrm>
              <a:prstGeom prst="flowChartProcess">
                <a:avLst/>
              </a:prstGeom>
              <a:blipFill>
                <a:blip r:embed="rId7"/>
                <a:stretch>
                  <a:fillRect l="-2000" b="-1587"/>
                </a:stretch>
              </a:blipFill>
              <a:ln>
                <a:solidFill>
                  <a:srgbClr val="A1985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C9CCF8AE-AFFE-2549-8F7F-A08EB712829F}"/>
              </a:ext>
            </a:extLst>
          </p:cNvPr>
          <p:cNvSpPr/>
          <p:nvPr/>
        </p:nvSpPr>
        <p:spPr>
          <a:xfrm>
            <a:off x="5860894" y="1441613"/>
            <a:ext cx="632145" cy="367924"/>
          </a:xfrm>
          <a:prstGeom prst="flowChartProcess">
            <a:avLst/>
          </a:prstGeom>
          <a:solidFill>
            <a:srgbClr val="DCD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…</a:t>
            </a:r>
            <a:endParaRPr lang="en-CA" b="1" baseline="-25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lowchart: Process 29">
                <a:extLst>
                  <a:ext uri="{FF2B5EF4-FFF2-40B4-BE49-F238E27FC236}">
                    <a16:creationId xmlns:a16="http://schemas.microsoft.com/office/drawing/2014/main" id="{1CD9B9B5-4D48-76B4-278B-90B351FE17F1}"/>
                  </a:ext>
                </a:extLst>
              </p:cNvPr>
              <p:cNvSpPr/>
              <p:nvPr/>
            </p:nvSpPr>
            <p:spPr>
              <a:xfrm>
                <a:off x="7884477" y="1441613"/>
                <a:ext cx="2207546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CA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Flowchart: Process 29">
                <a:extLst>
                  <a:ext uri="{FF2B5EF4-FFF2-40B4-BE49-F238E27FC236}">
                    <a16:creationId xmlns:a16="http://schemas.microsoft.com/office/drawing/2014/main" id="{1CD9B9B5-4D48-76B4-278B-90B351FE1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77" y="1441613"/>
                <a:ext cx="2207546" cy="367924"/>
              </a:xfrm>
              <a:prstGeom prst="flowChartProcess">
                <a:avLst/>
              </a:prstGeom>
              <a:blipFill>
                <a:blip r:embed="rId8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Flowchart: Process 30">
                <a:extLst>
                  <a:ext uri="{FF2B5EF4-FFF2-40B4-BE49-F238E27FC236}">
                    <a16:creationId xmlns:a16="http://schemas.microsoft.com/office/drawing/2014/main" id="{4333C0A7-FBC5-174D-C86C-3CD10C2B8C2C}"/>
                  </a:ext>
                </a:extLst>
              </p:cNvPr>
              <p:cNvSpPr/>
              <p:nvPr/>
            </p:nvSpPr>
            <p:spPr>
              <a:xfrm>
                <a:off x="2468416" y="1441613"/>
                <a:ext cx="2207546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Flowchart: Process 30">
                <a:extLst>
                  <a:ext uri="{FF2B5EF4-FFF2-40B4-BE49-F238E27FC236}">
                    <a16:creationId xmlns:a16="http://schemas.microsoft.com/office/drawing/2014/main" id="{4333C0A7-FBC5-174D-C86C-3CD10C2B8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16" y="1441613"/>
                <a:ext cx="2207546" cy="367924"/>
              </a:xfrm>
              <a:prstGeom prst="flowChart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Flowchart: Process 31">
                <a:extLst>
                  <a:ext uri="{FF2B5EF4-FFF2-40B4-BE49-F238E27FC236}">
                    <a16:creationId xmlns:a16="http://schemas.microsoft.com/office/drawing/2014/main" id="{1D42C03B-BDFB-1D80-162D-9FF97E232C8D}"/>
                  </a:ext>
                </a:extLst>
              </p:cNvPr>
              <p:cNvSpPr/>
              <p:nvPr/>
            </p:nvSpPr>
            <p:spPr>
              <a:xfrm>
                <a:off x="4862450" y="1455331"/>
                <a:ext cx="676450" cy="367924"/>
              </a:xfrm>
              <a:prstGeom prst="flowChartProcess">
                <a:avLst/>
              </a:prstGeom>
              <a:solidFill>
                <a:srgbClr val="DCD0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CA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CA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Flowchart: Process 31">
                <a:extLst>
                  <a:ext uri="{FF2B5EF4-FFF2-40B4-BE49-F238E27FC236}">
                    <a16:creationId xmlns:a16="http://schemas.microsoft.com/office/drawing/2014/main" id="{1D42C03B-BDFB-1D80-162D-9FF97E232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50" y="1455331"/>
                <a:ext cx="676450" cy="367924"/>
              </a:xfrm>
              <a:prstGeom prst="flowChartProcess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3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5889</TotalTime>
  <Words>3790</Words>
  <Application>Microsoft Office PowerPoint</Application>
  <PresentationFormat>Widescreen</PresentationFormat>
  <Paragraphs>797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Century Gothic</vt:lpstr>
      <vt:lpstr>Mesh</vt:lpstr>
      <vt:lpstr>CS 341: Algorithms</vt:lpstr>
      <vt:lpstr>Optimality proof</vt:lpstr>
      <vt:lpstr>PowerPoint Presentation</vt:lpstr>
      <vt:lpstr>Proving Optimality</vt:lpstr>
      <vt:lpstr>Visual Example</vt:lpstr>
      <vt:lpstr>PowerPoint Presentation</vt:lpstr>
      <vt:lpstr>Reordering O by increasing finish time</vt:lpstr>
      <vt:lpstr>Comparing O’ with G</vt:lpstr>
      <vt:lpstr>Proving Lemma: 〖f(G〗_i)≤f(O_i^′) for all i</vt:lpstr>
      <vt:lpstr>Proving Lemma: 〖f(G〗_i)≤f(O_i^′) for all i</vt:lpstr>
      <vt:lpstr>Using this lemma</vt:lpstr>
      <vt:lpstr>A different proof</vt:lpstr>
      <vt:lpstr>PowerPoint Presentation</vt:lpstr>
      <vt:lpstr>Knapsack problems</vt:lpstr>
      <vt:lpstr>PowerPoint Presentation</vt:lpstr>
      <vt:lpstr>PowerPoint Presentation</vt:lpstr>
      <vt:lpstr>Possible Greedy Strategies for Knapsack Problems</vt:lpstr>
      <vt:lpstr>Possible Greedy Strategies for Knapsack Problems</vt:lpstr>
      <vt:lpstr>Possible Greedy Strategies for Knapsack Problems</vt:lpstr>
      <vt:lpstr>Possible Greedy Strategies for Knapsack Problems</vt:lpstr>
      <vt:lpstr>Possible Greedy Strategies for Knapsack Problems</vt:lpstr>
      <vt:lpstr>PowerPoint Presentation</vt:lpstr>
      <vt:lpstr>PowerPoint Presentation</vt:lpstr>
      <vt:lpstr>Informal feasibility argument (Should be good enough to show feasibility on assessments)</vt:lpstr>
      <vt:lpstr>Minor modification to facilitate formal proof</vt:lpstr>
      <vt:lpstr>Formal Feasibility Arg</vt:lpstr>
      <vt:lpstr>Formal Feasibility Arg</vt:lpstr>
      <vt:lpstr>Formal Feasibility Arg</vt:lpstr>
      <vt:lpstr>Exchange argument</vt:lpstr>
      <vt:lpstr>Optimality – An exchange arugment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Feasibility of Y′</vt:lpstr>
      <vt:lpstr>Feasibility of Y′</vt:lpstr>
      <vt:lpstr>Feasibility of Y′</vt:lpstr>
      <vt:lpstr>Superiority of Y′</vt:lpstr>
      <vt:lpstr>What if elements don’t have distinct profit/weight ratios?</vt:lpstr>
      <vt:lpstr>Optimality Proof without distinctness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Feasibility of Y′</vt:lpstr>
      <vt:lpstr>Profit of Y′</vt:lpstr>
      <vt:lpstr>Summarizing exchange arguments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301</cp:revision>
  <dcterms:created xsi:type="dcterms:W3CDTF">2019-01-07T22:31:11Z</dcterms:created>
  <dcterms:modified xsi:type="dcterms:W3CDTF">2023-09-27T05:03:39Z</dcterms:modified>
</cp:coreProperties>
</file>