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4"/>
  </p:notesMasterIdLst>
  <p:sldIdLst>
    <p:sldId id="256" r:id="rId2"/>
    <p:sldId id="544" r:id="rId3"/>
    <p:sldId id="545" r:id="rId4"/>
    <p:sldId id="549" r:id="rId5"/>
    <p:sldId id="547" r:id="rId6"/>
    <p:sldId id="550" r:id="rId7"/>
    <p:sldId id="551" r:id="rId8"/>
    <p:sldId id="542" r:id="rId9"/>
    <p:sldId id="421" r:id="rId10"/>
    <p:sldId id="408" r:id="rId11"/>
    <p:sldId id="409" r:id="rId12"/>
    <p:sldId id="410" r:id="rId13"/>
    <p:sldId id="411" r:id="rId14"/>
    <p:sldId id="412" r:id="rId15"/>
    <p:sldId id="422" r:id="rId16"/>
    <p:sldId id="423" r:id="rId17"/>
    <p:sldId id="424" r:id="rId18"/>
    <p:sldId id="415" r:id="rId19"/>
    <p:sldId id="435" r:id="rId20"/>
    <p:sldId id="416" r:id="rId21"/>
    <p:sldId id="417" r:id="rId22"/>
    <p:sldId id="436" r:id="rId23"/>
    <p:sldId id="418" r:id="rId24"/>
    <p:sldId id="419" r:id="rId25"/>
    <p:sldId id="437" r:id="rId26"/>
    <p:sldId id="439" r:id="rId27"/>
    <p:sldId id="440" r:id="rId28"/>
    <p:sldId id="434" r:id="rId29"/>
    <p:sldId id="425" r:id="rId30"/>
    <p:sldId id="426" r:id="rId31"/>
    <p:sldId id="442" r:id="rId32"/>
    <p:sldId id="443" r:id="rId33"/>
    <p:sldId id="427" r:id="rId34"/>
    <p:sldId id="428" r:id="rId35"/>
    <p:sldId id="429" r:id="rId36"/>
    <p:sldId id="430" r:id="rId37"/>
    <p:sldId id="433" r:id="rId38"/>
    <p:sldId id="444" r:id="rId39"/>
    <p:sldId id="431" r:id="rId40"/>
    <p:sldId id="446" r:id="rId41"/>
    <p:sldId id="447" r:id="rId42"/>
    <p:sldId id="44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44"/>
            <p14:sldId id="545"/>
            <p14:sldId id="549"/>
            <p14:sldId id="547"/>
            <p14:sldId id="550"/>
            <p14:sldId id="551"/>
            <p14:sldId id="542"/>
            <p14:sldId id="421"/>
            <p14:sldId id="408"/>
            <p14:sldId id="409"/>
            <p14:sldId id="410"/>
            <p14:sldId id="411"/>
            <p14:sldId id="412"/>
            <p14:sldId id="422"/>
            <p14:sldId id="423"/>
            <p14:sldId id="424"/>
            <p14:sldId id="415"/>
            <p14:sldId id="435"/>
            <p14:sldId id="416"/>
            <p14:sldId id="417"/>
            <p14:sldId id="436"/>
            <p14:sldId id="418"/>
            <p14:sldId id="419"/>
            <p14:sldId id="437"/>
            <p14:sldId id="439"/>
            <p14:sldId id="440"/>
            <p14:sldId id="434"/>
            <p14:sldId id="425"/>
            <p14:sldId id="426"/>
            <p14:sldId id="442"/>
            <p14:sldId id="443"/>
            <p14:sldId id="427"/>
            <p14:sldId id="428"/>
            <p14:sldId id="429"/>
            <p14:sldId id="430"/>
            <p14:sldId id="433"/>
            <p14:sldId id="444"/>
            <p14:sldId id="431"/>
            <p14:sldId id="446"/>
            <p14:sldId id="447"/>
            <p14:sldId id="4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2023-09-29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226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73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12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Note to self for next time: make more concrete, with numbers</a:t>
            </a:r>
            <a:r>
              <a:rPr lang="en-CA" baseline="0"/>
              <a:t> I can fill in completely</a:t>
            </a:r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00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35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F8EA-D171-45AB-9FB2-F5DDD26902C4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514C-B8FE-4199-ABB4-6C9EC0DD2FC0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7E12-0D8C-4422-9940-7C959E2B3F88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6615-0CAA-446C-9411-CD3686783EC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466A-E804-4E09-8F8B-32B77B05AB86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CBB0-FFC6-4C07-90EC-DAECD69264D8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2A9C-030E-4AE5-905C-57C51CB171D9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0E4-E827-461C-A30F-1DF67EF7436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FC2-F752-41A3-A34B-219FCC91E7D2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DC6F611F-04C6-4BCA-9E22-EBAE41001D53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>
            <a:lvl1pPr>
              <a:defRPr sz="11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A7C-3771-4FA3-A4F8-7ADD5EC569AF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B6FD-7877-4500-BE10-33DB8D9B6B3D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5985-4D47-4381-B2FD-629162C3F3F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49AA-86D8-4689-9D5E-1989E5C5604B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1B7B-212B-449F-AFFC-C2556E322DF4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BA02-16D9-4771-BF72-F66F481FF471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C0DEBB4-DD4C-43C9-A548-587A8A5AE176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65447FD-5FC3-46BC-9CD9-4050AD8145F5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5465" y="6270190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10.png"/><Relationship Id="rId4" Type="http://schemas.openxmlformats.org/officeDocument/2006/relationships/image" Target="../media/image5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19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22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6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40.png"/><Relationship Id="rId7" Type="http://schemas.openxmlformats.org/officeDocument/2006/relationships/image" Target="../media/image59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0.png"/><Relationship Id="rId7" Type="http://schemas.openxmlformats.org/officeDocument/2006/relationships/image" Target="../media/image63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1" Type="http://schemas.openxmlformats.org/officeDocument/2006/relationships/image" Target="../media/image26.png"/><Relationship Id="rId5" Type="http://schemas.openxmlformats.org/officeDocument/2006/relationships/image" Target="../media/image611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6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4" Type="http://schemas.openxmlformats.org/officeDocument/2006/relationships/image" Target="../media/image4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510.png"/><Relationship Id="rId4" Type="http://schemas.openxmlformats.org/officeDocument/2006/relationships/image" Target="../media/image4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png"/><Relationship Id="rId5" Type="http://schemas.openxmlformats.org/officeDocument/2006/relationships/image" Target="../media/image5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7" Type="http://schemas.openxmlformats.org/officeDocument/2006/relationships/image" Target="../media/image8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7" Type="http://schemas.openxmlformats.org/officeDocument/2006/relationships/image" Target="../media/image8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810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12" Type="http://schemas.openxmlformats.org/officeDocument/2006/relationships/image" Target="../media/image190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00.png"/><Relationship Id="rId5" Type="http://schemas.openxmlformats.org/officeDocument/2006/relationships/image" Target="../media/image47.png"/><Relationship Id="rId10" Type="http://schemas.openxmlformats.org/officeDocument/2006/relationships/image" Target="../media/image470.png"/><Relationship Id="rId4" Type="http://schemas.openxmlformats.org/officeDocument/2006/relationships/image" Target="../media/image410.png"/><Relationship Id="rId9" Type="http://schemas.openxmlformats.org/officeDocument/2006/relationships/image" Target="../media/image4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4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8: dynamic programming II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A146413-E329-4E27-BB56-D5975EBC2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12" y="485474"/>
            <a:ext cx="6560312" cy="5079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0"/>
          <a:stretch/>
        </p:blipFill>
        <p:spPr>
          <a:xfrm>
            <a:off x="4376883" y="4106570"/>
            <a:ext cx="1656266" cy="1251403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2862234" y="514191"/>
            <a:ext cx="2607934" cy="1146879"/>
          </a:xfrm>
          <a:prstGeom prst="flowChartProcess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ular Callout 5"/>
          <p:cNvSpPr/>
          <p:nvPr/>
        </p:nvSpPr>
        <p:spPr>
          <a:xfrm>
            <a:off x="270533" y="692563"/>
            <a:ext cx="1958655" cy="1206575"/>
          </a:xfrm>
          <a:prstGeom prst="wedgeRectCallout">
            <a:avLst>
              <a:gd name="adj1" fmla="val 82482"/>
              <a:gd name="adj2" fmla="val -191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Suppose the optimal solution </a:t>
            </a:r>
            <a:r>
              <a:rPr lang="en-CA" b="1" dirty="0"/>
              <a:t>O</a:t>
            </a:r>
            <a:r>
              <a:rPr lang="en-CA" dirty="0"/>
              <a:t> </a:t>
            </a:r>
            <a:r>
              <a:rPr lang="en-CA" b="1" dirty="0"/>
              <a:t>does not include</a:t>
            </a:r>
            <a:r>
              <a:rPr lang="en-CA" dirty="0"/>
              <a:t> </a:t>
            </a:r>
            <a:r>
              <a:rPr lang="en-CA" b="1" dirty="0"/>
              <a:t>this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11015" y="2300428"/>
            <a:ext cx="2440204" cy="1206575"/>
          </a:xfrm>
          <a:prstGeom prst="wedgeRectCallout">
            <a:avLst>
              <a:gd name="adj1" fmla="val 15079"/>
              <a:gd name="adj2" fmla="val -836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Then with the </a:t>
            </a:r>
            <a:r>
              <a:rPr lang="en-CA" b="1" dirty="0"/>
              <a:t>O</a:t>
            </a:r>
            <a:r>
              <a:rPr lang="en-CA" dirty="0"/>
              <a:t> must achieve the best possible value </a:t>
            </a:r>
            <a:r>
              <a:rPr lang="en-CA" b="1" dirty="0"/>
              <a:t>using</a:t>
            </a:r>
            <a:r>
              <a:rPr lang="en-CA" dirty="0"/>
              <a:t> </a:t>
            </a:r>
            <a:r>
              <a:rPr lang="en-CA" b="1" dirty="0"/>
              <a:t>only items 1-3</a:t>
            </a:r>
            <a:r>
              <a:rPr lang="en-CA" dirty="0"/>
              <a:t>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529283" y="1488102"/>
            <a:ext cx="3013732" cy="1206575"/>
          </a:xfrm>
          <a:prstGeom prst="wedgeRectCallout">
            <a:avLst>
              <a:gd name="adj1" fmla="val -66249"/>
              <a:gd name="adj2" fmla="val -96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err="1"/>
              <a:t>Subproblem</a:t>
            </a:r>
            <a:r>
              <a:rPr lang="en-CA" b="1" dirty="0"/>
              <a:t>: </a:t>
            </a:r>
            <a:r>
              <a:rPr lang="en-CA" dirty="0"/>
              <a:t>output max value for </a:t>
            </a:r>
            <a:r>
              <a:rPr lang="en-CA" b="1" dirty="0"/>
              <a:t>≤ 7kg </a:t>
            </a:r>
            <a:r>
              <a:rPr lang="en-CA" dirty="0"/>
              <a:t>out of these </a:t>
            </a:r>
            <a:r>
              <a:rPr lang="en-CA" b="1" dirty="0"/>
              <a:t>three items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344288" y="138152"/>
            <a:ext cx="4126292" cy="1206575"/>
          </a:xfrm>
          <a:prstGeom prst="wedgeRectCallout">
            <a:avLst>
              <a:gd name="adj1" fmla="val 41874"/>
              <a:gd name="adj2" fmla="val -34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Problem: output maximum value one can get from taking </a:t>
            </a:r>
            <a:r>
              <a:rPr lang="en-CA" b="1" dirty="0"/>
              <a:t>≤ 7kg</a:t>
            </a:r>
            <a:r>
              <a:rPr lang="en-CA" dirty="0"/>
              <a:t>,</a:t>
            </a:r>
            <a:br>
              <a:rPr lang="en-CA" dirty="0"/>
            </a:br>
            <a:r>
              <a:rPr lang="en-CA" dirty="0"/>
              <a:t>out of these </a:t>
            </a:r>
            <a:r>
              <a:rPr lang="en-CA" b="1" dirty="0"/>
              <a:t>four items</a:t>
            </a:r>
            <a:r>
              <a:rPr lang="en-CA" dirty="0"/>
              <a:t>.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2917242" y="1705344"/>
            <a:ext cx="3137276" cy="3710718"/>
          </a:xfrm>
          <a:prstGeom prst="flowChartProcess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ular Callout 11"/>
          <p:cNvSpPr/>
          <p:nvPr/>
        </p:nvSpPr>
        <p:spPr>
          <a:xfrm>
            <a:off x="9809905" y="1488102"/>
            <a:ext cx="2200920" cy="1206575"/>
          </a:xfrm>
          <a:prstGeom prst="wedgeRectCallout">
            <a:avLst>
              <a:gd name="adj1" fmla="val -63542"/>
              <a:gd name="adj2" fmla="val -155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This is a </a:t>
            </a:r>
            <a:r>
              <a:rPr lang="en-CA" b="1" dirty="0"/>
              <a:t>smaller </a:t>
            </a:r>
            <a:r>
              <a:rPr lang="en-CA" b="1" dirty="0" err="1"/>
              <a:t>subproblem</a:t>
            </a:r>
            <a:r>
              <a:rPr lang="en-CA" b="1" dirty="0"/>
              <a:t>: </a:t>
            </a:r>
            <a:r>
              <a:rPr lang="en-CA" dirty="0"/>
              <a:t>reduced</a:t>
            </a:r>
            <a:br>
              <a:rPr lang="en-CA" dirty="0"/>
            </a:br>
            <a:r>
              <a:rPr lang="en-CA" dirty="0"/>
              <a:t># of items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6460317" y="3387059"/>
            <a:ext cx="5662758" cy="6492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Let P[</a:t>
            </a:r>
            <a:r>
              <a:rPr lang="en-CA" dirty="0" err="1"/>
              <a:t>i</a:t>
            </a:r>
            <a:r>
              <a:rPr lang="en-CA" dirty="0"/>
              <a:t>, m] = maximum profit using</a:t>
            </a:r>
            <a:br>
              <a:rPr lang="en-CA" dirty="0"/>
            </a:br>
            <a:r>
              <a:rPr lang="en-CA" dirty="0"/>
              <a:t>any subset of the items </a:t>
            </a:r>
            <a:r>
              <a:rPr lang="en-CA" b="1" dirty="0"/>
              <a:t>1..i</a:t>
            </a:r>
            <a:r>
              <a:rPr lang="en-CA" dirty="0"/>
              <a:t>, with weight limit </a:t>
            </a:r>
            <a:r>
              <a:rPr lang="en-CA" b="1" dirty="0"/>
              <a:t>m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6460318" y="4557670"/>
            <a:ext cx="5662758" cy="8988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If </a:t>
            </a:r>
            <a:r>
              <a:rPr lang="en-CA" b="1" dirty="0"/>
              <a:t>O</a:t>
            </a:r>
            <a:r>
              <a:rPr lang="en-CA" dirty="0"/>
              <a:t> </a:t>
            </a:r>
            <a:r>
              <a:rPr lang="en-CA" b="1" dirty="0"/>
              <a:t>does not include</a:t>
            </a:r>
            <a:r>
              <a:rPr lang="en-CA" dirty="0"/>
              <a:t> the camera, then </a:t>
            </a:r>
            <a:br>
              <a:rPr lang="en-CA" dirty="0"/>
            </a:br>
            <a:r>
              <a:rPr lang="en-CA" dirty="0"/>
              <a:t>P[4, 7] = best we can do with the</a:t>
            </a:r>
            <a:br>
              <a:rPr lang="en-CA" dirty="0"/>
            </a:br>
            <a:r>
              <a:rPr lang="en-CA" b="1" dirty="0"/>
              <a:t>first three </a:t>
            </a:r>
            <a:r>
              <a:rPr lang="en-CA" dirty="0"/>
              <a:t>items and weight limit </a:t>
            </a:r>
            <a:r>
              <a:rPr lang="en-CA" b="1" dirty="0"/>
              <a:t>7kg</a:t>
            </a:r>
            <a:endParaRPr lang="en-CA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201" y="50789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1662" y="164876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5880" y="276494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9250" y="420984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1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6460317" y="5456474"/>
            <a:ext cx="5662758" cy="3725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That is, P[4, 7] = P[3, 7]</a:t>
            </a:r>
            <a:endParaRPr lang="en-CA" baseline="-25000" dirty="0"/>
          </a:p>
        </p:txBody>
      </p:sp>
      <p:sp>
        <p:nvSpPr>
          <p:cNvPr id="23" name="Rectangular Callout 22"/>
          <p:cNvSpPr/>
          <p:nvPr/>
        </p:nvSpPr>
        <p:spPr>
          <a:xfrm>
            <a:off x="1311145" y="5010028"/>
            <a:ext cx="3013732" cy="888885"/>
          </a:xfrm>
          <a:prstGeom prst="wedgeRectCallout">
            <a:avLst>
              <a:gd name="adj1" fmla="val -43628"/>
              <a:gd name="adj2" fmla="val -96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What if the camera </a:t>
            </a:r>
            <a:r>
              <a:rPr lang="en-CA" b="1" u="sng" dirty="0"/>
              <a:t>IS </a:t>
            </a:r>
            <a:r>
              <a:rPr lang="en-CA" b="1" dirty="0"/>
              <a:t>included in O?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6460317" y="2833203"/>
            <a:ext cx="5662758" cy="5538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Goal: create </a:t>
            </a:r>
            <a:r>
              <a:rPr lang="en-CA" b="1" dirty="0"/>
              <a:t>recurrence relation </a:t>
            </a:r>
            <a:r>
              <a:rPr lang="en-CA" dirty="0"/>
              <a:t>to describe optimal solution in terms of </a:t>
            </a:r>
            <a:r>
              <a:rPr lang="en-CA" dirty="0" err="1"/>
              <a:t>subproblems</a:t>
            </a:r>
            <a:endParaRPr lang="en-CA" baseline="-25000" dirty="0"/>
          </a:p>
        </p:txBody>
      </p:sp>
      <p:sp>
        <p:nvSpPr>
          <p:cNvPr id="25" name="Flowchart: Process 24"/>
          <p:cNvSpPr/>
          <p:nvPr/>
        </p:nvSpPr>
        <p:spPr>
          <a:xfrm>
            <a:off x="6460317" y="4022869"/>
            <a:ext cx="5662758" cy="3909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Note: P[n, M] (= P[4, 7]) is the </a:t>
            </a:r>
            <a:r>
              <a:rPr lang="en-CA" b="1" dirty="0"/>
              <a:t>optimal profit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0947A73-D538-4C18-9EE7-9A8337A9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6E3E31D-A757-4DA4-A70C-58E44381C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12" y="485474"/>
            <a:ext cx="6560312" cy="50795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0"/>
          <a:stretch/>
        </p:blipFill>
        <p:spPr>
          <a:xfrm>
            <a:off x="4376883" y="4106570"/>
            <a:ext cx="1656266" cy="1251403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2862234" y="514191"/>
            <a:ext cx="2607934" cy="1146879"/>
          </a:xfrm>
          <a:prstGeom prst="flowChartProcess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ular Callout 5"/>
          <p:cNvSpPr/>
          <p:nvPr/>
        </p:nvSpPr>
        <p:spPr>
          <a:xfrm>
            <a:off x="270533" y="692563"/>
            <a:ext cx="1958655" cy="1206575"/>
          </a:xfrm>
          <a:prstGeom prst="wedgeRectCallout">
            <a:avLst>
              <a:gd name="adj1" fmla="val 82482"/>
              <a:gd name="adj2" fmla="val -191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Suppose the optimal solution </a:t>
            </a:r>
            <a:r>
              <a:rPr lang="en-CA" b="1" dirty="0"/>
              <a:t>O</a:t>
            </a:r>
            <a:r>
              <a:rPr lang="en-CA" dirty="0"/>
              <a:t> </a:t>
            </a:r>
            <a:r>
              <a:rPr lang="en-CA" b="1" dirty="0"/>
              <a:t>includes this</a:t>
            </a:r>
            <a:endParaRPr lang="en-CA" dirty="0"/>
          </a:p>
        </p:txBody>
      </p:sp>
      <p:sp>
        <p:nvSpPr>
          <p:cNvPr id="8" name="Rectangular Callout 7"/>
          <p:cNvSpPr/>
          <p:nvPr/>
        </p:nvSpPr>
        <p:spPr>
          <a:xfrm>
            <a:off x="6529283" y="1720766"/>
            <a:ext cx="3013732" cy="1206575"/>
          </a:xfrm>
          <a:prstGeom prst="wedgeRectCallout">
            <a:avLst>
              <a:gd name="adj1" fmla="val -66249"/>
              <a:gd name="adj2" fmla="val -96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err="1"/>
              <a:t>Subproblem</a:t>
            </a:r>
            <a:r>
              <a:rPr lang="en-CA" b="1" dirty="0"/>
              <a:t>: </a:t>
            </a:r>
            <a:r>
              <a:rPr lang="en-CA" dirty="0"/>
              <a:t>output max value for </a:t>
            </a:r>
            <a:r>
              <a:rPr lang="en-CA" b="1" dirty="0"/>
              <a:t>≤ 6kg </a:t>
            </a:r>
            <a:r>
              <a:rPr lang="en-CA" dirty="0"/>
              <a:t>out of these </a:t>
            </a:r>
            <a:r>
              <a:rPr lang="en-CA" b="1" dirty="0"/>
              <a:t>three items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344288" y="138152"/>
            <a:ext cx="4126292" cy="1206575"/>
          </a:xfrm>
          <a:prstGeom prst="wedgeRectCallout">
            <a:avLst>
              <a:gd name="adj1" fmla="val 41874"/>
              <a:gd name="adj2" fmla="val -34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Problem: output maximum value one can get from taking </a:t>
            </a:r>
            <a:r>
              <a:rPr lang="en-CA" b="1" dirty="0"/>
              <a:t>≤ 7kg</a:t>
            </a:r>
            <a:r>
              <a:rPr lang="en-CA" dirty="0"/>
              <a:t>,</a:t>
            </a:r>
            <a:br>
              <a:rPr lang="en-CA" dirty="0"/>
            </a:br>
            <a:r>
              <a:rPr lang="en-CA" dirty="0"/>
              <a:t>out of these </a:t>
            </a:r>
            <a:r>
              <a:rPr lang="en-CA" b="1" dirty="0"/>
              <a:t>four items</a:t>
            </a:r>
            <a:r>
              <a:rPr lang="en-CA" dirty="0"/>
              <a:t>.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2917242" y="1705344"/>
            <a:ext cx="3137276" cy="3710718"/>
          </a:xfrm>
          <a:prstGeom prst="flowChartProcess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ular Callout 11"/>
          <p:cNvSpPr/>
          <p:nvPr/>
        </p:nvSpPr>
        <p:spPr>
          <a:xfrm>
            <a:off x="9809905" y="1720766"/>
            <a:ext cx="2200920" cy="1206575"/>
          </a:xfrm>
          <a:prstGeom prst="wedgeRectCallout">
            <a:avLst>
              <a:gd name="adj1" fmla="val -63542"/>
              <a:gd name="adj2" fmla="val -155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This is a </a:t>
            </a:r>
            <a:r>
              <a:rPr lang="en-CA" b="1" dirty="0"/>
              <a:t>smaller </a:t>
            </a:r>
            <a:r>
              <a:rPr lang="en-CA" b="1" dirty="0" err="1"/>
              <a:t>subproblem</a:t>
            </a:r>
            <a:r>
              <a:rPr lang="en-CA" b="1" dirty="0"/>
              <a:t>: </a:t>
            </a:r>
            <a:r>
              <a:rPr lang="en-CA" dirty="0"/>
              <a:t>reduced weight</a:t>
            </a:r>
          </a:p>
          <a:p>
            <a:pPr algn="ctr"/>
            <a:r>
              <a:rPr lang="en-CA" b="1" dirty="0"/>
              <a:t>and </a:t>
            </a:r>
            <a:r>
              <a:rPr lang="en-CA" dirty="0"/>
              <a:t># of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Process 12"/>
              <p:cNvSpPr/>
              <p:nvPr/>
            </p:nvSpPr>
            <p:spPr>
              <a:xfrm>
                <a:off x="6529283" y="3074151"/>
                <a:ext cx="5481542" cy="649278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Recall: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maximum profit using</a:t>
                </a:r>
                <a:br>
                  <a:rPr lang="en-CA" dirty="0"/>
                </a:br>
                <a:r>
                  <a:rPr lang="en-CA" dirty="0"/>
                  <a:t>any subset of the items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dirty="0"/>
                  <a:t>, with weight limit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3" name="Flowchart: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83" y="3074151"/>
                <a:ext cx="5481542" cy="649278"/>
              </a:xfrm>
              <a:prstGeom prst="flowChartProcess">
                <a:avLst/>
              </a:prstGeom>
              <a:blipFill>
                <a:blip r:embed="rId4"/>
                <a:stretch>
                  <a:fillRect t="-2727" b="-118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Process 14"/>
              <p:cNvSpPr/>
              <p:nvPr/>
            </p:nvSpPr>
            <p:spPr>
              <a:xfrm>
                <a:off x="6529282" y="3884207"/>
                <a:ext cx="5481542" cy="89880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If </a:t>
                </a:r>
                <a:r>
                  <a:rPr lang="en-CA" b="1" dirty="0"/>
                  <a:t>O</a:t>
                </a:r>
                <a:r>
                  <a:rPr lang="en-CA" dirty="0"/>
                  <a:t> includes the camera, then 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[4, 7]=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i="1" baseline="-2500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CA" dirty="0"/>
                  <a:t> + best we can do with the</a:t>
                </a:r>
                <a:br>
                  <a:rPr lang="en-CA" dirty="0"/>
                </a:br>
                <a:r>
                  <a:rPr lang="en-CA" dirty="0"/>
                  <a:t>first </a:t>
                </a:r>
                <a:r>
                  <a:rPr lang="en-CA" b="1" dirty="0"/>
                  <a:t>three items</a:t>
                </a:r>
                <a:r>
                  <a:rPr lang="en-CA" dirty="0"/>
                  <a:t> and weight limit </a:t>
                </a:r>
                <a:r>
                  <a:rPr lang="en-CA" b="1" dirty="0"/>
                  <a:t>7kg – w</a:t>
                </a:r>
                <a:r>
                  <a:rPr lang="en-CA" b="1" baseline="-25000" dirty="0"/>
                  <a:t>4</a:t>
                </a:r>
                <a:r>
                  <a:rPr lang="en-CA" b="1" dirty="0"/>
                  <a:t> </a:t>
                </a:r>
                <a:r>
                  <a:rPr lang="en-CA" dirty="0"/>
                  <a:t>= 6kg</a:t>
                </a:r>
              </a:p>
            </p:txBody>
          </p:sp>
        </mc:Choice>
        <mc:Fallback xmlns="">
          <p:sp>
            <p:nvSpPr>
              <p:cNvPr id="15" name="Flowchart: Process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82" y="3884207"/>
                <a:ext cx="5481542" cy="898804"/>
              </a:xfrm>
              <a:prstGeom prst="flowChartProcess">
                <a:avLst/>
              </a:prstGeom>
              <a:blipFill>
                <a:blip r:embed="rId5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166201" y="50789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1662" y="164876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5880" y="276494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9250" y="420984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Process 19"/>
              <p:cNvSpPr/>
              <p:nvPr/>
            </p:nvSpPr>
            <p:spPr>
              <a:xfrm>
                <a:off x="6529281" y="4783011"/>
                <a:ext cx="5481542" cy="37252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That is,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[4, 7]=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[3, 6]</m:t>
                    </m:r>
                  </m:oMath>
                </a14:m>
                <a:endParaRPr lang="en-CA" baseline="-25000" dirty="0"/>
              </a:p>
            </p:txBody>
          </p:sp>
        </mc:Choice>
        <mc:Fallback xmlns="">
          <p:sp>
            <p:nvSpPr>
              <p:cNvPr id="20" name="Flowchart: Process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81" y="4783011"/>
                <a:ext cx="5481542" cy="372520"/>
              </a:xfrm>
              <a:prstGeom prst="flowChartProcess">
                <a:avLst/>
              </a:prstGeom>
              <a:blipFill>
                <a:blip r:embed="rId6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129856" y="2448247"/>
            <a:ext cx="3241332" cy="1206575"/>
          </a:xfrm>
          <a:prstGeom prst="wedgeRectCallout">
            <a:avLst>
              <a:gd name="adj1" fmla="val -16700"/>
              <a:gd name="adj2" fmla="val -989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Then with the </a:t>
            </a:r>
            <a:r>
              <a:rPr lang="en-CA" b="1" dirty="0"/>
              <a:t>remaining 7kg – w</a:t>
            </a:r>
            <a:r>
              <a:rPr lang="en-CA" b="1" baseline="-25000" dirty="0"/>
              <a:t>4</a:t>
            </a:r>
            <a:r>
              <a:rPr lang="en-CA" b="1" dirty="0"/>
              <a:t> = 6kg, and</a:t>
            </a:r>
            <a:br>
              <a:rPr lang="en-CA" b="1" dirty="0"/>
            </a:br>
            <a:r>
              <a:rPr lang="en-CA" b="1" dirty="0"/>
              <a:t>items 1-3,</a:t>
            </a:r>
            <a:r>
              <a:rPr lang="en-CA" dirty="0"/>
              <a:t> </a:t>
            </a:r>
            <a:r>
              <a:rPr lang="en-CA" b="1" dirty="0"/>
              <a:t>O</a:t>
            </a:r>
            <a:r>
              <a:rPr lang="en-CA" dirty="0"/>
              <a:t> must achieve the best possible value.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3118616" y="4747652"/>
            <a:ext cx="3202790" cy="888885"/>
          </a:xfrm>
          <a:prstGeom prst="wedgeRectCallout">
            <a:avLst>
              <a:gd name="adj1" fmla="val 73782"/>
              <a:gd name="adj2" fmla="val -12474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How to evaluate </a:t>
            </a:r>
            <a:r>
              <a:rPr lang="en-CA" b="1" dirty="0"/>
              <a:t>both possibilities: </a:t>
            </a:r>
            <a:r>
              <a:rPr lang="en-CA" dirty="0"/>
              <a:t>in &amp; not in </a:t>
            </a:r>
            <a:r>
              <a:rPr lang="en-CA" b="1" dirty="0"/>
              <a:t>O</a:t>
            </a:r>
            <a:r>
              <a:rPr lang="en-CA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13C85-CF7C-41E6-95E9-841853BD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5" grpId="0" animBg="1"/>
      <p:bldP spid="20" grpId="0" animBg="1"/>
      <p:bldP spid="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Process 3"/>
              <p:cNvSpPr/>
              <p:nvPr/>
            </p:nvSpPr>
            <p:spPr>
              <a:xfrm>
                <a:off x="285387" y="2183123"/>
                <a:ext cx="5357916" cy="89880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If</a:t>
                </a:r>
                <a:r>
                  <a:rPr lang="en-CA" b="1" dirty="0"/>
                  <a:t> O includes </a:t>
                </a:r>
                <a:r>
                  <a:rPr lang="en-CA" dirty="0"/>
                  <a:t>the camera, then 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[4, 7]=</m:t>
                    </m:r>
                    <m:r>
                      <a:rPr lang="en-CA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CA" b="1" i="1" baseline="-2500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CA" dirty="0"/>
                  <a:t> best we can do with the</a:t>
                </a:r>
                <a:br>
                  <a:rPr lang="en-CA" dirty="0"/>
                </a:br>
                <a:r>
                  <a:rPr lang="en-CA" b="1" dirty="0"/>
                  <a:t>first three</a:t>
                </a:r>
                <a:r>
                  <a:rPr lang="en-CA" dirty="0"/>
                  <a:t> items and weight limit </a:t>
                </a:r>
                <a:r>
                  <a:rPr lang="en-CA" b="1" dirty="0"/>
                  <a:t>7kg – </a:t>
                </a:r>
                <a:r>
                  <a:rPr lang="en-CA" b="1" dirty="0">
                    <a:solidFill>
                      <a:srgbClr val="FFFF00"/>
                    </a:solidFill>
                  </a:rPr>
                  <a:t>w</a:t>
                </a:r>
                <a:r>
                  <a:rPr lang="en-CA" b="1" baseline="-25000" dirty="0">
                    <a:solidFill>
                      <a:srgbClr val="FFFF00"/>
                    </a:solidFill>
                  </a:rPr>
                  <a:t>4</a:t>
                </a:r>
                <a:r>
                  <a:rPr lang="en-CA" dirty="0"/>
                  <a:t> = 6kg</a:t>
                </a:r>
                <a:endParaRPr lang="en-CA" b="1" baseline="-25000" dirty="0"/>
              </a:p>
            </p:txBody>
          </p:sp>
        </mc:Choice>
        <mc:Fallback xmlns="">
          <p:sp>
            <p:nvSpPr>
              <p:cNvPr id="4" name="Flowchart: Proces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7" y="2183123"/>
                <a:ext cx="5357916" cy="898804"/>
              </a:xfrm>
              <a:prstGeom prst="flowChartProcess">
                <a:avLst/>
              </a:prstGeom>
              <a:blipFill>
                <a:blip r:embed="rId2"/>
                <a:stretch>
                  <a:fillRect l="-340" t="-3974" r="-113" b="-99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Process 4"/>
              <p:cNvSpPr/>
              <p:nvPr/>
            </p:nvSpPr>
            <p:spPr>
              <a:xfrm>
                <a:off x="5643301" y="2181507"/>
                <a:ext cx="3019147" cy="900419"/>
              </a:xfrm>
              <a:prstGeom prst="flowChartProcess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[4, 7]=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[3, 7−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CA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Flowchart: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01" y="2181507"/>
                <a:ext cx="3019147" cy="900419"/>
              </a:xfrm>
              <a:prstGeom prst="flowChart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Process 5"/>
              <p:cNvSpPr/>
              <p:nvPr/>
            </p:nvSpPr>
            <p:spPr>
              <a:xfrm>
                <a:off x="285388" y="1121757"/>
                <a:ext cx="5357916" cy="89880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If </a:t>
                </a:r>
                <a:r>
                  <a:rPr lang="en-CA" b="1" dirty="0"/>
                  <a:t>O</a:t>
                </a:r>
                <a:r>
                  <a:rPr lang="en-CA" dirty="0"/>
                  <a:t> </a:t>
                </a:r>
                <a:r>
                  <a:rPr lang="en-CA" b="1" dirty="0"/>
                  <a:t>does not include</a:t>
                </a:r>
                <a:r>
                  <a:rPr lang="en-CA" dirty="0"/>
                  <a:t> the camera, then 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[4, 7]=</m:t>
                    </m:r>
                  </m:oMath>
                </a14:m>
                <a:r>
                  <a:rPr lang="en-CA" dirty="0"/>
                  <a:t> best we can do with the</a:t>
                </a:r>
                <a:br>
                  <a:rPr lang="en-CA" dirty="0"/>
                </a:br>
                <a:r>
                  <a:rPr lang="en-CA" b="1" dirty="0"/>
                  <a:t>first three </a:t>
                </a:r>
                <a:r>
                  <a:rPr lang="en-CA" dirty="0"/>
                  <a:t>items and weight limit </a:t>
                </a:r>
                <a:r>
                  <a:rPr lang="en-CA" b="1" dirty="0"/>
                  <a:t>7kg</a:t>
                </a:r>
                <a:endParaRPr lang="en-CA" b="1" baseline="-25000" dirty="0"/>
              </a:p>
            </p:txBody>
          </p:sp>
        </mc:Choice>
        <mc:Fallback xmlns="">
          <p:sp>
            <p:nvSpPr>
              <p:cNvPr id="6" name="Flowchart: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8" y="1121757"/>
                <a:ext cx="5357916" cy="898804"/>
              </a:xfrm>
              <a:prstGeom prst="flowChartProcess">
                <a:avLst/>
              </a:prstGeom>
              <a:blipFill>
                <a:blip r:embed="rId4"/>
                <a:stretch>
                  <a:fillRect t="-4000" b="-1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Process 6"/>
              <p:cNvSpPr/>
              <p:nvPr/>
            </p:nvSpPr>
            <p:spPr>
              <a:xfrm>
                <a:off x="5643303" y="1121757"/>
                <a:ext cx="3019147" cy="898804"/>
              </a:xfrm>
              <a:prstGeom prst="flowChartProcess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[4, 7]=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[3, 7]</m:t>
                      </m:r>
                    </m:oMath>
                  </m:oMathPara>
                </a14:m>
                <a:endParaRPr lang="en-CA" baseline="-25000" dirty="0"/>
              </a:p>
            </p:txBody>
          </p:sp>
        </mc:Choice>
        <mc:Fallback xmlns="">
          <p:sp>
            <p:nvSpPr>
              <p:cNvPr id="7" name="Flowchart: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03" y="1121757"/>
                <a:ext cx="3019147" cy="898804"/>
              </a:xfrm>
              <a:prstGeom prst="flowChart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Process 7"/>
              <p:cNvSpPr/>
              <p:nvPr/>
            </p:nvSpPr>
            <p:spPr>
              <a:xfrm>
                <a:off x="285390" y="310744"/>
                <a:ext cx="5357917" cy="649278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Recall: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]= </m:t>
                    </m:r>
                  </m:oMath>
                </a14:m>
                <a:r>
                  <a:rPr lang="en-CA" dirty="0"/>
                  <a:t>maximum profit using</a:t>
                </a:r>
                <a:br>
                  <a:rPr lang="en-CA" dirty="0"/>
                </a:br>
                <a:r>
                  <a:rPr lang="en-CA" dirty="0"/>
                  <a:t>any subset of the items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dirty="0"/>
                  <a:t>, with weight limit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8" name="Flowchart: Proces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90" y="310744"/>
                <a:ext cx="5357917" cy="649278"/>
              </a:xfrm>
              <a:prstGeom prst="flowChartProcess">
                <a:avLst/>
              </a:prstGeom>
              <a:blipFill>
                <a:blip r:embed="rId6"/>
                <a:stretch>
                  <a:fillRect l="-794" t="-3670" b="-128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/>
          <p:cNvSpPr/>
          <p:nvPr/>
        </p:nvSpPr>
        <p:spPr>
          <a:xfrm>
            <a:off x="285390" y="3252792"/>
            <a:ext cx="5357914" cy="888885"/>
          </a:xfrm>
          <a:prstGeom prst="wedgeRectCallout">
            <a:avLst>
              <a:gd name="adj1" fmla="val 2829"/>
              <a:gd name="adj2" fmla="val -450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Try both </a:t>
            </a:r>
            <a:r>
              <a:rPr lang="en-CA" dirty="0"/>
              <a:t>and take the better result! </a:t>
            </a:r>
            <a:r>
              <a:rPr lang="en-CA" b="1" dirty="0"/>
              <a:t>(How?)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lowchart: Process 9"/>
              <p:cNvSpPr/>
              <p:nvPr/>
            </p:nvSpPr>
            <p:spPr>
              <a:xfrm>
                <a:off x="5643304" y="3241258"/>
                <a:ext cx="3019148" cy="900419"/>
              </a:xfrm>
              <a:prstGeom prst="flowChartProcess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CA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 dirty="0" smtClean="0">
                              <a:latin typeface="Cambria Math" panose="02040503050406030204" pitchFamily="18" charset="0"/>
                            </a:rPr>
                            <m:t>4, 7</m:t>
                          </m:r>
                        </m:e>
                      </m:d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0" dirty="0" smtClean="0">
                          <a:latin typeface="Cambria Math" panose="02040503050406030204" pitchFamily="18" charset="0"/>
                        </a:rPr>
                        <m:t>𝐦𝐚𝐱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⁡{</m:t>
                      </m:r>
                    </m:oMath>
                  </m:oMathPara>
                </a14:m>
                <a:endParaRPr lang="en-CA" b="1" i="1" dirty="0">
                  <a:latin typeface="Cambria Math" panose="02040503050406030204" pitchFamily="18" charset="0"/>
                </a:endParaRPr>
              </a:p>
              <a:p>
                <a:r>
                  <a:rPr lang="en-CA" b="0" dirty="0"/>
                  <a:t>		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3, 7</m:t>
                        </m:r>
                      </m:e>
                    </m:d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b="0" i="1" dirty="0">
                  <a:latin typeface="Cambria Math" panose="02040503050406030204" pitchFamily="18" charset="0"/>
                </a:endParaRPr>
              </a:p>
              <a:p>
                <a:r>
                  <a:rPr lang="en-CA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[3, 7−</m:t>
                    </m:r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i="1" dirty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b="1" baseline="-25000" dirty="0"/>
              </a:p>
            </p:txBody>
          </p:sp>
        </mc:Choice>
        <mc:Fallback xmlns="">
          <p:sp>
            <p:nvSpPr>
              <p:cNvPr id="10" name="Flowchart: Proces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04" y="3241258"/>
                <a:ext cx="3019148" cy="900419"/>
              </a:xfrm>
              <a:prstGeom prst="flowChartProcess">
                <a:avLst/>
              </a:prstGeom>
              <a:blipFill>
                <a:blip r:embed="rId7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8672894" y="3241258"/>
                <a:ext cx="3371622" cy="900419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CA" b="1" i="0" dirty="0" smtClean="0">
                          <a:latin typeface="Cambria Math" panose="02040503050406030204" pitchFamily="18" charset="0"/>
                        </a:rPr>
                        <m:t>𝐦𝐚𝐱</m:t>
                      </m:r>
                      <m:r>
                        <a:rPr lang="en-CA" b="1" i="0" dirty="0" smtClean="0">
                          <a:latin typeface="Cambria Math" panose="02040503050406030204" pitchFamily="18" charset="0"/>
                        </a:rPr>
                        <m:t>⁡{</m:t>
                      </m:r>
                    </m:oMath>
                  </m:oMathPara>
                </a14:m>
                <a:endParaRPr lang="en-CA" b="1" dirty="0"/>
              </a:p>
              <a:p>
                <a:r>
                  <a:rPr lang="en-CA" dirty="0"/>
                  <a:t>		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],</m:t>
                    </m:r>
                  </m:oMath>
                </a14:m>
                <a:endParaRPr lang="en-CA" dirty="0"/>
              </a:p>
              <a:p>
                <a:r>
                  <a:rPr lang="en-CA" dirty="0"/>
                  <a:t>		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1" i="1" baseline="-25000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 dirty="0" err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1" i="1" baseline="-25000" dirty="0" err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894" y="3241258"/>
                <a:ext cx="3371622" cy="900419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8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Process 11"/>
          <p:cNvSpPr/>
          <p:nvPr/>
        </p:nvSpPr>
        <p:spPr>
          <a:xfrm>
            <a:off x="8662452" y="630058"/>
            <a:ext cx="3383322" cy="46370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In general:</a:t>
            </a:r>
            <a:endParaRPr lang="en-CA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Process 12"/>
              <p:cNvSpPr/>
              <p:nvPr/>
            </p:nvSpPr>
            <p:spPr>
              <a:xfrm>
                <a:off x="8662446" y="2181507"/>
                <a:ext cx="3383322" cy="900419"/>
              </a:xfrm>
              <a:prstGeom prst="flowChart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b="1" i="1" baseline="-25000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−1, 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i="1" dirty="0" err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CA" b="1" i="1" baseline="-25000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aseline="-25000" dirty="0"/>
              </a:p>
            </p:txBody>
          </p:sp>
        </mc:Choice>
        <mc:Fallback xmlns="">
          <p:sp>
            <p:nvSpPr>
              <p:cNvPr id="13" name="Flowchart: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46" y="2181507"/>
                <a:ext cx="3383322" cy="900419"/>
              </a:xfrm>
              <a:prstGeom prst="flowChart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Process 13"/>
              <p:cNvSpPr/>
              <p:nvPr/>
            </p:nvSpPr>
            <p:spPr>
              <a:xfrm>
                <a:off x="8662450" y="1121757"/>
                <a:ext cx="3383322" cy="900419"/>
              </a:xfrm>
              <a:prstGeom prst="flowChart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−1, 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aseline="-25000" dirty="0"/>
              </a:p>
            </p:txBody>
          </p:sp>
        </mc:Choice>
        <mc:Fallback xmlns="">
          <p:sp>
            <p:nvSpPr>
              <p:cNvPr id="14" name="Flowchart: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50" y="1121757"/>
                <a:ext cx="3383322" cy="900419"/>
              </a:xfrm>
              <a:prstGeom prst="flowChartProcess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1850444" y="4282194"/>
                <a:ext cx="8955208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1" i="1" baseline="-25000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 dirty="0" err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1" i="1" baseline="-25000" dirty="0" err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r>
                  <a:rPr lang="en-CA" b="1" dirty="0"/>
                  <a:t> is only valid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444" y="4282194"/>
                <a:ext cx="8955208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1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1850444" y="4752667"/>
                <a:ext cx="8955208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What to do when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? These are </a:t>
                </a:r>
                <a:r>
                  <a:rPr lang="en-CA" b="1" dirty="0"/>
                  <a:t>special cases</a:t>
                </a:r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444" y="4752667"/>
                <a:ext cx="8955208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1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300F1-61AA-4173-85D1-077DCA1A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6118657" y="1446448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Special case 3: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657" y="1446448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2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lowchart: Process 9"/>
              <p:cNvSpPr/>
              <p:nvPr/>
            </p:nvSpPr>
            <p:spPr>
              <a:xfrm>
                <a:off x="6118658" y="1916920"/>
                <a:ext cx="5421536" cy="98097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dirty="0"/>
                  <a:t>, we </a:t>
                </a:r>
                <a:r>
                  <a:rPr lang="en-CA" b="1" dirty="0"/>
                  <a:t>can only use item 1.</a:t>
                </a:r>
                <a:endParaRPr lang="en-CA" dirty="0"/>
              </a:p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we </a:t>
                </a:r>
                <a:r>
                  <a:rPr lang="en-CA" b="1" dirty="0"/>
                  <a:t>cannot carry item 1.</a:t>
                </a:r>
              </a:p>
              <a:p>
                <a:pPr algn="ctr"/>
                <a:r>
                  <a:rPr lang="en-CA" dirty="0"/>
                  <a:t>So,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0" name="Flowchart: Proces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658" y="1916920"/>
                <a:ext cx="5421536" cy="980975"/>
              </a:xfrm>
              <a:prstGeom prst="flowChartProcess">
                <a:avLst/>
              </a:prstGeom>
              <a:blipFill>
                <a:blip r:embed="rId3"/>
                <a:stretch>
                  <a:fillRect b="-54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583383" y="1446449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Special case 2: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3" y="1446449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Process 11"/>
              <p:cNvSpPr/>
              <p:nvPr/>
            </p:nvSpPr>
            <p:spPr>
              <a:xfrm>
                <a:off x="583384" y="1916921"/>
                <a:ext cx="5421536" cy="98097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dirty="0"/>
                  <a:t>, we </a:t>
                </a:r>
                <a:r>
                  <a:rPr lang="en-CA" b="1" dirty="0"/>
                  <a:t>can only use item 1.</a:t>
                </a:r>
                <a:endParaRPr lang="en-CA" dirty="0"/>
              </a:p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we </a:t>
                </a:r>
                <a:r>
                  <a:rPr lang="en-CA" b="1" dirty="0"/>
                  <a:t>can carry item 1.</a:t>
                </a:r>
              </a:p>
              <a:p>
                <a:pPr algn="ctr"/>
                <a:r>
                  <a:rPr lang="en-CA" dirty="0"/>
                  <a:t>So,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2" name="Flowchart: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4" y="1916921"/>
                <a:ext cx="5421536" cy="980975"/>
              </a:xfrm>
              <a:prstGeom prst="flowChartProcess">
                <a:avLst/>
              </a:prstGeom>
              <a:blipFill>
                <a:blip r:embed="rId5"/>
                <a:stretch>
                  <a:fillRect b="-54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6125767" y="141956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Special case 1: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67" y="141956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6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lowchart: Process 15"/>
              <p:cNvSpPr/>
              <p:nvPr/>
            </p:nvSpPr>
            <p:spPr>
              <a:xfrm>
                <a:off x="6125768" y="612428"/>
                <a:ext cx="5421536" cy="71842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we </a:t>
                </a:r>
                <a:r>
                  <a:rPr lang="en-CA" b="1" dirty="0"/>
                  <a:t>cannot carry item </a:t>
                </a:r>
                <a:r>
                  <a:rPr lang="en-CA" b="1" dirty="0" err="1"/>
                  <a:t>i</a:t>
                </a:r>
                <a:r>
                  <a:rPr lang="en-CA" b="1" dirty="0"/>
                  <a:t>.</a:t>
                </a:r>
              </a:p>
              <a:p>
                <a:pPr algn="ctr"/>
                <a:r>
                  <a:rPr lang="en-CA" dirty="0"/>
                  <a:t>So,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b="0" dirty="0"/>
              </a:p>
            </p:txBody>
          </p:sp>
        </mc:Choice>
        <mc:Fallback xmlns="">
          <p:sp>
            <p:nvSpPr>
              <p:cNvPr id="16" name="Flowchart: Process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68" y="612428"/>
                <a:ext cx="5421536" cy="718425"/>
              </a:xfrm>
              <a:prstGeom prst="flowChartProcess">
                <a:avLst/>
              </a:prstGeom>
              <a:blipFill>
                <a:blip r:embed="rId7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583383" y="141956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General case: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3" y="141956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Process 18"/>
              <p:cNvSpPr/>
              <p:nvPr/>
            </p:nvSpPr>
            <p:spPr>
              <a:xfrm>
                <a:off x="583384" y="612428"/>
                <a:ext cx="5421536" cy="71842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we </a:t>
                </a:r>
                <a:r>
                  <a:rPr lang="en-CA" b="1" dirty="0"/>
                  <a:t>can carry item </a:t>
                </a:r>
                <a:r>
                  <a:rPr lang="en-CA" b="1" dirty="0" err="1"/>
                  <a:t>i</a:t>
                </a:r>
                <a:r>
                  <a:rPr lang="en-CA" b="1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19" name="Flowchart: Process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4" y="612428"/>
                <a:ext cx="5421536" cy="718425"/>
              </a:xfrm>
              <a:prstGeom prst="flowChart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383" y="3015363"/>
            <a:ext cx="8594053" cy="23033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D0CC77-1EFE-41BB-B6BA-BA0F75D5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/>
                  <a:t>-axis (remaining weight limit)</a:t>
                </a:r>
                <a:endParaRPr lang="en-CA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blipFill>
                <a:blip r:embed="rId2"/>
                <a:stretch>
                  <a:fillRect r="-626" b="-122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/>
                  <a:t>-axis</a:t>
                </a:r>
              </a:p>
              <a:p>
                <a:pPr algn="ctr"/>
                <a:r>
                  <a:rPr lang="en-US" sz="2400" dirty="0"/>
                  <a:t>(can use</a:t>
                </a:r>
              </a:p>
              <a:p>
                <a:pPr algn="ctr"/>
                <a:r>
                  <a:rPr lang="en-US" sz="2400" dirty="0"/>
                  <a:t>items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  <a:endParaRPr lang="en-CA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blipFill>
                <a:blip r:embed="rId3"/>
                <a:stretch>
                  <a:fillRect l="-3963" r="-3963" b="-89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85" y="136243"/>
            <a:ext cx="4574924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Filling the array: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</a:t>
            </a:r>
            <a:endParaRPr lang="en-CA" b="1" dirty="0"/>
          </a:p>
        </p:txBody>
      </p:sp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endParaRPr lang="en-CA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5</a:t>
              </a:r>
              <a:endParaRPr lang="en-CA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  <a:endParaRPr lang="en-CA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</a:t>
              </a:r>
              <a:endParaRPr lang="en-CA" b="1" dirty="0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/>
          <a:srcRect t="23790" b="3909"/>
          <a:stretch/>
        </p:blipFill>
        <p:spPr>
          <a:xfrm>
            <a:off x="4879125" y="9357"/>
            <a:ext cx="7312875" cy="1417054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6058722" y="710469"/>
            <a:ext cx="6065301" cy="715942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/>
          <p:cNvSpPr/>
          <p:nvPr/>
        </p:nvSpPr>
        <p:spPr>
          <a:xfrm>
            <a:off x="3148554" y="1441357"/>
            <a:ext cx="7686100" cy="492257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ular Callout 63"/>
          <p:cNvSpPr/>
          <p:nvPr/>
        </p:nvSpPr>
        <p:spPr>
          <a:xfrm>
            <a:off x="284298" y="1256171"/>
            <a:ext cx="2065623" cy="1259939"/>
          </a:xfrm>
          <a:prstGeom prst="wedgeRectCallout">
            <a:avLst>
              <a:gd name="adj1" fmla="val 99549"/>
              <a:gd name="adj2" fmla="val -17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 data dependencies on any other array cells.</a:t>
            </a:r>
            <a:endParaRPr lang="en-CA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ular Callout 48"/>
              <p:cNvSpPr/>
              <p:nvPr/>
            </p:nvSpPr>
            <p:spPr>
              <a:xfrm>
                <a:off x="4625056" y="2502151"/>
                <a:ext cx="2375304" cy="973241"/>
              </a:xfrm>
              <a:prstGeom prst="wedgeRectCallout">
                <a:avLst>
                  <a:gd name="adj1" fmla="val 35170"/>
                  <a:gd name="adj2" fmla="val -13373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Suppose </a:t>
                </a:r>
                <a:r>
                  <a:rPr lang="en-CA" b="1" dirty="0"/>
                  <a:t>item 1 </a:t>
                </a:r>
                <a:r>
                  <a:rPr lang="en-CA" dirty="0"/>
                  <a:t>does not fit until </a:t>
                </a:r>
                <a:r>
                  <a:rPr lang="en-CA" b="1" dirty="0"/>
                  <a:t>this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dirty="0"/>
                  <a:t> value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baseline="-25000" dirty="0"/>
              </a:p>
            </p:txBody>
          </p:sp>
        </mc:Choice>
        <mc:Fallback xmlns="">
          <p:sp>
            <p:nvSpPr>
              <p:cNvPr id="49" name="Rectangular Callou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056" y="2502151"/>
                <a:ext cx="2375304" cy="973241"/>
              </a:xfrm>
              <a:prstGeom prst="wedgeRectCallout">
                <a:avLst>
                  <a:gd name="adj1" fmla="val 35170"/>
                  <a:gd name="adj2" fmla="val -133730"/>
                </a:avLst>
              </a:prstGeom>
              <a:blipFill>
                <a:blip r:embed="rId5"/>
                <a:stretch>
                  <a:fillRect l="-1790" r="-1535" b="-33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A6DDB535-7BD7-49D4-9451-FAEF95DE5ABD}"/>
                  </a:ext>
                </a:extLst>
              </p:cNvPr>
              <p:cNvSpPr/>
              <p:nvPr/>
            </p:nvSpPr>
            <p:spPr>
              <a:xfrm>
                <a:off x="6565790" y="4616104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A6DDB535-7BD7-49D4-9451-FAEF95DE5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90" y="4616104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blipFill>
                <a:blip r:embed="rId6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9971846-8CB8-4C01-B0E5-3D35CFC2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49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/>
                  <a:t>-axis (remaining weight limit)</a:t>
                </a:r>
                <a:endParaRPr lang="en-CA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blipFill>
                <a:blip r:embed="rId2"/>
                <a:stretch>
                  <a:fillRect r="-626" b="-122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/>
                  <a:t>-axis</a:t>
                </a:r>
              </a:p>
              <a:p>
                <a:pPr algn="ctr"/>
                <a:r>
                  <a:rPr lang="en-US" sz="2400" dirty="0"/>
                  <a:t>(can use</a:t>
                </a:r>
              </a:p>
              <a:p>
                <a:pPr algn="ctr"/>
                <a:r>
                  <a:rPr lang="en-US" sz="2400" dirty="0"/>
                  <a:t>items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  <a:endParaRPr lang="en-CA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blipFill>
                <a:blip r:embed="rId3"/>
                <a:stretch>
                  <a:fillRect l="-3963" r="-3963" b="-89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84" y="136243"/>
            <a:ext cx="4779911" cy="685832"/>
          </a:xfrm>
        </p:spPr>
        <p:txBody>
          <a:bodyPr>
            <a:normAutofit fontScale="90000"/>
          </a:bodyPr>
          <a:lstStyle/>
          <a:p>
            <a:r>
              <a:rPr lang="en-CA" dirty="0"/>
              <a:t>Filling the array: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</a:t>
            </a:r>
            <a:endParaRPr lang="en-CA" b="1" dirty="0"/>
          </a:p>
        </p:txBody>
      </p:sp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endParaRPr lang="en-CA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5</a:t>
              </a:r>
              <a:endParaRPr lang="en-CA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  <a:endParaRPr lang="en-CA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</a:t>
              </a:r>
              <a:endParaRPr lang="en-CA" b="1" dirty="0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/>
          <a:srcRect t="23790" b="3909"/>
          <a:stretch/>
        </p:blipFill>
        <p:spPr>
          <a:xfrm>
            <a:off x="4879125" y="9357"/>
            <a:ext cx="7312875" cy="141705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71879" y="352498"/>
            <a:ext cx="6065301" cy="423755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ight Arrow 21"/>
          <p:cNvSpPr/>
          <p:nvPr/>
        </p:nvSpPr>
        <p:spPr>
          <a:xfrm rot="16200000">
            <a:off x="3211295" y="1838385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ular Callout 48"/>
              <p:cNvSpPr/>
              <p:nvPr/>
            </p:nvSpPr>
            <p:spPr>
              <a:xfrm>
                <a:off x="557916" y="859535"/>
                <a:ext cx="2196926" cy="716122"/>
              </a:xfrm>
              <a:prstGeom prst="wedgeRectCallout">
                <a:avLst>
                  <a:gd name="adj1" fmla="val 76500"/>
                  <a:gd name="adj2" fmla="val 11250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Suppose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1" baseline="-25000" dirty="0"/>
                  <a:t> </a:t>
                </a:r>
                <a:r>
                  <a:rPr lang="en-CA" dirty="0"/>
                  <a:t>from here</a:t>
                </a:r>
              </a:p>
            </p:txBody>
          </p:sp>
        </mc:Choice>
        <mc:Fallback xmlns="">
          <p:sp>
            <p:nvSpPr>
              <p:cNvPr id="49" name="Rectangular Callou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16" y="859535"/>
                <a:ext cx="2196926" cy="716122"/>
              </a:xfrm>
              <a:prstGeom prst="wedgeRectCallout">
                <a:avLst>
                  <a:gd name="adj1" fmla="val 76500"/>
                  <a:gd name="adj2" fmla="val 112501"/>
                </a:avLst>
              </a:prstGeom>
              <a:blipFill>
                <a:blip r:embed="rId5"/>
                <a:stretch>
                  <a:fillRect l="-2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ular Callout 49"/>
          <p:cNvSpPr/>
          <p:nvPr/>
        </p:nvSpPr>
        <p:spPr>
          <a:xfrm>
            <a:off x="7548740" y="911349"/>
            <a:ext cx="1883481" cy="427100"/>
          </a:xfrm>
          <a:prstGeom prst="wedgeRectCallout">
            <a:avLst>
              <a:gd name="adj1" fmla="val -38303"/>
              <a:gd name="adj2" fmla="val 193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 to here</a:t>
            </a:r>
            <a:endParaRPr lang="en-CA" b="1" baseline="-25000" dirty="0"/>
          </a:p>
        </p:txBody>
      </p:sp>
      <p:sp>
        <p:nvSpPr>
          <p:cNvPr id="52" name="Right Arrow 51"/>
          <p:cNvSpPr/>
          <p:nvPr/>
        </p:nvSpPr>
        <p:spPr>
          <a:xfrm rot="16200000">
            <a:off x="3573245" y="1843646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ight Arrow 52"/>
          <p:cNvSpPr/>
          <p:nvPr/>
        </p:nvSpPr>
        <p:spPr>
          <a:xfrm rot="16200000">
            <a:off x="3916409" y="1838384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ight Arrow 54"/>
          <p:cNvSpPr/>
          <p:nvPr/>
        </p:nvSpPr>
        <p:spPr>
          <a:xfrm rot="16200000">
            <a:off x="4304977" y="1838384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ight Arrow 55"/>
          <p:cNvSpPr/>
          <p:nvPr/>
        </p:nvSpPr>
        <p:spPr>
          <a:xfrm rot="16200000">
            <a:off x="6082666" y="1835663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ight Arrow 57"/>
          <p:cNvSpPr/>
          <p:nvPr/>
        </p:nvSpPr>
        <p:spPr>
          <a:xfrm rot="16200000">
            <a:off x="6460727" y="1843646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ight Arrow 58"/>
          <p:cNvSpPr/>
          <p:nvPr/>
        </p:nvSpPr>
        <p:spPr>
          <a:xfrm rot="16200000">
            <a:off x="6807229" y="1853988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ight Arrow 60"/>
          <p:cNvSpPr/>
          <p:nvPr/>
        </p:nvSpPr>
        <p:spPr>
          <a:xfrm rot="16200000">
            <a:off x="7160564" y="1859243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ight Arrow 61"/>
          <p:cNvSpPr/>
          <p:nvPr/>
        </p:nvSpPr>
        <p:spPr>
          <a:xfrm rot="16200000">
            <a:off x="7530466" y="1861864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ular Callout 62"/>
          <p:cNvSpPr/>
          <p:nvPr/>
        </p:nvSpPr>
        <p:spPr>
          <a:xfrm>
            <a:off x="3160723" y="2527922"/>
            <a:ext cx="2801455" cy="931139"/>
          </a:xfrm>
          <a:prstGeom prst="wedgeRectCallout">
            <a:avLst>
              <a:gd name="adj1" fmla="val -42245"/>
              <a:gd name="adj2" fmla="val -9485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Data dependency: need cell </a:t>
            </a:r>
            <a:r>
              <a:rPr lang="en-CA" b="1" dirty="0"/>
              <a:t>above</a:t>
            </a:r>
            <a:r>
              <a:rPr lang="en-CA" dirty="0"/>
              <a:t> to be computed</a:t>
            </a:r>
            <a:r>
              <a:rPr lang="en-CA" b="1" dirty="0"/>
              <a:t> already</a:t>
            </a:r>
            <a:endParaRPr lang="en-CA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peech Bubble: Rectangle 56">
                <a:extLst>
                  <a:ext uri="{FF2B5EF4-FFF2-40B4-BE49-F238E27FC236}">
                    <a16:creationId xmlns:a16="http://schemas.microsoft.com/office/drawing/2014/main" id="{7B35F0EC-2D18-40BB-9E82-B9E47556A0BE}"/>
                  </a:ext>
                </a:extLst>
              </p:cNvPr>
              <p:cNvSpPr/>
              <p:nvPr/>
            </p:nvSpPr>
            <p:spPr>
              <a:xfrm>
                <a:off x="6565790" y="4616104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7" name="Speech Bubble: Rectangle 56">
                <a:extLst>
                  <a:ext uri="{FF2B5EF4-FFF2-40B4-BE49-F238E27FC236}">
                    <a16:creationId xmlns:a16="http://schemas.microsoft.com/office/drawing/2014/main" id="{7B35F0EC-2D18-40BB-9E82-B9E47556A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90" y="4616104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blipFill>
                <a:blip r:embed="rId6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Speech Bubble: Rectangle 65">
                <a:extLst>
                  <a:ext uri="{FF2B5EF4-FFF2-40B4-BE49-F238E27FC236}">
                    <a16:creationId xmlns:a16="http://schemas.microsoft.com/office/drawing/2014/main" id="{CAACFFA2-E169-4747-B1DE-EC926888B5C2}"/>
                  </a:ext>
                </a:extLst>
              </p:cNvPr>
              <p:cNvSpPr/>
              <p:nvPr/>
            </p:nvSpPr>
            <p:spPr>
              <a:xfrm>
                <a:off x="8025603" y="4635032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66" name="Speech Bubble: Rectangle 65">
                <a:extLst>
                  <a:ext uri="{FF2B5EF4-FFF2-40B4-BE49-F238E27FC236}">
                    <a16:creationId xmlns:a16="http://schemas.microsoft.com/office/drawing/2014/main" id="{CAACFFA2-E169-4747-B1DE-EC926888B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03" y="4635032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blipFill>
                <a:blip r:embed="rId7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7340704B-1A61-4DA3-8B2B-EE3C76BA6BEC}"/>
              </a:ext>
            </a:extLst>
          </p:cNvPr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A0D2475-B03A-4058-BF91-335026548FA3}"/>
              </a:ext>
            </a:extLst>
          </p:cNvPr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96EB5F-8053-41B5-AC25-5E71E3EEB901}"/>
              </a:ext>
            </a:extLst>
          </p:cNvPr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08B1C-6402-4151-8039-B594C4D0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2" grpId="0" animBg="1"/>
      <p:bldP spid="49" grpId="0" animBg="1"/>
      <p:bldP spid="50" grpId="0" animBg="1"/>
      <p:bldP spid="52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84" y="136243"/>
            <a:ext cx="4779911" cy="685832"/>
          </a:xfrm>
        </p:spPr>
        <p:txBody>
          <a:bodyPr>
            <a:normAutofit fontScale="90000"/>
          </a:bodyPr>
          <a:lstStyle/>
          <a:p>
            <a:r>
              <a:rPr lang="en-CA" dirty="0"/>
              <a:t>Filling the array: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52698"/>
              </p:ext>
            </p:extLst>
          </p:nvPr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/>
                  <a:t>-axis (remaining weight limit)</a:t>
                </a:r>
                <a:endParaRPr lang="en-CA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blipFill>
                <a:blip r:embed="rId2"/>
                <a:stretch>
                  <a:fillRect r="-626" b="-122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/>
                  <a:t>-axis</a:t>
                </a:r>
              </a:p>
              <a:p>
                <a:pPr algn="ctr"/>
                <a:r>
                  <a:rPr lang="en-US" sz="2400" dirty="0"/>
                  <a:t>(can use</a:t>
                </a:r>
              </a:p>
              <a:p>
                <a:pPr algn="ctr"/>
                <a:r>
                  <a:rPr lang="en-US" sz="2400" dirty="0"/>
                  <a:t>items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  <a:endParaRPr lang="en-CA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blipFill>
                <a:blip r:embed="rId3"/>
                <a:stretch>
                  <a:fillRect l="-3963" r="-3963" b="-89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endParaRPr lang="en-CA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5</a:t>
              </a:r>
              <a:endParaRPr lang="en-CA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  <a:endParaRPr lang="en-CA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</a:t>
              </a:r>
              <a:endParaRPr lang="en-CA" b="1" dirty="0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/>
          <a:srcRect t="23790" b="3909"/>
          <a:stretch/>
        </p:blipFill>
        <p:spPr>
          <a:xfrm>
            <a:off x="4879125" y="9357"/>
            <a:ext cx="7312875" cy="141705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66624" y="17086"/>
            <a:ext cx="6065301" cy="423755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ular Callout 50"/>
              <p:cNvSpPr/>
              <p:nvPr/>
            </p:nvSpPr>
            <p:spPr>
              <a:xfrm>
                <a:off x="8670433" y="1855499"/>
                <a:ext cx="2584906" cy="661084"/>
              </a:xfrm>
              <a:prstGeom prst="wedgeRectCallout">
                <a:avLst>
                  <a:gd name="adj1" fmla="val -69855"/>
                  <a:gd name="adj2" fmla="val -2120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Consider this entry</a:t>
                </a:r>
              </a:p>
              <a:p>
                <a:pPr algn="ctr"/>
                <a:r>
                  <a:rPr lang="en-CA" dirty="0"/>
                  <a:t>where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1" name="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433" y="1855499"/>
                <a:ext cx="2584906" cy="661084"/>
              </a:xfrm>
              <a:prstGeom prst="wedgeRectCallout">
                <a:avLst>
                  <a:gd name="adj1" fmla="val -69855"/>
                  <a:gd name="adj2" fmla="val -21205"/>
                </a:avLst>
              </a:prstGeom>
              <a:blipFill>
                <a:blip r:embed="rId5"/>
                <a:stretch>
                  <a:fillRect t="-1786" b="-10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Arrow 47"/>
          <p:cNvSpPr/>
          <p:nvPr/>
        </p:nvSpPr>
        <p:spPr>
          <a:xfrm rot="16200000">
            <a:off x="7905177" y="1807629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ular Callout 51"/>
              <p:cNvSpPr/>
              <p:nvPr/>
            </p:nvSpPr>
            <p:spPr>
              <a:xfrm>
                <a:off x="7037798" y="869929"/>
                <a:ext cx="1920270" cy="427100"/>
              </a:xfrm>
              <a:prstGeom prst="wedgeRectCallout">
                <a:avLst>
                  <a:gd name="adj1" fmla="val 4015"/>
                  <a:gd name="adj2" fmla="val 11935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Entry</a:t>
                </a:r>
                <a:r>
                  <a:rPr lang="en-CA" b="1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i="1" baseline="-25000" dirty="0"/>
              </a:p>
            </p:txBody>
          </p:sp>
        </mc:Choice>
        <mc:Fallback xmlns="">
          <p:sp>
            <p:nvSpPr>
              <p:cNvPr id="52" name="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798" y="869929"/>
                <a:ext cx="1920270" cy="427100"/>
              </a:xfrm>
              <a:prstGeom prst="wedgeRectCallout">
                <a:avLst>
                  <a:gd name="adj1" fmla="val 4015"/>
                  <a:gd name="adj2" fmla="val 119354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ular Callout 52"/>
              <p:cNvSpPr/>
              <p:nvPr/>
            </p:nvSpPr>
            <p:spPr>
              <a:xfrm>
                <a:off x="3647857" y="2919177"/>
                <a:ext cx="2158002" cy="675486"/>
              </a:xfrm>
              <a:prstGeom prst="wedgeRectCallout">
                <a:avLst>
                  <a:gd name="adj1" fmla="val 15411"/>
                  <a:gd name="adj2" fmla="val -37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Where is slot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b="1" i="1" dirty="0"/>
                  <a:t>?</a:t>
                </a:r>
              </a:p>
            </p:txBody>
          </p:sp>
        </mc:Choice>
        <mc:Fallback xmlns="">
          <p:sp>
            <p:nvSpPr>
              <p:cNvPr id="53" name="Rectangular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57" y="2919177"/>
                <a:ext cx="2158002" cy="675486"/>
              </a:xfrm>
              <a:prstGeom prst="wedgeRectCallout">
                <a:avLst>
                  <a:gd name="adj1" fmla="val 15411"/>
                  <a:gd name="adj2" fmla="val -37882"/>
                </a:avLst>
              </a:prstGeom>
              <a:blipFill>
                <a:blip r:embed="rId7"/>
                <a:stretch>
                  <a:fillRect t="-1754" b="-96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/>
          <p:cNvSpPr/>
          <p:nvPr/>
        </p:nvSpPr>
        <p:spPr>
          <a:xfrm rot="11140637">
            <a:off x="3438074" y="1786178"/>
            <a:ext cx="4652997" cy="1822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ular Callout 55"/>
          <p:cNvSpPr/>
          <p:nvPr/>
        </p:nvSpPr>
        <p:spPr>
          <a:xfrm>
            <a:off x="7997933" y="2663524"/>
            <a:ext cx="2540046" cy="931139"/>
          </a:xfrm>
          <a:prstGeom prst="wedgeRectCallout">
            <a:avLst>
              <a:gd name="adj1" fmla="val -47008"/>
              <a:gd name="adj2" fmla="val -11192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Data dependency:</a:t>
            </a:r>
            <a:br>
              <a:rPr lang="en-CA" dirty="0"/>
            </a:br>
            <a:r>
              <a:rPr lang="en-CA" dirty="0"/>
              <a:t>need this to be</a:t>
            </a:r>
            <a:br>
              <a:rPr lang="en-CA" dirty="0"/>
            </a:br>
            <a:r>
              <a:rPr lang="en-CA" b="1" dirty="0"/>
              <a:t>computed already</a:t>
            </a:r>
            <a:endParaRPr lang="en-CA" b="1" baseline="-25000" dirty="0"/>
          </a:p>
        </p:txBody>
      </p:sp>
      <p:sp>
        <p:nvSpPr>
          <p:cNvPr id="58" name="Rectangular Callout 57"/>
          <p:cNvSpPr/>
          <p:nvPr/>
        </p:nvSpPr>
        <p:spPr>
          <a:xfrm>
            <a:off x="8692129" y="3754009"/>
            <a:ext cx="3156322" cy="679324"/>
          </a:xfrm>
          <a:prstGeom prst="wedgeRectCallout">
            <a:avLst>
              <a:gd name="adj1" fmla="val -48147"/>
              <a:gd name="adj2" fmla="val -22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So, what value should be stored in this entry?</a:t>
            </a:r>
            <a:endParaRPr lang="en-CA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ular Callout 58"/>
              <p:cNvSpPr/>
              <p:nvPr/>
            </p:nvSpPr>
            <p:spPr>
              <a:xfrm>
                <a:off x="9551860" y="4414638"/>
                <a:ext cx="2068533" cy="384570"/>
              </a:xfrm>
              <a:prstGeom prst="wedgeRectCallout">
                <a:avLst>
                  <a:gd name="adj1" fmla="val -48147"/>
                  <a:gd name="adj2" fmla="val -2220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+0}</m:t>
                      </m:r>
                    </m:oMath>
                  </m:oMathPara>
                </a14:m>
                <a:endParaRPr lang="en-CA" i="1" dirty="0"/>
              </a:p>
            </p:txBody>
          </p:sp>
        </mc:Choice>
        <mc:Fallback xmlns="">
          <p:sp>
            <p:nvSpPr>
              <p:cNvPr id="59" name="Rectangular Callout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860" y="4414638"/>
                <a:ext cx="2068533" cy="384570"/>
              </a:xfrm>
              <a:prstGeom prst="wedgeRectCallout">
                <a:avLst>
                  <a:gd name="adj1" fmla="val -48147"/>
                  <a:gd name="adj2" fmla="val -22204"/>
                </a:avLst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A3C47807-B741-47F6-91C5-105C53E45199}"/>
                  </a:ext>
                </a:extLst>
              </p:cNvPr>
              <p:cNvSpPr/>
              <p:nvPr/>
            </p:nvSpPr>
            <p:spPr>
              <a:xfrm>
                <a:off x="8025603" y="4635032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A3C47807-B741-47F6-91C5-105C53E45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03" y="4635032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blipFill>
                <a:blip r:embed="rId9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A69714A4-CD0F-445F-B88F-3F6A45C7C046}"/>
              </a:ext>
            </a:extLst>
          </p:cNvPr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3741D9-AC0D-46A2-B5CB-E5D2B696080A}"/>
              </a:ext>
            </a:extLst>
          </p:cNvPr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5EF1DB-97A5-4594-9DB4-AA3A59754180}"/>
              </a:ext>
            </a:extLst>
          </p:cNvPr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4D354B1-172C-4F21-9AC8-85DA70BD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1" grpId="0" animBg="1"/>
      <p:bldP spid="48" grpId="0" animBg="1"/>
      <p:bldP spid="52" grpId="0" animBg="1"/>
      <p:bldP spid="53" grpId="0" animBg="1"/>
      <p:bldP spid="22" grpId="0" animBg="1"/>
      <p:bldP spid="56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84" y="136243"/>
            <a:ext cx="4779911" cy="685832"/>
          </a:xfrm>
        </p:spPr>
        <p:txBody>
          <a:bodyPr>
            <a:normAutofit fontScale="90000"/>
          </a:bodyPr>
          <a:lstStyle/>
          <a:p>
            <a:r>
              <a:rPr lang="en-CA" dirty="0"/>
              <a:t>Filling the array: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/>
                  <a:t>-axis (remaining weight limit)</a:t>
                </a:r>
                <a:endParaRPr lang="en-CA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blipFill>
                <a:blip r:embed="rId2"/>
                <a:stretch>
                  <a:fillRect r="-626" b="-122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/>
                  <a:t>-axis</a:t>
                </a:r>
              </a:p>
              <a:p>
                <a:pPr algn="ctr"/>
                <a:r>
                  <a:rPr lang="en-US" sz="2400" dirty="0"/>
                  <a:t>(can use</a:t>
                </a:r>
              </a:p>
              <a:p>
                <a:pPr algn="ctr"/>
                <a:r>
                  <a:rPr lang="en-US" sz="2400" dirty="0"/>
                  <a:t>items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  <a:endParaRPr lang="en-CA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blipFill>
                <a:blip r:embed="rId3"/>
                <a:stretch>
                  <a:fillRect l="-3963" r="-3963" b="-89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endParaRPr lang="en-CA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5</a:t>
              </a:r>
              <a:endParaRPr lang="en-CA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  <a:endParaRPr lang="en-CA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</a:t>
              </a:r>
              <a:endParaRPr lang="en-CA" b="1" dirty="0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/>
          <a:srcRect t="23790" b="3909"/>
          <a:stretch/>
        </p:blipFill>
        <p:spPr>
          <a:xfrm>
            <a:off x="4879125" y="9357"/>
            <a:ext cx="7312875" cy="141705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66624" y="17086"/>
            <a:ext cx="6065301" cy="423755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ight Arrow 47"/>
          <p:cNvSpPr/>
          <p:nvPr/>
        </p:nvSpPr>
        <p:spPr>
          <a:xfrm rot="16200000">
            <a:off x="7905177" y="1807629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ight Arrow 21"/>
          <p:cNvSpPr/>
          <p:nvPr/>
        </p:nvSpPr>
        <p:spPr>
          <a:xfrm rot="11140637">
            <a:off x="3435720" y="1833631"/>
            <a:ext cx="4652997" cy="1347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ight Arrow 49"/>
          <p:cNvSpPr/>
          <p:nvPr/>
        </p:nvSpPr>
        <p:spPr>
          <a:xfrm rot="16200000">
            <a:off x="8254366" y="1793126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ight Arrow 54"/>
          <p:cNvSpPr/>
          <p:nvPr/>
        </p:nvSpPr>
        <p:spPr>
          <a:xfrm rot="11140637">
            <a:off x="3790128" y="1771817"/>
            <a:ext cx="4652997" cy="1243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ight Arrow 56"/>
          <p:cNvSpPr/>
          <p:nvPr/>
        </p:nvSpPr>
        <p:spPr>
          <a:xfrm rot="16200000">
            <a:off x="8609287" y="1793225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ight Arrow 60"/>
          <p:cNvSpPr/>
          <p:nvPr/>
        </p:nvSpPr>
        <p:spPr>
          <a:xfrm rot="11140637">
            <a:off x="4145049" y="1771916"/>
            <a:ext cx="4652997" cy="1243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ight Arrow 61"/>
          <p:cNvSpPr/>
          <p:nvPr/>
        </p:nvSpPr>
        <p:spPr>
          <a:xfrm rot="16200000">
            <a:off x="8964208" y="1802385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ight Arrow 62"/>
          <p:cNvSpPr/>
          <p:nvPr/>
        </p:nvSpPr>
        <p:spPr>
          <a:xfrm rot="11140637">
            <a:off x="4499970" y="1781076"/>
            <a:ext cx="4652997" cy="1243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ular Callout 65"/>
              <p:cNvSpPr/>
              <p:nvPr/>
            </p:nvSpPr>
            <p:spPr>
              <a:xfrm>
                <a:off x="6176683" y="2367172"/>
                <a:ext cx="1802736" cy="384570"/>
              </a:xfrm>
              <a:prstGeom prst="wedgeRectCallout">
                <a:avLst>
                  <a:gd name="adj1" fmla="val 52929"/>
                  <a:gd name="adj2" fmla="val -10235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+0}</m:t>
                      </m:r>
                    </m:oMath>
                  </m:oMathPara>
                </a14:m>
                <a:endParaRPr lang="en-CA" i="1" dirty="0"/>
              </a:p>
            </p:txBody>
          </p:sp>
        </mc:Choice>
        <mc:Fallback xmlns="">
          <p:sp>
            <p:nvSpPr>
              <p:cNvPr id="66" name="Rectangular Callout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683" y="2367172"/>
                <a:ext cx="1802736" cy="384570"/>
              </a:xfrm>
              <a:prstGeom prst="wedgeRectCallout">
                <a:avLst>
                  <a:gd name="adj1" fmla="val 52929"/>
                  <a:gd name="adj2" fmla="val -102352"/>
                </a:avLst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ular Callout 66"/>
              <p:cNvSpPr/>
              <p:nvPr/>
            </p:nvSpPr>
            <p:spPr>
              <a:xfrm>
                <a:off x="6998911" y="2825547"/>
                <a:ext cx="1802736" cy="384570"/>
              </a:xfrm>
              <a:prstGeom prst="wedgeRectCallout">
                <a:avLst>
                  <a:gd name="adj1" fmla="val 28708"/>
                  <a:gd name="adj2" fmla="val -2359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+0}</m:t>
                      </m:r>
                    </m:oMath>
                  </m:oMathPara>
                </a14:m>
                <a:endParaRPr lang="en-CA" i="1" dirty="0"/>
              </a:p>
            </p:txBody>
          </p:sp>
        </mc:Choice>
        <mc:Fallback xmlns="">
          <p:sp>
            <p:nvSpPr>
              <p:cNvPr id="67" name="Rectangular Callout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911" y="2825547"/>
                <a:ext cx="1802736" cy="384570"/>
              </a:xfrm>
              <a:prstGeom prst="wedgeRectCallout">
                <a:avLst>
                  <a:gd name="adj1" fmla="val 28708"/>
                  <a:gd name="adj2" fmla="val -235931"/>
                </a:avLst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ular Callout 67"/>
              <p:cNvSpPr/>
              <p:nvPr/>
            </p:nvSpPr>
            <p:spPr>
              <a:xfrm>
                <a:off x="8840092" y="2868393"/>
                <a:ext cx="1802736" cy="384570"/>
              </a:xfrm>
              <a:prstGeom prst="wedgeRectCallout">
                <a:avLst>
                  <a:gd name="adj1" fmla="val -55355"/>
                  <a:gd name="adj2" fmla="val -2345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+0}</m:t>
                      </m:r>
                    </m:oMath>
                  </m:oMathPara>
                </a14:m>
                <a:endParaRPr lang="en-CA" i="1" dirty="0"/>
              </a:p>
            </p:txBody>
          </p:sp>
        </mc:Choice>
        <mc:Fallback xmlns="">
          <p:sp>
            <p:nvSpPr>
              <p:cNvPr id="68" name="Rectangular Callout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92" y="2868393"/>
                <a:ext cx="1802736" cy="384570"/>
              </a:xfrm>
              <a:prstGeom prst="wedgeRectCallout">
                <a:avLst>
                  <a:gd name="adj1" fmla="val -55355"/>
                  <a:gd name="adj2" fmla="val -234595"/>
                </a:avLst>
              </a:prstGeom>
              <a:blipFill>
                <a:blip r:embed="rId7"/>
                <a:stretch>
                  <a:fillRect b="-43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ular Callout 68"/>
              <p:cNvSpPr/>
              <p:nvPr/>
            </p:nvSpPr>
            <p:spPr>
              <a:xfrm>
                <a:off x="9369833" y="2439956"/>
                <a:ext cx="1802736" cy="384570"/>
              </a:xfrm>
              <a:prstGeom prst="wedgeRectCallout">
                <a:avLst>
                  <a:gd name="adj1" fmla="val -60199"/>
                  <a:gd name="adj2" fmla="val -13441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+0}</m:t>
                      </m:r>
                    </m:oMath>
                  </m:oMathPara>
                </a14:m>
                <a:endParaRPr lang="en-CA" i="1" dirty="0"/>
              </a:p>
            </p:txBody>
          </p:sp>
        </mc:Choice>
        <mc:Fallback xmlns="">
          <p:sp>
            <p:nvSpPr>
              <p:cNvPr id="69" name="Rectangular Callout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33" y="2439956"/>
                <a:ext cx="1802736" cy="384570"/>
              </a:xfrm>
              <a:prstGeom prst="wedgeRectCallout">
                <a:avLst>
                  <a:gd name="adj1" fmla="val -60199"/>
                  <a:gd name="adj2" fmla="val -134410"/>
                </a:avLst>
              </a:prstGeom>
              <a:blipFill>
                <a:blip r:embed="rId8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ular Callout 69"/>
              <p:cNvSpPr/>
              <p:nvPr/>
            </p:nvSpPr>
            <p:spPr>
              <a:xfrm>
                <a:off x="7371708" y="3514301"/>
                <a:ext cx="4371654" cy="1391600"/>
              </a:xfrm>
              <a:prstGeom prst="wedgeRectCallout">
                <a:avLst>
                  <a:gd name="adj1" fmla="val -16241"/>
                  <a:gd name="adj2" fmla="val -467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Depending how many zeros </a:t>
                </a:r>
                <a:r>
                  <a:rPr lang="en-CA" dirty="0"/>
                  <a:t>we have in the top row, and how far back we’re looking, might start to get cells containing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0" name="Rectangular Callout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708" y="3514301"/>
                <a:ext cx="4371654" cy="1391600"/>
              </a:xfrm>
              <a:prstGeom prst="wedgeRectCallout">
                <a:avLst>
                  <a:gd name="adj1" fmla="val -16241"/>
                  <a:gd name="adj2" fmla="val -46707"/>
                </a:avLst>
              </a:prstGeom>
              <a:blipFill>
                <a:blip r:embed="rId9"/>
                <a:stretch>
                  <a:fillRect l="-694" r="-19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ular Callout 70"/>
          <p:cNvSpPr/>
          <p:nvPr/>
        </p:nvSpPr>
        <p:spPr>
          <a:xfrm>
            <a:off x="2920334" y="2775054"/>
            <a:ext cx="2631544" cy="858779"/>
          </a:xfrm>
          <a:prstGeom prst="wedgeRectCallout">
            <a:avLst>
              <a:gd name="adj1" fmla="val -39623"/>
              <a:gd name="adj2" fmla="val -141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We only ever look at the </a:t>
            </a:r>
            <a:r>
              <a:rPr lang="en-CA" b="1" dirty="0"/>
              <a:t>previous row!</a:t>
            </a:r>
            <a:endParaRPr lang="en-CA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ular Callout 71"/>
              <p:cNvSpPr/>
              <p:nvPr/>
            </p:nvSpPr>
            <p:spPr>
              <a:xfrm>
                <a:off x="3140517" y="3907978"/>
                <a:ext cx="3962043" cy="1017969"/>
              </a:xfrm>
              <a:prstGeom prst="wedgeRectCallout">
                <a:avLst>
                  <a:gd name="adj1" fmla="val -26083"/>
                  <a:gd name="adj2" fmla="val -83804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To </a:t>
                </a:r>
                <a:r>
                  <a:rPr lang="en-CA" b="1" dirty="0">
                    <a:solidFill>
                      <a:srgbClr val="000000"/>
                    </a:solidFill>
                  </a:rPr>
                  <a:t>satisfy data dependencies</a:t>
                </a:r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can fill entries in the order: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), 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2" name="Rectangular Callout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517" y="3907978"/>
                <a:ext cx="3962043" cy="1017969"/>
              </a:xfrm>
              <a:prstGeom prst="wedgeRectCallout">
                <a:avLst>
                  <a:gd name="adj1" fmla="val -26083"/>
                  <a:gd name="adj2" fmla="val -83804"/>
                </a:avLst>
              </a:prstGeom>
              <a:blipFill>
                <a:blip r:embed="rId10"/>
                <a:stretch>
                  <a:fillRect b="-26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70AAE11F-707B-4ACA-A532-A4468A3E36AA}"/>
              </a:ext>
            </a:extLst>
          </p:cNvPr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3C6411-1408-46E8-A461-509A6DF8C1E9}"/>
              </a:ext>
            </a:extLst>
          </p:cNvPr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7BF2EE-A867-4E37-B701-571D42512AA4}"/>
              </a:ext>
            </a:extLst>
          </p:cNvPr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ular Callout 72"/>
              <p:cNvSpPr/>
              <p:nvPr/>
            </p:nvSpPr>
            <p:spPr>
              <a:xfrm>
                <a:off x="200057" y="5614580"/>
                <a:ext cx="4256350" cy="858779"/>
              </a:xfrm>
              <a:prstGeom prst="wedgeRectCallout">
                <a:avLst>
                  <a:gd name="adj1" fmla="val 13857"/>
                  <a:gd name="adj2" fmla="val 3645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Would the following fill-order work?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for (</a:t>
                </a:r>
                <a14:m>
                  <m:oMath xmlns:m="http://schemas.openxmlformats.org/officeDocument/2006/math"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), for (</a:t>
                </a:r>
                <a14:m>
                  <m:oMath xmlns:m="http://schemas.openxmlformats.org/officeDocument/2006/math"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  <a:endParaRPr lang="en-CA" dirty="0"/>
              </a:p>
            </p:txBody>
          </p:sp>
        </mc:Choice>
        <mc:Fallback xmlns="">
          <p:sp>
            <p:nvSpPr>
              <p:cNvPr id="73" name="Rectangular Callout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7" y="5614580"/>
                <a:ext cx="4256350" cy="858779"/>
              </a:xfrm>
              <a:prstGeom prst="wedgeRectCallout">
                <a:avLst>
                  <a:gd name="adj1" fmla="val 13857"/>
                  <a:gd name="adj2" fmla="val 36456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D4D955C-EA7D-40DA-92CF-29E5DD14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57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BA3EAFE-3681-433D-9791-7027F6C6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91" y="1033839"/>
            <a:ext cx="10409535" cy="440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53748"/>
          </a:xfrm>
        </p:spPr>
        <p:txBody>
          <a:bodyPr>
            <a:normAutofit/>
          </a:bodyPr>
          <a:lstStyle/>
          <a:p>
            <a:r>
              <a:rPr lang="en-CA" dirty="0"/>
              <a:t>exercise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515522" y="4936226"/>
            <a:ext cx="7604650" cy="539430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? What do you think ?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281577" y="3865038"/>
            <a:ext cx="8884644" cy="644580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Flowchart: Process 7"/>
          <p:cNvSpPr/>
          <p:nvPr/>
        </p:nvSpPr>
        <p:spPr>
          <a:xfrm>
            <a:off x="6758681" y="3161043"/>
            <a:ext cx="4407540" cy="703995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Flowchart: Process 8"/>
          <p:cNvSpPr/>
          <p:nvPr/>
        </p:nvSpPr>
        <p:spPr>
          <a:xfrm>
            <a:off x="6423181" y="3595217"/>
            <a:ext cx="335499" cy="263995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81582" y="1787587"/>
                <a:ext cx="1638590" cy="1124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sz="2800" dirty="0"/>
                  <a:t>-axis</a:t>
                </a:r>
              </a:p>
              <a:p>
                <a:pPr algn="ctr"/>
                <a:r>
                  <a:rPr lang="en-CA" sz="2800" dirty="0"/>
                  <a:t>(weight)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582" y="1787587"/>
                <a:ext cx="1638590" cy="1124603"/>
              </a:xfrm>
              <a:prstGeom prst="rect">
                <a:avLst/>
              </a:prstGeom>
              <a:blipFill>
                <a:blip r:embed="rId3"/>
                <a:stretch>
                  <a:fillRect l="-6320" r="-6320" b="-140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091" y="3345993"/>
                <a:ext cx="1354858" cy="112460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800" dirty="0"/>
                  <a:t>-axis</a:t>
                </a:r>
              </a:p>
              <a:p>
                <a:pPr algn="ctr"/>
                <a:r>
                  <a:rPr lang="en-CA" sz="2800" dirty="0"/>
                  <a:t>(items)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1" y="3345993"/>
                <a:ext cx="1354858" cy="1124603"/>
              </a:xfrm>
              <a:prstGeom prst="rect">
                <a:avLst/>
              </a:prstGeom>
              <a:blipFill>
                <a:blip r:embed="rId4"/>
                <a:stretch>
                  <a:fillRect l="-8108" r="-8108" b="-146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EAF56-3B86-4A15-855A-D1F88B5C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D583FB-A691-40B2-B0EC-322B82BA1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452" y="27132"/>
            <a:ext cx="7939548" cy="8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E596993-8789-4E88-B2CC-FBC22327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91" y="1033839"/>
            <a:ext cx="10409535" cy="440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53748"/>
          </a:xfrm>
        </p:spPr>
        <p:txBody>
          <a:bodyPr>
            <a:normAutofit/>
          </a:bodyPr>
          <a:lstStyle/>
          <a:p>
            <a:r>
              <a:rPr lang="en-CA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81582" y="1787587"/>
                <a:ext cx="1638590" cy="1124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sz="2800" dirty="0"/>
                  <a:t>-axis</a:t>
                </a:r>
              </a:p>
              <a:p>
                <a:pPr algn="ctr"/>
                <a:r>
                  <a:rPr lang="en-CA" sz="2800" dirty="0"/>
                  <a:t>(weight)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582" y="1787587"/>
                <a:ext cx="1638590" cy="1124603"/>
              </a:xfrm>
              <a:prstGeom prst="rect">
                <a:avLst/>
              </a:prstGeom>
              <a:blipFill>
                <a:blip r:embed="rId3"/>
                <a:stretch>
                  <a:fillRect l="-6320" r="-6320" b="-140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091" y="3345993"/>
                <a:ext cx="1354858" cy="112460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800" dirty="0"/>
                  <a:t>-axis</a:t>
                </a:r>
              </a:p>
              <a:p>
                <a:pPr algn="ctr"/>
                <a:r>
                  <a:rPr lang="en-CA" sz="2800" dirty="0"/>
                  <a:t>(items)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1" y="3345993"/>
                <a:ext cx="1354858" cy="1124603"/>
              </a:xfrm>
              <a:prstGeom prst="rect">
                <a:avLst/>
              </a:prstGeom>
              <a:blipFill>
                <a:blip r:embed="rId4"/>
                <a:stretch>
                  <a:fillRect l="-8108" r="-8108" b="-146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58C87-C9AB-46E6-B634-CBC364AA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EFFD7-F636-42B4-A89F-A81C6D1B6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452" y="27132"/>
            <a:ext cx="7939548" cy="8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1B65-BB76-4B4F-93C5-B365BC08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Rod cutting</a:t>
            </a:r>
            <a:br>
              <a:rPr lang="en-CA" dirty="0"/>
            </a:br>
            <a:r>
              <a:rPr lang="en-CA" sz="2000" dirty="0"/>
              <a:t>A “real” Dynamic Programming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B0BD92-17EF-4180-A0DE-FD92FA3DA0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Input: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: length of rod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price of a rod of length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/>
              </a:p>
              <a:p>
                <a:r>
                  <a:rPr lang="en-CA" dirty="0"/>
                  <a:t>Output:</a:t>
                </a:r>
              </a:p>
              <a:p>
                <a:pPr lvl="1"/>
                <a:r>
                  <a:rPr lang="en-CA" dirty="0"/>
                  <a:t>Max </a:t>
                </a:r>
                <a:r>
                  <a:rPr lang="en-CA" b="1" dirty="0"/>
                  <a:t>income</a:t>
                </a:r>
                <a:r>
                  <a:rPr lang="en-CA" dirty="0"/>
                  <a:t> possible by cutting the rod of length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into any number of </a:t>
                </a:r>
                <a:r>
                  <a:rPr lang="en-CA" b="1" dirty="0"/>
                  <a:t>integer</a:t>
                </a:r>
                <a:r>
                  <a:rPr lang="en-CA" dirty="0"/>
                  <a:t> pieces (maybe </a:t>
                </a:r>
                <a:r>
                  <a:rPr lang="en-CA" b="1" dirty="0"/>
                  <a:t>no </a:t>
                </a:r>
                <a:r>
                  <a:rPr lang="en-CA" dirty="0"/>
                  <a:t>cuts)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B0BD92-17EF-4180-A0DE-FD92FA3DA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AE69DFF-9BF7-4AC1-BAD2-E2FBC074B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69" r="53921" b="16413"/>
          <a:stretch/>
        </p:blipFill>
        <p:spPr>
          <a:xfrm>
            <a:off x="5469389" y="1833053"/>
            <a:ext cx="2743199" cy="56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B718A7-ED81-4B73-8631-85D44BE0C148}"/>
                  </a:ext>
                </a:extLst>
              </p:cNvPr>
              <p:cNvSpPr/>
              <p:nvPr/>
            </p:nvSpPr>
            <p:spPr>
              <a:xfrm>
                <a:off x="5603188" y="1459195"/>
                <a:ext cx="982448" cy="3317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B718A7-ED81-4B73-8631-85D44BE0C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88" y="1459195"/>
                <a:ext cx="982448" cy="331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F51D840-B747-4CB2-9072-53EC10081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636" y="4696044"/>
            <a:ext cx="7892193" cy="702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F6B835-7371-45B8-AC93-2F77CAC91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636" y="5517967"/>
            <a:ext cx="7892193" cy="659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FD7DC6-F6AF-44E4-97B1-70387D323217}"/>
              </a:ext>
            </a:extLst>
          </p:cNvPr>
          <p:cNvSpPr/>
          <p:nvPr/>
        </p:nvSpPr>
        <p:spPr>
          <a:xfrm>
            <a:off x="1633161" y="4696044"/>
            <a:ext cx="2305138" cy="70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All</a:t>
            </a:r>
            <a:r>
              <a:rPr lang="en-CA" dirty="0"/>
              <a:t> ways of cutting a rod of length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7054C9-65FF-41EA-8170-EA1362158721}"/>
              </a:ext>
            </a:extLst>
          </p:cNvPr>
          <p:cNvSpPr/>
          <p:nvPr/>
        </p:nvSpPr>
        <p:spPr>
          <a:xfrm>
            <a:off x="1633161" y="5474374"/>
            <a:ext cx="2305138" cy="70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Example output: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AB710-BD7F-26E7-FD78-609A9808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92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77B7-E63D-4ED3-B3D5-BBD82AEB6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9" y="1281053"/>
            <a:ext cx="7179553" cy="494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3790" b="3909"/>
          <a:stretch/>
        </p:blipFill>
        <p:spPr>
          <a:xfrm>
            <a:off x="4852813" y="26310"/>
            <a:ext cx="7312875" cy="1417054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sp>
        <p:nvSpPr>
          <p:cNvPr id="10" name="Rectangular Callout 9"/>
          <p:cNvSpPr/>
          <p:nvPr/>
        </p:nvSpPr>
        <p:spPr>
          <a:xfrm>
            <a:off x="4073270" y="5884394"/>
            <a:ext cx="4978632" cy="526273"/>
          </a:xfrm>
          <a:prstGeom prst="wedgeRectCallout">
            <a:avLst>
              <a:gd name="adj1" fmla="val -67715"/>
              <a:gd name="adj2" fmla="val -1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Read &amp; return optimal </a:t>
            </a:r>
            <a:r>
              <a:rPr lang="en-CA" sz="2400" b="1" dirty="0"/>
              <a:t>profit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9369642" y="5780162"/>
            <a:ext cx="2685860" cy="818064"/>
          </a:xfrm>
          <a:prstGeom prst="wedgeRectCallout">
            <a:avLst>
              <a:gd name="adj1" fmla="val -64528"/>
              <a:gd name="adj2" fmla="val -21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How about the optimal </a:t>
            </a:r>
            <a:r>
              <a:rPr lang="en-CA" sz="2400" b="1" dirty="0"/>
              <a:t>items?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201439" y="127130"/>
                <a:ext cx="4467726" cy="1017969"/>
              </a:xfrm>
              <a:prstGeom prst="wedgeRectCallout">
                <a:avLst>
                  <a:gd name="adj1" fmla="val -25656"/>
                  <a:gd name="adj2" fmla="val -40405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Recall:</a:t>
                </a:r>
                <a:r>
                  <a:rPr lang="en-CA" dirty="0">
                    <a:solidFill>
                      <a:srgbClr val="000000"/>
                    </a:solidFill>
                  </a:rPr>
                  <a:t> To satisfy data dependencies,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can fill entries in the order: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), 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39" y="127130"/>
                <a:ext cx="4467726" cy="1017969"/>
              </a:xfrm>
              <a:prstGeom prst="wedgeRectCallout">
                <a:avLst>
                  <a:gd name="adj1" fmla="val -25656"/>
                  <a:gd name="adj2" fmla="val -40405"/>
                </a:avLst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698A1-5EC7-40F2-BE59-F504050D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9" y="-52626"/>
            <a:ext cx="12154313" cy="651265"/>
          </a:xfrm>
        </p:spPr>
        <p:txBody>
          <a:bodyPr>
            <a:normAutofit fontScale="90000"/>
          </a:bodyPr>
          <a:lstStyle/>
          <a:p>
            <a:r>
              <a:rPr lang="en-CA" dirty="0"/>
              <a:t>outputting </a:t>
            </a:r>
            <a:r>
              <a:rPr lang="en-CA" b="1" dirty="0"/>
              <a:t>contents of</a:t>
            </a:r>
            <a:r>
              <a:rPr lang="en-CA" dirty="0"/>
              <a:t> the optimal knapsack </a:t>
            </a:r>
            <a:r>
              <a:rPr lang="en-CA" b="1" dirty="0"/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" y="569035"/>
            <a:ext cx="12165960" cy="403585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0883030" y="4643405"/>
            <a:ext cx="1240993" cy="1008045"/>
          </a:xfrm>
          <a:prstGeom prst="wedgeRectCallout">
            <a:avLst>
              <a:gd name="adj1" fmla="val 1559"/>
              <a:gd name="adj2" fmla="val -67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Start at optimal profit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858327" y="4547164"/>
            <a:ext cx="2518571" cy="938722"/>
          </a:xfrm>
          <a:prstGeom prst="wedgeRectCallout">
            <a:avLst>
              <a:gd name="adj1" fmla="val 83017"/>
              <a:gd name="adj2" fmla="val -89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18 &gt; 17, so </a:t>
            </a:r>
            <a:r>
              <a:rPr lang="en-CA" sz="2000" b="1" dirty="0"/>
              <a:t>any </a:t>
            </a:r>
            <a:r>
              <a:rPr lang="en-CA" sz="2000" dirty="0"/>
              <a:t>optimal</a:t>
            </a:r>
            <a:r>
              <a:rPr lang="en-CA" sz="2000" b="1" dirty="0"/>
              <a:t> </a:t>
            </a:r>
            <a:r>
              <a:rPr lang="en-CA" sz="2000" dirty="0"/>
              <a:t>solution </a:t>
            </a:r>
            <a:r>
              <a:rPr lang="en-CA" sz="2000" b="1" dirty="0"/>
              <a:t>must</a:t>
            </a:r>
            <a:r>
              <a:rPr lang="en-CA" sz="2000" dirty="0"/>
              <a:t> take item 6</a:t>
            </a:r>
            <a:endParaRPr lang="en-CA" sz="2000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7858328" y="5572493"/>
            <a:ext cx="3201802" cy="385795"/>
          </a:xfrm>
          <a:prstGeom prst="wedgeRectCallout">
            <a:avLst>
              <a:gd name="adj1" fmla="val -19945"/>
              <a:gd name="adj2" fmla="val -81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remaining weight = 14</a:t>
            </a:r>
            <a:endParaRPr lang="en-CA" sz="2000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5729062" y="4542944"/>
            <a:ext cx="2021388" cy="1013075"/>
          </a:xfrm>
          <a:prstGeom prst="wedgeRectCallout">
            <a:avLst>
              <a:gd name="adj1" fmla="val -41900"/>
              <a:gd name="adj2" fmla="val -85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Best profit for remaining items + weight</a:t>
            </a:r>
            <a:endParaRPr lang="en-CA" sz="20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3073009" y="4542944"/>
            <a:ext cx="2589088" cy="1850881"/>
          </a:xfrm>
          <a:prstGeom prst="wedgeRectCallout">
            <a:avLst>
              <a:gd name="adj1" fmla="val 53145"/>
              <a:gd name="adj2" fmla="val -84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Same profit </a:t>
            </a:r>
            <a:r>
              <a:rPr lang="en-CA" sz="2000" dirty="0"/>
              <a:t>using items 1..4 or 1..5. So, </a:t>
            </a:r>
            <a:r>
              <a:rPr lang="en-CA" sz="2000" b="1" dirty="0"/>
              <a:t>there exists </a:t>
            </a:r>
            <a:r>
              <a:rPr lang="en-CA" sz="2000" dirty="0"/>
              <a:t>an optimal solution O that does </a:t>
            </a:r>
            <a:r>
              <a:rPr lang="en-CA" sz="2000" b="1" dirty="0"/>
              <a:t>not</a:t>
            </a:r>
            <a:r>
              <a:rPr lang="en-CA" sz="2000" dirty="0"/>
              <a:t> use </a:t>
            </a:r>
            <a:r>
              <a:rPr lang="en-CA" sz="2000" b="1" dirty="0"/>
              <a:t>item 5! </a:t>
            </a:r>
            <a:r>
              <a:rPr lang="en-CA" sz="2000" dirty="0"/>
              <a:t>Consider O.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424123" y="6028421"/>
            <a:ext cx="4631115" cy="730807"/>
          </a:xfrm>
          <a:prstGeom prst="wedgeRectCallout">
            <a:avLst>
              <a:gd name="adj1" fmla="val -3289"/>
              <a:gd name="adj2" fmla="val 3293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Exercise:</a:t>
            </a:r>
            <a:r>
              <a:rPr lang="en-CA" sz="2000" dirty="0">
                <a:solidFill>
                  <a:srgbClr val="000000"/>
                </a:solidFill>
              </a:rPr>
              <a:t> continue, and determine which other items </a:t>
            </a:r>
            <a:r>
              <a:rPr lang="en-CA" sz="2000" b="1" dirty="0">
                <a:solidFill>
                  <a:srgbClr val="000000"/>
                </a:solidFill>
              </a:rPr>
              <a:t>are in O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9565020" y="1749857"/>
            <a:ext cx="2559003" cy="572324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/>
              <a:t>? ?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93" y="3050182"/>
            <a:ext cx="1155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Items you can take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0086" y="2321247"/>
            <a:ext cx="3423007" cy="36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weight limit remaining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701342" y="4482381"/>
            <a:ext cx="2263790" cy="677985"/>
          </a:xfrm>
          <a:prstGeom prst="wedgeRectCallout">
            <a:avLst>
              <a:gd name="adj1" fmla="val 172347"/>
              <a:gd name="adj2" fmla="val -171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8 &gt; 6 so O </a:t>
            </a:r>
            <a:r>
              <a:rPr lang="en-CA" sz="2000" b="1" dirty="0"/>
              <a:t>must </a:t>
            </a:r>
            <a:r>
              <a:rPr lang="en-CA" sz="2000" dirty="0"/>
              <a:t>take item 4</a:t>
            </a:r>
            <a:endParaRPr lang="en-CA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F426B-FBEC-4734-9F08-CF45D752743C}"/>
              </a:ext>
            </a:extLst>
          </p:cNvPr>
          <p:cNvSpPr/>
          <p:nvPr/>
        </p:nvSpPr>
        <p:spPr>
          <a:xfrm>
            <a:off x="1272515" y="4236106"/>
            <a:ext cx="260555" cy="24627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39C94C-5EC8-4953-A43E-D04973928759}"/>
              </a:ext>
            </a:extLst>
          </p:cNvPr>
          <p:cNvSpPr/>
          <p:nvPr/>
        </p:nvSpPr>
        <p:spPr>
          <a:xfrm>
            <a:off x="1272515" y="3727237"/>
            <a:ext cx="260555" cy="24627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D0D33E-3C55-4393-92C6-0F432FD4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9" y="-52626"/>
            <a:ext cx="12154313" cy="651265"/>
          </a:xfrm>
        </p:spPr>
        <p:txBody>
          <a:bodyPr>
            <a:normAutofit fontScale="90000"/>
          </a:bodyPr>
          <a:lstStyle/>
          <a:p>
            <a:r>
              <a:rPr lang="en-CA" dirty="0"/>
              <a:t>outputting </a:t>
            </a:r>
            <a:r>
              <a:rPr lang="en-CA" b="1" dirty="0"/>
              <a:t>contents of</a:t>
            </a:r>
            <a:r>
              <a:rPr lang="en-CA" dirty="0"/>
              <a:t> the optimal knapsack </a:t>
            </a:r>
            <a:r>
              <a:rPr lang="en-CA" b="1" dirty="0"/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" y="569035"/>
            <a:ext cx="12165960" cy="403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93" y="3050182"/>
            <a:ext cx="1155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Items you can take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0086" y="2321247"/>
            <a:ext cx="3423007" cy="36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weight limit remaining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7E060-2AD7-4253-A624-526775D9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1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EFF583-218D-47CC-8380-3FDDA53F1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4" y="206267"/>
            <a:ext cx="7175999" cy="505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9FA5100-3A05-463D-9DD7-77BC0BEC29AD}"/>
                  </a:ext>
                </a:extLst>
              </p:cNvPr>
              <p:cNvSpPr/>
              <p:nvPr/>
            </p:nvSpPr>
            <p:spPr>
              <a:xfrm>
                <a:off x="8105422" y="1365956"/>
                <a:ext cx="2483556" cy="666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Runtime given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9FA5100-3A05-463D-9DD7-77BC0BEC2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422" y="1365956"/>
                <a:ext cx="2483556" cy="666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ACE86F-1D09-4B4E-B732-E8D4B1F4761E}"/>
                  </a:ext>
                </a:extLst>
              </p:cNvPr>
              <p:cNvSpPr/>
              <p:nvPr/>
            </p:nvSpPr>
            <p:spPr>
              <a:xfrm>
                <a:off x="8105422" y="2121023"/>
                <a:ext cx="2483556" cy="5262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ACE86F-1D09-4B4E-B732-E8D4B1F47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422" y="2121023"/>
                <a:ext cx="2483556" cy="52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4389AB6-35D7-4FAA-94AC-B68AD0C45E11}"/>
              </a:ext>
            </a:extLst>
          </p:cNvPr>
          <p:cNvSpPr/>
          <p:nvPr/>
        </p:nvSpPr>
        <p:spPr>
          <a:xfrm>
            <a:off x="8105422" y="2736267"/>
            <a:ext cx="2483556" cy="52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Is this linear time?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A85F63-AA98-4903-9213-C127FD24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36147-5B88-463F-B512-BD321B93FB02}"/>
              </a:ext>
            </a:extLst>
          </p:cNvPr>
          <p:cNvSpPr/>
          <p:nvPr/>
        </p:nvSpPr>
        <p:spPr>
          <a:xfrm>
            <a:off x="8306039" y="3165889"/>
            <a:ext cx="2483556" cy="52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More on this soon…</a:t>
            </a:r>
          </a:p>
        </p:txBody>
      </p:sp>
    </p:spTree>
    <p:extLst>
      <p:ext uri="{BB962C8B-B14F-4D97-AF65-F5344CB8AC3E}">
        <p14:creationId xmlns:p14="http://schemas.microsoft.com/office/powerpoint/2010/main" val="11369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2" y="0"/>
            <a:ext cx="8429148" cy="549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782084" y="4855697"/>
                <a:ext cx="3224946" cy="807918"/>
              </a:xfrm>
              <a:prstGeom prst="wedgeRectCallout">
                <a:avLst>
                  <a:gd name="adj1" fmla="val -3289"/>
                  <a:gd name="adj2" fmla="val 32935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A recursive algorithm would take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CA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84" y="4855697"/>
                <a:ext cx="3224946" cy="807918"/>
              </a:xfrm>
              <a:prstGeom prst="wedgeRectCallout">
                <a:avLst>
                  <a:gd name="adj1" fmla="val -3289"/>
                  <a:gd name="adj2" fmla="val 3293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7130103" y="2587742"/>
                <a:ext cx="2982966" cy="1069858"/>
              </a:xfrm>
              <a:prstGeom prst="wedgeRectCallout">
                <a:avLst>
                  <a:gd name="adj1" fmla="val -3289"/>
                  <a:gd name="adj2" fmla="val 32935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DP takes </a:t>
                </a:r>
                <a14:m>
                  <m:oMath xmlns:m="http://schemas.openxmlformats.org/officeDocument/2006/math">
                    <m:r>
                      <a:rPr lang="en-CA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𝒏𝑴</m:t>
                        </m:r>
                      </m:e>
                    </m:d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time</a:t>
                </a:r>
                <a:r>
                  <a:rPr lang="en-CA" sz="2000" dirty="0">
                    <a:solidFill>
                      <a:srgbClr val="000000"/>
                    </a:solidFill>
                  </a:rPr>
                  <a:t>, which </a:t>
                </a:r>
                <a:r>
                  <a:rPr lang="en-CA" sz="2000" i="1" dirty="0">
                    <a:solidFill>
                      <a:srgbClr val="000000"/>
                    </a:solidFill>
                  </a:rPr>
                  <a:t>could be </a:t>
                </a:r>
                <a14:m>
                  <m:oMath xmlns:m="http://schemas.openxmlformats.org/officeDocument/2006/math">
                    <m:r>
                      <a:rPr lang="en-CA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for huge M</a:t>
                </a: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103" y="2587742"/>
                <a:ext cx="2982966" cy="1069858"/>
              </a:xfrm>
              <a:prstGeom prst="wedgeRectCallout">
                <a:avLst>
                  <a:gd name="adj1" fmla="val -3289"/>
                  <a:gd name="adj2" fmla="val 3293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8621586" y="3865590"/>
            <a:ext cx="1591371" cy="739302"/>
          </a:xfrm>
          <a:prstGeom prst="wedgeRectCallout">
            <a:avLst>
              <a:gd name="adj1" fmla="val -34061"/>
              <a:gd name="adj2" fmla="val 99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n</a:t>
            </a:r>
            <a:r>
              <a:rPr lang="en-CA" dirty="0"/>
              <a:t> must be </a:t>
            </a:r>
            <a:r>
              <a:rPr lang="en-CA" b="1" dirty="0"/>
              <a:t>very small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815087" y="1472211"/>
            <a:ext cx="3270729" cy="901969"/>
          </a:xfrm>
          <a:prstGeom prst="wedgeRectCallout">
            <a:avLst>
              <a:gd name="adj1" fmla="val -20938"/>
              <a:gd name="adj2" fmla="val 74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Huge </a:t>
            </a:r>
            <a:r>
              <a:rPr lang="en-CA" b="1" dirty="0"/>
              <a:t>n</a:t>
            </a:r>
            <a:r>
              <a:rPr lang="en-CA" dirty="0"/>
              <a:t> is fine, but </a:t>
            </a:r>
            <a:r>
              <a:rPr lang="en-CA" b="1" dirty="0"/>
              <a:t>M </a:t>
            </a:r>
            <a:r>
              <a:rPr lang="en-CA" dirty="0"/>
              <a:t>should be in </a:t>
            </a:r>
            <a:r>
              <a:rPr lang="en-CA" b="1" dirty="0"/>
              <a:t>poly(n) </a:t>
            </a:r>
            <a:r>
              <a:rPr lang="en-CA" dirty="0"/>
              <a:t>to get an asymptotic improvement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8562380" y="338329"/>
            <a:ext cx="3394020" cy="920320"/>
          </a:xfrm>
          <a:prstGeom prst="wedgeRectCallout">
            <a:avLst>
              <a:gd name="adj1" fmla="val -20938"/>
              <a:gd name="adj2" fmla="val 74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So the DP </a:t>
            </a:r>
            <a:r>
              <a:rPr lang="en-CA" dirty="0" err="1"/>
              <a:t>alg</a:t>
            </a:r>
            <a:r>
              <a:rPr lang="en-CA" dirty="0"/>
              <a:t> is faster when there are </a:t>
            </a:r>
            <a:r>
              <a:rPr lang="en-CA" b="1" dirty="0"/>
              <a:t>many item types</a:t>
            </a:r>
            <a:r>
              <a:rPr lang="en-CA" dirty="0"/>
              <a:t>, but </a:t>
            </a:r>
            <a:r>
              <a:rPr lang="en-CA" b="1" dirty="0"/>
              <a:t>small weight limit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EF361-140F-4465-9DDB-3D587A7D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FF62-9597-4151-9E25-FD0A8A63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53" y="118032"/>
            <a:ext cx="5813199" cy="701517"/>
          </a:xfrm>
        </p:spPr>
        <p:txBody>
          <a:bodyPr>
            <a:normAutofit/>
          </a:bodyPr>
          <a:lstStyle/>
          <a:p>
            <a:r>
              <a:rPr lang="en-CA" sz="3200" b="1" dirty="0"/>
              <a:t>Simplifying</a:t>
            </a:r>
            <a:r>
              <a:rPr lang="en-CA" sz="3200" dirty="0"/>
              <a:t> base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8A7B2-38F2-4EC4-ABB0-7D4D105040A4}"/>
                  </a:ext>
                </a:extLst>
              </p:cNvPr>
              <p:cNvSpPr txBox="1"/>
              <p:nvPr/>
            </p:nvSpPr>
            <p:spPr>
              <a:xfrm>
                <a:off x="2105759" y="5984022"/>
                <a:ext cx="487184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/>
                  <a:t>-axis (remaining weight limit)</a:t>
                </a:r>
                <a:endParaRPr lang="en-CA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8A7B2-38F2-4EC4-ABB0-7D4D10504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759" y="5984022"/>
                <a:ext cx="4871847" cy="693716"/>
              </a:xfrm>
              <a:prstGeom prst="rect">
                <a:avLst/>
              </a:prstGeom>
              <a:blipFill>
                <a:blip r:embed="rId2"/>
                <a:stretch>
                  <a:fillRect r="-625" b="-132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1F88C-9D08-4F00-B602-46F814B4069D}"/>
                  </a:ext>
                </a:extLst>
              </p:cNvPr>
              <p:cNvSpPr txBox="1"/>
              <p:nvPr/>
            </p:nvSpPr>
            <p:spPr>
              <a:xfrm>
                <a:off x="158717" y="3612417"/>
                <a:ext cx="1996187" cy="14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/>
                  <a:t>-axis</a:t>
                </a:r>
              </a:p>
              <a:p>
                <a:pPr algn="ctr"/>
                <a:r>
                  <a:rPr lang="en-US" sz="2400" dirty="0"/>
                  <a:t>(can use</a:t>
                </a:r>
              </a:p>
              <a:p>
                <a:pPr algn="ctr"/>
                <a:r>
                  <a:rPr lang="en-US" sz="2400" dirty="0"/>
                  <a:t>items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  <a:endParaRPr lang="en-CA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1F88C-9D08-4F00-B602-46F814B40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17" y="3612417"/>
                <a:ext cx="1996187" cy="1432380"/>
              </a:xfrm>
              <a:prstGeom prst="rect">
                <a:avLst/>
              </a:prstGeom>
              <a:blipFill>
                <a:blip r:embed="rId3"/>
                <a:stretch>
                  <a:fillRect l="-3976" r="-4281" b="-89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B1AE12-B488-4F45-840D-88B522C42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9006"/>
              </p:ext>
            </p:extLst>
          </p:nvPr>
        </p:nvGraphicFramePr>
        <p:xfrm>
          <a:off x="3024036" y="2571499"/>
          <a:ext cx="3248609" cy="292608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43414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78499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1D9E3F-0AF3-4B62-B95A-7381D04F6009}"/>
              </a:ext>
            </a:extLst>
          </p:cNvPr>
          <p:cNvCxnSpPr>
            <a:cxnSpLocks/>
          </p:cNvCxnSpPr>
          <p:nvPr/>
        </p:nvCxnSpPr>
        <p:spPr>
          <a:xfrm>
            <a:off x="3100878" y="5752023"/>
            <a:ext cx="3403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C94C49-A7A4-49B5-9E46-C227DA088EE2}"/>
              </a:ext>
            </a:extLst>
          </p:cNvPr>
          <p:cNvCxnSpPr>
            <a:cxnSpLocks/>
          </p:cNvCxnSpPr>
          <p:nvPr/>
        </p:nvCxnSpPr>
        <p:spPr>
          <a:xfrm>
            <a:off x="3204297" y="5599622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BBC4FF-6BB6-4DCD-ACC5-F9F007801F59}"/>
              </a:ext>
            </a:extLst>
          </p:cNvPr>
          <p:cNvCxnSpPr/>
          <p:nvPr/>
        </p:nvCxnSpPr>
        <p:spPr>
          <a:xfrm>
            <a:off x="3928197" y="5599622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2DC3F5-599E-4FF0-9052-1A20377268F1}"/>
              </a:ext>
            </a:extLst>
          </p:cNvPr>
          <p:cNvCxnSpPr/>
          <p:nvPr/>
        </p:nvCxnSpPr>
        <p:spPr>
          <a:xfrm>
            <a:off x="4652097" y="5599622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17B192-E9BB-46E7-82ED-C7C9DE2FF5F1}"/>
              </a:ext>
            </a:extLst>
          </p:cNvPr>
          <p:cNvCxnSpPr/>
          <p:nvPr/>
        </p:nvCxnSpPr>
        <p:spPr>
          <a:xfrm>
            <a:off x="5375997" y="5599622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EE200A-6889-44A7-96C3-9A713301408D}"/>
              </a:ext>
            </a:extLst>
          </p:cNvPr>
          <p:cNvCxnSpPr/>
          <p:nvPr/>
        </p:nvCxnSpPr>
        <p:spPr>
          <a:xfrm>
            <a:off x="6094454" y="5599622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24DF95D-6222-4145-BE41-260690D9C25E}"/>
              </a:ext>
            </a:extLst>
          </p:cNvPr>
          <p:cNvSpPr txBox="1"/>
          <p:nvPr/>
        </p:nvSpPr>
        <p:spPr>
          <a:xfrm>
            <a:off x="2850993" y="5866489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9889FF-BCD8-4D43-A5F6-B1D7C0529659}"/>
              </a:ext>
            </a:extLst>
          </p:cNvPr>
          <p:cNvSpPr txBox="1"/>
          <p:nvPr/>
        </p:nvSpPr>
        <p:spPr>
          <a:xfrm>
            <a:off x="3574893" y="587704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27FE87-9F3A-4360-A2E5-963D8A2EAC2A}"/>
              </a:ext>
            </a:extLst>
          </p:cNvPr>
          <p:cNvSpPr txBox="1"/>
          <p:nvPr/>
        </p:nvSpPr>
        <p:spPr>
          <a:xfrm>
            <a:off x="4254205" y="5876845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914609-4A88-4233-B83F-3D582774695B}"/>
              </a:ext>
            </a:extLst>
          </p:cNvPr>
          <p:cNvSpPr txBox="1"/>
          <p:nvPr/>
        </p:nvSpPr>
        <p:spPr>
          <a:xfrm>
            <a:off x="5022693" y="5674859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61D85E-483A-42A7-905F-3B73DFB700C5}"/>
              </a:ext>
            </a:extLst>
          </p:cNvPr>
          <p:cNvSpPr txBox="1"/>
          <p:nvPr/>
        </p:nvSpPr>
        <p:spPr>
          <a:xfrm>
            <a:off x="5741150" y="587684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</a:t>
            </a:r>
            <a:endParaRPr lang="en-CA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205691-FA8E-4168-8867-066252B587F1}"/>
              </a:ext>
            </a:extLst>
          </p:cNvPr>
          <p:cNvGrpSpPr/>
          <p:nvPr/>
        </p:nvGrpSpPr>
        <p:grpSpPr>
          <a:xfrm rot="5400000">
            <a:off x="778097" y="3884494"/>
            <a:ext cx="3602208" cy="656177"/>
            <a:chOff x="306904" y="5707516"/>
            <a:chExt cx="3602208" cy="65617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2D8FBAC-8650-48FA-953A-E3EEABB4019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05115" y="4282395"/>
              <a:ext cx="0" cy="315504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2E09FC-27BC-40F8-908C-698189B34C08}"/>
                </a:ext>
              </a:extLst>
            </p:cNvPr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9338B2-E285-4185-9789-49391031632D}"/>
                </a:ext>
              </a:extLst>
            </p:cNvPr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E11968-E925-403A-8444-17E10FABC406}"/>
                </a:ext>
              </a:extLst>
            </p:cNvPr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177DFE3-E01B-433A-8D91-74828E85FB27}"/>
                </a:ext>
              </a:extLst>
            </p:cNvPr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A2D61E-3ECA-45D9-A869-B7C7BE65AC1B}"/>
                </a:ext>
              </a:extLst>
            </p:cNvPr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075342-7F10-4F8F-A20C-484A0B4A7695}"/>
                </a:ext>
              </a:extLst>
            </p:cNvPr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endParaRPr lang="en-CA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6BE412-5C8D-4A24-AE1C-7884D7688A6A}"/>
                </a:ext>
              </a:extLst>
            </p:cNvPr>
            <p:cNvSpPr txBox="1"/>
            <p:nvPr/>
          </p:nvSpPr>
          <p:spPr>
            <a:xfrm>
              <a:off x="1772595" y="5835752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  <a:endParaRPr lang="en-CA" sz="28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EEEA57-0DC9-4B37-86F4-75F306AFD6FE}"/>
                </a:ext>
              </a:extLst>
            </p:cNvPr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DDDA6D-EA27-48EA-8571-562123AF3F50}"/>
                </a:ext>
              </a:extLst>
            </p:cNvPr>
            <p:cNvSpPr txBox="1"/>
            <p:nvPr/>
          </p:nvSpPr>
          <p:spPr>
            <a:xfrm>
              <a:off x="2722374" y="59943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</a:t>
              </a:r>
              <a:endParaRPr lang="en-CA" b="1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1FD6047-8101-4612-9536-3324DACC3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790" b="3909"/>
          <a:stretch/>
        </p:blipFill>
        <p:spPr>
          <a:xfrm>
            <a:off x="115653" y="1215589"/>
            <a:ext cx="6517377" cy="1262906"/>
          </a:xfrm>
          <a:prstGeom prst="rect">
            <a:avLst/>
          </a:prstGeom>
        </p:spPr>
      </p:pic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223E1B9-3DD3-4599-8D27-22BC1A965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92716"/>
              </p:ext>
            </p:extLst>
          </p:nvPr>
        </p:nvGraphicFramePr>
        <p:xfrm>
          <a:off x="8328859" y="2231956"/>
          <a:ext cx="3248609" cy="329184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43414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78499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</a:tbl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20C205-A8BA-4012-9242-0332A45E23D2}"/>
              </a:ext>
            </a:extLst>
          </p:cNvPr>
          <p:cNvCxnSpPr>
            <a:cxnSpLocks/>
          </p:cNvCxnSpPr>
          <p:nvPr/>
        </p:nvCxnSpPr>
        <p:spPr>
          <a:xfrm>
            <a:off x="8067560" y="2267845"/>
            <a:ext cx="0" cy="3505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C92F7E-E77F-42F2-8509-D22EBE9D71DD}"/>
              </a:ext>
            </a:extLst>
          </p:cNvPr>
          <p:cNvCxnSpPr/>
          <p:nvPr/>
        </p:nvCxnSpPr>
        <p:spPr>
          <a:xfrm rot="5400000">
            <a:off x="8061339" y="2267579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B2ADD58-C773-4935-8C34-608435EA887A}"/>
              </a:ext>
            </a:extLst>
          </p:cNvPr>
          <p:cNvCxnSpPr/>
          <p:nvPr/>
        </p:nvCxnSpPr>
        <p:spPr>
          <a:xfrm rot="5400000">
            <a:off x="8061339" y="2991479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2D54A4E-E7F8-464D-BB35-9C8A4E1638C9}"/>
              </a:ext>
            </a:extLst>
          </p:cNvPr>
          <p:cNvCxnSpPr/>
          <p:nvPr/>
        </p:nvCxnSpPr>
        <p:spPr>
          <a:xfrm rot="5400000">
            <a:off x="8061339" y="3715379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4157C0-20E2-479E-A635-F752210D843B}"/>
              </a:ext>
            </a:extLst>
          </p:cNvPr>
          <p:cNvCxnSpPr/>
          <p:nvPr/>
        </p:nvCxnSpPr>
        <p:spPr>
          <a:xfrm rot="5400000">
            <a:off x="8061339" y="4439279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4D96BB8-53F6-4685-8ECF-CB13BF961BAA}"/>
              </a:ext>
            </a:extLst>
          </p:cNvPr>
          <p:cNvCxnSpPr/>
          <p:nvPr/>
        </p:nvCxnSpPr>
        <p:spPr>
          <a:xfrm rot="5400000">
            <a:off x="8061339" y="5157736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72D44E0-2D77-4058-BF3F-A470FD5686C9}"/>
              </a:ext>
            </a:extLst>
          </p:cNvPr>
          <p:cNvSpPr txBox="1"/>
          <p:nvPr/>
        </p:nvSpPr>
        <p:spPr>
          <a:xfrm rot="5400000">
            <a:off x="7406318" y="2253091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0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3879C7-0D4E-4E75-9841-E59E39BD0364}"/>
              </a:ext>
            </a:extLst>
          </p:cNvPr>
          <p:cNvSpPr txBox="1"/>
          <p:nvPr/>
        </p:nvSpPr>
        <p:spPr>
          <a:xfrm rot="5400000">
            <a:off x="7406318" y="29671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5CF29C-5E45-4863-AE44-8CC3AF3468F2}"/>
              </a:ext>
            </a:extLst>
          </p:cNvPr>
          <p:cNvSpPr txBox="1"/>
          <p:nvPr/>
        </p:nvSpPr>
        <p:spPr>
          <a:xfrm rot="5400000">
            <a:off x="7495451" y="3603799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911A9B-4A53-47D5-8CFF-5BF588A16FEF}"/>
              </a:ext>
            </a:extLst>
          </p:cNvPr>
          <p:cNvSpPr txBox="1"/>
          <p:nvPr/>
        </p:nvSpPr>
        <p:spPr>
          <a:xfrm rot="5400000">
            <a:off x="7406318" y="5492848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3DD649-4EB0-427C-BAEB-EBEA23F6C30F}"/>
              </a:ext>
            </a:extLst>
          </p:cNvPr>
          <p:cNvSpPr txBox="1"/>
          <p:nvPr/>
        </p:nvSpPr>
        <p:spPr>
          <a:xfrm rot="5400000">
            <a:off x="7273587" y="5150968"/>
            <a:ext cx="96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</a:t>
            </a:r>
            <a:endParaRPr lang="en-CA" b="1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B84DB23-501C-49DA-A5DF-FDFA2AF978A0}"/>
              </a:ext>
            </a:extLst>
          </p:cNvPr>
          <p:cNvCxnSpPr>
            <a:cxnSpLocks/>
          </p:cNvCxnSpPr>
          <p:nvPr/>
        </p:nvCxnSpPr>
        <p:spPr>
          <a:xfrm>
            <a:off x="8414006" y="5763843"/>
            <a:ext cx="3403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CC0A23F-B1A6-4F19-A79D-27120CA74D1F}"/>
              </a:ext>
            </a:extLst>
          </p:cNvPr>
          <p:cNvCxnSpPr>
            <a:cxnSpLocks/>
          </p:cNvCxnSpPr>
          <p:nvPr/>
        </p:nvCxnSpPr>
        <p:spPr>
          <a:xfrm>
            <a:off x="8517425" y="5611442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E1C56C-4375-47B1-9635-ACB9D52747F6}"/>
              </a:ext>
            </a:extLst>
          </p:cNvPr>
          <p:cNvCxnSpPr>
            <a:cxnSpLocks/>
          </p:cNvCxnSpPr>
          <p:nvPr/>
        </p:nvCxnSpPr>
        <p:spPr>
          <a:xfrm>
            <a:off x="9241325" y="5611442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737E7C7-8B41-4F43-AF54-683FD8506876}"/>
              </a:ext>
            </a:extLst>
          </p:cNvPr>
          <p:cNvCxnSpPr>
            <a:cxnSpLocks/>
          </p:cNvCxnSpPr>
          <p:nvPr/>
        </p:nvCxnSpPr>
        <p:spPr>
          <a:xfrm>
            <a:off x="9965225" y="5611442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63ED3B5-FCBF-454A-82FF-B12543E374B0}"/>
              </a:ext>
            </a:extLst>
          </p:cNvPr>
          <p:cNvCxnSpPr>
            <a:cxnSpLocks/>
          </p:cNvCxnSpPr>
          <p:nvPr/>
        </p:nvCxnSpPr>
        <p:spPr>
          <a:xfrm>
            <a:off x="10689125" y="5611442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B6FF51-416F-48DD-8062-F236E629931B}"/>
              </a:ext>
            </a:extLst>
          </p:cNvPr>
          <p:cNvCxnSpPr>
            <a:cxnSpLocks/>
          </p:cNvCxnSpPr>
          <p:nvPr/>
        </p:nvCxnSpPr>
        <p:spPr>
          <a:xfrm>
            <a:off x="11407582" y="5611442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C9B6460-B4F1-4EF2-9195-238BBB50F1E8}"/>
              </a:ext>
            </a:extLst>
          </p:cNvPr>
          <p:cNvSpPr txBox="1"/>
          <p:nvPr/>
        </p:nvSpPr>
        <p:spPr>
          <a:xfrm>
            <a:off x="8164121" y="5878309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5540A4-EA82-45FF-9D52-8F48E21502EE}"/>
              </a:ext>
            </a:extLst>
          </p:cNvPr>
          <p:cNvSpPr txBox="1"/>
          <p:nvPr/>
        </p:nvSpPr>
        <p:spPr>
          <a:xfrm>
            <a:off x="8888021" y="588886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FE9B9CD-1CB0-4665-815F-624D041D86DA}"/>
              </a:ext>
            </a:extLst>
          </p:cNvPr>
          <p:cNvSpPr txBox="1"/>
          <p:nvPr/>
        </p:nvSpPr>
        <p:spPr>
          <a:xfrm>
            <a:off x="9567333" y="5888665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472D70-E5C5-4D5F-BFB4-2FEB900F4C98}"/>
              </a:ext>
            </a:extLst>
          </p:cNvPr>
          <p:cNvSpPr txBox="1"/>
          <p:nvPr/>
        </p:nvSpPr>
        <p:spPr>
          <a:xfrm>
            <a:off x="10335821" y="5686679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1A81FFB-4BF0-4EDD-B921-725535222559}"/>
              </a:ext>
            </a:extLst>
          </p:cNvPr>
          <p:cNvSpPr txBox="1"/>
          <p:nvPr/>
        </p:nvSpPr>
        <p:spPr>
          <a:xfrm>
            <a:off x="11054278" y="588866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</a:t>
            </a:r>
            <a:endParaRPr lang="en-CA" b="1" dirty="0"/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06CCFC40-BED2-4B5E-A205-2E15039E9B8B}"/>
              </a:ext>
            </a:extLst>
          </p:cNvPr>
          <p:cNvSpPr/>
          <p:nvPr/>
        </p:nvSpPr>
        <p:spPr>
          <a:xfrm>
            <a:off x="6395884" y="3602868"/>
            <a:ext cx="1077048" cy="60971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57C81AB-E5C8-4B0C-943B-7C338CBDB16B}"/>
                  </a:ext>
                </a:extLst>
              </p:cNvPr>
              <p:cNvSpPr/>
              <p:nvPr/>
            </p:nvSpPr>
            <p:spPr>
              <a:xfrm>
                <a:off x="5432328" y="154939"/>
                <a:ext cx="6690844" cy="96026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≥1,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≥1,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=0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57C81AB-E5C8-4B0C-943B-7C338CBDB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28" y="154939"/>
                <a:ext cx="6690844" cy="960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1FFAA65-E7A3-4E13-BE27-50595259D14E}"/>
              </a:ext>
            </a:extLst>
          </p:cNvPr>
          <p:cNvCxnSpPr>
            <a:cxnSpLocks/>
            <a:stCxn id="91" idx="2"/>
          </p:cNvCxnSpPr>
          <p:nvPr/>
        </p:nvCxnSpPr>
        <p:spPr>
          <a:xfrm>
            <a:off x="8777750" y="1115201"/>
            <a:ext cx="385915" cy="102823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Speech Bubble: Rectangle 95">
                <a:extLst>
                  <a:ext uri="{FF2B5EF4-FFF2-40B4-BE49-F238E27FC236}">
                    <a16:creationId xmlns:a16="http://schemas.microsoft.com/office/drawing/2014/main" id="{32280C54-A776-4651-A4D7-A795E1E58CC5}"/>
                  </a:ext>
                </a:extLst>
              </p:cNvPr>
              <p:cNvSpPr/>
              <p:nvPr/>
            </p:nvSpPr>
            <p:spPr>
              <a:xfrm>
                <a:off x="8452133" y="3512105"/>
                <a:ext cx="2355188" cy="863250"/>
              </a:xfrm>
              <a:prstGeom prst="wedgeRectCallout">
                <a:avLst>
                  <a:gd name="adj1" fmla="val -32486"/>
                  <a:gd name="adj2" fmla="val -1317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,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dirty="0"/>
              </a:p>
              <a:p>
                <a:pPr algn="ctr"/>
                <a:r>
                  <a:rPr lang="en-CA" dirty="0"/>
                  <a:t>we have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CA" b="0" dirty="0"/>
              </a:p>
              <a:p>
                <a:pPr algn="ctr"/>
                <a:r>
                  <a:rPr lang="en-CA" dirty="0"/>
                  <a:t>which is 0</a:t>
                </a:r>
              </a:p>
            </p:txBody>
          </p:sp>
        </mc:Choice>
        <mc:Fallback xmlns="">
          <p:sp>
            <p:nvSpPr>
              <p:cNvPr id="96" name="Speech Bubble: Rectangle 95">
                <a:extLst>
                  <a:ext uri="{FF2B5EF4-FFF2-40B4-BE49-F238E27FC236}">
                    <a16:creationId xmlns:a16="http://schemas.microsoft.com/office/drawing/2014/main" id="{32280C54-A776-4651-A4D7-A795E1E58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33" y="3512105"/>
                <a:ext cx="2355188" cy="863250"/>
              </a:xfrm>
              <a:prstGeom prst="wedgeRectCallout">
                <a:avLst>
                  <a:gd name="adj1" fmla="val -32486"/>
                  <a:gd name="adj2" fmla="val -131741"/>
                </a:avLst>
              </a:prstGeom>
              <a:blipFill>
                <a:blip r:embed="rId6"/>
                <a:stretch>
                  <a:fillRect l="-771" b="-68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Speech Bubble: Rectangle 96">
                <a:extLst>
                  <a:ext uri="{FF2B5EF4-FFF2-40B4-BE49-F238E27FC236}">
                    <a16:creationId xmlns:a16="http://schemas.microsoft.com/office/drawing/2014/main" id="{6C47DEA8-DDE0-43D5-9DCE-10619B23E542}"/>
                  </a:ext>
                </a:extLst>
              </p:cNvPr>
              <p:cNvSpPr/>
              <p:nvPr/>
            </p:nvSpPr>
            <p:spPr>
              <a:xfrm>
                <a:off x="8465699" y="4553136"/>
                <a:ext cx="3567234" cy="874305"/>
              </a:xfrm>
              <a:prstGeom prst="wedgeRectCallout">
                <a:avLst>
                  <a:gd name="adj1" fmla="val 31459"/>
                  <a:gd name="adj2" fmla="val -2458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,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dirty="0"/>
              </a:p>
              <a:p>
                <a:pPr algn="ctr"/>
                <a:r>
                  <a:rPr lang="en-CA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CA" b="0" dirty="0"/>
              </a:p>
              <a:p>
                <a:pPr algn="ctr"/>
                <a:r>
                  <a:rPr lang="en-CA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7" name="Speech Bubble: Rectangle 96">
                <a:extLst>
                  <a:ext uri="{FF2B5EF4-FFF2-40B4-BE49-F238E27FC236}">
                    <a16:creationId xmlns:a16="http://schemas.microsoft.com/office/drawing/2014/main" id="{6C47DEA8-DDE0-43D5-9DCE-10619B23E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99" y="4553136"/>
                <a:ext cx="3567234" cy="874305"/>
              </a:xfrm>
              <a:prstGeom prst="wedgeRectCallout">
                <a:avLst>
                  <a:gd name="adj1" fmla="val 31459"/>
                  <a:gd name="adj2" fmla="val -245886"/>
                </a:avLst>
              </a:prstGeom>
              <a:blipFill>
                <a:blip r:embed="rId7"/>
                <a:stretch>
                  <a:fillRect b="-42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ED5D7-CAF5-4C94-B718-C6D87C16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/>
      <p:bldP spid="56" grpId="0"/>
      <p:bldP spid="57" grpId="0"/>
      <p:bldP spid="81" grpId="0"/>
      <p:bldP spid="82" grpId="0"/>
      <p:bldP spid="83" grpId="0"/>
      <p:bldP spid="84" grpId="0"/>
      <p:bldP spid="85" grpId="0"/>
      <p:bldP spid="87" grpId="0" animBg="1"/>
      <p:bldP spid="91" grpId="0" animBg="1"/>
      <p:bldP spid="96" grpId="0" animBg="1"/>
      <p:bldP spid="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90E4D-CE46-4BEF-B9CC-59E12FCF5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12" y="198772"/>
            <a:ext cx="7383078" cy="306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F1E2E-A1CE-48ED-93FA-6CCD1641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26" y="3216763"/>
            <a:ext cx="4766525" cy="328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737359F-52F9-4B89-96D5-19C9B6D88C28}"/>
              </a:ext>
            </a:extLst>
          </p:cNvPr>
          <p:cNvSpPr/>
          <p:nvPr/>
        </p:nvSpPr>
        <p:spPr>
          <a:xfrm>
            <a:off x="6382885" y="1576987"/>
            <a:ext cx="3434623" cy="490812"/>
          </a:xfrm>
          <a:prstGeom prst="wedgeRectCallout">
            <a:avLst>
              <a:gd name="adj1" fmla="val -69737"/>
              <a:gd name="adj2" fmla="val 39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We get much simpler code!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3739A03-C52A-4E2E-8525-A13927DCE5B3}"/>
              </a:ext>
            </a:extLst>
          </p:cNvPr>
          <p:cNvSpPr/>
          <p:nvPr/>
        </p:nvSpPr>
        <p:spPr>
          <a:xfrm>
            <a:off x="9817508" y="2567021"/>
            <a:ext cx="1713977" cy="490812"/>
          </a:xfrm>
          <a:prstGeom prst="wedgeRectCallout">
            <a:avLst>
              <a:gd name="adj1" fmla="val -30955"/>
              <a:gd name="adj2" fmla="val 116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Compare: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C511C7-C95A-44C9-9EDA-5701E3FE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06BD3B-0905-4807-85AF-2FB35A4F2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65" y="144005"/>
            <a:ext cx="6763795" cy="280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E8A58F-79FE-493C-831D-9468C9627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7" y="2591567"/>
            <a:ext cx="9021708" cy="3690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4C1D8-7CD6-4CE3-8A72-620CAD2E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7" y="53713"/>
            <a:ext cx="9905998" cy="1028386"/>
          </a:xfrm>
        </p:spPr>
        <p:txBody>
          <a:bodyPr/>
          <a:lstStyle/>
          <a:p>
            <a:r>
              <a:rPr lang="en-CA" dirty="0"/>
              <a:t>Saving space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55DF17A-5225-4527-818E-87C10127B7F8}"/>
              </a:ext>
            </a:extLst>
          </p:cNvPr>
          <p:cNvSpPr/>
          <p:nvPr/>
        </p:nvSpPr>
        <p:spPr>
          <a:xfrm>
            <a:off x="7800620" y="2724896"/>
            <a:ext cx="4047067" cy="1255069"/>
          </a:xfrm>
          <a:prstGeom prst="wedgeRectCallout">
            <a:avLst>
              <a:gd name="adj1" fmla="val -44264"/>
              <a:gd name="adj2" fmla="val 31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We never look at P[i-2][…].</a:t>
            </a:r>
          </a:p>
          <a:p>
            <a:pPr algn="ctr"/>
            <a:r>
              <a:rPr lang="en-CA" sz="2000" dirty="0"/>
              <a:t>Just keep two arrays representing P[</a:t>
            </a:r>
            <a:r>
              <a:rPr lang="en-CA" sz="2000" dirty="0" err="1"/>
              <a:t>i</a:t>
            </a:r>
            <a:r>
              <a:rPr lang="en-CA" sz="2000" dirty="0"/>
              <a:t>] and P[i-1]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2435C50B-2D7C-4950-886F-6F7DA2721FB8}"/>
                  </a:ext>
                </a:extLst>
              </p:cNvPr>
              <p:cNvSpPr/>
              <p:nvPr/>
            </p:nvSpPr>
            <p:spPr>
              <a:xfrm>
                <a:off x="7800620" y="3979965"/>
                <a:ext cx="4047067" cy="1255069"/>
              </a:xfrm>
              <a:prstGeom prst="wedgeRectCallout">
                <a:avLst>
                  <a:gd name="adj1" fmla="val -44264"/>
                  <a:gd name="adj2" fmla="val 319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Space complexity changes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2435C50B-2D7C-4950-886F-6F7DA2721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620" y="3979965"/>
                <a:ext cx="4047067" cy="1255069"/>
              </a:xfrm>
              <a:prstGeom prst="wedgeRectCallout">
                <a:avLst>
                  <a:gd name="adj1" fmla="val -44264"/>
                  <a:gd name="adj2" fmla="val 31918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CFFA24-12DE-453E-AD11-F002A04E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19" y="192640"/>
            <a:ext cx="4572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95919" y="4859678"/>
            <a:ext cx="9815406" cy="801283"/>
          </a:xfrm>
        </p:spPr>
        <p:txBody>
          <a:bodyPr>
            <a:normAutofit/>
          </a:bodyPr>
          <a:lstStyle/>
          <a:p>
            <a:r>
              <a:rPr lang="en-US" b="1" dirty="0"/>
              <a:t>Coin changing</a:t>
            </a:r>
            <a:endParaRPr lang="en-C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67C71-487F-4AA4-AD41-13724424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82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17FC83-6712-4E00-A33B-3C80723F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19"/>
          <a:stretch/>
        </p:blipFill>
        <p:spPr>
          <a:xfrm>
            <a:off x="1513145" y="-5839"/>
            <a:ext cx="9165710" cy="758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7E3EE7-CD40-4717-B78C-83B586EB9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13" b="28062"/>
          <a:stretch/>
        </p:blipFill>
        <p:spPr>
          <a:xfrm>
            <a:off x="1513145" y="752168"/>
            <a:ext cx="9165710" cy="2320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B10C65-44C3-4387-9FA2-4CCC77F23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38"/>
          <a:stretch/>
        </p:blipFill>
        <p:spPr>
          <a:xfrm>
            <a:off x="1513145" y="3072580"/>
            <a:ext cx="9165710" cy="120309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6703407" y="92099"/>
            <a:ext cx="1966947" cy="936286"/>
          </a:xfrm>
          <a:prstGeom prst="wedgeRectCallout">
            <a:avLst>
              <a:gd name="adj1" fmla="val -25181"/>
              <a:gd name="adj2" fmla="val 1144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There </a:t>
            </a:r>
            <a:r>
              <a:rPr lang="en-CA" b="1" dirty="0"/>
              <a:t>is</a:t>
            </a:r>
            <a:r>
              <a:rPr lang="en-CA" dirty="0"/>
              <a:t> a denomination with </a:t>
            </a:r>
            <a:r>
              <a:rPr lang="en-CA" b="1" dirty="0"/>
              <a:t>unit value</a:t>
            </a:r>
            <a:r>
              <a:rPr lang="en-CA" dirty="0"/>
              <a:t>!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353112" y="3169509"/>
            <a:ext cx="4448530" cy="915880"/>
          </a:xfrm>
          <a:prstGeom prst="wedgeRectCallout">
            <a:avLst>
              <a:gd name="adj1" fmla="val -67253"/>
              <a:gd name="adj2" fmla="val 18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In 0-1 knapsack, we only considered </a:t>
            </a:r>
            <a:r>
              <a:rPr lang="en-CA" b="1" dirty="0"/>
              <a:t>two </a:t>
            </a:r>
            <a:r>
              <a:rPr lang="en-CA" b="1" dirty="0" err="1"/>
              <a:t>subproblems</a:t>
            </a:r>
            <a:r>
              <a:rPr lang="en-CA" b="1" dirty="0"/>
              <a:t> </a:t>
            </a:r>
            <a:r>
              <a:rPr lang="en-CA" dirty="0"/>
              <a:t>in our recurrence: </a:t>
            </a:r>
            <a:r>
              <a:rPr lang="en-CA" b="1" dirty="0"/>
              <a:t>taking an item, or not.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353112" y="4085389"/>
            <a:ext cx="4448530" cy="601578"/>
          </a:xfrm>
          <a:prstGeom prst="wedgeRectCallout">
            <a:avLst>
              <a:gd name="adj1" fmla="val -44534"/>
              <a:gd name="adj2" fmla="val -8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Here we can do </a:t>
            </a:r>
            <a:r>
              <a:rPr lang="en-CA" b="1" dirty="0"/>
              <a:t>more than</a:t>
            </a:r>
            <a:br>
              <a:rPr lang="en-CA" dirty="0"/>
            </a:br>
            <a:r>
              <a:rPr lang="en-CA" i="1" dirty="0"/>
              <a:t>use a coin denomination or not</a:t>
            </a:r>
            <a:r>
              <a:rPr lang="en-CA" dirty="0"/>
              <a:t>.</a:t>
            </a:r>
            <a:endParaRPr lang="en-C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9E422-28D0-4427-B475-4124F9E5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7540-B3A9-4E39-B23C-427DF35A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programming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A47D-CFC3-48ED-A31E-47426C73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36373"/>
            <a:ext cx="10303473" cy="5160173"/>
          </a:xfrm>
        </p:spPr>
        <p:txBody>
          <a:bodyPr>
            <a:normAutofit/>
          </a:bodyPr>
          <a:lstStyle/>
          <a:p>
            <a:r>
              <a:rPr lang="en-CA" dirty="0"/>
              <a:t>High level idea </a:t>
            </a:r>
            <a:r>
              <a:rPr lang="en-CA" b="1" dirty="0"/>
              <a:t>(can just think recursively to start)</a:t>
            </a:r>
          </a:p>
          <a:p>
            <a:pPr lvl="1"/>
            <a:r>
              <a:rPr lang="en-CA" dirty="0"/>
              <a:t>Given a rod of length n</a:t>
            </a:r>
          </a:p>
          <a:p>
            <a:pPr lvl="1"/>
            <a:r>
              <a:rPr lang="en-CA" dirty="0"/>
              <a:t>Either make no cuts,</a:t>
            </a:r>
            <a:br>
              <a:rPr lang="en-CA" dirty="0"/>
            </a:br>
            <a:r>
              <a:rPr lang="en-CA" dirty="0"/>
              <a:t>or make a cut and </a:t>
            </a:r>
            <a:r>
              <a:rPr lang="en-CA" b="1" dirty="0"/>
              <a:t>recurse</a:t>
            </a:r>
            <a:r>
              <a:rPr lang="en-CA" dirty="0"/>
              <a:t> on the remaining parts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b="1" dirty="0"/>
              <a:t>Where</a:t>
            </a:r>
            <a:r>
              <a:rPr lang="en-CA" dirty="0"/>
              <a:t> should we cut?</a:t>
            </a: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58D3DBBA-12F1-4A57-8952-63B29525A8AA}"/>
              </a:ext>
            </a:extLst>
          </p:cNvPr>
          <p:cNvSpPr/>
          <p:nvPr/>
        </p:nvSpPr>
        <p:spPr>
          <a:xfrm rot="16200000">
            <a:off x="7778781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AB382CF7-0F5A-4116-80CE-C2FD14754D89}"/>
              </a:ext>
            </a:extLst>
          </p:cNvPr>
          <p:cNvSpPr/>
          <p:nvPr/>
        </p:nvSpPr>
        <p:spPr>
          <a:xfrm rot="16200000">
            <a:off x="7498082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16CDC891-0756-428F-841A-D6C472938839}"/>
              </a:ext>
            </a:extLst>
          </p:cNvPr>
          <p:cNvSpPr/>
          <p:nvPr/>
        </p:nvSpPr>
        <p:spPr>
          <a:xfrm rot="16200000">
            <a:off x="7217383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D248EE7A-38DE-46AD-9513-5C46D49F5BF9}"/>
              </a:ext>
            </a:extLst>
          </p:cNvPr>
          <p:cNvSpPr/>
          <p:nvPr/>
        </p:nvSpPr>
        <p:spPr>
          <a:xfrm rot="16200000">
            <a:off x="6936684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DEA21896-00A3-4DD5-9D52-0962965F71BF}"/>
              </a:ext>
            </a:extLst>
          </p:cNvPr>
          <p:cNvSpPr/>
          <p:nvPr/>
        </p:nvSpPr>
        <p:spPr>
          <a:xfrm rot="16200000">
            <a:off x="6655986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44B728F3-5B55-4F92-9A58-72C0671A8278}"/>
              </a:ext>
            </a:extLst>
          </p:cNvPr>
          <p:cNvSpPr/>
          <p:nvPr/>
        </p:nvSpPr>
        <p:spPr>
          <a:xfrm rot="16200000">
            <a:off x="6375287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F942C4A3-7E0F-4F40-96AF-EBA678125152}"/>
              </a:ext>
            </a:extLst>
          </p:cNvPr>
          <p:cNvSpPr/>
          <p:nvPr/>
        </p:nvSpPr>
        <p:spPr>
          <a:xfrm rot="16200000">
            <a:off x="6094588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D2C76F0A-941B-4227-823F-7FD763597E07}"/>
              </a:ext>
            </a:extLst>
          </p:cNvPr>
          <p:cNvSpPr/>
          <p:nvPr/>
        </p:nvSpPr>
        <p:spPr>
          <a:xfrm rot="16200000">
            <a:off x="5813889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A1954B5D-7A16-4165-8621-6049369DE949}"/>
              </a:ext>
            </a:extLst>
          </p:cNvPr>
          <p:cNvSpPr/>
          <p:nvPr/>
        </p:nvSpPr>
        <p:spPr>
          <a:xfrm rot="16200000">
            <a:off x="5528222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9AA7800A-70E1-4BB2-8F32-B6359BF7F76E}"/>
              </a:ext>
            </a:extLst>
          </p:cNvPr>
          <p:cNvSpPr/>
          <p:nvPr/>
        </p:nvSpPr>
        <p:spPr>
          <a:xfrm rot="16200000">
            <a:off x="5247523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id="{1D386D9C-590C-470C-BB4B-BB6F6F79984E}"/>
              </a:ext>
            </a:extLst>
          </p:cNvPr>
          <p:cNvSpPr/>
          <p:nvPr/>
        </p:nvSpPr>
        <p:spPr>
          <a:xfrm rot="16200000">
            <a:off x="4966824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F6DF1587-F094-4A84-9D02-3A6001A41A65}"/>
              </a:ext>
            </a:extLst>
          </p:cNvPr>
          <p:cNvSpPr/>
          <p:nvPr/>
        </p:nvSpPr>
        <p:spPr>
          <a:xfrm rot="16200000">
            <a:off x="4686125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5B055F73-E35E-477D-ADF9-AF6BA00063DE}"/>
              </a:ext>
            </a:extLst>
          </p:cNvPr>
          <p:cNvSpPr/>
          <p:nvPr/>
        </p:nvSpPr>
        <p:spPr>
          <a:xfrm rot="16200000">
            <a:off x="4405427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507FDBD2-8832-47D3-A241-DD5DD27C0F0B}"/>
              </a:ext>
            </a:extLst>
          </p:cNvPr>
          <p:cNvSpPr/>
          <p:nvPr/>
        </p:nvSpPr>
        <p:spPr>
          <a:xfrm rot="16200000">
            <a:off x="4124728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B2DF6468-E9A6-4FC5-AA0B-253065E91CCF}"/>
              </a:ext>
            </a:extLst>
          </p:cNvPr>
          <p:cNvSpPr/>
          <p:nvPr/>
        </p:nvSpPr>
        <p:spPr>
          <a:xfrm rot="16200000">
            <a:off x="3844029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CC10E681-0088-4006-9538-F4AC14CBDFF2}"/>
              </a:ext>
            </a:extLst>
          </p:cNvPr>
          <p:cNvSpPr/>
          <p:nvPr/>
        </p:nvSpPr>
        <p:spPr>
          <a:xfrm rot="16200000">
            <a:off x="3563330" y="3891517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60F35CE-1E96-46C8-9163-A5FA0CC12A5F}"/>
                  </a:ext>
                </a:extLst>
              </p:cNvPr>
              <p:cNvSpPr/>
              <p:nvPr/>
            </p:nvSpPr>
            <p:spPr>
              <a:xfrm>
                <a:off x="8650656" y="3859834"/>
                <a:ext cx="1875582" cy="382773"/>
              </a:xfrm>
              <a:prstGeom prst="wedgeRectCallout">
                <a:avLst>
                  <a:gd name="adj1" fmla="val -69972"/>
                  <a:gd name="adj2" fmla="val 149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Income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A" b="0" i="1" dirty="0"/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60F35CE-1E96-46C8-9163-A5FA0CC12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656" y="3859834"/>
                <a:ext cx="1875582" cy="382773"/>
              </a:xfrm>
              <a:prstGeom prst="wedgeRectCallout">
                <a:avLst>
                  <a:gd name="adj1" fmla="val -69972"/>
                  <a:gd name="adj2" fmla="val 14914"/>
                </a:avLst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C86985CE-7C1E-4911-A89B-3DB6978EC917}"/>
                  </a:ext>
                </a:extLst>
              </p:cNvPr>
              <p:cNvSpPr/>
              <p:nvPr/>
            </p:nvSpPr>
            <p:spPr>
              <a:xfrm>
                <a:off x="8762823" y="4825573"/>
                <a:ext cx="3314882" cy="443923"/>
              </a:xfrm>
              <a:prstGeom prst="wedgeRectCallout">
                <a:avLst>
                  <a:gd name="adj1" fmla="val -64761"/>
                  <a:gd name="adj2" fmla="val 180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Income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Left</m:t>
                          </m:r>
                        </m:e>
                      </m:d>
                      <m:r>
                        <a:rPr lang="en-CA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Income</m:t>
                      </m:r>
                      <m:r>
                        <a:rPr lang="en-CA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Right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C86985CE-7C1E-4911-A89B-3DB6978EC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823" y="4825573"/>
                <a:ext cx="3314882" cy="443923"/>
              </a:xfrm>
              <a:prstGeom prst="wedgeRectCallout">
                <a:avLst>
                  <a:gd name="adj1" fmla="val -64761"/>
                  <a:gd name="adj2" fmla="val 18098"/>
                </a:avLst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ylinder 28">
            <a:extLst>
              <a:ext uri="{FF2B5EF4-FFF2-40B4-BE49-F238E27FC236}">
                <a16:creationId xmlns:a16="http://schemas.microsoft.com/office/drawing/2014/main" id="{B45B5B00-0077-4460-8897-7E846C41F790}"/>
              </a:ext>
            </a:extLst>
          </p:cNvPr>
          <p:cNvSpPr/>
          <p:nvPr/>
        </p:nvSpPr>
        <p:spPr>
          <a:xfrm rot="16200000">
            <a:off x="7784454" y="495158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79938DF3-6212-4F24-8E3B-1B1BBF5B50EC}"/>
              </a:ext>
            </a:extLst>
          </p:cNvPr>
          <p:cNvSpPr/>
          <p:nvPr/>
        </p:nvSpPr>
        <p:spPr>
          <a:xfrm rot="16200000">
            <a:off x="7503755" y="495158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ABB087FE-47E3-4CA8-8615-4E5DAFC478A0}"/>
              </a:ext>
            </a:extLst>
          </p:cNvPr>
          <p:cNvSpPr/>
          <p:nvPr/>
        </p:nvSpPr>
        <p:spPr>
          <a:xfrm rot="16200000">
            <a:off x="7223056" y="495158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ABDB1C62-E795-41E4-9ED9-4A6F652EC772}"/>
              </a:ext>
            </a:extLst>
          </p:cNvPr>
          <p:cNvSpPr/>
          <p:nvPr/>
        </p:nvSpPr>
        <p:spPr>
          <a:xfrm rot="16200000">
            <a:off x="6942357" y="495158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57E658F8-908C-4DE0-84D0-633378A04400}"/>
              </a:ext>
            </a:extLst>
          </p:cNvPr>
          <p:cNvSpPr/>
          <p:nvPr/>
        </p:nvSpPr>
        <p:spPr>
          <a:xfrm rot="16200000">
            <a:off x="6661659" y="495158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Cylinder 33">
            <a:extLst>
              <a:ext uri="{FF2B5EF4-FFF2-40B4-BE49-F238E27FC236}">
                <a16:creationId xmlns:a16="http://schemas.microsoft.com/office/drawing/2014/main" id="{2610BDC3-895A-4921-9D08-4C4D0674792B}"/>
              </a:ext>
            </a:extLst>
          </p:cNvPr>
          <p:cNvSpPr/>
          <p:nvPr/>
        </p:nvSpPr>
        <p:spPr>
          <a:xfrm rot="16200000">
            <a:off x="6380960" y="495158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881CC90B-2616-454B-B0D2-02F9F9A103F7}"/>
              </a:ext>
            </a:extLst>
          </p:cNvPr>
          <p:cNvSpPr/>
          <p:nvPr/>
        </p:nvSpPr>
        <p:spPr>
          <a:xfrm rot="16200000">
            <a:off x="6100261" y="495158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8045AB8D-E598-4CA6-BA84-D41288E03E56}"/>
              </a:ext>
            </a:extLst>
          </p:cNvPr>
          <p:cNvSpPr/>
          <p:nvPr/>
        </p:nvSpPr>
        <p:spPr>
          <a:xfrm rot="16200000">
            <a:off x="5819562" y="495158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EEFB4B40-63FE-4C26-9629-E9FC1CA6C87F}"/>
              </a:ext>
            </a:extLst>
          </p:cNvPr>
          <p:cNvSpPr/>
          <p:nvPr/>
        </p:nvSpPr>
        <p:spPr>
          <a:xfrm rot="16200000">
            <a:off x="5533895" y="495158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9DF2BDBF-5E0A-45D4-8C55-BF921FE44B9F}"/>
              </a:ext>
            </a:extLst>
          </p:cNvPr>
          <p:cNvSpPr/>
          <p:nvPr/>
        </p:nvSpPr>
        <p:spPr>
          <a:xfrm rot="16200000">
            <a:off x="5253196" y="495158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4B5C9861-9D8C-4881-A8A7-FB1A3CAD0683}"/>
              </a:ext>
            </a:extLst>
          </p:cNvPr>
          <p:cNvSpPr/>
          <p:nvPr/>
        </p:nvSpPr>
        <p:spPr>
          <a:xfrm rot="16200000">
            <a:off x="4548966" y="494626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7B004B2F-2532-49E1-AF75-5D977B928D6F}"/>
              </a:ext>
            </a:extLst>
          </p:cNvPr>
          <p:cNvSpPr/>
          <p:nvPr/>
        </p:nvSpPr>
        <p:spPr>
          <a:xfrm rot="16200000">
            <a:off x="4268267" y="494626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06E0C682-4743-4277-9D35-C078086ACDF4}"/>
              </a:ext>
            </a:extLst>
          </p:cNvPr>
          <p:cNvSpPr/>
          <p:nvPr/>
        </p:nvSpPr>
        <p:spPr>
          <a:xfrm rot="16200000">
            <a:off x="3987569" y="494626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791F1ABA-5DD2-4835-86C2-10CB42319A2A}"/>
              </a:ext>
            </a:extLst>
          </p:cNvPr>
          <p:cNvSpPr/>
          <p:nvPr/>
        </p:nvSpPr>
        <p:spPr>
          <a:xfrm rot="16200000">
            <a:off x="3706870" y="494626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242B9DEA-2B51-4873-B555-4B3C9D5968E0}"/>
              </a:ext>
            </a:extLst>
          </p:cNvPr>
          <p:cNvSpPr/>
          <p:nvPr/>
        </p:nvSpPr>
        <p:spPr>
          <a:xfrm rot="16200000">
            <a:off x="3426171" y="494626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573D2727-C2ED-4ACF-A1A5-0009E188A0BD}"/>
              </a:ext>
            </a:extLst>
          </p:cNvPr>
          <p:cNvSpPr/>
          <p:nvPr/>
        </p:nvSpPr>
        <p:spPr>
          <a:xfrm rot="16200000">
            <a:off x="3145472" y="494626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CA423-A336-71A7-9FB9-74D678BB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8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29675-E868-48D1-83D2-C69F2029E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141413" y="956025"/>
            <a:ext cx="9881240" cy="537279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Exploring: some sensible base case(s)?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Process 6"/>
              <p:cNvSpPr/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solidFill>
                <a:srgbClr val="0000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General case:</a:t>
                </a:r>
              </a:p>
              <a:p>
                <a:pPr algn="ctr"/>
                <a:r>
                  <a:rPr lang="en-CA" sz="2400" dirty="0"/>
                  <a:t>What are the different ways we could use coin denomination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400" b="1" i="1" baseline="-25000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400" dirty="0"/>
                  <a:t>?</a:t>
                </a:r>
              </a:p>
              <a:p>
                <a:pPr algn="ctr"/>
                <a:r>
                  <a:rPr lang="en-CA" sz="2400" dirty="0"/>
                  <a:t>What </a:t>
                </a:r>
                <a:r>
                  <a:rPr lang="en-CA" sz="2400" dirty="0" err="1"/>
                  <a:t>subproblems</a:t>
                </a:r>
                <a:r>
                  <a:rPr lang="en-CA" sz="2400" dirty="0"/>
                  <a:t> / solutions should we use?</a:t>
                </a:r>
              </a:p>
            </p:txBody>
          </p:sp>
        </mc:Choice>
        <mc:Fallback xmlns="">
          <p:sp>
            <p:nvSpPr>
              <p:cNvPr id="7" name="Flowchart: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blipFill>
                <a:blip r:embed="rId4"/>
                <a:stretch>
                  <a:fillRect l="-308" r="-308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6"/>
                <a:stretch>
                  <a:fillRect l="-1554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Process 7"/>
          <p:cNvSpPr/>
          <p:nvPr/>
        </p:nvSpPr>
        <p:spPr>
          <a:xfrm>
            <a:off x="1141412" y="3223427"/>
            <a:ext cx="10329165" cy="1926483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Final recurrence relation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50133-F80B-467E-88C5-D31470C7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42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616954-A6AC-4828-90DD-32BD6E714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Process 6"/>
              <p:cNvSpPr/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solidFill>
                <a:srgbClr val="0000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General case:</a:t>
                </a:r>
              </a:p>
              <a:p>
                <a:pPr algn="ctr"/>
                <a:r>
                  <a:rPr lang="en-CA" sz="2400" dirty="0"/>
                  <a:t>What are the different ways we could use coin denomination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400" b="1" i="1" baseline="-25000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400" dirty="0"/>
                  <a:t>?</a:t>
                </a:r>
              </a:p>
              <a:p>
                <a:pPr algn="ctr"/>
                <a:r>
                  <a:rPr lang="en-CA" sz="2400" dirty="0"/>
                  <a:t>What </a:t>
                </a:r>
                <a:r>
                  <a:rPr lang="en-CA" sz="2400" dirty="0" err="1"/>
                  <a:t>subproblems</a:t>
                </a:r>
                <a:r>
                  <a:rPr lang="en-CA" sz="2400" dirty="0"/>
                  <a:t> / solutions should we use?</a:t>
                </a:r>
              </a:p>
            </p:txBody>
          </p:sp>
        </mc:Choice>
        <mc:Fallback xmlns="">
          <p:sp>
            <p:nvSpPr>
              <p:cNvPr id="7" name="Flowchart: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blipFill>
                <a:blip r:embed="rId4"/>
                <a:stretch>
                  <a:fillRect l="-308" r="-308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Also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6"/>
                <a:stretch>
                  <a:fillRect l="-1554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Process 7"/>
          <p:cNvSpPr/>
          <p:nvPr/>
        </p:nvSpPr>
        <p:spPr>
          <a:xfrm>
            <a:off x="1141412" y="3223427"/>
            <a:ext cx="10329165" cy="1926483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Final recurrence 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9162F-D414-4893-91EF-95D1FD6F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A50EEC-428F-48C4-8902-FBE7DD39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Also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10368244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244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6"/>
                <a:stretch>
                  <a:fillRect l="-2073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AC06B-2700-48AF-8A48-4DCF57F8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56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Filling the array</a:t>
                </a:r>
                <a:br>
                  <a:rPr lang="en-CA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,0…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: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3"/>
                <a:stretch>
                  <a:fillRect b="-59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/>
                  <a:t>-axis (target sum remaining)</a:t>
                </a:r>
                <a:endParaRPr lang="en-CA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4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/>
                  <a:t>-axis</a:t>
                </a:r>
              </a:p>
              <a:p>
                <a:pPr algn="ctr"/>
                <a:r>
                  <a:rPr lang="en-US" sz="2400" b="1" dirty="0"/>
                  <a:t>(coin type)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dirty="0"/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uses coin</a:t>
                </a:r>
                <a:br>
                  <a:rPr lang="en-US" sz="2400" dirty="0"/>
                </a:br>
                <a:r>
                  <a:rPr lang="en-US" sz="2400" dirty="0"/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  <a:endParaRPr lang="en-CA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5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endParaRPr lang="en-CA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5</a:t>
              </a:r>
              <a:endParaRPr lang="en-CA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  <a:endParaRPr lang="en-CA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</a:t>
              </a:r>
              <a:endParaRPr lang="en-CA" b="1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3148554" y="1441357"/>
            <a:ext cx="7686100" cy="492257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ular Callout 63"/>
          <p:cNvSpPr/>
          <p:nvPr/>
        </p:nvSpPr>
        <p:spPr>
          <a:xfrm>
            <a:off x="284298" y="1256171"/>
            <a:ext cx="2065623" cy="1259939"/>
          </a:xfrm>
          <a:prstGeom prst="wedgeRectCallout">
            <a:avLst>
              <a:gd name="adj1" fmla="val 99549"/>
              <a:gd name="adj2" fmla="val -17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 data dependencies on any other array cells.</a:t>
            </a:r>
            <a:endParaRPr lang="en-CA" b="1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ular Callout 40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1" name="Rectangular Callou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7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6078458" y="652173"/>
            <a:ext cx="6060854" cy="735973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3140715" y="1438859"/>
            <a:ext cx="503809" cy="3830992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1BA6658-49A5-4B93-9565-DB31E87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48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Filling the array</a:t>
                </a:r>
                <a:br>
                  <a:rPr lang="en-CA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,0…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: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3"/>
                <a:stretch>
                  <a:fillRect b="-59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/>
                  <a:t>-axis (target sum remaining)</a:t>
                </a:r>
                <a:endParaRPr lang="en-CA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4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/>
                  <a:t>-axis</a:t>
                </a:r>
              </a:p>
              <a:p>
                <a:pPr algn="ctr"/>
                <a:r>
                  <a:rPr lang="en-US" sz="2400" b="1" dirty="0"/>
                  <a:t>(coin type)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dirty="0"/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uses coin</a:t>
                </a:r>
                <a:br>
                  <a:rPr lang="en-US" sz="2400" dirty="0"/>
                </a:br>
                <a:r>
                  <a:rPr lang="en-US" sz="2400" dirty="0"/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  <a:endParaRPr lang="en-CA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5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endParaRPr lang="en-CA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5</a:t>
              </a:r>
              <a:endParaRPr lang="en-CA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  <a:endParaRPr lang="en-CA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</a:t>
              </a:r>
              <a:endParaRPr lang="en-CA" b="1" dirty="0"/>
            </a:p>
          </p:txBody>
        </p:sp>
      </p:grpSp>
      <p:sp>
        <p:nvSpPr>
          <p:cNvPr id="64" name="Rectangular Callout 63"/>
          <p:cNvSpPr/>
          <p:nvPr/>
        </p:nvSpPr>
        <p:spPr>
          <a:xfrm>
            <a:off x="284298" y="1256171"/>
            <a:ext cx="2065623" cy="1259939"/>
          </a:xfrm>
          <a:prstGeom prst="wedgeRectCallout">
            <a:avLst>
              <a:gd name="adj1" fmla="val 99549"/>
              <a:gd name="adj2" fmla="val -17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 data dependencies on any other array cells.</a:t>
            </a:r>
            <a:endParaRPr lang="en-CA" b="1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ular Callout 38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9" name="Rectangular Callou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7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53DBF4C-BAB1-474D-831A-C03184DB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Filling the array</a:t>
                </a:r>
                <a:br>
                  <a:rPr lang="en-CA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0…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: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2"/>
                <a:stretch>
                  <a:fillRect b="-59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/>
                  <a:t>-axis (target sum remaining)</a:t>
                </a:r>
                <a:endParaRPr lang="en-CA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3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C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  <a:endParaRPr lang="en-CA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/>
                  <a:t>-axis</a:t>
                </a:r>
              </a:p>
              <a:p>
                <a:pPr algn="ctr"/>
                <a:r>
                  <a:rPr lang="en-US" sz="2400" b="1" dirty="0"/>
                  <a:t>(coin type)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dirty="0"/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uses coin</a:t>
                </a:r>
                <a:br>
                  <a:rPr lang="en-US" sz="2400" dirty="0"/>
                </a:br>
                <a:r>
                  <a:rPr lang="en-US" sz="2400" dirty="0"/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  <a:endParaRPr lang="en-CA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4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endParaRPr lang="en-CA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5</a:t>
              </a:r>
              <a:endParaRPr lang="en-CA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  <a:endParaRPr lang="en-CA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</a:t>
              </a:r>
              <a:endParaRPr lang="en-CA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026720" y="283782"/>
            <a:ext cx="6060854" cy="492257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ular Callout 39"/>
              <p:cNvSpPr/>
              <p:nvPr/>
            </p:nvSpPr>
            <p:spPr>
              <a:xfrm>
                <a:off x="7985831" y="3480406"/>
                <a:ext cx="2618291" cy="493154"/>
              </a:xfrm>
              <a:prstGeom prst="wedgeRectCallout">
                <a:avLst>
                  <a:gd name="adj1" fmla="val -83572"/>
                  <a:gd name="adj2" fmla="val -363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FFFFFF"/>
                    </a:solidFill>
                  </a:rPr>
                  <a:t>Consider cell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CA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0" name="Rectangular Callou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31" y="3480406"/>
                <a:ext cx="2618291" cy="493154"/>
              </a:xfrm>
              <a:prstGeom prst="wedgeRectCallout">
                <a:avLst>
                  <a:gd name="adj1" fmla="val -83572"/>
                  <a:gd name="adj2" fmla="val -36316"/>
                </a:avLst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/>
          <p:cNvSpPr/>
          <p:nvPr/>
        </p:nvSpPr>
        <p:spPr>
          <a:xfrm rot="16200000">
            <a:off x="6815412" y="3218278"/>
            <a:ext cx="366998" cy="2178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ight Arrow 47"/>
          <p:cNvSpPr/>
          <p:nvPr/>
        </p:nvSpPr>
        <p:spPr>
          <a:xfrm rot="11955366">
            <a:off x="5829562" y="3200866"/>
            <a:ext cx="1180790" cy="23299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Left Brace 48"/>
          <p:cNvSpPr/>
          <p:nvPr/>
        </p:nvSpPr>
        <p:spPr>
          <a:xfrm rot="16200000">
            <a:off x="6269753" y="3166639"/>
            <a:ext cx="365652" cy="1103133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ular Callout 49"/>
              <p:cNvSpPr/>
              <p:nvPr/>
            </p:nvSpPr>
            <p:spPr>
              <a:xfrm>
                <a:off x="5501708" y="4146462"/>
                <a:ext cx="918249" cy="554545"/>
              </a:xfrm>
              <a:prstGeom prst="wedgeRectCallout">
                <a:avLst>
                  <a:gd name="adj1" fmla="val 50396"/>
                  <a:gd name="adj2" fmla="val -88512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CA" sz="2400" b="1" i="1" baseline="-25000" dirty="0" err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CA" sz="2400" b="1" baseline="-25000" dirty="0"/>
              </a:p>
            </p:txBody>
          </p:sp>
        </mc:Choice>
        <mc:Fallback xmlns=""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08" y="4146462"/>
                <a:ext cx="918249" cy="554545"/>
              </a:xfrm>
              <a:prstGeom prst="wedgeRectCallout">
                <a:avLst>
                  <a:gd name="adj1" fmla="val 50396"/>
                  <a:gd name="adj2" fmla="val -88512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6697374" y="2286104"/>
                <a:ext cx="2252611" cy="612744"/>
              </a:xfrm>
              <a:prstGeom prst="wedgeRectCallout">
                <a:avLst>
                  <a:gd name="adj1" fmla="val -35727"/>
                  <a:gd name="adj2" fmla="val 882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374" y="2286104"/>
                <a:ext cx="2252611" cy="612744"/>
              </a:xfrm>
              <a:prstGeom prst="wedgeRectCallout">
                <a:avLst>
                  <a:gd name="adj1" fmla="val -35727"/>
                  <a:gd name="adj2" fmla="val 88266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ular Callout 50"/>
              <p:cNvSpPr/>
              <p:nvPr/>
            </p:nvSpPr>
            <p:spPr>
              <a:xfrm>
                <a:off x="4328016" y="2160354"/>
                <a:ext cx="2252611" cy="612744"/>
              </a:xfrm>
              <a:prstGeom prst="wedgeRectCallout">
                <a:avLst>
                  <a:gd name="adj1" fmla="val 22972"/>
                  <a:gd name="adj2" fmla="val 925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1" name="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16" y="2160354"/>
                <a:ext cx="2252611" cy="612744"/>
              </a:xfrm>
              <a:prstGeom prst="wedgeRectCallout">
                <a:avLst>
                  <a:gd name="adj1" fmla="val 22972"/>
                  <a:gd name="adj2" fmla="val 92561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ular Callout 51"/>
              <p:cNvSpPr/>
              <p:nvPr/>
            </p:nvSpPr>
            <p:spPr>
              <a:xfrm>
                <a:off x="1958658" y="2094476"/>
                <a:ext cx="2252611" cy="612744"/>
              </a:xfrm>
              <a:prstGeom prst="wedgeRectCallout">
                <a:avLst>
                  <a:gd name="adj1" fmla="val 75830"/>
                  <a:gd name="adj2" fmla="val 11725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CA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2" name="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58" y="2094476"/>
                <a:ext cx="2252611" cy="612744"/>
              </a:xfrm>
              <a:prstGeom prst="wedgeRectCallout">
                <a:avLst>
                  <a:gd name="adj1" fmla="val 75830"/>
                  <a:gd name="adj2" fmla="val 117254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ight Arrow 52"/>
          <p:cNvSpPr/>
          <p:nvPr/>
        </p:nvSpPr>
        <p:spPr>
          <a:xfrm rot="11316509">
            <a:off x="4782148" y="3266538"/>
            <a:ext cx="2267693" cy="19557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738295" y="299720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ular Callout 54"/>
              <p:cNvSpPr/>
              <p:nvPr/>
            </p:nvSpPr>
            <p:spPr>
              <a:xfrm>
                <a:off x="5786765" y="4865581"/>
                <a:ext cx="2348332" cy="858779"/>
              </a:xfrm>
              <a:prstGeom prst="wedgeRectCallout">
                <a:avLst>
                  <a:gd name="adj1" fmla="val -39623"/>
                  <a:gd name="adj2" fmla="val -1410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We only look at the </a:t>
                </a:r>
                <a:r>
                  <a:rPr lang="en-CA" b="1" dirty="0"/>
                  <a:t>previous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b="1" dirty="0"/>
                  <a:t>-row!</a:t>
                </a:r>
                <a:endParaRPr lang="en-CA" b="1" baseline="-25000" dirty="0"/>
              </a:p>
            </p:txBody>
          </p:sp>
        </mc:Choice>
        <mc:Fallback xmlns="">
          <p:sp>
            <p:nvSpPr>
              <p:cNvPr id="55" name="Rectangular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65" y="4865581"/>
                <a:ext cx="2348332" cy="858779"/>
              </a:xfrm>
              <a:prstGeom prst="wedgeRectCallout">
                <a:avLst>
                  <a:gd name="adj1" fmla="val -39623"/>
                  <a:gd name="adj2" fmla="val -14101"/>
                </a:avLst>
              </a:prstGeom>
              <a:blipFill>
                <a:blip r:embed="rId11"/>
                <a:stretch>
                  <a:fillRect l="-1550" r="-38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ular Callout 56"/>
              <p:cNvSpPr/>
              <p:nvPr/>
            </p:nvSpPr>
            <p:spPr>
              <a:xfrm>
                <a:off x="8532043" y="4363842"/>
                <a:ext cx="3396254" cy="858779"/>
              </a:xfrm>
              <a:prstGeom prst="wedgeRectCallout">
                <a:avLst>
                  <a:gd name="adj1" fmla="val -63389"/>
                  <a:gd name="adj2" fmla="val 4105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It is sufficient to fill:</a:t>
                </a:r>
              </a:p>
              <a:p>
                <a:pPr algn="ctr"/>
                <a:r>
                  <a:rPr lang="en-CA" dirty="0"/>
                  <a:t>row </a:t>
                </a:r>
                <a:r>
                  <a:rPr lang="en-CA" dirty="0" err="1"/>
                  <a:t>i</a:t>
                </a:r>
                <a:r>
                  <a:rPr lang="en-CA" dirty="0"/>
                  <a:t>=1 (base case), then</a:t>
                </a:r>
                <a:br>
                  <a:rPr lang="en-CA" dirty="0"/>
                </a:br>
                <a:r>
                  <a:rPr lang="en-CA" b="1" dirty="0"/>
                  <a:t>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b="1" dirty="0"/>
                  <a:t>), 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b="1" dirty="0"/>
                  <a:t>)</a:t>
                </a:r>
              </a:p>
            </p:txBody>
          </p:sp>
        </mc:Choice>
        <mc:Fallback xmlns="">
          <p:sp>
            <p:nvSpPr>
              <p:cNvPr id="57" name="Rectangular Callout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043" y="4363842"/>
                <a:ext cx="3396254" cy="858779"/>
              </a:xfrm>
              <a:prstGeom prst="wedgeRectCallout">
                <a:avLst>
                  <a:gd name="adj1" fmla="val -63389"/>
                  <a:gd name="adj2" fmla="val 41053"/>
                </a:avLst>
              </a:prstGeom>
              <a:blipFill>
                <a:blip r:embed="rId12"/>
                <a:stretch>
                  <a:fillRect t="-6294" b="-132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ular Callout 55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6" name="Rectangular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13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9DD8C92-CA0E-4942-B1AB-280557A9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8" grpId="0" animBg="1"/>
      <p:bldP spid="49" grpId="0" animBg="1"/>
      <p:bldP spid="50" grpId="0" animBg="1"/>
      <p:bldP spid="23" grpId="0" animBg="1"/>
      <p:bldP spid="51" grpId="0" animBg="1"/>
      <p:bldP spid="52" grpId="0" animBg="1"/>
      <p:bldP spid="53" grpId="0" animBg="1"/>
      <p:bldP spid="24" grpId="0"/>
      <p:bldP spid="55" grpId="0" animBg="1"/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E1D79-3780-3535-AEC5-1DB55D14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8" y="339543"/>
            <a:ext cx="7708976" cy="572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5297684" y="2360985"/>
            <a:ext cx="3109441" cy="416585"/>
          </a:xfrm>
          <a:prstGeom prst="wedgeRectCallout">
            <a:avLst>
              <a:gd name="adj1" fmla="val -62667"/>
              <a:gd name="adj2" fmla="val 295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using </a:t>
            </a:r>
            <a:r>
              <a:rPr lang="en-CA" sz="2000" i="1" dirty="0"/>
              <a:t>other </a:t>
            </a:r>
            <a:r>
              <a:rPr lang="en-CA" sz="2000" dirty="0"/>
              <a:t>coin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3554624" y="1819949"/>
                <a:ext cx="5333076" cy="407025"/>
              </a:xfrm>
              <a:prstGeom prst="wedgeRectCallout">
                <a:avLst>
                  <a:gd name="adj1" fmla="val -59156"/>
                  <a:gd name="adj2" fmla="val 2269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b="1" dirty="0"/>
                  <a:t> # of coins </a:t>
                </a:r>
                <a:r>
                  <a:rPr lang="en-CA" sz="2000" dirty="0"/>
                  <a:t>of type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baseline="-25000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dirty="0"/>
                  <a:t>used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24" y="1819949"/>
                <a:ext cx="5333076" cy="407025"/>
              </a:xfrm>
              <a:prstGeom prst="wedgeRectCallout">
                <a:avLst>
                  <a:gd name="adj1" fmla="val -59156"/>
                  <a:gd name="adj2" fmla="val 22693"/>
                </a:avLst>
              </a:prstGeom>
              <a:blipFill>
                <a:blip r:embed="rId3"/>
                <a:stretch>
                  <a:fillRect t="-5882" b="-235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393" y="34515"/>
            <a:ext cx="7304328" cy="917526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734145" y="1301311"/>
                <a:ext cx="2815096" cy="407025"/>
              </a:xfrm>
              <a:prstGeom prst="wedgeRectCallout">
                <a:avLst>
                  <a:gd name="adj1" fmla="val -21747"/>
                  <a:gd name="adj2" fmla="val 3408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i.e., using coin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145" y="1301311"/>
                <a:ext cx="2815096" cy="407025"/>
              </a:xfrm>
              <a:prstGeom prst="wedgeRectCallout">
                <a:avLst>
                  <a:gd name="adj1" fmla="val -21747"/>
                  <a:gd name="adj2" fmla="val 34083"/>
                </a:avLst>
              </a:prstGeom>
              <a:blipFill>
                <a:blip r:embed="rId5"/>
                <a:stretch>
                  <a:fillRect l="-432" t="-4348" b="-231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19762369">
            <a:off x="7065166" y="2763506"/>
            <a:ext cx="510987" cy="2826282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7552330" y="3103078"/>
                <a:ext cx="3109441" cy="977131"/>
              </a:xfrm>
              <a:prstGeom prst="wedgeRectCallout">
                <a:avLst>
                  <a:gd name="adj1" fmla="val -48535"/>
                  <a:gd name="adj2" fmla="val 2858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Compute min{…} over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 …</m:t>
                    </m:r>
                    <m:d>
                      <m:dPr>
                        <m:begChr m:val="⌊"/>
                        <m:endChr m:val="⌋"/>
                        <m:ctrlPr>
                          <a:rPr lang="en-CA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CA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CA" sz="20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330" y="3103078"/>
                <a:ext cx="3109441" cy="977131"/>
              </a:xfrm>
              <a:prstGeom prst="wedgeRectCallout">
                <a:avLst>
                  <a:gd name="adj1" fmla="val -48535"/>
                  <a:gd name="adj2" fmla="val 28587"/>
                </a:avLst>
              </a:prstGeom>
              <a:blipFill>
                <a:blip r:embed="rId6"/>
                <a:stretch>
                  <a:fillRect r="-7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E0C4E-DC80-4CAF-96EC-99460306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C49B9-5198-40EE-922B-6592828A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017076"/>
            <a:ext cx="7685203" cy="2478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448625" y="3786852"/>
                <a:ext cx="3919622" cy="1360335"/>
              </a:xfrm>
              <a:prstGeom prst="wedgeRectCallout">
                <a:avLst>
                  <a:gd name="adj1" fmla="val -44196"/>
                  <a:gd name="adj2" fmla="val 1941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Exercise for later: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compute the correct output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without </a:t>
                </a:r>
                <a:r>
                  <a:rPr lang="en-CA" sz="2000" dirty="0">
                    <a:solidFill>
                      <a:srgbClr val="000000"/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(i.e., using only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625" y="3786852"/>
                <a:ext cx="3919622" cy="1360335"/>
              </a:xfrm>
              <a:prstGeom prst="wedgeRectCallout">
                <a:avLst>
                  <a:gd name="adj1" fmla="val -44196"/>
                  <a:gd name="adj2" fmla="val 1941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7F7F7F88-C776-421A-A22E-7333FFD5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09"/>
            <a:ext cx="12154313" cy="651265"/>
          </a:xfrm>
        </p:spPr>
        <p:txBody>
          <a:bodyPr>
            <a:normAutofit fontScale="90000"/>
          </a:bodyPr>
          <a:lstStyle/>
          <a:p>
            <a:r>
              <a:rPr lang="en-CA" dirty="0"/>
              <a:t>outputting </a:t>
            </a:r>
            <a:r>
              <a:rPr lang="en-CA" b="1" dirty="0"/>
              <a:t>Optimal Set of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4F22959A-C0CB-4997-A1FB-283C13DDD950}"/>
                  </a:ext>
                </a:extLst>
              </p:cNvPr>
              <p:cNvSpPr/>
              <p:nvPr/>
            </p:nvSpPr>
            <p:spPr>
              <a:xfrm>
                <a:off x="5805947" y="2011365"/>
                <a:ext cx="6258233" cy="490276"/>
              </a:xfrm>
              <a:prstGeom prst="wedgeRectCallout">
                <a:avLst>
                  <a:gd name="adj1" fmla="val -59521"/>
                  <a:gd name="adj2" fmla="val 3472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Recall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err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b="1" dirty="0"/>
                  <a:t> # of coins </a:t>
                </a:r>
                <a:r>
                  <a:rPr lang="en-CA" sz="2000" dirty="0"/>
                  <a:t>of type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baseline="-25000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dirty="0"/>
                  <a:t>used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4F22959A-C0CB-4997-A1FB-283C13DDD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947" y="2011365"/>
                <a:ext cx="6258233" cy="490276"/>
              </a:xfrm>
              <a:prstGeom prst="wedgeRectCallout">
                <a:avLst>
                  <a:gd name="adj1" fmla="val -59521"/>
                  <a:gd name="adj2" fmla="val 34726"/>
                </a:avLst>
              </a:prstGeom>
              <a:blipFill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6">
                <a:extLst>
                  <a:ext uri="{FF2B5EF4-FFF2-40B4-BE49-F238E27FC236}">
                    <a16:creationId xmlns:a16="http://schemas.microsoft.com/office/drawing/2014/main" id="{1CB1310A-E8A9-48C7-AD5D-28DD1D570217}"/>
                  </a:ext>
                </a:extLst>
              </p:cNvPr>
              <p:cNvSpPr/>
              <p:nvPr/>
            </p:nvSpPr>
            <p:spPr>
              <a:xfrm>
                <a:off x="7359445" y="2501641"/>
                <a:ext cx="4704734" cy="797082"/>
              </a:xfrm>
              <a:prstGeom prst="wedgeRectCallout">
                <a:avLst>
                  <a:gd name="adj1" fmla="val -48041"/>
                  <a:gd name="adj2" fmla="val 2547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We start at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dirty="0"/>
                  <a:t> # of coins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used in the </a:t>
                </a:r>
                <a:r>
                  <a:rPr lang="en-CA" sz="2000" b="1" dirty="0"/>
                  <a:t>optimal solution</a:t>
                </a:r>
              </a:p>
            </p:txBody>
          </p:sp>
        </mc:Choice>
        <mc:Fallback xmlns="">
          <p:sp>
            <p:nvSpPr>
              <p:cNvPr id="8" name="Rectangular Callout 6">
                <a:extLst>
                  <a:ext uri="{FF2B5EF4-FFF2-40B4-BE49-F238E27FC236}">
                    <a16:creationId xmlns:a16="http://schemas.microsoft.com/office/drawing/2014/main" id="{1CB1310A-E8A9-48C7-AD5D-28DD1D570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445" y="2501641"/>
                <a:ext cx="4704734" cy="797082"/>
              </a:xfrm>
              <a:prstGeom prst="wedgeRectCallout">
                <a:avLst>
                  <a:gd name="adj1" fmla="val -48041"/>
                  <a:gd name="adj2" fmla="val 25475"/>
                </a:avLst>
              </a:prstGeom>
              <a:blipFill>
                <a:blip r:embed="rId5"/>
                <a:stretch>
                  <a:fillRect b="-67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C71D-926E-43E7-9C33-51F944B0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ular Callout 13"/>
          <p:cNvSpPr/>
          <p:nvPr/>
        </p:nvSpPr>
        <p:spPr>
          <a:xfrm>
            <a:off x="8825726" y="89457"/>
            <a:ext cx="2913479" cy="565115"/>
          </a:xfrm>
          <a:prstGeom prst="wedgeRectCallout">
            <a:avLst>
              <a:gd name="adj1" fmla="val -44196"/>
              <a:gd name="adj2" fmla="val 1941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Time complexity?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0A356-6ED6-43F2-877B-8283B9D5E181}"/>
              </a:ext>
            </a:extLst>
          </p:cNvPr>
          <p:cNvSpPr/>
          <p:nvPr/>
        </p:nvSpPr>
        <p:spPr>
          <a:xfrm>
            <a:off x="8332049" y="758443"/>
            <a:ext cx="3677508" cy="8611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Unit cost </a:t>
            </a:r>
            <a:r>
              <a:rPr lang="en-CA" sz="2000" dirty="0"/>
              <a:t>computational model is reasonable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6D4853DE-1B70-4BB3-B236-DC12786ADA97}"/>
                  </a:ext>
                </a:extLst>
              </p:cNvPr>
              <p:cNvSpPr/>
              <p:nvPr/>
            </p:nvSpPr>
            <p:spPr>
              <a:xfrm>
                <a:off x="8332052" y="2089131"/>
                <a:ext cx="3677507" cy="628085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Runtime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CA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23"/>
                                          </m:r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CA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6D4853DE-1B70-4BB3-B236-DC12786AD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52" y="2089131"/>
                <a:ext cx="3677507" cy="628085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3"/>
                <a:stretch>
                  <a:fillRect l="-4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7054C514-E401-40FA-A8B6-D6E3730CF54F}"/>
                  </a:ext>
                </a:extLst>
              </p:cNvPr>
              <p:cNvSpPr/>
              <p:nvPr/>
            </p:nvSpPr>
            <p:spPr>
              <a:xfrm>
                <a:off x="8332054" y="1619592"/>
                <a:ext cx="3677508" cy="4654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Consider instance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7054C514-E401-40FA-A8B6-D6E3730CF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54" y="1619592"/>
                <a:ext cx="3677508" cy="4654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8">
                <a:extLst>
                  <a:ext uri="{FF2B5EF4-FFF2-40B4-BE49-F238E27FC236}">
                    <a16:creationId xmlns:a16="http://schemas.microsoft.com/office/drawing/2014/main" id="{95CACCD5-01C3-4ABC-A353-A346958BAF1C}"/>
                  </a:ext>
                </a:extLst>
              </p:cNvPr>
              <p:cNvSpPr/>
              <p:nvPr/>
            </p:nvSpPr>
            <p:spPr>
              <a:xfrm>
                <a:off x="8332049" y="2717216"/>
                <a:ext cx="3677510" cy="1111526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Rectangular Callout 8">
                <a:extLst>
                  <a:ext uri="{FF2B5EF4-FFF2-40B4-BE49-F238E27FC236}">
                    <a16:creationId xmlns:a16="http://schemas.microsoft.com/office/drawing/2014/main" id="{95CACCD5-01C3-4ABC-A353-A346958BA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9" y="2717216"/>
                <a:ext cx="3677510" cy="1111526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8">
                <a:extLst>
                  <a:ext uri="{FF2B5EF4-FFF2-40B4-BE49-F238E27FC236}">
                    <a16:creationId xmlns:a16="http://schemas.microsoft.com/office/drawing/2014/main" id="{237CF313-FFB9-4AB1-8117-BA07BD9ADE0E}"/>
                  </a:ext>
                </a:extLst>
              </p:cNvPr>
              <p:cNvSpPr/>
              <p:nvPr/>
            </p:nvSpPr>
            <p:spPr>
              <a:xfrm>
                <a:off x="8332049" y="3814840"/>
                <a:ext cx="3677510" cy="9899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dirty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CA" b="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dirty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b="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d>
                            <m:dPr>
                              <m:ctrlP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CA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Rectangular Callout 8">
                <a:extLst>
                  <a:ext uri="{FF2B5EF4-FFF2-40B4-BE49-F238E27FC236}">
                    <a16:creationId xmlns:a16="http://schemas.microsoft.com/office/drawing/2014/main" id="{237CF313-FFB9-4AB1-8117-BA07BD9AD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9" y="3814840"/>
                <a:ext cx="3677510" cy="9899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ular Callout 8">
                <a:extLst>
                  <a:ext uri="{FF2B5EF4-FFF2-40B4-BE49-F238E27FC236}">
                    <a16:creationId xmlns:a16="http://schemas.microsoft.com/office/drawing/2014/main" id="{F2EDBC9A-ABC3-449D-9E66-03119C74DC67}"/>
                  </a:ext>
                </a:extLst>
              </p:cNvPr>
              <p:cNvSpPr/>
              <p:nvPr/>
            </p:nvSpPr>
            <p:spPr>
              <a:xfrm>
                <a:off x="8332047" y="4811070"/>
                <a:ext cx="3677510" cy="881081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CA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CA" b="1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1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CA" b="1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b="1" dirty="0"/>
              </a:p>
              <a:p>
                <a:pPr algn="ctr"/>
                <a:r>
                  <a:rPr lang="en-CA" dirty="0"/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19" name="Rectangular Callout 8">
                <a:extLst>
                  <a:ext uri="{FF2B5EF4-FFF2-40B4-BE49-F238E27FC236}">
                    <a16:creationId xmlns:a16="http://schemas.microsoft.com/office/drawing/2014/main" id="{F2EDBC9A-ABC3-449D-9E66-03119C74D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7" y="4811070"/>
                <a:ext cx="3677510" cy="881081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7"/>
                <a:stretch>
                  <a:fillRect t="-4730" b="-614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9A732-43AB-4548-90B5-8ACCB270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880" y="639901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A3CB3-670C-ED03-F784-D888CE9C4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738" y="339543"/>
            <a:ext cx="7708976" cy="572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F77BB1-4BFD-CBE6-74F2-35C536721124}"/>
              </a:ext>
            </a:extLst>
          </p:cNvPr>
          <p:cNvSpPr/>
          <p:nvPr/>
        </p:nvSpPr>
        <p:spPr>
          <a:xfrm>
            <a:off x="8332049" y="5720431"/>
            <a:ext cx="3677508" cy="8611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If T is small, this is much better than brute force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953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Polynomial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An algorithm runs in (worst case) </a:t>
                </a:r>
                <a:r>
                  <a:rPr lang="en-CA" b="1" dirty="0"/>
                  <a:t>polynomial time </a:t>
                </a:r>
                <a:r>
                  <a:rPr lang="en-CA" dirty="0"/>
                  <a:t>IFF</a:t>
                </a:r>
                <a:br>
                  <a:rPr lang="en-CA" dirty="0"/>
                </a:br>
                <a:r>
                  <a:rPr lang="en-CA" dirty="0"/>
                  <a:t>its runtime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CA" dirty="0"/>
                  <a:t> on every input is upper bounded by a polynomial in the input size S</a:t>
                </a:r>
              </a:p>
              <a:p>
                <a:r>
                  <a:rPr lang="en-CA" dirty="0"/>
                  <a:t>I.e.,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br>
                  <a:rPr lang="en-CA" dirty="0"/>
                </a:br>
                <a:r>
                  <a:rPr lang="en-CA" dirty="0"/>
                  <a:t>for </a:t>
                </a:r>
                <a:r>
                  <a:rPr lang="en-CA" b="1" dirty="0"/>
                  <a:t>constants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… so is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polynomial in our input size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6FD7A-A210-469E-8D8D-B8163393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7540-B3A9-4E39-B23C-427DF35A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programming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A47D-CFC3-48ED-A31E-47426C733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1" y="1236373"/>
                <a:ext cx="10643715" cy="3135735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Try </a:t>
                </a:r>
                <a:r>
                  <a:rPr lang="en-CA" b="1" dirty="0"/>
                  <a:t>all ways </a:t>
                </a:r>
                <a:r>
                  <a:rPr lang="en-CA" dirty="0"/>
                  <a:t>of making that cut</a:t>
                </a:r>
              </a:p>
              <a:p>
                <a:pPr lvl="1"/>
                <a:r>
                  <a:rPr lang="en-CA" dirty="0"/>
                  <a:t>I.e., try a cut at positions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1, 2, …, 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In each case, recurse on two rods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Take the max income over </a:t>
                </a:r>
                <a:r>
                  <a:rPr lang="en-CA" b="1" dirty="0"/>
                  <a:t>all possibilities </a:t>
                </a:r>
                <a:r>
                  <a:rPr lang="en-CA" dirty="0"/>
                  <a:t>(each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/ no cut)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A47D-CFC3-48ED-A31E-47426C733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1" y="1236373"/>
                <a:ext cx="10643715" cy="3135735"/>
              </a:xfrm>
              <a:blipFill>
                <a:blip r:embed="rId2"/>
                <a:stretch>
                  <a:fillRect l="-1489" t="-27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ylinder 28">
            <a:extLst>
              <a:ext uri="{FF2B5EF4-FFF2-40B4-BE49-F238E27FC236}">
                <a16:creationId xmlns:a16="http://schemas.microsoft.com/office/drawing/2014/main" id="{B45B5B00-0077-4460-8897-7E846C41F790}"/>
              </a:ext>
            </a:extLst>
          </p:cNvPr>
          <p:cNvSpPr/>
          <p:nvPr/>
        </p:nvSpPr>
        <p:spPr>
          <a:xfrm rot="16200000">
            <a:off x="7693726" y="416877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79938DF3-6212-4F24-8E3B-1B1BBF5B50EC}"/>
              </a:ext>
            </a:extLst>
          </p:cNvPr>
          <p:cNvSpPr/>
          <p:nvPr/>
        </p:nvSpPr>
        <p:spPr>
          <a:xfrm rot="16200000">
            <a:off x="7413027" y="416877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ABB087FE-47E3-4CA8-8615-4E5DAFC478A0}"/>
              </a:ext>
            </a:extLst>
          </p:cNvPr>
          <p:cNvSpPr/>
          <p:nvPr/>
        </p:nvSpPr>
        <p:spPr>
          <a:xfrm rot="16200000">
            <a:off x="7132328" y="416877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ABDB1C62-E795-41E4-9ED9-4A6F652EC772}"/>
              </a:ext>
            </a:extLst>
          </p:cNvPr>
          <p:cNvSpPr/>
          <p:nvPr/>
        </p:nvSpPr>
        <p:spPr>
          <a:xfrm rot="16200000">
            <a:off x="6851629" y="416877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57E658F8-908C-4DE0-84D0-633378A04400}"/>
              </a:ext>
            </a:extLst>
          </p:cNvPr>
          <p:cNvSpPr/>
          <p:nvPr/>
        </p:nvSpPr>
        <p:spPr>
          <a:xfrm rot="16200000">
            <a:off x="6570931" y="416877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Cylinder 33">
            <a:extLst>
              <a:ext uri="{FF2B5EF4-FFF2-40B4-BE49-F238E27FC236}">
                <a16:creationId xmlns:a16="http://schemas.microsoft.com/office/drawing/2014/main" id="{2610BDC3-895A-4921-9D08-4C4D0674792B}"/>
              </a:ext>
            </a:extLst>
          </p:cNvPr>
          <p:cNvSpPr/>
          <p:nvPr/>
        </p:nvSpPr>
        <p:spPr>
          <a:xfrm rot="16200000">
            <a:off x="6290232" y="416877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881CC90B-2616-454B-B0D2-02F9F9A103F7}"/>
              </a:ext>
            </a:extLst>
          </p:cNvPr>
          <p:cNvSpPr/>
          <p:nvPr/>
        </p:nvSpPr>
        <p:spPr>
          <a:xfrm rot="16200000">
            <a:off x="6009533" y="416877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8045AB8D-E598-4CA6-BA84-D41288E03E56}"/>
              </a:ext>
            </a:extLst>
          </p:cNvPr>
          <p:cNvSpPr/>
          <p:nvPr/>
        </p:nvSpPr>
        <p:spPr>
          <a:xfrm rot="16200000">
            <a:off x="5728834" y="416877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EEFB4B40-63FE-4C26-9629-E9FC1CA6C87F}"/>
              </a:ext>
            </a:extLst>
          </p:cNvPr>
          <p:cNvSpPr/>
          <p:nvPr/>
        </p:nvSpPr>
        <p:spPr>
          <a:xfrm rot="16200000">
            <a:off x="5443167" y="416877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9DF2BDBF-5E0A-45D4-8C55-BF921FE44B9F}"/>
              </a:ext>
            </a:extLst>
          </p:cNvPr>
          <p:cNvSpPr/>
          <p:nvPr/>
        </p:nvSpPr>
        <p:spPr>
          <a:xfrm rot="16200000">
            <a:off x="5162468" y="416877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4B5C9861-9D8C-4881-A8A7-FB1A3CAD0683}"/>
              </a:ext>
            </a:extLst>
          </p:cNvPr>
          <p:cNvSpPr/>
          <p:nvPr/>
        </p:nvSpPr>
        <p:spPr>
          <a:xfrm rot="16200000">
            <a:off x="4881770" y="4168771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7B004B2F-2532-49E1-AF75-5D977B928D6F}"/>
              </a:ext>
            </a:extLst>
          </p:cNvPr>
          <p:cNvSpPr/>
          <p:nvPr/>
        </p:nvSpPr>
        <p:spPr>
          <a:xfrm rot="16200000">
            <a:off x="4601071" y="4168771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06E0C682-4743-4277-9D35-C078086ACDF4}"/>
              </a:ext>
            </a:extLst>
          </p:cNvPr>
          <p:cNvSpPr/>
          <p:nvPr/>
        </p:nvSpPr>
        <p:spPr>
          <a:xfrm rot="16200000">
            <a:off x="4320373" y="4168771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791F1ABA-5DD2-4835-86C2-10CB42319A2A}"/>
              </a:ext>
            </a:extLst>
          </p:cNvPr>
          <p:cNvSpPr/>
          <p:nvPr/>
        </p:nvSpPr>
        <p:spPr>
          <a:xfrm rot="16200000">
            <a:off x="4039674" y="4168771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242B9DEA-2B51-4873-B555-4B3C9D5968E0}"/>
              </a:ext>
            </a:extLst>
          </p:cNvPr>
          <p:cNvSpPr/>
          <p:nvPr/>
        </p:nvSpPr>
        <p:spPr>
          <a:xfrm rot="16200000">
            <a:off x="3489974" y="4168771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573D2727-C2ED-4ACF-A1A5-0009E188A0BD}"/>
              </a:ext>
            </a:extLst>
          </p:cNvPr>
          <p:cNvSpPr/>
          <p:nvPr/>
        </p:nvSpPr>
        <p:spPr>
          <a:xfrm rot="16200000">
            <a:off x="3209275" y="4168771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80FB860E-FAA6-4854-9AF1-C7C729B24F22}"/>
              </a:ext>
            </a:extLst>
          </p:cNvPr>
          <p:cNvSpPr/>
          <p:nvPr/>
        </p:nvSpPr>
        <p:spPr>
          <a:xfrm rot="16200000">
            <a:off x="7693725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Cylinder 45">
            <a:extLst>
              <a:ext uri="{FF2B5EF4-FFF2-40B4-BE49-F238E27FC236}">
                <a16:creationId xmlns:a16="http://schemas.microsoft.com/office/drawing/2014/main" id="{E50FCE37-0CC0-4DBA-8111-D208C9F248D9}"/>
              </a:ext>
            </a:extLst>
          </p:cNvPr>
          <p:cNvSpPr/>
          <p:nvPr/>
        </p:nvSpPr>
        <p:spPr>
          <a:xfrm rot="16200000">
            <a:off x="7413026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Cylinder 46">
            <a:extLst>
              <a:ext uri="{FF2B5EF4-FFF2-40B4-BE49-F238E27FC236}">
                <a16:creationId xmlns:a16="http://schemas.microsoft.com/office/drawing/2014/main" id="{133340FF-1D08-45F8-8DDC-B84B2ACF33B8}"/>
              </a:ext>
            </a:extLst>
          </p:cNvPr>
          <p:cNvSpPr/>
          <p:nvPr/>
        </p:nvSpPr>
        <p:spPr>
          <a:xfrm rot="16200000">
            <a:off x="7132327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CB85D1AC-C1B2-4728-99FD-705759FCEC50}"/>
              </a:ext>
            </a:extLst>
          </p:cNvPr>
          <p:cNvSpPr/>
          <p:nvPr/>
        </p:nvSpPr>
        <p:spPr>
          <a:xfrm rot="16200000">
            <a:off x="6851628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A7DF2A13-4474-4BD1-AB17-E589E0F079C4}"/>
              </a:ext>
            </a:extLst>
          </p:cNvPr>
          <p:cNvSpPr/>
          <p:nvPr/>
        </p:nvSpPr>
        <p:spPr>
          <a:xfrm rot="16200000">
            <a:off x="6570930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Cylinder 49">
            <a:extLst>
              <a:ext uri="{FF2B5EF4-FFF2-40B4-BE49-F238E27FC236}">
                <a16:creationId xmlns:a16="http://schemas.microsoft.com/office/drawing/2014/main" id="{D9582C04-8416-4EF3-9442-D1E59372057D}"/>
              </a:ext>
            </a:extLst>
          </p:cNvPr>
          <p:cNvSpPr/>
          <p:nvPr/>
        </p:nvSpPr>
        <p:spPr>
          <a:xfrm rot="16200000">
            <a:off x="6290231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FED26857-31CC-4BD4-A11C-41C9338D3DC2}"/>
              </a:ext>
            </a:extLst>
          </p:cNvPr>
          <p:cNvSpPr/>
          <p:nvPr/>
        </p:nvSpPr>
        <p:spPr>
          <a:xfrm rot="16200000">
            <a:off x="6009532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40690652-C4AA-41B6-A5F7-F543D2670406}"/>
              </a:ext>
            </a:extLst>
          </p:cNvPr>
          <p:cNvSpPr/>
          <p:nvPr/>
        </p:nvSpPr>
        <p:spPr>
          <a:xfrm rot="16200000">
            <a:off x="5728833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Cylinder 52">
            <a:extLst>
              <a:ext uri="{FF2B5EF4-FFF2-40B4-BE49-F238E27FC236}">
                <a16:creationId xmlns:a16="http://schemas.microsoft.com/office/drawing/2014/main" id="{16E01364-1F71-4423-8AE7-EF6D9731CC39}"/>
              </a:ext>
            </a:extLst>
          </p:cNvPr>
          <p:cNvSpPr/>
          <p:nvPr/>
        </p:nvSpPr>
        <p:spPr>
          <a:xfrm rot="16200000">
            <a:off x="5443166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Cylinder 53">
            <a:extLst>
              <a:ext uri="{FF2B5EF4-FFF2-40B4-BE49-F238E27FC236}">
                <a16:creationId xmlns:a16="http://schemas.microsoft.com/office/drawing/2014/main" id="{8F894984-B550-4D15-8A55-2A5BC50CF5C8}"/>
              </a:ext>
            </a:extLst>
          </p:cNvPr>
          <p:cNvSpPr/>
          <p:nvPr/>
        </p:nvSpPr>
        <p:spPr>
          <a:xfrm rot="16200000">
            <a:off x="5162467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D6314FDD-9AE8-402F-B5DF-F45C457F6073}"/>
              </a:ext>
            </a:extLst>
          </p:cNvPr>
          <p:cNvSpPr/>
          <p:nvPr/>
        </p:nvSpPr>
        <p:spPr>
          <a:xfrm rot="16200000">
            <a:off x="4881768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Cylinder 55">
            <a:extLst>
              <a:ext uri="{FF2B5EF4-FFF2-40B4-BE49-F238E27FC236}">
                <a16:creationId xmlns:a16="http://schemas.microsoft.com/office/drawing/2014/main" id="{95C0225D-EBD8-428D-BDB8-8BB27A416F7B}"/>
              </a:ext>
            </a:extLst>
          </p:cNvPr>
          <p:cNvSpPr/>
          <p:nvPr/>
        </p:nvSpPr>
        <p:spPr>
          <a:xfrm rot="16200000">
            <a:off x="4601069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DE47C635-69CA-46BF-8BE1-F8D4FBAE3EC2}"/>
              </a:ext>
            </a:extLst>
          </p:cNvPr>
          <p:cNvSpPr/>
          <p:nvPr/>
        </p:nvSpPr>
        <p:spPr>
          <a:xfrm rot="16200000">
            <a:off x="4320371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Cylinder 57">
            <a:extLst>
              <a:ext uri="{FF2B5EF4-FFF2-40B4-BE49-F238E27FC236}">
                <a16:creationId xmlns:a16="http://schemas.microsoft.com/office/drawing/2014/main" id="{91CD63AD-F00D-4A3E-99D5-DB1AC18E10C0}"/>
              </a:ext>
            </a:extLst>
          </p:cNvPr>
          <p:cNvSpPr/>
          <p:nvPr/>
        </p:nvSpPr>
        <p:spPr>
          <a:xfrm rot="16200000">
            <a:off x="4039672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3A9623AA-598B-4B4D-8A46-80B47879F425}"/>
              </a:ext>
            </a:extLst>
          </p:cNvPr>
          <p:cNvSpPr/>
          <p:nvPr/>
        </p:nvSpPr>
        <p:spPr>
          <a:xfrm rot="16200000">
            <a:off x="3758973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Cylinder 59">
            <a:extLst>
              <a:ext uri="{FF2B5EF4-FFF2-40B4-BE49-F238E27FC236}">
                <a16:creationId xmlns:a16="http://schemas.microsoft.com/office/drawing/2014/main" id="{375726F6-A622-4D69-B4C0-4E0A0AEFE90D}"/>
              </a:ext>
            </a:extLst>
          </p:cNvPr>
          <p:cNvSpPr/>
          <p:nvPr/>
        </p:nvSpPr>
        <p:spPr>
          <a:xfrm rot="16200000">
            <a:off x="3213169" y="3719675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Cylinder 60">
            <a:extLst>
              <a:ext uri="{FF2B5EF4-FFF2-40B4-BE49-F238E27FC236}">
                <a16:creationId xmlns:a16="http://schemas.microsoft.com/office/drawing/2014/main" id="{C94F022C-E379-48B7-9532-48FF0B37633C}"/>
              </a:ext>
            </a:extLst>
          </p:cNvPr>
          <p:cNvSpPr/>
          <p:nvPr/>
        </p:nvSpPr>
        <p:spPr>
          <a:xfrm rot="16200000">
            <a:off x="7693726" y="4617869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Cylinder 61">
            <a:extLst>
              <a:ext uri="{FF2B5EF4-FFF2-40B4-BE49-F238E27FC236}">
                <a16:creationId xmlns:a16="http://schemas.microsoft.com/office/drawing/2014/main" id="{69A3FD3B-B07F-45C6-A5E4-672A70FD943C}"/>
              </a:ext>
            </a:extLst>
          </p:cNvPr>
          <p:cNvSpPr/>
          <p:nvPr/>
        </p:nvSpPr>
        <p:spPr>
          <a:xfrm rot="16200000">
            <a:off x="7413027" y="4617869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Cylinder 62">
            <a:extLst>
              <a:ext uri="{FF2B5EF4-FFF2-40B4-BE49-F238E27FC236}">
                <a16:creationId xmlns:a16="http://schemas.microsoft.com/office/drawing/2014/main" id="{E01E1C15-ECA4-4DC8-8C09-6CBFEC98AD50}"/>
              </a:ext>
            </a:extLst>
          </p:cNvPr>
          <p:cNvSpPr/>
          <p:nvPr/>
        </p:nvSpPr>
        <p:spPr>
          <a:xfrm rot="16200000">
            <a:off x="7132328" y="4617869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Cylinder 63">
            <a:extLst>
              <a:ext uri="{FF2B5EF4-FFF2-40B4-BE49-F238E27FC236}">
                <a16:creationId xmlns:a16="http://schemas.microsoft.com/office/drawing/2014/main" id="{EB1C918F-8BF9-4003-8E38-ABCCA48ACB72}"/>
              </a:ext>
            </a:extLst>
          </p:cNvPr>
          <p:cNvSpPr/>
          <p:nvPr/>
        </p:nvSpPr>
        <p:spPr>
          <a:xfrm rot="16200000">
            <a:off x="6851629" y="4617869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Cylinder 64">
            <a:extLst>
              <a:ext uri="{FF2B5EF4-FFF2-40B4-BE49-F238E27FC236}">
                <a16:creationId xmlns:a16="http://schemas.microsoft.com/office/drawing/2014/main" id="{09FE7850-53B6-409F-B2D6-1E0BAD8036E8}"/>
              </a:ext>
            </a:extLst>
          </p:cNvPr>
          <p:cNvSpPr/>
          <p:nvPr/>
        </p:nvSpPr>
        <p:spPr>
          <a:xfrm rot="16200000">
            <a:off x="6570931" y="4617869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Cylinder 65">
            <a:extLst>
              <a:ext uri="{FF2B5EF4-FFF2-40B4-BE49-F238E27FC236}">
                <a16:creationId xmlns:a16="http://schemas.microsoft.com/office/drawing/2014/main" id="{73409032-1F7C-4405-BB34-9376F72DBB11}"/>
              </a:ext>
            </a:extLst>
          </p:cNvPr>
          <p:cNvSpPr/>
          <p:nvPr/>
        </p:nvSpPr>
        <p:spPr>
          <a:xfrm rot="16200000">
            <a:off x="6290232" y="4617869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Cylinder 66">
            <a:extLst>
              <a:ext uri="{FF2B5EF4-FFF2-40B4-BE49-F238E27FC236}">
                <a16:creationId xmlns:a16="http://schemas.microsoft.com/office/drawing/2014/main" id="{127ED5B8-4A1D-406F-93A6-C6AE7959078E}"/>
              </a:ext>
            </a:extLst>
          </p:cNvPr>
          <p:cNvSpPr/>
          <p:nvPr/>
        </p:nvSpPr>
        <p:spPr>
          <a:xfrm rot="16200000">
            <a:off x="6009533" y="4617869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Cylinder 67">
            <a:extLst>
              <a:ext uri="{FF2B5EF4-FFF2-40B4-BE49-F238E27FC236}">
                <a16:creationId xmlns:a16="http://schemas.microsoft.com/office/drawing/2014/main" id="{ABD8B247-05C9-431B-91D2-60CFAD14EFB5}"/>
              </a:ext>
            </a:extLst>
          </p:cNvPr>
          <p:cNvSpPr/>
          <p:nvPr/>
        </p:nvSpPr>
        <p:spPr>
          <a:xfrm rot="16200000">
            <a:off x="5728834" y="4617869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Cylinder 68">
            <a:extLst>
              <a:ext uri="{FF2B5EF4-FFF2-40B4-BE49-F238E27FC236}">
                <a16:creationId xmlns:a16="http://schemas.microsoft.com/office/drawing/2014/main" id="{080C0A81-5B84-45A8-9BB5-00F98B4A2CD4}"/>
              </a:ext>
            </a:extLst>
          </p:cNvPr>
          <p:cNvSpPr/>
          <p:nvPr/>
        </p:nvSpPr>
        <p:spPr>
          <a:xfrm rot="16200000">
            <a:off x="5443167" y="4617869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Cylinder 69">
            <a:extLst>
              <a:ext uri="{FF2B5EF4-FFF2-40B4-BE49-F238E27FC236}">
                <a16:creationId xmlns:a16="http://schemas.microsoft.com/office/drawing/2014/main" id="{03414C17-58C0-4C16-A0A2-EED7F7BA97B1}"/>
              </a:ext>
            </a:extLst>
          </p:cNvPr>
          <p:cNvSpPr/>
          <p:nvPr/>
        </p:nvSpPr>
        <p:spPr>
          <a:xfrm rot="16200000">
            <a:off x="5162468" y="4617869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Cylinder 70">
            <a:extLst>
              <a:ext uri="{FF2B5EF4-FFF2-40B4-BE49-F238E27FC236}">
                <a16:creationId xmlns:a16="http://schemas.microsoft.com/office/drawing/2014/main" id="{C1CA6E1B-B2E8-41CF-B838-163C9742DF89}"/>
              </a:ext>
            </a:extLst>
          </p:cNvPr>
          <p:cNvSpPr/>
          <p:nvPr/>
        </p:nvSpPr>
        <p:spPr>
          <a:xfrm rot="16200000">
            <a:off x="4881770" y="4617866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Cylinder 71">
            <a:extLst>
              <a:ext uri="{FF2B5EF4-FFF2-40B4-BE49-F238E27FC236}">
                <a16:creationId xmlns:a16="http://schemas.microsoft.com/office/drawing/2014/main" id="{8A6A2883-9CED-4B74-A158-8E03C3FDC65C}"/>
              </a:ext>
            </a:extLst>
          </p:cNvPr>
          <p:cNvSpPr/>
          <p:nvPr/>
        </p:nvSpPr>
        <p:spPr>
          <a:xfrm rot="16200000">
            <a:off x="4601071" y="4617866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Cylinder 72">
            <a:extLst>
              <a:ext uri="{FF2B5EF4-FFF2-40B4-BE49-F238E27FC236}">
                <a16:creationId xmlns:a16="http://schemas.microsoft.com/office/drawing/2014/main" id="{290F6922-D63B-4D5A-AE19-DC92226E39F8}"/>
              </a:ext>
            </a:extLst>
          </p:cNvPr>
          <p:cNvSpPr/>
          <p:nvPr/>
        </p:nvSpPr>
        <p:spPr>
          <a:xfrm rot="16200000">
            <a:off x="4320373" y="4617866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Cylinder 73">
            <a:extLst>
              <a:ext uri="{FF2B5EF4-FFF2-40B4-BE49-F238E27FC236}">
                <a16:creationId xmlns:a16="http://schemas.microsoft.com/office/drawing/2014/main" id="{9DCEE683-7FCB-4B46-A547-3DA9A4581A59}"/>
              </a:ext>
            </a:extLst>
          </p:cNvPr>
          <p:cNvSpPr/>
          <p:nvPr/>
        </p:nvSpPr>
        <p:spPr>
          <a:xfrm rot="16200000">
            <a:off x="3770673" y="4617866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Cylinder 74">
            <a:extLst>
              <a:ext uri="{FF2B5EF4-FFF2-40B4-BE49-F238E27FC236}">
                <a16:creationId xmlns:a16="http://schemas.microsoft.com/office/drawing/2014/main" id="{37897066-0164-425C-9B43-9ECE3AA42E6A}"/>
              </a:ext>
            </a:extLst>
          </p:cNvPr>
          <p:cNvSpPr/>
          <p:nvPr/>
        </p:nvSpPr>
        <p:spPr>
          <a:xfrm rot="16200000">
            <a:off x="3489974" y="4617866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Cylinder 75">
            <a:extLst>
              <a:ext uri="{FF2B5EF4-FFF2-40B4-BE49-F238E27FC236}">
                <a16:creationId xmlns:a16="http://schemas.microsoft.com/office/drawing/2014/main" id="{CF1A3C5C-B712-4EA0-A7F1-15950002EA12}"/>
              </a:ext>
            </a:extLst>
          </p:cNvPr>
          <p:cNvSpPr/>
          <p:nvPr/>
        </p:nvSpPr>
        <p:spPr>
          <a:xfrm rot="16200000">
            <a:off x="3209275" y="4617866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Cylinder 76">
            <a:extLst>
              <a:ext uri="{FF2B5EF4-FFF2-40B4-BE49-F238E27FC236}">
                <a16:creationId xmlns:a16="http://schemas.microsoft.com/office/drawing/2014/main" id="{2C286DF0-510C-4D82-B31C-CBB2299279DE}"/>
              </a:ext>
            </a:extLst>
          </p:cNvPr>
          <p:cNvSpPr/>
          <p:nvPr/>
        </p:nvSpPr>
        <p:spPr>
          <a:xfrm rot="16200000">
            <a:off x="7689831" y="5493471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Cylinder 77">
            <a:extLst>
              <a:ext uri="{FF2B5EF4-FFF2-40B4-BE49-F238E27FC236}">
                <a16:creationId xmlns:a16="http://schemas.microsoft.com/office/drawing/2014/main" id="{B614B890-6CB0-4C3A-8FA2-6591E55990E6}"/>
              </a:ext>
            </a:extLst>
          </p:cNvPr>
          <p:cNvSpPr/>
          <p:nvPr/>
        </p:nvSpPr>
        <p:spPr>
          <a:xfrm rot="16200000">
            <a:off x="7144028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Cylinder 78">
            <a:extLst>
              <a:ext uri="{FF2B5EF4-FFF2-40B4-BE49-F238E27FC236}">
                <a16:creationId xmlns:a16="http://schemas.microsoft.com/office/drawing/2014/main" id="{5F6AFA06-5B13-4C12-8F14-E7DED8540210}"/>
              </a:ext>
            </a:extLst>
          </p:cNvPr>
          <p:cNvSpPr/>
          <p:nvPr/>
        </p:nvSpPr>
        <p:spPr>
          <a:xfrm rot="16200000">
            <a:off x="6863329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Cylinder 79">
            <a:extLst>
              <a:ext uri="{FF2B5EF4-FFF2-40B4-BE49-F238E27FC236}">
                <a16:creationId xmlns:a16="http://schemas.microsoft.com/office/drawing/2014/main" id="{AAB11A47-511E-48BE-A818-B818014429E0}"/>
              </a:ext>
            </a:extLst>
          </p:cNvPr>
          <p:cNvSpPr/>
          <p:nvPr/>
        </p:nvSpPr>
        <p:spPr>
          <a:xfrm rot="16200000">
            <a:off x="6582630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Cylinder 80">
            <a:extLst>
              <a:ext uri="{FF2B5EF4-FFF2-40B4-BE49-F238E27FC236}">
                <a16:creationId xmlns:a16="http://schemas.microsoft.com/office/drawing/2014/main" id="{D560429B-7425-4349-A09F-7900A43BAB36}"/>
              </a:ext>
            </a:extLst>
          </p:cNvPr>
          <p:cNvSpPr/>
          <p:nvPr/>
        </p:nvSpPr>
        <p:spPr>
          <a:xfrm rot="16200000">
            <a:off x="6301932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Cylinder 81">
            <a:extLst>
              <a:ext uri="{FF2B5EF4-FFF2-40B4-BE49-F238E27FC236}">
                <a16:creationId xmlns:a16="http://schemas.microsoft.com/office/drawing/2014/main" id="{EB4B2BCB-C382-4660-8917-10D09F46AB07}"/>
              </a:ext>
            </a:extLst>
          </p:cNvPr>
          <p:cNvSpPr/>
          <p:nvPr/>
        </p:nvSpPr>
        <p:spPr>
          <a:xfrm rot="16200000">
            <a:off x="6021233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Cylinder 82">
            <a:extLst>
              <a:ext uri="{FF2B5EF4-FFF2-40B4-BE49-F238E27FC236}">
                <a16:creationId xmlns:a16="http://schemas.microsoft.com/office/drawing/2014/main" id="{96A5AD62-D2BA-45C1-A09B-4FA558020CA7}"/>
              </a:ext>
            </a:extLst>
          </p:cNvPr>
          <p:cNvSpPr/>
          <p:nvPr/>
        </p:nvSpPr>
        <p:spPr>
          <a:xfrm rot="16200000">
            <a:off x="5740534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Cylinder 83">
            <a:extLst>
              <a:ext uri="{FF2B5EF4-FFF2-40B4-BE49-F238E27FC236}">
                <a16:creationId xmlns:a16="http://schemas.microsoft.com/office/drawing/2014/main" id="{758FB704-1F81-458A-8B53-5B9998F5C8E1}"/>
              </a:ext>
            </a:extLst>
          </p:cNvPr>
          <p:cNvSpPr/>
          <p:nvPr/>
        </p:nvSpPr>
        <p:spPr>
          <a:xfrm rot="16200000">
            <a:off x="5459835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Cylinder 84">
            <a:extLst>
              <a:ext uri="{FF2B5EF4-FFF2-40B4-BE49-F238E27FC236}">
                <a16:creationId xmlns:a16="http://schemas.microsoft.com/office/drawing/2014/main" id="{D1B28098-5C16-4959-8D68-459F9B2F4993}"/>
              </a:ext>
            </a:extLst>
          </p:cNvPr>
          <p:cNvSpPr/>
          <p:nvPr/>
        </p:nvSpPr>
        <p:spPr>
          <a:xfrm rot="16200000">
            <a:off x="5174168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Cylinder 85">
            <a:extLst>
              <a:ext uri="{FF2B5EF4-FFF2-40B4-BE49-F238E27FC236}">
                <a16:creationId xmlns:a16="http://schemas.microsoft.com/office/drawing/2014/main" id="{07FE2D5D-6DD6-419F-A40D-877242BDD550}"/>
              </a:ext>
            </a:extLst>
          </p:cNvPr>
          <p:cNvSpPr/>
          <p:nvPr/>
        </p:nvSpPr>
        <p:spPr>
          <a:xfrm rot="16200000">
            <a:off x="4893469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Cylinder 86">
            <a:extLst>
              <a:ext uri="{FF2B5EF4-FFF2-40B4-BE49-F238E27FC236}">
                <a16:creationId xmlns:a16="http://schemas.microsoft.com/office/drawing/2014/main" id="{FDF9B021-3CE0-4BE1-9FCF-577258087E85}"/>
              </a:ext>
            </a:extLst>
          </p:cNvPr>
          <p:cNvSpPr/>
          <p:nvPr/>
        </p:nvSpPr>
        <p:spPr>
          <a:xfrm rot="16200000">
            <a:off x="4612770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Cylinder 87">
            <a:extLst>
              <a:ext uri="{FF2B5EF4-FFF2-40B4-BE49-F238E27FC236}">
                <a16:creationId xmlns:a16="http://schemas.microsoft.com/office/drawing/2014/main" id="{270483EA-D1BE-40E4-A372-DAC81380DE0D}"/>
              </a:ext>
            </a:extLst>
          </p:cNvPr>
          <p:cNvSpPr/>
          <p:nvPr/>
        </p:nvSpPr>
        <p:spPr>
          <a:xfrm rot="16200000">
            <a:off x="4332071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240A60CA-9B57-4D8B-BE4F-5F7CC4E3F68C}"/>
              </a:ext>
            </a:extLst>
          </p:cNvPr>
          <p:cNvSpPr/>
          <p:nvPr/>
        </p:nvSpPr>
        <p:spPr>
          <a:xfrm rot="16200000">
            <a:off x="4051373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Cylinder 89">
            <a:extLst>
              <a:ext uri="{FF2B5EF4-FFF2-40B4-BE49-F238E27FC236}">
                <a16:creationId xmlns:a16="http://schemas.microsoft.com/office/drawing/2014/main" id="{9151D2C1-9A06-46FA-BC70-1435A73F9EDD}"/>
              </a:ext>
            </a:extLst>
          </p:cNvPr>
          <p:cNvSpPr/>
          <p:nvPr/>
        </p:nvSpPr>
        <p:spPr>
          <a:xfrm rot="16200000">
            <a:off x="3770674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Cylinder 90">
            <a:extLst>
              <a:ext uri="{FF2B5EF4-FFF2-40B4-BE49-F238E27FC236}">
                <a16:creationId xmlns:a16="http://schemas.microsoft.com/office/drawing/2014/main" id="{53F3B55B-C885-4DDF-9845-724D2C1CEC2E}"/>
              </a:ext>
            </a:extLst>
          </p:cNvPr>
          <p:cNvSpPr/>
          <p:nvPr/>
        </p:nvSpPr>
        <p:spPr>
          <a:xfrm rot="16200000">
            <a:off x="3489975" y="5493470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Cylinder 91">
            <a:extLst>
              <a:ext uri="{FF2B5EF4-FFF2-40B4-BE49-F238E27FC236}">
                <a16:creationId xmlns:a16="http://schemas.microsoft.com/office/drawing/2014/main" id="{8279AD49-8173-44A7-AA11-59C7248B3838}"/>
              </a:ext>
            </a:extLst>
          </p:cNvPr>
          <p:cNvSpPr/>
          <p:nvPr/>
        </p:nvSpPr>
        <p:spPr>
          <a:xfrm rot="16200000">
            <a:off x="3209275" y="5493471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F8E26-7D7A-4968-9C94-EB5C81E2B16C}"/>
              </a:ext>
            </a:extLst>
          </p:cNvPr>
          <p:cNvSpPr txBox="1"/>
          <p:nvPr/>
        </p:nvSpPr>
        <p:spPr>
          <a:xfrm>
            <a:off x="5172039" y="457226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BAEE73-EADB-474D-BC4C-7101C48A2CBA}"/>
                  </a:ext>
                </a:extLst>
              </p:cNvPr>
              <p:cNvSpPr txBox="1"/>
              <p:nvPr/>
            </p:nvSpPr>
            <p:spPr>
              <a:xfrm>
                <a:off x="2406848" y="4619992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BAEE73-EADB-474D-BC4C-7101C48A2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848" y="4619992"/>
                <a:ext cx="7729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51653B3-9A16-4F3D-9156-733A29DD2F4C}"/>
                  </a:ext>
                </a:extLst>
              </p:cNvPr>
              <p:cNvSpPr txBox="1"/>
              <p:nvPr/>
            </p:nvSpPr>
            <p:spPr>
              <a:xfrm>
                <a:off x="2406156" y="4157950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51653B3-9A16-4F3D-9156-733A29DD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156" y="4157950"/>
                <a:ext cx="7729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3BCD5B7-3519-4773-B10D-506AF3283621}"/>
                  </a:ext>
                </a:extLst>
              </p:cNvPr>
              <p:cNvSpPr txBox="1"/>
              <p:nvPr/>
            </p:nvSpPr>
            <p:spPr>
              <a:xfrm>
                <a:off x="2406155" y="3704655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3BCD5B7-3519-4773-B10D-506AF3283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155" y="3704655"/>
                <a:ext cx="7729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5091F91-EB55-481D-8341-A11C21CE2B0C}"/>
                  </a:ext>
                </a:extLst>
              </p:cNvPr>
              <p:cNvSpPr txBox="1"/>
              <p:nvPr/>
            </p:nvSpPr>
            <p:spPr>
              <a:xfrm>
                <a:off x="2019217" y="5482156"/>
                <a:ext cx="1197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5091F91-EB55-481D-8341-A11C21CE2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217" y="5482156"/>
                <a:ext cx="11977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Flowchart: Process 100">
                <a:extLst>
                  <a:ext uri="{FF2B5EF4-FFF2-40B4-BE49-F238E27FC236}">
                    <a16:creationId xmlns:a16="http://schemas.microsoft.com/office/drawing/2014/main" id="{C6457A13-F7BD-484A-A022-54E0999BF52E}"/>
                  </a:ext>
                </a:extLst>
              </p:cNvPr>
              <p:cNvSpPr/>
              <p:nvPr/>
            </p:nvSpPr>
            <p:spPr>
              <a:xfrm>
                <a:off x="8739237" y="3704655"/>
                <a:ext cx="3121781" cy="95652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Optimal substructure:</a:t>
                </a:r>
              </a:p>
              <a:p>
                <a:pPr algn="ctr"/>
                <a:r>
                  <a:rPr lang="en-CA" dirty="0"/>
                  <a:t>Max income from two rods w/sizes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01" name="Flowchart: Process 100">
                <a:extLst>
                  <a:ext uri="{FF2B5EF4-FFF2-40B4-BE49-F238E27FC236}">
                    <a16:creationId xmlns:a16="http://schemas.microsoft.com/office/drawing/2014/main" id="{C6457A13-F7BD-484A-A022-54E0999BF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237" y="3704655"/>
                <a:ext cx="3121781" cy="956525"/>
              </a:xfrm>
              <a:prstGeom prst="flowChartProcess">
                <a:avLst/>
              </a:prstGeom>
              <a:blipFill>
                <a:blip r:embed="rId7"/>
                <a:stretch>
                  <a:fillRect t="-625" b="-6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Flowchart: Process 101">
                <a:extLst>
                  <a:ext uri="{FF2B5EF4-FFF2-40B4-BE49-F238E27FC236}">
                    <a16:creationId xmlns:a16="http://schemas.microsoft.com/office/drawing/2014/main" id="{2DF7C146-AA5A-49D2-A8C1-E1EEC170C0EE}"/>
                  </a:ext>
                </a:extLst>
              </p:cNvPr>
              <p:cNvSpPr/>
              <p:nvPr/>
            </p:nvSpPr>
            <p:spPr>
              <a:xfrm>
                <a:off x="8739237" y="4681188"/>
                <a:ext cx="3121781" cy="7159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… is max income we can get from the rod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02" name="Flowchart: Process 101">
                <a:extLst>
                  <a:ext uri="{FF2B5EF4-FFF2-40B4-BE49-F238E27FC236}">
                    <a16:creationId xmlns:a16="http://schemas.microsoft.com/office/drawing/2014/main" id="{2DF7C146-AA5A-49D2-A8C1-E1EEC170C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237" y="4681188"/>
                <a:ext cx="3121781" cy="715900"/>
              </a:xfrm>
              <a:prstGeom prst="flowChartProcess">
                <a:avLst/>
              </a:prstGeom>
              <a:blipFill>
                <a:blip r:embed="rId8"/>
                <a:stretch>
                  <a:fillRect r="-583"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Flowchart: Process 102">
                <a:extLst>
                  <a:ext uri="{FF2B5EF4-FFF2-40B4-BE49-F238E27FC236}">
                    <a16:creationId xmlns:a16="http://schemas.microsoft.com/office/drawing/2014/main" id="{E69FD970-A3CF-4158-9765-CAF86D825E76}"/>
                  </a:ext>
                </a:extLst>
              </p:cNvPr>
              <p:cNvSpPr/>
              <p:nvPr/>
            </p:nvSpPr>
            <p:spPr>
              <a:xfrm>
                <a:off x="8739237" y="5417096"/>
                <a:ext cx="3121781" cy="7159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+ max income we can get from the rod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03" name="Flowchart: Process 102">
                <a:extLst>
                  <a:ext uri="{FF2B5EF4-FFF2-40B4-BE49-F238E27FC236}">
                    <a16:creationId xmlns:a16="http://schemas.microsoft.com/office/drawing/2014/main" id="{E69FD970-A3CF-4158-9765-CAF86D825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237" y="5417096"/>
                <a:ext cx="3121781" cy="715900"/>
              </a:xfrm>
              <a:prstGeom prst="flowChartProcess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6A270-8A87-496F-95A3-AABEADAF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54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8101-0A5D-47D0-8005-E36EE360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Input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3907A-3F7A-47BF-9F7D-BDE761B2C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𝑏𝑖𝑡𝑠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𝑏𝑖𝑡𝑠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𝑏𝑖𝑡𝑠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CA" b="0" dirty="0"/>
              </a:p>
              <a:p>
                <a:r>
                  <a:rPr lang="en-CA" dirty="0"/>
                  <a:t>It takes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⌈</m:t>
                    </m:r>
                    <m:func>
                      <m:func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func>
                    <m:r>
                      <a:rPr lang="en-CA" b="1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CA" b="1" dirty="0"/>
                  <a:t> bits </a:t>
                </a:r>
                <a:r>
                  <a:rPr lang="en-CA" b="0" dirty="0"/>
                  <a:t>to store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b="0" dirty="0"/>
              </a:p>
              <a:p>
                <a:r>
                  <a:rPr lang="en-CA" dirty="0"/>
                  <a:t>It takes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CA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CA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CA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CA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CA" b="1" dirty="0"/>
                  <a:t> bits</a:t>
                </a:r>
                <a:r>
                  <a:rPr lang="en-CA" dirty="0"/>
                  <a:t> to store </a:t>
                </a:r>
                <a:r>
                  <a:rPr lang="en-CA" b="1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b="1" dirty="0">
                    <a:solidFill>
                      <a:srgbClr val="FFFF00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(otherwise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cannot be used at all, and should be omitted from the input)</a:t>
                </a:r>
                <a:endParaRPr lang="en-CA" b="1" dirty="0"/>
              </a:p>
              <a:p>
                <a:pPr lvl="1"/>
                <a:r>
                  <a:rPr lang="en-CA" dirty="0"/>
                  <a:t>Then we have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So,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func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3907A-3F7A-47BF-9F7D-BDE761B2C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A52ED-C8C3-4B33-B101-27E7E938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B911F3-65A2-4062-A403-A44619B6D3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/>
                  <a:t>Comparing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B911F3-65A2-4062-A403-A44619B6D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CAB7F-7985-48FE-B5AF-193393810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812" y="975818"/>
                <a:ext cx="10519645" cy="4943201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Recall</a:t>
                </a:r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func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As an example,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is fixed at 10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is allowed to vary,</a:t>
                </a:r>
                <a:br>
                  <a:rPr lang="en-CA" dirty="0"/>
                </a:br>
                <a:r>
                  <a:rPr lang="en-CA" dirty="0"/>
                  <a:t>then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CA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func>
                      </m:e>
                    </m:d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In this case,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</a:t>
                </a:r>
                <a:r>
                  <a:rPr lang="en-CA" b="1" dirty="0"/>
                  <a:t> exponential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b="1" dirty="0"/>
              </a:p>
              <a:p>
                <a:r>
                  <a:rPr lang="en-CA" dirty="0">
                    <a:latin typeface="+mj-lt"/>
                  </a:rPr>
                  <a:t>However,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latin typeface="+mj-lt"/>
                  </a:rPr>
                  <a:t> is fixed at 10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latin typeface="+mj-lt"/>
                  </a:rPr>
                  <a:t> is allowed to vary,</a:t>
                </a:r>
                <a:br>
                  <a:rPr lang="en-CA" dirty="0">
                    <a:latin typeface="+mj-lt"/>
                  </a:rPr>
                </a:br>
                <a:r>
                  <a:rPr lang="en-CA" dirty="0">
                    <a:latin typeface="+mj-lt"/>
                  </a:rPr>
                  <a:t>then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CA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FFFF00"/>
                  </a:solidFill>
                  <a:latin typeface="+mj-lt"/>
                </a:endParaRPr>
              </a:p>
              <a:p>
                <a:pPr lvl="1"/>
                <a:r>
                  <a:rPr lang="en-CA" dirty="0">
                    <a:latin typeface="+mj-lt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+mj-lt"/>
                  </a:rPr>
                  <a:t> is </a:t>
                </a:r>
                <a:r>
                  <a:rPr lang="en-CA" b="1" dirty="0">
                    <a:latin typeface="+mj-lt"/>
                  </a:rPr>
                  <a:t>linear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b="1" dirty="0">
                  <a:latin typeface="+mj-lt"/>
                </a:endParaRPr>
              </a:p>
              <a:p>
                <a:r>
                  <a:rPr lang="en-CA" dirty="0">
                    <a:latin typeface="+mj-lt"/>
                  </a:rPr>
                  <a:t>So, </a:t>
                </a:r>
                <a:r>
                  <a:rPr lang="en-CA" b="1" dirty="0">
                    <a:latin typeface="+mj-lt"/>
                  </a:rPr>
                  <a:t>large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dirty="0">
                    <a:latin typeface="+mj-lt"/>
                  </a:rPr>
                  <a:t> and </a:t>
                </a:r>
                <a:r>
                  <a:rPr lang="en-CA" b="1" dirty="0">
                    <a:latin typeface="+mj-lt"/>
                  </a:rPr>
                  <a:t>small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dirty="0">
                    <a:latin typeface="+mj-lt"/>
                  </a:rPr>
                  <a:t> is where this DP solution shines!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CAB7F-7985-48FE-B5AF-193393810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812" y="975818"/>
                <a:ext cx="10519645" cy="4943201"/>
              </a:xfrm>
              <a:blipFill>
                <a:blip r:embed="rId3"/>
                <a:stretch>
                  <a:fillRect l="-1506" t="-14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47A18-1496-4667-87B6-AD6E2E4E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ABEB-26A0-4CAB-A17D-654D43F2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bit more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DC187-92D1-4B5B-9799-DAAC18AF9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2724" y="1236373"/>
                <a:ext cx="11017044" cy="52774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/>
                  <a:t>Recall</a:t>
                </a:r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func>
                      </m:e>
                    </m:d>
                  </m:oMath>
                </a14:m>
                <a:endParaRPr lang="en-CA" dirty="0"/>
              </a:p>
              <a:p>
                <a:r>
                  <a:rPr lang="en-CA" b="1" u="sng" dirty="0">
                    <a:solidFill>
                      <a:srgbClr val="FFFF00"/>
                    </a:solidFill>
                    <a:latin typeface="+mj-lt"/>
                  </a:rPr>
                  <a:t>If</a:t>
                </a:r>
                <a:r>
                  <a:rPr lang="en-CA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+mj-lt"/>
                  </a:rPr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lvl="1"/>
                <a:r>
                  <a:rPr lang="en-CA" b="0" dirty="0">
                    <a:latin typeface="+mj-lt"/>
                  </a:rPr>
                  <a:t>Note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+mj-lt"/>
                  </a:rPr>
                  <a:t> is a </a:t>
                </a:r>
                <a:r>
                  <a:rPr lang="en-CA" b="1" dirty="0">
                    <a:latin typeface="+mj-lt"/>
                  </a:rPr>
                  <a:t>smaller</a:t>
                </a:r>
                <a:r>
                  <a:rPr lang="en-CA" dirty="0">
                    <a:latin typeface="+mj-lt"/>
                  </a:rPr>
                  <a:t> runtime than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0" dirty="0">
                  <a:latin typeface="+mj-lt"/>
                </a:endParaRPr>
              </a:p>
              <a:p>
                <a:pPr lvl="1"/>
                <a:r>
                  <a:rPr lang="en-CA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A" b="0" dirty="0">
                    <a:latin typeface="+mj-lt"/>
                  </a:rPr>
                  <a:t> is polynomial in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dirty="0">
                    <a:latin typeface="+mj-lt"/>
                  </a:rPr>
                  <a:t>, 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>
                    <a:latin typeface="+mj-lt"/>
                  </a:rPr>
                  <a:t> is a </a:t>
                </a:r>
                <a:r>
                  <a:rPr lang="en-CA" b="1" dirty="0">
                    <a:latin typeface="+mj-lt"/>
                  </a:rPr>
                  <a:t>polynomial runtime</a:t>
                </a:r>
              </a:p>
              <a:p>
                <a:r>
                  <a:rPr lang="en-CA" dirty="0">
                    <a:latin typeface="+mj-lt"/>
                  </a:rPr>
                  <a:t>So, </a:t>
                </a:r>
                <a:r>
                  <a:rPr lang="en-CA" b="1" dirty="0">
                    <a:latin typeface="+mj-lt"/>
                  </a:rPr>
                  <a:t>for some inputs </a:t>
                </a:r>
                <a:r>
                  <a:rPr lang="en-CA" dirty="0">
                    <a:latin typeface="+mj-lt"/>
                  </a:rPr>
                  <a:t>with </a:t>
                </a:r>
                <a:r>
                  <a:rPr lang="en-CA" i="1" dirty="0">
                    <a:latin typeface="+mj-lt"/>
                  </a:rPr>
                  <a:t>relatively</a:t>
                </a:r>
                <a:r>
                  <a:rPr lang="en-CA" b="1" i="1" dirty="0">
                    <a:latin typeface="+mj-lt"/>
                  </a:rPr>
                  <a:t> </a:t>
                </a:r>
                <a:r>
                  <a:rPr lang="en-CA" i="1" dirty="0">
                    <a:latin typeface="+mj-lt"/>
                  </a:rPr>
                  <a:t>small </a:t>
                </a:r>
                <a:r>
                  <a:rPr lang="en-CA" dirty="0">
                    <a:latin typeface="+mj-lt"/>
                  </a:rPr>
                  <a:t>T,</a:t>
                </a:r>
                <a:br>
                  <a:rPr lang="en-CA" dirty="0">
                    <a:latin typeface="+mj-lt"/>
                  </a:rPr>
                </a:br>
                <a:r>
                  <a:rPr lang="en-CA" dirty="0">
                    <a:latin typeface="+mj-lt"/>
                  </a:rPr>
                  <a:t>we can get polynomial runtimes!</a:t>
                </a:r>
              </a:p>
              <a:p>
                <a:pPr lvl="1"/>
                <a:r>
                  <a:rPr lang="en-CA" dirty="0"/>
                  <a:t>In particular, for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where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/>
                  <a:t> is constant,</a:t>
                </a:r>
                <a:br>
                  <a:rPr lang="en-CA" b="1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func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b="0" dirty="0"/>
              </a:p>
              <a:p>
                <a:pPr lvl="1"/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DC187-92D1-4B5B-9799-DAAC18AF9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724" y="1236373"/>
                <a:ext cx="11017044" cy="5277497"/>
              </a:xfrm>
              <a:blipFill>
                <a:blip r:embed="rId2"/>
                <a:stretch>
                  <a:fillRect l="-1439" t="-23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3F88A-B020-400F-AF15-1C4350AA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6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7052-AEC2-4FA8-B609-5EFDBE68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697498"/>
          </a:xfrm>
        </p:spPr>
        <p:txBody>
          <a:bodyPr>
            <a:normAutofit fontScale="90000"/>
          </a:bodyPr>
          <a:lstStyle/>
          <a:p>
            <a:r>
              <a:rPr lang="en-CA" dirty="0"/>
              <a:t>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14916-B157-4F8D-BBB5-578598552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05" y="667725"/>
                <a:ext cx="9430254" cy="5488458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Define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CA" dirty="0"/>
                  <a:t> maximum income for rod of length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/>
              </a:p>
              <a:p>
                <a:r>
                  <a:rPr lang="en-CA" dirty="0"/>
                  <a:t>If we do </a:t>
                </a:r>
                <a:r>
                  <a:rPr lang="en-CA" b="1" dirty="0"/>
                  <a:t>not </a:t>
                </a:r>
                <a:r>
                  <a:rPr lang="en-CA" dirty="0"/>
                  <a:t>cut the rod, max income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CA" b="1" dirty="0"/>
              </a:p>
              <a:p>
                <a:r>
                  <a:rPr lang="en-CA" dirty="0"/>
                  <a:t>If we </a:t>
                </a:r>
                <a:r>
                  <a:rPr lang="en-CA" b="1" dirty="0"/>
                  <a:t>do</a:t>
                </a:r>
                <a:r>
                  <a:rPr lang="en-CA" dirty="0"/>
                  <a:t> cut a rod </a:t>
                </a:r>
                <a:r>
                  <a:rPr lang="en-CA" b="1" dirty="0"/>
                  <a:t>at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/>
              </a:p>
              <a:p>
                <a:endParaRPr lang="en-CA" dirty="0"/>
              </a:p>
              <a:p>
                <a:endParaRPr lang="en-CA" dirty="0"/>
              </a:p>
              <a:p>
                <a:pPr lvl="1"/>
                <a:r>
                  <a:rPr lang="en-CA" dirty="0"/>
                  <a:t>max income is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Want to maximize this </a:t>
                </a:r>
                <a:r>
                  <a:rPr lang="en-CA" b="1" dirty="0"/>
                  <a:t>over all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/>
              </a:p>
              <a:p>
                <a:pPr lvl="2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𝒎𝒂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d>
                  </m:oMath>
                </a14:m>
                <a:r>
                  <a:rPr lang="en-CA" b="1" dirty="0"/>
                  <a:t>		</a:t>
                </a:r>
                <a:r>
                  <a:rPr lang="en-CA" dirty="0"/>
                  <a:t>(for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𝐦𝐚𝐱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brk m:alnAt="7"/>
                              </m:r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sSub>
                              <m:sSubPr>
                                <m:ctrl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begChr m:val="{"/>
                                <m:endChr m:val="}"/>
                                <m:ctrl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CA" b="1" dirty="0"/>
              </a:p>
              <a:p>
                <a:endParaRPr lang="en-C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14916-B157-4F8D-BBB5-578598552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5" y="667725"/>
                <a:ext cx="9430254" cy="5488458"/>
              </a:xfrm>
              <a:blipFill>
                <a:blip r:embed="rId2"/>
                <a:stretch>
                  <a:fillRect l="-1681" t="-1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ylinder 3">
            <a:extLst>
              <a:ext uri="{FF2B5EF4-FFF2-40B4-BE49-F238E27FC236}">
                <a16:creationId xmlns:a16="http://schemas.microsoft.com/office/drawing/2014/main" id="{9C3AAFB8-4480-431D-84F7-0BB8962E69F7}"/>
              </a:ext>
            </a:extLst>
          </p:cNvPr>
          <p:cNvSpPr/>
          <p:nvPr/>
        </p:nvSpPr>
        <p:spPr>
          <a:xfrm rot="16200000">
            <a:off x="7346399" y="239764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C2D3C643-02E1-4B4C-A6FA-BE8901423094}"/>
              </a:ext>
            </a:extLst>
          </p:cNvPr>
          <p:cNvSpPr/>
          <p:nvPr/>
        </p:nvSpPr>
        <p:spPr>
          <a:xfrm rot="16200000">
            <a:off x="7065700" y="239764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B40D9DA5-F247-4886-8A21-01B00E40BA21}"/>
              </a:ext>
            </a:extLst>
          </p:cNvPr>
          <p:cNvSpPr/>
          <p:nvPr/>
        </p:nvSpPr>
        <p:spPr>
          <a:xfrm rot="16200000">
            <a:off x="6785001" y="239764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BE86F46A-7BB9-4EB9-B693-E7A4E93E782C}"/>
              </a:ext>
            </a:extLst>
          </p:cNvPr>
          <p:cNvSpPr/>
          <p:nvPr/>
        </p:nvSpPr>
        <p:spPr>
          <a:xfrm rot="16200000">
            <a:off x="6504302" y="239764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0F262463-972D-4D41-AB6D-45C68ADF4020}"/>
              </a:ext>
            </a:extLst>
          </p:cNvPr>
          <p:cNvSpPr/>
          <p:nvPr/>
        </p:nvSpPr>
        <p:spPr>
          <a:xfrm rot="16200000">
            <a:off x="6223604" y="239764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D4E31EC2-8FC2-48FF-A546-89EB7DF7442F}"/>
              </a:ext>
            </a:extLst>
          </p:cNvPr>
          <p:cNvSpPr/>
          <p:nvPr/>
        </p:nvSpPr>
        <p:spPr>
          <a:xfrm rot="16200000">
            <a:off x="5942905" y="239764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681DA132-64FB-43EF-A1EA-F9E22120B060}"/>
              </a:ext>
            </a:extLst>
          </p:cNvPr>
          <p:cNvSpPr/>
          <p:nvPr/>
        </p:nvSpPr>
        <p:spPr>
          <a:xfrm rot="16200000">
            <a:off x="5662206" y="239764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667FC77F-FE48-4BF3-8283-94651A86614F}"/>
              </a:ext>
            </a:extLst>
          </p:cNvPr>
          <p:cNvSpPr/>
          <p:nvPr/>
        </p:nvSpPr>
        <p:spPr>
          <a:xfrm rot="16200000">
            <a:off x="5381507" y="239764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20B8F8C3-4294-44FD-A817-E991C9CF02B6}"/>
              </a:ext>
            </a:extLst>
          </p:cNvPr>
          <p:cNvSpPr/>
          <p:nvPr/>
        </p:nvSpPr>
        <p:spPr>
          <a:xfrm rot="16200000">
            <a:off x="5095840" y="239764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E38BD0F8-1E37-4BE3-9D89-1FD01EA7A48F}"/>
              </a:ext>
            </a:extLst>
          </p:cNvPr>
          <p:cNvSpPr/>
          <p:nvPr/>
        </p:nvSpPr>
        <p:spPr>
          <a:xfrm rot="16200000">
            <a:off x="4815141" y="2397642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80D7BA43-F039-44D3-BF37-E6C02877A67C}"/>
              </a:ext>
            </a:extLst>
          </p:cNvPr>
          <p:cNvSpPr/>
          <p:nvPr/>
        </p:nvSpPr>
        <p:spPr>
          <a:xfrm rot="16200000">
            <a:off x="4110911" y="239232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65F8D8B8-6F38-4894-9308-0486B157C9B1}"/>
              </a:ext>
            </a:extLst>
          </p:cNvPr>
          <p:cNvSpPr/>
          <p:nvPr/>
        </p:nvSpPr>
        <p:spPr>
          <a:xfrm rot="16200000">
            <a:off x="3830212" y="239232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22A6FE39-E964-4FF7-9FB6-39244C822070}"/>
              </a:ext>
            </a:extLst>
          </p:cNvPr>
          <p:cNvSpPr/>
          <p:nvPr/>
        </p:nvSpPr>
        <p:spPr>
          <a:xfrm rot="16200000">
            <a:off x="3549514" y="239232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E8380299-A2C8-4BBA-928B-C85CDD98E153}"/>
              </a:ext>
            </a:extLst>
          </p:cNvPr>
          <p:cNvSpPr/>
          <p:nvPr/>
        </p:nvSpPr>
        <p:spPr>
          <a:xfrm rot="16200000">
            <a:off x="3268815" y="239232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5ED17244-8AA3-4AA3-B18E-4F2B01707F2C}"/>
              </a:ext>
            </a:extLst>
          </p:cNvPr>
          <p:cNvSpPr/>
          <p:nvPr/>
        </p:nvSpPr>
        <p:spPr>
          <a:xfrm rot="16200000">
            <a:off x="2988116" y="239232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CD18C81C-764F-41B9-800E-E44495035FB2}"/>
              </a:ext>
            </a:extLst>
          </p:cNvPr>
          <p:cNvSpPr/>
          <p:nvPr/>
        </p:nvSpPr>
        <p:spPr>
          <a:xfrm rot="16200000">
            <a:off x="2707417" y="2392324"/>
            <a:ext cx="382772" cy="387025"/>
          </a:xfrm>
          <a:prstGeom prst="can">
            <a:avLst>
              <a:gd name="adj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2F50A2-DB43-482B-BE54-C1B669F3B712}"/>
                  </a:ext>
                </a:extLst>
              </p:cNvPr>
              <p:cNvSpPr txBox="1"/>
              <p:nvPr/>
            </p:nvSpPr>
            <p:spPr>
              <a:xfrm>
                <a:off x="4148232" y="2743005"/>
                <a:ext cx="333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2F50A2-DB43-482B-BE54-C1B669F3B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232" y="2743005"/>
                <a:ext cx="33374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EA86EF-8013-40E6-A946-7BCFB3741624}"/>
                  </a:ext>
                </a:extLst>
              </p:cNvPr>
              <p:cNvSpPr txBox="1"/>
              <p:nvPr/>
            </p:nvSpPr>
            <p:spPr>
              <a:xfrm>
                <a:off x="7393655" y="2743005"/>
                <a:ext cx="397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EA86EF-8013-40E6-A946-7BCFB3741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655" y="2743005"/>
                <a:ext cx="3978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68D6EDE0-93DA-4DFE-AF7D-652FC2C55152}"/>
              </a:ext>
            </a:extLst>
          </p:cNvPr>
          <p:cNvSpPr/>
          <p:nvPr/>
        </p:nvSpPr>
        <p:spPr>
          <a:xfrm rot="16200000">
            <a:off x="3415553" y="2200707"/>
            <a:ext cx="333745" cy="17991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95BBA5-DFCB-421A-841B-361A61DFF537}"/>
                  </a:ext>
                </a:extLst>
              </p:cNvPr>
              <p:cNvSpPr txBox="1"/>
              <p:nvPr/>
            </p:nvSpPr>
            <p:spPr>
              <a:xfrm>
                <a:off x="3069090" y="3180357"/>
                <a:ext cx="107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Length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95BBA5-DFCB-421A-841B-361A61DFF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090" y="3180357"/>
                <a:ext cx="1079142" cy="369332"/>
              </a:xfrm>
              <a:prstGeom prst="rect">
                <a:avLst/>
              </a:prstGeom>
              <a:blipFill>
                <a:blip r:embed="rId5"/>
                <a:stretch>
                  <a:fillRect l="-4520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>
            <a:extLst>
              <a:ext uri="{FF2B5EF4-FFF2-40B4-BE49-F238E27FC236}">
                <a16:creationId xmlns:a16="http://schemas.microsoft.com/office/drawing/2014/main" id="{E4F4F885-A19D-49EF-B6B3-C54C043D907E}"/>
              </a:ext>
            </a:extLst>
          </p:cNvPr>
          <p:cNvSpPr/>
          <p:nvPr/>
        </p:nvSpPr>
        <p:spPr>
          <a:xfrm rot="16200000">
            <a:off x="6104807" y="1640640"/>
            <a:ext cx="333745" cy="291924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CACE34-AA6E-4A44-8DDF-DA7C0B5D7CF1}"/>
                  </a:ext>
                </a:extLst>
              </p:cNvPr>
              <p:cNvSpPr txBox="1"/>
              <p:nvPr/>
            </p:nvSpPr>
            <p:spPr>
              <a:xfrm>
                <a:off x="5457552" y="3172259"/>
                <a:ext cx="1497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Length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CACE34-AA6E-4A44-8DDF-DA7C0B5D7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52" y="3172259"/>
                <a:ext cx="1497526" cy="369332"/>
              </a:xfrm>
              <a:prstGeom prst="rect">
                <a:avLst/>
              </a:prstGeom>
              <a:blipFill>
                <a:blip r:embed="rId6"/>
                <a:stretch>
                  <a:fillRect l="-3252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8E174673-DA9A-038A-A729-DD387EB9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338CC01E-4BDC-BED7-130D-E7D74E938338}"/>
              </a:ext>
            </a:extLst>
          </p:cNvPr>
          <p:cNvSpPr/>
          <p:nvPr/>
        </p:nvSpPr>
        <p:spPr>
          <a:xfrm>
            <a:off x="7495751" y="46594"/>
            <a:ext cx="4403098" cy="621131"/>
          </a:xfrm>
          <a:prstGeom prst="wedgeRectCallout">
            <a:avLst>
              <a:gd name="adj1" fmla="val -69113"/>
              <a:gd name="adj2" fmla="val 606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Critical step! Must define what M(k) means, semantically!</a:t>
            </a:r>
          </a:p>
        </p:txBody>
      </p:sp>
    </p:spTree>
    <p:extLst>
      <p:ext uri="{BB962C8B-B14F-4D97-AF65-F5344CB8AC3E}">
        <p14:creationId xmlns:p14="http://schemas.microsoft.com/office/powerpoint/2010/main" val="326345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0512-45C0-4DCB-9161-83E8C055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solutions bottom-up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F1490-355B-4AFB-86C8-94A1DACAA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4993" y="1236373"/>
                <a:ext cx="10445424" cy="5343053"/>
              </a:xfrm>
            </p:spPr>
            <p:txBody>
              <a:bodyPr/>
              <a:lstStyle/>
              <a:p>
                <a:r>
                  <a:rPr lang="en-CA" b="1" dirty="0"/>
                  <a:t>Recurrence: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brk m:alnAt="7"/>
                              </m:r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sSub>
                              <m:sSubPr>
                                <m:ctrl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CA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begChr m:val="{"/>
                                <m:endChr m:val="}"/>
                                <m:ctrl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  <a:p>
                <a:r>
                  <a:rPr lang="en-CA" dirty="0"/>
                  <a:t>Compute </a:t>
                </a:r>
                <a:r>
                  <a:rPr lang="en-CA" b="1" dirty="0"/>
                  <a:t>table</a:t>
                </a:r>
                <a:r>
                  <a:rPr lang="en-CA" dirty="0"/>
                  <a:t> of solutions: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Dependencies: </a:t>
                </a:r>
                <a:r>
                  <a:rPr lang="en-CA" b="1" dirty="0">
                    <a:solidFill>
                      <a:srgbClr val="00B0F0"/>
                    </a:solidFill>
                  </a:rPr>
                  <a:t>entry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dirty="0"/>
                  <a:t> depends 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		</a:t>
                </a:r>
                <a:r>
                  <a:rPr lang="en-CA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..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CA" dirty="0"/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	</a:t>
                </a:r>
                <a:r>
                  <a:rPr lang="en-CA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..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All of these dependencies are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/>
              </a:p>
              <a:p>
                <a:r>
                  <a:rPr lang="en-CA" dirty="0"/>
                  <a:t>So we can fill in the table entries in order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F1490-355B-4AFB-86C8-94A1DACAA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4993" y="1236373"/>
                <a:ext cx="10445424" cy="5343053"/>
              </a:xfrm>
              <a:blipFill>
                <a:blip r:embed="rId2"/>
                <a:stretch>
                  <a:fillRect l="-1576" t="-12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112C34-2098-497F-A152-96C6D84CA726}"/>
              </a:ext>
            </a:extLst>
          </p:cNvPr>
          <p:cNvGraphicFramePr>
            <a:graphicFrameLocks noGrp="1"/>
          </p:cNvGraphicFramePr>
          <p:nvPr/>
        </p:nvGraphicFramePr>
        <p:xfrm>
          <a:off x="2795838" y="2493335"/>
          <a:ext cx="7580087" cy="3657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166159465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3463810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5253831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79541369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04375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7947158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4884638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37394957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13549779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267794251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351967935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22278790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168240787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282203829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60531306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52822817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390041111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775045768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8444951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5587721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3647973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410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ABEF8D-CD2D-424B-AD7E-AC1165A266D9}"/>
                  </a:ext>
                </a:extLst>
              </p:cNvPr>
              <p:cNvSpPr txBox="1"/>
              <p:nvPr/>
            </p:nvSpPr>
            <p:spPr>
              <a:xfrm>
                <a:off x="2216364" y="2383827"/>
                <a:ext cx="5454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ABEF8D-CD2D-424B-AD7E-AC1165A26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64" y="2383827"/>
                <a:ext cx="54545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E08C23-9B30-4244-AADE-AC8BE4049253}"/>
                  </a:ext>
                </a:extLst>
              </p:cNvPr>
              <p:cNvSpPr txBox="1"/>
              <p:nvPr/>
            </p:nvSpPr>
            <p:spPr>
              <a:xfrm>
                <a:off x="2697150" y="2783936"/>
                <a:ext cx="54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E08C23-9B30-4244-AADE-AC8BE404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150" y="2783936"/>
                <a:ext cx="5454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C19DD4-62F5-4C55-84E0-B6188D890FE8}"/>
                  </a:ext>
                </a:extLst>
              </p:cNvPr>
              <p:cNvSpPr txBox="1"/>
              <p:nvPr/>
            </p:nvSpPr>
            <p:spPr>
              <a:xfrm>
                <a:off x="9913821" y="2783936"/>
                <a:ext cx="54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C19DD4-62F5-4C55-84E0-B6188D890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821" y="2783936"/>
                <a:ext cx="5454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54CE8B-740D-4F41-9731-898A2DA3118C}"/>
                  </a:ext>
                </a:extLst>
              </p:cNvPr>
              <p:cNvSpPr txBox="1"/>
              <p:nvPr/>
            </p:nvSpPr>
            <p:spPr>
              <a:xfrm>
                <a:off x="7749033" y="2821516"/>
                <a:ext cx="54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CA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54CE8B-740D-4F41-9731-898A2DA3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33" y="2821516"/>
                <a:ext cx="5454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4D594EA0-FF13-43DF-82AB-A7E612FC73F4}"/>
              </a:ext>
            </a:extLst>
          </p:cNvPr>
          <p:cNvSpPr/>
          <p:nvPr/>
        </p:nvSpPr>
        <p:spPr>
          <a:xfrm>
            <a:off x="2832513" y="2554953"/>
            <a:ext cx="4971785" cy="228983"/>
          </a:xfrm>
          <a:prstGeom prst="flowChartProcess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DF615C2C-CB65-4606-8F8F-4201E6C68E79}"/>
              </a:ext>
            </a:extLst>
          </p:cNvPr>
          <p:cNvSpPr/>
          <p:nvPr/>
        </p:nvSpPr>
        <p:spPr>
          <a:xfrm>
            <a:off x="7892009" y="2554953"/>
            <a:ext cx="273796" cy="228983"/>
          </a:xfrm>
          <a:prstGeom prst="flowChartProcess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02C75-C1BC-C0AB-DE1C-87B742C2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06CB9-22C6-42B3-A6E2-A4995288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8" y="882181"/>
            <a:ext cx="6732484" cy="325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2612AD-034F-4408-B633-88BD6ACB90D3}"/>
                  </a:ext>
                </a:extLst>
              </p:cNvPr>
              <p:cNvSpPr txBox="1"/>
              <p:nvPr/>
            </p:nvSpPr>
            <p:spPr>
              <a:xfrm>
                <a:off x="5118301" y="324072"/>
                <a:ext cx="8423822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000" b="1" dirty="0"/>
                  <a:t>Recurrence:</a:t>
                </a:r>
                <a14:m>
                  <m:oMath xmlns:m="http://schemas.openxmlformats.org/officeDocument/2006/math">
                    <m:r>
                      <a:rPr lang="en-CA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CA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CA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CA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CA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brk m:alnAt="7"/>
                              </m:rPr>
                              <a:rPr lang="en-CA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CA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sSub>
                              <m:sSubPr>
                                <m:ctrlPr>
                                  <a:rPr lang="en-CA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CA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CA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CA" sz="2000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brk m:alnAt="7"/>
                                  </m:rPr>
                                  <a:rPr lang="en-CA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CA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CA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CA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  <m:r>
                                  <a:rPr lang="en-CA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CA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CA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2612AD-034F-4408-B633-88BD6ACB9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301" y="324072"/>
                <a:ext cx="8423822" cy="438262"/>
              </a:xfrm>
              <a:prstGeom prst="rect">
                <a:avLst/>
              </a:prstGeom>
              <a:blipFill>
                <a:blip r:embed="rId3"/>
                <a:stretch>
                  <a:fillRect l="-797" t="-4167" b="-180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E2788C0-A852-4FB6-934F-F6ABB52E5687}"/>
              </a:ext>
            </a:extLst>
          </p:cNvPr>
          <p:cNvCxnSpPr>
            <a:cxnSpLocks/>
          </p:cNvCxnSpPr>
          <p:nvPr/>
        </p:nvCxnSpPr>
        <p:spPr>
          <a:xfrm rot="5400000">
            <a:off x="6905478" y="803698"/>
            <a:ext cx="1582169" cy="1499440"/>
          </a:xfrm>
          <a:prstGeom prst="curvedConnector3">
            <a:avLst>
              <a:gd name="adj1" fmla="val 100125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CD5A2EF0-BB2C-44F9-8567-225B652F192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08300" y="762331"/>
            <a:ext cx="5478362" cy="2405569"/>
          </a:xfrm>
          <a:prstGeom prst="curvedConnector3">
            <a:avLst>
              <a:gd name="adj1" fmla="val -73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373893B8-388A-433E-8720-F13A94805A7D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12823" y="762328"/>
            <a:ext cx="4038966" cy="2666671"/>
          </a:xfrm>
          <a:prstGeom prst="curvedConnector3">
            <a:avLst>
              <a:gd name="adj1" fmla="val 0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F81377-D302-4E79-BE9C-1CA82EE740DD}"/>
                  </a:ext>
                </a:extLst>
              </p:cNvPr>
              <p:cNvSpPr txBox="1"/>
              <p:nvPr/>
            </p:nvSpPr>
            <p:spPr>
              <a:xfrm>
                <a:off x="3989580" y="0"/>
                <a:ext cx="85398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000" dirty="0"/>
                  <a:t>Recall, semantically,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CA" sz="2000" dirty="0"/>
                  <a:t> maximum income for rod of length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F81377-D302-4E79-BE9C-1CA82EE74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580" y="0"/>
                <a:ext cx="8539889" cy="400110"/>
              </a:xfrm>
              <a:prstGeom prst="rect">
                <a:avLst/>
              </a:prstGeom>
              <a:blipFill>
                <a:blip r:embed="rId4"/>
                <a:stretch>
                  <a:fillRect l="-714" t="-7576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2AD7305A-1807-4543-88D1-8C7090362C48}"/>
              </a:ext>
            </a:extLst>
          </p:cNvPr>
          <p:cNvSpPr/>
          <p:nvPr/>
        </p:nvSpPr>
        <p:spPr>
          <a:xfrm>
            <a:off x="8133635" y="3948930"/>
            <a:ext cx="2305138" cy="70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Time complexity (unit cost)?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AC8F857-9BC1-4838-A140-81B5DF3B5CBE}"/>
                  </a:ext>
                </a:extLst>
              </p:cNvPr>
              <p:cNvSpPr/>
              <p:nvPr/>
            </p:nvSpPr>
            <p:spPr>
              <a:xfrm>
                <a:off x="10533588" y="3942669"/>
                <a:ext cx="1030420" cy="7027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0" smtClean="0">
                          <a:latin typeface="Cambria Math" panose="02040503050406030204" pitchFamily="18" charset="0"/>
                        </a:rPr>
                        <m:t>𝚯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AC8F857-9BC1-4838-A140-81B5DF3B5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588" y="3942669"/>
                <a:ext cx="1030420" cy="702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E29BD5-57A4-A0B4-9B6A-C4D735B4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CBB8-6AB0-45F2-89D5-56DB1791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61" y="-2"/>
            <a:ext cx="10575650" cy="1028386"/>
          </a:xfrm>
        </p:spPr>
        <p:txBody>
          <a:bodyPr/>
          <a:lstStyle/>
          <a:p>
            <a:r>
              <a:rPr lang="en-CA" dirty="0"/>
              <a:t>miscellaneous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00D5E-740A-49E2-A5EE-0539D638D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12" y="931847"/>
            <a:ext cx="9905998" cy="4994305"/>
          </a:xfrm>
        </p:spPr>
        <p:txBody>
          <a:bodyPr/>
          <a:lstStyle/>
          <a:p>
            <a:r>
              <a:rPr lang="en-CA" dirty="0"/>
              <a:t>Building a table of results bottom-up</a:t>
            </a:r>
            <a:br>
              <a:rPr lang="en-CA" dirty="0"/>
            </a:br>
            <a:r>
              <a:rPr lang="en-CA" dirty="0"/>
              <a:t>is what makes an algorithm DP</a:t>
            </a:r>
          </a:p>
          <a:p>
            <a:r>
              <a:rPr lang="en-CA" dirty="0"/>
              <a:t>There is a similar concept called </a:t>
            </a:r>
            <a:r>
              <a:rPr lang="en-CA" b="1" dirty="0" err="1"/>
              <a:t>memoization</a:t>
            </a:r>
            <a:endParaRPr lang="en-CA" b="1" dirty="0"/>
          </a:p>
          <a:p>
            <a:pPr lvl="1"/>
            <a:r>
              <a:rPr lang="en-CA" dirty="0"/>
              <a:t>But, for the purposes of this course,</a:t>
            </a:r>
            <a:br>
              <a:rPr lang="en-CA" dirty="0"/>
            </a:br>
            <a:r>
              <a:rPr lang="en-CA" dirty="0"/>
              <a:t>we want to see bottom-up table filling!</a:t>
            </a:r>
          </a:p>
          <a:p>
            <a:r>
              <a:rPr lang="en-CA" dirty="0"/>
              <a:t>Base cases are </a:t>
            </a:r>
            <a:r>
              <a:rPr lang="en-CA" b="1" dirty="0"/>
              <a:t>critical</a:t>
            </a:r>
          </a:p>
          <a:p>
            <a:pPr lvl="1"/>
            <a:r>
              <a:rPr lang="en-CA" dirty="0"/>
              <a:t>They often completely</a:t>
            </a:r>
            <a:br>
              <a:rPr lang="en-CA" dirty="0"/>
            </a:br>
            <a:r>
              <a:rPr lang="en-CA" dirty="0"/>
              <a:t>determine the answer</a:t>
            </a:r>
          </a:p>
          <a:p>
            <a:pPr lvl="1"/>
            <a:r>
              <a:rPr lang="en-CA" dirty="0"/>
              <a:t>Try setting f[0]=f[1]=0 in </a:t>
            </a:r>
            <a:r>
              <a:rPr lang="en-CA" dirty="0" err="1"/>
              <a:t>FibDP</a:t>
            </a:r>
            <a:r>
              <a:rPr lang="en-CA" dirty="0"/>
              <a:t>…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190E5-3EC8-568C-8EAA-BB1B0529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568" y="3329129"/>
            <a:ext cx="4547046" cy="1468800"/>
          </a:xfrm>
        </p:spPr>
        <p:txBody>
          <a:bodyPr/>
          <a:lstStyle/>
          <a:p>
            <a:r>
              <a:rPr lang="en-US" b="1" dirty="0"/>
              <a:t>DP</a:t>
            </a:r>
            <a:r>
              <a:rPr lang="en-US" dirty="0"/>
              <a:t> solution to  </a:t>
            </a:r>
            <a:r>
              <a:rPr lang="en-US" b="1" dirty="0"/>
              <a:t>0-1 Knapsack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" b="16537"/>
          <a:stretch/>
        </p:blipFill>
        <p:spPr>
          <a:xfrm>
            <a:off x="6812408" y="1078786"/>
            <a:ext cx="4762500" cy="4335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677B1-4CE4-476D-8842-5C4E0722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7414</TotalTime>
  <Words>3251</Words>
  <Application>Microsoft Office PowerPoint</Application>
  <PresentationFormat>Widescreen</PresentationFormat>
  <Paragraphs>599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Century Gothic</vt:lpstr>
      <vt:lpstr>Mesh</vt:lpstr>
      <vt:lpstr>CS 341: Algorithms</vt:lpstr>
      <vt:lpstr>Rod cutting A “real” Dynamic Programming example</vt:lpstr>
      <vt:lpstr>Dynamic programming approach</vt:lpstr>
      <vt:lpstr>Dynamic programming approach</vt:lpstr>
      <vt:lpstr>Recurrence relation</vt:lpstr>
      <vt:lpstr>Computing solutions bottom-up</vt:lpstr>
      <vt:lpstr>PowerPoint Presentation</vt:lpstr>
      <vt:lpstr>miscellaneous tips</vt:lpstr>
      <vt:lpstr>DP solution to  0-1 Knapsack</vt:lpstr>
      <vt:lpstr>PowerPoint Presentation</vt:lpstr>
      <vt:lpstr>PowerPoint Presentation</vt:lpstr>
      <vt:lpstr>PowerPoint Presentation</vt:lpstr>
      <vt:lpstr>PowerPoint Presentation</vt:lpstr>
      <vt:lpstr>Filling the array:</vt:lpstr>
      <vt:lpstr>Filling the array:</vt:lpstr>
      <vt:lpstr>Filling the array:</vt:lpstr>
      <vt:lpstr>Filling the array:</vt:lpstr>
      <vt:lpstr>exercise</vt:lpstr>
      <vt:lpstr>exercise</vt:lpstr>
      <vt:lpstr>PowerPoint Presentation</vt:lpstr>
      <vt:lpstr>outputting contents of the optimal knapsack O</vt:lpstr>
      <vt:lpstr>outputting contents of the optimal knapsack O</vt:lpstr>
      <vt:lpstr>PowerPoint Presentation</vt:lpstr>
      <vt:lpstr>PowerPoint Presentation</vt:lpstr>
      <vt:lpstr>Simplifying base cases</vt:lpstr>
      <vt:lpstr>PowerPoint Presentation</vt:lpstr>
      <vt:lpstr>Saving space</vt:lpstr>
      <vt:lpstr>Coin changing</vt:lpstr>
      <vt:lpstr>PowerPoint Presentation</vt:lpstr>
      <vt:lpstr>PowerPoint Presentation</vt:lpstr>
      <vt:lpstr>PowerPoint Presentation</vt:lpstr>
      <vt:lpstr>PowerPoint Presentation</vt:lpstr>
      <vt:lpstr>Filling the array N[1…n,0…T]:</vt:lpstr>
      <vt:lpstr>Filling the array N[1…n,0…T]:</vt:lpstr>
      <vt:lpstr>Filling the array N[1…n,0…T]:</vt:lpstr>
      <vt:lpstr>PowerPoint Presentation</vt:lpstr>
      <vt:lpstr>outputting Optimal Set of Coins</vt:lpstr>
      <vt:lpstr>PowerPoint Presentation</vt:lpstr>
      <vt:lpstr>Polynomial time</vt:lpstr>
      <vt:lpstr>Input size</vt:lpstr>
      <vt:lpstr>Comparing T(I) to S</vt:lpstr>
      <vt:lpstr>A bit more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320</cp:revision>
  <dcterms:created xsi:type="dcterms:W3CDTF">2019-01-07T22:31:11Z</dcterms:created>
  <dcterms:modified xsi:type="dcterms:W3CDTF">2023-09-29T06:23:06Z</dcterms:modified>
</cp:coreProperties>
</file>