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56" r:id="rId2"/>
    <p:sldId id="316" r:id="rId3"/>
    <p:sldId id="319" r:id="rId4"/>
    <p:sldId id="317" r:id="rId5"/>
    <p:sldId id="406" r:id="rId6"/>
    <p:sldId id="407" r:id="rId7"/>
    <p:sldId id="408" r:id="rId8"/>
    <p:sldId id="409" r:id="rId9"/>
    <p:sldId id="410" r:id="rId10"/>
    <p:sldId id="318" r:id="rId11"/>
    <p:sldId id="412" r:id="rId12"/>
    <p:sldId id="411" r:id="rId13"/>
    <p:sldId id="413" r:id="rId14"/>
    <p:sldId id="289" r:id="rId15"/>
    <p:sldId id="290" r:id="rId16"/>
    <p:sldId id="291" r:id="rId17"/>
    <p:sldId id="292" r:id="rId18"/>
    <p:sldId id="293" r:id="rId19"/>
    <p:sldId id="394" r:id="rId20"/>
    <p:sldId id="395" r:id="rId21"/>
    <p:sldId id="396" r:id="rId22"/>
    <p:sldId id="398" r:id="rId23"/>
    <p:sldId id="401" r:id="rId24"/>
    <p:sldId id="403" r:id="rId25"/>
    <p:sldId id="320" r:id="rId26"/>
    <p:sldId id="418" r:id="rId27"/>
    <p:sldId id="308" r:id="rId28"/>
    <p:sldId id="310" r:id="rId29"/>
    <p:sldId id="309" r:id="rId30"/>
    <p:sldId id="312" r:id="rId31"/>
    <p:sldId id="311" r:id="rId32"/>
    <p:sldId id="552" r:id="rId33"/>
    <p:sldId id="434" r:id="rId34"/>
    <p:sldId id="425" r:id="rId35"/>
    <p:sldId id="426" r:id="rId36"/>
    <p:sldId id="442" r:id="rId37"/>
    <p:sldId id="443" r:id="rId38"/>
    <p:sldId id="427" r:id="rId39"/>
    <p:sldId id="428" r:id="rId40"/>
    <p:sldId id="429" r:id="rId41"/>
    <p:sldId id="430" r:id="rId42"/>
    <p:sldId id="433" r:id="rId43"/>
    <p:sldId id="444" r:id="rId44"/>
    <p:sldId id="313" r:id="rId45"/>
    <p:sldId id="314" r:id="rId46"/>
    <p:sldId id="31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316"/>
            <p14:sldId id="319"/>
            <p14:sldId id="317"/>
            <p14:sldId id="406"/>
            <p14:sldId id="407"/>
            <p14:sldId id="408"/>
            <p14:sldId id="409"/>
            <p14:sldId id="410"/>
            <p14:sldId id="318"/>
            <p14:sldId id="412"/>
            <p14:sldId id="411"/>
            <p14:sldId id="413"/>
            <p14:sldId id="289"/>
            <p14:sldId id="290"/>
            <p14:sldId id="291"/>
            <p14:sldId id="292"/>
            <p14:sldId id="293"/>
            <p14:sldId id="394"/>
            <p14:sldId id="395"/>
            <p14:sldId id="396"/>
            <p14:sldId id="398"/>
            <p14:sldId id="401"/>
            <p14:sldId id="403"/>
            <p14:sldId id="320"/>
            <p14:sldId id="418"/>
            <p14:sldId id="308"/>
            <p14:sldId id="310"/>
            <p14:sldId id="309"/>
            <p14:sldId id="312"/>
            <p14:sldId id="311"/>
            <p14:sldId id="552"/>
            <p14:sldId id="434"/>
            <p14:sldId id="425"/>
            <p14:sldId id="426"/>
            <p14:sldId id="442"/>
            <p14:sldId id="443"/>
            <p14:sldId id="427"/>
            <p14:sldId id="428"/>
            <p14:sldId id="429"/>
            <p14:sldId id="430"/>
            <p14:sldId id="433"/>
            <p14:sldId id="444"/>
            <p14:sldId id="313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039"/>
    <a:srgbClr val="000000"/>
    <a:srgbClr val="0070C0"/>
    <a:srgbClr val="00B0F0"/>
    <a:srgbClr val="D48148"/>
    <a:srgbClr val="CF7133"/>
    <a:srgbClr val="E7BF5F"/>
    <a:srgbClr val="D59F20"/>
    <a:srgbClr val="925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75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 to self: replace</a:t>
            </a:r>
            <a:r>
              <a:rPr lang="en-CA" baseline="0" dirty="0"/>
              <a:t> generic X, Y with actual strings you can grab onto…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166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605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68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039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Note to self for next time: make more concrete, with numbers</a:t>
            </a:r>
            <a:r>
              <a:rPr lang="en-CA" baseline="0"/>
              <a:t> I can fill in completely</a:t>
            </a:r>
            <a:endParaRPr lang="en-CA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98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87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1FAD-6857-4084-8A51-9191F299EB25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21E5-D505-4705-8E83-8243F2253461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2668-EF54-44BC-B8AF-8DF667787C58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569B-2961-463B-9983-95E3446FA654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F08A-2908-42B3-97B7-C0DC5115D6D9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9D55-339F-4016-B462-8D5F371BCD55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EA05-6086-4594-9600-F9C8C30C94B6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C98B-3139-44F6-ADD0-5B3F7FF43FF0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DBB0-A60C-47AC-A5AF-15B287B517A0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1E06573C-D63C-4B99-A446-0116B3CA36E1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8412" y="6256761"/>
            <a:ext cx="551167" cy="36512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12E5-17C5-4E28-A7B6-F5AF214EFFE2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FAED-88AB-4812-A201-89FE515DBCD9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E5FD-75F2-41F8-A5C6-29A25AC7A8ED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7DD3-BB04-4CB3-A9C2-A773BB2147A7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13C5-0D9A-4821-B09A-44716727BD0B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6593-014D-4C3A-8393-57611DB3C343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AAE492C-0E5F-425D-ADDA-7B4FB35CD8DE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B695259-D67E-4ABA-8F4D-331E45BAF2CD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1697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5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1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10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3.png"/><Relationship Id="rId9" Type="http://schemas.openxmlformats.org/officeDocument/2006/relationships/image" Target="../media/image7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34.png"/><Relationship Id="rId4" Type="http://schemas.openxmlformats.org/officeDocument/2006/relationships/image" Target="../media/image320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0.png"/><Relationship Id="rId7" Type="http://schemas.openxmlformats.org/officeDocument/2006/relationships/image" Target="../media/image6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4" Type="http://schemas.openxmlformats.org/officeDocument/2006/relationships/image" Target="../media/image4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510.png"/><Relationship Id="rId4" Type="http://schemas.openxmlformats.org/officeDocument/2006/relationships/image" Target="../media/image4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2.png"/><Relationship Id="rId5" Type="http://schemas.openxmlformats.org/officeDocument/2006/relationships/image" Target="../media/image5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7" Type="http://schemas.openxmlformats.org/officeDocument/2006/relationships/image" Target="../media/image8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7" Type="http://schemas.openxmlformats.org/officeDocument/2006/relationships/image" Target="../media/image8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810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12" Type="http://schemas.openxmlformats.org/officeDocument/2006/relationships/image" Target="../media/image190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800.png"/><Relationship Id="rId5" Type="http://schemas.openxmlformats.org/officeDocument/2006/relationships/image" Target="../media/image83.png"/><Relationship Id="rId10" Type="http://schemas.openxmlformats.org/officeDocument/2006/relationships/image" Target="../media/image470.png"/><Relationship Id="rId4" Type="http://schemas.openxmlformats.org/officeDocument/2006/relationships/image" Target="../media/image410.png"/><Relationship Id="rId9" Type="http://schemas.openxmlformats.org/officeDocument/2006/relationships/image" Target="../media/image4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12.png"/><Relationship Id="rId7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0.png"/><Relationship Id="rId5" Type="http://schemas.openxmlformats.org/officeDocument/2006/relationships/image" Target="../media/image830.png"/><Relationship Id="rId4" Type="http://schemas.openxmlformats.org/officeDocument/2006/relationships/image" Target="../media/image82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5.png"/><Relationship Id="rId7" Type="http://schemas.openxmlformats.org/officeDocument/2006/relationships/image" Target="../media/image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5.png"/><Relationship Id="rId7" Type="http://schemas.openxmlformats.org/officeDocument/2006/relationships/image" Target="../media/image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5.png"/><Relationship Id="rId7" Type="http://schemas.openxmlformats.org/officeDocument/2006/relationships/image" Target="../media/image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/>
              <a:t>Lecture 9: dynamic programming III</a:t>
            </a:r>
          </a:p>
          <a:p>
            <a:r>
              <a:rPr lang="en-US" dirty="0"/>
              <a:t>Readings: see website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BF7AB-9599-4675-3ED3-4897715E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0438-80AA-470B-B41B-773188C9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77739"/>
          </a:xfrm>
        </p:spPr>
        <p:txBody>
          <a:bodyPr/>
          <a:lstStyle/>
          <a:p>
            <a:r>
              <a:rPr lang="en-US" dirty="0"/>
              <a:t>Recurrence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9413" y="777737"/>
                <a:ext cx="10365732" cy="407531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CA" dirty="0"/>
                  <a:t> optimal solution to the subproblem</a:t>
                </a:r>
                <a:br>
                  <a:rPr lang="en-CA" dirty="0"/>
                </a:br>
                <a:r>
                  <a:rPr lang="en-CA" dirty="0"/>
                  <a:t>consisting of the polygon with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dirty="0"/>
              </a:p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denote </a:t>
                </a:r>
                <a:r>
                  <a:rPr lang="en-CA" b="1" dirty="0">
                    <a:solidFill>
                      <a:srgbClr val="00B0F0"/>
                    </a:solidFill>
                  </a:rPr>
                  <a:t>perimeter(               )</a:t>
                </a:r>
                <a:br>
                  <a:rPr lang="en-CA" b="1" dirty="0">
                    <a:solidFill>
                      <a:srgbClr val="00B0F0"/>
                    </a:solidFill>
                  </a:rPr>
                </a:br>
                <a:endParaRPr lang="en-CA" sz="2000" dirty="0"/>
              </a:p>
              <a:p>
                <a:r>
                  <a:rPr lang="en-CA" b="1" dirty="0"/>
                  <a:t>If</a:t>
                </a:r>
                <a:r>
                  <a:rPr lang="en-CA" dirty="0"/>
                  <a:t> a given </a:t>
                </a:r>
                <a:r>
                  <a:rPr lang="en-CA" b="1" dirty="0"/>
                  <a:t>triangle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b="1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m:rPr>
                        <m:nor/>
                      </m:rPr>
                      <a:rPr lang="en-CA" b="1" dirty="0"/>
                      <m:t>,</m:t>
                    </m:r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is in the </a:t>
                </a:r>
                <a:r>
                  <a:rPr lang="en-CA" b="1" dirty="0"/>
                  <a:t>optimal</a:t>
                </a:r>
                <a:r>
                  <a:rPr lang="en-CA" dirty="0"/>
                  <a:t> solution,</a:t>
                </a:r>
                <a:br>
                  <a:rPr lang="en-CA" dirty="0"/>
                </a:br>
                <a:r>
                  <a:rPr lang="en-CA" dirty="0"/>
                  <a:t>then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 +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413" y="777737"/>
                <a:ext cx="10365732" cy="4075318"/>
              </a:xfrm>
              <a:prstGeom prst="rect">
                <a:avLst/>
              </a:prstGeom>
              <a:blipFill>
                <a:blip r:embed="rId2"/>
                <a:stretch>
                  <a:fillRect l="-1588" t="-20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E9F435A-4AEE-4396-9281-3224F228BBB2}"/>
              </a:ext>
            </a:extLst>
          </p:cNvPr>
          <p:cNvGrpSpPr/>
          <p:nvPr/>
        </p:nvGrpSpPr>
        <p:grpSpPr>
          <a:xfrm>
            <a:off x="5930570" y="1594274"/>
            <a:ext cx="1386130" cy="867122"/>
            <a:chOff x="8146162" y="858620"/>
            <a:chExt cx="4243213" cy="287122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7AB8B2-6FF7-4438-AA55-F6DE5D2BEA2B}"/>
                </a:ext>
              </a:extLst>
            </p:cNvPr>
            <p:cNvSpPr/>
            <p:nvPr/>
          </p:nvSpPr>
          <p:spPr>
            <a:xfrm>
              <a:off x="9165448" y="1631078"/>
              <a:ext cx="2723535" cy="2030361"/>
            </a:xfrm>
            <a:custGeom>
              <a:avLst/>
              <a:gdLst>
                <a:gd name="connsiteX0" fmla="*/ 938981 w 2723536"/>
                <a:gd name="connsiteY0" fmla="*/ 2030361 h 2030361"/>
                <a:gd name="connsiteX1" fmla="*/ 2723536 w 2723536"/>
                <a:gd name="connsiteY1" fmla="*/ 0 h 2030361"/>
                <a:gd name="connsiteX2" fmla="*/ 0 w 2723536"/>
                <a:gd name="connsiteY2" fmla="*/ 830826 h 2030361"/>
                <a:gd name="connsiteX3" fmla="*/ 938981 w 2723536"/>
                <a:gd name="connsiteY3" fmla="*/ 2030361 h 203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3536" h="2030361">
                  <a:moveTo>
                    <a:pt x="938981" y="2030361"/>
                  </a:moveTo>
                  <a:lnTo>
                    <a:pt x="2723536" y="0"/>
                  </a:lnTo>
                  <a:lnTo>
                    <a:pt x="0" y="830826"/>
                  </a:lnTo>
                  <a:lnTo>
                    <a:pt x="938981" y="2030361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7DDB1-62AC-4BF9-BC88-FE018DA891AE}"/>
                    </a:ext>
                  </a:extLst>
                </p:cNvPr>
                <p:cNvSpPr txBox="1"/>
                <p:nvPr/>
              </p:nvSpPr>
              <p:spPr>
                <a:xfrm>
                  <a:off x="9523151" y="3334222"/>
                  <a:ext cx="463523" cy="3956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7DDB1-62AC-4BF9-BC88-FE018DA891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3151" y="3334222"/>
                  <a:ext cx="463523" cy="395620"/>
                </a:xfrm>
                <a:prstGeom prst="rect">
                  <a:avLst/>
                </a:prstGeom>
                <a:blipFill>
                  <a:blip r:embed="rId3"/>
                  <a:stretch>
                    <a:fillRect l="-8333" r="-145833" b="-25500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3EB88DD-5C97-4FB4-947D-534B0C6B2670}"/>
                    </a:ext>
                  </a:extLst>
                </p:cNvPr>
                <p:cNvSpPr txBox="1"/>
                <p:nvPr/>
              </p:nvSpPr>
              <p:spPr>
                <a:xfrm>
                  <a:off x="8146162" y="1647320"/>
                  <a:ext cx="460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3EB88DD-5C97-4FB4-947D-534B0C6B26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6162" y="1647320"/>
                  <a:ext cx="46031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000" r="-120000" b="-26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FB61DB4-248B-40A4-9ADA-6781D7CD31FC}"/>
                    </a:ext>
                  </a:extLst>
                </p:cNvPr>
                <p:cNvSpPr txBox="1"/>
                <p:nvPr/>
              </p:nvSpPr>
              <p:spPr>
                <a:xfrm>
                  <a:off x="11888983" y="858620"/>
                  <a:ext cx="5003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FB61DB4-248B-40A4-9ADA-6781D7CD3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88983" y="858620"/>
                  <a:ext cx="50039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40741" b="-26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2E7F618-3F5F-4BAF-A774-33DAD82720C8}"/>
              </a:ext>
            </a:extLst>
          </p:cNvPr>
          <p:cNvSpPr/>
          <p:nvPr/>
        </p:nvSpPr>
        <p:spPr>
          <a:xfrm>
            <a:off x="8319471" y="3622008"/>
            <a:ext cx="2974258" cy="2595716"/>
          </a:xfrm>
          <a:custGeom>
            <a:avLst/>
            <a:gdLst>
              <a:gd name="connsiteX0" fmla="*/ 0 w 2974258"/>
              <a:gd name="connsiteY0" fmla="*/ 1381432 h 2595716"/>
              <a:gd name="connsiteX1" fmla="*/ 879987 w 2974258"/>
              <a:gd name="connsiteY1" fmla="*/ 4916 h 2595716"/>
              <a:gd name="connsiteX2" fmla="*/ 2010696 w 2974258"/>
              <a:gd name="connsiteY2" fmla="*/ 0 h 2595716"/>
              <a:gd name="connsiteX3" fmla="*/ 2718619 w 2974258"/>
              <a:gd name="connsiteY3" fmla="*/ 560438 h 2595716"/>
              <a:gd name="connsiteX4" fmla="*/ 2974258 w 2974258"/>
              <a:gd name="connsiteY4" fmla="*/ 1833716 h 2595716"/>
              <a:gd name="connsiteX5" fmla="*/ 2320412 w 2974258"/>
              <a:gd name="connsiteY5" fmla="*/ 2443316 h 2595716"/>
              <a:gd name="connsiteX6" fmla="*/ 958645 w 2974258"/>
              <a:gd name="connsiteY6" fmla="*/ 2595716 h 2595716"/>
              <a:gd name="connsiteX7" fmla="*/ 0 w 2974258"/>
              <a:gd name="connsiteY7" fmla="*/ 1381432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258" h="2595716">
                <a:moveTo>
                  <a:pt x="0" y="1381432"/>
                </a:moveTo>
                <a:lnTo>
                  <a:pt x="879987" y="4916"/>
                </a:lnTo>
                <a:lnTo>
                  <a:pt x="2010696" y="0"/>
                </a:lnTo>
                <a:lnTo>
                  <a:pt x="2718619" y="560438"/>
                </a:lnTo>
                <a:lnTo>
                  <a:pt x="2974258" y="1833716"/>
                </a:lnTo>
                <a:lnTo>
                  <a:pt x="2320412" y="2443316"/>
                </a:lnTo>
                <a:lnTo>
                  <a:pt x="958645" y="2595716"/>
                </a:lnTo>
                <a:lnTo>
                  <a:pt x="0" y="138143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789B887-A7B1-42B4-BD1B-0367F8AC7A64}"/>
              </a:ext>
            </a:extLst>
          </p:cNvPr>
          <p:cNvGrpSpPr/>
          <p:nvPr/>
        </p:nvGrpSpPr>
        <p:grpSpPr>
          <a:xfrm>
            <a:off x="7818636" y="3219426"/>
            <a:ext cx="4204121" cy="3389004"/>
            <a:chOff x="9072202" y="1288760"/>
            <a:chExt cx="2896084" cy="23847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6A0C798-0EA7-4961-893C-E544F696D91B}"/>
                    </a:ext>
                  </a:extLst>
                </p:cNvPr>
                <p:cNvSpPr txBox="1"/>
                <p:nvPr/>
              </p:nvSpPr>
              <p:spPr>
                <a:xfrm>
                  <a:off x="9072202" y="2388086"/>
                  <a:ext cx="317098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6A0C798-0EA7-4961-893C-E544F696D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2202" y="2388086"/>
                  <a:ext cx="317098" cy="259892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03EFAC7-163F-4E98-8B1E-2A59AA74D2C4}"/>
                    </a:ext>
                  </a:extLst>
                </p:cNvPr>
                <p:cNvSpPr txBox="1"/>
                <p:nvPr/>
              </p:nvSpPr>
              <p:spPr>
                <a:xfrm>
                  <a:off x="9676392" y="1329931"/>
                  <a:ext cx="457119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03EFAC7-163F-4E98-8B1E-2A59AA74D2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6392" y="1329931"/>
                  <a:ext cx="457119" cy="259892"/>
                </a:xfrm>
                <a:prstGeom prst="rect">
                  <a:avLst/>
                </a:prstGeom>
                <a:blipFill>
                  <a:blip r:embed="rId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5B9792-633C-470F-99B3-C3FFD0B558BF}"/>
                </a:ext>
              </a:extLst>
            </p:cNvPr>
            <p:cNvSpPr txBox="1"/>
            <p:nvPr/>
          </p:nvSpPr>
          <p:spPr>
            <a:xfrm>
              <a:off x="10653522" y="1288760"/>
              <a:ext cx="286223" cy="25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CC2D3A3-1060-4A51-B6D9-B13766A9645B}"/>
                    </a:ext>
                  </a:extLst>
                </p:cNvPr>
                <p:cNvSpPr txBox="1"/>
                <p:nvPr/>
              </p:nvSpPr>
              <p:spPr>
                <a:xfrm>
                  <a:off x="11481927" y="2688158"/>
                  <a:ext cx="486359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CC2D3A3-1060-4A51-B6D9-B13766A964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1927" y="2688158"/>
                  <a:ext cx="486359" cy="259892"/>
                </a:xfrm>
                <a:prstGeom prst="rect">
                  <a:avLst/>
                </a:prstGeom>
                <a:blipFill>
                  <a:blip r:embed="rId8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7290362-7B0F-4532-BC63-40EB786A533F}"/>
                    </a:ext>
                  </a:extLst>
                </p:cNvPr>
                <p:cNvSpPr txBox="1"/>
                <p:nvPr/>
              </p:nvSpPr>
              <p:spPr>
                <a:xfrm>
                  <a:off x="10921083" y="3214604"/>
                  <a:ext cx="290640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7290362-7B0F-4532-BC63-40EB786A5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1083" y="3214604"/>
                  <a:ext cx="290640" cy="25989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E00C074-DCDF-452E-B495-9BF59E030C4E}"/>
                    </a:ext>
                  </a:extLst>
                </p:cNvPr>
                <p:cNvSpPr txBox="1"/>
                <p:nvPr/>
              </p:nvSpPr>
              <p:spPr>
                <a:xfrm>
                  <a:off x="9866521" y="3395145"/>
                  <a:ext cx="319307" cy="2783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E00C074-DCDF-452E-B495-9BF59E030C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6521" y="3395145"/>
                  <a:ext cx="319307" cy="278391"/>
                </a:xfrm>
                <a:prstGeom prst="rect">
                  <a:avLst/>
                </a:prstGeom>
                <a:blipFill>
                  <a:blip r:embed="rId10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5F80A1C-36C8-4911-877F-82723640808D}"/>
                  </a:ext>
                </a:extLst>
              </p:cNvPr>
              <p:cNvSpPr/>
              <p:nvPr/>
            </p:nvSpPr>
            <p:spPr>
              <a:xfrm>
                <a:off x="8325669" y="4182448"/>
                <a:ext cx="2723536" cy="2030361"/>
              </a:xfrm>
              <a:custGeom>
                <a:avLst/>
                <a:gdLst>
                  <a:gd name="connsiteX0" fmla="*/ 938981 w 2723536"/>
                  <a:gd name="connsiteY0" fmla="*/ 2030361 h 2030361"/>
                  <a:gd name="connsiteX1" fmla="*/ 2723536 w 2723536"/>
                  <a:gd name="connsiteY1" fmla="*/ 0 h 2030361"/>
                  <a:gd name="connsiteX2" fmla="*/ 0 w 2723536"/>
                  <a:gd name="connsiteY2" fmla="*/ 830826 h 2030361"/>
                  <a:gd name="connsiteX3" fmla="*/ 938981 w 2723536"/>
                  <a:gd name="connsiteY3" fmla="*/ 2030361 h 203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3536" h="2030361">
                    <a:moveTo>
                      <a:pt x="938981" y="2030361"/>
                    </a:moveTo>
                    <a:lnTo>
                      <a:pt x="2723536" y="0"/>
                    </a:lnTo>
                    <a:lnTo>
                      <a:pt x="0" y="830826"/>
                    </a:lnTo>
                    <a:lnTo>
                      <a:pt x="938981" y="203036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𝒊𝒋𝒌</m:t>
                          </m:r>
                        </m:sub>
                      </m:sSub>
                    </m:oMath>
                  </m:oMathPara>
                </a14:m>
                <a:endParaRPr lang="en-CA" sz="2400" b="1" dirty="0"/>
              </a:p>
              <a:p>
                <a:pPr algn="ctr"/>
                <a:endParaRPr lang="en-CA" b="1" dirty="0"/>
              </a:p>
            </p:txBody>
          </p:sp>
        </mc:Choice>
        <mc:Fallback xmlns=""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5F80A1C-36C8-4911-877F-82723640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669" y="4182448"/>
                <a:ext cx="2723536" cy="2030361"/>
              </a:xfrm>
              <a:custGeom>
                <a:avLst/>
                <a:gdLst>
                  <a:gd name="connsiteX0" fmla="*/ 938981 w 2723536"/>
                  <a:gd name="connsiteY0" fmla="*/ 2030361 h 2030361"/>
                  <a:gd name="connsiteX1" fmla="*/ 2723536 w 2723536"/>
                  <a:gd name="connsiteY1" fmla="*/ 0 h 2030361"/>
                  <a:gd name="connsiteX2" fmla="*/ 0 w 2723536"/>
                  <a:gd name="connsiteY2" fmla="*/ 830826 h 2030361"/>
                  <a:gd name="connsiteX3" fmla="*/ 938981 w 2723536"/>
                  <a:gd name="connsiteY3" fmla="*/ 2030361 h 203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3536" h="2030361">
                    <a:moveTo>
                      <a:pt x="938981" y="2030361"/>
                    </a:moveTo>
                    <a:lnTo>
                      <a:pt x="2723536" y="0"/>
                    </a:lnTo>
                    <a:lnTo>
                      <a:pt x="0" y="830826"/>
                    </a:lnTo>
                    <a:lnTo>
                      <a:pt x="938981" y="20303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35A30AE-7D02-485D-913C-AFF691212DB3}"/>
                  </a:ext>
                </a:extLst>
              </p:cNvPr>
              <p:cNvSpPr txBox="1"/>
              <p:nvPr/>
            </p:nvSpPr>
            <p:spPr>
              <a:xfrm>
                <a:off x="10984752" y="385552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35A30AE-7D02-485D-913C-AFF691212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752" y="3855520"/>
                <a:ext cx="500393" cy="369332"/>
              </a:xfrm>
              <a:prstGeom prst="rect">
                <a:avLst/>
              </a:prstGeom>
              <a:blipFill>
                <a:blip r:embed="rId12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E56631-D802-4C44-A358-5C33DFE592AF}"/>
                  </a:ext>
                </a:extLst>
              </p:cNvPr>
              <p:cNvSpPr/>
              <p:nvPr/>
            </p:nvSpPr>
            <p:spPr>
              <a:xfrm>
                <a:off x="8317948" y="3629556"/>
                <a:ext cx="2714171" cy="1367972"/>
              </a:xfrm>
              <a:custGeom>
                <a:avLst/>
                <a:gdLst>
                  <a:gd name="connsiteX0" fmla="*/ 0 w 2714171"/>
                  <a:gd name="connsiteY0" fmla="*/ 1367972 h 1367972"/>
                  <a:gd name="connsiteX1" fmla="*/ 2714171 w 2714171"/>
                  <a:gd name="connsiteY1" fmla="*/ 542472 h 1367972"/>
                  <a:gd name="connsiteX2" fmla="*/ 2028371 w 2714171"/>
                  <a:gd name="connsiteY2" fmla="*/ 0 h 1367972"/>
                  <a:gd name="connsiteX3" fmla="*/ 887186 w 2714171"/>
                  <a:gd name="connsiteY3" fmla="*/ 1814 h 1367972"/>
                  <a:gd name="connsiteX4" fmla="*/ 0 w 2714171"/>
                  <a:gd name="connsiteY4" fmla="*/ 1367972 h 136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4171" h="1367972">
                    <a:moveTo>
                      <a:pt x="0" y="1367972"/>
                    </a:moveTo>
                    <a:lnTo>
                      <a:pt x="2714171" y="542472"/>
                    </a:lnTo>
                    <a:lnTo>
                      <a:pt x="2028371" y="0"/>
                    </a:lnTo>
                    <a:lnTo>
                      <a:pt x="887186" y="1814"/>
                    </a:lnTo>
                    <a:lnTo>
                      <a:pt x="0" y="136797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  <a:p>
                <a:pPr algn="ctr"/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E56631-D802-4C44-A358-5C33DFE59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948" y="3629556"/>
                <a:ext cx="2714171" cy="1367972"/>
              </a:xfrm>
              <a:custGeom>
                <a:avLst/>
                <a:gdLst>
                  <a:gd name="connsiteX0" fmla="*/ 0 w 2714171"/>
                  <a:gd name="connsiteY0" fmla="*/ 1367972 h 1367972"/>
                  <a:gd name="connsiteX1" fmla="*/ 2714171 w 2714171"/>
                  <a:gd name="connsiteY1" fmla="*/ 542472 h 1367972"/>
                  <a:gd name="connsiteX2" fmla="*/ 2028371 w 2714171"/>
                  <a:gd name="connsiteY2" fmla="*/ 0 h 1367972"/>
                  <a:gd name="connsiteX3" fmla="*/ 887186 w 2714171"/>
                  <a:gd name="connsiteY3" fmla="*/ 1814 h 1367972"/>
                  <a:gd name="connsiteX4" fmla="*/ 0 w 2714171"/>
                  <a:gd name="connsiteY4" fmla="*/ 1367972 h 136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4171" h="1367972">
                    <a:moveTo>
                      <a:pt x="0" y="1367972"/>
                    </a:moveTo>
                    <a:lnTo>
                      <a:pt x="2714171" y="542472"/>
                    </a:lnTo>
                    <a:lnTo>
                      <a:pt x="2028371" y="0"/>
                    </a:lnTo>
                    <a:lnTo>
                      <a:pt x="887186" y="1814"/>
                    </a:lnTo>
                    <a:lnTo>
                      <a:pt x="0" y="1367972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9582767-C426-455B-A3C3-BD55F6F06900}"/>
                  </a:ext>
                </a:extLst>
              </p:cNvPr>
              <p:cNvSpPr/>
              <p:nvPr/>
            </p:nvSpPr>
            <p:spPr>
              <a:xfrm>
                <a:off x="9275890" y="4210129"/>
                <a:ext cx="2026557" cy="2019300"/>
              </a:xfrm>
              <a:custGeom>
                <a:avLst/>
                <a:gdLst>
                  <a:gd name="connsiteX0" fmla="*/ 1770743 w 2026557"/>
                  <a:gd name="connsiteY0" fmla="*/ 0 h 2019300"/>
                  <a:gd name="connsiteX1" fmla="*/ 0 w 2026557"/>
                  <a:gd name="connsiteY1" fmla="*/ 2019300 h 2019300"/>
                  <a:gd name="connsiteX2" fmla="*/ 1382486 w 2026557"/>
                  <a:gd name="connsiteY2" fmla="*/ 1852385 h 2019300"/>
                  <a:gd name="connsiteX3" fmla="*/ 2026557 w 2026557"/>
                  <a:gd name="connsiteY3" fmla="*/ 1248228 h 2019300"/>
                  <a:gd name="connsiteX4" fmla="*/ 1770743 w 2026557"/>
                  <a:gd name="connsiteY4" fmla="*/ 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557" h="2019300">
                    <a:moveTo>
                      <a:pt x="1770743" y="0"/>
                    </a:moveTo>
                    <a:lnTo>
                      <a:pt x="0" y="2019300"/>
                    </a:lnTo>
                    <a:lnTo>
                      <a:pt x="1382486" y="1852385"/>
                    </a:lnTo>
                    <a:lnTo>
                      <a:pt x="2026557" y="1248228"/>
                    </a:lnTo>
                    <a:lnTo>
                      <a:pt x="1770743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br>
                  <a:rPr lang="en-CA" sz="2000" b="1" dirty="0"/>
                </a:br>
                <a:r>
                  <a:rPr lang="en-CA" sz="2000" b="1" dirty="0"/>
                  <a:t>          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9582767-C426-455B-A3C3-BD55F6F06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890" y="4210129"/>
                <a:ext cx="2026557" cy="2019300"/>
              </a:xfrm>
              <a:custGeom>
                <a:avLst/>
                <a:gdLst>
                  <a:gd name="connsiteX0" fmla="*/ 1770743 w 2026557"/>
                  <a:gd name="connsiteY0" fmla="*/ 0 h 2019300"/>
                  <a:gd name="connsiteX1" fmla="*/ 0 w 2026557"/>
                  <a:gd name="connsiteY1" fmla="*/ 2019300 h 2019300"/>
                  <a:gd name="connsiteX2" fmla="*/ 1382486 w 2026557"/>
                  <a:gd name="connsiteY2" fmla="*/ 1852385 h 2019300"/>
                  <a:gd name="connsiteX3" fmla="*/ 2026557 w 2026557"/>
                  <a:gd name="connsiteY3" fmla="*/ 1248228 h 2019300"/>
                  <a:gd name="connsiteX4" fmla="*/ 1770743 w 2026557"/>
                  <a:gd name="connsiteY4" fmla="*/ 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557" h="2019300">
                    <a:moveTo>
                      <a:pt x="1770743" y="0"/>
                    </a:moveTo>
                    <a:lnTo>
                      <a:pt x="0" y="2019300"/>
                    </a:lnTo>
                    <a:lnTo>
                      <a:pt x="1382486" y="1852385"/>
                    </a:lnTo>
                    <a:lnTo>
                      <a:pt x="2026557" y="1248228"/>
                    </a:lnTo>
                    <a:lnTo>
                      <a:pt x="1770743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1094FA-859D-F822-C617-43468963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 animBg="1"/>
      <p:bldP spid="48" grpId="0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0438-80AA-470B-B41B-773188C9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77739"/>
          </a:xfrm>
        </p:spPr>
        <p:txBody>
          <a:bodyPr/>
          <a:lstStyle/>
          <a:p>
            <a:r>
              <a:rPr lang="en-US" dirty="0"/>
              <a:t>Recurrence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9413" y="777737"/>
                <a:ext cx="9905998" cy="481083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But we don’t know the optimal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Minimize over </a:t>
                </a:r>
                <a:r>
                  <a:rPr lang="en-CA" b="1" dirty="0"/>
                  <a:t>all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dirty="0"/>
                  <a:t> strictly between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CA" b="1" dirty="0"/>
              </a:p>
              <a:p>
                <a:pPr lvl="1"/>
                <a:endParaRPr lang="en-CA" b="1" dirty="0"/>
              </a:p>
              <a:p>
                <a:pPr lvl="1"/>
                <a:endParaRPr lang="en-CA" b="1" dirty="0"/>
              </a:p>
              <a:p>
                <a:pPr lvl="1"/>
                <a:endParaRPr lang="en-CA" b="1" dirty="0"/>
              </a:p>
              <a:p>
                <a:pPr lvl="1"/>
                <a:endParaRPr lang="en-CA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CA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CA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in</m:t>
                                      </m:r>
                                    </m:e>
                                    <m:lim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CA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1" i="1" smtClean="0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CA" b="1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1" i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𝚫</m:t>
                                          </m:r>
                                        </m:e>
                                        <m:sub>
                                          <m:r>
                                            <a:rPr lang="en-CA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𝒊𝒋𝒌</m:t>
                                          </m:r>
                                        </m:sub>
                                      </m:sSub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CA" b="1" i="1" smtClean="0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413" y="777737"/>
                <a:ext cx="9905998" cy="4810832"/>
              </a:xfrm>
              <a:prstGeom prst="rect">
                <a:avLst/>
              </a:prstGeom>
              <a:blipFill>
                <a:blip r:embed="rId2"/>
                <a:stretch>
                  <a:fillRect l="-1662" t="-17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8660DC3-ED4E-4984-9AF9-723F0ED37F39}"/>
              </a:ext>
            </a:extLst>
          </p:cNvPr>
          <p:cNvSpPr/>
          <p:nvPr/>
        </p:nvSpPr>
        <p:spPr>
          <a:xfrm>
            <a:off x="3265811" y="2591713"/>
            <a:ext cx="1162242" cy="772586"/>
          </a:xfrm>
          <a:custGeom>
            <a:avLst/>
            <a:gdLst>
              <a:gd name="connsiteX0" fmla="*/ 0 w 2714171"/>
              <a:gd name="connsiteY0" fmla="*/ 1367972 h 1367972"/>
              <a:gd name="connsiteX1" fmla="*/ 2714171 w 2714171"/>
              <a:gd name="connsiteY1" fmla="*/ 542472 h 1367972"/>
              <a:gd name="connsiteX2" fmla="*/ 2028371 w 2714171"/>
              <a:gd name="connsiteY2" fmla="*/ 0 h 1367972"/>
              <a:gd name="connsiteX3" fmla="*/ 887186 w 2714171"/>
              <a:gd name="connsiteY3" fmla="*/ 1814 h 1367972"/>
              <a:gd name="connsiteX4" fmla="*/ 0 w 2714171"/>
              <a:gd name="connsiteY4" fmla="*/ 1367972 h 1367972"/>
              <a:gd name="connsiteX0" fmla="*/ 0 w 2028370"/>
              <a:gd name="connsiteY0" fmla="*/ 1367972 h 1367972"/>
              <a:gd name="connsiteX1" fmla="*/ 2028371 w 2028370"/>
              <a:gd name="connsiteY1" fmla="*/ 0 h 1367972"/>
              <a:gd name="connsiteX2" fmla="*/ 887186 w 2028370"/>
              <a:gd name="connsiteY2" fmla="*/ 1814 h 1367972"/>
              <a:gd name="connsiteX3" fmla="*/ 0 w 2028370"/>
              <a:gd name="connsiteY3" fmla="*/ 1367972 h 136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370" h="1367972">
                <a:moveTo>
                  <a:pt x="0" y="1367972"/>
                </a:moveTo>
                <a:lnTo>
                  <a:pt x="2028371" y="0"/>
                </a:lnTo>
                <a:lnTo>
                  <a:pt x="887186" y="1814"/>
                </a:lnTo>
                <a:lnTo>
                  <a:pt x="0" y="136797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082456D-B183-47AD-A4B9-D39F71E340B0}"/>
              </a:ext>
            </a:extLst>
          </p:cNvPr>
          <p:cNvSpPr/>
          <p:nvPr/>
        </p:nvSpPr>
        <p:spPr>
          <a:xfrm>
            <a:off x="3799020" y="2583821"/>
            <a:ext cx="1169480" cy="1403007"/>
          </a:xfrm>
          <a:custGeom>
            <a:avLst/>
            <a:gdLst>
              <a:gd name="connsiteX0" fmla="*/ 1770743 w 2026557"/>
              <a:gd name="connsiteY0" fmla="*/ 0 h 2019300"/>
              <a:gd name="connsiteX1" fmla="*/ 0 w 2026557"/>
              <a:gd name="connsiteY1" fmla="*/ 2019300 h 2019300"/>
              <a:gd name="connsiteX2" fmla="*/ 1382486 w 2026557"/>
              <a:gd name="connsiteY2" fmla="*/ 1852385 h 2019300"/>
              <a:gd name="connsiteX3" fmla="*/ 2026557 w 2026557"/>
              <a:gd name="connsiteY3" fmla="*/ 1248228 h 2019300"/>
              <a:gd name="connsiteX4" fmla="*/ 1770743 w 2026557"/>
              <a:gd name="connsiteY4" fmla="*/ 0 h 2019300"/>
              <a:gd name="connsiteX0" fmla="*/ 1770743 w 2026557"/>
              <a:gd name="connsiteY0" fmla="*/ 28089 h 2047389"/>
              <a:gd name="connsiteX1" fmla="*/ 1751194 w 2026557"/>
              <a:gd name="connsiteY1" fmla="*/ 0 h 2047389"/>
              <a:gd name="connsiteX2" fmla="*/ 0 w 2026557"/>
              <a:gd name="connsiteY2" fmla="*/ 2047389 h 2047389"/>
              <a:gd name="connsiteX3" fmla="*/ 1382486 w 2026557"/>
              <a:gd name="connsiteY3" fmla="*/ 1880474 h 2047389"/>
              <a:gd name="connsiteX4" fmla="*/ 2026557 w 2026557"/>
              <a:gd name="connsiteY4" fmla="*/ 1276317 h 2047389"/>
              <a:gd name="connsiteX5" fmla="*/ 1770743 w 2026557"/>
              <a:gd name="connsiteY5" fmla="*/ 28089 h 2047389"/>
              <a:gd name="connsiteX0" fmla="*/ 1770743 w 2026557"/>
              <a:gd name="connsiteY0" fmla="*/ 309006 h 2328306"/>
              <a:gd name="connsiteX1" fmla="*/ 1246622 w 2026557"/>
              <a:gd name="connsiteY1" fmla="*/ 0 h 2328306"/>
              <a:gd name="connsiteX2" fmla="*/ 0 w 2026557"/>
              <a:gd name="connsiteY2" fmla="*/ 2328306 h 2328306"/>
              <a:gd name="connsiteX3" fmla="*/ 1382486 w 2026557"/>
              <a:gd name="connsiteY3" fmla="*/ 2161391 h 2328306"/>
              <a:gd name="connsiteX4" fmla="*/ 2026557 w 2026557"/>
              <a:gd name="connsiteY4" fmla="*/ 1557234 h 2328306"/>
              <a:gd name="connsiteX5" fmla="*/ 1770743 w 2026557"/>
              <a:gd name="connsiteY5" fmla="*/ 309006 h 2328306"/>
              <a:gd name="connsiteX0" fmla="*/ 1770743 w 2026557"/>
              <a:gd name="connsiteY0" fmla="*/ 552467 h 2571767"/>
              <a:gd name="connsiteX1" fmla="*/ 1096134 w 2026557"/>
              <a:gd name="connsiteY1" fmla="*/ 0 h 2571767"/>
              <a:gd name="connsiteX2" fmla="*/ 0 w 2026557"/>
              <a:gd name="connsiteY2" fmla="*/ 2571767 h 2571767"/>
              <a:gd name="connsiteX3" fmla="*/ 1382486 w 2026557"/>
              <a:gd name="connsiteY3" fmla="*/ 2404852 h 2571767"/>
              <a:gd name="connsiteX4" fmla="*/ 2026557 w 2026557"/>
              <a:gd name="connsiteY4" fmla="*/ 1800695 h 2571767"/>
              <a:gd name="connsiteX5" fmla="*/ 1770743 w 2026557"/>
              <a:gd name="connsiteY5" fmla="*/ 552467 h 257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557" h="2571767">
                <a:moveTo>
                  <a:pt x="1770743" y="552467"/>
                </a:moveTo>
                <a:lnTo>
                  <a:pt x="1096134" y="0"/>
                </a:lnTo>
                <a:lnTo>
                  <a:pt x="0" y="2571767"/>
                </a:lnTo>
                <a:lnTo>
                  <a:pt x="1382486" y="2404852"/>
                </a:lnTo>
                <a:lnTo>
                  <a:pt x="2026557" y="1800695"/>
                </a:lnTo>
                <a:lnTo>
                  <a:pt x="1770743" y="552467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b="1" i="1" dirty="0">
              <a:latin typeface="Cambria Math" panose="020405030504060302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609744A-B5BB-4554-952A-55275581686D}"/>
              </a:ext>
            </a:extLst>
          </p:cNvPr>
          <p:cNvSpPr/>
          <p:nvPr/>
        </p:nvSpPr>
        <p:spPr>
          <a:xfrm>
            <a:off x="3264110" y="2595256"/>
            <a:ext cx="1170250" cy="1391990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  <a:gd name="connsiteX0" fmla="*/ 938981 w 2784307"/>
              <a:gd name="connsiteY0" fmla="*/ 2488980 h 2488980"/>
              <a:gd name="connsiteX1" fmla="*/ 2784307 w 2784307"/>
              <a:gd name="connsiteY1" fmla="*/ 0 h 2488980"/>
              <a:gd name="connsiteX2" fmla="*/ 0 w 2784307"/>
              <a:gd name="connsiteY2" fmla="*/ 1289445 h 2488980"/>
              <a:gd name="connsiteX3" fmla="*/ 938981 w 2784307"/>
              <a:gd name="connsiteY3" fmla="*/ 2488980 h 2488980"/>
              <a:gd name="connsiteX0" fmla="*/ 1254988 w 2784307"/>
              <a:gd name="connsiteY0" fmla="*/ 2272178 h 2272178"/>
              <a:gd name="connsiteX1" fmla="*/ 2784307 w 2784307"/>
              <a:gd name="connsiteY1" fmla="*/ 0 h 2272178"/>
              <a:gd name="connsiteX2" fmla="*/ 0 w 2784307"/>
              <a:gd name="connsiteY2" fmla="*/ 1289445 h 2272178"/>
              <a:gd name="connsiteX3" fmla="*/ 1254988 w 2784307"/>
              <a:gd name="connsiteY3" fmla="*/ 2272178 h 227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307" h="2272178">
                <a:moveTo>
                  <a:pt x="1254988" y="2272178"/>
                </a:moveTo>
                <a:lnTo>
                  <a:pt x="2784307" y="0"/>
                </a:lnTo>
                <a:lnTo>
                  <a:pt x="0" y="1289445"/>
                </a:lnTo>
                <a:lnTo>
                  <a:pt x="1254988" y="227217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D3694DA-A90B-49A0-BCD2-63301171E3A7}"/>
              </a:ext>
            </a:extLst>
          </p:cNvPr>
          <p:cNvSpPr/>
          <p:nvPr/>
        </p:nvSpPr>
        <p:spPr>
          <a:xfrm>
            <a:off x="1327114" y="2580044"/>
            <a:ext cx="1694726" cy="1395116"/>
          </a:xfrm>
          <a:custGeom>
            <a:avLst/>
            <a:gdLst>
              <a:gd name="connsiteX0" fmla="*/ 0 w 2974258"/>
              <a:gd name="connsiteY0" fmla="*/ 1381432 h 2595716"/>
              <a:gd name="connsiteX1" fmla="*/ 879987 w 2974258"/>
              <a:gd name="connsiteY1" fmla="*/ 4916 h 2595716"/>
              <a:gd name="connsiteX2" fmla="*/ 2010696 w 2974258"/>
              <a:gd name="connsiteY2" fmla="*/ 0 h 2595716"/>
              <a:gd name="connsiteX3" fmla="*/ 2718619 w 2974258"/>
              <a:gd name="connsiteY3" fmla="*/ 560438 h 2595716"/>
              <a:gd name="connsiteX4" fmla="*/ 2974258 w 2974258"/>
              <a:gd name="connsiteY4" fmla="*/ 1833716 h 2595716"/>
              <a:gd name="connsiteX5" fmla="*/ 2320412 w 2974258"/>
              <a:gd name="connsiteY5" fmla="*/ 2443316 h 2595716"/>
              <a:gd name="connsiteX6" fmla="*/ 958645 w 2974258"/>
              <a:gd name="connsiteY6" fmla="*/ 2595716 h 2595716"/>
              <a:gd name="connsiteX7" fmla="*/ 0 w 2974258"/>
              <a:gd name="connsiteY7" fmla="*/ 1381432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258" h="2595716">
                <a:moveTo>
                  <a:pt x="0" y="1381432"/>
                </a:moveTo>
                <a:lnTo>
                  <a:pt x="879987" y="4916"/>
                </a:lnTo>
                <a:lnTo>
                  <a:pt x="2010696" y="0"/>
                </a:lnTo>
                <a:lnTo>
                  <a:pt x="2718619" y="560438"/>
                </a:lnTo>
                <a:lnTo>
                  <a:pt x="2974258" y="1833716"/>
                </a:lnTo>
                <a:lnTo>
                  <a:pt x="2320412" y="2443316"/>
                </a:lnTo>
                <a:lnTo>
                  <a:pt x="958645" y="2595716"/>
                </a:lnTo>
                <a:lnTo>
                  <a:pt x="0" y="138143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1107DB2-6090-498B-B031-6A88CC181FB4}"/>
              </a:ext>
            </a:extLst>
          </p:cNvPr>
          <p:cNvSpPr/>
          <p:nvPr/>
        </p:nvSpPr>
        <p:spPr>
          <a:xfrm>
            <a:off x="1829286" y="2572152"/>
            <a:ext cx="1196535" cy="1403007"/>
          </a:xfrm>
          <a:custGeom>
            <a:avLst/>
            <a:gdLst>
              <a:gd name="connsiteX0" fmla="*/ 1770743 w 2026557"/>
              <a:gd name="connsiteY0" fmla="*/ 0 h 2019300"/>
              <a:gd name="connsiteX1" fmla="*/ 0 w 2026557"/>
              <a:gd name="connsiteY1" fmla="*/ 2019300 h 2019300"/>
              <a:gd name="connsiteX2" fmla="*/ 1382486 w 2026557"/>
              <a:gd name="connsiteY2" fmla="*/ 1852385 h 2019300"/>
              <a:gd name="connsiteX3" fmla="*/ 2026557 w 2026557"/>
              <a:gd name="connsiteY3" fmla="*/ 1248228 h 2019300"/>
              <a:gd name="connsiteX4" fmla="*/ 1770743 w 2026557"/>
              <a:gd name="connsiteY4" fmla="*/ 0 h 2019300"/>
              <a:gd name="connsiteX0" fmla="*/ 1770743 w 2026557"/>
              <a:gd name="connsiteY0" fmla="*/ 28089 h 2047389"/>
              <a:gd name="connsiteX1" fmla="*/ 1751194 w 2026557"/>
              <a:gd name="connsiteY1" fmla="*/ 0 h 2047389"/>
              <a:gd name="connsiteX2" fmla="*/ 0 w 2026557"/>
              <a:gd name="connsiteY2" fmla="*/ 2047389 h 2047389"/>
              <a:gd name="connsiteX3" fmla="*/ 1382486 w 2026557"/>
              <a:gd name="connsiteY3" fmla="*/ 1880474 h 2047389"/>
              <a:gd name="connsiteX4" fmla="*/ 2026557 w 2026557"/>
              <a:gd name="connsiteY4" fmla="*/ 1276317 h 2047389"/>
              <a:gd name="connsiteX5" fmla="*/ 1770743 w 2026557"/>
              <a:gd name="connsiteY5" fmla="*/ 28089 h 2047389"/>
              <a:gd name="connsiteX0" fmla="*/ 1770743 w 2026557"/>
              <a:gd name="connsiteY0" fmla="*/ 309006 h 2328306"/>
              <a:gd name="connsiteX1" fmla="*/ 1246622 w 2026557"/>
              <a:gd name="connsiteY1" fmla="*/ 0 h 2328306"/>
              <a:gd name="connsiteX2" fmla="*/ 0 w 2026557"/>
              <a:gd name="connsiteY2" fmla="*/ 2328306 h 2328306"/>
              <a:gd name="connsiteX3" fmla="*/ 1382486 w 2026557"/>
              <a:gd name="connsiteY3" fmla="*/ 2161391 h 2328306"/>
              <a:gd name="connsiteX4" fmla="*/ 2026557 w 2026557"/>
              <a:gd name="connsiteY4" fmla="*/ 1557234 h 2328306"/>
              <a:gd name="connsiteX5" fmla="*/ 1770743 w 2026557"/>
              <a:gd name="connsiteY5" fmla="*/ 309006 h 2328306"/>
              <a:gd name="connsiteX0" fmla="*/ 1770743 w 2026557"/>
              <a:gd name="connsiteY0" fmla="*/ 552467 h 2571767"/>
              <a:gd name="connsiteX1" fmla="*/ 1096134 w 2026557"/>
              <a:gd name="connsiteY1" fmla="*/ 0 h 2571767"/>
              <a:gd name="connsiteX2" fmla="*/ 0 w 2026557"/>
              <a:gd name="connsiteY2" fmla="*/ 2571767 h 2571767"/>
              <a:gd name="connsiteX3" fmla="*/ 1382486 w 2026557"/>
              <a:gd name="connsiteY3" fmla="*/ 2404852 h 2571767"/>
              <a:gd name="connsiteX4" fmla="*/ 2026557 w 2026557"/>
              <a:gd name="connsiteY4" fmla="*/ 1800695 h 2571767"/>
              <a:gd name="connsiteX5" fmla="*/ 1770743 w 2026557"/>
              <a:gd name="connsiteY5" fmla="*/ 552467 h 2571767"/>
              <a:gd name="connsiteX0" fmla="*/ 1770743 w 2026557"/>
              <a:gd name="connsiteY0" fmla="*/ 552467 h 2571767"/>
              <a:gd name="connsiteX1" fmla="*/ 1096134 w 2026557"/>
              <a:gd name="connsiteY1" fmla="*/ 0 h 2571767"/>
              <a:gd name="connsiteX2" fmla="*/ 1059638 w 2026557"/>
              <a:gd name="connsiteY2" fmla="*/ 33127 h 2571767"/>
              <a:gd name="connsiteX3" fmla="*/ 0 w 2026557"/>
              <a:gd name="connsiteY3" fmla="*/ 2571767 h 2571767"/>
              <a:gd name="connsiteX4" fmla="*/ 1382486 w 2026557"/>
              <a:gd name="connsiteY4" fmla="*/ 2404852 h 2571767"/>
              <a:gd name="connsiteX5" fmla="*/ 2026557 w 2026557"/>
              <a:gd name="connsiteY5" fmla="*/ 1800695 h 2571767"/>
              <a:gd name="connsiteX6" fmla="*/ 1770743 w 2026557"/>
              <a:gd name="connsiteY6" fmla="*/ 552467 h 2571767"/>
              <a:gd name="connsiteX0" fmla="*/ 1817626 w 2073440"/>
              <a:gd name="connsiteY0" fmla="*/ 552467 h 2571767"/>
              <a:gd name="connsiteX1" fmla="*/ 1143017 w 2073440"/>
              <a:gd name="connsiteY1" fmla="*/ 0 h 2571767"/>
              <a:gd name="connsiteX2" fmla="*/ 0 w 2073440"/>
              <a:gd name="connsiteY2" fmla="*/ 14400 h 2571767"/>
              <a:gd name="connsiteX3" fmla="*/ 46883 w 2073440"/>
              <a:gd name="connsiteY3" fmla="*/ 2571767 h 2571767"/>
              <a:gd name="connsiteX4" fmla="*/ 1429369 w 2073440"/>
              <a:gd name="connsiteY4" fmla="*/ 2404852 h 2571767"/>
              <a:gd name="connsiteX5" fmla="*/ 2073440 w 2073440"/>
              <a:gd name="connsiteY5" fmla="*/ 1800695 h 2571767"/>
              <a:gd name="connsiteX6" fmla="*/ 1817626 w 2073440"/>
              <a:gd name="connsiteY6" fmla="*/ 552467 h 257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3440" h="2571767">
                <a:moveTo>
                  <a:pt x="1817626" y="552467"/>
                </a:moveTo>
                <a:lnTo>
                  <a:pt x="1143017" y="0"/>
                </a:lnTo>
                <a:lnTo>
                  <a:pt x="0" y="14400"/>
                </a:lnTo>
                <a:lnTo>
                  <a:pt x="46883" y="2571767"/>
                </a:lnTo>
                <a:lnTo>
                  <a:pt x="1429369" y="2404852"/>
                </a:lnTo>
                <a:lnTo>
                  <a:pt x="2073440" y="1800695"/>
                </a:lnTo>
                <a:lnTo>
                  <a:pt x="1817626" y="552467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878DAB69-CB68-4411-AC3C-5A72009FE36F}"/>
              </a:ext>
            </a:extLst>
          </p:cNvPr>
          <p:cNvSpPr/>
          <p:nvPr/>
        </p:nvSpPr>
        <p:spPr>
          <a:xfrm>
            <a:off x="1321432" y="2598912"/>
            <a:ext cx="527474" cy="1376665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  <a:gd name="connsiteX0" fmla="*/ 938981 w 2784307"/>
              <a:gd name="connsiteY0" fmla="*/ 2488980 h 2488980"/>
              <a:gd name="connsiteX1" fmla="*/ 2784307 w 2784307"/>
              <a:gd name="connsiteY1" fmla="*/ 0 h 2488980"/>
              <a:gd name="connsiteX2" fmla="*/ 0 w 2784307"/>
              <a:gd name="connsiteY2" fmla="*/ 1289445 h 2488980"/>
              <a:gd name="connsiteX3" fmla="*/ 938981 w 2784307"/>
              <a:gd name="connsiteY3" fmla="*/ 2488980 h 2488980"/>
              <a:gd name="connsiteX0" fmla="*/ 1254988 w 2784307"/>
              <a:gd name="connsiteY0" fmla="*/ 2272178 h 2272178"/>
              <a:gd name="connsiteX1" fmla="*/ 2784307 w 2784307"/>
              <a:gd name="connsiteY1" fmla="*/ 0 h 2272178"/>
              <a:gd name="connsiteX2" fmla="*/ 0 w 2784307"/>
              <a:gd name="connsiteY2" fmla="*/ 1289445 h 2272178"/>
              <a:gd name="connsiteX3" fmla="*/ 1254988 w 2784307"/>
              <a:gd name="connsiteY3" fmla="*/ 2272178 h 2272178"/>
              <a:gd name="connsiteX0" fmla="*/ 1254988 w 1254988"/>
              <a:gd name="connsiteY0" fmla="*/ 2247163 h 2247163"/>
              <a:gd name="connsiteX1" fmla="*/ 1204279 w 1254988"/>
              <a:gd name="connsiteY1" fmla="*/ 0 h 2247163"/>
              <a:gd name="connsiteX2" fmla="*/ 0 w 1254988"/>
              <a:gd name="connsiteY2" fmla="*/ 1264430 h 2247163"/>
              <a:gd name="connsiteX3" fmla="*/ 1254988 w 1254988"/>
              <a:gd name="connsiteY3" fmla="*/ 2247163 h 224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88" h="2247163">
                <a:moveTo>
                  <a:pt x="1254988" y="2247163"/>
                </a:moveTo>
                <a:lnTo>
                  <a:pt x="1204279" y="0"/>
                </a:lnTo>
                <a:lnTo>
                  <a:pt x="0" y="1264430"/>
                </a:lnTo>
                <a:lnTo>
                  <a:pt x="1254988" y="2247163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5484B10-1CFD-4C7A-81FB-BDCEC0F391E0}"/>
              </a:ext>
            </a:extLst>
          </p:cNvPr>
          <p:cNvSpPr/>
          <p:nvPr/>
        </p:nvSpPr>
        <p:spPr>
          <a:xfrm>
            <a:off x="7323163" y="2541309"/>
            <a:ext cx="1713947" cy="993134"/>
          </a:xfrm>
          <a:custGeom>
            <a:avLst/>
            <a:gdLst>
              <a:gd name="connsiteX0" fmla="*/ 0 w 2714171"/>
              <a:gd name="connsiteY0" fmla="*/ 1367972 h 1367972"/>
              <a:gd name="connsiteX1" fmla="*/ 2714171 w 2714171"/>
              <a:gd name="connsiteY1" fmla="*/ 542472 h 1367972"/>
              <a:gd name="connsiteX2" fmla="*/ 2028371 w 2714171"/>
              <a:gd name="connsiteY2" fmla="*/ 0 h 1367972"/>
              <a:gd name="connsiteX3" fmla="*/ 887186 w 2714171"/>
              <a:gd name="connsiteY3" fmla="*/ 1814 h 1367972"/>
              <a:gd name="connsiteX4" fmla="*/ 0 w 2714171"/>
              <a:gd name="connsiteY4" fmla="*/ 1367972 h 1367972"/>
              <a:gd name="connsiteX0" fmla="*/ 0 w 2028370"/>
              <a:gd name="connsiteY0" fmla="*/ 1367972 h 1367972"/>
              <a:gd name="connsiteX1" fmla="*/ 2028371 w 2028370"/>
              <a:gd name="connsiteY1" fmla="*/ 0 h 1367972"/>
              <a:gd name="connsiteX2" fmla="*/ 887186 w 2028370"/>
              <a:gd name="connsiteY2" fmla="*/ 1814 h 1367972"/>
              <a:gd name="connsiteX3" fmla="*/ 0 w 2028370"/>
              <a:gd name="connsiteY3" fmla="*/ 1367972 h 1367972"/>
              <a:gd name="connsiteX0" fmla="*/ 0 w 2028372"/>
              <a:gd name="connsiteY0" fmla="*/ 1407886 h 1407886"/>
              <a:gd name="connsiteX1" fmla="*/ 2028371 w 2028372"/>
              <a:gd name="connsiteY1" fmla="*/ 39914 h 1407886"/>
              <a:gd name="connsiteX2" fmla="*/ 2023588 w 2028372"/>
              <a:gd name="connsiteY2" fmla="*/ 0 h 1407886"/>
              <a:gd name="connsiteX3" fmla="*/ 887186 w 2028372"/>
              <a:gd name="connsiteY3" fmla="*/ 41728 h 1407886"/>
              <a:gd name="connsiteX4" fmla="*/ 0 w 2028372"/>
              <a:gd name="connsiteY4" fmla="*/ 1407886 h 1407886"/>
              <a:gd name="connsiteX0" fmla="*/ 0 w 2750506"/>
              <a:gd name="connsiteY0" fmla="*/ 1407886 h 1407886"/>
              <a:gd name="connsiteX1" fmla="*/ 2750506 w 2750506"/>
              <a:gd name="connsiteY1" fmla="*/ 528349 h 1407886"/>
              <a:gd name="connsiteX2" fmla="*/ 2023588 w 2750506"/>
              <a:gd name="connsiteY2" fmla="*/ 0 h 1407886"/>
              <a:gd name="connsiteX3" fmla="*/ 887186 w 2750506"/>
              <a:gd name="connsiteY3" fmla="*/ 41728 h 1407886"/>
              <a:gd name="connsiteX4" fmla="*/ 0 w 2750506"/>
              <a:gd name="connsiteY4" fmla="*/ 1407886 h 1407886"/>
              <a:gd name="connsiteX0" fmla="*/ 0 w 2750506"/>
              <a:gd name="connsiteY0" fmla="*/ 1407886 h 1407886"/>
              <a:gd name="connsiteX1" fmla="*/ 2750506 w 2750506"/>
              <a:gd name="connsiteY1" fmla="*/ 528349 h 1407886"/>
              <a:gd name="connsiteX2" fmla="*/ 2701102 w 2750506"/>
              <a:gd name="connsiteY2" fmla="*/ 526525 h 1407886"/>
              <a:gd name="connsiteX3" fmla="*/ 2023588 w 2750506"/>
              <a:gd name="connsiteY3" fmla="*/ 0 h 1407886"/>
              <a:gd name="connsiteX4" fmla="*/ 887186 w 2750506"/>
              <a:gd name="connsiteY4" fmla="*/ 41728 h 1407886"/>
              <a:gd name="connsiteX5" fmla="*/ 0 w 2750506"/>
              <a:gd name="connsiteY5" fmla="*/ 1407886 h 1407886"/>
              <a:gd name="connsiteX0" fmla="*/ 0 w 2991217"/>
              <a:gd name="connsiteY0" fmla="*/ 1407886 h 1758483"/>
              <a:gd name="connsiteX1" fmla="*/ 2991217 w 2991217"/>
              <a:gd name="connsiteY1" fmla="*/ 1758483 h 1758483"/>
              <a:gd name="connsiteX2" fmla="*/ 2701102 w 2991217"/>
              <a:gd name="connsiteY2" fmla="*/ 526525 h 1758483"/>
              <a:gd name="connsiteX3" fmla="*/ 2023588 w 2991217"/>
              <a:gd name="connsiteY3" fmla="*/ 0 h 1758483"/>
              <a:gd name="connsiteX4" fmla="*/ 887186 w 2991217"/>
              <a:gd name="connsiteY4" fmla="*/ 41728 h 1758483"/>
              <a:gd name="connsiteX5" fmla="*/ 0 w 2991217"/>
              <a:gd name="connsiteY5" fmla="*/ 1407886 h 175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217" h="1758483">
                <a:moveTo>
                  <a:pt x="0" y="1407886"/>
                </a:moveTo>
                <a:lnTo>
                  <a:pt x="2991217" y="1758483"/>
                </a:lnTo>
                <a:lnTo>
                  <a:pt x="2701102" y="526525"/>
                </a:lnTo>
                <a:lnTo>
                  <a:pt x="2023588" y="0"/>
                </a:lnTo>
                <a:lnTo>
                  <a:pt x="887186" y="41728"/>
                </a:lnTo>
                <a:lnTo>
                  <a:pt x="0" y="1407886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0718A746-7627-4F29-B6AE-DFA3912E269E}"/>
              </a:ext>
            </a:extLst>
          </p:cNvPr>
          <p:cNvSpPr/>
          <p:nvPr/>
        </p:nvSpPr>
        <p:spPr>
          <a:xfrm>
            <a:off x="7856372" y="3538315"/>
            <a:ext cx="1169480" cy="420652"/>
          </a:xfrm>
          <a:custGeom>
            <a:avLst/>
            <a:gdLst>
              <a:gd name="connsiteX0" fmla="*/ 1770743 w 2026557"/>
              <a:gd name="connsiteY0" fmla="*/ 0 h 2019300"/>
              <a:gd name="connsiteX1" fmla="*/ 0 w 2026557"/>
              <a:gd name="connsiteY1" fmla="*/ 2019300 h 2019300"/>
              <a:gd name="connsiteX2" fmla="*/ 1382486 w 2026557"/>
              <a:gd name="connsiteY2" fmla="*/ 1852385 h 2019300"/>
              <a:gd name="connsiteX3" fmla="*/ 2026557 w 2026557"/>
              <a:gd name="connsiteY3" fmla="*/ 1248228 h 2019300"/>
              <a:gd name="connsiteX4" fmla="*/ 1770743 w 2026557"/>
              <a:gd name="connsiteY4" fmla="*/ 0 h 2019300"/>
              <a:gd name="connsiteX0" fmla="*/ 1770743 w 2026557"/>
              <a:gd name="connsiteY0" fmla="*/ 28089 h 2047389"/>
              <a:gd name="connsiteX1" fmla="*/ 1751194 w 2026557"/>
              <a:gd name="connsiteY1" fmla="*/ 0 h 2047389"/>
              <a:gd name="connsiteX2" fmla="*/ 0 w 2026557"/>
              <a:gd name="connsiteY2" fmla="*/ 2047389 h 2047389"/>
              <a:gd name="connsiteX3" fmla="*/ 1382486 w 2026557"/>
              <a:gd name="connsiteY3" fmla="*/ 1880474 h 2047389"/>
              <a:gd name="connsiteX4" fmla="*/ 2026557 w 2026557"/>
              <a:gd name="connsiteY4" fmla="*/ 1276317 h 2047389"/>
              <a:gd name="connsiteX5" fmla="*/ 1770743 w 2026557"/>
              <a:gd name="connsiteY5" fmla="*/ 28089 h 2047389"/>
              <a:gd name="connsiteX0" fmla="*/ 1770743 w 2026557"/>
              <a:gd name="connsiteY0" fmla="*/ 309006 h 2328306"/>
              <a:gd name="connsiteX1" fmla="*/ 1246622 w 2026557"/>
              <a:gd name="connsiteY1" fmla="*/ 0 h 2328306"/>
              <a:gd name="connsiteX2" fmla="*/ 0 w 2026557"/>
              <a:gd name="connsiteY2" fmla="*/ 2328306 h 2328306"/>
              <a:gd name="connsiteX3" fmla="*/ 1382486 w 2026557"/>
              <a:gd name="connsiteY3" fmla="*/ 2161391 h 2328306"/>
              <a:gd name="connsiteX4" fmla="*/ 2026557 w 2026557"/>
              <a:gd name="connsiteY4" fmla="*/ 1557234 h 2328306"/>
              <a:gd name="connsiteX5" fmla="*/ 1770743 w 2026557"/>
              <a:gd name="connsiteY5" fmla="*/ 309006 h 2328306"/>
              <a:gd name="connsiteX0" fmla="*/ 1770743 w 2026557"/>
              <a:gd name="connsiteY0" fmla="*/ 552467 h 2571767"/>
              <a:gd name="connsiteX1" fmla="*/ 1096134 w 2026557"/>
              <a:gd name="connsiteY1" fmla="*/ 0 h 2571767"/>
              <a:gd name="connsiteX2" fmla="*/ 0 w 2026557"/>
              <a:gd name="connsiteY2" fmla="*/ 2571767 h 2571767"/>
              <a:gd name="connsiteX3" fmla="*/ 1382486 w 2026557"/>
              <a:gd name="connsiteY3" fmla="*/ 2404852 h 2571767"/>
              <a:gd name="connsiteX4" fmla="*/ 2026557 w 2026557"/>
              <a:gd name="connsiteY4" fmla="*/ 1800695 h 2571767"/>
              <a:gd name="connsiteX5" fmla="*/ 1770743 w 2026557"/>
              <a:gd name="connsiteY5" fmla="*/ 552467 h 2571767"/>
              <a:gd name="connsiteX0" fmla="*/ 1770743 w 2026557"/>
              <a:gd name="connsiteY0" fmla="*/ 0 h 2019300"/>
              <a:gd name="connsiteX1" fmla="*/ 0 w 2026557"/>
              <a:gd name="connsiteY1" fmla="*/ 2019300 h 2019300"/>
              <a:gd name="connsiteX2" fmla="*/ 1382486 w 2026557"/>
              <a:gd name="connsiteY2" fmla="*/ 1852385 h 2019300"/>
              <a:gd name="connsiteX3" fmla="*/ 2026557 w 2026557"/>
              <a:gd name="connsiteY3" fmla="*/ 1248228 h 2019300"/>
              <a:gd name="connsiteX4" fmla="*/ 1770743 w 2026557"/>
              <a:gd name="connsiteY4" fmla="*/ 0 h 2019300"/>
              <a:gd name="connsiteX0" fmla="*/ 2026557 w 2026557"/>
              <a:gd name="connsiteY0" fmla="*/ 0 h 771072"/>
              <a:gd name="connsiteX1" fmla="*/ 0 w 2026557"/>
              <a:gd name="connsiteY1" fmla="*/ 771072 h 771072"/>
              <a:gd name="connsiteX2" fmla="*/ 1382486 w 2026557"/>
              <a:gd name="connsiteY2" fmla="*/ 604157 h 771072"/>
              <a:gd name="connsiteX3" fmla="*/ 2026557 w 2026557"/>
              <a:gd name="connsiteY3" fmla="*/ 0 h 77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6557" h="771072">
                <a:moveTo>
                  <a:pt x="2026557" y="0"/>
                </a:moveTo>
                <a:lnTo>
                  <a:pt x="0" y="771072"/>
                </a:lnTo>
                <a:lnTo>
                  <a:pt x="1382486" y="604157"/>
                </a:lnTo>
                <a:lnTo>
                  <a:pt x="2026557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1E2CC43-E654-461D-B25F-915FD8DD73B4}"/>
              </a:ext>
            </a:extLst>
          </p:cNvPr>
          <p:cNvSpPr/>
          <p:nvPr/>
        </p:nvSpPr>
        <p:spPr>
          <a:xfrm>
            <a:off x="7321462" y="3357339"/>
            <a:ext cx="1696413" cy="602045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  <a:gd name="connsiteX0" fmla="*/ 938981 w 2784307"/>
              <a:gd name="connsiteY0" fmla="*/ 2488980 h 2488980"/>
              <a:gd name="connsiteX1" fmla="*/ 2784307 w 2784307"/>
              <a:gd name="connsiteY1" fmla="*/ 0 h 2488980"/>
              <a:gd name="connsiteX2" fmla="*/ 0 w 2784307"/>
              <a:gd name="connsiteY2" fmla="*/ 1289445 h 2488980"/>
              <a:gd name="connsiteX3" fmla="*/ 938981 w 2784307"/>
              <a:gd name="connsiteY3" fmla="*/ 2488980 h 2488980"/>
              <a:gd name="connsiteX0" fmla="*/ 1254988 w 2784307"/>
              <a:gd name="connsiteY0" fmla="*/ 2272178 h 2272178"/>
              <a:gd name="connsiteX1" fmla="*/ 2784307 w 2784307"/>
              <a:gd name="connsiteY1" fmla="*/ 0 h 2272178"/>
              <a:gd name="connsiteX2" fmla="*/ 0 w 2784307"/>
              <a:gd name="connsiteY2" fmla="*/ 1289445 h 2272178"/>
              <a:gd name="connsiteX3" fmla="*/ 1254988 w 2784307"/>
              <a:gd name="connsiteY3" fmla="*/ 2272178 h 2272178"/>
              <a:gd name="connsiteX0" fmla="*/ 1254988 w 3708016"/>
              <a:gd name="connsiteY0" fmla="*/ 1813559 h 1813559"/>
              <a:gd name="connsiteX1" fmla="*/ 3708016 w 3708016"/>
              <a:gd name="connsiteY1" fmla="*/ 0 h 1813559"/>
              <a:gd name="connsiteX2" fmla="*/ 0 w 3708016"/>
              <a:gd name="connsiteY2" fmla="*/ 830826 h 1813559"/>
              <a:gd name="connsiteX3" fmla="*/ 1254988 w 3708016"/>
              <a:gd name="connsiteY3" fmla="*/ 1813559 h 1813559"/>
              <a:gd name="connsiteX0" fmla="*/ 1254988 w 4036175"/>
              <a:gd name="connsiteY0" fmla="*/ 982732 h 982732"/>
              <a:gd name="connsiteX1" fmla="*/ 4036175 w 4036175"/>
              <a:gd name="connsiteY1" fmla="*/ 261521 h 982732"/>
              <a:gd name="connsiteX2" fmla="*/ 0 w 4036175"/>
              <a:gd name="connsiteY2" fmla="*/ -1 h 982732"/>
              <a:gd name="connsiteX3" fmla="*/ 1254988 w 4036175"/>
              <a:gd name="connsiteY3" fmla="*/ 982732 h 9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6175" h="982732">
                <a:moveTo>
                  <a:pt x="1254988" y="982732"/>
                </a:moveTo>
                <a:lnTo>
                  <a:pt x="4036175" y="261521"/>
                </a:lnTo>
                <a:lnTo>
                  <a:pt x="0" y="-1"/>
                </a:lnTo>
                <a:lnTo>
                  <a:pt x="1254988" y="98273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485818-0F0A-44B0-866B-B740C24F432F}"/>
              </a:ext>
            </a:extLst>
          </p:cNvPr>
          <p:cNvGrpSpPr/>
          <p:nvPr/>
        </p:nvGrpSpPr>
        <p:grpSpPr>
          <a:xfrm>
            <a:off x="5265976" y="2598912"/>
            <a:ext cx="1734791" cy="1401689"/>
            <a:chOff x="2556361" y="2605823"/>
            <a:chExt cx="2984500" cy="2599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A90BB8-3AC7-43A6-B04B-4707FC5B9241}"/>
                </a:ext>
              </a:extLst>
            </p:cNvPr>
            <p:cNvSpPr/>
            <p:nvPr/>
          </p:nvSpPr>
          <p:spPr>
            <a:xfrm>
              <a:off x="2564082" y="3158715"/>
              <a:ext cx="2723536" cy="2030361"/>
            </a:xfrm>
            <a:custGeom>
              <a:avLst/>
              <a:gdLst>
                <a:gd name="connsiteX0" fmla="*/ 938981 w 2723536"/>
                <a:gd name="connsiteY0" fmla="*/ 2030361 h 2030361"/>
                <a:gd name="connsiteX1" fmla="*/ 2723536 w 2723536"/>
                <a:gd name="connsiteY1" fmla="*/ 0 h 2030361"/>
                <a:gd name="connsiteX2" fmla="*/ 0 w 2723536"/>
                <a:gd name="connsiteY2" fmla="*/ 830826 h 2030361"/>
                <a:gd name="connsiteX3" fmla="*/ 938981 w 2723536"/>
                <a:gd name="connsiteY3" fmla="*/ 2030361 h 203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3536" h="2030361">
                  <a:moveTo>
                    <a:pt x="938981" y="2030361"/>
                  </a:moveTo>
                  <a:lnTo>
                    <a:pt x="2723536" y="0"/>
                  </a:lnTo>
                  <a:lnTo>
                    <a:pt x="0" y="830826"/>
                  </a:lnTo>
                  <a:lnTo>
                    <a:pt x="938981" y="2030361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FE2B33-9B23-4BFD-8C39-496F398588C8}"/>
                </a:ext>
              </a:extLst>
            </p:cNvPr>
            <p:cNvSpPr/>
            <p:nvPr/>
          </p:nvSpPr>
          <p:spPr>
            <a:xfrm>
              <a:off x="2556361" y="2605823"/>
              <a:ext cx="2714171" cy="1367972"/>
            </a:xfrm>
            <a:custGeom>
              <a:avLst/>
              <a:gdLst>
                <a:gd name="connsiteX0" fmla="*/ 0 w 2714171"/>
                <a:gd name="connsiteY0" fmla="*/ 1367972 h 1367972"/>
                <a:gd name="connsiteX1" fmla="*/ 2714171 w 2714171"/>
                <a:gd name="connsiteY1" fmla="*/ 542472 h 1367972"/>
                <a:gd name="connsiteX2" fmla="*/ 2028371 w 2714171"/>
                <a:gd name="connsiteY2" fmla="*/ 0 h 1367972"/>
                <a:gd name="connsiteX3" fmla="*/ 887186 w 2714171"/>
                <a:gd name="connsiteY3" fmla="*/ 1814 h 1367972"/>
                <a:gd name="connsiteX4" fmla="*/ 0 w 2714171"/>
                <a:gd name="connsiteY4" fmla="*/ 1367972 h 136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171" h="1367972">
                  <a:moveTo>
                    <a:pt x="0" y="1367972"/>
                  </a:moveTo>
                  <a:lnTo>
                    <a:pt x="2714171" y="542472"/>
                  </a:lnTo>
                  <a:lnTo>
                    <a:pt x="2028371" y="0"/>
                  </a:lnTo>
                  <a:lnTo>
                    <a:pt x="887186" y="1814"/>
                  </a:lnTo>
                  <a:lnTo>
                    <a:pt x="0" y="136797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20D54E5-5C49-478A-BA40-83F16A9CD0BB}"/>
                </a:ext>
              </a:extLst>
            </p:cNvPr>
            <p:cNvSpPr/>
            <p:nvPr/>
          </p:nvSpPr>
          <p:spPr>
            <a:xfrm>
              <a:off x="3514303" y="3186397"/>
              <a:ext cx="2026558" cy="2019299"/>
            </a:xfrm>
            <a:custGeom>
              <a:avLst/>
              <a:gdLst>
                <a:gd name="connsiteX0" fmla="*/ 1770743 w 2026557"/>
                <a:gd name="connsiteY0" fmla="*/ 0 h 2019300"/>
                <a:gd name="connsiteX1" fmla="*/ 0 w 2026557"/>
                <a:gd name="connsiteY1" fmla="*/ 2019300 h 2019300"/>
                <a:gd name="connsiteX2" fmla="*/ 1382486 w 2026557"/>
                <a:gd name="connsiteY2" fmla="*/ 1852385 h 2019300"/>
                <a:gd name="connsiteX3" fmla="*/ 2026557 w 2026557"/>
                <a:gd name="connsiteY3" fmla="*/ 1248228 h 2019300"/>
                <a:gd name="connsiteX4" fmla="*/ 1770743 w 2026557"/>
                <a:gd name="connsiteY4" fmla="*/ 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6557" h="2019300">
                  <a:moveTo>
                    <a:pt x="1770743" y="0"/>
                  </a:moveTo>
                  <a:lnTo>
                    <a:pt x="0" y="2019300"/>
                  </a:lnTo>
                  <a:lnTo>
                    <a:pt x="1382486" y="1852385"/>
                  </a:lnTo>
                  <a:lnTo>
                    <a:pt x="2026557" y="1248228"/>
                  </a:lnTo>
                  <a:lnTo>
                    <a:pt x="1770743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C56BFAB-6C78-4BA3-B5EC-4FD715702F17}"/>
              </a:ext>
            </a:extLst>
          </p:cNvPr>
          <p:cNvSpPr/>
          <p:nvPr/>
        </p:nvSpPr>
        <p:spPr>
          <a:xfrm>
            <a:off x="9487473" y="2561300"/>
            <a:ext cx="1682174" cy="1325179"/>
          </a:xfrm>
          <a:custGeom>
            <a:avLst/>
            <a:gdLst>
              <a:gd name="connsiteX0" fmla="*/ 0 w 2714171"/>
              <a:gd name="connsiteY0" fmla="*/ 1367972 h 1367972"/>
              <a:gd name="connsiteX1" fmla="*/ 2714171 w 2714171"/>
              <a:gd name="connsiteY1" fmla="*/ 542472 h 1367972"/>
              <a:gd name="connsiteX2" fmla="*/ 2028371 w 2714171"/>
              <a:gd name="connsiteY2" fmla="*/ 0 h 1367972"/>
              <a:gd name="connsiteX3" fmla="*/ 887186 w 2714171"/>
              <a:gd name="connsiteY3" fmla="*/ 1814 h 1367972"/>
              <a:gd name="connsiteX4" fmla="*/ 0 w 2714171"/>
              <a:gd name="connsiteY4" fmla="*/ 1367972 h 1367972"/>
              <a:gd name="connsiteX0" fmla="*/ 0 w 2028370"/>
              <a:gd name="connsiteY0" fmla="*/ 1367972 h 1367972"/>
              <a:gd name="connsiteX1" fmla="*/ 2028371 w 2028370"/>
              <a:gd name="connsiteY1" fmla="*/ 0 h 1367972"/>
              <a:gd name="connsiteX2" fmla="*/ 887186 w 2028370"/>
              <a:gd name="connsiteY2" fmla="*/ 1814 h 1367972"/>
              <a:gd name="connsiteX3" fmla="*/ 0 w 2028370"/>
              <a:gd name="connsiteY3" fmla="*/ 1367972 h 1367972"/>
              <a:gd name="connsiteX0" fmla="*/ 0 w 2028372"/>
              <a:gd name="connsiteY0" fmla="*/ 1407886 h 1407886"/>
              <a:gd name="connsiteX1" fmla="*/ 2028371 w 2028372"/>
              <a:gd name="connsiteY1" fmla="*/ 39914 h 1407886"/>
              <a:gd name="connsiteX2" fmla="*/ 2023588 w 2028372"/>
              <a:gd name="connsiteY2" fmla="*/ 0 h 1407886"/>
              <a:gd name="connsiteX3" fmla="*/ 887186 w 2028372"/>
              <a:gd name="connsiteY3" fmla="*/ 41728 h 1407886"/>
              <a:gd name="connsiteX4" fmla="*/ 0 w 2028372"/>
              <a:gd name="connsiteY4" fmla="*/ 1407886 h 1407886"/>
              <a:gd name="connsiteX0" fmla="*/ 0 w 2750506"/>
              <a:gd name="connsiteY0" fmla="*/ 1407886 h 1407886"/>
              <a:gd name="connsiteX1" fmla="*/ 2750506 w 2750506"/>
              <a:gd name="connsiteY1" fmla="*/ 528349 h 1407886"/>
              <a:gd name="connsiteX2" fmla="*/ 2023588 w 2750506"/>
              <a:gd name="connsiteY2" fmla="*/ 0 h 1407886"/>
              <a:gd name="connsiteX3" fmla="*/ 887186 w 2750506"/>
              <a:gd name="connsiteY3" fmla="*/ 41728 h 1407886"/>
              <a:gd name="connsiteX4" fmla="*/ 0 w 2750506"/>
              <a:gd name="connsiteY4" fmla="*/ 1407886 h 1407886"/>
              <a:gd name="connsiteX0" fmla="*/ 0 w 2750506"/>
              <a:gd name="connsiteY0" fmla="*/ 1407886 h 1407886"/>
              <a:gd name="connsiteX1" fmla="*/ 2750506 w 2750506"/>
              <a:gd name="connsiteY1" fmla="*/ 528349 h 1407886"/>
              <a:gd name="connsiteX2" fmla="*/ 2701102 w 2750506"/>
              <a:gd name="connsiteY2" fmla="*/ 526525 h 1407886"/>
              <a:gd name="connsiteX3" fmla="*/ 2023588 w 2750506"/>
              <a:gd name="connsiteY3" fmla="*/ 0 h 1407886"/>
              <a:gd name="connsiteX4" fmla="*/ 887186 w 2750506"/>
              <a:gd name="connsiteY4" fmla="*/ 41728 h 1407886"/>
              <a:gd name="connsiteX5" fmla="*/ 0 w 2750506"/>
              <a:gd name="connsiteY5" fmla="*/ 1407886 h 1407886"/>
              <a:gd name="connsiteX0" fmla="*/ 0 w 2991217"/>
              <a:gd name="connsiteY0" fmla="*/ 1407886 h 1758483"/>
              <a:gd name="connsiteX1" fmla="*/ 2991217 w 2991217"/>
              <a:gd name="connsiteY1" fmla="*/ 1758483 h 1758483"/>
              <a:gd name="connsiteX2" fmla="*/ 2701102 w 2991217"/>
              <a:gd name="connsiteY2" fmla="*/ 526525 h 1758483"/>
              <a:gd name="connsiteX3" fmla="*/ 2023588 w 2991217"/>
              <a:gd name="connsiteY3" fmla="*/ 0 h 1758483"/>
              <a:gd name="connsiteX4" fmla="*/ 887186 w 2991217"/>
              <a:gd name="connsiteY4" fmla="*/ 41728 h 1758483"/>
              <a:gd name="connsiteX5" fmla="*/ 0 w 2991217"/>
              <a:gd name="connsiteY5" fmla="*/ 1407886 h 1758483"/>
              <a:gd name="connsiteX0" fmla="*/ 0 w 2991217"/>
              <a:gd name="connsiteY0" fmla="*/ 1407886 h 1758483"/>
              <a:gd name="connsiteX1" fmla="*/ 2991217 w 2991217"/>
              <a:gd name="connsiteY1" fmla="*/ 1758483 h 1758483"/>
              <a:gd name="connsiteX2" fmla="*/ 2935766 w 2991217"/>
              <a:gd name="connsiteY2" fmla="*/ 1721261 h 1758483"/>
              <a:gd name="connsiteX3" fmla="*/ 2701102 w 2991217"/>
              <a:gd name="connsiteY3" fmla="*/ 526525 h 1758483"/>
              <a:gd name="connsiteX4" fmla="*/ 2023588 w 2991217"/>
              <a:gd name="connsiteY4" fmla="*/ 0 h 1758483"/>
              <a:gd name="connsiteX5" fmla="*/ 887186 w 2991217"/>
              <a:gd name="connsiteY5" fmla="*/ 41728 h 1758483"/>
              <a:gd name="connsiteX6" fmla="*/ 0 w 2991217"/>
              <a:gd name="connsiteY6" fmla="*/ 1407886 h 1758483"/>
              <a:gd name="connsiteX0" fmla="*/ 0 w 2935766"/>
              <a:gd name="connsiteY0" fmla="*/ 1407886 h 2364506"/>
              <a:gd name="connsiteX1" fmla="*/ 2590031 w 2935766"/>
              <a:gd name="connsiteY1" fmla="*/ 2364506 h 2364506"/>
              <a:gd name="connsiteX2" fmla="*/ 2935766 w 2935766"/>
              <a:gd name="connsiteY2" fmla="*/ 1721261 h 2364506"/>
              <a:gd name="connsiteX3" fmla="*/ 2701102 w 2935766"/>
              <a:gd name="connsiteY3" fmla="*/ 526525 h 2364506"/>
              <a:gd name="connsiteX4" fmla="*/ 2023588 w 2935766"/>
              <a:gd name="connsiteY4" fmla="*/ 0 h 2364506"/>
              <a:gd name="connsiteX5" fmla="*/ 887186 w 2935766"/>
              <a:gd name="connsiteY5" fmla="*/ 41728 h 2364506"/>
              <a:gd name="connsiteX6" fmla="*/ 0 w 2935766"/>
              <a:gd name="connsiteY6" fmla="*/ 1407886 h 2364506"/>
              <a:gd name="connsiteX0" fmla="*/ 0 w 2935766"/>
              <a:gd name="connsiteY0" fmla="*/ 1407886 h 2346415"/>
              <a:gd name="connsiteX1" fmla="*/ 2349319 w 2935766"/>
              <a:gd name="connsiteY1" fmla="*/ 2346415 h 2346415"/>
              <a:gd name="connsiteX2" fmla="*/ 2935766 w 2935766"/>
              <a:gd name="connsiteY2" fmla="*/ 1721261 h 2346415"/>
              <a:gd name="connsiteX3" fmla="*/ 2701102 w 2935766"/>
              <a:gd name="connsiteY3" fmla="*/ 526525 h 2346415"/>
              <a:gd name="connsiteX4" fmla="*/ 2023588 w 2935766"/>
              <a:gd name="connsiteY4" fmla="*/ 0 h 2346415"/>
              <a:gd name="connsiteX5" fmla="*/ 887186 w 2935766"/>
              <a:gd name="connsiteY5" fmla="*/ 41728 h 2346415"/>
              <a:gd name="connsiteX6" fmla="*/ 0 w 2935766"/>
              <a:gd name="connsiteY6" fmla="*/ 1407886 h 23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5766" h="2346415">
                <a:moveTo>
                  <a:pt x="0" y="1407886"/>
                </a:moveTo>
                <a:lnTo>
                  <a:pt x="2349319" y="2346415"/>
                </a:lnTo>
                <a:lnTo>
                  <a:pt x="2935766" y="1721261"/>
                </a:lnTo>
                <a:lnTo>
                  <a:pt x="2701102" y="526525"/>
                </a:lnTo>
                <a:lnTo>
                  <a:pt x="2023588" y="0"/>
                </a:lnTo>
                <a:lnTo>
                  <a:pt x="887186" y="41728"/>
                </a:lnTo>
                <a:lnTo>
                  <a:pt x="0" y="1407886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E481D73-F6D6-429E-B5CD-556D33E4E2E2}"/>
              </a:ext>
            </a:extLst>
          </p:cNvPr>
          <p:cNvSpPr/>
          <p:nvPr/>
        </p:nvSpPr>
        <p:spPr>
          <a:xfrm>
            <a:off x="9485772" y="3377330"/>
            <a:ext cx="1328610" cy="602046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  <a:gd name="connsiteX0" fmla="*/ 938981 w 2784307"/>
              <a:gd name="connsiteY0" fmla="*/ 2488980 h 2488980"/>
              <a:gd name="connsiteX1" fmla="*/ 2784307 w 2784307"/>
              <a:gd name="connsiteY1" fmla="*/ 0 h 2488980"/>
              <a:gd name="connsiteX2" fmla="*/ 0 w 2784307"/>
              <a:gd name="connsiteY2" fmla="*/ 1289445 h 2488980"/>
              <a:gd name="connsiteX3" fmla="*/ 938981 w 2784307"/>
              <a:gd name="connsiteY3" fmla="*/ 2488980 h 2488980"/>
              <a:gd name="connsiteX0" fmla="*/ 1254988 w 2784307"/>
              <a:gd name="connsiteY0" fmla="*/ 2272178 h 2272178"/>
              <a:gd name="connsiteX1" fmla="*/ 2784307 w 2784307"/>
              <a:gd name="connsiteY1" fmla="*/ 0 h 2272178"/>
              <a:gd name="connsiteX2" fmla="*/ 0 w 2784307"/>
              <a:gd name="connsiteY2" fmla="*/ 1289445 h 2272178"/>
              <a:gd name="connsiteX3" fmla="*/ 1254988 w 2784307"/>
              <a:gd name="connsiteY3" fmla="*/ 2272178 h 2272178"/>
              <a:gd name="connsiteX0" fmla="*/ 1254988 w 3708016"/>
              <a:gd name="connsiteY0" fmla="*/ 1813559 h 1813559"/>
              <a:gd name="connsiteX1" fmla="*/ 3708016 w 3708016"/>
              <a:gd name="connsiteY1" fmla="*/ 0 h 1813559"/>
              <a:gd name="connsiteX2" fmla="*/ 0 w 3708016"/>
              <a:gd name="connsiteY2" fmla="*/ 830826 h 1813559"/>
              <a:gd name="connsiteX3" fmla="*/ 1254988 w 3708016"/>
              <a:gd name="connsiteY3" fmla="*/ 1813559 h 1813559"/>
              <a:gd name="connsiteX0" fmla="*/ 1254988 w 4036175"/>
              <a:gd name="connsiteY0" fmla="*/ 982732 h 982732"/>
              <a:gd name="connsiteX1" fmla="*/ 4036175 w 4036175"/>
              <a:gd name="connsiteY1" fmla="*/ 261521 h 982732"/>
              <a:gd name="connsiteX2" fmla="*/ 0 w 4036175"/>
              <a:gd name="connsiteY2" fmla="*/ -1 h 982732"/>
              <a:gd name="connsiteX3" fmla="*/ 1254988 w 4036175"/>
              <a:gd name="connsiteY3" fmla="*/ 982732 h 982732"/>
              <a:gd name="connsiteX0" fmla="*/ 1254988 w 3161083"/>
              <a:gd name="connsiteY0" fmla="*/ 982734 h 982734"/>
              <a:gd name="connsiteX1" fmla="*/ 3161083 w 3161083"/>
              <a:gd name="connsiteY1" fmla="*/ 845221 h 982734"/>
              <a:gd name="connsiteX2" fmla="*/ 0 w 3161083"/>
              <a:gd name="connsiteY2" fmla="*/ 1 h 982734"/>
              <a:gd name="connsiteX3" fmla="*/ 1254988 w 3161083"/>
              <a:gd name="connsiteY3" fmla="*/ 982734 h 98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1083" h="982734">
                <a:moveTo>
                  <a:pt x="1254988" y="982734"/>
                </a:moveTo>
                <a:lnTo>
                  <a:pt x="3161083" y="845221"/>
                </a:lnTo>
                <a:lnTo>
                  <a:pt x="0" y="1"/>
                </a:lnTo>
                <a:lnTo>
                  <a:pt x="1254988" y="982734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43D9F2-1324-4AD3-BEB4-13FD22511C09}"/>
                  </a:ext>
                </a:extLst>
              </p:cNvPr>
              <p:cNvSpPr txBox="1"/>
              <p:nvPr/>
            </p:nvSpPr>
            <p:spPr>
              <a:xfrm>
                <a:off x="938815" y="3102133"/>
                <a:ext cx="460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43D9F2-1324-4AD3-BEB4-13FD22511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15" y="3102133"/>
                <a:ext cx="460318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8DCAAE-D1DE-472B-BD40-CB00881CE6AF}"/>
                  </a:ext>
                </a:extLst>
              </p:cNvPr>
              <p:cNvSpPr txBox="1"/>
              <p:nvPr/>
            </p:nvSpPr>
            <p:spPr>
              <a:xfrm>
                <a:off x="1575524" y="3886479"/>
                <a:ext cx="4635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8DCAAE-D1DE-472B-BD40-CB00881CE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24" y="3886479"/>
                <a:ext cx="463524" cy="395621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9B20682-D37C-4865-8B3B-24373C2E38F7}"/>
                  </a:ext>
                </a:extLst>
              </p:cNvPr>
              <p:cNvSpPr txBox="1"/>
              <p:nvPr/>
            </p:nvSpPr>
            <p:spPr>
              <a:xfrm>
                <a:off x="877278" y="2008720"/>
                <a:ext cx="1189749" cy="369332"/>
              </a:xfrm>
              <a:prstGeom prst="wedgeRectCallout">
                <a:avLst>
                  <a:gd name="adj1" fmla="val 28441"/>
                  <a:gd name="adj2" fmla="val 98461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9B20682-D37C-4865-8B3B-24373C2E3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78" y="2008720"/>
                <a:ext cx="1189749" cy="369332"/>
              </a:xfrm>
              <a:prstGeom prst="wedgeRectCallout">
                <a:avLst>
                  <a:gd name="adj1" fmla="val 28441"/>
                  <a:gd name="adj2" fmla="val 98461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D82CED0-17C3-4304-8F75-AC52CC7D9B73}"/>
                  </a:ext>
                </a:extLst>
              </p:cNvPr>
              <p:cNvSpPr txBox="1"/>
              <p:nvPr/>
            </p:nvSpPr>
            <p:spPr>
              <a:xfrm>
                <a:off x="4194592" y="2039487"/>
                <a:ext cx="1189749" cy="369332"/>
              </a:xfrm>
              <a:prstGeom prst="wedgeRectCallout">
                <a:avLst>
                  <a:gd name="adj1" fmla="val -31578"/>
                  <a:gd name="adj2" fmla="val 98462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D82CED0-17C3-4304-8F75-AC52CC7D9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592" y="2039487"/>
                <a:ext cx="1189749" cy="369332"/>
              </a:xfrm>
              <a:prstGeom prst="wedgeRectCallout">
                <a:avLst>
                  <a:gd name="adj1" fmla="val -31578"/>
                  <a:gd name="adj2" fmla="val 98462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F33CE1-71A8-4B81-A07A-7A2F86EF87C9}"/>
                  </a:ext>
                </a:extLst>
              </p:cNvPr>
              <p:cNvSpPr txBox="1"/>
              <p:nvPr/>
            </p:nvSpPr>
            <p:spPr>
              <a:xfrm>
                <a:off x="10814382" y="4158961"/>
                <a:ext cx="1194558" cy="369332"/>
              </a:xfrm>
              <a:prstGeom prst="wedgeRectCallout">
                <a:avLst>
                  <a:gd name="adj1" fmla="val -49677"/>
                  <a:gd name="adj2" fmla="val -11552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F33CE1-71A8-4B81-A07A-7A2F86EF8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382" y="4158961"/>
                <a:ext cx="1194558" cy="369332"/>
              </a:xfrm>
              <a:prstGeom prst="wedgeRectCallout">
                <a:avLst>
                  <a:gd name="adj1" fmla="val -49677"/>
                  <a:gd name="adj2" fmla="val -115529"/>
                </a:avLst>
              </a:prstGeom>
              <a:blipFill>
                <a:blip r:embed="rId7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F42135-C18A-4D56-B115-09F6170F18D2}"/>
                  </a:ext>
                </a:extLst>
              </p:cNvPr>
              <p:cNvSpPr txBox="1"/>
              <p:nvPr/>
            </p:nvSpPr>
            <p:spPr>
              <a:xfrm>
                <a:off x="216251" y="2404334"/>
                <a:ext cx="1324402" cy="369332"/>
              </a:xfrm>
              <a:prstGeom prst="wedgeRectCallout">
                <a:avLst>
                  <a:gd name="adj1" fmla="val 51138"/>
                  <a:gd name="adj2" fmla="val 102610"/>
                </a:avLst>
              </a:prstGeom>
              <a:solidFill>
                <a:srgbClr val="E7BF5F"/>
              </a:solidFill>
              <a:ln w="19050">
                <a:solidFill>
                  <a:srgbClr val="D59F2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F42135-C18A-4D56-B115-09F6170F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51" y="2404334"/>
                <a:ext cx="1324402" cy="369332"/>
              </a:xfrm>
              <a:prstGeom prst="wedgeRectCallout">
                <a:avLst>
                  <a:gd name="adj1" fmla="val 51138"/>
                  <a:gd name="adj2" fmla="val 102610"/>
                </a:avLst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D59F2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9ED5A4-9157-4C60-AE20-ED122E46C7CA}"/>
                  </a:ext>
                </a:extLst>
              </p:cNvPr>
              <p:cNvSpPr txBox="1"/>
              <p:nvPr/>
            </p:nvSpPr>
            <p:spPr>
              <a:xfrm>
                <a:off x="10165663" y="4590231"/>
                <a:ext cx="1329210" cy="369332"/>
              </a:xfrm>
              <a:prstGeom prst="wedgeRectCallout">
                <a:avLst>
                  <a:gd name="adj1" fmla="val -40871"/>
                  <a:gd name="adj2" fmla="val -208596"/>
                </a:avLst>
              </a:prstGeom>
              <a:solidFill>
                <a:srgbClr val="CF7133"/>
              </a:solidFill>
              <a:ln w="19050">
                <a:solidFill>
                  <a:srgbClr val="92552B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9ED5A4-9157-4C60-AE20-ED122E46C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663" y="4590231"/>
                <a:ext cx="1329210" cy="369332"/>
              </a:xfrm>
              <a:prstGeom prst="wedgeRectCallout">
                <a:avLst>
                  <a:gd name="adj1" fmla="val -40871"/>
                  <a:gd name="adj2" fmla="val -208596"/>
                </a:avLst>
              </a:prstGeom>
              <a:blipFill>
                <a:blip r:embed="rId9"/>
                <a:stretch>
                  <a:fillRect b="-4348"/>
                </a:stretch>
              </a:blipFill>
              <a:ln w="19050">
                <a:solidFill>
                  <a:srgbClr val="92552B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0AE6531-995A-47E2-A690-935D98192650}"/>
                  </a:ext>
                </a:extLst>
              </p:cNvPr>
              <p:cNvSpPr txBox="1"/>
              <p:nvPr/>
            </p:nvSpPr>
            <p:spPr>
              <a:xfrm>
                <a:off x="1935439" y="3122684"/>
                <a:ext cx="889987" cy="369332"/>
              </a:xfrm>
              <a:prstGeom prst="wedgeRectCallout">
                <a:avLst>
                  <a:gd name="adj1" fmla="val -12927"/>
                  <a:gd name="adj2" fmla="val -37087"/>
                </a:avLst>
              </a:prstGeom>
              <a:solidFill>
                <a:srgbClr val="CF7133"/>
              </a:solidFill>
              <a:ln w="19050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0AE6531-995A-47E2-A690-935D98192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439" y="3122684"/>
                <a:ext cx="889987" cy="369332"/>
              </a:xfrm>
              <a:prstGeom prst="wedgeRectCallout">
                <a:avLst>
                  <a:gd name="adj1" fmla="val -12927"/>
                  <a:gd name="adj2" fmla="val -37087"/>
                </a:avLst>
              </a:prstGeom>
              <a:blipFill>
                <a:blip r:embed="rId10"/>
                <a:stretch>
                  <a:fillRect b="-163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98DDFE-1FDD-45CB-B73C-20D82110E818}"/>
                  </a:ext>
                </a:extLst>
              </p:cNvPr>
              <p:cNvSpPr txBox="1"/>
              <p:nvPr/>
            </p:nvSpPr>
            <p:spPr>
              <a:xfrm>
                <a:off x="9996156" y="2946060"/>
                <a:ext cx="885178" cy="369332"/>
              </a:xfrm>
              <a:prstGeom prst="wedgeRectCallout">
                <a:avLst>
                  <a:gd name="adj1" fmla="val 30810"/>
                  <a:gd name="adj2" fmla="val 21005"/>
                </a:avLst>
              </a:prstGeom>
              <a:solidFill>
                <a:srgbClr val="E7BF5F"/>
              </a:solidFill>
              <a:ln w="19050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98DDFE-1FDD-45CB-B73C-20D82110E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156" y="2946060"/>
                <a:ext cx="885178" cy="369332"/>
              </a:xfrm>
              <a:prstGeom prst="wedgeRectCallout">
                <a:avLst>
                  <a:gd name="adj1" fmla="val 30810"/>
                  <a:gd name="adj2" fmla="val 21005"/>
                </a:avLst>
              </a:prstGeom>
              <a:blipFill>
                <a:blip r:embed="rId11"/>
                <a:stretch>
                  <a:fillRect b="-163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DD5A66F-E76D-4E89-BB61-B6DC859495DC}"/>
                  </a:ext>
                </a:extLst>
              </p:cNvPr>
              <p:cNvSpPr txBox="1"/>
              <p:nvPr/>
            </p:nvSpPr>
            <p:spPr>
              <a:xfrm>
                <a:off x="3006451" y="2101824"/>
                <a:ext cx="885178" cy="369332"/>
              </a:xfrm>
              <a:prstGeom prst="wedgeRectCallout">
                <a:avLst>
                  <a:gd name="adj1" fmla="val 47551"/>
                  <a:gd name="adj2" fmla="val 131656"/>
                </a:avLst>
              </a:prstGeom>
              <a:solidFill>
                <a:srgbClr val="E7BF5F"/>
              </a:solidFill>
              <a:ln w="19050">
                <a:solidFill>
                  <a:srgbClr val="D59F2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DD5A66F-E76D-4E89-BB61-B6DC85949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451" y="2101824"/>
                <a:ext cx="885178" cy="369332"/>
              </a:xfrm>
              <a:prstGeom prst="wedgeRectCallout">
                <a:avLst>
                  <a:gd name="adj1" fmla="val 47551"/>
                  <a:gd name="adj2" fmla="val 131656"/>
                </a:avLst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rgbClr val="D59F2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6B600AE-5285-4FF5-84FE-4BFA626423EF}"/>
                  </a:ext>
                </a:extLst>
              </p:cNvPr>
              <p:cNvSpPr txBox="1"/>
              <p:nvPr/>
            </p:nvSpPr>
            <p:spPr>
              <a:xfrm>
                <a:off x="4275612" y="3223889"/>
                <a:ext cx="563216" cy="369332"/>
              </a:xfrm>
              <a:prstGeom prst="wedgeRectCallout">
                <a:avLst>
                  <a:gd name="adj1" fmla="val -12927"/>
                  <a:gd name="adj2" fmla="val -37087"/>
                </a:avLst>
              </a:prstGeom>
              <a:solidFill>
                <a:srgbClr val="CF7133"/>
              </a:solidFill>
              <a:ln w="19050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6B600AE-5285-4FF5-84FE-4BFA62642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612" y="3223889"/>
                <a:ext cx="563216" cy="369332"/>
              </a:xfrm>
              <a:prstGeom prst="wedgeRectCallout">
                <a:avLst>
                  <a:gd name="adj1" fmla="val -12927"/>
                  <a:gd name="adj2" fmla="val -37087"/>
                </a:avLst>
              </a:prstGeom>
              <a:blipFill>
                <a:blip r:embed="rId13"/>
                <a:stretch>
                  <a:fillRect l="-25806" r="-20430" b="-1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854DE9A-EFFE-4006-9C24-A4B12F83B043}"/>
                  </a:ext>
                </a:extLst>
              </p:cNvPr>
              <p:cNvSpPr txBox="1"/>
              <p:nvPr/>
            </p:nvSpPr>
            <p:spPr>
              <a:xfrm>
                <a:off x="6485820" y="2042555"/>
                <a:ext cx="421910" cy="369332"/>
              </a:xfrm>
              <a:prstGeom prst="wedgeRectCallout">
                <a:avLst>
                  <a:gd name="adj1" fmla="val -14627"/>
                  <a:gd name="adj2" fmla="val 4590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854DE9A-EFFE-4006-9C24-A4B12F83B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820" y="2042555"/>
                <a:ext cx="421910" cy="369332"/>
              </a:xfrm>
              <a:prstGeom prst="wedgeRectCallout">
                <a:avLst>
                  <a:gd name="adj1" fmla="val -14627"/>
                  <a:gd name="adj2" fmla="val 45903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A6680-A3AD-87F8-7575-7AEF1E31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28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34" grpId="0" animBg="1"/>
      <p:bldP spid="36" grpId="0" animBg="1"/>
      <p:bldP spid="37" grpId="0"/>
      <p:bldP spid="38" grpId="0"/>
      <p:bldP spid="51" grpId="0" animBg="1"/>
      <p:bldP spid="52" grpId="0" animBg="1"/>
      <p:bldP spid="55" grpId="0" animBg="1"/>
      <p:bldP spid="57" grpId="0" animBg="1"/>
      <p:bldP spid="59" grpId="0" animBg="1"/>
      <p:bldP spid="60" grpId="0" animBg="1"/>
      <p:bldP spid="61" grpId="0" animBg="1"/>
      <p:bldP spid="76" grpId="0" animBg="1"/>
      <p:bldP spid="77" grpId="0" animBg="1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0438-80AA-470B-B41B-773188C9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2" y="34603"/>
            <a:ext cx="5960033" cy="1181989"/>
          </a:xfrm>
        </p:spPr>
        <p:txBody>
          <a:bodyPr/>
          <a:lstStyle/>
          <a:p>
            <a:r>
              <a:rPr lang="en-US" dirty="0"/>
              <a:t>Filling in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599" y="1300549"/>
                <a:ext cx="9905998" cy="81146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Table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,1..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dirty="0"/>
                  <a:t> of solutions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9" y="1300549"/>
                <a:ext cx="9905998" cy="811469"/>
              </a:xfrm>
              <a:prstGeom prst="rect">
                <a:avLst/>
              </a:prstGeom>
              <a:blipFill>
                <a:blip r:embed="rId2"/>
                <a:stretch>
                  <a:fillRect l="-1600" t="-97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4E7782E1-0C8C-4D07-8F9C-ADE13440670D}"/>
              </a:ext>
            </a:extLst>
          </p:cNvPr>
          <p:cNvSpPr/>
          <p:nvPr/>
        </p:nvSpPr>
        <p:spPr>
          <a:xfrm>
            <a:off x="5205439" y="2868984"/>
            <a:ext cx="2257900" cy="216595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C1F239-A25E-4F0F-A249-720972A34EBB}"/>
              </a:ext>
            </a:extLst>
          </p:cNvPr>
          <p:cNvCxnSpPr/>
          <p:nvPr/>
        </p:nvCxnSpPr>
        <p:spPr>
          <a:xfrm>
            <a:off x="4970454" y="3033393"/>
            <a:ext cx="0" cy="188055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FECBDC-32B3-443E-AE03-AB5968780377}"/>
              </a:ext>
            </a:extLst>
          </p:cNvPr>
          <p:cNvCxnSpPr>
            <a:cxnSpLocks/>
          </p:cNvCxnSpPr>
          <p:nvPr/>
        </p:nvCxnSpPr>
        <p:spPr>
          <a:xfrm>
            <a:off x="5408923" y="2654522"/>
            <a:ext cx="172748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59AD42-A9FF-41E8-B067-3DEAD0AEB10F}"/>
                  </a:ext>
                </a:extLst>
              </p:cNvPr>
              <p:cNvSpPr txBox="1"/>
              <p:nvPr/>
            </p:nvSpPr>
            <p:spPr>
              <a:xfrm>
                <a:off x="6744657" y="2195975"/>
                <a:ext cx="50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59AD42-A9FF-41E8-B067-3DEAD0AEB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657" y="2195975"/>
                <a:ext cx="509242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8B94F-9A21-4B1C-86F7-66E15A2F1167}"/>
                  </a:ext>
                </a:extLst>
              </p:cNvPr>
              <p:cNvSpPr txBox="1"/>
              <p:nvPr/>
            </p:nvSpPr>
            <p:spPr>
              <a:xfrm>
                <a:off x="4461212" y="4408616"/>
                <a:ext cx="50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8B94F-9A21-4B1C-86F7-66E15A2F1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212" y="4408616"/>
                <a:ext cx="50924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A6982D-F124-4AB4-A4E9-B57CF88DAD51}"/>
                  </a:ext>
                </a:extLst>
              </p:cNvPr>
              <p:cNvSpPr txBox="1"/>
              <p:nvPr/>
            </p:nvSpPr>
            <p:spPr>
              <a:xfrm>
                <a:off x="5660884" y="118560"/>
                <a:ext cx="6237438" cy="891719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CA" sz="200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CA" sz="2000" b="0" i="0" smtClean="0"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</m:e>
                                    <m:lim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CA" sz="20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sz="2000" b="1" i="1" smtClean="0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CA" sz="2000" b="1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b="1" i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𝚫</m:t>
                                          </m:r>
                                        </m:e>
                                        <m:sub>
                                          <m:r>
                                            <a:rPr lang="en-CA" sz="20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𝒊𝒋𝒌</m:t>
                                          </m:r>
                                        </m:sub>
                                      </m:s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CA" sz="2000" b="1" i="1" smtClean="0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A6982D-F124-4AB4-A4E9-B57CF88DA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884" y="118560"/>
                <a:ext cx="6237438" cy="8917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11D01B-F21C-437A-827E-F6D579BDB8B4}"/>
              </a:ext>
            </a:extLst>
          </p:cNvPr>
          <p:cNvCxnSpPr>
            <a:cxnSpLocks/>
          </p:cNvCxnSpPr>
          <p:nvPr/>
        </p:nvCxnSpPr>
        <p:spPr>
          <a:xfrm>
            <a:off x="5474739" y="2868984"/>
            <a:ext cx="1976939" cy="1908963"/>
          </a:xfrm>
          <a:prstGeom prst="line">
            <a:avLst/>
          </a:prstGeom>
          <a:ln w="57150">
            <a:solidFill>
              <a:srgbClr val="E9A03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08B62F7F-BB2F-47AD-BCF2-28E3D7D1D323}"/>
                  </a:ext>
                </a:extLst>
              </p:cNvPr>
              <p:cNvSpPr/>
              <p:nvPr/>
            </p:nvSpPr>
            <p:spPr>
              <a:xfrm>
                <a:off x="7778619" y="4755670"/>
                <a:ext cx="1355164" cy="464862"/>
              </a:xfrm>
              <a:prstGeom prst="wedgeRectCallout">
                <a:avLst>
                  <a:gd name="adj1" fmla="val -72939"/>
                  <a:gd name="adj2" fmla="val -41896"/>
                </a:avLst>
              </a:prstGeom>
              <a:noFill/>
              <a:ln w="28575">
                <a:solidFill>
                  <a:srgbClr val="E9A03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08B62F7F-BB2F-47AD-BCF2-28E3D7D1D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619" y="4755670"/>
                <a:ext cx="1355164" cy="464862"/>
              </a:xfrm>
              <a:prstGeom prst="wedgeRectCallout">
                <a:avLst>
                  <a:gd name="adj1" fmla="val -72939"/>
                  <a:gd name="adj2" fmla="val -41896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E9A039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A614EBD0-A58A-47ED-BE8E-5E80EB97F0FD}"/>
                  </a:ext>
                </a:extLst>
              </p:cNvPr>
              <p:cNvSpPr/>
              <p:nvPr/>
            </p:nvSpPr>
            <p:spPr>
              <a:xfrm>
                <a:off x="5285734" y="4173309"/>
                <a:ext cx="1174928" cy="740639"/>
              </a:xfrm>
              <a:prstGeom prst="wedgeRectCallout">
                <a:avLst>
                  <a:gd name="adj1" fmla="val -38249"/>
                  <a:gd name="adj2" fmla="val -117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CA" sz="2400" b="0" i="1" dirty="0" smtClean="0">
                          <a:latin typeface="Cambria Math" panose="02040503050406030204" pitchFamily="18" charset="0"/>
                        </a:rPr>
                        <m:t>…0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A614EBD0-A58A-47ED-BE8E-5E80EB97F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734" y="4173309"/>
                <a:ext cx="1174928" cy="740639"/>
              </a:xfrm>
              <a:prstGeom prst="wedgeRectCallout">
                <a:avLst>
                  <a:gd name="adj1" fmla="val -38249"/>
                  <a:gd name="adj2" fmla="val -1170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B2327BA-C92D-4F87-9BCA-84E9ABFED371}"/>
              </a:ext>
            </a:extLst>
          </p:cNvPr>
          <p:cNvSpPr/>
          <p:nvPr/>
        </p:nvSpPr>
        <p:spPr>
          <a:xfrm>
            <a:off x="5497414" y="2872430"/>
            <a:ext cx="1965765" cy="1866893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  <a:gd name="connsiteX0" fmla="*/ 2732022 w 2732022"/>
              <a:gd name="connsiteY0" fmla="*/ 1866893 h 1866893"/>
              <a:gd name="connsiteX1" fmla="*/ 2723536 w 2732022"/>
              <a:gd name="connsiteY1" fmla="*/ 0 h 1866893"/>
              <a:gd name="connsiteX2" fmla="*/ 0 w 2732022"/>
              <a:gd name="connsiteY2" fmla="*/ 830826 h 1866893"/>
              <a:gd name="connsiteX3" fmla="*/ 2732022 w 2732022"/>
              <a:gd name="connsiteY3" fmla="*/ 1866893 h 1866893"/>
              <a:gd name="connsiteX0" fmla="*/ 1965765 w 1965765"/>
              <a:gd name="connsiteY0" fmla="*/ 1866893 h 1866893"/>
              <a:gd name="connsiteX1" fmla="*/ 1957279 w 1965765"/>
              <a:gd name="connsiteY1" fmla="*/ 0 h 1866893"/>
              <a:gd name="connsiteX2" fmla="*/ 0 w 1965765"/>
              <a:gd name="connsiteY2" fmla="*/ 3269 h 1866893"/>
              <a:gd name="connsiteX3" fmla="*/ 1965765 w 1965765"/>
              <a:gd name="connsiteY3" fmla="*/ 1866893 h 186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5765" h="1866893">
                <a:moveTo>
                  <a:pt x="1965765" y="1866893"/>
                </a:moveTo>
                <a:cubicBezTo>
                  <a:pt x="1962936" y="1244595"/>
                  <a:pt x="1960108" y="622298"/>
                  <a:pt x="1957279" y="0"/>
                </a:cubicBezTo>
                <a:lnTo>
                  <a:pt x="0" y="3269"/>
                </a:lnTo>
                <a:lnTo>
                  <a:pt x="1965765" y="1866893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47A29EEF-9CC8-4BE0-8FA5-3EB4367CA567}"/>
                  </a:ext>
                </a:extLst>
              </p:cNvPr>
              <p:cNvSpPr/>
              <p:nvPr/>
            </p:nvSpPr>
            <p:spPr>
              <a:xfrm>
                <a:off x="7778619" y="4224456"/>
                <a:ext cx="1346368" cy="464862"/>
              </a:xfrm>
              <a:prstGeom prst="wedgeRectCallout">
                <a:avLst>
                  <a:gd name="adj1" fmla="val -88054"/>
                  <a:gd name="adj2" fmla="val -66818"/>
                </a:avLst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47A29EEF-9CC8-4BE0-8FA5-3EB4367CA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619" y="4224456"/>
                <a:ext cx="1346368" cy="464862"/>
              </a:xfrm>
              <a:prstGeom prst="wedgeRectCallout">
                <a:avLst>
                  <a:gd name="adj1" fmla="val -88054"/>
                  <a:gd name="adj2" fmla="val -66818"/>
                </a:avLst>
              </a:prstGeom>
              <a:blipFill>
                <a:blip r:embed="rId8"/>
                <a:stretch>
                  <a:fillRect b="-10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5911EC08-BF4C-4F0D-9725-30EDBB365A7A}"/>
              </a:ext>
            </a:extLst>
          </p:cNvPr>
          <p:cNvSpPr/>
          <p:nvPr/>
        </p:nvSpPr>
        <p:spPr>
          <a:xfrm>
            <a:off x="6728534" y="3466755"/>
            <a:ext cx="270744" cy="274083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B23A2590-9563-4993-B415-BFCC7B4A3245}"/>
                  </a:ext>
                </a:extLst>
              </p:cNvPr>
              <p:cNvSpPr/>
              <p:nvPr/>
            </p:nvSpPr>
            <p:spPr>
              <a:xfrm>
                <a:off x="7194270" y="2728536"/>
                <a:ext cx="853099" cy="413107"/>
              </a:xfrm>
              <a:prstGeom prst="wedgeRectCallout">
                <a:avLst>
                  <a:gd name="adj1" fmla="val -74127"/>
                  <a:gd name="adj2" fmla="val 129275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B23A2590-9563-4993-B415-BFCC7B4A3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270" y="2728536"/>
                <a:ext cx="853099" cy="413107"/>
              </a:xfrm>
              <a:prstGeom prst="wedgeRectCallout">
                <a:avLst>
                  <a:gd name="adj1" fmla="val -74127"/>
                  <a:gd name="adj2" fmla="val 129275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973E334A-195F-46D8-87AD-7A87CA67DE22}"/>
                  </a:ext>
                </a:extLst>
              </p:cNvPr>
              <p:cNvSpPr/>
              <p:nvPr/>
            </p:nvSpPr>
            <p:spPr>
              <a:xfrm>
                <a:off x="2282166" y="3600104"/>
                <a:ext cx="2524339" cy="520385"/>
              </a:xfrm>
              <a:prstGeom prst="wedgeRectCallout">
                <a:avLst>
                  <a:gd name="adj1" fmla="val 99690"/>
                  <a:gd name="adj2" fmla="val -51372"/>
                </a:avLst>
              </a:prstGeom>
              <a:solidFill>
                <a:srgbClr val="000000"/>
              </a:solidFill>
              <a:ln>
                <a:solidFill>
                  <a:srgbClr val="FFFF0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CA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973E334A-195F-46D8-87AD-7A87CA67DE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166" y="3600104"/>
                <a:ext cx="2524339" cy="520385"/>
              </a:xfrm>
              <a:prstGeom prst="wedgeRectCallout">
                <a:avLst>
                  <a:gd name="adj1" fmla="val 99690"/>
                  <a:gd name="adj2" fmla="val -51372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36BA49-C851-4038-B2EC-05E5069659BB}"/>
              </a:ext>
            </a:extLst>
          </p:cNvPr>
          <p:cNvCxnSpPr/>
          <p:nvPr/>
        </p:nvCxnSpPr>
        <p:spPr>
          <a:xfrm>
            <a:off x="5193778" y="2868984"/>
            <a:ext cx="2269401" cy="2165953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8ACF3FE2-D609-4020-9F6F-09D43E360033}"/>
              </a:ext>
            </a:extLst>
          </p:cNvPr>
          <p:cNvSpPr/>
          <p:nvPr/>
        </p:nvSpPr>
        <p:spPr>
          <a:xfrm>
            <a:off x="6078971" y="3466755"/>
            <a:ext cx="628969" cy="274083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peech Bubble: Rectangle 36">
                <a:extLst>
                  <a:ext uri="{FF2B5EF4-FFF2-40B4-BE49-F238E27FC236}">
                    <a16:creationId xmlns:a16="http://schemas.microsoft.com/office/drawing/2014/main" id="{9C0AD1C7-B3A9-4560-8767-93767F53C863}"/>
                  </a:ext>
                </a:extLst>
              </p:cNvPr>
              <p:cNvSpPr/>
              <p:nvPr/>
            </p:nvSpPr>
            <p:spPr>
              <a:xfrm>
                <a:off x="6707940" y="5303808"/>
                <a:ext cx="835600" cy="394884"/>
              </a:xfrm>
              <a:prstGeom prst="wedgeRectCallout">
                <a:avLst>
                  <a:gd name="adj1" fmla="val 42287"/>
                  <a:gd name="adj2" fmla="val -111947"/>
                </a:avLst>
              </a:prstGeom>
              <a:noFill/>
              <a:ln>
                <a:solidFill>
                  <a:srgbClr val="FFFFFF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37" name="Speech Bubble: Rectangle 36">
                <a:extLst>
                  <a:ext uri="{FF2B5EF4-FFF2-40B4-BE49-F238E27FC236}">
                    <a16:creationId xmlns:a16="http://schemas.microsoft.com/office/drawing/2014/main" id="{9C0AD1C7-B3A9-4560-8767-93767F53C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940" y="5303808"/>
                <a:ext cx="835600" cy="394884"/>
              </a:xfrm>
              <a:prstGeom prst="wedgeRectCallout">
                <a:avLst>
                  <a:gd name="adj1" fmla="val 42287"/>
                  <a:gd name="adj2" fmla="val -111947"/>
                </a:avLst>
              </a:prstGeom>
              <a:blipFill>
                <a:blip r:embed="rId11"/>
                <a:stretch>
                  <a:fillRect b="-4587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589B6A78-4D58-4B65-BFBB-F284EC781F07}"/>
                  </a:ext>
                </a:extLst>
              </p:cNvPr>
              <p:cNvSpPr/>
              <p:nvPr/>
            </p:nvSpPr>
            <p:spPr>
              <a:xfrm>
                <a:off x="7778619" y="3494868"/>
                <a:ext cx="2588029" cy="520385"/>
              </a:xfrm>
              <a:prstGeom prst="wedgeRectCallout">
                <a:avLst>
                  <a:gd name="adj1" fmla="val -80491"/>
                  <a:gd name="adj2" fmla="val 29123"/>
                </a:avLst>
              </a:prstGeom>
              <a:solidFill>
                <a:srgbClr val="000000"/>
              </a:solidFill>
              <a:ln>
                <a:solidFill>
                  <a:srgbClr val="FFFF0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b="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… </a:t>
                </a:r>
                <a14:m>
                  <m:oMath xmlns:m="http://schemas.openxmlformats.org/officeDocument/2006/math">
                    <m:r>
                      <a:rPr lang="en-CA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b="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589B6A78-4D58-4B65-BFBB-F284EC781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619" y="3494868"/>
                <a:ext cx="2588029" cy="520385"/>
              </a:xfrm>
              <a:prstGeom prst="wedgeRectCallout">
                <a:avLst>
                  <a:gd name="adj1" fmla="val -80491"/>
                  <a:gd name="adj2" fmla="val 29123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BAB083B5-FFF3-4E61-A756-CD84EBBC41DF}"/>
              </a:ext>
            </a:extLst>
          </p:cNvPr>
          <p:cNvSpPr/>
          <p:nvPr/>
        </p:nvSpPr>
        <p:spPr>
          <a:xfrm>
            <a:off x="6728534" y="3755061"/>
            <a:ext cx="270744" cy="580102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C95108E-F537-4458-B0EC-7DEADE38AA8B}"/>
                  </a:ext>
                </a:extLst>
              </p:cNvPr>
              <p:cNvSpPr/>
              <p:nvPr/>
            </p:nvSpPr>
            <p:spPr>
              <a:xfrm>
                <a:off x="1806618" y="2327239"/>
                <a:ext cx="2887486" cy="10515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Dependencies: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dirty="0"/>
              </a:p>
              <a:p>
                <a:pPr algn="ctr"/>
                <a:r>
                  <a:rPr lang="en-CA" dirty="0"/>
                  <a:t>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+1)…(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C95108E-F537-4458-B0EC-7DEADE38A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8" y="2327239"/>
                <a:ext cx="2887486" cy="1051568"/>
              </a:xfrm>
              <a:prstGeom prst="rect">
                <a:avLst/>
              </a:prstGeom>
              <a:blipFill>
                <a:blip r:embed="rId13"/>
                <a:stretch>
                  <a:fillRect b="-17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2D2DC11-2FB2-4382-BAFB-E38A250C4429}"/>
                  </a:ext>
                </a:extLst>
              </p:cNvPr>
              <p:cNvSpPr/>
              <p:nvPr/>
            </p:nvSpPr>
            <p:spPr>
              <a:xfrm>
                <a:off x="1168934" y="3600104"/>
                <a:ext cx="1085880" cy="5203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: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2D2DC11-2FB2-4382-BAFB-E38A250C4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34" y="3600104"/>
                <a:ext cx="1085880" cy="520385"/>
              </a:xfrm>
              <a:prstGeom prst="rect">
                <a:avLst/>
              </a:prstGeom>
              <a:blipFill>
                <a:blip r:embed="rId14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7C72ADB-B43E-43C4-A92D-C5638202FAC1}"/>
                  </a:ext>
                </a:extLst>
              </p:cNvPr>
              <p:cNvSpPr/>
              <p:nvPr/>
            </p:nvSpPr>
            <p:spPr>
              <a:xfrm>
                <a:off x="8469367" y="3090832"/>
                <a:ext cx="1297533" cy="3918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7C72ADB-B43E-43C4-A92D-C5638202F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367" y="3090832"/>
                <a:ext cx="1297533" cy="391875"/>
              </a:xfrm>
              <a:prstGeom prst="rect">
                <a:avLst/>
              </a:prstGeom>
              <a:blipFill>
                <a:blip r:embed="rId15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67687F5-3103-4232-9DAD-9926F60A6BB5}"/>
                  </a:ext>
                </a:extLst>
              </p:cNvPr>
              <p:cNvSpPr/>
              <p:nvPr/>
            </p:nvSpPr>
            <p:spPr>
              <a:xfrm>
                <a:off x="4836362" y="5890626"/>
                <a:ext cx="3287868" cy="7339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We depend on </a:t>
                </a:r>
                <a:r>
                  <a:rPr lang="en-CA" b="1" dirty="0"/>
                  <a:t>larger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b="1" dirty="0"/>
              </a:p>
              <a:p>
                <a:pPr algn="ctr"/>
                <a:r>
                  <a:rPr lang="en-CA" dirty="0"/>
                  <a:t>And </a:t>
                </a:r>
                <a:r>
                  <a:rPr lang="en-CA" b="1" dirty="0"/>
                  <a:t>same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b="1" dirty="0"/>
                  <a:t> but smaller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67687F5-3103-4232-9DAD-9926F60A6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362" y="5890626"/>
                <a:ext cx="3287868" cy="733941"/>
              </a:xfrm>
              <a:prstGeom prst="rect">
                <a:avLst/>
              </a:prstGeom>
              <a:blipFill>
                <a:blip r:embed="rId16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B3822726-593C-453F-80DE-1ED45CD1C6B7}"/>
              </a:ext>
            </a:extLst>
          </p:cNvPr>
          <p:cNvSpPr/>
          <p:nvPr/>
        </p:nvSpPr>
        <p:spPr>
          <a:xfrm>
            <a:off x="8207041" y="5890627"/>
            <a:ext cx="3287868" cy="37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What’s a correct fill order?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E52E810-8F8E-4294-AFDC-8CCBE7312384}"/>
                  </a:ext>
                </a:extLst>
              </p:cNvPr>
              <p:cNvSpPr/>
              <p:nvPr/>
            </p:nvSpPr>
            <p:spPr>
              <a:xfrm>
                <a:off x="8207041" y="6248465"/>
                <a:ext cx="3287868" cy="3722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for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/>
                  <a:t>, for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E52E810-8F8E-4294-AFDC-8CCBE7312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041" y="6248465"/>
                <a:ext cx="3287868" cy="372248"/>
              </a:xfrm>
              <a:prstGeom prst="rect">
                <a:avLst/>
              </a:prstGeom>
              <a:blipFill>
                <a:blip r:embed="rId17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54F6D-5A5E-17BB-8CD1-8BB72271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28" grpId="0" animBg="1"/>
      <p:bldP spid="31" grpId="0" animBg="1"/>
      <p:bldP spid="32" grpId="0" animBg="1"/>
      <p:bldP spid="34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9" grpId="0" animBg="1"/>
      <p:bldP spid="50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0438-80AA-470B-B41B-773188C9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297530"/>
          </a:xfrm>
        </p:spPr>
        <p:txBody>
          <a:bodyPr>
            <a:normAutofit/>
          </a:bodyPr>
          <a:lstStyle/>
          <a:p>
            <a:r>
              <a:rPr lang="en-US" dirty="0"/>
              <a:t>Runtime</a:t>
            </a:r>
            <a:br>
              <a:rPr lang="en-US" dirty="0"/>
            </a:br>
            <a:r>
              <a:rPr lang="en-US" sz="2000" b="1" dirty="0"/>
              <a:t>Word RAM model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4466" y="1011585"/>
                <a:ext cx="10313818" cy="555779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CA" dirty="0"/>
              </a:p>
              <a:p>
                <a:r>
                  <a:rPr lang="en-CA" dirty="0"/>
                  <a:t>Number of subproblems: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dirty="0"/>
              </a:p>
              <a:p>
                <a:r>
                  <a:rPr lang="en-CA" dirty="0"/>
                  <a:t>Time to solve subproblem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So total runtime is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CA" b="0" dirty="0"/>
              </a:p>
              <a:p>
                <a:pPr lvl="1"/>
                <a:r>
                  <a:rPr lang="en-CA" dirty="0"/>
                  <a:t>Some effort needed to 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dirty="0"/>
                  <a:t>, since so many subproblems are base cases, which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/>
                  <a:t> steps</a:t>
                </a:r>
              </a:p>
              <a:p>
                <a:r>
                  <a:rPr lang="en-CA" b="1" dirty="0"/>
                  <a:t>Incidentally</a:t>
                </a:r>
                <a:r>
                  <a:rPr lang="en-CA" dirty="0"/>
                  <a:t>, this is polynomial time (in the input size)</a:t>
                </a:r>
              </a:p>
              <a:p>
                <a:pPr lvl="1"/>
                <a:r>
                  <a:rPr lang="en-CA" dirty="0"/>
                  <a:t>But basic runtime analysis</a:t>
                </a:r>
                <a:br>
                  <a:rPr lang="en-CA" dirty="0"/>
                </a:br>
                <a:r>
                  <a:rPr lang="en-CA" dirty="0"/>
                  <a:t>does </a:t>
                </a:r>
                <a:r>
                  <a:rPr lang="en-CA" b="1" dirty="0"/>
                  <a:t>not</a:t>
                </a:r>
                <a:r>
                  <a:rPr lang="en-CA" dirty="0"/>
                  <a:t> require such an argument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466" y="1011585"/>
                <a:ext cx="10313818" cy="5557791"/>
              </a:xfrm>
              <a:prstGeom prst="rect">
                <a:avLst/>
              </a:prstGeom>
              <a:blipFill>
                <a:blip r:embed="rId2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51833-090D-4EA3-BBC5-55ED9F40F75C}"/>
                  </a:ext>
                </a:extLst>
              </p:cNvPr>
              <p:cNvSpPr txBox="1"/>
              <p:nvPr/>
            </p:nvSpPr>
            <p:spPr>
              <a:xfrm>
                <a:off x="5660884" y="118560"/>
                <a:ext cx="6237438" cy="891719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CA" sz="200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CA" sz="2000" b="0" i="0" smtClean="0"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</m:e>
                                    <m:lim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CA" sz="20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sz="2000" b="1" i="1" smtClean="0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E7BF5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CA" sz="2000" b="1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b="1" i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𝚫</m:t>
                                          </m:r>
                                        </m:e>
                                        <m:sub>
                                          <m:r>
                                            <a:rPr lang="en-CA" sz="20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𝒊𝒋𝒌</m:t>
                                          </m:r>
                                        </m:sub>
                                      </m:s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CA" sz="2000" b="1" i="1" smtClean="0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D481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51833-090D-4EA3-BBC5-55ED9F40F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884" y="118560"/>
                <a:ext cx="6237438" cy="891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D71210-08F7-9EC8-FE76-EC8AF9C8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5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Problem: Longest Common Subsequence (LCS)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6540"/>
          <a:stretch/>
        </p:blipFill>
        <p:spPr>
          <a:xfrm>
            <a:off x="1276976" y="1221049"/>
            <a:ext cx="9638047" cy="2431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099C4B-45C0-44BA-B4AB-4A343BC3FF71}"/>
              </a:ext>
            </a:extLst>
          </p:cNvPr>
          <p:cNvSpPr/>
          <p:nvPr/>
        </p:nvSpPr>
        <p:spPr>
          <a:xfrm>
            <a:off x="5437239" y="5850194"/>
            <a:ext cx="6258233" cy="66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Let’s </a:t>
            </a:r>
            <a:r>
              <a:rPr lang="en-CA" sz="2400" b="1" dirty="0"/>
              <a:t>first</a:t>
            </a:r>
            <a:r>
              <a:rPr lang="en-CA" sz="2400" dirty="0"/>
              <a:t> solve for the </a:t>
            </a:r>
            <a:r>
              <a:rPr lang="en-CA" sz="2400" b="1" dirty="0"/>
              <a:t>length </a:t>
            </a:r>
            <a:r>
              <a:rPr lang="en-CA" sz="2400" dirty="0"/>
              <a:t>of the LCS</a:t>
            </a:r>
            <a:endParaRPr lang="en-CA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14040-2EE2-4D14-9144-1FCC46A08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47"/>
          <a:stretch/>
        </p:blipFill>
        <p:spPr>
          <a:xfrm>
            <a:off x="1276976" y="4020295"/>
            <a:ext cx="9638047" cy="17488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AF3F7-D3F6-B95D-C93B-9CA9ECA1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85048"/>
                <a:ext cx="9905998" cy="4597756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X=</a:t>
                </a:r>
                <a:r>
                  <a:rPr lang="en-CA" dirty="0" err="1"/>
                  <a:t>aaaaa</a:t>
                </a:r>
                <a:r>
                  <a:rPr lang="en-CA" dirty="0"/>
                  <a:t>			Y=</a:t>
                </a:r>
                <a:r>
                  <a:rPr lang="en-CA" dirty="0" err="1"/>
                  <a:t>bbbbb</a:t>
                </a:r>
                <a:r>
                  <a:rPr lang="en-CA" dirty="0"/>
                  <a:t>				Z=LCS(X,Y)=?</a:t>
                </a:r>
              </a:p>
              <a:p>
                <a:pPr lvl="1"/>
                <a:r>
                  <a:rPr lang="en-CA" dirty="0"/>
                  <a:t>Z=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dirty="0"/>
                  <a:t> (empty sequence)</a:t>
                </a:r>
              </a:p>
              <a:p>
                <a:r>
                  <a:rPr lang="en-CA" dirty="0"/>
                  <a:t>X=</a:t>
                </a:r>
                <a:r>
                  <a:rPr lang="en-CA" dirty="0" err="1"/>
                  <a:t>abcde</a:t>
                </a:r>
                <a:r>
                  <a:rPr lang="en-CA" dirty="0"/>
                  <a:t>			Y=</a:t>
                </a:r>
                <a:r>
                  <a:rPr lang="en-CA" dirty="0" err="1"/>
                  <a:t>bcd</a:t>
                </a:r>
                <a:r>
                  <a:rPr lang="en-CA" dirty="0"/>
                  <a:t>					Z=LCS(X,Y)=?</a:t>
                </a:r>
              </a:p>
              <a:p>
                <a:pPr lvl="1"/>
                <a:r>
                  <a:rPr lang="en-CA" dirty="0"/>
                  <a:t>Z=</a:t>
                </a:r>
                <a:r>
                  <a:rPr lang="en-CA" dirty="0" err="1"/>
                  <a:t>bcd</a:t>
                </a:r>
                <a:endParaRPr lang="en-CA" dirty="0"/>
              </a:p>
              <a:p>
                <a:r>
                  <a:rPr lang="en-CA" dirty="0"/>
                  <a:t>X=</a:t>
                </a:r>
                <a:r>
                  <a:rPr lang="en-CA" dirty="0" err="1"/>
                  <a:t>abcde</a:t>
                </a:r>
                <a:r>
                  <a:rPr lang="en-CA" dirty="0"/>
                  <a:t>			Y=</a:t>
                </a:r>
                <a:r>
                  <a:rPr lang="en-CA" dirty="0" err="1"/>
                  <a:t>labef</a:t>
                </a:r>
                <a:r>
                  <a:rPr lang="en-CA" dirty="0"/>
                  <a:t>					Z=LCS(X,Y)=?</a:t>
                </a:r>
              </a:p>
              <a:p>
                <a:pPr lvl="1"/>
                <a:r>
                  <a:rPr lang="en-CA" dirty="0"/>
                  <a:t>Z=</a:t>
                </a:r>
                <a:r>
                  <a:rPr lang="en-CA" dirty="0" err="1"/>
                  <a:t>abe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85048"/>
                <a:ext cx="9905998" cy="4597756"/>
              </a:xfrm>
              <a:blipFill>
                <a:blip r:embed="rId2"/>
                <a:stretch>
                  <a:fillRect l="-1600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1A361-8738-E2E7-D8E1-1B423A26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Possible greedy solutions?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CA" dirty="0" err="1"/>
                  <a:t>Alg</a:t>
                </a:r>
                <a:r>
                  <a:rPr lang="en-CA" dirty="0"/>
                  <a:t>: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, try to choose a </a:t>
                </a:r>
                <a:r>
                  <a:rPr lang="en-CA" b="1" dirty="0"/>
                  <a:t>matching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br>
                  <a:rPr lang="en-CA" b="0" dirty="0"/>
                </a:br>
                <a:r>
                  <a:rPr lang="en-CA" b="0" dirty="0"/>
                  <a:t>that is </a:t>
                </a:r>
                <a:r>
                  <a:rPr lang="en-CA" b="1" dirty="0"/>
                  <a:t>to the right </a:t>
                </a:r>
                <a:r>
                  <a:rPr lang="en-CA" b="0" dirty="0"/>
                  <a:t>of all previously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b="0" dirty="0"/>
                  <a:t> values</a:t>
                </a:r>
              </a:p>
              <a:p>
                <a:pPr lvl="1"/>
                <a:r>
                  <a:rPr lang="en-CA" dirty="0"/>
                  <a:t>X=</a:t>
                </a:r>
                <a:r>
                  <a:rPr lang="en-CA" b="1" u="sng" dirty="0" err="1"/>
                  <a:t>a</a:t>
                </a:r>
                <a:r>
                  <a:rPr lang="en-CA" dirty="0" err="1"/>
                  <a:t>bcde</a:t>
                </a:r>
                <a:r>
                  <a:rPr lang="en-CA" dirty="0"/>
                  <a:t>			Y=</a:t>
                </a:r>
                <a:r>
                  <a:rPr lang="en-CA" dirty="0" err="1"/>
                  <a:t>l</a:t>
                </a:r>
                <a:r>
                  <a:rPr lang="en-CA" b="1" u="sng" dirty="0" err="1"/>
                  <a:t>a</a:t>
                </a:r>
                <a:r>
                  <a:rPr lang="en-CA" dirty="0" err="1"/>
                  <a:t>bef</a:t>
                </a:r>
                <a:r>
                  <a:rPr lang="en-CA" dirty="0"/>
                  <a:t>	</a:t>
                </a:r>
              </a:p>
              <a:p>
                <a:pPr lvl="1"/>
                <a:r>
                  <a:rPr lang="en-CA" dirty="0"/>
                  <a:t>X=</a:t>
                </a:r>
                <a:r>
                  <a:rPr lang="en-CA" b="1" dirty="0" err="1"/>
                  <a:t>a</a:t>
                </a:r>
                <a:r>
                  <a:rPr lang="en-CA" b="1" u="sng" dirty="0" err="1"/>
                  <a:t>b</a:t>
                </a:r>
                <a:r>
                  <a:rPr lang="en-CA" dirty="0" err="1"/>
                  <a:t>cde</a:t>
                </a:r>
                <a:r>
                  <a:rPr lang="en-CA" dirty="0"/>
                  <a:t>			Y=</a:t>
                </a:r>
                <a:r>
                  <a:rPr lang="en-CA" dirty="0" err="1"/>
                  <a:t>l</a:t>
                </a:r>
                <a:r>
                  <a:rPr lang="en-CA" b="1" dirty="0" err="1"/>
                  <a:t>a</a:t>
                </a:r>
                <a:r>
                  <a:rPr lang="en-CA" b="1" u="sng" dirty="0" err="1"/>
                  <a:t>b</a:t>
                </a:r>
                <a:r>
                  <a:rPr lang="en-CA" dirty="0" err="1"/>
                  <a:t>ef</a:t>
                </a:r>
                <a:r>
                  <a:rPr lang="en-CA" dirty="0"/>
                  <a:t>	</a:t>
                </a:r>
              </a:p>
              <a:p>
                <a:pPr lvl="1"/>
                <a:r>
                  <a:rPr lang="en-CA" dirty="0"/>
                  <a:t>X=</a:t>
                </a:r>
                <a:r>
                  <a:rPr lang="en-CA" b="1" dirty="0" err="1"/>
                  <a:t>ab</a:t>
                </a:r>
                <a:r>
                  <a:rPr lang="en-CA" u="sng" dirty="0" err="1"/>
                  <a:t>c</a:t>
                </a:r>
                <a:r>
                  <a:rPr lang="en-CA" dirty="0" err="1"/>
                  <a:t>de</a:t>
                </a:r>
                <a:r>
                  <a:rPr lang="en-CA" dirty="0"/>
                  <a:t>			Y=</a:t>
                </a:r>
                <a:r>
                  <a:rPr lang="en-CA" dirty="0" err="1"/>
                  <a:t>l</a:t>
                </a:r>
                <a:r>
                  <a:rPr lang="en-CA" b="1" dirty="0" err="1"/>
                  <a:t>ab</a:t>
                </a:r>
                <a:r>
                  <a:rPr lang="en-CA" dirty="0" err="1"/>
                  <a:t>ef</a:t>
                </a:r>
                <a:r>
                  <a:rPr lang="en-CA" dirty="0"/>
                  <a:t>	[no suitable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/>
                  <a:t> found]</a:t>
                </a:r>
              </a:p>
              <a:p>
                <a:pPr lvl="1"/>
                <a:r>
                  <a:rPr lang="en-CA" dirty="0"/>
                  <a:t>X=</a:t>
                </a:r>
                <a:r>
                  <a:rPr lang="en-CA" b="1" dirty="0" err="1"/>
                  <a:t>ab</a:t>
                </a:r>
                <a:r>
                  <a:rPr lang="en-CA" dirty="0" err="1"/>
                  <a:t>c</a:t>
                </a:r>
                <a:r>
                  <a:rPr lang="en-CA" u="sng" dirty="0" err="1"/>
                  <a:t>d</a:t>
                </a:r>
                <a:r>
                  <a:rPr lang="en-CA" dirty="0" err="1"/>
                  <a:t>e</a:t>
                </a:r>
                <a:r>
                  <a:rPr lang="en-CA" dirty="0"/>
                  <a:t>			Y=</a:t>
                </a:r>
                <a:r>
                  <a:rPr lang="en-CA" dirty="0" err="1"/>
                  <a:t>l</a:t>
                </a:r>
                <a:r>
                  <a:rPr lang="en-CA" b="1" dirty="0" err="1"/>
                  <a:t>ab</a:t>
                </a:r>
                <a:r>
                  <a:rPr lang="en-CA" dirty="0" err="1"/>
                  <a:t>ef</a:t>
                </a:r>
                <a:r>
                  <a:rPr lang="en-CA" dirty="0"/>
                  <a:t>	[no suitable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/>
                  <a:t> found]</a:t>
                </a:r>
              </a:p>
              <a:p>
                <a:pPr lvl="1"/>
                <a:r>
                  <a:rPr lang="en-CA" dirty="0"/>
                  <a:t>X=</a:t>
                </a:r>
                <a:r>
                  <a:rPr lang="en-CA" b="1" dirty="0" err="1"/>
                  <a:t>ab</a:t>
                </a:r>
                <a:r>
                  <a:rPr lang="en-CA" dirty="0" err="1"/>
                  <a:t>cd</a:t>
                </a:r>
                <a:r>
                  <a:rPr lang="en-CA" b="1" u="sng" dirty="0" err="1"/>
                  <a:t>e</a:t>
                </a:r>
                <a:r>
                  <a:rPr lang="en-CA" dirty="0"/>
                  <a:t>			Y=</a:t>
                </a:r>
                <a:r>
                  <a:rPr lang="en-CA" dirty="0" err="1"/>
                  <a:t>l</a:t>
                </a:r>
                <a:r>
                  <a:rPr lang="en-CA" b="1" dirty="0" err="1"/>
                  <a:t>ab</a:t>
                </a:r>
                <a:r>
                  <a:rPr lang="en-CA" b="1" u="sng" dirty="0" err="1"/>
                  <a:t>e</a:t>
                </a:r>
                <a:r>
                  <a:rPr lang="en-CA" dirty="0" err="1"/>
                  <a:t>f</a:t>
                </a:r>
                <a:r>
                  <a:rPr lang="en-CA" dirty="0"/>
                  <a:t>	</a:t>
                </a:r>
              </a:p>
              <a:p>
                <a:pPr lvl="1"/>
                <a:r>
                  <a:rPr lang="en-CA" dirty="0"/>
                  <a:t>Z=</a:t>
                </a:r>
                <a:r>
                  <a:rPr lang="en-CA" dirty="0" err="1"/>
                  <a:t>abe</a:t>
                </a:r>
                <a:r>
                  <a:rPr lang="en-CA" dirty="0"/>
                  <a:t>				Optimal?</a:t>
                </a:r>
              </a:p>
              <a:p>
                <a:pPr lvl="1"/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27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F83C2-08ED-8B04-0F2C-0670FFE4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0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Possible greedy solutions?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CA" dirty="0" err="1"/>
                  <a:t>Alg</a:t>
                </a:r>
                <a:r>
                  <a:rPr lang="en-CA" dirty="0"/>
                  <a:t>: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, try to choose a </a:t>
                </a:r>
                <a:r>
                  <a:rPr lang="en-CA" b="1" dirty="0"/>
                  <a:t>matching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br>
                  <a:rPr lang="en-CA" b="0" dirty="0"/>
                </a:br>
                <a:r>
                  <a:rPr lang="en-CA" b="0" dirty="0"/>
                  <a:t>that is </a:t>
                </a:r>
                <a:r>
                  <a:rPr lang="en-CA" b="1" dirty="0"/>
                  <a:t>to the right </a:t>
                </a:r>
                <a:r>
                  <a:rPr lang="en-CA" b="0" dirty="0"/>
                  <a:t>of all previously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b="0" dirty="0"/>
                  <a:t> values</a:t>
                </a:r>
              </a:p>
              <a:p>
                <a:pPr lvl="1"/>
                <a:r>
                  <a:rPr lang="en-CA" dirty="0"/>
                  <a:t>X=</a:t>
                </a:r>
                <a:r>
                  <a:rPr lang="en-CA" b="1" u="sng" dirty="0" err="1"/>
                  <a:t>a</a:t>
                </a:r>
                <a:r>
                  <a:rPr lang="en-CA" dirty="0" err="1"/>
                  <a:t>zbracadabra</a:t>
                </a:r>
                <a:r>
                  <a:rPr lang="en-CA" dirty="0"/>
                  <a:t>	Y=</a:t>
                </a:r>
                <a:r>
                  <a:rPr lang="en-CA" b="1" u="sng" dirty="0" err="1"/>
                  <a:t>a</a:t>
                </a:r>
                <a:r>
                  <a:rPr lang="en-CA" dirty="0" err="1"/>
                  <a:t>bracadabraz</a:t>
                </a:r>
                <a:endParaRPr lang="en-CA" dirty="0"/>
              </a:p>
              <a:p>
                <a:pPr lvl="1"/>
                <a:r>
                  <a:rPr lang="en-CA" dirty="0"/>
                  <a:t>X=</a:t>
                </a:r>
                <a:r>
                  <a:rPr lang="en-CA" b="1" dirty="0" err="1"/>
                  <a:t>a</a:t>
                </a:r>
                <a:r>
                  <a:rPr lang="en-CA" b="1" u="sng" dirty="0" err="1"/>
                  <a:t>z</a:t>
                </a:r>
                <a:r>
                  <a:rPr lang="en-CA" dirty="0" err="1"/>
                  <a:t>bracadabra</a:t>
                </a:r>
                <a:r>
                  <a:rPr lang="en-CA" dirty="0"/>
                  <a:t>	Y=</a:t>
                </a:r>
                <a:r>
                  <a:rPr lang="en-CA" b="1" dirty="0" err="1"/>
                  <a:t>a</a:t>
                </a:r>
                <a:r>
                  <a:rPr lang="en-CA" dirty="0" err="1"/>
                  <a:t>bracadabra</a:t>
                </a:r>
                <a:r>
                  <a:rPr lang="en-CA" b="1" u="sng" dirty="0" err="1"/>
                  <a:t>z</a:t>
                </a:r>
                <a:endParaRPr lang="en-CA" b="1" u="sng" dirty="0"/>
              </a:p>
              <a:p>
                <a:pPr lvl="1"/>
                <a:r>
                  <a:rPr lang="en-CA" dirty="0"/>
                  <a:t>X=</a:t>
                </a:r>
                <a:r>
                  <a:rPr lang="en-CA" b="1" dirty="0" err="1"/>
                  <a:t>az</a:t>
                </a:r>
                <a:r>
                  <a:rPr lang="en-CA" u="sng" dirty="0" err="1"/>
                  <a:t>b</a:t>
                </a:r>
                <a:r>
                  <a:rPr lang="en-CA" dirty="0" err="1"/>
                  <a:t>racadabra</a:t>
                </a:r>
                <a:r>
                  <a:rPr lang="en-CA" dirty="0"/>
                  <a:t>	Y=</a:t>
                </a:r>
                <a:r>
                  <a:rPr lang="en-CA" b="1" dirty="0" err="1"/>
                  <a:t>a</a:t>
                </a:r>
                <a:r>
                  <a:rPr lang="en-CA" dirty="0" err="1"/>
                  <a:t>bracadabra</a:t>
                </a:r>
                <a:r>
                  <a:rPr lang="en-CA" b="1" dirty="0" err="1"/>
                  <a:t>z</a:t>
                </a:r>
                <a:r>
                  <a:rPr lang="en-CA" b="1" dirty="0"/>
                  <a:t> </a:t>
                </a:r>
                <a:r>
                  <a:rPr lang="en-CA" dirty="0"/>
                  <a:t>[no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/>
                  <a:t> after </a:t>
                </a:r>
                <a:r>
                  <a:rPr lang="en-CA" b="1" dirty="0"/>
                  <a:t>z</a:t>
                </a:r>
                <a:r>
                  <a:rPr lang="en-CA" dirty="0"/>
                  <a:t>]</a:t>
                </a:r>
              </a:p>
              <a:p>
                <a:pPr lvl="1"/>
                <a:r>
                  <a:rPr lang="en-CA" dirty="0"/>
                  <a:t>X=</a:t>
                </a:r>
                <a:r>
                  <a:rPr lang="en-CA" b="1" dirty="0" err="1"/>
                  <a:t>az</a:t>
                </a:r>
                <a:r>
                  <a:rPr lang="en-CA" dirty="0" err="1"/>
                  <a:t>b</a:t>
                </a:r>
                <a:r>
                  <a:rPr lang="en-CA" u="sng" dirty="0" err="1"/>
                  <a:t>r</a:t>
                </a:r>
                <a:r>
                  <a:rPr lang="en-CA" dirty="0" err="1"/>
                  <a:t>acadabra</a:t>
                </a:r>
                <a:r>
                  <a:rPr lang="en-CA" dirty="0"/>
                  <a:t>	Y=</a:t>
                </a:r>
                <a:r>
                  <a:rPr lang="en-CA" b="1" dirty="0" err="1"/>
                  <a:t>a</a:t>
                </a:r>
                <a:r>
                  <a:rPr lang="en-CA" dirty="0" err="1"/>
                  <a:t>bracadabra</a:t>
                </a:r>
                <a:r>
                  <a:rPr lang="en-CA" b="1" dirty="0" err="1"/>
                  <a:t>z</a:t>
                </a:r>
                <a:r>
                  <a:rPr lang="en-CA" b="1" dirty="0"/>
                  <a:t> </a:t>
                </a:r>
                <a:r>
                  <a:rPr lang="en-CA" dirty="0"/>
                  <a:t>[no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/>
                  <a:t> after </a:t>
                </a:r>
                <a:r>
                  <a:rPr lang="en-CA" b="1" dirty="0"/>
                  <a:t>z</a:t>
                </a:r>
                <a:r>
                  <a:rPr lang="en-CA" dirty="0"/>
                  <a:t>]</a:t>
                </a:r>
              </a:p>
              <a:p>
                <a:pPr lvl="1"/>
                <a:r>
                  <a:rPr lang="en-CA" dirty="0"/>
                  <a:t>…</a:t>
                </a:r>
              </a:p>
              <a:p>
                <a:pPr lvl="1"/>
                <a:r>
                  <a:rPr lang="en-CA" dirty="0"/>
                  <a:t>Z=</a:t>
                </a:r>
                <a:r>
                  <a:rPr lang="en-CA" dirty="0" err="1"/>
                  <a:t>az</a:t>
                </a:r>
                <a:r>
                  <a:rPr lang="en-CA" dirty="0"/>
                  <a:t>			Optimal?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27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7104183" y="4472354"/>
            <a:ext cx="4847493" cy="1230923"/>
          </a:xfrm>
          <a:prstGeom prst="wedgeRectCallout">
            <a:avLst>
              <a:gd name="adj1" fmla="val -17568"/>
              <a:gd name="adj2" fmla="val 20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Similar greedy </a:t>
            </a:r>
            <a:r>
              <a:rPr lang="en-CA" sz="2400" dirty="0" err="1"/>
              <a:t>alg</a:t>
            </a:r>
            <a:r>
              <a:rPr lang="en-CA" sz="2400" dirty="0"/>
              <a:t> that goes right-to-left works for this input, but fails for other inputs.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46539" y="3882143"/>
            <a:ext cx="2872154" cy="990600"/>
          </a:xfrm>
          <a:prstGeom prst="wedgeRectCallout">
            <a:avLst>
              <a:gd name="adj1" fmla="val 39167"/>
              <a:gd name="adj2" fmla="val -115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Blindly taking z is bad.</a:t>
            </a:r>
          </a:p>
          <a:p>
            <a:pPr algn="ctr"/>
            <a:r>
              <a:rPr lang="en-CA" b="1" dirty="0"/>
              <a:t>How to decide </a:t>
            </a:r>
            <a:r>
              <a:rPr lang="en-CA" dirty="0"/>
              <a:t>whether to take or leave z?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21517" y="5284603"/>
            <a:ext cx="2872154" cy="990600"/>
          </a:xfrm>
          <a:prstGeom prst="wedgeRectCallout">
            <a:avLst>
              <a:gd name="adj1" fmla="val -30629"/>
              <a:gd name="adj2" fmla="val -91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Try </a:t>
            </a:r>
            <a:r>
              <a:rPr lang="en-CA" b="1" dirty="0"/>
              <a:t>both</a:t>
            </a:r>
            <a:r>
              <a:rPr lang="en-CA" dirty="0"/>
              <a:t> possibilities!</a:t>
            </a:r>
            <a:br>
              <a:rPr lang="en-CA" dirty="0"/>
            </a:br>
            <a:r>
              <a:rPr lang="en-CA" dirty="0"/>
              <a:t>(Brute force / dynamic programming)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92C19-CE1D-C88F-505B-F90E9A80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Defining subproblems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28226" y="1216710"/>
                <a:ext cx="9792058" cy="4923536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Full problem: </a:t>
                </a:r>
                <a14:m>
                  <m:oMath xmlns:m="http://schemas.openxmlformats.org/officeDocument/2006/math">
                    <m:r>
                      <a:rPr lang="en-CA" b="1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1" i="0" dirty="0" smtClean="0">
                        <a:latin typeface="Cambria Math" panose="02040503050406030204" pitchFamily="18" charset="0"/>
                      </a:rPr>
                      <m:t>𝐋𝐂𝐒</m:t>
                    </m:r>
                    <m:d>
                      <m:dPr>
                        <m:ctrlPr>
                          <a:rPr lang="en-CA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dirty="0"/>
                  <a:t> 	(i.e., </a:t>
                </a:r>
                <a:r>
                  <a:rPr lang="en-CA" b="1" dirty="0"/>
                  <a:t>length</a:t>
                </a:r>
                <a:r>
                  <a:rPr lang="en-CA" dirty="0"/>
                  <a:t> of LCS)</a:t>
                </a:r>
              </a:p>
              <a:p>
                <a:pPr lvl="1"/>
                <a:r>
                  <a:rPr lang="en-CA" dirty="0"/>
                  <a:t>Reduce size by taking </a:t>
                </a:r>
                <a:r>
                  <a:rPr lang="en-CA" b="1" dirty="0"/>
                  <a:t>prefixes </a:t>
                </a:r>
                <a:r>
                  <a:rPr lang="en-CA" dirty="0"/>
                  <a:t>of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 or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CA" dirty="0"/>
              </a:p>
              <a:p>
                <a:pPr lvl="1" fontAlgn="t"/>
                <a:r>
                  <a:rPr lang="en-CA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CA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effectLst/>
                </a:endParaRPr>
              </a:p>
              <a:p>
                <a:endParaRPr lang="en-CA" b="1" dirty="0"/>
              </a:p>
              <a:p>
                <a:endParaRPr lang="en-CA" b="1" dirty="0"/>
              </a:p>
              <a:p>
                <a:pPr lvl="1" fontAlgn="t"/>
                <a:r>
                  <a:rPr lang="en-CA" dirty="0">
                    <a:effectLst/>
                  </a:rPr>
                  <a:t>Note </a:t>
                </a:r>
                <a14:m>
                  <m:oMath xmlns:m="http://schemas.openxmlformats.org/officeDocument/2006/math">
                    <m:r>
                      <a:rPr lang="en-CA" b="0" i="1" smtClean="0">
                        <a:effectLst/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>
                    <a:effectLst/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effectLst/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CA" b="0" dirty="0">
                  <a:effectLst/>
                </a:endParaRPr>
              </a:p>
              <a:p>
                <a:r>
                  <a:rPr lang="en-CA" b="1" dirty="0"/>
                  <a:t>Subproblem: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0" smtClean="0">
                            <a:latin typeface="Cambria Math" panose="02040503050406030204" pitchFamily="18" charset="0"/>
                          </a:rPr>
                          <m:t>𝐋𝐂𝐒</m:t>
                        </m:r>
                        <m:d>
                          <m:d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CA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CA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CA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CA" b="1" dirty="0">
                  <a:effectLst/>
                </a:endParaRPr>
              </a:p>
              <a:p>
                <a:pPr fontAlgn="t"/>
                <a:r>
                  <a:rPr lang="en-CA" b="1" dirty="0"/>
                  <a:t>Shrinking the problem: </a:t>
                </a:r>
                <a:r>
                  <a:rPr lang="en-CA" dirty="0"/>
                  <a:t>remove the </a:t>
                </a:r>
                <a:r>
                  <a:rPr lang="en-CA" b="1" dirty="0"/>
                  <a:t>last letter </a:t>
                </a:r>
                <a:r>
                  <a:rPr lang="en-CA" dirty="0"/>
                  <a:t>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 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CA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8226" y="1216710"/>
                <a:ext cx="9792058" cy="4923536"/>
              </a:xfrm>
              <a:blipFill>
                <a:blip r:embed="rId3"/>
                <a:stretch>
                  <a:fillRect l="-1681" t="-17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724745"/>
                  </p:ext>
                </p:extLst>
              </p:nvPr>
            </p:nvGraphicFramePr>
            <p:xfrm>
              <a:off x="2101614" y="3156555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8967031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594936541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34123151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026345297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217620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914912011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02529228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63779987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58652164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884066097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3249743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1" i="1" dirty="0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CA" b="1" i="1" dirty="0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1850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724745"/>
                  </p:ext>
                </p:extLst>
              </p:nvPr>
            </p:nvGraphicFramePr>
            <p:xfrm>
              <a:off x="2101614" y="3156555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8967031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594936541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34123151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026345297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217620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914912011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02529228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63779987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58652164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884066097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3249743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" t="-8065" r="-10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800" t="-8065" r="-9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800" t="-8065" r="-8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800" t="-8065" r="-7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800" t="-8065" r="-6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00800" t="-8065" r="-1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800" t="-8065" r="-3200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18500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055071"/>
                  </p:ext>
                </p:extLst>
              </p:nvPr>
            </p:nvGraphicFramePr>
            <p:xfrm>
              <a:off x="2101614" y="3548028"/>
              <a:ext cx="379925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9851">
                      <a:extLst>
                        <a:ext uri="{9D8B030D-6E8A-4147-A177-3AD203B41FA5}">
                          <a16:colId xmlns:a16="http://schemas.microsoft.com/office/drawing/2014/main" val="776620046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3594936541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2341231512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2026345297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17321762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1" i="1" dirty="0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CA" b="1" i="1" dirty="0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1850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055071"/>
                  </p:ext>
                </p:extLst>
              </p:nvPr>
            </p:nvGraphicFramePr>
            <p:xfrm>
              <a:off x="2101614" y="3548028"/>
              <a:ext cx="379925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9851">
                      <a:extLst>
                        <a:ext uri="{9D8B030D-6E8A-4147-A177-3AD203B41FA5}">
                          <a16:colId xmlns:a16="http://schemas.microsoft.com/office/drawing/2014/main" val="776620046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3594936541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2341231512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2026345297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17321762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3279" r="-4032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800" t="-3279" r="-3032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419" t="-3279" r="-20564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3279" r="-1040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3279" r="-4000" b="-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18500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63672-B33F-3C27-84CC-F93F37F5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B3A231BA-A21A-4466-A3B0-9F942DCBFAC4}"/>
                  </a:ext>
                </a:extLst>
              </p:cNvPr>
              <p:cNvSpPr/>
              <p:nvPr/>
            </p:nvSpPr>
            <p:spPr>
              <a:xfrm>
                <a:off x="9143999" y="1813225"/>
                <a:ext cx="2568075" cy="754288"/>
              </a:xfrm>
              <a:prstGeom prst="wedgeRectCallout">
                <a:avLst>
                  <a:gd name="adj1" fmla="val -16941"/>
                  <a:gd name="adj2" fmla="val 10025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Neither of these is part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B3A231BA-A21A-4466-A3B0-9F942DCBF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9" y="1813225"/>
                <a:ext cx="2568075" cy="754288"/>
              </a:xfrm>
              <a:prstGeom prst="wedgeRectCallout">
                <a:avLst>
                  <a:gd name="adj1" fmla="val -16941"/>
                  <a:gd name="adj2" fmla="val 100252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DD87F3D-D52D-4190-B45B-1C26441D6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3967340"/>
                  </p:ext>
                </p:extLst>
              </p:nvPr>
            </p:nvGraphicFramePr>
            <p:xfrm>
              <a:off x="556171" y="3243580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/>
                            <a:t>b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DD87F3D-D52D-4190-B45B-1C26441D6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3967340"/>
                  </p:ext>
                </p:extLst>
              </p:nvPr>
            </p:nvGraphicFramePr>
            <p:xfrm>
              <a:off x="556171" y="3243580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0" t="-8197" r="-10024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/>
                            <a:t>b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9434C75D-DDC7-40FA-A2FD-8EF9C769F9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760017"/>
                  </p:ext>
                </p:extLst>
              </p:nvPr>
            </p:nvGraphicFramePr>
            <p:xfrm>
              <a:off x="556171" y="5086090"/>
              <a:ext cx="5327784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9434C75D-DDC7-40FA-A2FD-8EF9C769F9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760017"/>
                  </p:ext>
                </p:extLst>
              </p:nvPr>
            </p:nvGraphicFramePr>
            <p:xfrm>
              <a:off x="556171" y="5086090"/>
              <a:ext cx="5327784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" t="-8065" r="-6032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-2"/>
            <a:ext cx="10678701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Building solutions from subproblems</a:t>
            </a:r>
            <a:br>
              <a:rPr lang="en-CA" dirty="0"/>
            </a:br>
            <a:r>
              <a:rPr lang="en-CA" sz="2700" b="1" dirty="0"/>
              <a:t>Example #1 to build intuition</a:t>
            </a:r>
            <a:endParaRPr lang="en-CA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12EDFF7-6AC4-4FA7-A2DA-12C0AF5CA92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210676"/>
              <a:ext cx="685000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/>
                            <a:t>z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12EDFF7-6AC4-4FA7-A2DA-12C0AF5CA92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210676"/>
              <a:ext cx="685000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8065" r="-8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/>
                            <a:t>z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3C48304-FBDD-4A07-9854-95E177E4C8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497468"/>
              <a:ext cx="6850008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234384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3C48304-FBDD-4A07-9854-95E177E4C8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497468"/>
              <a:ext cx="6850008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8197" r="-6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8197" r="-5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0000" t="-8197" r="-4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3226" t="-8197" r="-403226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99200" t="-8197" r="-1000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99200" t="-8197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B471107-CC73-4E2D-B6D8-1EAEC4415F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2644164"/>
                  </p:ext>
                </p:extLst>
              </p:nvPr>
            </p:nvGraphicFramePr>
            <p:xfrm>
              <a:off x="556171" y="3622621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B471107-CC73-4E2D-B6D8-1EAEC4415F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2644164"/>
                  </p:ext>
                </p:extLst>
              </p:nvPr>
            </p:nvGraphicFramePr>
            <p:xfrm>
              <a:off x="556171" y="3622621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8065" r="-8992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8065" r="-7992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0000" t="-8065" r="-6992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00000" t="-8065" r="-5992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99200" t="-8065" r="-100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99200" t="-806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Left Brace 16">
            <a:extLst>
              <a:ext uri="{FF2B5EF4-FFF2-40B4-BE49-F238E27FC236}">
                <a16:creationId xmlns:a16="http://schemas.microsoft.com/office/drawing/2014/main" id="{AAA11E06-2227-4F9E-9095-632C3B055E33}"/>
              </a:ext>
            </a:extLst>
          </p:cNvPr>
          <p:cNvSpPr/>
          <p:nvPr/>
        </p:nvSpPr>
        <p:spPr>
          <a:xfrm rot="16200000">
            <a:off x="3840908" y="-695232"/>
            <a:ext cx="270387" cy="5315220"/>
          </a:xfrm>
          <a:prstGeom prst="leftBrace">
            <a:avLst>
              <a:gd name="adj1" fmla="val 64697"/>
              <a:gd name="adj2" fmla="val 50000"/>
            </a:avLst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542969-2F8E-4E12-86D0-045EF9EA87B7}"/>
                  </a:ext>
                </a:extLst>
              </p:cNvPr>
              <p:cNvSpPr txBox="1"/>
              <p:nvPr/>
            </p:nvSpPr>
            <p:spPr>
              <a:xfrm>
                <a:off x="3496095" y="2066900"/>
                <a:ext cx="796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542969-2F8E-4E12-86D0-045EF9EA8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095" y="2066900"/>
                <a:ext cx="796949" cy="369332"/>
              </a:xfrm>
              <a:prstGeom prst="rect">
                <a:avLst/>
              </a:prstGeom>
              <a:blipFill>
                <a:blip r:embed="rId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1ED722D1-447D-4BFD-82B3-0AD312C86DE7}"/>
              </a:ext>
            </a:extLst>
          </p:cNvPr>
          <p:cNvSpPr/>
          <p:nvPr/>
        </p:nvSpPr>
        <p:spPr>
          <a:xfrm rot="16200000">
            <a:off x="4597993" y="688064"/>
            <a:ext cx="270387" cy="6829391"/>
          </a:xfrm>
          <a:prstGeom prst="leftBrace">
            <a:avLst>
              <a:gd name="adj1" fmla="val 64697"/>
              <a:gd name="adj2" fmla="val 50000"/>
            </a:avLst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F89E78-4E6E-4E64-9EF8-130C769AD515}"/>
                  </a:ext>
                </a:extLst>
              </p:cNvPr>
              <p:cNvSpPr txBox="1"/>
              <p:nvPr/>
            </p:nvSpPr>
            <p:spPr>
              <a:xfrm>
                <a:off x="4370480" y="4219025"/>
                <a:ext cx="725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F89E78-4E6E-4E64-9EF8-130C769AD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480" y="4219025"/>
                <a:ext cx="725411" cy="369332"/>
              </a:xfrm>
              <a:prstGeom prst="rect">
                <a:avLst/>
              </a:prstGeom>
              <a:blipFill>
                <a:blip r:embed="rId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89268541-023E-4E7E-BCFD-740200C921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1056378"/>
                  </p:ext>
                </p:extLst>
              </p:nvPr>
            </p:nvGraphicFramePr>
            <p:xfrm>
              <a:off x="556171" y="5437907"/>
              <a:ext cx="5327784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234384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dirty="0" smtClean="0"/>
                                  <m:t>…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dirty="0" smtClean="0"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89268541-023E-4E7E-BCFD-740200C921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1056378"/>
                  </p:ext>
                </p:extLst>
              </p:nvPr>
            </p:nvGraphicFramePr>
            <p:xfrm>
              <a:off x="556171" y="5437907"/>
              <a:ext cx="5327784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000" r="-5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0000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r="-3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00000" r="-2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0000" r="-1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00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Process 21">
                <a:extLst>
                  <a:ext uri="{FF2B5EF4-FFF2-40B4-BE49-F238E27FC236}">
                    <a16:creationId xmlns:a16="http://schemas.microsoft.com/office/drawing/2014/main" id="{3520D9B9-4FBA-431E-BB7D-F9CAED3BA303}"/>
                  </a:ext>
                </a:extLst>
              </p:cNvPr>
              <p:cNvSpPr/>
              <p:nvPr/>
            </p:nvSpPr>
            <p:spPr>
              <a:xfrm>
                <a:off x="5995372" y="5086090"/>
                <a:ext cx="2663031" cy="679971"/>
              </a:xfrm>
              <a:prstGeom prst="flowChartProcess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Consider</a:t>
                </a:r>
                <a:r>
                  <a:rPr lang="en-CA" dirty="0"/>
                  <a:t> optimal solution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𝐋𝐂𝐒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2" name="Flowchart: Process 21">
                <a:extLst>
                  <a:ext uri="{FF2B5EF4-FFF2-40B4-BE49-F238E27FC236}">
                    <a16:creationId xmlns:a16="http://schemas.microsoft.com/office/drawing/2014/main" id="{3520D9B9-4FBA-431E-BB7D-F9CAED3BA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372" y="5086090"/>
                <a:ext cx="2663031" cy="679971"/>
              </a:xfrm>
              <a:prstGeom prst="flowChartProcess">
                <a:avLst/>
              </a:prstGeom>
              <a:blipFill>
                <a:blip r:embed="rId11"/>
                <a:stretch>
                  <a:fillRect t="-877" b="-105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565A3F7A-E152-4667-B237-CBAE08FCC34E}"/>
                  </a:ext>
                </a:extLst>
              </p:cNvPr>
              <p:cNvSpPr/>
              <p:nvPr/>
            </p:nvSpPr>
            <p:spPr>
              <a:xfrm>
                <a:off x="7929716" y="835399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This cannot be the final </a:t>
                </a:r>
                <a:r>
                  <a:rPr lang="en-CA" b="1" dirty="0"/>
                  <a:t>a</a:t>
                </a:r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565A3F7A-E152-4667-B237-CBAE08FCC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16" y="835399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  <a:blipFill>
                <a:blip r:embed="rId12"/>
                <a:stretch>
                  <a:fillRect b="-31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072582E2-D8A5-407D-ABF2-C2849E248727}"/>
                  </a:ext>
                </a:extLst>
              </p:cNvPr>
              <p:cNvSpPr/>
              <p:nvPr/>
            </p:nvSpPr>
            <p:spPr>
              <a:xfrm>
                <a:off x="4803058" y="2076647"/>
                <a:ext cx="3790336" cy="839385"/>
              </a:xfrm>
              <a:prstGeom prst="wedgeRectCallout">
                <a:avLst>
                  <a:gd name="adj1" fmla="val -65182"/>
                  <a:gd name="adj2" fmla="val -2749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CA" dirty="0"/>
                  <a:t> is a subsequence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b="1" dirty="0"/>
                  <a:t> a must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072582E2-D8A5-407D-ABF2-C2849E248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058" y="2076647"/>
                <a:ext cx="3790336" cy="839385"/>
              </a:xfrm>
              <a:prstGeom prst="wedgeRectCallout">
                <a:avLst>
                  <a:gd name="adj1" fmla="val -65182"/>
                  <a:gd name="adj2" fmla="val -27492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F26F9C7B-1627-44F4-BBFA-8D39DF545AD2}"/>
                  </a:ext>
                </a:extLst>
              </p:cNvPr>
              <p:cNvSpPr/>
              <p:nvPr/>
            </p:nvSpPr>
            <p:spPr>
              <a:xfrm>
                <a:off x="9458632" y="2916032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This cannot be the final </a:t>
                </a:r>
                <a:r>
                  <a:rPr lang="en-CA" b="1" dirty="0"/>
                  <a:t>a</a:t>
                </a:r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F26F9C7B-1627-44F4-BBFA-8D39DF545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632" y="2916032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  <a:blipFill>
                <a:blip r:embed="rId14"/>
                <a:stretch>
                  <a:fillRect b="-3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6BCBD594-D9E0-45E7-99D8-681A58F3FB15}"/>
                  </a:ext>
                </a:extLst>
              </p:cNvPr>
              <p:cNvSpPr/>
              <p:nvPr/>
            </p:nvSpPr>
            <p:spPr>
              <a:xfrm>
                <a:off x="5447314" y="4198101"/>
                <a:ext cx="2615137" cy="562327"/>
              </a:xfrm>
              <a:prstGeom prst="wedgeRectCallout">
                <a:avLst>
                  <a:gd name="adj1" fmla="val -65227"/>
                  <a:gd name="adj2" fmla="val -138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b="1" dirty="0"/>
                  <a:t> a must be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6BCBD594-D9E0-45E7-99D8-681A58F3F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314" y="4198101"/>
                <a:ext cx="2615137" cy="562327"/>
              </a:xfrm>
              <a:prstGeom prst="wedgeRectCallout">
                <a:avLst>
                  <a:gd name="adj1" fmla="val -65227"/>
                  <a:gd name="adj2" fmla="val -13865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E4CFF91B-E711-4341-8FEF-F9655E0ED19D}"/>
                  </a:ext>
                </a:extLst>
              </p:cNvPr>
              <p:cNvSpPr/>
              <p:nvPr/>
            </p:nvSpPr>
            <p:spPr>
              <a:xfrm>
                <a:off x="9143999" y="1813225"/>
                <a:ext cx="2568075" cy="754288"/>
              </a:xfrm>
              <a:prstGeom prst="wedgeRectCallout">
                <a:avLst>
                  <a:gd name="adj1" fmla="val -32447"/>
                  <a:gd name="adj2" fmla="val -841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Neither of these is part of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E4CFF91B-E711-4341-8FEF-F9655E0ED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9" y="1813225"/>
                <a:ext cx="2568075" cy="754288"/>
              </a:xfrm>
              <a:prstGeom prst="wedgeRectCallout">
                <a:avLst>
                  <a:gd name="adj1" fmla="val -32447"/>
                  <a:gd name="adj2" fmla="val -84195"/>
                </a:avLst>
              </a:prstGeom>
              <a:blipFill>
                <a:blip r:embed="rId1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23694599-A29C-4A69-A875-9D1670DDEB4D}"/>
                  </a:ext>
                </a:extLst>
              </p:cNvPr>
              <p:cNvSpPr/>
              <p:nvPr/>
            </p:nvSpPr>
            <p:spPr>
              <a:xfrm>
                <a:off x="3437474" y="6022601"/>
                <a:ext cx="5220929" cy="459481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CA" dirty="0"/>
                  <a:t> we know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𝐋𝐂𝐒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23694599-A29C-4A69-A875-9D1670DDE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474" y="6022601"/>
                <a:ext cx="5220929" cy="459481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  <a:blipFill>
                <a:blip r:embed="rId17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59CF32-F1FF-8135-5BB2-440FF167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8" grpId="0"/>
      <p:bldP spid="19" grpId="0" animBg="1"/>
      <p:bldP spid="20" grpId="0"/>
      <p:bldP spid="22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8660" y="1221049"/>
                <a:ext cx="9905998" cy="5228336"/>
              </a:xfrm>
            </p:spPr>
            <p:txBody>
              <a:bodyPr/>
              <a:lstStyle/>
              <a:p>
                <a:r>
                  <a:rPr lang="en-CA" b="1" dirty="0"/>
                  <a:t>Input:</a:t>
                </a:r>
                <a:r>
                  <a:rPr lang="en-CA" dirty="0"/>
                  <a:t> 		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/>
                  <a:t> in 2D space </a:t>
                </a:r>
                <a:br>
                  <a:rPr lang="en-CA" dirty="0"/>
                </a:br>
                <a:r>
                  <a:rPr lang="en-CA" dirty="0"/>
                  <a:t>				that form a </a:t>
                </a:r>
                <a:r>
                  <a:rPr lang="en-CA" b="1" dirty="0"/>
                  <a:t>convex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-</a:t>
                </a:r>
                <a:r>
                  <a:rPr lang="en-CA" dirty="0" err="1"/>
                  <a:t>gon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CA" dirty="0"/>
              </a:p>
              <a:p>
                <a:pPr lvl="4"/>
                <a:r>
                  <a:rPr lang="en-CA" dirty="0"/>
                  <a:t>Assume points are </a:t>
                </a:r>
                <a:r>
                  <a:rPr lang="en-CA" b="1" dirty="0"/>
                  <a:t>sorted clockwise</a:t>
                </a:r>
                <a:br>
                  <a:rPr lang="en-CA" dirty="0"/>
                </a:br>
                <a:r>
                  <a:rPr lang="en-CA" dirty="0"/>
                  <a:t>around the center of P</a:t>
                </a:r>
              </a:p>
              <a:p>
                <a:r>
                  <a:rPr lang="en-CA" b="1" dirty="0"/>
                  <a:t>Find:</a:t>
                </a:r>
                <a:r>
                  <a:rPr lang="en-CA" dirty="0"/>
                  <a:t> 		a triangulation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such that the sum of the</a:t>
                </a:r>
                <a:br>
                  <a:rPr lang="en-CA" dirty="0"/>
                </a:br>
                <a:r>
                  <a:rPr lang="en-CA" dirty="0"/>
                  <a:t>				perimeters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triangles is minimized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r>
                  <a:rPr lang="en-CA" b="1" dirty="0"/>
                  <a:t>Output:</a:t>
                </a:r>
                <a:r>
                  <a:rPr lang="en-CA" dirty="0"/>
                  <a:t> 	the </a:t>
                </a:r>
                <a:r>
                  <a:rPr lang="en-CA" b="1" dirty="0"/>
                  <a:t>sum</a:t>
                </a:r>
                <a:r>
                  <a:rPr lang="en-CA" dirty="0"/>
                  <a:t> of the </a:t>
                </a:r>
                <a:r>
                  <a:rPr lang="en-CA" b="1" dirty="0"/>
                  <a:t>perimeters</a:t>
                </a:r>
                <a:r>
                  <a:rPr lang="en-CA" dirty="0"/>
                  <a:t> of the triangles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b="1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8660" y="1221049"/>
                <a:ext cx="9905998" cy="5228336"/>
              </a:xfrm>
              <a:blipFill>
                <a:blip r:embed="rId2"/>
                <a:stretch>
                  <a:fillRect l="-1600" t="-1515" b="-3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AB99A66-6708-46A3-ABD6-C7FFD9E40C09}"/>
              </a:ext>
            </a:extLst>
          </p:cNvPr>
          <p:cNvSpPr/>
          <p:nvPr/>
        </p:nvSpPr>
        <p:spPr>
          <a:xfrm>
            <a:off x="3649828" y="3976571"/>
            <a:ext cx="4493342" cy="1750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654" y="-2"/>
            <a:ext cx="10299516" cy="786772"/>
          </a:xfrm>
        </p:spPr>
        <p:txBody>
          <a:bodyPr>
            <a:normAutofit fontScale="90000"/>
          </a:bodyPr>
          <a:lstStyle/>
          <a:p>
            <a:r>
              <a:rPr lang="en-CA" dirty="0"/>
              <a:t>Problem: minimum length triangulation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385C983-111A-4684-B2DF-30BCF69A9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12" y="963897"/>
            <a:ext cx="2113936" cy="18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D45B68E-E028-450C-9EA0-874B09BB0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03" y="4100318"/>
            <a:ext cx="4109581" cy="156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98F36-AC92-4500-81FE-B32B84D943A3}"/>
                  </a:ext>
                </a:extLst>
              </p:cNvPr>
              <p:cNvSpPr txBox="1"/>
              <p:nvPr/>
            </p:nvSpPr>
            <p:spPr>
              <a:xfrm>
                <a:off x="8944499" y="1722727"/>
                <a:ext cx="471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98F36-AC92-4500-81FE-B32B84D94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499" y="1722727"/>
                <a:ext cx="471346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0D56D6-F1A5-46CE-83AF-7CAD39A6C072}"/>
                  </a:ext>
                </a:extLst>
              </p:cNvPr>
              <p:cNvSpPr txBox="1"/>
              <p:nvPr/>
            </p:nvSpPr>
            <p:spPr>
              <a:xfrm>
                <a:off x="9554099" y="631346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0D56D6-F1A5-46CE-83AF-7CAD39A6C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099" y="631346"/>
                <a:ext cx="476669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E97540-BD0C-49D6-953E-D37D879F10F6}"/>
                  </a:ext>
                </a:extLst>
              </p:cNvPr>
              <p:cNvSpPr txBox="1"/>
              <p:nvPr/>
            </p:nvSpPr>
            <p:spPr>
              <a:xfrm>
                <a:off x="10581570" y="698560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E97540-BD0C-49D6-953E-D37D879F1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570" y="698560"/>
                <a:ext cx="476669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426AD2-8F65-41C5-8843-C12795A02B62}"/>
                  </a:ext>
                </a:extLst>
              </p:cNvPr>
              <p:cNvSpPr txBox="1"/>
              <p:nvPr/>
            </p:nvSpPr>
            <p:spPr>
              <a:xfrm>
                <a:off x="11077904" y="1111782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426AD2-8F65-41C5-8843-C12795A02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904" y="1111782"/>
                <a:ext cx="476669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11017A-FEEC-4D4A-AE7A-B4D401408511}"/>
                  </a:ext>
                </a:extLst>
              </p:cNvPr>
              <p:cNvSpPr txBox="1"/>
              <p:nvPr/>
            </p:nvSpPr>
            <p:spPr>
              <a:xfrm>
                <a:off x="11240438" y="2092059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11017A-FEEC-4D4A-AE7A-B4D4014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438" y="2092059"/>
                <a:ext cx="476669" cy="369332"/>
              </a:xfrm>
              <a:prstGeom prst="rect">
                <a:avLst/>
              </a:prstGeom>
              <a:blipFill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561706-753F-492A-8B8C-5EC8E6DF3FFF}"/>
                  </a:ext>
                </a:extLst>
              </p:cNvPr>
              <p:cNvSpPr txBox="1"/>
              <p:nvPr/>
            </p:nvSpPr>
            <p:spPr>
              <a:xfrm>
                <a:off x="10822566" y="2602364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561706-753F-492A-8B8C-5EC8E6DF3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566" y="2602364"/>
                <a:ext cx="476669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00CA84-7F90-47F1-9343-8D77B353AE27}"/>
                  </a:ext>
                </a:extLst>
              </p:cNvPr>
              <p:cNvSpPr txBox="1"/>
              <p:nvPr/>
            </p:nvSpPr>
            <p:spPr>
              <a:xfrm>
                <a:off x="9642590" y="2666224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00CA84-7F90-47F1-9343-8D77B353A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590" y="2666224"/>
                <a:ext cx="476669" cy="369332"/>
              </a:xfrm>
              <a:prstGeom prst="rect">
                <a:avLst/>
              </a:prstGeom>
              <a:blipFill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2C0AF-E930-85BC-D27C-85E44B02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DD87F3D-D52D-4190-B45B-1C26441D6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6792801"/>
                  </p:ext>
                </p:extLst>
              </p:nvPr>
            </p:nvGraphicFramePr>
            <p:xfrm>
              <a:off x="556171" y="2894534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/>
                            <a:t>b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DD87F3D-D52D-4190-B45B-1C26441D6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6792801"/>
                  </p:ext>
                </p:extLst>
              </p:nvPr>
            </p:nvGraphicFramePr>
            <p:xfrm>
              <a:off x="556171" y="2894534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" t="-8065" r="-10024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/>
                            <a:t>b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9434C75D-DDC7-40FA-A2FD-8EF9C769F9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5086090"/>
              <a:ext cx="5327784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9434C75D-DDC7-40FA-A2FD-8EF9C769F9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5086090"/>
              <a:ext cx="5327784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0" t="-8065" r="-6032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-2"/>
            <a:ext cx="10678701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Building solutions from subproblems</a:t>
            </a:r>
            <a:br>
              <a:rPr lang="en-CA" dirty="0"/>
            </a:br>
            <a:r>
              <a:rPr lang="en-CA" sz="2700" b="1" dirty="0"/>
              <a:t>Example #2</a:t>
            </a:r>
            <a:endParaRPr lang="en-CA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12EDFF7-6AC4-4FA7-A2DA-12C0AF5CA9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688878"/>
                  </p:ext>
                </p:extLst>
              </p:nvPr>
            </p:nvGraphicFramePr>
            <p:xfrm>
              <a:off x="556171" y="1210676"/>
              <a:ext cx="685000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12EDFF7-6AC4-4FA7-A2DA-12C0AF5CA9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688878"/>
                  </p:ext>
                </p:extLst>
              </p:nvPr>
            </p:nvGraphicFramePr>
            <p:xfrm>
              <a:off x="556171" y="1210676"/>
              <a:ext cx="685000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" t="-8065" r="-8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3C48304-FBDD-4A07-9854-95E177E4C8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497468"/>
              <a:ext cx="6850008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234384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3C48304-FBDD-4A07-9854-95E177E4C8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497468"/>
              <a:ext cx="6850008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8197" r="-6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8197" r="-5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8197" r="-4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3226" t="-8197" r="-403226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99200" t="-8197" r="-1000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99200" t="-8197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B471107-CC73-4E2D-B6D8-1EAEC4415F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6626360"/>
                  </p:ext>
                </p:extLst>
              </p:nvPr>
            </p:nvGraphicFramePr>
            <p:xfrm>
              <a:off x="556171" y="3273575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B471107-CC73-4E2D-B6D8-1EAEC4415F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6626360"/>
                  </p:ext>
                </p:extLst>
              </p:nvPr>
            </p:nvGraphicFramePr>
            <p:xfrm>
              <a:off x="556171" y="3273575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8197" r="-8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8197" r="-7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0000" t="-8197" r="-6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0000" t="-8197" r="-5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99200" t="-8197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99200" t="-8197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1ED722D1-447D-4BFD-82B3-0AD312C86DE7}"/>
              </a:ext>
            </a:extLst>
          </p:cNvPr>
          <p:cNvSpPr/>
          <p:nvPr/>
        </p:nvSpPr>
        <p:spPr>
          <a:xfrm rot="16200000">
            <a:off x="4597993" y="339018"/>
            <a:ext cx="270387" cy="6829391"/>
          </a:xfrm>
          <a:prstGeom prst="leftBrace">
            <a:avLst>
              <a:gd name="adj1" fmla="val 64697"/>
              <a:gd name="adj2" fmla="val 50000"/>
            </a:avLst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F89E78-4E6E-4E64-9EF8-130C769AD515}"/>
                  </a:ext>
                </a:extLst>
              </p:cNvPr>
              <p:cNvSpPr txBox="1"/>
              <p:nvPr/>
            </p:nvSpPr>
            <p:spPr>
              <a:xfrm>
                <a:off x="4370480" y="3869979"/>
                <a:ext cx="725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F89E78-4E6E-4E64-9EF8-130C769AD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480" y="3869979"/>
                <a:ext cx="725411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89268541-023E-4E7E-BCFD-740200C921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5437907"/>
              <a:ext cx="5327784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234384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dirty="0" smtClean="0"/>
                                  <m:t>…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dirty="0" smtClean="0"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89268541-023E-4E7E-BCFD-740200C921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5437907"/>
              <a:ext cx="5327784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000" r="-5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0000" r="-3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00000" r="-2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00000" r="-1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00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565A3F7A-E152-4667-B237-CBAE08FCC34E}"/>
                  </a:ext>
                </a:extLst>
              </p:cNvPr>
              <p:cNvSpPr/>
              <p:nvPr/>
            </p:nvSpPr>
            <p:spPr>
              <a:xfrm>
                <a:off x="7929716" y="835399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This might be the final </a:t>
                </a:r>
                <a:r>
                  <a:rPr lang="en-CA" b="1" dirty="0"/>
                  <a:t>a</a:t>
                </a:r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565A3F7A-E152-4667-B237-CBAE08FCC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16" y="835399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  <a:blipFill>
                <a:blip r:embed="rId9"/>
                <a:stretch>
                  <a:fillRect r="-2921" b="-31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072582E2-D8A5-407D-ABF2-C2849E248727}"/>
                  </a:ext>
                </a:extLst>
              </p:cNvPr>
              <p:cNvSpPr/>
              <p:nvPr/>
            </p:nvSpPr>
            <p:spPr>
              <a:xfrm>
                <a:off x="5609333" y="3863349"/>
                <a:ext cx="3790336" cy="754288"/>
              </a:xfrm>
              <a:prstGeom prst="wedgeRectCallout">
                <a:avLst>
                  <a:gd name="adj1" fmla="val -65182"/>
                  <a:gd name="adj2" fmla="val -2749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CA" dirty="0"/>
                  <a:t> is a subsequence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b="1" dirty="0"/>
                  <a:t> a must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072582E2-D8A5-407D-ABF2-C2849E248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333" y="3863349"/>
                <a:ext cx="3790336" cy="754288"/>
              </a:xfrm>
              <a:prstGeom prst="wedgeRectCallout">
                <a:avLst>
                  <a:gd name="adj1" fmla="val -65182"/>
                  <a:gd name="adj2" fmla="val -27492"/>
                </a:avLst>
              </a:prstGeom>
              <a:blipFill>
                <a:blip r:embed="rId10"/>
                <a:stretch>
                  <a:fillRect b="-39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F26F9C7B-1627-44F4-BBFA-8D39DF545AD2}"/>
              </a:ext>
            </a:extLst>
          </p:cNvPr>
          <p:cNvSpPr/>
          <p:nvPr/>
        </p:nvSpPr>
        <p:spPr>
          <a:xfrm>
            <a:off x="9458632" y="2566986"/>
            <a:ext cx="2074607" cy="754288"/>
          </a:xfrm>
          <a:prstGeom prst="wedgeRectCallout">
            <a:avLst>
              <a:gd name="adj1" fmla="val -79838"/>
              <a:gd name="adj2" fmla="val 25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But this certainly is not :)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23694599-A29C-4A69-A875-9D1670DDEB4D}"/>
                  </a:ext>
                </a:extLst>
              </p:cNvPr>
              <p:cNvSpPr/>
              <p:nvPr/>
            </p:nvSpPr>
            <p:spPr>
              <a:xfrm>
                <a:off x="3437474" y="6022601"/>
                <a:ext cx="5220929" cy="459481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CA" dirty="0"/>
                  <a:t> we know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𝐋𝐂𝐒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23694599-A29C-4A69-A875-9D1670DDE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474" y="6022601"/>
                <a:ext cx="5220929" cy="459481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  <a:blipFill>
                <a:blip r:embed="rId11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DFD04E19-8E1F-4211-BF91-AA3D87FA571F}"/>
              </a:ext>
            </a:extLst>
          </p:cNvPr>
          <p:cNvSpPr/>
          <p:nvPr/>
        </p:nvSpPr>
        <p:spPr>
          <a:xfrm>
            <a:off x="5058696" y="600013"/>
            <a:ext cx="2074607" cy="372561"/>
          </a:xfrm>
          <a:prstGeom prst="wedgeRectCallout">
            <a:avLst>
              <a:gd name="adj1" fmla="val -26757"/>
              <a:gd name="adj2" fmla="val 120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Or maybe this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8B641E7B-F149-4EA4-86E8-63D527C77BD2}"/>
                  </a:ext>
                </a:extLst>
              </p:cNvPr>
              <p:cNvSpPr/>
              <p:nvPr/>
            </p:nvSpPr>
            <p:spPr>
              <a:xfrm>
                <a:off x="9458633" y="5340100"/>
                <a:ext cx="2394153" cy="754288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CA" dirty="0"/>
                  <a:t> is symmetric</a:t>
                </a:r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8B641E7B-F149-4EA4-86E8-63D527C77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633" y="5340100"/>
                <a:ext cx="2394153" cy="754288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  <a:blipFill>
                <a:blip r:embed="rId12"/>
                <a:stretch>
                  <a:fillRect b="-31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124F78EC-CB69-48F8-AD96-5B64CC8FD678}"/>
                  </a:ext>
                </a:extLst>
              </p:cNvPr>
              <p:cNvSpPr/>
              <p:nvPr/>
            </p:nvSpPr>
            <p:spPr>
              <a:xfrm>
                <a:off x="9458632" y="6094388"/>
                <a:ext cx="2394153" cy="410237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𝐿𝐶𝑆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124F78EC-CB69-48F8-AD96-5B64CC8FD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632" y="6094388"/>
                <a:ext cx="2394153" cy="410237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  <a:blipFill>
                <a:blip r:embed="rId1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2CB75-313A-9D45-3CC6-6EAA0B15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5" grpId="0" animBg="1"/>
      <p:bldP spid="26" grpId="0" animBg="1"/>
      <p:bldP spid="30" grpId="0" animBg="1"/>
      <p:bldP spid="24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1F06F5C9-9DFB-4E95-9E58-1E9FE6EB9C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8921889"/>
                  </p:ext>
                </p:extLst>
              </p:nvPr>
            </p:nvGraphicFramePr>
            <p:xfrm>
              <a:off x="556171" y="4941377"/>
              <a:ext cx="6088896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1F06F5C9-9DFB-4E95-9E58-1E9FE6EB9C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8921889"/>
                  </p:ext>
                </p:extLst>
              </p:nvPr>
            </p:nvGraphicFramePr>
            <p:xfrm>
              <a:off x="556171" y="4941377"/>
              <a:ext cx="6088896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8065" r="-6000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8065" r="-5000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65" r="-4000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8065" r="-3000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000" t="-8065" r="-1000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000" t="-8065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F6C459A6-2E7E-4D82-9CA0-F4036C745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1755514"/>
                  </p:ext>
                </p:extLst>
              </p:nvPr>
            </p:nvGraphicFramePr>
            <p:xfrm>
              <a:off x="556171" y="4589560"/>
              <a:ext cx="608889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F6C459A6-2E7E-4D82-9CA0-F4036C745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1755514"/>
                  </p:ext>
                </p:extLst>
              </p:nvPr>
            </p:nvGraphicFramePr>
            <p:xfrm>
              <a:off x="556171" y="4589560"/>
              <a:ext cx="608889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0" t="-8065" r="-7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DD87F3D-D52D-4190-B45B-1C26441D6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8131981"/>
                  </p:ext>
                </p:extLst>
              </p:nvPr>
            </p:nvGraphicFramePr>
            <p:xfrm>
              <a:off x="556171" y="2894534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DD87F3D-D52D-4190-B45B-1C26441D6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8131981"/>
                  </p:ext>
                </p:extLst>
              </p:nvPr>
            </p:nvGraphicFramePr>
            <p:xfrm>
              <a:off x="556171" y="2894534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" t="-8065" r="-10024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-2"/>
            <a:ext cx="10678701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Building solutions from subproblems</a:t>
            </a:r>
            <a:br>
              <a:rPr lang="en-CA" dirty="0"/>
            </a:br>
            <a:r>
              <a:rPr lang="en-CA" sz="2700" b="1" dirty="0"/>
              <a:t>Example #3</a:t>
            </a:r>
            <a:endParaRPr lang="en-CA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12EDFF7-6AC4-4FA7-A2DA-12C0AF5CA92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210676"/>
              <a:ext cx="685000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12EDFF7-6AC4-4FA7-A2DA-12C0AF5CA92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210676"/>
              <a:ext cx="685000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8065" r="-8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3C48304-FBDD-4A07-9854-95E177E4C8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497468"/>
              <a:ext cx="6850008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234384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3C48304-FBDD-4A07-9854-95E177E4C8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497468"/>
              <a:ext cx="6850008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8197" r="-6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8197" r="-5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0000" t="-8197" r="-4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3226" t="-8197" r="-403226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99200" t="-8197" r="-1000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99200" t="-8197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B471107-CC73-4E2D-B6D8-1EAEC4415F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3273575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B471107-CC73-4E2D-B6D8-1EAEC4415F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3273575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8197" r="-8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8197" r="-7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0000" t="-8197" r="-6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00000" t="-8197" r="-5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99200" t="-8197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99200" t="-8197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565A3F7A-E152-4667-B237-CBAE08FCC34E}"/>
                  </a:ext>
                </a:extLst>
              </p:cNvPr>
              <p:cNvSpPr/>
              <p:nvPr/>
            </p:nvSpPr>
            <p:spPr>
              <a:xfrm>
                <a:off x="7929716" y="835399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This might be the final </a:t>
                </a:r>
                <a:r>
                  <a:rPr lang="en-CA" b="1" dirty="0"/>
                  <a:t>a</a:t>
                </a:r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565A3F7A-E152-4667-B237-CBAE08FCC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16" y="835399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  <a:blipFill>
                <a:blip r:embed="rId8"/>
                <a:stretch>
                  <a:fillRect r="-2921" b="-31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F26F9C7B-1627-44F4-BBFA-8D39DF545AD2}"/>
                  </a:ext>
                </a:extLst>
              </p:cNvPr>
              <p:cNvSpPr/>
              <p:nvPr/>
            </p:nvSpPr>
            <p:spPr>
              <a:xfrm>
                <a:off x="9458632" y="2566986"/>
                <a:ext cx="2300749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This might be the final </a:t>
                </a:r>
                <a:r>
                  <a:rPr lang="en-CA" b="1" dirty="0"/>
                  <a:t>a</a:t>
                </a:r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F26F9C7B-1627-44F4-BBFA-8D39DF545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632" y="2566986"/>
                <a:ext cx="2300749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  <a:blipFill>
                <a:blip r:embed="rId9"/>
                <a:stretch>
                  <a:fillRect b="-31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23694599-A29C-4A69-A875-9D1670DDEB4D}"/>
                  </a:ext>
                </a:extLst>
              </p:cNvPr>
              <p:cNvSpPr/>
              <p:nvPr/>
            </p:nvSpPr>
            <p:spPr>
              <a:xfrm>
                <a:off x="4237703" y="5608409"/>
                <a:ext cx="5220929" cy="459481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Then we have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𝐋𝐂𝐒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23694599-A29C-4A69-A875-9D1670DDE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703" y="5608409"/>
                <a:ext cx="5220929" cy="459481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  <a:blipFill>
                <a:blip r:embed="rId10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DFD04E19-8E1F-4211-BF91-AA3D87FA571F}"/>
              </a:ext>
            </a:extLst>
          </p:cNvPr>
          <p:cNvSpPr/>
          <p:nvPr/>
        </p:nvSpPr>
        <p:spPr>
          <a:xfrm>
            <a:off x="4921046" y="600013"/>
            <a:ext cx="2212258" cy="372561"/>
          </a:xfrm>
          <a:prstGeom prst="wedgeRectCallout">
            <a:avLst>
              <a:gd name="adj1" fmla="val -23201"/>
              <a:gd name="adj2" fmla="val 11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Or maybe this is…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F5E85A8B-EE87-4AEA-B004-BFCBC4883F2F}"/>
                  </a:ext>
                </a:extLst>
              </p:cNvPr>
              <p:cNvSpPr/>
              <p:nvPr/>
            </p:nvSpPr>
            <p:spPr>
              <a:xfrm>
                <a:off x="7133304" y="4915545"/>
                <a:ext cx="2969342" cy="754289"/>
              </a:xfrm>
              <a:prstGeom prst="wedgeRectCallout">
                <a:avLst>
                  <a:gd name="adj1" fmla="val -42659"/>
                  <a:gd name="adj2" fmla="val 102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Might as well match</a:t>
                </a:r>
                <a:br>
                  <a:rPr lang="en-CA" dirty="0"/>
                </a:b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F5E85A8B-EE87-4AEA-B004-BFCBC4883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304" y="4915545"/>
                <a:ext cx="2969342" cy="754289"/>
              </a:xfrm>
              <a:prstGeom prst="wedgeRectCallout">
                <a:avLst>
                  <a:gd name="adj1" fmla="val -42659"/>
                  <a:gd name="adj2" fmla="val 10229"/>
                </a:avLst>
              </a:prstGeom>
              <a:blipFill>
                <a:blip r:embed="rId11"/>
                <a:stretch>
                  <a:fillRect b="-3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44CAA-B56D-10DD-EE8D-72EB6353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30" grpId="0" animBg="1"/>
      <p:bldP spid="24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09248"/>
          </a:xfrm>
        </p:spPr>
        <p:txBody>
          <a:bodyPr/>
          <a:lstStyle/>
          <a:p>
            <a:r>
              <a:rPr lang="en-CA" dirty="0"/>
              <a:t>Summarizing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3781" y="757084"/>
                <a:ext cx="10870430" cy="602717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dirty="0"/>
                  <a:t> matches</a:t>
                </a:r>
                <a:r>
                  <a:rPr lang="en-CA" b="1" dirty="0"/>
                  <a:t>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/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/>
                  <a:t>		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i="0" dirty="0"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b="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b="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/>
                  <a:t> 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/>
                  <a:t>				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i="0" dirty="0"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b="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dirty="0"/>
                  <a:t>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/>
                  <a:t> 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/>
                  <a:t>				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i="0" dirty="0"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b="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dirty="0"/>
                  <a:t> matches </a:t>
                </a:r>
                <a:r>
                  <a:rPr lang="en-CA" b="1" dirty="0"/>
                  <a:t>both</a:t>
                </a:r>
                <a:r>
                  <a:rPr lang="en-CA" dirty="0"/>
                  <a:t>							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i="0" dirty="0"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b="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i="1" dirty="0">
                        <a:latin typeface="Cambria Math" panose="02040503050406030204" pitchFamily="18" charset="0"/>
                      </a:rPr>
                      <m:t>) + </m:t>
                    </m:r>
                    <m:sSub>
                      <m:sSubPr>
                        <m:ctrlPr>
                          <a:rPr lang="en-CA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CA" b="1" i="1" dirty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CA" b="1" dirty="0"/>
              </a:p>
              <a:p>
                <a:r>
                  <a:rPr lang="en-CA" b="1" dirty="0"/>
                  <a:t>… but we don’t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Try all cases and maximize</a:t>
                </a:r>
              </a:p>
              <a:p>
                <a:pPr lvl="1"/>
                <a:r>
                  <a:rPr lang="en-CA" b="1" dirty="0">
                    <a:solidFill>
                      <a:srgbClr val="FFFF00"/>
                    </a:solidFill>
                  </a:rPr>
                  <a:t>Careful: last case is only valid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FFFF00"/>
                  </a:solidFill>
                </a:endParaRPr>
              </a:p>
              <a:p>
                <a:r>
                  <a:rPr lang="en-CA" dirty="0"/>
                  <a:t>Also 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</a:t>
                </a:r>
                <a:r>
                  <a:rPr lang="en-CA" b="1" dirty="0"/>
                  <a:t>only holds in the last case</a:t>
                </a:r>
              </a:p>
              <a:p>
                <a:pPr lvl="1"/>
                <a:r>
                  <a:rPr lang="en-CA" dirty="0"/>
                  <a:t>Cases 2&amp;3: trivial</a:t>
                </a:r>
              </a:p>
              <a:p>
                <a:pPr lvl="1"/>
                <a:r>
                  <a:rPr lang="en-CA" dirty="0"/>
                  <a:t>Case 1: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dirty="0"/>
                  <a:t> then we can improve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CA" dirty="0"/>
                  <a:t> (contra) </a:t>
                </a:r>
              </a:p>
              <a:p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3781" y="757084"/>
                <a:ext cx="10870430" cy="6027174"/>
              </a:xfrm>
              <a:blipFill>
                <a:blip r:embed="rId2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07B7F-AFDD-5178-28EA-605FD262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97" y="-2"/>
            <a:ext cx="10865514" cy="709248"/>
          </a:xfrm>
        </p:spPr>
        <p:txBody>
          <a:bodyPr/>
          <a:lstStyle/>
          <a:p>
            <a:r>
              <a:rPr lang="en-CA" dirty="0"/>
              <a:t>Deriving 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129" y="757084"/>
                <a:ext cx="11770082" cy="486696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dirty="0"/>
                  <a:t> matches</a:t>
                </a:r>
                <a:r>
                  <a:rPr lang="en-CA" b="1" dirty="0"/>
                  <a:t>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/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dirty="0"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/>
                  <a:t> 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/>
                  <a:t>		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dirty="0"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dirty="0"/>
                  <a:t>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/>
                  <a:t> 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/>
                  <a:t>		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dirty="0"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dirty="0"/>
                  <a:t> matches </a:t>
                </a:r>
                <a:r>
                  <a:rPr lang="en-CA" b="1" dirty="0"/>
                  <a:t>both</a:t>
                </a:r>
                <a:r>
                  <a:rPr lang="en-CA" dirty="0"/>
                  <a:t>					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dirty="0"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dirty="0">
                        <a:latin typeface="Cambria Math" panose="02040503050406030204" pitchFamily="18" charset="0"/>
                      </a:rPr>
                      <m:t>) + </m:t>
                    </m:r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dirty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CA" dirty="0"/>
              </a:p>
              <a:p>
                <a:r>
                  <a:rPr lang="en-CA" b="1" dirty="0">
                    <a:solidFill>
                      <a:srgbClr val="FFFF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𝑳𝑪𝑺</m:t>
                        </m:r>
                        <m:d>
                          <m:dPr>
                            <m:ctrlP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CA" dirty="0"/>
              </a:p>
              <a:p>
                <a:r>
                  <a:rPr lang="en-CA" dirty="0"/>
                  <a:t>Brainstorming sensible base cases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		one string is empty, so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 (similarly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)</a:t>
                </a:r>
              </a:p>
              <a:p>
                <a:r>
                  <a:rPr lang="en-CA" dirty="0"/>
                  <a:t>General cases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129" y="757084"/>
                <a:ext cx="11770082" cy="4866968"/>
              </a:xfrm>
              <a:blipFill>
                <a:blip r:embed="rId2"/>
                <a:stretch>
                  <a:fillRect l="-1346" b="-8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C508EB-2848-4517-98A8-54F4F5250150}"/>
                  </a:ext>
                </a:extLst>
              </p:cNvPr>
              <p:cNvSpPr/>
              <p:nvPr/>
            </p:nvSpPr>
            <p:spPr>
              <a:xfrm>
                <a:off x="7890387" y="157978"/>
                <a:ext cx="3765755" cy="5751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Recall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CA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C508EB-2848-4517-98A8-54F4F5250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387" y="157978"/>
                <a:ext cx="3765755" cy="575187"/>
              </a:xfrm>
              <a:prstGeom prst="rect">
                <a:avLst/>
              </a:prstGeom>
              <a:blipFill>
                <a:blip r:embed="rId3"/>
                <a:stretch>
                  <a:fillRect b="-123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0E3080-E0A6-4E5E-B683-6AD9C5F25EAD}"/>
                  </a:ext>
                </a:extLst>
              </p:cNvPr>
              <p:cNvSpPr/>
              <p:nvPr/>
            </p:nvSpPr>
            <p:spPr>
              <a:xfrm>
                <a:off x="2384321" y="5574889"/>
                <a:ext cx="6926823" cy="4585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0E3080-E0A6-4E5E-B683-6AD9C5F25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21" y="5574889"/>
                <a:ext cx="6926823" cy="458523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EFBEA6-847A-44BF-B959-82FCE8BBF5F5}"/>
                  </a:ext>
                </a:extLst>
              </p:cNvPr>
              <p:cNvSpPr/>
              <p:nvPr/>
            </p:nvSpPr>
            <p:spPr>
              <a:xfrm>
                <a:off x="2384322" y="6033412"/>
                <a:ext cx="6926824" cy="4585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EFBEA6-847A-44BF-B959-82FCE8BBF5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22" y="6033412"/>
                <a:ext cx="6926824" cy="458523"/>
              </a:xfrm>
              <a:prstGeom prst="rect">
                <a:avLst/>
              </a:prstGeom>
              <a:blipFill>
                <a:blip r:embed="rId5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BCF899-39D7-44FC-AE09-9EF503C079E8}"/>
                  </a:ext>
                </a:extLst>
              </p:cNvPr>
              <p:cNvSpPr/>
              <p:nvPr/>
            </p:nvSpPr>
            <p:spPr>
              <a:xfrm>
                <a:off x="9311144" y="5574889"/>
                <a:ext cx="1752599" cy="4585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BCF899-39D7-44FC-AE09-9EF503C07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144" y="5574889"/>
                <a:ext cx="1752599" cy="458523"/>
              </a:xfrm>
              <a:prstGeom prst="rect">
                <a:avLst/>
              </a:prstGeom>
              <a:blipFill>
                <a:blip r:embed="rId6"/>
                <a:stretch>
                  <a:fillRect t="-8974" b="-269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C070309-73D1-4F13-BC61-86343811893F}"/>
                  </a:ext>
                </a:extLst>
              </p:cNvPr>
              <p:cNvSpPr/>
              <p:nvPr/>
            </p:nvSpPr>
            <p:spPr>
              <a:xfrm>
                <a:off x="9311144" y="6033412"/>
                <a:ext cx="1752599" cy="4585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C070309-73D1-4F13-BC61-863438118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144" y="6033412"/>
                <a:ext cx="1752599" cy="458523"/>
              </a:xfrm>
              <a:prstGeom prst="rect">
                <a:avLst/>
              </a:prstGeom>
              <a:blipFill>
                <a:blip r:embed="rId7"/>
                <a:stretch>
                  <a:fillRect t="-8974" b="-269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1674E-F288-1D92-1762-F6A9FAEE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4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8909" y="661942"/>
                <a:ext cx="11475302" cy="5586457"/>
              </a:xfrm>
            </p:spPr>
            <p:txBody>
              <a:bodyPr/>
              <a:lstStyle/>
              <a:p>
                <a:r>
                  <a:rPr lang="en-CA" dirty="0"/>
                  <a:t>Combining expressions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CA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=0 </m:t>
                                </m:r>
                                <m:r>
                                  <m:rPr>
                                    <m:sty m:val="p"/>
                                  </m:rPr>
                                  <a:rPr lang="en-CA"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=0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a:rPr lang="en-CA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CA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≥1 </m:t>
                                </m:r>
                                <m:r>
                                  <m:rPr>
                                    <m:sty m:val="p"/>
                                  </m:rPr>
                                  <a:rPr lang="en-CA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CA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CA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≥1 </m:t>
                                </m:r>
                                <m:r>
                                  <m:rPr>
                                    <m:sty m:val="p"/>
                                  </m:rPr>
                                  <a:rPr lang="en-CA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/>
              </a:p>
              <a:p>
                <a:r>
                  <a:rPr lang="en-CA" dirty="0"/>
                  <a:t>Can simplify!</a:t>
                </a:r>
              </a:p>
              <a:p>
                <a:pPr lvl="1"/>
                <a:r>
                  <a:rPr lang="en-CA" dirty="0"/>
                  <a:t>Observe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br>
                  <a:rPr lang="en-CA" dirty="0"/>
                </a:br>
                <a:r>
                  <a:rPr lang="en-CA" dirty="0"/>
                  <a:t>(former is a subproblem of the latter)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</m:t>
                                </m:r>
                                <m:r>
                                  <a:rPr lang="en-CA" b="0" i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b="0" i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CA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CA" b="0" i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n-CA" b="0" i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CA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CA" b="1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𝐦𝐚𝐱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CA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  <m:d>
                                      <m:dPr>
                                        <m:ctrlPr>
                                          <a:rPr lang="en-CA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CA" b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CA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  <m:d>
                                      <m:dPr>
                                        <m:ctrlPr>
                                          <a:rPr lang="en-CA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CA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909" y="661942"/>
                <a:ext cx="11475302" cy="5586457"/>
              </a:xfrm>
              <a:blipFill>
                <a:blip r:embed="rId2"/>
                <a:stretch>
                  <a:fillRect l="-1435" t="-15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638909" y="-2"/>
            <a:ext cx="10408502" cy="709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Recurrence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3D7B6-E8C7-AA66-25A6-75CB5B93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03CC26-3A06-4DAA-B0EE-383B72E31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4"/>
          <a:stretch/>
        </p:blipFill>
        <p:spPr>
          <a:xfrm>
            <a:off x="1455888" y="1611699"/>
            <a:ext cx="9515764" cy="430538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E929004-25BF-457C-9AE8-D89DF4719FA1}"/>
              </a:ext>
            </a:extLst>
          </p:cNvPr>
          <p:cNvSpPr/>
          <p:nvPr/>
        </p:nvSpPr>
        <p:spPr>
          <a:xfrm>
            <a:off x="4637035" y="2674358"/>
            <a:ext cx="452943" cy="31030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F657CF-56CE-4CD4-86DB-78548C424647}"/>
              </a:ext>
            </a:extLst>
          </p:cNvPr>
          <p:cNvSpPr/>
          <p:nvPr/>
        </p:nvSpPr>
        <p:spPr>
          <a:xfrm>
            <a:off x="5538480" y="2765677"/>
            <a:ext cx="452943" cy="31030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321B1A-62F8-45E5-B5CC-4A24BA15C00F}"/>
              </a:ext>
            </a:extLst>
          </p:cNvPr>
          <p:cNvSpPr/>
          <p:nvPr/>
        </p:nvSpPr>
        <p:spPr>
          <a:xfrm>
            <a:off x="6461762" y="2820528"/>
            <a:ext cx="452943" cy="31030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5D9D46-66A2-4047-AAF3-B65AAF88550A}"/>
              </a:ext>
            </a:extLst>
          </p:cNvPr>
          <p:cNvSpPr/>
          <p:nvPr/>
        </p:nvSpPr>
        <p:spPr>
          <a:xfrm>
            <a:off x="7288792" y="2689317"/>
            <a:ext cx="452943" cy="31030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638FEA-1130-42A0-8EB5-40A17A4D4E03}"/>
              </a:ext>
            </a:extLst>
          </p:cNvPr>
          <p:cNvSpPr/>
          <p:nvPr/>
        </p:nvSpPr>
        <p:spPr>
          <a:xfrm>
            <a:off x="8190237" y="2674358"/>
            <a:ext cx="452943" cy="31030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068CA-767E-4FC1-A68A-443DB21941ED}"/>
              </a:ext>
            </a:extLst>
          </p:cNvPr>
          <p:cNvSpPr/>
          <p:nvPr/>
        </p:nvSpPr>
        <p:spPr>
          <a:xfrm>
            <a:off x="9083075" y="2736180"/>
            <a:ext cx="452943" cy="31030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24409C-8E52-4C1A-A241-43FA6EA684E8}"/>
              </a:ext>
            </a:extLst>
          </p:cNvPr>
          <p:cNvSpPr/>
          <p:nvPr/>
        </p:nvSpPr>
        <p:spPr>
          <a:xfrm>
            <a:off x="9991371" y="2775101"/>
            <a:ext cx="452943" cy="31030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C969CC-65CC-4529-9224-FDA48B42C4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2623" y="124652"/>
                <a:ext cx="7078280" cy="1337192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CA" sz="2400" b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C969CC-65CC-4529-9224-FDA48B42C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623" y="124652"/>
                <a:ext cx="7078280" cy="1337192"/>
              </a:xfrm>
              <a:prstGeom prst="rect">
                <a:avLst/>
              </a:prstGeom>
              <a:blipFill>
                <a:blip r:embed="rId3"/>
                <a:stretch>
                  <a:fillRect t="-27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5C987F8-D62E-4226-8EAF-70A1E6272841}"/>
                  </a:ext>
                </a:extLst>
              </p:cNvPr>
              <p:cNvSpPr/>
              <p:nvPr/>
            </p:nvSpPr>
            <p:spPr>
              <a:xfrm>
                <a:off x="511991" y="724971"/>
                <a:ext cx="4094152" cy="9591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 err="1"/>
                  <a:t>gdvegta</a:t>
                </a:r>
                <a:r>
                  <a:rPr lang="en-US" sz="2400" b="1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gvcekst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5C987F8-D62E-4226-8EAF-70A1E6272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91" y="724971"/>
                <a:ext cx="4094152" cy="959104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FD1E9DB-FF2A-479F-9F61-D9B285606728}"/>
              </a:ext>
            </a:extLst>
          </p:cNvPr>
          <p:cNvSpPr/>
          <p:nvPr/>
        </p:nvSpPr>
        <p:spPr>
          <a:xfrm>
            <a:off x="3738938" y="2689317"/>
            <a:ext cx="7232714" cy="330362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DB4F3-D491-44E9-A37B-C8003D448EA3}"/>
              </a:ext>
            </a:extLst>
          </p:cNvPr>
          <p:cNvSpPr/>
          <p:nvPr/>
        </p:nvSpPr>
        <p:spPr>
          <a:xfrm>
            <a:off x="4730028" y="3032692"/>
            <a:ext cx="654829" cy="380799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0EDF69-2D6D-42F7-992B-AB477B3F93C9}"/>
              </a:ext>
            </a:extLst>
          </p:cNvPr>
          <p:cNvSpPr/>
          <p:nvPr/>
        </p:nvSpPr>
        <p:spPr>
          <a:xfrm>
            <a:off x="4730028" y="3407485"/>
            <a:ext cx="654829" cy="380799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B99FF1-02A0-4195-A93C-46E70FB092A1}"/>
              </a:ext>
            </a:extLst>
          </p:cNvPr>
          <p:cNvSpPr/>
          <p:nvPr/>
        </p:nvSpPr>
        <p:spPr>
          <a:xfrm>
            <a:off x="4730028" y="3790938"/>
            <a:ext cx="654829" cy="380799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945BBB-8D5D-4A93-B2F5-DFE13E14BDB2}"/>
              </a:ext>
            </a:extLst>
          </p:cNvPr>
          <p:cNvSpPr/>
          <p:nvPr/>
        </p:nvSpPr>
        <p:spPr>
          <a:xfrm>
            <a:off x="3850043" y="3078674"/>
            <a:ext cx="756100" cy="2713702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F475CC-E06D-4956-871F-2F6BD6364E48}"/>
              </a:ext>
            </a:extLst>
          </p:cNvPr>
          <p:cNvSpPr/>
          <p:nvPr/>
        </p:nvSpPr>
        <p:spPr>
          <a:xfrm>
            <a:off x="4679392" y="4171737"/>
            <a:ext cx="756100" cy="162064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AED360-EB58-4C15-9C11-AEB4AE43AF6F}"/>
              </a:ext>
            </a:extLst>
          </p:cNvPr>
          <p:cNvSpPr/>
          <p:nvPr/>
        </p:nvSpPr>
        <p:spPr>
          <a:xfrm>
            <a:off x="5582411" y="3823581"/>
            <a:ext cx="756100" cy="1968796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C7F493-3E13-463B-B965-CBFCB30E0FFA}"/>
              </a:ext>
            </a:extLst>
          </p:cNvPr>
          <p:cNvSpPr/>
          <p:nvPr/>
        </p:nvSpPr>
        <p:spPr>
          <a:xfrm>
            <a:off x="6514925" y="3040831"/>
            <a:ext cx="654829" cy="380799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4BA29F-FE7C-46D9-97AC-A5DAB121213F}"/>
              </a:ext>
            </a:extLst>
          </p:cNvPr>
          <p:cNvSpPr/>
          <p:nvPr/>
        </p:nvSpPr>
        <p:spPr>
          <a:xfrm>
            <a:off x="6514924" y="3421630"/>
            <a:ext cx="654829" cy="380799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F88FB2-0D00-40CB-B853-D5ADFC6403C6}"/>
              </a:ext>
            </a:extLst>
          </p:cNvPr>
          <p:cNvSpPr/>
          <p:nvPr/>
        </p:nvSpPr>
        <p:spPr>
          <a:xfrm>
            <a:off x="6479530" y="3823581"/>
            <a:ext cx="756100" cy="1968795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58C518-F986-4298-9543-04D18A6C4001}"/>
              </a:ext>
            </a:extLst>
          </p:cNvPr>
          <p:cNvSpPr/>
          <p:nvPr/>
        </p:nvSpPr>
        <p:spPr>
          <a:xfrm>
            <a:off x="7323377" y="3087022"/>
            <a:ext cx="3506586" cy="2705354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2E42D3-9874-9FD7-5941-ED0ED47F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1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03CC26-3A06-4DAA-B0EE-383B72E31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4"/>
          <a:stretch/>
        </p:blipFill>
        <p:spPr>
          <a:xfrm>
            <a:off x="1455888" y="1611699"/>
            <a:ext cx="9515764" cy="430538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E929004-25BF-457C-9AE8-D89DF4719FA1}"/>
              </a:ext>
            </a:extLst>
          </p:cNvPr>
          <p:cNvSpPr/>
          <p:nvPr/>
        </p:nvSpPr>
        <p:spPr>
          <a:xfrm>
            <a:off x="4637035" y="2674358"/>
            <a:ext cx="452943" cy="31030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F657CF-56CE-4CD4-86DB-78548C424647}"/>
              </a:ext>
            </a:extLst>
          </p:cNvPr>
          <p:cNvSpPr/>
          <p:nvPr/>
        </p:nvSpPr>
        <p:spPr>
          <a:xfrm>
            <a:off x="5538480" y="2765677"/>
            <a:ext cx="452943" cy="31030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321B1A-62F8-45E5-B5CC-4A24BA15C00F}"/>
              </a:ext>
            </a:extLst>
          </p:cNvPr>
          <p:cNvSpPr/>
          <p:nvPr/>
        </p:nvSpPr>
        <p:spPr>
          <a:xfrm>
            <a:off x="6461762" y="2820528"/>
            <a:ext cx="452943" cy="31030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5D9D46-66A2-4047-AAF3-B65AAF88550A}"/>
              </a:ext>
            </a:extLst>
          </p:cNvPr>
          <p:cNvSpPr/>
          <p:nvPr/>
        </p:nvSpPr>
        <p:spPr>
          <a:xfrm>
            <a:off x="7288792" y="2689317"/>
            <a:ext cx="452943" cy="31030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638FEA-1130-42A0-8EB5-40A17A4D4E03}"/>
              </a:ext>
            </a:extLst>
          </p:cNvPr>
          <p:cNvSpPr/>
          <p:nvPr/>
        </p:nvSpPr>
        <p:spPr>
          <a:xfrm>
            <a:off x="8190237" y="2674358"/>
            <a:ext cx="452943" cy="31030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068CA-767E-4FC1-A68A-443DB21941ED}"/>
              </a:ext>
            </a:extLst>
          </p:cNvPr>
          <p:cNvSpPr/>
          <p:nvPr/>
        </p:nvSpPr>
        <p:spPr>
          <a:xfrm>
            <a:off x="9083075" y="2736180"/>
            <a:ext cx="452943" cy="31030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24409C-8E52-4C1A-A241-43FA6EA684E8}"/>
              </a:ext>
            </a:extLst>
          </p:cNvPr>
          <p:cNvSpPr/>
          <p:nvPr/>
        </p:nvSpPr>
        <p:spPr>
          <a:xfrm>
            <a:off x="9991371" y="2775101"/>
            <a:ext cx="452943" cy="31030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C969CC-65CC-4529-9224-FDA48B42C4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2623" y="124652"/>
                <a:ext cx="7078280" cy="1337192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CA" sz="2400" b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C969CC-65CC-4529-9224-FDA48B42C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623" y="124652"/>
                <a:ext cx="7078280" cy="1337192"/>
              </a:xfrm>
              <a:prstGeom prst="rect">
                <a:avLst/>
              </a:prstGeom>
              <a:blipFill>
                <a:blip r:embed="rId3"/>
                <a:stretch>
                  <a:fillRect t="-27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5C987F8-D62E-4226-8EAF-70A1E6272841}"/>
                  </a:ext>
                </a:extLst>
              </p:cNvPr>
              <p:cNvSpPr/>
              <p:nvPr/>
            </p:nvSpPr>
            <p:spPr>
              <a:xfrm>
                <a:off x="511991" y="724971"/>
                <a:ext cx="4094152" cy="9591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 err="1"/>
                  <a:t>gdvegta</a:t>
                </a:r>
                <a:r>
                  <a:rPr lang="en-US" sz="2400" b="1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gvcekst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5C987F8-D62E-4226-8EAF-70A1E6272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91" y="724971"/>
                <a:ext cx="4094152" cy="959104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39D0E-420F-57CD-F96A-BFFAD748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27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231" y="69923"/>
            <a:ext cx="4009292" cy="1400911"/>
          </a:xfrm>
        </p:spPr>
        <p:txBody>
          <a:bodyPr>
            <a:normAutofit/>
          </a:bodyPr>
          <a:lstStyle/>
          <a:p>
            <a:r>
              <a:rPr lang="en-CA" sz="3600" b="1" dirty="0"/>
              <a:t>pseudocode</a:t>
            </a:r>
            <a:endParaRPr lang="en-CA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65" y="1468753"/>
            <a:ext cx="7622198" cy="40819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83869" y="2414953"/>
            <a:ext cx="3033346" cy="926124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Complexity:</a:t>
            </a:r>
          </a:p>
          <a:p>
            <a:pPr algn="ctr"/>
            <a:r>
              <a:rPr lang="en-CA" b="1" dirty="0"/>
              <a:t>Space? Time?</a:t>
            </a:r>
            <a:br>
              <a:rPr lang="en-CA" b="1" dirty="0"/>
            </a:br>
            <a:r>
              <a:rPr lang="en-CA" b="1" dirty="0"/>
              <a:t>(word RAM model)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683869" y="3341077"/>
                <a:ext cx="3033346" cy="527538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e>
                    </m:d>
                  </m:oMath>
                </a14:m>
                <a:r>
                  <a:rPr lang="en-CA" dirty="0"/>
                  <a:t> for both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869" y="3341077"/>
                <a:ext cx="3033346" cy="527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1E9226A-B118-4F95-8DF8-6C95EAC25A9E}"/>
              </a:ext>
            </a:extLst>
          </p:cNvPr>
          <p:cNvSpPr/>
          <p:nvPr/>
        </p:nvSpPr>
        <p:spPr>
          <a:xfrm>
            <a:off x="2536723" y="3682181"/>
            <a:ext cx="875071" cy="14748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A9D2A0-DA7B-462C-8819-F5F5D1BE21E9}"/>
              </a:ext>
            </a:extLst>
          </p:cNvPr>
          <p:cNvSpPr/>
          <p:nvPr/>
        </p:nvSpPr>
        <p:spPr>
          <a:xfrm>
            <a:off x="3251452" y="4041058"/>
            <a:ext cx="1114071" cy="107171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7F3275-A0D9-45EB-A923-E2A0B11938BE}"/>
              </a:ext>
            </a:extLst>
          </p:cNvPr>
          <p:cNvSpPr/>
          <p:nvPr/>
        </p:nvSpPr>
        <p:spPr>
          <a:xfrm>
            <a:off x="2413819" y="2220088"/>
            <a:ext cx="679939" cy="40020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9980C5-5E57-45DF-9848-51465E6EE9D9}"/>
              </a:ext>
            </a:extLst>
          </p:cNvPr>
          <p:cNvSpPr/>
          <p:nvPr/>
        </p:nvSpPr>
        <p:spPr>
          <a:xfrm>
            <a:off x="2413818" y="2970798"/>
            <a:ext cx="679939" cy="40020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79584C2E-04C5-4476-85B2-3071314E46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2623" y="124652"/>
                <a:ext cx="7078280" cy="1337192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CA" sz="2400" b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79584C2E-04C5-4476-85B2-3071314E4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623" y="124652"/>
                <a:ext cx="7078280" cy="1337192"/>
              </a:xfrm>
              <a:prstGeom prst="rect">
                <a:avLst/>
              </a:prstGeom>
              <a:blipFill>
                <a:blip r:embed="rId5"/>
                <a:stretch>
                  <a:fillRect t="-27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082D1E-3DF8-3057-A3C9-BD227E61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909D266-FA25-42DE-8FEF-A0D635F10033}"/>
              </a:ext>
            </a:extLst>
          </p:cNvPr>
          <p:cNvSpPr/>
          <p:nvPr/>
        </p:nvSpPr>
        <p:spPr>
          <a:xfrm>
            <a:off x="4029925" y="4888503"/>
            <a:ext cx="3514565" cy="841406"/>
          </a:xfrm>
          <a:prstGeom prst="wedgeRectCallout">
            <a:avLst>
              <a:gd name="adj1" fmla="val -50775"/>
              <a:gd name="adj2" fmla="val -77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3672E969-EA34-47A7-9956-0464D200C922}"/>
              </a:ext>
            </a:extLst>
          </p:cNvPr>
          <p:cNvSpPr/>
          <p:nvPr/>
        </p:nvSpPr>
        <p:spPr>
          <a:xfrm>
            <a:off x="4029925" y="4888503"/>
            <a:ext cx="3514565" cy="841406"/>
          </a:xfrm>
          <a:prstGeom prst="wedgeRectCallout">
            <a:avLst>
              <a:gd name="adj1" fmla="val 26987"/>
              <a:gd name="adj2" fmla="val -83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F4FA164D-C658-43A6-AC55-DE02567429C7}"/>
              </a:ext>
            </a:extLst>
          </p:cNvPr>
          <p:cNvSpPr/>
          <p:nvPr/>
        </p:nvSpPr>
        <p:spPr>
          <a:xfrm>
            <a:off x="4029925" y="4888503"/>
            <a:ext cx="3514565" cy="841406"/>
          </a:xfrm>
          <a:prstGeom prst="wedgeRectCallout">
            <a:avLst>
              <a:gd name="adj1" fmla="val 68557"/>
              <a:gd name="adj2" fmla="val -75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 our example table we just </a:t>
            </a:r>
            <a:r>
              <a:rPr lang="en-CA" b="1" dirty="0"/>
              <a:t>draw an arrow </a:t>
            </a:r>
            <a:r>
              <a:rPr lang="en-CA" dirty="0"/>
              <a:t>to the entry…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65" y="-2"/>
            <a:ext cx="11235094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Computing the </a:t>
            </a:r>
            <a:r>
              <a:rPr lang="en-CA" b="1" dirty="0"/>
              <a:t>LCS</a:t>
            </a:r>
            <a:br>
              <a:rPr lang="en-CA" b="1" dirty="0"/>
            </a:br>
            <a:r>
              <a:rPr lang="en-CA" sz="2200" b="1" dirty="0"/>
              <a:t>not just its length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3520" b="83693"/>
          <a:stretch/>
        </p:blipFill>
        <p:spPr>
          <a:xfrm>
            <a:off x="562708" y="977046"/>
            <a:ext cx="7441371" cy="4904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FF9FBC6-C83E-4ACD-B298-184340D29A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0004" y="1568328"/>
                <a:ext cx="7078280" cy="1337192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CA" sz="2400" b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FF9FBC6-C83E-4ACD-B298-184340D2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04" y="1568328"/>
                <a:ext cx="7078280" cy="1337192"/>
              </a:xfrm>
              <a:prstGeom prst="rect">
                <a:avLst/>
              </a:prstGeom>
              <a:blipFill>
                <a:blip r:embed="rId3"/>
                <a:stretch>
                  <a:fillRect t="-27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Flowchart: Process 2">
                <a:extLst>
                  <a:ext uri="{FF2B5EF4-FFF2-40B4-BE49-F238E27FC236}">
                    <a16:creationId xmlns:a16="http://schemas.microsoft.com/office/drawing/2014/main" id="{88568C60-A5E1-4730-AE2F-BA3105174FA9}"/>
                  </a:ext>
                </a:extLst>
              </p:cNvPr>
              <p:cNvSpPr/>
              <p:nvPr/>
            </p:nvSpPr>
            <p:spPr>
              <a:xfrm>
                <a:off x="138190" y="3633554"/>
                <a:ext cx="3891735" cy="389953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Case 1: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3" name="Flowchart: Process 2">
                <a:extLst>
                  <a:ext uri="{FF2B5EF4-FFF2-40B4-BE49-F238E27FC236}">
                    <a16:creationId xmlns:a16="http://schemas.microsoft.com/office/drawing/2014/main" id="{88568C60-A5E1-4730-AE2F-BA3105174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90" y="3633554"/>
                <a:ext cx="3891735" cy="389953"/>
              </a:xfrm>
              <a:prstGeom prst="flowChartProcess">
                <a:avLst/>
              </a:prstGeom>
              <a:blipFill>
                <a:blip r:embed="rId4"/>
                <a:stretch>
                  <a:fillRect t="-2985" b="-179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ular Callout 9">
                <a:extLst>
                  <a:ext uri="{FF2B5EF4-FFF2-40B4-BE49-F238E27FC236}">
                    <a16:creationId xmlns:a16="http://schemas.microsoft.com/office/drawing/2014/main" id="{D88A53D1-F69B-490F-BA44-F53766840E1E}"/>
                  </a:ext>
                </a:extLst>
              </p:cNvPr>
              <p:cNvSpPr/>
              <p:nvPr/>
            </p:nvSpPr>
            <p:spPr>
              <a:xfrm>
                <a:off x="138190" y="4034124"/>
                <a:ext cx="3891735" cy="589869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We store “J”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to indicate </a:t>
                </a:r>
                <a:r>
                  <a:rPr lang="en-CA" b="1" dirty="0"/>
                  <a:t>decrementing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(to get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/>
                  <a:t>)</a:t>
                </a:r>
              </a:p>
            </p:txBody>
          </p:sp>
        </mc:Choice>
        <mc:Fallback xmlns="">
          <p:sp>
            <p:nvSpPr>
              <p:cNvPr id="21" name="Rectangular Callout 9">
                <a:extLst>
                  <a:ext uri="{FF2B5EF4-FFF2-40B4-BE49-F238E27FC236}">
                    <a16:creationId xmlns:a16="http://schemas.microsoft.com/office/drawing/2014/main" id="{D88A53D1-F69B-490F-BA44-F53766840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90" y="4034124"/>
                <a:ext cx="3891735" cy="589869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blipFill>
                <a:blip r:embed="rId5"/>
                <a:stretch>
                  <a:fillRect t="-9000" b="-18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lowchart: Process 22">
                <a:extLst>
                  <a:ext uri="{FF2B5EF4-FFF2-40B4-BE49-F238E27FC236}">
                    <a16:creationId xmlns:a16="http://schemas.microsoft.com/office/drawing/2014/main" id="{5B128B6B-F2DA-4821-BFDE-00DF7BC423F4}"/>
                  </a:ext>
                </a:extLst>
              </p:cNvPr>
              <p:cNvSpPr/>
              <p:nvPr/>
            </p:nvSpPr>
            <p:spPr>
              <a:xfrm>
                <a:off x="557601" y="1573159"/>
                <a:ext cx="2895664" cy="132753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Consider </a:t>
                </a:r>
                <a:r>
                  <a:rPr lang="en-CA" b="1" dirty="0"/>
                  <a:t>which table entry </a:t>
                </a:r>
                <a:r>
                  <a:rPr lang="en-CA" dirty="0"/>
                  <a:t>was used to calculate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3" name="Flowchart: Process 22">
                <a:extLst>
                  <a:ext uri="{FF2B5EF4-FFF2-40B4-BE49-F238E27FC236}">
                    <a16:creationId xmlns:a16="http://schemas.microsoft.com/office/drawing/2014/main" id="{5B128B6B-F2DA-4821-BFDE-00DF7BC42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01" y="1573159"/>
                <a:ext cx="2895664" cy="1327530"/>
              </a:xfrm>
              <a:prstGeom prst="flowChart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lowchart: Process 23">
                <a:extLst>
                  <a:ext uri="{FF2B5EF4-FFF2-40B4-BE49-F238E27FC236}">
                    <a16:creationId xmlns:a16="http://schemas.microsoft.com/office/drawing/2014/main" id="{B7E9E49C-6996-43C3-9FCF-FF067BFA972B}"/>
                  </a:ext>
                </a:extLst>
              </p:cNvPr>
              <p:cNvSpPr/>
              <p:nvPr/>
            </p:nvSpPr>
            <p:spPr>
              <a:xfrm>
                <a:off x="557600" y="2964155"/>
                <a:ext cx="9120684" cy="49040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We store the </a:t>
                </a:r>
                <a:r>
                  <a:rPr lang="en-CA" b="1" dirty="0"/>
                  <a:t>direction </a:t>
                </a:r>
                <a:r>
                  <a:rPr lang="en-CA" dirty="0"/>
                  <a:t>to that entry in an array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4" name="Flowchart: Process 23">
                <a:extLst>
                  <a:ext uri="{FF2B5EF4-FFF2-40B4-BE49-F238E27FC236}">
                    <a16:creationId xmlns:a16="http://schemas.microsoft.com/office/drawing/2014/main" id="{B7E9E49C-6996-43C3-9FCF-FF067BFA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00" y="2964155"/>
                <a:ext cx="9120684" cy="490405"/>
              </a:xfrm>
              <a:prstGeom prst="flowChartProcess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lowchart: Process 24">
                <a:extLst>
                  <a:ext uri="{FF2B5EF4-FFF2-40B4-BE49-F238E27FC236}">
                    <a16:creationId xmlns:a16="http://schemas.microsoft.com/office/drawing/2014/main" id="{BC7BE148-F456-4AF3-A500-6457D22DE593}"/>
                  </a:ext>
                </a:extLst>
              </p:cNvPr>
              <p:cNvSpPr/>
              <p:nvPr/>
            </p:nvSpPr>
            <p:spPr>
              <a:xfrm>
                <a:off x="4156752" y="3633554"/>
                <a:ext cx="3891735" cy="389953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Case 2: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5" name="Flowchart: Process 24">
                <a:extLst>
                  <a:ext uri="{FF2B5EF4-FFF2-40B4-BE49-F238E27FC236}">
                    <a16:creationId xmlns:a16="http://schemas.microsoft.com/office/drawing/2014/main" id="{BC7BE148-F456-4AF3-A500-6457D22DE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752" y="3633554"/>
                <a:ext cx="3891735" cy="389953"/>
              </a:xfrm>
              <a:prstGeom prst="flowChartProcess">
                <a:avLst/>
              </a:prstGeom>
              <a:blipFill>
                <a:blip r:embed="rId8"/>
                <a:stretch>
                  <a:fillRect t="-2985" b="-179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ular Callout 9">
                <a:extLst>
                  <a:ext uri="{FF2B5EF4-FFF2-40B4-BE49-F238E27FC236}">
                    <a16:creationId xmlns:a16="http://schemas.microsoft.com/office/drawing/2014/main" id="{D7BA740B-E7EC-4E80-B6FD-B97B3DA3225D}"/>
                  </a:ext>
                </a:extLst>
              </p:cNvPr>
              <p:cNvSpPr/>
              <p:nvPr/>
            </p:nvSpPr>
            <p:spPr>
              <a:xfrm>
                <a:off x="4156752" y="4034124"/>
                <a:ext cx="3891735" cy="589869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We store “I”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to indicate decrementing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(to get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dirty="0"/>
                  <a:t>)</a:t>
                </a:r>
              </a:p>
            </p:txBody>
          </p:sp>
        </mc:Choice>
        <mc:Fallback xmlns="">
          <p:sp>
            <p:nvSpPr>
              <p:cNvPr id="26" name="Rectangular Callout 9">
                <a:extLst>
                  <a:ext uri="{FF2B5EF4-FFF2-40B4-BE49-F238E27FC236}">
                    <a16:creationId xmlns:a16="http://schemas.microsoft.com/office/drawing/2014/main" id="{D7BA740B-E7EC-4E80-B6FD-B97B3DA32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752" y="4034124"/>
                <a:ext cx="3891735" cy="589869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blipFill>
                <a:blip r:embed="rId9"/>
                <a:stretch>
                  <a:fillRect t="-9000" b="-18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lowchart: Process 26">
                <a:extLst>
                  <a:ext uri="{FF2B5EF4-FFF2-40B4-BE49-F238E27FC236}">
                    <a16:creationId xmlns:a16="http://schemas.microsoft.com/office/drawing/2014/main" id="{66002788-0A94-420D-AFEB-ABA0EF25EE36}"/>
                  </a:ext>
                </a:extLst>
              </p:cNvPr>
              <p:cNvSpPr/>
              <p:nvPr/>
            </p:nvSpPr>
            <p:spPr>
              <a:xfrm>
                <a:off x="8175315" y="3637621"/>
                <a:ext cx="3891735" cy="389953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Case 3: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7" name="Flowchart: Process 26">
                <a:extLst>
                  <a:ext uri="{FF2B5EF4-FFF2-40B4-BE49-F238E27FC236}">
                    <a16:creationId xmlns:a16="http://schemas.microsoft.com/office/drawing/2014/main" id="{66002788-0A94-420D-AFEB-ABA0EF25E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315" y="3637621"/>
                <a:ext cx="3891735" cy="389953"/>
              </a:xfrm>
              <a:prstGeom prst="flowChartProcess">
                <a:avLst/>
              </a:prstGeom>
              <a:blipFill>
                <a:blip r:embed="rId10"/>
                <a:stretch>
                  <a:fillRect t="-4478" b="-179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9">
                <a:extLst>
                  <a:ext uri="{FF2B5EF4-FFF2-40B4-BE49-F238E27FC236}">
                    <a16:creationId xmlns:a16="http://schemas.microsoft.com/office/drawing/2014/main" id="{C1E797E6-3203-4F2D-836E-98BE216D98D5}"/>
                  </a:ext>
                </a:extLst>
              </p:cNvPr>
              <p:cNvSpPr/>
              <p:nvPr/>
            </p:nvSpPr>
            <p:spPr>
              <a:xfrm>
                <a:off x="8175315" y="4038191"/>
                <a:ext cx="3891735" cy="722248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We store “IJ”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to indicate decrementing </a:t>
                </a:r>
                <a:r>
                  <a:rPr lang="en-CA" b="1" dirty="0"/>
                  <a:t>both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8" name="Rectangular Callout 9">
                <a:extLst>
                  <a:ext uri="{FF2B5EF4-FFF2-40B4-BE49-F238E27FC236}">
                    <a16:creationId xmlns:a16="http://schemas.microsoft.com/office/drawing/2014/main" id="{C1E797E6-3203-4F2D-836E-98BE216D9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315" y="4038191"/>
                <a:ext cx="3891735" cy="722248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blipFill>
                <a:blip r:embed="rId11"/>
                <a:stretch>
                  <a:fillRect r="-312" b="-57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ular Callout 9">
                <a:extLst>
                  <a:ext uri="{FF2B5EF4-FFF2-40B4-BE49-F238E27FC236}">
                    <a16:creationId xmlns:a16="http://schemas.microsoft.com/office/drawing/2014/main" id="{73F84725-32F8-4EA1-AF6A-D90A7111B17D}"/>
                  </a:ext>
                </a:extLst>
              </p:cNvPr>
              <p:cNvSpPr/>
              <p:nvPr/>
            </p:nvSpPr>
            <p:spPr>
              <a:xfrm>
                <a:off x="8175315" y="4771056"/>
                <a:ext cx="3891735" cy="669626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Recall in this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br>
                  <a:rPr lang="en-CA" dirty="0"/>
                </a:br>
                <a:r>
                  <a:rPr lang="en-CA" dirty="0"/>
                  <a:t>so we </a:t>
                </a:r>
                <a:r>
                  <a:rPr lang="en-CA" b="1" dirty="0"/>
                  <a:t>include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b="1" dirty="0"/>
                  <a:t> in the LCS</a:t>
                </a:r>
              </a:p>
            </p:txBody>
          </p:sp>
        </mc:Choice>
        <mc:Fallback xmlns="">
          <p:sp>
            <p:nvSpPr>
              <p:cNvPr id="29" name="Rectangular Callout 9">
                <a:extLst>
                  <a:ext uri="{FF2B5EF4-FFF2-40B4-BE49-F238E27FC236}">
                    <a16:creationId xmlns:a16="http://schemas.microsoft.com/office/drawing/2014/main" id="{73F84725-32F8-4EA1-AF6A-D90A7111B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315" y="4771056"/>
                <a:ext cx="3891735" cy="669626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blipFill>
                <a:blip r:embed="rId12"/>
                <a:stretch>
                  <a:fillRect t="-4425" b="-106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62014-5497-A3B5-38CF-0FAD4D86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8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31" grpId="0" animBg="1"/>
      <p:bldP spid="3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16169" y="-2"/>
                <a:ext cx="11356486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Saving the direction to</a:t>
                </a:r>
                <a:br>
                  <a:rPr lang="en-CA" dirty="0"/>
                </a:br>
                <a:r>
                  <a:rPr lang="en-CA" dirty="0"/>
                  <a:t>the </a:t>
                </a:r>
                <a:r>
                  <a:rPr lang="en-CA" b="1" dirty="0"/>
                  <a:t>predecessor </a:t>
                </a:r>
                <a:r>
                  <a:rPr lang="en-CA" dirty="0" err="1"/>
                  <a:t>subproblem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6169" y="-2"/>
                <a:ext cx="11356486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091354" y="3610725"/>
            <a:ext cx="2186354" cy="34583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hidden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1354" y="4607187"/>
            <a:ext cx="2186354" cy="34583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hidden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0693" y="5313523"/>
            <a:ext cx="2186354" cy="34583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hidden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9A7AF-A349-49E5-8039-43731547E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41" y="1111895"/>
            <a:ext cx="6109760" cy="5049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1D8D8A0E-4D09-444A-9473-7AAA79958D4A}"/>
                  </a:ext>
                </a:extLst>
              </p:cNvPr>
              <p:cNvSpPr/>
              <p:nvPr/>
            </p:nvSpPr>
            <p:spPr>
              <a:xfrm>
                <a:off x="7749676" y="3911682"/>
                <a:ext cx="3891735" cy="389953"/>
              </a:xfrm>
              <a:prstGeom prst="wedgeRectCallout">
                <a:avLst>
                  <a:gd name="adj1" fmla="val -43279"/>
                  <a:gd name="adj2" fmla="val -824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Case: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1D8D8A0E-4D09-444A-9473-7AAA79958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6" y="3911682"/>
                <a:ext cx="3891735" cy="389953"/>
              </a:xfrm>
              <a:prstGeom prst="wedgeRectCallout">
                <a:avLst>
                  <a:gd name="adj1" fmla="val -43279"/>
                  <a:gd name="adj2" fmla="val -8240"/>
                </a:avLst>
              </a:prstGeom>
              <a:blipFill>
                <a:blip r:embed="rId4"/>
                <a:stretch>
                  <a:fillRect t="-4478" b="-179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ular Callout 9">
                <a:extLst>
                  <a:ext uri="{FF2B5EF4-FFF2-40B4-BE49-F238E27FC236}">
                    <a16:creationId xmlns:a16="http://schemas.microsoft.com/office/drawing/2014/main" id="{D07076F3-8BB1-49EE-9202-6EC4B32A164F}"/>
                  </a:ext>
                </a:extLst>
              </p:cNvPr>
              <p:cNvSpPr/>
              <p:nvPr/>
            </p:nvSpPr>
            <p:spPr>
              <a:xfrm>
                <a:off x="7749676" y="4312252"/>
                <a:ext cx="3891735" cy="589869"/>
              </a:xfrm>
              <a:prstGeom prst="wedgeRectCallout">
                <a:avLst>
                  <a:gd name="adj1" fmla="val -94996"/>
                  <a:gd name="adj2" fmla="val -1804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We store “J”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to indicate </a:t>
                </a:r>
                <a:r>
                  <a:rPr lang="en-CA" b="1" dirty="0"/>
                  <a:t>decrementing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(to get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/>
                  <a:t>)</a:t>
                </a:r>
              </a:p>
            </p:txBody>
          </p:sp>
        </mc:Choice>
        <mc:Fallback xmlns="">
          <p:sp>
            <p:nvSpPr>
              <p:cNvPr id="24" name="Rectangular Callout 9">
                <a:extLst>
                  <a:ext uri="{FF2B5EF4-FFF2-40B4-BE49-F238E27FC236}">
                    <a16:creationId xmlns:a16="http://schemas.microsoft.com/office/drawing/2014/main" id="{D07076F3-8BB1-49EE-9202-6EC4B32A1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6" y="4312252"/>
                <a:ext cx="3891735" cy="589869"/>
              </a:xfrm>
              <a:prstGeom prst="wedgeRectCallout">
                <a:avLst>
                  <a:gd name="adj1" fmla="val -94996"/>
                  <a:gd name="adj2" fmla="val -18040"/>
                </a:avLst>
              </a:prstGeom>
              <a:blipFill>
                <a:blip r:embed="rId5"/>
                <a:stretch>
                  <a:fillRect t="-8000" b="-18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3D6DAF0D-34E1-4F3E-8A5A-7B04E06603BC}"/>
                  </a:ext>
                </a:extLst>
              </p:cNvPr>
              <p:cNvSpPr/>
              <p:nvPr/>
            </p:nvSpPr>
            <p:spPr>
              <a:xfrm>
                <a:off x="7749676" y="5118546"/>
                <a:ext cx="3891735" cy="389953"/>
              </a:xfrm>
              <a:prstGeom prst="wedgeRectCallout">
                <a:avLst>
                  <a:gd name="adj1" fmla="val -94602"/>
                  <a:gd name="adj2" fmla="val -1479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Case: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3D6DAF0D-34E1-4F3E-8A5A-7B04E0660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6" y="5118546"/>
                <a:ext cx="3891735" cy="389953"/>
              </a:xfrm>
              <a:prstGeom prst="wedgeRectCallout">
                <a:avLst>
                  <a:gd name="adj1" fmla="val -94602"/>
                  <a:gd name="adj2" fmla="val -14790"/>
                </a:avLst>
              </a:prstGeom>
              <a:blipFill>
                <a:blip r:embed="rId6"/>
                <a:stretch>
                  <a:fillRect t="-4478" b="-179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ular Callout 9">
                <a:extLst>
                  <a:ext uri="{FF2B5EF4-FFF2-40B4-BE49-F238E27FC236}">
                    <a16:creationId xmlns:a16="http://schemas.microsoft.com/office/drawing/2014/main" id="{B74166BC-AF34-415A-A12E-DEF5367ED304}"/>
                  </a:ext>
                </a:extLst>
              </p:cNvPr>
              <p:cNvSpPr/>
              <p:nvPr/>
            </p:nvSpPr>
            <p:spPr>
              <a:xfrm>
                <a:off x="7749676" y="5519116"/>
                <a:ext cx="3891735" cy="589869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We store “I”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to indicate decrementing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(to get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dirty="0"/>
                  <a:t>)</a:t>
                </a:r>
              </a:p>
            </p:txBody>
          </p:sp>
        </mc:Choice>
        <mc:Fallback xmlns="">
          <p:sp>
            <p:nvSpPr>
              <p:cNvPr id="26" name="Rectangular Callout 9">
                <a:extLst>
                  <a:ext uri="{FF2B5EF4-FFF2-40B4-BE49-F238E27FC236}">
                    <a16:creationId xmlns:a16="http://schemas.microsoft.com/office/drawing/2014/main" id="{B74166BC-AF34-415A-A12E-DEF5367ED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6" y="5519116"/>
                <a:ext cx="3891735" cy="589869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blipFill>
                <a:blip r:embed="rId7"/>
                <a:stretch>
                  <a:fillRect t="-8000" b="-18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6C261852-08DF-4556-869D-84033C30A6E9}"/>
                  </a:ext>
                </a:extLst>
              </p:cNvPr>
              <p:cNvSpPr/>
              <p:nvPr/>
            </p:nvSpPr>
            <p:spPr>
              <a:xfrm>
                <a:off x="7749676" y="1807664"/>
                <a:ext cx="3891735" cy="389953"/>
              </a:xfrm>
              <a:prstGeom prst="wedgeRectCallout">
                <a:avLst>
                  <a:gd name="adj1" fmla="val -75569"/>
                  <a:gd name="adj2" fmla="val 42668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Case: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6C261852-08DF-4556-869D-84033C30A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6" y="1807664"/>
                <a:ext cx="3891735" cy="389953"/>
              </a:xfrm>
              <a:prstGeom prst="wedgeRectCallout">
                <a:avLst>
                  <a:gd name="adj1" fmla="val -75569"/>
                  <a:gd name="adj2" fmla="val 426680"/>
                </a:avLst>
              </a:prstGeom>
              <a:blipFill>
                <a:blip r:embed="rId8"/>
                <a:stretch>
                  <a:fillRect t="-9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9">
                <a:extLst>
                  <a:ext uri="{FF2B5EF4-FFF2-40B4-BE49-F238E27FC236}">
                    <a16:creationId xmlns:a16="http://schemas.microsoft.com/office/drawing/2014/main" id="{4AACB501-7B89-4F7A-85D8-95BDAA431C4B}"/>
                  </a:ext>
                </a:extLst>
              </p:cNvPr>
              <p:cNvSpPr/>
              <p:nvPr/>
            </p:nvSpPr>
            <p:spPr>
              <a:xfrm>
                <a:off x="7749676" y="2208234"/>
                <a:ext cx="3891735" cy="722248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We store “IJ”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to indicate decrementing </a:t>
                </a:r>
                <a:r>
                  <a:rPr lang="en-CA" b="1" dirty="0"/>
                  <a:t>both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8" name="Rectangular Callout 9">
                <a:extLst>
                  <a:ext uri="{FF2B5EF4-FFF2-40B4-BE49-F238E27FC236}">
                    <a16:creationId xmlns:a16="http://schemas.microsoft.com/office/drawing/2014/main" id="{4AACB501-7B89-4F7A-85D8-95BDAA431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6" y="2208234"/>
                <a:ext cx="3891735" cy="722248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blipFill>
                <a:blip r:embed="rId9"/>
                <a:stretch>
                  <a:fillRect r="-312" b="-57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ular Callout 9">
                <a:extLst>
                  <a:ext uri="{FF2B5EF4-FFF2-40B4-BE49-F238E27FC236}">
                    <a16:creationId xmlns:a16="http://schemas.microsoft.com/office/drawing/2014/main" id="{729F446E-C49A-4854-AC97-BE4CA28A8BED}"/>
                  </a:ext>
                </a:extLst>
              </p:cNvPr>
              <p:cNvSpPr/>
              <p:nvPr/>
            </p:nvSpPr>
            <p:spPr>
              <a:xfrm>
                <a:off x="7749676" y="2941099"/>
                <a:ext cx="3891735" cy="669626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Recall in this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br>
                  <a:rPr lang="en-CA" dirty="0"/>
                </a:br>
                <a:r>
                  <a:rPr lang="en-CA" dirty="0"/>
                  <a:t>so we </a:t>
                </a:r>
                <a:r>
                  <a:rPr lang="en-CA" b="1" dirty="0"/>
                  <a:t>include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b="1" dirty="0"/>
                  <a:t> in the LCS</a:t>
                </a:r>
              </a:p>
            </p:txBody>
          </p:sp>
        </mc:Choice>
        <mc:Fallback xmlns="">
          <p:sp>
            <p:nvSpPr>
              <p:cNvPr id="29" name="Rectangular Callout 9">
                <a:extLst>
                  <a:ext uri="{FF2B5EF4-FFF2-40B4-BE49-F238E27FC236}">
                    <a16:creationId xmlns:a16="http://schemas.microsoft.com/office/drawing/2014/main" id="{729F446E-C49A-4854-AC97-BE4CA28A8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6" y="2941099"/>
                <a:ext cx="3891735" cy="669626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blipFill>
                <a:blip r:embed="rId10"/>
                <a:stretch>
                  <a:fillRect t="-3540" b="-115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B2E697-A09C-0046-18B2-A9CB4AA1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06" y="-2"/>
            <a:ext cx="10541164" cy="1028386"/>
          </a:xfrm>
        </p:spPr>
        <p:txBody>
          <a:bodyPr>
            <a:normAutofit/>
          </a:bodyPr>
          <a:lstStyle/>
          <a:p>
            <a:r>
              <a:rPr lang="en-CA" dirty="0"/>
              <a:t>How hard is this Problem?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9C6AEE-5E3C-4DA1-9AA8-C6CC9E4E1078}"/>
              </a:ext>
            </a:extLst>
          </p:cNvPr>
          <p:cNvSpPr/>
          <p:nvPr/>
        </p:nvSpPr>
        <p:spPr>
          <a:xfrm>
            <a:off x="6630769" y="1028384"/>
            <a:ext cx="5348105" cy="686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many triangulations are there?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51F889-6501-4B4D-8541-2F9DFD1C32DC}"/>
                  </a:ext>
                </a:extLst>
              </p:cNvPr>
              <p:cNvSpPr/>
              <p:nvPr/>
            </p:nvSpPr>
            <p:spPr>
              <a:xfrm>
                <a:off x="6630771" y="1849895"/>
                <a:ext cx="5348105" cy="6868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Number of triangulations of a convex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</a:t>
                </a:r>
                <a:r>
                  <a:rPr lang="en-US" sz="2000" dirty="0" err="1"/>
                  <a:t>gon</a:t>
                </a:r>
                <a:r>
                  <a:rPr lang="en-US" sz="2000" dirty="0"/>
                  <a:t> =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000" b="1" dirty="0" err="1"/>
                  <a:t>nd</a:t>
                </a:r>
                <a:r>
                  <a:rPr lang="en-US" sz="2000" b="1" dirty="0"/>
                  <a:t> Catalan number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51F889-6501-4B4D-8541-2F9DFD1C3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771" y="1849895"/>
                <a:ext cx="5348105" cy="686830"/>
              </a:xfrm>
              <a:prstGeom prst="rect">
                <a:avLst/>
              </a:prstGeom>
              <a:blipFill>
                <a:blip r:embed="rId2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4F76A1-EFCE-4593-A649-9C339218978C}"/>
                  </a:ext>
                </a:extLst>
              </p:cNvPr>
              <p:cNvSpPr/>
              <p:nvPr/>
            </p:nvSpPr>
            <p:spPr>
              <a:xfrm>
                <a:off x="6630770" y="2654720"/>
                <a:ext cx="5348105" cy="724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/>
                  <a:t>This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4F76A1-EFCE-4593-A649-9C3392189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770" y="2654720"/>
                <a:ext cx="5348105" cy="724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2236C8F-E7D9-43D4-BB01-707C3A1D3432}"/>
                  </a:ext>
                </a:extLst>
              </p:cNvPr>
              <p:cNvSpPr/>
              <p:nvPr/>
            </p:nvSpPr>
            <p:spPr>
              <a:xfrm>
                <a:off x="6630770" y="3496809"/>
                <a:ext cx="5348105" cy="724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It can be shown that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2236C8F-E7D9-43D4-BB01-707C3A1D3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770" y="3496809"/>
                <a:ext cx="5348105" cy="724094"/>
              </a:xfrm>
              <a:prstGeom prst="rect">
                <a:avLst/>
              </a:prstGeom>
              <a:blipFill>
                <a:blip r:embed="rId4"/>
                <a:stretch>
                  <a:fillRect t="-3306" b="-82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F2194097-54C4-4F96-8028-100EF702A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7110" y="565858"/>
            <a:ext cx="4914858" cy="56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9C475-317F-79FB-FD71-B556F0D3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22" y="288765"/>
            <a:ext cx="10742001" cy="5490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86364"/>
          <a:stretch/>
        </p:blipFill>
        <p:spPr>
          <a:xfrm>
            <a:off x="849922" y="288765"/>
            <a:ext cx="10742001" cy="748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1" y="966537"/>
            <a:ext cx="1910861" cy="5396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Example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7725508" y="260172"/>
            <a:ext cx="2825261" cy="739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LCS = ?</a:t>
            </a:r>
          </a:p>
        </p:txBody>
      </p:sp>
      <p:sp>
        <p:nvSpPr>
          <p:cNvPr id="8" name="Rectangle 7"/>
          <p:cNvSpPr/>
          <p:nvPr/>
        </p:nvSpPr>
        <p:spPr>
          <a:xfrm>
            <a:off x="7725507" y="260684"/>
            <a:ext cx="2825261" cy="739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LCS = </a:t>
            </a:r>
            <a:r>
              <a:rPr lang="en-CA" sz="2800" dirty="0" err="1"/>
              <a:t>gvet</a:t>
            </a:r>
            <a:endParaRPr lang="en-CA" sz="2800" dirty="0"/>
          </a:p>
        </p:txBody>
      </p:sp>
      <p:sp>
        <p:nvSpPr>
          <p:cNvPr id="10" name="Flowchart: Process 9"/>
          <p:cNvSpPr/>
          <p:nvPr/>
        </p:nvSpPr>
        <p:spPr>
          <a:xfrm>
            <a:off x="10550768" y="5182548"/>
            <a:ext cx="861646" cy="416170"/>
          </a:xfrm>
          <a:prstGeom prst="flowChartProcess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Process 10"/>
          <p:cNvSpPr/>
          <p:nvPr/>
        </p:nvSpPr>
        <p:spPr>
          <a:xfrm>
            <a:off x="9509613" y="5182548"/>
            <a:ext cx="861646" cy="416170"/>
          </a:xfrm>
          <a:prstGeom prst="flowChartProcess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ular Callout 13"/>
          <p:cNvSpPr/>
          <p:nvPr/>
        </p:nvSpPr>
        <p:spPr>
          <a:xfrm>
            <a:off x="9912929" y="3876661"/>
            <a:ext cx="2137324" cy="767862"/>
          </a:xfrm>
          <a:prstGeom prst="wedgeRectCallout">
            <a:avLst>
              <a:gd name="adj1" fmla="val 14819"/>
              <a:gd name="adj2" fmla="val -333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9912929" y="3876661"/>
            <a:ext cx="2137324" cy="767862"/>
          </a:xfrm>
          <a:prstGeom prst="wedgeRectCallout">
            <a:avLst>
              <a:gd name="adj1" fmla="val -1636"/>
              <a:gd name="adj2" fmla="val 12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 “a” is 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not in</a:t>
            </a:r>
            <a:endParaRPr lang="en-C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8610601" y="2872216"/>
            <a:ext cx="1940167" cy="767862"/>
          </a:xfrm>
          <a:prstGeom prst="wedgeRectCallout">
            <a:avLst>
              <a:gd name="adj1" fmla="val 8127"/>
              <a:gd name="adj2" fmla="val 250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 is.</a:t>
            </a:r>
          </a:p>
          <a:p>
            <a:pPr algn="ctr"/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=t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8647967" y="4711724"/>
            <a:ext cx="861646" cy="416170"/>
          </a:xfrm>
          <a:prstGeom prst="flowChartProcess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lowchart: Process 15"/>
          <p:cNvSpPr/>
          <p:nvPr/>
        </p:nvSpPr>
        <p:spPr>
          <a:xfrm>
            <a:off x="8647967" y="4289281"/>
            <a:ext cx="861646" cy="416170"/>
          </a:xfrm>
          <a:prstGeom prst="flowChartProcess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lowchart: Process 16"/>
          <p:cNvSpPr/>
          <p:nvPr/>
        </p:nvSpPr>
        <p:spPr>
          <a:xfrm>
            <a:off x="7534275" y="3844422"/>
            <a:ext cx="861646" cy="416170"/>
          </a:xfrm>
          <a:prstGeom prst="flowChartProcess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ular Callout 17"/>
          <p:cNvSpPr/>
          <p:nvPr/>
        </p:nvSpPr>
        <p:spPr>
          <a:xfrm>
            <a:off x="7126167" y="1959971"/>
            <a:ext cx="1940167" cy="767862"/>
          </a:xfrm>
          <a:prstGeom prst="wedgeRectCallout">
            <a:avLst>
              <a:gd name="adj1" fmla="val -10906"/>
              <a:gd name="adj2" fmla="val 193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=et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6558940" y="3428252"/>
            <a:ext cx="861646" cy="416170"/>
          </a:xfrm>
          <a:prstGeom prst="flowChartProcess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Flowchart: Process 19"/>
          <p:cNvSpPr/>
          <p:nvPr/>
        </p:nvSpPr>
        <p:spPr>
          <a:xfrm>
            <a:off x="6512048" y="2957428"/>
            <a:ext cx="861646" cy="416170"/>
          </a:xfrm>
          <a:prstGeom prst="flowChartProcess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ular Callout 20"/>
          <p:cNvSpPr/>
          <p:nvPr/>
        </p:nvSpPr>
        <p:spPr>
          <a:xfrm>
            <a:off x="4351464" y="3729504"/>
            <a:ext cx="1940167" cy="767862"/>
          </a:xfrm>
          <a:prstGeom prst="wedgeRectCallout">
            <a:avLst>
              <a:gd name="adj1" fmla="val 66133"/>
              <a:gd name="adj2" fmla="val -112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=vet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5515586" y="2519748"/>
            <a:ext cx="861646" cy="416170"/>
          </a:xfrm>
          <a:prstGeom prst="flowChartProcess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Flowchart: Process 22"/>
          <p:cNvSpPr/>
          <p:nvPr/>
        </p:nvSpPr>
        <p:spPr>
          <a:xfrm>
            <a:off x="4466310" y="2512438"/>
            <a:ext cx="861646" cy="416170"/>
          </a:xfrm>
          <a:prstGeom prst="flowChartProcess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ular Callout 23"/>
          <p:cNvSpPr/>
          <p:nvPr/>
        </p:nvSpPr>
        <p:spPr>
          <a:xfrm>
            <a:off x="2218991" y="3345573"/>
            <a:ext cx="1940167" cy="767862"/>
          </a:xfrm>
          <a:prstGeom prst="wedgeRectCallout">
            <a:avLst>
              <a:gd name="adj1" fmla="val 66133"/>
              <a:gd name="adj2" fmla="val -112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gvet</a:t>
            </a:r>
            <a:endParaRPr lang="en-C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3546050" y="2103578"/>
            <a:ext cx="861646" cy="416170"/>
          </a:xfrm>
          <a:prstGeom prst="flowChartProcess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ular Callout 25"/>
          <p:cNvSpPr/>
          <p:nvPr/>
        </p:nvSpPr>
        <p:spPr>
          <a:xfrm>
            <a:off x="827579" y="2266258"/>
            <a:ext cx="1940167" cy="767862"/>
          </a:xfrm>
          <a:prstGeom prst="wedgeRectCallout">
            <a:avLst>
              <a:gd name="adj1" fmla="val 90302"/>
              <a:gd name="adj2" fmla="val -42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Done: </a:t>
            </a:r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gvet</a:t>
            </a:r>
            <a:endParaRPr lang="en-C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7936" y="151549"/>
            <a:ext cx="4069618" cy="90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How to obtain LCS=</a:t>
            </a:r>
            <a:r>
              <a:rPr lang="en-CA" sz="2400" dirty="0" err="1"/>
              <a:t>gvet</a:t>
            </a:r>
            <a:r>
              <a:rPr lang="en-CA" sz="2400" dirty="0"/>
              <a:t> from this table?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5CC6C-5EA0-2C0C-7DE0-C85A3C4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8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4" grpId="0" animBg="1"/>
      <p:bldP spid="13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85" y="-2"/>
            <a:ext cx="11391654" cy="1028386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Following</a:t>
            </a:r>
            <a:r>
              <a:rPr lang="en-CA" dirty="0"/>
              <a:t> predecessors to compute the </a:t>
            </a:r>
            <a:r>
              <a:rPr lang="en-CA" b="1" dirty="0"/>
              <a:t>LCS</a:t>
            </a:r>
          </a:p>
        </p:txBody>
      </p:sp>
      <p:sp>
        <p:nvSpPr>
          <p:cNvPr id="5" name="Rectangle 4"/>
          <p:cNvSpPr/>
          <p:nvPr/>
        </p:nvSpPr>
        <p:spPr>
          <a:xfrm>
            <a:off x="8832206" y="1607574"/>
            <a:ext cx="3135922" cy="18887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Complexities of this trace-back algo: Space? Time?</a:t>
            </a:r>
            <a:br>
              <a:rPr lang="en-CA" sz="2400" b="1" dirty="0">
                <a:solidFill>
                  <a:srgbClr val="000000"/>
                </a:solidFill>
              </a:rPr>
            </a:br>
            <a:r>
              <a:rPr lang="en-CA" sz="2400" b="1" dirty="0">
                <a:solidFill>
                  <a:srgbClr val="000000"/>
                </a:solidFill>
              </a:rPr>
              <a:t>(word RAM model)</a:t>
            </a:r>
          </a:p>
        </p:txBody>
      </p:sp>
      <p:sp>
        <p:nvSpPr>
          <p:cNvPr id="6" name="Rectangle 5"/>
          <p:cNvSpPr/>
          <p:nvPr/>
        </p:nvSpPr>
        <p:spPr>
          <a:xfrm>
            <a:off x="8832206" y="3903596"/>
            <a:ext cx="3135922" cy="619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space: O(</a:t>
            </a:r>
            <a:r>
              <a:rPr lang="en-CA" sz="2000" b="1" dirty="0" err="1">
                <a:solidFill>
                  <a:srgbClr val="000000"/>
                </a:solidFill>
              </a:rPr>
              <a:t>n+m</a:t>
            </a:r>
            <a:r>
              <a:rPr lang="en-CA" sz="2000" b="1" dirty="0">
                <a:solidFill>
                  <a:srgbClr val="000000"/>
                </a:solidFill>
              </a:rPr>
              <a:t>) words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8832206" y="4544120"/>
            <a:ext cx="3135922" cy="619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time: O(</a:t>
            </a:r>
            <a:r>
              <a:rPr lang="en-CA" sz="2400" b="1" dirty="0" err="1">
                <a:solidFill>
                  <a:srgbClr val="000000"/>
                </a:solidFill>
              </a:rPr>
              <a:t>n+m</a:t>
            </a:r>
            <a:r>
              <a:rPr lang="en-CA" sz="2400" b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586AF7-096A-492E-9534-26E3E0387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37" y="936413"/>
            <a:ext cx="7718212" cy="4769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DCAB0-1C4F-3808-D502-FE57BFE3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4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8C8DD5-CEC7-955F-B22F-B7056C26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Unlikely to get this far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38F09F-A67D-9BC4-8BE8-BB876ECED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 this is likely just an exercise for you…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550C8-6361-333A-81C0-9A620969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57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19" y="192640"/>
            <a:ext cx="4572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95919" y="4859678"/>
            <a:ext cx="9815406" cy="801283"/>
          </a:xfrm>
        </p:spPr>
        <p:txBody>
          <a:bodyPr>
            <a:normAutofit/>
          </a:bodyPr>
          <a:lstStyle/>
          <a:p>
            <a:r>
              <a:rPr lang="en-US" b="1" dirty="0"/>
              <a:t>Coin changing</a:t>
            </a:r>
            <a:endParaRPr lang="en-CA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167C71-487F-4AA4-AD41-13724424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32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17FC83-6712-4E00-A33B-3C80723F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19"/>
          <a:stretch/>
        </p:blipFill>
        <p:spPr>
          <a:xfrm>
            <a:off x="1513145" y="-5839"/>
            <a:ext cx="9165710" cy="758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7E3EE7-CD40-4717-B78C-83B586EB9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13" b="28062"/>
          <a:stretch/>
        </p:blipFill>
        <p:spPr>
          <a:xfrm>
            <a:off x="1513145" y="752168"/>
            <a:ext cx="9165710" cy="23204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B10C65-44C3-4387-9FA2-4CCC77F23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38"/>
          <a:stretch/>
        </p:blipFill>
        <p:spPr>
          <a:xfrm>
            <a:off x="1513145" y="3072580"/>
            <a:ext cx="9165710" cy="120309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6703407" y="92099"/>
            <a:ext cx="1966947" cy="936286"/>
          </a:xfrm>
          <a:prstGeom prst="wedgeRectCallout">
            <a:avLst>
              <a:gd name="adj1" fmla="val -25181"/>
              <a:gd name="adj2" fmla="val 1144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There </a:t>
            </a:r>
            <a:r>
              <a:rPr lang="en-CA" b="1" dirty="0"/>
              <a:t>is</a:t>
            </a:r>
            <a:r>
              <a:rPr lang="en-CA" dirty="0"/>
              <a:t> a denomination with </a:t>
            </a:r>
            <a:r>
              <a:rPr lang="en-CA" b="1" dirty="0"/>
              <a:t>unit value</a:t>
            </a:r>
            <a:r>
              <a:rPr lang="en-CA" dirty="0"/>
              <a:t>!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353112" y="3169509"/>
            <a:ext cx="4448530" cy="915880"/>
          </a:xfrm>
          <a:prstGeom prst="wedgeRectCallout">
            <a:avLst>
              <a:gd name="adj1" fmla="val -67253"/>
              <a:gd name="adj2" fmla="val 18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In 0-1 knapsack, we only considered </a:t>
            </a:r>
            <a:r>
              <a:rPr lang="en-CA" b="1" dirty="0"/>
              <a:t>two </a:t>
            </a:r>
            <a:r>
              <a:rPr lang="en-CA" b="1" dirty="0" err="1"/>
              <a:t>subproblems</a:t>
            </a:r>
            <a:r>
              <a:rPr lang="en-CA" b="1" dirty="0"/>
              <a:t> </a:t>
            </a:r>
            <a:r>
              <a:rPr lang="en-CA" dirty="0"/>
              <a:t>in our recurrence: </a:t>
            </a:r>
            <a:r>
              <a:rPr lang="en-CA" b="1" dirty="0"/>
              <a:t>taking an item, or not.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353112" y="4085389"/>
            <a:ext cx="4448530" cy="601578"/>
          </a:xfrm>
          <a:prstGeom prst="wedgeRectCallout">
            <a:avLst>
              <a:gd name="adj1" fmla="val -44534"/>
              <a:gd name="adj2" fmla="val -8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Here we can do </a:t>
            </a:r>
            <a:r>
              <a:rPr lang="en-CA" b="1" dirty="0"/>
              <a:t>more than</a:t>
            </a:r>
            <a:br>
              <a:rPr lang="en-CA" dirty="0"/>
            </a:br>
            <a:r>
              <a:rPr lang="en-CA" i="1" dirty="0"/>
              <a:t>use a coin denomination or not</a:t>
            </a:r>
            <a:r>
              <a:rPr lang="en-CA" dirty="0"/>
              <a:t>.</a:t>
            </a:r>
            <a:endParaRPr lang="en-CA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9E422-28D0-4427-B475-4124F9E5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A29675-E868-48D1-83D2-C69F2029E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23" y="49160"/>
            <a:ext cx="9825678" cy="5031698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141413" y="956025"/>
            <a:ext cx="9881240" cy="537279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Exploring: some sensible base case(s)?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Process 6"/>
              <p:cNvSpPr/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solidFill>
                <a:srgbClr val="0000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General case:</a:t>
                </a:r>
              </a:p>
              <a:p>
                <a:pPr algn="ctr"/>
                <a:r>
                  <a:rPr lang="en-CA" sz="2400" dirty="0"/>
                  <a:t>What are the different ways we could use coin denomination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400" b="1" i="1" baseline="-25000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400" dirty="0"/>
                  <a:t>?</a:t>
                </a:r>
              </a:p>
              <a:p>
                <a:pPr algn="ctr"/>
                <a:r>
                  <a:rPr lang="en-CA" sz="2400" dirty="0"/>
                  <a:t>What </a:t>
                </a:r>
                <a:r>
                  <a:rPr lang="en-CA" sz="2400" dirty="0" err="1"/>
                  <a:t>subproblems</a:t>
                </a:r>
                <a:r>
                  <a:rPr lang="en-CA" sz="2400" dirty="0"/>
                  <a:t> / solutions should we use?</a:t>
                </a:r>
              </a:p>
            </p:txBody>
          </p:sp>
        </mc:Choice>
        <mc:Fallback xmlns="">
          <p:sp>
            <p:nvSpPr>
              <p:cNvPr id="7" name="Flowchart: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blipFill>
                <a:blip r:embed="rId4"/>
                <a:stretch>
                  <a:fillRect l="-308" r="-308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1029601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01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6"/>
                <a:stretch>
                  <a:fillRect l="-1554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Process 7"/>
          <p:cNvSpPr/>
          <p:nvPr/>
        </p:nvSpPr>
        <p:spPr>
          <a:xfrm>
            <a:off x="1141412" y="3223427"/>
            <a:ext cx="10329165" cy="1926483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Final recurrence relation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50133-F80B-467E-88C5-D31470C7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22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4616954-A6AC-4828-90DD-32BD6E714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23" y="49160"/>
            <a:ext cx="9825678" cy="5031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Process 6"/>
              <p:cNvSpPr/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solidFill>
                <a:srgbClr val="0000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General case:</a:t>
                </a:r>
              </a:p>
              <a:p>
                <a:pPr algn="ctr"/>
                <a:r>
                  <a:rPr lang="en-CA" sz="2400" dirty="0"/>
                  <a:t>What are the different ways we could use coin denomination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400" b="1" i="1" baseline="-25000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400" dirty="0"/>
                  <a:t>?</a:t>
                </a:r>
              </a:p>
              <a:p>
                <a:pPr algn="ctr"/>
                <a:r>
                  <a:rPr lang="en-CA" sz="2400" dirty="0"/>
                  <a:t>What </a:t>
                </a:r>
                <a:r>
                  <a:rPr lang="en-CA" sz="2400" dirty="0" err="1"/>
                  <a:t>subproblems</a:t>
                </a:r>
                <a:r>
                  <a:rPr lang="en-CA" sz="2400" dirty="0"/>
                  <a:t> / solutions should we use?</a:t>
                </a:r>
              </a:p>
            </p:txBody>
          </p:sp>
        </mc:Choice>
        <mc:Fallback xmlns="">
          <p:sp>
            <p:nvSpPr>
              <p:cNvPr id="7" name="Flowchart: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blipFill>
                <a:blip r:embed="rId4"/>
                <a:stretch>
                  <a:fillRect l="-308" r="-308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Also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dirty="0"/>
                  <a:t> for all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1032513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13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6"/>
                <a:stretch>
                  <a:fillRect l="-2083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Process 7"/>
          <p:cNvSpPr/>
          <p:nvPr/>
        </p:nvSpPr>
        <p:spPr>
          <a:xfrm>
            <a:off x="1141412" y="3223427"/>
            <a:ext cx="10329165" cy="1926483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Final recurrence 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9162F-D414-4893-91EF-95D1FD6F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A50EEC-428F-48C4-8902-FBE7DD399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23" y="49160"/>
            <a:ext cx="9825678" cy="5031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Also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dirty="0"/>
                  <a:t> for all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10368244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244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6"/>
                <a:stretch>
                  <a:fillRect l="-2073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AC06B-2700-48AF-8A48-4DCF57F8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43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Filling the array</a:t>
                </a:r>
                <a:br>
                  <a:rPr lang="en-CA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,0…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: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  <a:blipFill>
                <a:blip r:embed="rId3"/>
                <a:stretch>
                  <a:fillRect b="-59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/>
                  <a:t>-axis (target sum remaining)</a:t>
                </a:r>
                <a:endParaRPr lang="en-CA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blipFill>
                <a:blip r:embed="rId4"/>
                <a:stretch>
                  <a:fillRect l="-135" t="-10526" r="-1078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  <a:endParaRPr lang="en-CA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endParaRPr lang="en-C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  <a:endParaRPr lang="en-C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…</a:t>
            </a:r>
            <a:endParaRPr lang="en-CA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/>
                  <a:t>-axis</a:t>
                </a:r>
              </a:p>
              <a:p>
                <a:pPr algn="ctr"/>
                <a:r>
                  <a:rPr lang="en-US" sz="2400" b="1" dirty="0"/>
                  <a:t>(coin type)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dirty="0"/>
                  <a:t>(recall: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uses coin</a:t>
                </a:r>
                <a:br>
                  <a:rPr lang="en-US" sz="2400" dirty="0"/>
                </a:br>
                <a:r>
                  <a:rPr lang="en-US" sz="2400" dirty="0"/>
                  <a:t>types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</a:t>
                </a:r>
                <a:endParaRPr lang="en-CA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blipFill>
                <a:blip r:embed="rId5"/>
                <a:stretch>
                  <a:fillRect l="-4373" t="-2111" r="-1749" b="-50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</a:t>
              </a:r>
              <a:endParaRPr lang="en-CA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  <a:endParaRPr lang="en-CA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5</a:t>
              </a:r>
              <a:endParaRPr lang="en-CA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…</a:t>
              </a:r>
              <a:endParaRPr lang="en-CA" sz="28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</a:t>
              </a:r>
              <a:endParaRPr lang="en-CA" b="1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3148554" y="1441357"/>
            <a:ext cx="7686100" cy="492257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ular Callout 63"/>
          <p:cNvSpPr/>
          <p:nvPr/>
        </p:nvSpPr>
        <p:spPr>
          <a:xfrm>
            <a:off x="284298" y="1256171"/>
            <a:ext cx="2065623" cy="1259939"/>
          </a:xfrm>
          <a:prstGeom prst="wedgeRectCallout">
            <a:avLst>
              <a:gd name="adj1" fmla="val 99549"/>
              <a:gd name="adj2" fmla="val -17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 data dependencies on any other array cells.</a:t>
            </a:r>
            <a:endParaRPr lang="en-CA" b="1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246" y="236760"/>
            <a:ext cx="7304328" cy="917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ular Callout 40"/>
              <p:cNvSpPr/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1" name="Rectangular Callou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7"/>
                <a:stretch>
                  <a:fillRect l="-2073" t="-14286" b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6078458" y="652173"/>
            <a:ext cx="6060854" cy="735973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3140715" y="1438859"/>
            <a:ext cx="503809" cy="3830992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1BA6658-49A5-4B93-9565-DB31E87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5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48" grpId="0" animBg="1"/>
      <p:bldP spid="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Filling the array</a:t>
                </a:r>
                <a:br>
                  <a:rPr lang="en-CA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,0…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: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  <a:blipFill>
                <a:blip r:embed="rId3"/>
                <a:stretch>
                  <a:fillRect b="-59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/>
                  <a:t>-axis (target sum remaining)</a:t>
                </a:r>
                <a:endParaRPr lang="en-CA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blipFill>
                <a:blip r:embed="rId4"/>
                <a:stretch>
                  <a:fillRect l="-135" t="-10526" r="-1078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  <a:endParaRPr lang="en-CA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endParaRPr lang="en-C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  <a:endParaRPr lang="en-C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…</a:t>
            </a:r>
            <a:endParaRPr lang="en-CA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/>
                  <a:t>-axis</a:t>
                </a:r>
              </a:p>
              <a:p>
                <a:pPr algn="ctr"/>
                <a:r>
                  <a:rPr lang="en-US" sz="2400" b="1" dirty="0"/>
                  <a:t>(coin type)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dirty="0"/>
                  <a:t>(recall: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uses coin</a:t>
                </a:r>
                <a:br>
                  <a:rPr lang="en-US" sz="2400" dirty="0"/>
                </a:br>
                <a:r>
                  <a:rPr lang="en-US" sz="2400" dirty="0"/>
                  <a:t>types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</a:t>
                </a:r>
                <a:endParaRPr lang="en-CA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blipFill>
                <a:blip r:embed="rId5"/>
                <a:stretch>
                  <a:fillRect l="-4373" t="-2111" r="-1749" b="-50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</a:t>
              </a:r>
              <a:endParaRPr lang="en-CA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  <a:endParaRPr lang="en-CA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5</a:t>
              </a:r>
              <a:endParaRPr lang="en-CA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…</a:t>
              </a:r>
              <a:endParaRPr lang="en-CA" sz="28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</a:t>
              </a:r>
              <a:endParaRPr lang="en-CA" b="1" dirty="0"/>
            </a:p>
          </p:txBody>
        </p:sp>
      </p:grpSp>
      <p:sp>
        <p:nvSpPr>
          <p:cNvPr id="64" name="Rectangular Callout 63"/>
          <p:cNvSpPr/>
          <p:nvPr/>
        </p:nvSpPr>
        <p:spPr>
          <a:xfrm>
            <a:off x="284298" y="1256171"/>
            <a:ext cx="2065623" cy="1259939"/>
          </a:xfrm>
          <a:prstGeom prst="wedgeRectCallout">
            <a:avLst>
              <a:gd name="adj1" fmla="val 99549"/>
              <a:gd name="adj2" fmla="val -17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 data dependencies on any other array cells.</a:t>
            </a:r>
            <a:endParaRPr lang="en-CA" b="1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246" y="236760"/>
            <a:ext cx="7304328" cy="917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ular Callout 38"/>
              <p:cNvSpPr/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9" name="Rectangular Callout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7"/>
                <a:stretch>
                  <a:fillRect l="-2073" t="-14286" b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53DBF4C-BAB1-474D-831A-C03184DB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18297FA-D9F5-41C0-94E2-D0ACB863A06F}"/>
              </a:ext>
            </a:extLst>
          </p:cNvPr>
          <p:cNvSpPr/>
          <p:nvPr/>
        </p:nvSpPr>
        <p:spPr>
          <a:xfrm>
            <a:off x="8706465" y="1543665"/>
            <a:ext cx="2974258" cy="2595716"/>
          </a:xfrm>
          <a:custGeom>
            <a:avLst/>
            <a:gdLst>
              <a:gd name="connsiteX0" fmla="*/ 0 w 2974258"/>
              <a:gd name="connsiteY0" fmla="*/ 1381432 h 2595716"/>
              <a:gd name="connsiteX1" fmla="*/ 879987 w 2974258"/>
              <a:gd name="connsiteY1" fmla="*/ 4916 h 2595716"/>
              <a:gd name="connsiteX2" fmla="*/ 2010696 w 2974258"/>
              <a:gd name="connsiteY2" fmla="*/ 0 h 2595716"/>
              <a:gd name="connsiteX3" fmla="*/ 2718619 w 2974258"/>
              <a:gd name="connsiteY3" fmla="*/ 560438 h 2595716"/>
              <a:gd name="connsiteX4" fmla="*/ 2974258 w 2974258"/>
              <a:gd name="connsiteY4" fmla="*/ 1833716 h 2595716"/>
              <a:gd name="connsiteX5" fmla="*/ 2320412 w 2974258"/>
              <a:gd name="connsiteY5" fmla="*/ 2443316 h 2595716"/>
              <a:gd name="connsiteX6" fmla="*/ 958645 w 2974258"/>
              <a:gd name="connsiteY6" fmla="*/ 2595716 h 2595716"/>
              <a:gd name="connsiteX7" fmla="*/ 0 w 2974258"/>
              <a:gd name="connsiteY7" fmla="*/ 1381432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258" h="2595716">
                <a:moveTo>
                  <a:pt x="0" y="1381432"/>
                </a:moveTo>
                <a:lnTo>
                  <a:pt x="879987" y="4916"/>
                </a:lnTo>
                <a:lnTo>
                  <a:pt x="2010696" y="0"/>
                </a:lnTo>
                <a:lnTo>
                  <a:pt x="2718619" y="560438"/>
                </a:lnTo>
                <a:lnTo>
                  <a:pt x="2974258" y="1833716"/>
                </a:lnTo>
                <a:lnTo>
                  <a:pt x="2320412" y="2443316"/>
                </a:lnTo>
                <a:lnTo>
                  <a:pt x="958645" y="2595716"/>
                </a:lnTo>
                <a:lnTo>
                  <a:pt x="0" y="138143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D4B11-8178-4D19-87B7-843BFD0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-2"/>
            <a:ext cx="10850766" cy="1028386"/>
          </a:xfrm>
        </p:spPr>
        <p:txBody>
          <a:bodyPr/>
          <a:lstStyle/>
          <a:p>
            <a:r>
              <a:rPr lang="en-US" dirty="0"/>
              <a:t>Problem decomposition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4E8F65-EED0-4AE8-8F73-9571B518C62B}"/>
              </a:ext>
            </a:extLst>
          </p:cNvPr>
          <p:cNvGrpSpPr/>
          <p:nvPr/>
        </p:nvGrpSpPr>
        <p:grpSpPr>
          <a:xfrm>
            <a:off x="8205625" y="1028384"/>
            <a:ext cx="3913591" cy="3475414"/>
            <a:chOff x="9072202" y="1209456"/>
            <a:chExt cx="2695948" cy="244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/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blipFill>
                  <a:blip r:embed="rId2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/>
                <p:nvPr/>
              </p:nvSpPr>
              <p:spPr>
                <a:xfrm>
                  <a:off x="9655278" y="1209456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5278" y="1209456"/>
                  <a:ext cx="47666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/>
                <p:nvPr/>
              </p:nvSpPr>
              <p:spPr>
                <a:xfrm>
                  <a:off x="10682749" y="127667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2749" y="1276670"/>
                  <a:ext cx="47666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BD61EC-50E1-4C16-B142-DD307B8F5A2B}"/>
                </a:ext>
              </a:extLst>
            </p:cNvPr>
            <p:cNvSpPr txBox="1"/>
            <p:nvPr/>
          </p:nvSpPr>
          <p:spPr>
            <a:xfrm>
              <a:off x="11481927" y="2688158"/>
              <a:ext cx="286223" cy="25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/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blipFill>
                  <a:blip r:embed="rId5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/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C37FFC-94C4-4E98-ADDE-8282AF5B8911}"/>
              </a:ext>
            </a:extLst>
          </p:cNvPr>
          <p:cNvCxnSpPr/>
          <p:nvPr/>
        </p:nvCxnSpPr>
        <p:spPr>
          <a:xfrm>
            <a:off x="8706465" y="2959510"/>
            <a:ext cx="963561" cy="117495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FE75E000-95CA-4F43-A9AE-4A8A13FD25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6303"/>
          <a:stretch/>
        </p:blipFill>
        <p:spPr>
          <a:xfrm>
            <a:off x="104002" y="838394"/>
            <a:ext cx="8148474" cy="8482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44E0C-D6B2-8233-862B-03A30B1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Filling the array</a:t>
                </a:r>
                <a:br>
                  <a:rPr lang="en-CA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0…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: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  <a:blipFill>
                <a:blip r:embed="rId2"/>
                <a:stretch>
                  <a:fillRect b="-59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/>
                  <a:t>-axis (target sum remaining)</a:t>
                </a:r>
                <a:endParaRPr lang="en-CA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blipFill>
                <a:blip r:embed="rId3"/>
                <a:stretch>
                  <a:fillRect l="-135" t="-10526" r="-1078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  <a:endParaRPr lang="en-CA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endParaRPr lang="en-C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  <a:endParaRPr lang="en-C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…</a:t>
            </a:r>
            <a:endParaRPr lang="en-CA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/>
                  <a:t>-axis</a:t>
                </a:r>
              </a:p>
              <a:p>
                <a:pPr algn="ctr"/>
                <a:r>
                  <a:rPr lang="en-US" sz="2400" b="1" dirty="0"/>
                  <a:t>(coin type)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dirty="0"/>
                  <a:t>(recall: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uses coin</a:t>
                </a:r>
                <a:br>
                  <a:rPr lang="en-US" sz="2400" dirty="0"/>
                </a:br>
                <a:r>
                  <a:rPr lang="en-US" sz="2400" dirty="0"/>
                  <a:t>types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</a:t>
                </a:r>
                <a:endParaRPr lang="en-CA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blipFill>
                <a:blip r:embed="rId4"/>
                <a:stretch>
                  <a:fillRect l="-4373" t="-2111" r="-1749" b="-50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</a:t>
              </a:r>
              <a:endParaRPr lang="en-CA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  <a:endParaRPr lang="en-CA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5</a:t>
              </a:r>
              <a:endParaRPr lang="en-CA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…</a:t>
              </a:r>
              <a:endParaRPr lang="en-CA" sz="28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</a:t>
              </a:r>
              <a:endParaRPr lang="en-CA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246" y="236760"/>
            <a:ext cx="7304328" cy="91752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026720" y="283782"/>
            <a:ext cx="6060854" cy="492257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ular Callout 39"/>
              <p:cNvSpPr/>
              <p:nvPr/>
            </p:nvSpPr>
            <p:spPr>
              <a:xfrm>
                <a:off x="7985831" y="3480406"/>
                <a:ext cx="2618291" cy="493154"/>
              </a:xfrm>
              <a:prstGeom prst="wedgeRectCallout">
                <a:avLst>
                  <a:gd name="adj1" fmla="val -83572"/>
                  <a:gd name="adj2" fmla="val -363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FFFFFF"/>
                    </a:solidFill>
                  </a:rPr>
                  <a:t>Consider cell</a:t>
                </a:r>
                <a14:m>
                  <m:oMath xmlns:m="http://schemas.openxmlformats.org/officeDocument/2006/math">
                    <m:r>
                      <a:rPr lang="en-CA" b="0" i="0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1" i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CA" b="1" i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CA" b="1" i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0" name="Rectangular Callout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31" y="3480406"/>
                <a:ext cx="2618291" cy="493154"/>
              </a:xfrm>
              <a:prstGeom prst="wedgeRectCallout">
                <a:avLst>
                  <a:gd name="adj1" fmla="val -83572"/>
                  <a:gd name="adj2" fmla="val -36316"/>
                </a:avLst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Arrow 40"/>
          <p:cNvSpPr/>
          <p:nvPr/>
        </p:nvSpPr>
        <p:spPr>
          <a:xfrm rot="16200000">
            <a:off x="6815412" y="3218278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ight Arrow 47"/>
          <p:cNvSpPr/>
          <p:nvPr/>
        </p:nvSpPr>
        <p:spPr>
          <a:xfrm rot="11955366">
            <a:off x="5829562" y="3200866"/>
            <a:ext cx="1180790" cy="23299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Left Brace 48"/>
          <p:cNvSpPr/>
          <p:nvPr/>
        </p:nvSpPr>
        <p:spPr>
          <a:xfrm rot="16200000">
            <a:off x="6269753" y="3166639"/>
            <a:ext cx="365652" cy="1103133"/>
          </a:xfrm>
          <a:prstGeom prst="leftBrace">
            <a:avLst/>
          </a:prstGeom>
          <a:ln w="3810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ular Callout 49"/>
              <p:cNvSpPr/>
              <p:nvPr/>
            </p:nvSpPr>
            <p:spPr>
              <a:xfrm>
                <a:off x="5501708" y="4146462"/>
                <a:ext cx="918249" cy="554545"/>
              </a:xfrm>
              <a:prstGeom prst="wedgeRectCallout">
                <a:avLst>
                  <a:gd name="adj1" fmla="val 50396"/>
                  <a:gd name="adj2" fmla="val -88512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CA" sz="2400" b="1" i="1" baseline="-25000" dirty="0" err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CA" sz="2400" b="1" baseline="-25000" dirty="0"/>
              </a:p>
            </p:txBody>
          </p:sp>
        </mc:Choice>
        <mc:Fallback xmlns="">
          <p:sp>
            <p:nvSpPr>
              <p:cNvPr id="50" name="Rectangular Callou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708" y="4146462"/>
                <a:ext cx="918249" cy="554545"/>
              </a:xfrm>
              <a:prstGeom prst="wedgeRectCallout">
                <a:avLst>
                  <a:gd name="adj1" fmla="val 50396"/>
                  <a:gd name="adj2" fmla="val -88512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/>
              <p:cNvSpPr/>
              <p:nvPr/>
            </p:nvSpPr>
            <p:spPr>
              <a:xfrm>
                <a:off x="6697374" y="2286104"/>
                <a:ext cx="2252611" cy="612744"/>
              </a:xfrm>
              <a:prstGeom prst="wedgeRectCallout">
                <a:avLst>
                  <a:gd name="adj1" fmla="val -35727"/>
                  <a:gd name="adj2" fmla="val 882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374" y="2286104"/>
                <a:ext cx="2252611" cy="612744"/>
              </a:xfrm>
              <a:prstGeom prst="wedgeRectCallout">
                <a:avLst>
                  <a:gd name="adj1" fmla="val -35727"/>
                  <a:gd name="adj2" fmla="val 88266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ular Callout 50"/>
              <p:cNvSpPr/>
              <p:nvPr/>
            </p:nvSpPr>
            <p:spPr>
              <a:xfrm>
                <a:off x="4328016" y="2160354"/>
                <a:ext cx="2252611" cy="612744"/>
              </a:xfrm>
              <a:prstGeom prst="wedgeRectCallout">
                <a:avLst>
                  <a:gd name="adj1" fmla="val 22972"/>
                  <a:gd name="adj2" fmla="val 9256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1" name="Rectangular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016" y="2160354"/>
                <a:ext cx="2252611" cy="612744"/>
              </a:xfrm>
              <a:prstGeom prst="wedgeRectCallout">
                <a:avLst>
                  <a:gd name="adj1" fmla="val 22972"/>
                  <a:gd name="adj2" fmla="val 92561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ular Callout 51"/>
              <p:cNvSpPr/>
              <p:nvPr/>
            </p:nvSpPr>
            <p:spPr>
              <a:xfrm>
                <a:off x="1958658" y="2094476"/>
                <a:ext cx="2252611" cy="612744"/>
              </a:xfrm>
              <a:prstGeom prst="wedgeRectCallout">
                <a:avLst>
                  <a:gd name="adj1" fmla="val 75830"/>
                  <a:gd name="adj2" fmla="val 11725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2" name="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658" y="2094476"/>
                <a:ext cx="2252611" cy="612744"/>
              </a:xfrm>
              <a:prstGeom prst="wedgeRectCallout">
                <a:avLst>
                  <a:gd name="adj1" fmla="val 75830"/>
                  <a:gd name="adj2" fmla="val 117254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ight Arrow 52"/>
          <p:cNvSpPr/>
          <p:nvPr/>
        </p:nvSpPr>
        <p:spPr>
          <a:xfrm rot="11316509">
            <a:off x="4782148" y="3266538"/>
            <a:ext cx="2267693" cy="19557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738295" y="299720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00000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ular Callout 54"/>
              <p:cNvSpPr/>
              <p:nvPr/>
            </p:nvSpPr>
            <p:spPr>
              <a:xfrm>
                <a:off x="5786765" y="4865581"/>
                <a:ext cx="2348332" cy="858779"/>
              </a:xfrm>
              <a:prstGeom prst="wedgeRectCallout">
                <a:avLst>
                  <a:gd name="adj1" fmla="val -39623"/>
                  <a:gd name="adj2" fmla="val -1410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We only look at the </a:t>
                </a:r>
                <a:r>
                  <a:rPr lang="en-CA" b="1" dirty="0"/>
                  <a:t>previous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b="1" dirty="0"/>
                  <a:t>-row!</a:t>
                </a:r>
                <a:endParaRPr lang="en-CA" b="1" baseline="-25000" dirty="0"/>
              </a:p>
            </p:txBody>
          </p:sp>
        </mc:Choice>
        <mc:Fallback xmlns="">
          <p:sp>
            <p:nvSpPr>
              <p:cNvPr id="55" name="Rectangular Callout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65" y="4865581"/>
                <a:ext cx="2348332" cy="858779"/>
              </a:xfrm>
              <a:prstGeom prst="wedgeRectCallout">
                <a:avLst>
                  <a:gd name="adj1" fmla="val -39623"/>
                  <a:gd name="adj2" fmla="val -14101"/>
                </a:avLst>
              </a:prstGeom>
              <a:blipFill>
                <a:blip r:embed="rId11"/>
                <a:stretch>
                  <a:fillRect l="-1550" r="-38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ular Callout 56"/>
              <p:cNvSpPr/>
              <p:nvPr/>
            </p:nvSpPr>
            <p:spPr>
              <a:xfrm>
                <a:off x="8532043" y="4363842"/>
                <a:ext cx="3396254" cy="858779"/>
              </a:xfrm>
              <a:prstGeom prst="wedgeRectCallout">
                <a:avLst>
                  <a:gd name="adj1" fmla="val -63389"/>
                  <a:gd name="adj2" fmla="val 41053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It is sufficient to fill:</a:t>
                </a:r>
              </a:p>
              <a:p>
                <a:pPr algn="ctr"/>
                <a:r>
                  <a:rPr lang="en-CA" dirty="0"/>
                  <a:t>row </a:t>
                </a:r>
                <a:r>
                  <a:rPr lang="en-CA" dirty="0" err="1"/>
                  <a:t>i</a:t>
                </a:r>
                <a:r>
                  <a:rPr lang="en-CA" dirty="0"/>
                  <a:t>=1 (base case), then</a:t>
                </a:r>
                <a:br>
                  <a:rPr lang="en-CA" dirty="0"/>
                </a:br>
                <a:r>
                  <a:rPr lang="en-CA" b="1" dirty="0"/>
                  <a:t>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CA" b="1" dirty="0"/>
                  <a:t>), 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b="1" dirty="0"/>
                  <a:t>)</a:t>
                </a:r>
              </a:p>
            </p:txBody>
          </p:sp>
        </mc:Choice>
        <mc:Fallback xmlns="">
          <p:sp>
            <p:nvSpPr>
              <p:cNvPr id="57" name="Rectangular Callout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043" y="4363842"/>
                <a:ext cx="3396254" cy="858779"/>
              </a:xfrm>
              <a:prstGeom prst="wedgeRectCallout">
                <a:avLst>
                  <a:gd name="adj1" fmla="val -63389"/>
                  <a:gd name="adj2" fmla="val 41053"/>
                </a:avLst>
              </a:prstGeom>
              <a:blipFill>
                <a:blip r:embed="rId12"/>
                <a:stretch>
                  <a:fillRect t="-6294" b="-132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ular Callout 55"/>
              <p:cNvSpPr/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6" name="Rectangular Callout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13"/>
                <a:stretch>
                  <a:fillRect l="-2073" t="-14286" b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9DD8C92-CA0E-4942-B1AB-280557A9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8" grpId="0" animBg="1"/>
      <p:bldP spid="49" grpId="0" animBg="1"/>
      <p:bldP spid="50" grpId="0" animBg="1"/>
      <p:bldP spid="23" grpId="0" animBg="1"/>
      <p:bldP spid="51" grpId="0" animBg="1"/>
      <p:bldP spid="52" grpId="0" animBg="1"/>
      <p:bldP spid="53" grpId="0" animBg="1"/>
      <p:bldP spid="24" grpId="0"/>
      <p:bldP spid="55" grpId="0" animBg="1"/>
      <p:bldP spid="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E1D79-3780-3535-AEC5-1DB55D14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8" y="339543"/>
            <a:ext cx="7708976" cy="5726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>
            <a:off x="5297684" y="2360985"/>
            <a:ext cx="3109441" cy="416585"/>
          </a:xfrm>
          <a:prstGeom prst="wedgeRectCallout">
            <a:avLst>
              <a:gd name="adj1" fmla="val -62667"/>
              <a:gd name="adj2" fmla="val 295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using </a:t>
            </a:r>
            <a:r>
              <a:rPr lang="en-CA" sz="2000" i="1" dirty="0"/>
              <a:t>other </a:t>
            </a:r>
            <a:r>
              <a:rPr lang="en-CA" sz="2000" dirty="0"/>
              <a:t>coin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3554624" y="1819949"/>
                <a:ext cx="5333076" cy="407025"/>
              </a:xfrm>
              <a:prstGeom prst="wedgeRectCallout">
                <a:avLst>
                  <a:gd name="adj1" fmla="val -59156"/>
                  <a:gd name="adj2" fmla="val 2269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begChr m:val="["/>
                        <m:endChr m:val="]"/>
                        <m:ctrlPr>
                          <a:rPr lang="en-CA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dirty="0" err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000" b="1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1" dirty="0" err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000" b="1" dirty="0"/>
                  <a:t> # of coins </a:t>
                </a:r>
                <a:r>
                  <a:rPr lang="en-CA" sz="2000" dirty="0"/>
                  <a:t>of type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 baseline="-25000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000" b="1" dirty="0"/>
                  <a:t> </a:t>
                </a:r>
                <a:r>
                  <a:rPr lang="en-CA" sz="2000" dirty="0"/>
                  <a:t>used in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624" y="1819949"/>
                <a:ext cx="5333076" cy="407025"/>
              </a:xfrm>
              <a:prstGeom prst="wedgeRectCallout">
                <a:avLst>
                  <a:gd name="adj1" fmla="val -59156"/>
                  <a:gd name="adj2" fmla="val 22693"/>
                </a:avLst>
              </a:prstGeom>
              <a:blipFill>
                <a:blip r:embed="rId3"/>
                <a:stretch>
                  <a:fillRect t="-5882" b="-235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393" y="34515"/>
            <a:ext cx="7304328" cy="917526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734145" y="1301311"/>
                <a:ext cx="2815096" cy="407025"/>
              </a:xfrm>
              <a:prstGeom prst="wedgeRectCallout">
                <a:avLst>
                  <a:gd name="adj1" fmla="val -21747"/>
                  <a:gd name="adj2" fmla="val 3408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i.e., using coin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145" y="1301311"/>
                <a:ext cx="2815096" cy="407025"/>
              </a:xfrm>
              <a:prstGeom prst="wedgeRectCallout">
                <a:avLst>
                  <a:gd name="adj1" fmla="val -21747"/>
                  <a:gd name="adj2" fmla="val 34083"/>
                </a:avLst>
              </a:prstGeom>
              <a:blipFill>
                <a:blip r:embed="rId5"/>
                <a:stretch>
                  <a:fillRect l="-432" t="-4348" b="-231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19762369">
            <a:off x="7065166" y="2763506"/>
            <a:ext cx="510987" cy="2826282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>
              <a:xfrm>
                <a:off x="7552330" y="3103078"/>
                <a:ext cx="3109441" cy="977131"/>
              </a:xfrm>
              <a:prstGeom prst="wedgeRectCallout">
                <a:avLst>
                  <a:gd name="adj1" fmla="val -48535"/>
                  <a:gd name="adj2" fmla="val 2858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Compute min{…} over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 …</m:t>
                    </m:r>
                    <m:d>
                      <m:dPr>
                        <m:begChr m:val="⌊"/>
                        <m:endChr m:val="⌋"/>
                        <m:ctrlPr>
                          <a:rPr lang="en-CA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CA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CA" sz="2000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330" y="3103078"/>
                <a:ext cx="3109441" cy="977131"/>
              </a:xfrm>
              <a:prstGeom prst="wedgeRectCallout">
                <a:avLst>
                  <a:gd name="adj1" fmla="val -48535"/>
                  <a:gd name="adj2" fmla="val 28587"/>
                </a:avLst>
              </a:prstGeom>
              <a:blipFill>
                <a:blip r:embed="rId6"/>
                <a:stretch>
                  <a:fillRect r="-7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E0C4E-DC80-4CAF-96EC-99460306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C49B9-5198-40EE-922B-6592828AA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017076"/>
            <a:ext cx="7685203" cy="2478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448625" y="3786852"/>
                <a:ext cx="3919622" cy="1360335"/>
              </a:xfrm>
              <a:prstGeom prst="wedgeRectCallout">
                <a:avLst>
                  <a:gd name="adj1" fmla="val -44196"/>
                  <a:gd name="adj2" fmla="val 1941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Exercise for later:</a:t>
                </a: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compute the correct output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without </a:t>
                </a:r>
                <a:r>
                  <a:rPr lang="en-CA" sz="2000" dirty="0">
                    <a:solidFill>
                      <a:srgbClr val="000000"/>
                    </a:solidFill>
                  </a:rPr>
                  <a:t>using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begChr m:val="["/>
                        <m:endChr m:val="]"/>
                        <m:ctrlPr>
                          <a:rPr lang="en-CA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(i.e., using only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625" y="3786852"/>
                <a:ext cx="3919622" cy="1360335"/>
              </a:xfrm>
              <a:prstGeom prst="wedgeRectCallout">
                <a:avLst>
                  <a:gd name="adj1" fmla="val -44196"/>
                  <a:gd name="adj2" fmla="val 1941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7F7F7F88-C776-421A-A22E-7333FFD5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109"/>
            <a:ext cx="12154313" cy="651265"/>
          </a:xfrm>
        </p:spPr>
        <p:txBody>
          <a:bodyPr>
            <a:normAutofit fontScale="90000"/>
          </a:bodyPr>
          <a:lstStyle/>
          <a:p>
            <a:r>
              <a:rPr lang="en-CA" dirty="0"/>
              <a:t>outputting </a:t>
            </a:r>
            <a:r>
              <a:rPr lang="en-CA" b="1" dirty="0"/>
              <a:t>Optimal Set of Coins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4F22959A-C0CB-4997-A1FB-283C13DDD950}"/>
                  </a:ext>
                </a:extLst>
              </p:cNvPr>
              <p:cNvSpPr/>
              <p:nvPr/>
            </p:nvSpPr>
            <p:spPr>
              <a:xfrm>
                <a:off x="5805947" y="2011365"/>
                <a:ext cx="6258233" cy="490276"/>
              </a:xfrm>
              <a:prstGeom prst="wedgeRectCallout">
                <a:avLst>
                  <a:gd name="adj1" fmla="val -59521"/>
                  <a:gd name="adj2" fmla="val 34726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Recall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begChr m:val="["/>
                        <m:endChr m:val="]"/>
                        <m:ctrlPr>
                          <a:rPr lang="en-CA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dirty="0" err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000" b="1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1" dirty="0" err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000" b="1" dirty="0"/>
                  <a:t> # of coins </a:t>
                </a:r>
                <a:r>
                  <a:rPr lang="en-CA" sz="2000" dirty="0"/>
                  <a:t>of type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 baseline="-25000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000" b="1" dirty="0"/>
                  <a:t> </a:t>
                </a:r>
                <a:r>
                  <a:rPr lang="en-CA" sz="2000" dirty="0"/>
                  <a:t>used in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4F22959A-C0CB-4997-A1FB-283C13DDD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947" y="2011365"/>
                <a:ext cx="6258233" cy="490276"/>
              </a:xfrm>
              <a:prstGeom prst="wedgeRectCallout">
                <a:avLst>
                  <a:gd name="adj1" fmla="val -59521"/>
                  <a:gd name="adj2" fmla="val 34726"/>
                </a:avLst>
              </a:prstGeom>
              <a:blipFill>
                <a:blip r:embed="rId4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6">
                <a:extLst>
                  <a:ext uri="{FF2B5EF4-FFF2-40B4-BE49-F238E27FC236}">
                    <a16:creationId xmlns:a16="http://schemas.microsoft.com/office/drawing/2014/main" id="{1CB1310A-E8A9-48C7-AD5D-28DD1D570217}"/>
                  </a:ext>
                </a:extLst>
              </p:cNvPr>
              <p:cNvSpPr/>
              <p:nvPr/>
            </p:nvSpPr>
            <p:spPr>
              <a:xfrm>
                <a:off x="7359445" y="2501641"/>
                <a:ext cx="4704734" cy="797082"/>
              </a:xfrm>
              <a:prstGeom prst="wedgeRectCallout">
                <a:avLst>
                  <a:gd name="adj1" fmla="val -48041"/>
                  <a:gd name="adj2" fmla="val 25475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We start at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begChr m:val="["/>
                        <m:endChr m:val="]"/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000" dirty="0"/>
                  <a:t> # of coins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used in the </a:t>
                </a:r>
                <a:r>
                  <a:rPr lang="en-CA" sz="2000" b="1" dirty="0"/>
                  <a:t>optimal solution</a:t>
                </a:r>
              </a:p>
            </p:txBody>
          </p:sp>
        </mc:Choice>
        <mc:Fallback xmlns="">
          <p:sp>
            <p:nvSpPr>
              <p:cNvPr id="8" name="Rectangular Callout 6">
                <a:extLst>
                  <a:ext uri="{FF2B5EF4-FFF2-40B4-BE49-F238E27FC236}">
                    <a16:creationId xmlns:a16="http://schemas.microsoft.com/office/drawing/2014/main" id="{1CB1310A-E8A9-48C7-AD5D-28DD1D570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445" y="2501641"/>
                <a:ext cx="4704734" cy="797082"/>
              </a:xfrm>
              <a:prstGeom prst="wedgeRectCallout">
                <a:avLst>
                  <a:gd name="adj1" fmla="val -48041"/>
                  <a:gd name="adj2" fmla="val 25475"/>
                </a:avLst>
              </a:prstGeom>
              <a:blipFill>
                <a:blip r:embed="rId5"/>
                <a:stretch>
                  <a:fillRect b="-67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6C71D-926E-43E7-9C33-51F944B0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ular Callout 13"/>
          <p:cNvSpPr/>
          <p:nvPr/>
        </p:nvSpPr>
        <p:spPr>
          <a:xfrm>
            <a:off x="8825726" y="89457"/>
            <a:ext cx="2913479" cy="565115"/>
          </a:xfrm>
          <a:prstGeom prst="wedgeRectCallout">
            <a:avLst>
              <a:gd name="adj1" fmla="val -44196"/>
              <a:gd name="adj2" fmla="val 1941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Time complexity?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0A356-6ED6-43F2-877B-8283B9D5E181}"/>
              </a:ext>
            </a:extLst>
          </p:cNvPr>
          <p:cNvSpPr/>
          <p:nvPr/>
        </p:nvSpPr>
        <p:spPr>
          <a:xfrm>
            <a:off x="8332049" y="758443"/>
            <a:ext cx="3677508" cy="8611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Unit cost </a:t>
            </a:r>
            <a:r>
              <a:rPr lang="en-CA" sz="2000" dirty="0"/>
              <a:t>computational model is reasonable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8">
                <a:extLst>
                  <a:ext uri="{FF2B5EF4-FFF2-40B4-BE49-F238E27FC236}">
                    <a16:creationId xmlns:a16="http://schemas.microsoft.com/office/drawing/2014/main" id="{6D4853DE-1B70-4BB3-B236-DC12786ADA97}"/>
                  </a:ext>
                </a:extLst>
              </p:cNvPr>
              <p:cNvSpPr/>
              <p:nvPr/>
            </p:nvSpPr>
            <p:spPr>
              <a:xfrm>
                <a:off x="8332052" y="2089131"/>
                <a:ext cx="3677507" cy="628085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Runtime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sub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C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CA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23"/>
                                          </m:rP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CA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5" name="Rectangular Callout 8">
                <a:extLst>
                  <a:ext uri="{FF2B5EF4-FFF2-40B4-BE49-F238E27FC236}">
                    <a16:creationId xmlns:a16="http://schemas.microsoft.com/office/drawing/2014/main" id="{6D4853DE-1B70-4BB3-B236-DC12786AD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52" y="2089131"/>
                <a:ext cx="3677507" cy="628085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3"/>
                <a:stretch>
                  <a:fillRect l="-4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8">
                <a:extLst>
                  <a:ext uri="{FF2B5EF4-FFF2-40B4-BE49-F238E27FC236}">
                    <a16:creationId xmlns:a16="http://schemas.microsoft.com/office/drawing/2014/main" id="{7054C514-E401-40FA-A8B6-D6E3730CF54F}"/>
                  </a:ext>
                </a:extLst>
              </p:cNvPr>
              <p:cNvSpPr/>
              <p:nvPr/>
            </p:nvSpPr>
            <p:spPr>
              <a:xfrm>
                <a:off x="8332054" y="1619592"/>
                <a:ext cx="3677508" cy="4654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Consider instance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6" name="Rectangular Callout 8">
                <a:extLst>
                  <a:ext uri="{FF2B5EF4-FFF2-40B4-BE49-F238E27FC236}">
                    <a16:creationId xmlns:a16="http://schemas.microsoft.com/office/drawing/2014/main" id="{7054C514-E401-40FA-A8B6-D6E3730CF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54" y="1619592"/>
                <a:ext cx="3677508" cy="4654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4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ular Callout 8">
                <a:extLst>
                  <a:ext uri="{FF2B5EF4-FFF2-40B4-BE49-F238E27FC236}">
                    <a16:creationId xmlns:a16="http://schemas.microsoft.com/office/drawing/2014/main" id="{95CACCD5-01C3-4ABC-A353-A346958BAF1C}"/>
                  </a:ext>
                </a:extLst>
              </p:cNvPr>
              <p:cNvSpPr/>
              <p:nvPr/>
            </p:nvSpPr>
            <p:spPr>
              <a:xfrm>
                <a:off x="8332049" y="2717216"/>
                <a:ext cx="3677510" cy="1111526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dirty="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CA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7" name="Rectangular Callout 8">
                <a:extLst>
                  <a:ext uri="{FF2B5EF4-FFF2-40B4-BE49-F238E27FC236}">
                    <a16:creationId xmlns:a16="http://schemas.microsoft.com/office/drawing/2014/main" id="{95CACCD5-01C3-4ABC-A353-A346958BA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49" y="2717216"/>
                <a:ext cx="3677510" cy="1111526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8">
                <a:extLst>
                  <a:ext uri="{FF2B5EF4-FFF2-40B4-BE49-F238E27FC236}">
                    <a16:creationId xmlns:a16="http://schemas.microsoft.com/office/drawing/2014/main" id="{237CF313-FFB9-4AB1-8117-BA07BD9ADE0E}"/>
                  </a:ext>
                </a:extLst>
              </p:cNvPr>
              <p:cNvSpPr/>
              <p:nvPr/>
            </p:nvSpPr>
            <p:spPr>
              <a:xfrm>
                <a:off x="8332049" y="3814840"/>
                <a:ext cx="3677510" cy="9899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CA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b="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dirty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CA" b="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CA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dirty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CA" b="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d>
                            <m:dPr>
                              <m:ctrlP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CA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CA" b="0" i="1" dirty="0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Rectangular Callout 8">
                <a:extLst>
                  <a:ext uri="{FF2B5EF4-FFF2-40B4-BE49-F238E27FC236}">
                    <a16:creationId xmlns:a16="http://schemas.microsoft.com/office/drawing/2014/main" id="{237CF313-FFB9-4AB1-8117-BA07BD9AD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49" y="3814840"/>
                <a:ext cx="3677510" cy="9899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ular Callout 8">
                <a:extLst>
                  <a:ext uri="{FF2B5EF4-FFF2-40B4-BE49-F238E27FC236}">
                    <a16:creationId xmlns:a16="http://schemas.microsoft.com/office/drawing/2014/main" id="{F2EDBC9A-ABC3-449D-9E66-03119C74DC67}"/>
                  </a:ext>
                </a:extLst>
              </p:cNvPr>
              <p:cNvSpPr/>
              <p:nvPr/>
            </p:nvSpPr>
            <p:spPr>
              <a:xfrm>
                <a:off x="8332047" y="4811070"/>
                <a:ext cx="3677510" cy="881081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CA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CA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CA" b="1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1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en-CA" b="1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b="1" dirty="0"/>
              </a:p>
              <a:p>
                <a:pPr algn="ctr"/>
                <a:r>
                  <a:rPr lang="en-CA" dirty="0"/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19" name="Rectangular Callout 8">
                <a:extLst>
                  <a:ext uri="{FF2B5EF4-FFF2-40B4-BE49-F238E27FC236}">
                    <a16:creationId xmlns:a16="http://schemas.microsoft.com/office/drawing/2014/main" id="{F2EDBC9A-ABC3-449D-9E66-03119C74D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47" y="4811070"/>
                <a:ext cx="3677510" cy="881081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7"/>
                <a:stretch>
                  <a:fillRect t="-4730" b="-614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9A732-43AB-4548-90B5-8ACCB270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880" y="639901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5A3CB3-670C-ED03-F784-D888CE9C46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738" y="339543"/>
            <a:ext cx="7708976" cy="5726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F77BB1-4BFD-CBE6-74F2-35C536721124}"/>
              </a:ext>
            </a:extLst>
          </p:cNvPr>
          <p:cNvSpPr/>
          <p:nvPr/>
        </p:nvSpPr>
        <p:spPr>
          <a:xfrm>
            <a:off x="8332049" y="5720431"/>
            <a:ext cx="3677508" cy="8611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If T is small, this is much better than brute force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2184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/>
              <a:t>Memoization</a:t>
            </a:r>
            <a:r>
              <a:rPr lang="en-CA" dirty="0"/>
              <a:t>: an alternative to DP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D3CC0-E61F-42B8-834C-8FD79255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05" y="955704"/>
            <a:ext cx="9842969" cy="49426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81B91-332F-8033-8814-43BD8F27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59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Example: using </a:t>
            </a:r>
            <a:r>
              <a:rPr lang="en-CA" dirty="0" err="1"/>
              <a:t>memoization</a:t>
            </a:r>
            <a:r>
              <a:rPr lang="en-CA" dirty="0"/>
              <a:t> to compute Fibonacci numbers efficiently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206"/>
          <a:stretch/>
        </p:blipFill>
        <p:spPr>
          <a:xfrm>
            <a:off x="5325940" y="2046715"/>
            <a:ext cx="5842633" cy="3811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2046715"/>
            <a:ext cx="4133850" cy="2314575"/>
          </a:xfrm>
          <a:prstGeom prst="rect">
            <a:avLst/>
          </a:prstGeom>
        </p:spPr>
      </p:pic>
      <p:sp>
        <p:nvSpPr>
          <p:cNvPr id="6" name="Rectangular Callout 7">
            <a:extLst>
              <a:ext uri="{FF2B5EF4-FFF2-40B4-BE49-F238E27FC236}">
                <a16:creationId xmlns:a16="http://schemas.microsoft.com/office/drawing/2014/main" id="{343261FB-CB80-47ED-8947-204F4E4EE637}"/>
              </a:ext>
            </a:extLst>
          </p:cNvPr>
          <p:cNvSpPr/>
          <p:nvPr/>
        </p:nvSpPr>
        <p:spPr>
          <a:xfrm>
            <a:off x="9335521" y="1323771"/>
            <a:ext cx="2151183" cy="975849"/>
          </a:xfrm>
          <a:prstGeom prst="wedgeRectCallout">
            <a:avLst>
              <a:gd name="adj1" fmla="val -20764"/>
              <a:gd name="adj2" fmla="val 153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If </a:t>
            </a:r>
            <a:r>
              <a:rPr lang="en-CA" b="1" dirty="0"/>
              <a:t>M[n]</a:t>
            </a:r>
            <a:r>
              <a:rPr lang="en-CA" dirty="0"/>
              <a:t> is already computed, </a:t>
            </a:r>
            <a:r>
              <a:rPr lang="en-CA" b="1" dirty="0"/>
              <a:t>don’t recurse!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AD088-8F38-2537-B4C7-09A70D38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5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62" y="-2"/>
            <a:ext cx="10817224" cy="785448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Visualizing </a:t>
            </a:r>
            <a:r>
              <a:rPr lang="en-CA" b="1" dirty="0" err="1"/>
              <a:t>memoization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5D554-5345-41AA-8EF8-3564A2AD0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5" t="18751"/>
          <a:stretch/>
        </p:blipFill>
        <p:spPr>
          <a:xfrm>
            <a:off x="4380322" y="732282"/>
            <a:ext cx="7702996" cy="4740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1206"/>
          <a:stretch/>
        </p:blipFill>
        <p:spPr>
          <a:xfrm>
            <a:off x="263758" y="2305047"/>
            <a:ext cx="3988959" cy="2602433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2178680" y="1170520"/>
            <a:ext cx="2151183" cy="975849"/>
          </a:xfrm>
          <a:prstGeom prst="wedgeRectCallout">
            <a:avLst>
              <a:gd name="adj1" fmla="val 11294"/>
              <a:gd name="adj2" fmla="val 151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If </a:t>
            </a:r>
            <a:r>
              <a:rPr lang="en-CA" b="1" dirty="0"/>
              <a:t>M[n]</a:t>
            </a:r>
            <a:r>
              <a:rPr lang="en-CA" dirty="0"/>
              <a:t> is already computed, </a:t>
            </a:r>
            <a:r>
              <a:rPr lang="en-CA" b="1" dirty="0"/>
              <a:t>don’t recurse!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8231820" y="798796"/>
            <a:ext cx="1377462" cy="550985"/>
          </a:xfrm>
          <a:prstGeom prst="flowChartProcess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lowchart: Process 11"/>
          <p:cNvSpPr/>
          <p:nvPr/>
        </p:nvSpPr>
        <p:spPr>
          <a:xfrm>
            <a:off x="6274777" y="2827130"/>
            <a:ext cx="1377462" cy="550985"/>
          </a:xfrm>
          <a:prstGeom prst="flowChartProcess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lowchart: Process 13"/>
          <p:cNvSpPr/>
          <p:nvPr/>
        </p:nvSpPr>
        <p:spPr>
          <a:xfrm>
            <a:off x="5378202" y="3950678"/>
            <a:ext cx="1098798" cy="358446"/>
          </a:xfrm>
          <a:prstGeom prst="flowChartProcess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lowchart: Process 14"/>
          <p:cNvSpPr/>
          <p:nvPr/>
        </p:nvSpPr>
        <p:spPr>
          <a:xfrm>
            <a:off x="4828803" y="4478215"/>
            <a:ext cx="1098798" cy="380066"/>
          </a:xfrm>
          <a:prstGeom prst="flowChartProcess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lowchart: Process 15"/>
          <p:cNvSpPr/>
          <p:nvPr/>
        </p:nvSpPr>
        <p:spPr>
          <a:xfrm>
            <a:off x="4279404" y="4973373"/>
            <a:ext cx="1098798" cy="358446"/>
          </a:xfrm>
          <a:prstGeom prst="flowChartProcess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lowchart: Process 16"/>
          <p:cNvSpPr/>
          <p:nvPr/>
        </p:nvSpPr>
        <p:spPr>
          <a:xfrm>
            <a:off x="3686908" y="4973373"/>
            <a:ext cx="778048" cy="358446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Done!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5446552" y="4973373"/>
            <a:ext cx="1098798" cy="358446"/>
          </a:xfrm>
          <a:prstGeom prst="flowChartProcess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Flowchart: Process 19"/>
          <p:cNvSpPr/>
          <p:nvPr/>
        </p:nvSpPr>
        <p:spPr>
          <a:xfrm>
            <a:off x="5192650" y="4973373"/>
            <a:ext cx="778048" cy="358446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Done!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4379691" y="4483142"/>
            <a:ext cx="778048" cy="358446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Done!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6008393" y="4410088"/>
            <a:ext cx="892500" cy="504483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Already done!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4754717" y="3949652"/>
            <a:ext cx="760462" cy="358446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Done!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7204694" y="3949652"/>
            <a:ext cx="1590882" cy="358446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Already done!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5784888" y="2931394"/>
            <a:ext cx="760462" cy="358446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Done!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10222804" y="2923399"/>
            <a:ext cx="1590882" cy="358446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Already done!</a:t>
            </a:r>
          </a:p>
        </p:txBody>
      </p:sp>
      <p:sp>
        <p:nvSpPr>
          <p:cNvPr id="29" name="Flowchart: Process 28"/>
          <p:cNvSpPr/>
          <p:nvPr/>
        </p:nvSpPr>
        <p:spPr>
          <a:xfrm>
            <a:off x="7791501" y="883168"/>
            <a:ext cx="760462" cy="358446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Done!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281786-8B6B-8A51-252A-DB21FB3A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9" grpId="0" animBg="1"/>
      <p:bldP spid="19" grpId="1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18297FA-D9F5-41C0-94E2-D0ACB863A06F}"/>
              </a:ext>
            </a:extLst>
          </p:cNvPr>
          <p:cNvSpPr/>
          <p:nvPr/>
        </p:nvSpPr>
        <p:spPr>
          <a:xfrm>
            <a:off x="8706465" y="1543665"/>
            <a:ext cx="2974258" cy="2595716"/>
          </a:xfrm>
          <a:custGeom>
            <a:avLst/>
            <a:gdLst>
              <a:gd name="connsiteX0" fmla="*/ 0 w 2974258"/>
              <a:gd name="connsiteY0" fmla="*/ 1381432 h 2595716"/>
              <a:gd name="connsiteX1" fmla="*/ 879987 w 2974258"/>
              <a:gd name="connsiteY1" fmla="*/ 4916 h 2595716"/>
              <a:gd name="connsiteX2" fmla="*/ 2010696 w 2974258"/>
              <a:gd name="connsiteY2" fmla="*/ 0 h 2595716"/>
              <a:gd name="connsiteX3" fmla="*/ 2718619 w 2974258"/>
              <a:gd name="connsiteY3" fmla="*/ 560438 h 2595716"/>
              <a:gd name="connsiteX4" fmla="*/ 2974258 w 2974258"/>
              <a:gd name="connsiteY4" fmla="*/ 1833716 h 2595716"/>
              <a:gd name="connsiteX5" fmla="*/ 2320412 w 2974258"/>
              <a:gd name="connsiteY5" fmla="*/ 2443316 h 2595716"/>
              <a:gd name="connsiteX6" fmla="*/ 958645 w 2974258"/>
              <a:gd name="connsiteY6" fmla="*/ 2595716 h 2595716"/>
              <a:gd name="connsiteX7" fmla="*/ 0 w 2974258"/>
              <a:gd name="connsiteY7" fmla="*/ 1381432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258" h="2595716">
                <a:moveTo>
                  <a:pt x="0" y="1381432"/>
                </a:moveTo>
                <a:lnTo>
                  <a:pt x="879987" y="4916"/>
                </a:lnTo>
                <a:lnTo>
                  <a:pt x="2010696" y="0"/>
                </a:lnTo>
                <a:lnTo>
                  <a:pt x="2718619" y="560438"/>
                </a:lnTo>
                <a:lnTo>
                  <a:pt x="2974258" y="1833716"/>
                </a:lnTo>
                <a:lnTo>
                  <a:pt x="2320412" y="2443316"/>
                </a:lnTo>
                <a:lnTo>
                  <a:pt x="958645" y="2595716"/>
                </a:lnTo>
                <a:lnTo>
                  <a:pt x="0" y="138143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D4B11-8178-4D19-87B7-843BFD0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-2"/>
            <a:ext cx="10850766" cy="1028386"/>
          </a:xfrm>
        </p:spPr>
        <p:txBody>
          <a:bodyPr/>
          <a:lstStyle/>
          <a:p>
            <a:r>
              <a:rPr lang="en-US" dirty="0"/>
              <a:t>Problem decomposition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4E8F65-EED0-4AE8-8F73-9571B518C62B}"/>
              </a:ext>
            </a:extLst>
          </p:cNvPr>
          <p:cNvGrpSpPr/>
          <p:nvPr/>
        </p:nvGrpSpPr>
        <p:grpSpPr>
          <a:xfrm>
            <a:off x="8205625" y="1028384"/>
            <a:ext cx="3913591" cy="3475414"/>
            <a:chOff x="9072202" y="1209456"/>
            <a:chExt cx="2695948" cy="244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/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blipFill>
                  <a:blip r:embed="rId2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/>
                <p:nvPr/>
              </p:nvSpPr>
              <p:spPr>
                <a:xfrm>
                  <a:off x="9655278" y="1209456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5278" y="1209456"/>
                  <a:ext cx="47666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/>
                <p:nvPr/>
              </p:nvSpPr>
              <p:spPr>
                <a:xfrm>
                  <a:off x="10682749" y="127667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2749" y="1276670"/>
                  <a:ext cx="47666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BD61EC-50E1-4C16-B142-DD307B8F5A2B}"/>
                </a:ext>
              </a:extLst>
            </p:cNvPr>
            <p:cNvSpPr txBox="1"/>
            <p:nvPr/>
          </p:nvSpPr>
          <p:spPr>
            <a:xfrm>
              <a:off x="11481927" y="2688158"/>
              <a:ext cx="286223" cy="25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/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blipFill>
                  <a:blip r:embed="rId5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/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0DF757-0596-4886-8904-9104C4F719E6}"/>
              </a:ext>
            </a:extLst>
          </p:cNvPr>
          <p:cNvSpPr/>
          <p:nvPr/>
        </p:nvSpPr>
        <p:spPr>
          <a:xfrm>
            <a:off x="8712663" y="2104105"/>
            <a:ext cx="2723536" cy="2030361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3536" h="2030361">
                <a:moveTo>
                  <a:pt x="938981" y="2030361"/>
                </a:moveTo>
                <a:lnTo>
                  <a:pt x="2723536" y="0"/>
                </a:lnTo>
                <a:lnTo>
                  <a:pt x="0" y="830826"/>
                </a:lnTo>
                <a:lnTo>
                  <a:pt x="938981" y="2030361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(1)</a:t>
            </a:r>
            <a:br>
              <a:rPr lang="en-CA" b="1" dirty="0"/>
            </a:b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/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2AD6A747-3DE4-40CE-8D07-92234ADBE0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0628"/>
          <a:stretch/>
        </p:blipFill>
        <p:spPr>
          <a:xfrm>
            <a:off x="104002" y="838394"/>
            <a:ext cx="8148474" cy="17674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A63F0C-D7CA-8BA3-E1E7-12294A2B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18297FA-D9F5-41C0-94E2-D0ACB863A06F}"/>
              </a:ext>
            </a:extLst>
          </p:cNvPr>
          <p:cNvSpPr/>
          <p:nvPr/>
        </p:nvSpPr>
        <p:spPr>
          <a:xfrm>
            <a:off x="8706465" y="1543665"/>
            <a:ext cx="2974258" cy="2595716"/>
          </a:xfrm>
          <a:custGeom>
            <a:avLst/>
            <a:gdLst>
              <a:gd name="connsiteX0" fmla="*/ 0 w 2974258"/>
              <a:gd name="connsiteY0" fmla="*/ 1381432 h 2595716"/>
              <a:gd name="connsiteX1" fmla="*/ 879987 w 2974258"/>
              <a:gd name="connsiteY1" fmla="*/ 4916 h 2595716"/>
              <a:gd name="connsiteX2" fmla="*/ 2010696 w 2974258"/>
              <a:gd name="connsiteY2" fmla="*/ 0 h 2595716"/>
              <a:gd name="connsiteX3" fmla="*/ 2718619 w 2974258"/>
              <a:gd name="connsiteY3" fmla="*/ 560438 h 2595716"/>
              <a:gd name="connsiteX4" fmla="*/ 2974258 w 2974258"/>
              <a:gd name="connsiteY4" fmla="*/ 1833716 h 2595716"/>
              <a:gd name="connsiteX5" fmla="*/ 2320412 w 2974258"/>
              <a:gd name="connsiteY5" fmla="*/ 2443316 h 2595716"/>
              <a:gd name="connsiteX6" fmla="*/ 958645 w 2974258"/>
              <a:gd name="connsiteY6" fmla="*/ 2595716 h 2595716"/>
              <a:gd name="connsiteX7" fmla="*/ 0 w 2974258"/>
              <a:gd name="connsiteY7" fmla="*/ 1381432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258" h="2595716">
                <a:moveTo>
                  <a:pt x="0" y="1381432"/>
                </a:moveTo>
                <a:lnTo>
                  <a:pt x="879987" y="4916"/>
                </a:lnTo>
                <a:lnTo>
                  <a:pt x="2010696" y="0"/>
                </a:lnTo>
                <a:lnTo>
                  <a:pt x="2718619" y="560438"/>
                </a:lnTo>
                <a:lnTo>
                  <a:pt x="2974258" y="1833716"/>
                </a:lnTo>
                <a:lnTo>
                  <a:pt x="2320412" y="2443316"/>
                </a:lnTo>
                <a:lnTo>
                  <a:pt x="958645" y="2595716"/>
                </a:lnTo>
                <a:lnTo>
                  <a:pt x="0" y="138143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D4B11-8178-4D19-87B7-843BFD0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-2"/>
            <a:ext cx="10850766" cy="1028386"/>
          </a:xfrm>
        </p:spPr>
        <p:txBody>
          <a:bodyPr/>
          <a:lstStyle/>
          <a:p>
            <a:r>
              <a:rPr lang="en-US" dirty="0"/>
              <a:t>Problem decomposition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4E8F65-EED0-4AE8-8F73-9571B518C62B}"/>
              </a:ext>
            </a:extLst>
          </p:cNvPr>
          <p:cNvGrpSpPr/>
          <p:nvPr/>
        </p:nvGrpSpPr>
        <p:grpSpPr>
          <a:xfrm>
            <a:off x="8205625" y="1028384"/>
            <a:ext cx="3913591" cy="3475414"/>
            <a:chOff x="9072202" y="1209456"/>
            <a:chExt cx="2695948" cy="244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/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blipFill>
                  <a:blip r:embed="rId2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/>
                <p:nvPr/>
              </p:nvSpPr>
              <p:spPr>
                <a:xfrm>
                  <a:off x="9655278" y="1209456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5278" y="1209456"/>
                  <a:ext cx="47666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/>
                <p:nvPr/>
              </p:nvSpPr>
              <p:spPr>
                <a:xfrm>
                  <a:off x="10682749" y="127667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2749" y="1276670"/>
                  <a:ext cx="47666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BD61EC-50E1-4C16-B142-DD307B8F5A2B}"/>
                </a:ext>
              </a:extLst>
            </p:cNvPr>
            <p:cNvSpPr txBox="1"/>
            <p:nvPr/>
          </p:nvSpPr>
          <p:spPr>
            <a:xfrm>
              <a:off x="11481927" y="2688158"/>
              <a:ext cx="286223" cy="25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/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blipFill>
                  <a:blip r:embed="rId5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/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0DF757-0596-4886-8904-9104C4F719E6}"/>
              </a:ext>
            </a:extLst>
          </p:cNvPr>
          <p:cNvSpPr/>
          <p:nvPr/>
        </p:nvSpPr>
        <p:spPr>
          <a:xfrm>
            <a:off x="8712663" y="2104105"/>
            <a:ext cx="2723536" cy="2030361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3536" h="2030361">
                <a:moveTo>
                  <a:pt x="938981" y="2030361"/>
                </a:moveTo>
                <a:lnTo>
                  <a:pt x="2723536" y="0"/>
                </a:lnTo>
                <a:lnTo>
                  <a:pt x="0" y="830826"/>
                </a:lnTo>
                <a:lnTo>
                  <a:pt x="938981" y="2030361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(1)</a:t>
            </a:r>
            <a:br>
              <a:rPr lang="en-CA" b="1" dirty="0"/>
            </a:b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/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447B94B-2C0E-48BC-9AE9-7454CEC363F2}"/>
              </a:ext>
            </a:extLst>
          </p:cNvPr>
          <p:cNvSpPr/>
          <p:nvPr/>
        </p:nvSpPr>
        <p:spPr>
          <a:xfrm>
            <a:off x="8704942" y="1551213"/>
            <a:ext cx="2714171" cy="1367972"/>
          </a:xfrm>
          <a:custGeom>
            <a:avLst/>
            <a:gdLst>
              <a:gd name="connsiteX0" fmla="*/ 0 w 2714171"/>
              <a:gd name="connsiteY0" fmla="*/ 1367972 h 1367972"/>
              <a:gd name="connsiteX1" fmla="*/ 2714171 w 2714171"/>
              <a:gd name="connsiteY1" fmla="*/ 542472 h 1367972"/>
              <a:gd name="connsiteX2" fmla="*/ 2028371 w 2714171"/>
              <a:gd name="connsiteY2" fmla="*/ 0 h 1367972"/>
              <a:gd name="connsiteX3" fmla="*/ 887186 w 2714171"/>
              <a:gd name="connsiteY3" fmla="*/ 1814 h 1367972"/>
              <a:gd name="connsiteX4" fmla="*/ 0 w 2714171"/>
              <a:gd name="connsiteY4" fmla="*/ 1367972 h 136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171" h="1367972">
                <a:moveTo>
                  <a:pt x="0" y="1367972"/>
                </a:moveTo>
                <a:lnTo>
                  <a:pt x="2714171" y="542472"/>
                </a:lnTo>
                <a:lnTo>
                  <a:pt x="2028371" y="0"/>
                </a:lnTo>
                <a:lnTo>
                  <a:pt x="887186" y="1814"/>
                </a:lnTo>
                <a:lnTo>
                  <a:pt x="0" y="136797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(2)</a:t>
            </a:r>
            <a:br>
              <a:rPr lang="en-CA" sz="2000" b="1" dirty="0">
                <a:solidFill>
                  <a:srgbClr val="000000"/>
                </a:solidFill>
              </a:rPr>
            </a:br>
            <a:endParaRPr lang="en-CA" sz="2000" b="1" dirty="0">
              <a:solidFill>
                <a:srgbClr val="00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AAFB6B2-D1B3-4280-8294-3957B18767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586"/>
          <a:stretch/>
        </p:blipFill>
        <p:spPr>
          <a:xfrm>
            <a:off x="104002" y="838394"/>
            <a:ext cx="8148474" cy="22342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361B2-FD3C-EEC3-F31A-2611FAD1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18297FA-D9F5-41C0-94E2-D0ACB863A06F}"/>
              </a:ext>
            </a:extLst>
          </p:cNvPr>
          <p:cNvSpPr/>
          <p:nvPr/>
        </p:nvSpPr>
        <p:spPr>
          <a:xfrm>
            <a:off x="8706465" y="1543665"/>
            <a:ext cx="2974258" cy="2595716"/>
          </a:xfrm>
          <a:custGeom>
            <a:avLst/>
            <a:gdLst>
              <a:gd name="connsiteX0" fmla="*/ 0 w 2974258"/>
              <a:gd name="connsiteY0" fmla="*/ 1381432 h 2595716"/>
              <a:gd name="connsiteX1" fmla="*/ 879987 w 2974258"/>
              <a:gd name="connsiteY1" fmla="*/ 4916 h 2595716"/>
              <a:gd name="connsiteX2" fmla="*/ 2010696 w 2974258"/>
              <a:gd name="connsiteY2" fmla="*/ 0 h 2595716"/>
              <a:gd name="connsiteX3" fmla="*/ 2718619 w 2974258"/>
              <a:gd name="connsiteY3" fmla="*/ 560438 h 2595716"/>
              <a:gd name="connsiteX4" fmla="*/ 2974258 w 2974258"/>
              <a:gd name="connsiteY4" fmla="*/ 1833716 h 2595716"/>
              <a:gd name="connsiteX5" fmla="*/ 2320412 w 2974258"/>
              <a:gd name="connsiteY5" fmla="*/ 2443316 h 2595716"/>
              <a:gd name="connsiteX6" fmla="*/ 958645 w 2974258"/>
              <a:gd name="connsiteY6" fmla="*/ 2595716 h 2595716"/>
              <a:gd name="connsiteX7" fmla="*/ 0 w 2974258"/>
              <a:gd name="connsiteY7" fmla="*/ 1381432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258" h="2595716">
                <a:moveTo>
                  <a:pt x="0" y="1381432"/>
                </a:moveTo>
                <a:lnTo>
                  <a:pt x="879987" y="4916"/>
                </a:lnTo>
                <a:lnTo>
                  <a:pt x="2010696" y="0"/>
                </a:lnTo>
                <a:lnTo>
                  <a:pt x="2718619" y="560438"/>
                </a:lnTo>
                <a:lnTo>
                  <a:pt x="2974258" y="1833716"/>
                </a:lnTo>
                <a:lnTo>
                  <a:pt x="2320412" y="2443316"/>
                </a:lnTo>
                <a:lnTo>
                  <a:pt x="958645" y="2595716"/>
                </a:lnTo>
                <a:lnTo>
                  <a:pt x="0" y="138143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D4B11-8178-4D19-87B7-843BFD0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-2"/>
            <a:ext cx="10850766" cy="1028386"/>
          </a:xfrm>
        </p:spPr>
        <p:txBody>
          <a:bodyPr/>
          <a:lstStyle/>
          <a:p>
            <a:r>
              <a:rPr lang="en-US" dirty="0"/>
              <a:t>Problem decomposition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4E8F65-EED0-4AE8-8F73-9571B518C62B}"/>
              </a:ext>
            </a:extLst>
          </p:cNvPr>
          <p:cNvGrpSpPr/>
          <p:nvPr/>
        </p:nvGrpSpPr>
        <p:grpSpPr>
          <a:xfrm>
            <a:off x="8205625" y="1028384"/>
            <a:ext cx="3913591" cy="3475414"/>
            <a:chOff x="9072202" y="1209456"/>
            <a:chExt cx="2695948" cy="244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/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blipFill>
                  <a:blip r:embed="rId2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/>
                <p:nvPr/>
              </p:nvSpPr>
              <p:spPr>
                <a:xfrm>
                  <a:off x="9655278" y="1209456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5278" y="1209456"/>
                  <a:ext cx="47666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/>
                <p:nvPr/>
              </p:nvSpPr>
              <p:spPr>
                <a:xfrm>
                  <a:off x="10682749" y="127667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2749" y="1276670"/>
                  <a:ext cx="47666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BD61EC-50E1-4C16-B142-DD307B8F5A2B}"/>
                </a:ext>
              </a:extLst>
            </p:cNvPr>
            <p:cNvSpPr txBox="1"/>
            <p:nvPr/>
          </p:nvSpPr>
          <p:spPr>
            <a:xfrm>
              <a:off x="11481927" y="2688158"/>
              <a:ext cx="286223" cy="25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/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blipFill>
                  <a:blip r:embed="rId5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/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0DF757-0596-4886-8904-9104C4F719E6}"/>
              </a:ext>
            </a:extLst>
          </p:cNvPr>
          <p:cNvSpPr/>
          <p:nvPr/>
        </p:nvSpPr>
        <p:spPr>
          <a:xfrm>
            <a:off x="8712663" y="2104105"/>
            <a:ext cx="2723536" cy="2030361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3536" h="2030361">
                <a:moveTo>
                  <a:pt x="938981" y="2030361"/>
                </a:moveTo>
                <a:lnTo>
                  <a:pt x="2723536" y="0"/>
                </a:lnTo>
                <a:lnTo>
                  <a:pt x="0" y="830826"/>
                </a:lnTo>
                <a:lnTo>
                  <a:pt x="938981" y="2030361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(1)</a:t>
            </a:r>
            <a:br>
              <a:rPr lang="en-CA" b="1" dirty="0"/>
            </a:b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/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447B94B-2C0E-48BC-9AE9-7454CEC363F2}"/>
              </a:ext>
            </a:extLst>
          </p:cNvPr>
          <p:cNvSpPr/>
          <p:nvPr/>
        </p:nvSpPr>
        <p:spPr>
          <a:xfrm>
            <a:off x="8704942" y="1551213"/>
            <a:ext cx="2714171" cy="1367972"/>
          </a:xfrm>
          <a:custGeom>
            <a:avLst/>
            <a:gdLst>
              <a:gd name="connsiteX0" fmla="*/ 0 w 2714171"/>
              <a:gd name="connsiteY0" fmla="*/ 1367972 h 1367972"/>
              <a:gd name="connsiteX1" fmla="*/ 2714171 w 2714171"/>
              <a:gd name="connsiteY1" fmla="*/ 542472 h 1367972"/>
              <a:gd name="connsiteX2" fmla="*/ 2028371 w 2714171"/>
              <a:gd name="connsiteY2" fmla="*/ 0 h 1367972"/>
              <a:gd name="connsiteX3" fmla="*/ 887186 w 2714171"/>
              <a:gd name="connsiteY3" fmla="*/ 1814 h 1367972"/>
              <a:gd name="connsiteX4" fmla="*/ 0 w 2714171"/>
              <a:gd name="connsiteY4" fmla="*/ 1367972 h 136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171" h="1367972">
                <a:moveTo>
                  <a:pt x="0" y="1367972"/>
                </a:moveTo>
                <a:lnTo>
                  <a:pt x="2714171" y="542472"/>
                </a:lnTo>
                <a:lnTo>
                  <a:pt x="2028371" y="0"/>
                </a:lnTo>
                <a:lnTo>
                  <a:pt x="887186" y="1814"/>
                </a:lnTo>
                <a:lnTo>
                  <a:pt x="0" y="136797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(2)</a:t>
            </a:r>
            <a:br>
              <a:rPr lang="en-CA" sz="2000" b="1" dirty="0">
                <a:solidFill>
                  <a:srgbClr val="000000"/>
                </a:solidFill>
              </a:rPr>
            </a:b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28A5A76-F8AF-46B2-B698-67FE1D0A2629}"/>
              </a:ext>
            </a:extLst>
          </p:cNvPr>
          <p:cNvSpPr/>
          <p:nvPr/>
        </p:nvSpPr>
        <p:spPr>
          <a:xfrm>
            <a:off x="9662884" y="2131786"/>
            <a:ext cx="2026557" cy="2019300"/>
          </a:xfrm>
          <a:custGeom>
            <a:avLst/>
            <a:gdLst>
              <a:gd name="connsiteX0" fmla="*/ 1770743 w 2026557"/>
              <a:gd name="connsiteY0" fmla="*/ 0 h 2019300"/>
              <a:gd name="connsiteX1" fmla="*/ 0 w 2026557"/>
              <a:gd name="connsiteY1" fmla="*/ 2019300 h 2019300"/>
              <a:gd name="connsiteX2" fmla="*/ 1382486 w 2026557"/>
              <a:gd name="connsiteY2" fmla="*/ 1852385 h 2019300"/>
              <a:gd name="connsiteX3" fmla="*/ 2026557 w 2026557"/>
              <a:gd name="connsiteY3" fmla="*/ 1248228 h 2019300"/>
              <a:gd name="connsiteX4" fmla="*/ 1770743 w 2026557"/>
              <a:gd name="connsiteY4" fmla="*/ 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557" h="2019300">
                <a:moveTo>
                  <a:pt x="1770743" y="0"/>
                </a:moveTo>
                <a:lnTo>
                  <a:pt x="0" y="2019300"/>
                </a:lnTo>
                <a:lnTo>
                  <a:pt x="1382486" y="1852385"/>
                </a:lnTo>
                <a:lnTo>
                  <a:pt x="2026557" y="1248228"/>
                </a:lnTo>
                <a:lnTo>
                  <a:pt x="1770743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CA" b="1" dirty="0"/>
            </a:br>
            <a:r>
              <a:rPr lang="en-CA" b="1" dirty="0"/>
              <a:t>           (3)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7CFB56-7765-41AE-B021-FEF6D98444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4289"/>
          <a:stretch/>
        </p:blipFill>
        <p:spPr>
          <a:xfrm>
            <a:off x="104002" y="838394"/>
            <a:ext cx="8148474" cy="27102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42FE6-1EA0-14D7-DB5E-6A5A9CF8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840A408-084A-4011-820A-DCAF75D5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2" y="838394"/>
            <a:ext cx="8148474" cy="357973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18297FA-D9F5-41C0-94E2-D0ACB863A06F}"/>
              </a:ext>
            </a:extLst>
          </p:cNvPr>
          <p:cNvSpPr/>
          <p:nvPr/>
        </p:nvSpPr>
        <p:spPr>
          <a:xfrm>
            <a:off x="8706465" y="1543665"/>
            <a:ext cx="2974258" cy="2595716"/>
          </a:xfrm>
          <a:custGeom>
            <a:avLst/>
            <a:gdLst>
              <a:gd name="connsiteX0" fmla="*/ 0 w 2974258"/>
              <a:gd name="connsiteY0" fmla="*/ 1381432 h 2595716"/>
              <a:gd name="connsiteX1" fmla="*/ 879987 w 2974258"/>
              <a:gd name="connsiteY1" fmla="*/ 4916 h 2595716"/>
              <a:gd name="connsiteX2" fmla="*/ 2010696 w 2974258"/>
              <a:gd name="connsiteY2" fmla="*/ 0 h 2595716"/>
              <a:gd name="connsiteX3" fmla="*/ 2718619 w 2974258"/>
              <a:gd name="connsiteY3" fmla="*/ 560438 h 2595716"/>
              <a:gd name="connsiteX4" fmla="*/ 2974258 w 2974258"/>
              <a:gd name="connsiteY4" fmla="*/ 1833716 h 2595716"/>
              <a:gd name="connsiteX5" fmla="*/ 2320412 w 2974258"/>
              <a:gd name="connsiteY5" fmla="*/ 2443316 h 2595716"/>
              <a:gd name="connsiteX6" fmla="*/ 958645 w 2974258"/>
              <a:gd name="connsiteY6" fmla="*/ 2595716 h 2595716"/>
              <a:gd name="connsiteX7" fmla="*/ 0 w 2974258"/>
              <a:gd name="connsiteY7" fmla="*/ 1381432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258" h="2595716">
                <a:moveTo>
                  <a:pt x="0" y="1381432"/>
                </a:moveTo>
                <a:lnTo>
                  <a:pt x="879987" y="4916"/>
                </a:lnTo>
                <a:lnTo>
                  <a:pt x="2010696" y="0"/>
                </a:lnTo>
                <a:lnTo>
                  <a:pt x="2718619" y="560438"/>
                </a:lnTo>
                <a:lnTo>
                  <a:pt x="2974258" y="1833716"/>
                </a:lnTo>
                <a:lnTo>
                  <a:pt x="2320412" y="2443316"/>
                </a:lnTo>
                <a:lnTo>
                  <a:pt x="958645" y="2595716"/>
                </a:lnTo>
                <a:lnTo>
                  <a:pt x="0" y="138143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D4B11-8178-4D19-87B7-843BFD0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-2"/>
            <a:ext cx="10850766" cy="1028386"/>
          </a:xfrm>
        </p:spPr>
        <p:txBody>
          <a:bodyPr/>
          <a:lstStyle/>
          <a:p>
            <a:r>
              <a:rPr lang="en-US" dirty="0"/>
              <a:t>Problem decomposition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4E8F65-EED0-4AE8-8F73-9571B518C62B}"/>
              </a:ext>
            </a:extLst>
          </p:cNvPr>
          <p:cNvGrpSpPr/>
          <p:nvPr/>
        </p:nvGrpSpPr>
        <p:grpSpPr>
          <a:xfrm>
            <a:off x="8205625" y="1028384"/>
            <a:ext cx="3913591" cy="3475414"/>
            <a:chOff x="9072202" y="1209456"/>
            <a:chExt cx="2695948" cy="244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/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blipFill>
                  <a:blip r:embed="rId3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/>
                <p:nvPr/>
              </p:nvSpPr>
              <p:spPr>
                <a:xfrm>
                  <a:off x="9655278" y="1209456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5278" y="1209456"/>
                  <a:ext cx="47666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/>
                <p:nvPr/>
              </p:nvSpPr>
              <p:spPr>
                <a:xfrm>
                  <a:off x="10682749" y="127667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2749" y="1276670"/>
                  <a:ext cx="4766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BD61EC-50E1-4C16-B142-DD307B8F5A2B}"/>
                </a:ext>
              </a:extLst>
            </p:cNvPr>
            <p:cNvSpPr txBox="1"/>
            <p:nvPr/>
          </p:nvSpPr>
          <p:spPr>
            <a:xfrm>
              <a:off x="11481927" y="2688158"/>
              <a:ext cx="286223" cy="25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/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/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blipFill>
                  <a:blip r:embed="rId7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0DF757-0596-4886-8904-9104C4F719E6}"/>
              </a:ext>
            </a:extLst>
          </p:cNvPr>
          <p:cNvSpPr/>
          <p:nvPr/>
        </p:nvSpPr>
        <p:spPr>
          <a:xfrm>
            <a:off x="8712663" y="2104105"/>
            <a:ext cx="2723536" cy="2030361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3536" h="2030361">
                <a:moveTo>
                  <a:pt x="938981" y="2030361"/>
                </a:moveTo>
                <a:lnTo>
                  <a:pt x="2723536" y="0"/>
                </a:lnTo>
                <a:lnTo>
                  <a:pt x="0" y="830826"/>
                </a:lnTo>
                <a:lnTo>
                  <a:pt x="938981" y="2030361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(1)</a:t>
            </a:r>
            <a:br>
              <a:rPr lang="en-CA" b="1" dirty="0"/>
            </a:b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/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447B94B-2C0E-48BC-9AE9-7454CEC363F2}"/>
              </a:ext>
            </a:extLst>
          </p:cNvPr>
          <p:cNvSpPr/>
          <p:nvPr/>
        </p:nvSpPr>
        <p:spPr>
          <a:xfrm>
            <a:off x="8704942" y="1551213"/>
            <a:ext cx="2714171" cy="1367972"/>
          </a:xfrm>
          <a:custGeom>
            <a:avLst/>
            <a:gdLst>
              <a:gd name="connsiteX0" fmla="*/ 0 w 2714171"/>
              <a:gd name="connsiteY0" fmla="*/ 1367972 h 1367972"/>
              <a:gd name="connsiteX1" fmla="*/ 2714171 w 2714171"/>
              <a:gd name="connsiteY1" fmla="*/ 542472 h 1367972"/>
              <a:gd name="connsiteX2" fmla="*/ 2028371 w 2714171"/>
              <a:gd name="connsiteY2" fmla="*/ 0 h 1367972"/>
              <a:gd name="connsiteX3" fmla="*/ 887186 w 2714171"/>
              <a:gd name="connsiteY3" fmla="*/ 1814 h 1367972"/>
              <a:gd name="connsiteX4" fmla="*/ 0 w 2714171"/>
              <a:gd name="connsiteY4" fmla="*/ 1367972 h 136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171" h="1367972">
                <a:moveTo>
                  <a:pt x="0" y="1367972"/>
                </a:moveTo>
                <a:lnTo>
                  <a:pt x="2714171" y="542472"/>
                </a:lnTo>
                <a:lnTo>
                  <a:pt x="2028371" y="0"/>
                </a:lnTo>
                <a:lnTo>
                  <a:pt x="887186" y="1814"/>
                </a:lnTo>
                <a:lnTo>
                  <a:pt x="0" y="136797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(2)</a:t>
            </a:r>
            <a:br>
              <a:rPr lang="en-CA" sz="2000" b="1" dirty="0">
                <a:solidFill>
                  <a:srgbClr val="000000"/>
                </a:solidFill>
              </a:rPr>
            </a:b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28A5A76-F8AF-46B2-B698-67FE1D0A2629}"/>
              </a:ext>
            </a:extLst>
          </p:cNvPr>
          <p:cNvSpPr/>
          <p:nvPr/>
        </p:nvSpPr>
        <p:spPr>
          <a:xfrm>
            <a:off x="9662884" y="2131786"/>
            <a:ext cx="2026557" cy="2019300"/>
          </a:xfrm>
          <a:custGeom>
            <a:avLst/>
            <a:gdLst>
              <a:gd name="connsiteX0" fmla="*/ 1770743 w 2026557"/>
              <a:gd name="connsiteY0" fmla="*/ 0 h 2019300"/>
              <a:gd name="connsiteX1" fmla="*/ 0 w 2026557"/>
              <a:gd name="connsiteY1" fmla="*/ 2019300 h 2019300"/>
              <a:gd name="connsiteX2" fmla="*/ 1382486 w 2026557"/>
              <a:gd name="connsiteY2" fmla="*/ 1852385 h 2019300"/>
              <a:gd name="connsiteX3" fmla="*/ 2026557 w 2026557"/>
              <a:gd name="connsiteY3" fmla="*/ 1248228 h 2019300"/>
              <a:gd name="connsiteX4" fmla="*/ 1770743 w 2026557"/>
              <a:gd name="connsiteY4" fmla="*/ 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557" h="2019300">
                <a:moveTo>
                  <a:pt x="1770743" y="0"/>
                </a:moveTo>
                <a:lnTo>
                  <a:pt x="0" y="2019300"/>
                </a:lnTo>
                <a:lnTo>
                  <a:pt x="1382486" y="1852385"/>
                </a:lnTo>
                <a:lnTo>
                  <a:pt x="2026557" y="1248228"/>
                </a:lnTo>
                <a:lnTo>
                  <a:pt x="1770743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CA" b="1" dirty="0"/>
            </a:br>
            <a:r>
              <a:rPr lang="en-CA" b="1" dirty="0"/>
              <a:t>           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AA368-B36E-A1B8-A0D0-CCB945F6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840A408-084A-4011-820A-DCAF75D5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2" y="838394"/>
            <a:ext cx="8148474" cy="3579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D4B11-8178-4D19-87B7-843BFD0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-2"/>
            <a:ext cx="7961888" cy="1028386"/>
          </a:xfrm>
        </p:spPr>
        <p:txBody>
          <a:bodyPr/>
          <a:lstStyle/>
          <a:p>
            <a:r>
              <a:rPr lang="en-US" dirty="0"/>
              <a:t>Problem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1E0803-40A9-4FD8-B3A2-F3E0E46683A1}"/>
                  </a:ext>
                </a:extLst>
              </p:cNvPr>
              <p:cNvSpPr txBox="1"/>
              <p:nvPr/>
            </p:nvSpPr>
            <p:spPr>
              <a:xfrm>
                <a:off x="8251176" y="1887637"/>
                <a:ext cx="498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1E0803-40A9-4FD8-B3A2-F3E0E4668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176" y="1887637"/>
                <a:ext cx="498791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F6F8B4-8BAF-4B9F-A3E9-1C3A8D188AA5}"/>
                  </a:ext>
                </a:extLst>
              </p:cNvPr>
              <p:cNvSpPr txBox="1"/>
              <p:nvPr/>
            </p:nvSpPr>
            <p:spPr>
              <a:xfrm>
                <a:off x="9097602" y="212686"/>
                <a:ext cx="691960" cy="524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F6F8B4-8BAF-4B9F-A3E9-1C3A8D188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602" y="212686"/>
                <a:ext cx="691960" cy="524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5C51C5-20D1-4BD1-9D19-7BD6C6C45E45}"/>
                  </a:ext>
                </a:extLst>
              </p:cNvPr>
              <p:cNvSpPr txBox="1"/>
              <p:nvPr/>
            </p:nvSpPr>
            <p:spPr>
              <a:xfrm>
                <a:off x="10589137" y="308204"/>
                <a:ext cx="691960" cy="524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5C51C5-20D1-4BD1-9D19-7BD6C6C45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9137" y="308204"/>
                <a:ext cx="691960" cy="524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6BD61EC-50E1-4C16-B142-DD307B8F5A2B}"/>
              </a:ext>
            </a:extLst>
          </p:cNvPr>
          <p:cNvSpPr txBox="1"/>
          <p:nvPr/>
        </p:nvSpPr>
        <p:spPr>
          <a:xfrm>
            <a:off x="11672500" y="43392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A222F6-4D0B-4CC3-8165-F684334E6F86}"/>
                  </a:ext>
                </a:extLst>
              </p:cNvPr>
              <p:cNvSpPr txBox="1"/>
              <p:nvPr/>
            </p:nvSpPr>
            <p:spPr>
              <a:xfrm>
                <a:off x="10858348" y="5087397"/>
                <a:ext cx="729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A222F6-4D0B-4CC3-8165-F684334E6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348" y="5087397"/>
                <a:ext cx="729622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764238-E0D4-45C6-8387-A04E679D3FAC}"/>
                  </a:ext>
                </a:extLst>
              </p:cNvPr>
              <p:cNvSpPr txBox="1"/>
              <p:nvPr/>
            </p:nvSpPr>
            <p:spPr>
              <a:xfrm>
                <a:off x="9327486" y="5343964"/>
                <a:ext cx="506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764238-E0D4-45C6-8387-A04E679D3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486" y="5343964"/>
                <a:ext cx="506805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0DF757-0596-4886-8904-9104C4F719E6}"/>
              </a:ext>
            </a:extLst>
          </p:cNvPr>
          <p:cNvSpPr/>
          <p:nvPr/>
        </p:nvSpPr>
        <p:spPr>
          <a:xfrm>
            <a:off x="8712663" y="2104105"/>
            <a:ext cx="2723536" cy="2030361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3536" h="2030361">
                <a:moveTo>
                  <a:pt x="938981" y="2030361"/>
                </a:moveTo>
                <a:lnTo>
                  <a:pt x="2723536" y="0"/>
                </a:lnTo>
                <a:lnTo>
                  <a:pt x="0" y="830826"/>
                </a:lnTo>
                <a:lnTo>
                  <a:pt x="938981" y="2030361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(1)</a:t>
            </a:r>
            <a:br>
              <a:rPr lang="en-CA" b="1" dirty="0"/>
            </a:b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/>
              <p:nvPr/>
            </p:nvSpPr>
            <p:spPr>
              <a:xfrm>
                <a:off x="11417297" y="961479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297" y="961479"/>
                <a:ext cx="500393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447B94B-2C0E-48BC-9AE9-7454CEC363F2}"/>
              </a:ext>
            </a:extLst>
          </p:cNvPr>
          <p:cNvSpPr/>
          <p:nvPr/>
        </p:nvSpPr>
        <p:spPr>
          <a:xfrm>
            <a:off x="8750493" y="735515"/>
            <a:ext cx="2714171" cy="1367972"/>
          </a:xfrm>
          <a:custGeom>
            <a:avLst/>
            <a:gdLst>
              <a:gd name="connsiteX0" fmla="*/ 0 w 2714171"/>
              <a:gd name="connsiteY0" fmla="*/ 1367972 h 1367972"/>
              <a:gd name="connsiteX1" fmla="*/ 2714171 w 2714171"/>
              <a:gd name="connsiteY1" fmla="*/ 542472 h 1367972"/>
              <a:gd name="connsiteX2" fmla="*/ 2028371 w 2714171"/>
              <a:gd name="connsiteY2" fmla="*/ 0 h 1367972"/>
              <a:gd name="connsiteX3" fmla="*/ 887186 w 2714171"/>
              <a:gd name="connsiteY3" fmla="*/ 1814 h 1367972"/>
              <a:gd name="connsiteX4" fmla="*/ 0 w 2714171"/>
              <a:gd name="connsiteY4" fmla="*/ 1367972 h 136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171" h="1367972">
                <a:moveTo>
                  <a:pt x="0" y="1367972"/>
                </a:moveTo>
                <a:lnTo>
                  <a:pt x="2714171" y="542472"/>
                </a:lnTo>
                <a:lnTo>
                  <a:pt x="2028371" y="0"/>
                </a:lnTo>
                <a:lnTo>
                  <a:pt x="887186" y="1814"/>
                </a:lnTo>
                <a:lnTo>
                  <a:pt x="0" y="136797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(2)</a:t>
            </a:r>
            <a:br>
              <a:rPr lang="en-CA" sz="2000" b="1" dirty="0">
                <a:solidFill>
                  <a:srgbClr val="000000"/>
                </a:solidFill>
              </a:rPr>
            </a:b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28A5A76-F8AF-46B2-B698-67FE1D0A2629}"/>
              </a:ext>
            </a:extLst>
          </p:cNvPr>
          <p:cNvSpPr/>
          <p:nvPr/>
        </p:nvSpPr>
        <p:spPr>
          <a:xfrm>
            <a:off x="9631666" y="3341284"/>
            <a:ext cx="2026557" cy="2019300"/>
          </a:xfrm>
          <a:custGeom>
            <a:avLst/>
            <a:gdLst>
              <a:gd name="connsiteX0" fmla="*/ 1770743 w 2026557"/>
              <a:gd name="connsiteY0" fmla="*/ 0 h 2019300"/>
              <a:gd name="connsiteX1" fmla="*/ 0 w 2026557"/>
              <a:gd name="connsiteY1" fmla="*/ 2019300 h 2019300"/>
              <a:gd name="connsiteX2" fmla="*/ 1382486 w 2026557"/>
              <a:gd name="connsiteY2" fmla="*/ 1852385 h 2019300"/>
              <a:gd name="connsiteX3" fmla="*/ 2026557 w 2026557"/>
              <a:gd name="connsiteY3" fmla="*/ 1248228 h 2019300"/>
              <a:gd name="connsiteX4" fmla="*/ 1770743 w 2026557"/>
              <a:gd name="connsiteY4" fmla="*/ 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557" h="2019300">
                <a:moveTo>
                  <a:pt x="1770743" y="0"/>
                </a:moveTo>
                <a:lnTo>
                  <a:pt x="0" y="2019300"/>
                </a:lnTo>
                <a:lnTo>
                  <a:pt x="1382486" y="1852385"/>
                </a:lnTo>
                <a:lnTo>
                  <a:pt x="2026557" y="1248228"/>
                </a:lnTo>
                <a:lnTo>
                  <a:pt x="1770743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CA" b="1" dirty="0"/>
            </a:br>
            <a:r>
              <a:rPr lang="en-CA" b="1" dirty="0"/>
              <a:t>           (3)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AB2983-7F9D-4C4C-BB90-CAA6C1E9F49E}"/>
              </a:ext>
            </a:extLst>
          </p:cNvPr>
          <p:cNvCxnSpPr>
            <a:stCxn id="3" idx="3"/>
            <a:endCxn id="3" idx="1"/>
          </p:cNvCxnSpPr>
          <p:nvPr/>
        </p:nvCxnSpPr>
        <p:spPr>
          <a:xfrm>
            <a:off x="9637679" y="737329"/>
            <a:ext cx="1826985" cy="54065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D55182-C99C-4ED6-94BB-34600822F2AA}"/>
              </a:ext>
            </a:extLst>
          </p:cNvPr>
          <p:cNvCxnSpPr>
            <a:cxnSpLocks/>
          </p:cNvCxnSpPr>
          <p:nvPr/>
        </p:nvCxnSpPr>
        <p:spPr>
          <a:xfrm flipV="1">
            <a:off x="9625164" y="4584162"/>
            <a:ext cx="2029079" cy="7740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50F9E7-32D6-46D1-8A06-B2C1719FB97E}"/>
                  </a:ext>
                </a:extLst>
              </p:cNvPr>
              <p:cNvSpPr txBox="1"/>
              <p:nvPr/>
            </p:nvSpPr>
            <p:spPr>
              <a:xfrm>
                <a:off x="9378263" y="4113960"/>
                <a:ext cx="506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50F9E7-32D6-46D1-8A06-B2C1719FB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263" y="4113960"/>
                <a:ext cx="506805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2F9161-D8C7-4859-8F6D-BDE9FAFBA7D6}"/>
                  </a:ext>
                </a:extLst>
              </p:cNvPr>
              <p:cNvSpPr txBox="1"/>
              <p:nvPr/>
            </p:nvSpPr>
            <p:spPr>
              <a:xfrm>
                <a:off x="8255719" y="2749953"/>
                <a:ext cx="498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2F9161-D8C7-4859-8F6D-BDE9FAFBA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719" y="2749953"/>
                <a:ext cx="498791" cy="369332"/>
              </a:xfrm>
              <a:prstGeom prst="rect">
                <a:avLst/>
              </a:prstGeom>
              <a:blipFill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6C8A11-3A1B-43CA-BBE2-703CDCD0620C}"/>
                  </a:ext>
                </a:extLst>
              </p:cNvPr>
              <p:cNvSpPr txBox="1"/>
              <p:nvPr/>
            </p:nvSpPr>
            <p:spPr>
              <a:xfrm>
                <a:off x="11392750" y="179355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6C8A11-3A1B-43CA-BBE2-703CDCD06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750" y="1793552"/>
                <a:ext cx="500393" cy="369332"/>
              </a:xfrm>
              <a:prstGeom prst="rect">
                <a:avLst/>
              </a:prstGeom>
              <a:blipFill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BEF940-CE41-4D34-A7F7-3700CDBA4649}"/>
                  </a:ext>
                </a:extLst>
              </p:cNvPr>
              <p:cNvSpPr txBox="1"/>
              <p:nvPr/>
            </p:nvSpPr>
            <p:spPr>
              <a:xfrm>
                <a:off x="11337773" y="2944794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BEF940-CE41-4D34-A7F7-3700CDBA4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7773" y="2944794"/>
                <a:ext cx="500393" cy="369332"/>
              </a:xfrm>
              <a:prstGeom prst="rect">
                <a:avLst/>
              </a:prstGeom>
              <a:blipFill>
                <a:blip r:embed="rId12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DA17-D193-16FF-5C1B-DD8923BE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4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18242</TotalTime>
  <Words>3014</Words>
  <Application>Microsoft Office PowerPoint</Application>
  <PresentationFormat>Widescreen</PresentationFormat>
  <Paragraphs>663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Cambria Math</vt:lpstr>
      <vt:lpstr>Century Gothic</vt:lpstr>
      <vt:lpstr>Courier New</vt:lpstr>
      <vt:lpstr>Mesh</vt:lpstr>
      <vt:lpstr>CS 341: Algorithms</vt:lpstr>
      <vt:lpstr>Problem: minimum length triangulation</vt:lpstr>
      <vt:lpstr>How hard is this Problem?</vt:lpstr>
      <vt:lpstr>Problem decomposition</vt:lpstr>
      <vt:lpstr>Problem decomposition</vt:lpstr>
      <vt:lpstr>Problem decomposition</vt:lpstr>
      <vt:lpstr>Problem decomposition</vt:lpstr>
      <vt:lpstr>Problem decomposition</vt:lpstr>
      <vt:lpstr>Problem decomposition</vt:lpstr>
      <vt:lpstr>Recurrence relation</vt:lpstr>
      <vt:lpstr>Recurrence relation</vt:lpstr>
      <vt:lpstr>Filling in the table</vt:lpstr>
      <vt:lpstr>Runtime Word RAM model</vt:lpstr>
      <vt:lpstr>Problem: Longest Common Subsequence (LCS)</vt:lpstr>
      <vt:lpstr>Examples</vt:lpstr>
      <vt:lpstr>Possible greedy solutions?</vt:lpstr>
      <vt:lpstr>Possible greedy solutions?</vt:lpstr>
      <vt:lpstr>Defining subproblems</vt:lpstr>
      <vt:lpstr>Building solutions from subproblems Example #1 to build intuition</vt:lpstr>
      <vt:lpstr>Building solutions from subproblems Example #2</vt:lpstr>
      <vt:lpstr>Building solutions from subproblems Example #3</vt:lpstr>
      <vt:lpstr>Summarizing cases</vt:lpstr>
      <vt:lpstr>Deriving a recurrence</vt:lpstr>
      <vt:lpstr>PowerPoint Presentation</vt:lpstr>
      <vt:lpstr>PowerPoint Presentation</vt:lpstr>
      <vt:lpstr>PowerPoint Presentation</vt:lpstr>
      <vt:lpstr>pseudocode</vt:lpstr>
      <vt:lpstr>Computing the LCS not just its length</vt:lpstr>
      <vt:lpstr>Saving the direction to the predecessor subproblem π</vt:lpstr>
      <vt:lpstr>PowerPoint Presentation</vt:lpstr>
      <vt:lpstr>Following predecessors to compute the LCS</vt:lpstr>
      <vt:lpstr>Unlikely to get this far</vt:lpstr>
      <vt:lpstr>Coin changing</vt:lpstr>
      <vt:lpstr>PowerPoint Presentation</vt:lpstr>
      <vt:lpstr>PowerPoint Presentation</vt:lpstr>
      <vt:lpstr>PowerPoint Presentation</vt:lpstr>
      <vt:lpstr>PowerPoint Presentation</vt:lpstr>
      <vt:lpstr>Filling the array N[1…n,0…T]:</vt:lpstr>
      <vt:lpstr>Filling the array N[1…n,0…T]:</vt:lpstr>
      <vt:lpstr>Filling the array N[1…n,0…T]:</vt:lpstr>
      <vt:lpstr>PowerPoint Presentation</vt:lpstr>
      <vt:lpstr>outputting Optimal Set of Coins</vt:lpstr>
      <vt:lpstr>PowerPoint Presentation</vt:lpstr>
      <vt:lpstr>Memoization: an alternative to DP</vt:lpstr>
      <vt:lpstr>Example: using memoization to compute Fibonacci numbers efficiently</vt:lpstr>
      <vt:lpstr>Visualizing memoization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341</cp:revision>
  <dcterms:created xsi:type="dcterms:W3CDTF">2019-01-07T22:31:11Z</dcterms:created>
  <dcterms:modified xsi:type="dcterms:W3CDTF">2023-10-04T05:00:03Z</dcterms:modified>
</cp:coreProperties>
</file>