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7"/>
  </p:notesMasterIdLst>
  <p:sldIdLst>
    <p:sldId id="256" r:id="rId2"/>
    <p:sldId id="264" r:id="rId3"/>
    <p:sldId id="282" r:id="rId4"/>
    <p:sldId id="257" r:id="rId5"/>
    <p:sldId id="262" r:id="rId6"/>
    <p:sldId id="263" r:id="rId7"/>
    <p:sldId id="260" r:id="rId8"/>
    <p:sldId id="265" r:id="rId9"/>
    <p:sldId id="437" r:id="rId10"/>
    <p:sldId id="266" r:id="rId11"/>
    <p:sldId id="273" r:id="rId12"/>
    <p:sldId id="325" r:id="rId13"/>
    <p:sldId id="308" r:id="rId14"/>
    <p:sldId id="438" r:id="rId15"/>
    <p:sldId id="447" r:id="rId16"/>
    <p:sldId id="440" r:id="rId17"/>
    <p:sldId id="442" r:id="rId18"/>
    <p:sldId id="284" r:id="rId19"/>
    <p:sldId id="285" r:id="rId20"/>
    <p:sldId id="286" r:id="rId21"/>
    <p:sldId id="287" r:id="rId22"/>
    <p:sldId id="288" r:id="rId23"/>
    <p:sldId id="289" r:id="rId24"/>
    <p:sldId id="303" r:id="rId25"/>
    <p:sldId id="290" r:id="rId26"/>
    <p:sldId id="292" r:id="rId27"/>
    <p:sldId id="293" r:id="rId28"/>
    <p:sldId id="444" r:id="rId29"/>
    <p:sldId id="445" r:id="rId30"/>
    <p:sldId id="446" r:id="rId31"/>
    <p:sldId id="448" r:id="rId32"/>
    <p:sldId id="449" r:id="rId33"/>
    <p:sldId id="450" r:id="rId34"/>
    <p:sldId id="296" r:id="rId35"/>
    <p:sldId id="421" r:id="rId36"/>
    <p:sldId id="281" r:id="rId37"/>
    <p:sldId id="422" r:id="rId38"/>
    <p:sldId id="423" r:id="rId39"/>
    <p:sldId id="424" r:id="rId40"/>
    <p:sldId id="337" r:id="rId41"/>
    <p:sldId id="338" r:id="rId42"/>
    <p:sldId id="319" r:id="rId43"/>
    <p:sldId id="322" r:id="rId44"/>
    <p:sldId id="291" r:id="rId45"/>
    <p:sldId id="425" r:id="rId46"/>
    <p:sldId id="426" r:id="rId47"/>
    <p:sldId id="294" r:id="rId48"/>
    <p:sldId id="427" r:id="rId49"/>
    <p:sldId id="428" r:id="rId50"/>
    <p:sldId id="295" r:id="rId51"/>
    <p:sldId id="349" r:id="rId52"/>
    <p:sldId id="429" r:id="rId53"/>
    <p:sldId id="339" r:id="rId54"/>
    <p:sldId id="301" r:id="rId55"/>
    <p:sldId id="302" r:id="rId56"/>
    <p:sldId id="430" r:id="rId57"/>
    <p:sldId id="431" r:id="rId58"/>
    <p:sldId id="432" r:id="rId59"/>
    <p:sldId id="340" r:id="rId60"/>
    <p:sldId id="433" r:id="rId61"/>
    <p:sldId id="434" r:id="rId62"/>
    <p:sldId id="321" r:id="rId63"/>
    <p:sldId id="326" r:id="rId64"/>
    <p:sldId id="311" r:id="rId65"/>
    <p:sldId id="312" r:id="rId66"/>
    <p:sldId id="313" r:id="rId67"/>
    <p:sldId id="327" r:id="rId68"/>
    <p:sldId id="332" r:id="rId69"/>
    <p:sldId id="333" r:id="rId70"/>
    <p:sldId id="334" r:id="rId71"/>
    <p:sldId id="335" r:id="rId72"/>
    <p:sldId id="435" r:id="rId73"/>
    <p:sldId id="336" r:id="rId74"/>
    <p:sldId id="439" r:id="rId75"/>
    <p:sldId id="304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635"/>
    <a:srgbClr val="9BACFF"/>
    <a:srgbClr val="1A242C"/>
    <a:srgbClr val="263540"/>
    <a:srgbClr val="000000"/>
    <a:srgbClr val="293844"/>
    <a:srgbClr val="658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9861" autoAdjust="0"/>
  </p:normalViewPr>
  <p:slideViewPr>
    <p:cSldViewPr snapToGrid="0">
      <p:cViewPr varScale="1">
        <p:scale>
          <a:sx n="89" d="100"/>
          <a:sy n="89" d="100"/>
        </p:scale>
        <p:origin x="58" y="5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9E33A-9DA9-4CC1-8FD5-60CDBF2EAC43}" type="datetimeFigureOut">
              <a:rPr lang="en-CA" smtClean="0"/>
              <a:t>2023-09-13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E2F85-FEAB-461C-B84C-896AC92C0B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785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Analysis is a little sketchy because of negative numbers…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1586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28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9568-FD2E-41C3-976E-162D51FBC112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640E-E088-4318-9C30-049BD9207288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20B7-BD1F-4DE7-A582-CB1F3C60965F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FC08A-D05D-4363-8648-2398EC56925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1883-66AA-407D-B54A-CFC27425C50A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1522-75E1-4752-A37D-5F7CA547CCB7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9AB1-E2E3-4C74-B0DD-1EC07991AEF6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30DA-094E-4FC3-8380-E95C2678E70A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7DEC5-B745-4D13-9D6A-4958BC5B937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15154"/>
            <a:ext cx="9905998" cy="10283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828800"/>
            <a:ext cx="9905998" cy="4335886"/>
          </a:xfrm>
        </p:spPr>
        <p:txBody>
          <a:bodyPr anchor="t"/>
          <a:lstStyle>
            <a:lvl1pPr>
              <a:defRPr sz="2800" cap="none" baseline="0"/>
            </a:lvl1pPr>
            <a:lvl2pPr>
              <a:defRPr sz="2800" cap="none" baseline="0"/>
            </a:lvl2pPr>
            <a:lvl3pPr>
              <a:defRPr sz="2400" cap="none" baseline="0"/>
            </a:lvl3pPr>
            <a:lvl4pPr>
              <a:defRPr sz="2400" cap="none" baseline="0"/>
            </a:lvl4pPr>
            <a:lvl5pPr>
              <a:defRPr sz="2000" cap="none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6256761"/>
            <a:ext cx="1600200" cy="365125"/>
          </a:xfrm>
        </p:spPr>
        <p:txBody>
          <a:bodyPr/>
          <a:lstStyle/>
          <a:p>
            <a:fld id="{6111329C-D72D-4150-A29B-FAA3751A8BB7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6256761"/>
            <a:ext cx="7543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625676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D42C-E91E-4E94-87B3-61D8B1ACCA71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6E0-7CAE-4701-BBCF-41B3FAB15A3A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8B1-C6BB-4F93-A4AE-284862DB91D3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4A8B-EEC4-41E2-BA67-05DD8C2F59B0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2504-B949-498A-95C8-F454F09ADA6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1E54-080A-46F1-8ACC-DF0147BC227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DF103F97-4E58-47D7-B069-0F7A28682503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508716"/>
            <a:ext cx="9905998" cy="1034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1635616"/>
            <a:ext cx="9905998" cy="4522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625032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B959918-2BF2-4A5B-B441-A402E23ECFC7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6250324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7841" y="6253551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revor.brown@uwaterloo.ca" TargetMode="External"/><Relationship Id="rId2" Type="http://schemas.openxmlformats.org/officeDocument/2006/relationships/hyperlink" Target="https://student.cs.uwaterloo.ca/~cs34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810.png"/><Relationship Id="rId10" Type="http://schemas.openxmlformats.org/officeDocument/2006/relationships/image" Target="../media/image68.png"/><Relationship Id="rId4" Type="http://schemas.openxmlformats.org/officeDocument/2006/relationships/image" Target="../media/image70.png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13" Type="http://schemas.openxmlformats.org/officeDocument/2006/relationships/image" Target="../media/image790.png"/><Relationship Id="rId3" Type="http://schemas.openxmlformats.org/officeDocument/2006/relationships/image" Target="../media/image811.png"/><Relationship Id="rId7" Type="http://schemas.openxmlformats.org/officeDocument/2006/relationships/image" Target="../media/image850.png"/><Relationship Id="rId12" Type="http://schemas.openxmlformats.org/officeDocument/2006/relationships/image" Target="../media/image76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0.png"/><Relationship Id="rId11" Type="http://schemas.openxmlformats.org/officeDocument/2006/relationships/image" Target="../media/image890.png"/><Relationship Id="rId5" Type="http://schemas.openxmlformats.org/officeDocument/2006/relationships/image" Target="../media/image830.png"/><Relationship Id="rId10" Type="http://schemas.openxmlformats.org/officeDocument/2006/relationships/image" Target="../media/image880.png"/><Relationship Id="rId4" Type="http://schemas.openxmlformats.org/officeDocument/2006/relationships/image" Target="../media/image820.png"/><Relationship Id="rId9" Type="http://schemas.openxmlformats.org/officeDocument/2006/relationships/image" Target="../media/image87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3" Type="http://schemas.openxmlformats.org/officeDocument/2006/relationships/image" Target="../media/image930.png"/><Relationship Id="rId7" Type="http://schemas.openxmlformats.org/officeDocument/2006/relationships/image" Target="../media/image97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0.png"/><Relationship Id="rId5" Type="http://schemas.openxmlformats.org/officeDocument/2006/relationships/image" Target="../media/image950.png"/><Relationship Id="rId4" Type="http://schemas.openxmlformats.org/officeDocument/2006/relationships/image" Target="../media/image940.png"/><Relationship Id="rId9" Type="http://schemas.openxmlformats.org/officeDocument/2006/relationships/image" Target="../media/image99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010.png"/><Relationship Id="rId7" Type="http://schemas.openxmlformats.org/officeDocument/2006/relationships/image" Target="../media/image105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0.png"/><Relationship Id="rId5" Type="http://schemas.openxmlformats.org/officeDocument/2006/relationships/image" Target="../media/image500.png"/><Relationship Id="rId4" Type="http://schemas.openxmlformats.org/officeDocument/2006/relationships/image" Target="../media/image10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7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Relationship Id="rId4" Type="http://schemas.openxmlformats.org/officeDocument/2006/relationships/image" Target="../media/image102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youtu.be/PcSoLwFisaw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CS341: Algorithms (F23)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2625876"/>
          </a:xfrm>
        </p:spPr>
        <p:txBody>
          <a:bodyPr>
            <a:normAutofit/>
          </a:bodyPr>
          <a:lstStyle/>
          <a:p>
            <a:r>
              <a:rPr lang="en-US" b="1" dirty="0"/>
              <a:t>Lecture 1</a:t>
            </a:r>
          </a:p>
          <a:p>
            <a:endParaRPr lang="en-CA" dirty="0"/>
          </a:p>
          <a:p>
            <a:r>
              <a:rPr lang="en-CA" dirty="0"/>
              <a:t>Trevor Brown</a:t>
            </a:r>
          </a:p>
          <a:p>
            <a:r>
              <a:rPr lang="en-CA" dirty="0">
                <a:hlinkClick r:id="rId2"/>
              </a:rPr>
              <a:t>https://student.cs.uwaterloo.ca/~cs341</a:t>
            </a:r>
            <a:r>
              <a:rPr lang="en-CA" dirty="0"/>
              <a:t> </a:t>
            </a:r>
          </a:p>
          <a:p>
            <a:r>
              <a:rPr lang="en-CA" dirty="0">
                <a:hlinkClick r:id="rId3"/>
              </a:rPr>
              <a:t>trevor.brown@uwaterloo.ca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AF7B6-7962-404C-77A3-9588901A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6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9" y="3129656"/>
            <a:ext cx="9905998" cy="1028386"/>
          </a:xfrm>
        </p:spPr>
        <p:txBody>
          <a:bodyPr>
            <a:normAutofit/>
          </a:bodyPr>
          <a:lstStyle/>
          <a:p>
            <a:r>
              <a:rPr lang="en-US" dirty="0"/>
              <a:t>What is an </a:t>
            </a:r>
            <a:r>
              <a:rPr lang="en-US" b="1" dirty="0">
                <a:solidFill>
                  <a:srgbClr val="FFFF00"/>
                </a:solidFill>
              </a:rPr>
              <a:t>Algorithm</a:t>
            </a:r>
            <a:r>
              <a:rPr lang="en-US" dirty="0"/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249" y="1380725"/>
            <a:ext cx="6355224" cy="1167319"/>
          </a:xfrm>
        </p:spPr>
        <p:txBody>
          <a:bodyPr>
            <a:normAutofit/>
          </a:bodyPr>
          <a:lstStyle/>
          <a:p>
            <a:r>
              <a:rPr lang="en-US" dirty="0"/>
              <a:t>Informally: A description of input,</a:t>
            </a:r>
            <a:br>
              <a:rPr lang="en-US" dirty="0"/>
            </a:br>
            <a:r>
              <a:rPr lang="en-US" dirty="0"/>
              <a:t>and the </a:t>
            </a:r>
            <a:r>
              <a:rPr lang="en-US" b="1" dirty="0">
                <a:solidFill>
                  <a:srgbClr val="FFFF00"/>
                </a:solidFill>
              </a:rPr>
              <a:t>desired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output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849" y="114174"/>
            <a:ext cx="9905998" cy="1028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What is a </a:t>
            </a:r>
            <a:r>
              <a:rPr lang="en-US" b="1" dirty="0">
                <a:solidFill>
                  <a:srgbClr val="FFFF00"/>
                </a:solidFill>
              </a:rPr>
              <a:t>Computational Problem</a:t>
            </a:r>
            <a:r>
              <a:rPr lang="en-US" dirty="0"/>
              <a:t>?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0249" y="4433577"/>
            <a:ext cx="6355224" cy="1488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Informally: A well-defined</a:t>
            </a:r>
            <a:br>
              <a:rPr lang="en-US" dirty="0"/>
            </a:br>
            <a:r>
              <a:rPr lang="en-US" b="1" dirty="0">
                <a:solidFill>
                  <a:srgbClr val="FFFF00"/>
                </a:solidFill>
              </a:rPr>
              <a:t>procedure</a:t>
            </a:r>
            <a:r>
              <a:rPr lang="en-US" b="1" dirty="0"/>
              <a:t> </a:t>
            </a:r>
            <a:r>
              <a:rPr lang="en-US" dirty="0"/>
              <a:t>(sequence of steps)</a:t>
            </a:r>
            <a:br>
              <a:rPr lang="en-US" dirty="0"/>
            </a:br>
            <a:r>
              <a:rPr lang="en-US" dirty="0"/>
              <a:t>to solve a </a:t>
            </a:r>
            <a:r>
              <a:rPr lang="en-US" b="1" dirty="0"/>
              <a:t>computational problem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39048" r="15368" b="24415"/>
          <a:stretch/>
        </p:blipFill>
        <p:spPr>
          <a:xfrm>
            <a:off x="6563459" y="4069874"/>
            <a:ext cx="5507809" cy="2075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529" y="1142560"/>
            <a:ext cx="3855894" cy="2585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6303" r="12449" b="28241"/>
          <a:stretch/>
        </p:blipFill>
        <p:spPr>
          <a:xfrm>
            <a:off x="8700639" y="4129470"/>
            <a:ext cx="1360464" cy="1618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Orange Squeezer | Hand Held | Manual">
            <a:extLst>
              <a:ext uri="{FF2B5EF4-FFF2-40B4-BE49-F238E27FC236}">
                <a16:creationId xmlns:a16="http://schemas.microsoft.com/office/drawing/2014/main" id="{3A8E8340-A307-477F-B548-EEDCECE1E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12826" r="5924" b="5529"/>
          <a:stretch/>
        </p:blipFill>
        <p:spPr bwMode="auto">
          <a:xfrm>
            <a:off x="8592631" y="4192780"/>
            <a:ext cx="1576479" cy="1520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6493" r="15945" b="6580"/>
          <a:stretch/>
        </p:blipFill>
        <p:spPr>
          <a:xfrm>
            <a:off x="8683592" y="3957560"/>
            <a:ext cx="1485518" cy="1814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ow is orange juice made? Processes of making orange juice">
            <a:extLst>
              <a:ext uri="{FF2B5EF4-FFF2-40B4-BE49-F238E27FC236}">
                <a16:creationId xmlns:a16="http://schemas.microsoft.com/office/drawing/2014/main" id="{37933090-E3FF-4314-B4C3-0C70B3BB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96" y="4063757"/>
            <a:ext cx="2566800" cy="1649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ashed Orange | Jordan Lee | Flickr">
            <a:extLst>
              <a:ext uri="{FF2B5EF4-FFF2-40B4-BE49-F238E27FC236}">
                <a16:creationId xmlns:a16="http://schemas.microsoft.com/office/drawing/2014/main" id="{58D055D3-7FFC-422E-B21B-F538BC1AD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10" y="4063834"/>
            <a:ext cx="2477105" cy="1652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4EFDD-F88D-4B63-8379-1C84FDB9BCC5}"/>
              </a:ext>
            </a:extLst>
          </p:cNvPr>
          <p:cNvSpPr txBox="1"/>
          <p:nvPr/>
        </p:nvSpPr>
        <p:spPr>
          <a:xfrm>
            <a:off x="8360141" y="5235112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Correctness?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382982-1997-59EF-8838-2BB5DB39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0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394131"/>
            <a:ext cx="11409855" cy="1028386"/>
          </a:xfrm>
        </p:spPr>
        <p:txBody>
          <a:bodyPr/>
          <a:lstStyle/>
          <a:p>
            <a:r>
              <a:rPr lang="en-CA" b="1" dirty="0">
                <a:solidFill>
                  <a:srgbClr val="FFFF00"/>
                </a:solidFill>
              </a:rPr>
              <a:t>Analysis</a:t>
            </a:r>
            <a:r>
              <a:rPr lang="en-CA" dirty="0"/>
              <a:t> of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818" y="1633819"/>
            <a:ext cx="11349317" cy="4622942"/>
          </a:xfrm>
        </p:spPr>
        <p:txBody>
          <a:bodyPr>
            <a:normAutofit/>
          </a:bodyPr>
          <a:lstStyle/>
          <a:p>
            <a:r>
              <a:rPr lang="en-US" dirty="0"/>
              <a:t>Every program uses </a:t>
            </a:r>
            <a:r>
              <a:rPr lang="en-US" b="1" dirty="0"/>
              <a:t>resources</a:t>
            </a:r>
          </a:p>
          <a:p>
            <a:pPr lvl="1"/>
            <a:r>
              <a:rPr lang="en-US" dirty="0"/>
              <a:t>CPU instructions / cycles 	</a:t>
            </a:r>
            <a:r>
              <a:rPr lang="en-US" dirty="0">
                <a:sym typeface="Wingdings" panose="05000000000000000000" pitchFamily="2" charset="2"/>
              </a:rPr>
              <a:t>  </a:t>
            </a:r>
            <a:r>
              <a:rPr lang="en-US" b="1" dirty="0">
                <a:solidFill>
                  <a:srgbClr val="FFFF00"/>
                </a:solidFill>
                <a:sym typeface="Wingdings" panose="05000000000000000000" pitchFamily="2" charset="2"/>
              </a:rPr>
              <a:t>time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dirty="0"/>
              <a:t>Memory (RAM) 	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	 </a:t>
            </a:r>
            <a:r>
              <a:rPr lang="en-US" b="1" dirty="0">
                <a:solidFill>
                  <a:srgbClr val="FFFF00"/>
                </a:solidFill>
              </a:rPr>
              <a:t>space</a:t>
            </a:r>
          </a:p>
          <a:p>
            <a:pPr lvl="1"/>
            <a:r>
              <a:rPr lang="en-US" dirty="0"/>
              <a:t>Others: I/O, network bandwidth/messages, locks…</a:t>
            </a:r>
            <a:br>
              <a:rPr lang="en-US" dirty="0"/>
            </a:br>
            <a:r>
              <a:rPr lang="en-US" dirty="0"/>
              <a:t>(not covered in this course)</a:t>
            </a:r>
          </a:p>
          <a:p>
            <a:r>
              <a:rPr lang="en-US" b="1" dirty="0">
                <a:solidFill>
                  <a:srgbClr val="FFFF00"/>
                </a:solidFill>
              </a:rPr>
              <a:t>Analysis </a:t>
            </a:r>
            <a:r>
              <a:rPr lang="en-US" dirty="0"/>
              <a:t>is the study of </a:t>
            </a:r>
            <a:r>
              <a:rPr lang="en-US" b="1" dirty="0"/>
              <a:t>how many</a:t>
            </a:r>
            <a:r>
              <a:rPr lang="en-US" dirty="0"/>
              <a:t> resources an algorithm uses</a:t>
            </a:r>
          </a:p>
          <a:p>
            <a:pPr lvl="1"/>
            <a:r>
              <a:rPr lang="en-US" dirty="0"/>
              <a:t>Usually using big-O notation (to ignore constant factors)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4CD7D-2DA9-2915-69AE-A6476AA0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916AA-DCEF-3D1B-583A-649605470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 b="19219"/>
          <a:stretch/>
        </p:blipFill>
        <p:spPr>
          <a:xfrm>
            <a:off x="7297483" y="365337"/>
            <a:ext cx="4762500" cy="2683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0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2059ADB3-F3D0-47B8-9647-E11CBC015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8" y="89065"/>
            <a:ext cx="9291914" cy="5385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ular Callout 6"/>
              <p:cNvSpPr/>
              <p:nvPr/>
            </p:nvSpPr>
            <p:spPr>
              <a:xfrm>
                <a:off x="9624950" y="629037"/>
                <a:ext cx="2404752" cy="1413165"/>
              </a:xfrm>
              <a:prstGeom prst="wedgeRectCallout">
                <a:avLst>
                  <a:gd name="adj1" fmla="val -77870"/>
                  <a:gd name="adj2" fmla="val -49685"/>
                </a:avLst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But how do we know how much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time</a:t>
                </a:r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will take on input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?</a:t>
                </a:r>
                <a:endParaRPr lang="en-CA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950" y="629037"/>
                <a:ext cx="2404752" cy="1413165"/>
              </a:xfrm>
              <a:prstGeom prst="wedgeRectCallout">
                <a:avLst>
                  <a:gd name="adj1" fmla="val -77870"/>
                  <a:gd name="adj2" fmla="val -49685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ular Callout 7"/>
          <p:cNvSpPr/>
          <p:nvPr/>
        </p:nvSpPr>
        <p:spPr>
          <a:xfrm>
            <a:off x="9624950" y="2331167"/>
            <a:ext cx="2404752" cy="1723902"/>
          </a:xfrm>
          <a:prstGeom prst="wedgeRectCallout">
            <a:avLst>
              <a:gd name="adj1" fmla="val -18117"/>
              <a:gd name="adj2" fmla="val -67595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Depends on the </a:t>
            </a:r>
            <a:r>
              <a:rPr lang="en-US" sz="2000" b="1" dirty="0">
                <a:solidFill>
                  <a:srgbClr val="000000"/>
                </a:solidFill>
              </a:rPr>
              <a:t>model of computation</a:t>
            </a:r>
            <a:endParaRPr lang="en-CA" sz="20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260CCF-65E3-E249-E997-55AE5714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C5A2CA-6A89-D32B-0475-CDAE23CB3123}"/>
              </a:ext>
            </a:extLst>
          </p:cNvPr>
          <p:cNvSpPr/>
          <p:nvPr/>
        </p:nvSpPr>
        <p:spPr>
          <a:xfrm>
            <a:off x="8922499" y="111785"/>
            <a:ext cx="465720" cy="473206"/>
          </a:xfrm>
          <a:prstGeom prst="rect">
            <a:avLst/>
          </a:prstGeom>
          <a:solidFill>
            <a:srgbClr val="383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FA69BD-2500-8B41-09BF-9ABB00AA49E5}"/>
              </a:ext>
            </a:extLst>
          </p:cNvPr>
          <p:cNvSpPr/>
          <p:nvPr/>
        </p:nvSpPr>
        <p:spPr>
          <a:xfrm>
            <a:off x="243271" y="568945"/>
            <a:ext cx="1182284" cy="473206"/>
          </a:xfrm>
          <a:prstGeom prst="rect">
            <a:avLst/>
          </a:prstGeom>
          <a:solidFill>
            <a:srgbClr val="383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5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73E1-64A6-6D89-36F0-4FEE0377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Models of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75E2-0A6D-B26D-CAB0-1733A5970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Make analysis possible</a:t>
            </a:r>
          </a:p>
          <a:p>
            <a:r>
              <a:rPr lang="en-CA" dirty="0"/>
              <a:t>Ones covered in this course</a:t>
            </a:r>
          </a:p>
          <a:p>
            <a:pPr lvl="1"/>
            <a:r>
              <a:rPr lang="en-CA" b="1" dirty="0">
                <a:solidFill>
                  <a:srgbClr val="FFFF00"/>
                </a:solidFill>
              </a:rPr>
              <a:t>Unit cost </a:t>
            </a:r>
            <a:r>
              <a:rPr lang="en-CA" dirty="0"/>
              <a:t>model</a:t>
            </a:r>
          </a:p>
          <a:p>
            <a:pPr lvl="1"/>
            <a:r>
              <a:rPr lang="en-CA" b="1" dirty="0">
                <a:solidFill>
                  <a:srgbClr val="FFFF00"/>
                </a:solidFill>
              </a:rPr>
              <a:t>Word RAM </a:t>
            </a:r>
            <a:r>
              <a:rPr lang="en-CA" dirty="0"/>
              <a:t>model</a:t>
            </a:r>
          </a:p>
          <a:p>
            <a:pPr lvl="1"/>
            <a:r>
              <a:rPr lang="en-CA" b="1" dirty="0">
                <a:solidFill>
                  <a:srgbClr val="FFFF00"/>
                </a:solidFill>
              </a:rPr>
              <a:t>Bit complexity </a:t>
            </a:r>
            <a:r>
              <a:rPr lang="en-CA" dirty="0"/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D7F71-F14E-4089-33CF-8EF2F6E5E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49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D00D-E161-CABF-745F-5A83FDCD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5738"/>
            <a:ext cx="9905998" cy="1028386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FFFF00"/>
                </a:solidFill>
              </a:rPr>
              <a:t>Unit cost </a:t>
            </a:r>
            <a:r>
              <a:rPr lang="en-CA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5EBF4-1597-0982-13F6-B8C292E23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99384"/>
            <a:ext cx="9905998" cy="4335886"/>
          </a:xfrm>
        </p:spPr>
        <p:txBody>
          <a:bodyPr>
            <a:normAutofit lnSpcReduction="10000"/>
          </a:bodyPr>
          <a:lstStyle/>
          <a:p>
            <a:r>
              <a:rPr lang="en-CA" dirty="0"/>
              <a:t>Each variable (or array entry) is a </a:t>
            </a:r>
            <a:r>
              <a:rPr lang="en-CA" b="1" dirty="0"/>
              <a:t>word</a:t>
            </a:r>
          </a:p>
          <a:p>
            <a:r>
              <a:rPr lang="en-CA" dirty="0"/>
              <a:t>Words can contain unlimited bits</a:t>
            </a:r>
          </a:p>
          <a:p>
            <a:r>
              <a:rPr lang="en-CA" b="1" dirty="0"/>
              <a:t>Basic operations on words take O(1) time</a:t>
            </a:r>
          </a:p>
          <a:p>
            <a:pPr lvl="1"/>
            <a:r>
              <a:rPr lang="en-CA" dirty="0"/>
              <a:t>Read/write a word in O(1)</a:t>
            </a:r>
          </a:p>
          <a:p>
            <a:pPr lvl="1"/>
            <a:r>
              <a:rPr lang="en-CA" dirty="0"/>
              <a:t>Add two words in O(1)</a:t>
            </a:r>
          </a:p>
          <a:p>
            <a:pPr lvl="1"/>
            <a:r>
              <a:rPr lang="en-CA" dirty="0"/>
              <a:t>Multiply two words in O(1)</a:t>
            </a:r>
          </a:p>
          <a:p>
            <a:r>
              <a:rPr lang="en-CA" b="1" dirty="0"/>
              <a:t>Space complexity</a:t>
            </a:r>
            <a:r>
              <a:rPr lang="en-CA" dirty="0"/>
              <a:t> is the </a:t>
            </a:r>
            <a:r>
              <a:rPr lang="en-CA" b="1" dirty="0"/>
              <a:t>number of words</a:t>
            </a:r>
            <a:r>
              <a:rPr lang="en-CA" dirty="0"/>
              <a:t> used</a:t>
            </a:r>
            <a:br>
              <a:rPr lang="en-CA" dirty="0"/>
            </a:br>
            <a:r>
              <a:rPr lang="en-CA" dirty="0"/>
              <a:t>(excluding the input)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59136-5B2C-1A61-D63E-CD2ED98C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9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7E2D-5022-B6CA-F14E-332CFD17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6" y="0"/>
            <a:ext cx="9905998" cy="1028386"/>
          </a:xfrm>
        </p:spPr>
        <p:txBody>
          <a:bodyPr>
            <a:normAutofit fontScale="90000"/>
          </a:bodyPr>
          <a:lstStyle/>
          <a:p>
            <a:r>
              <a:rPr lang="en-CA" dirty="0"/>
              <a:t>But sometimes we care about word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3B4408-5BDD-5674-5454-6554A3134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897" y="1056387"/>
                <a:ext cx="5423927" cy="2533059"/>
              </a:xfrm>
            </p:spPr>
            <p:txBody>
              <a:bodyPr/>
              <a:lstStyle/>
              <a:p>
                <a:r>
                  <a:rPr lang="en-CA" dirty="0"/>
                  <a:t>Suppose we want to </a:t>
                </a:r>
                <a:r>
                  <a:rPr lang="en-CA" b="1" dirty="0"/>
                  <a:t>limit </a:t>
                </a:r>
                <a:r>
                  <a:rPr lang="en-CA" dirty="0"/>
                  <a:t>the size of words</a:t>
                </a:r>
              </a:p>
              <a:p>
                <a:r>
                  <a:rPr lang="en-CA" dirty="0"/>
                  <a:t>Must consider how many </a:t>
                </a:r>
                <a:r>
                  <a:rPr lang="en-CA" b="1" dirty="0"/>
                  <a:t>bits </a:t>
                </a:r>
                <a:r>
                  <a:rPr lang="en-CA" dirty="0"/>
                  <a:t>are needed to represent a number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3B4408-5BDD-5674-5454-6554A3134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897" y="1056387"/>
                <a:ext cx="5423927" cy="2533059"/>
              </a:xfrm>
              <a:blipFill>
                <a:blip r:embed="rId2"/>
                <a:stretch>
                  <a:fillRect l="-2921" t="-336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A38E2-0558-4B2A-0FE2-AD955D12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A80E34D-D524-4527-0908-E3AEEB19A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4632226"/>
                  </p:ext>
                </p:extLst>
              </p:nvPr>
            </p:nvGraphicFramePr>
            <p:xfrm>
              <a:off x="5846103" y="1020967"/>
              <a:ext cx="6096000" cy="48160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332590407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16453852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8660948"/>
                        </a:ext>
                      </a:extLst>
                    </a:gridCol>
                  </a:tblGrid>
                  <a:tr h="365985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n in decimal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n in binary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1" i="0" smtClean="0">
                                        <a:latin typeface="Cambria Math" panose="02040503050406030204" pitchFamily="18" charset="0"/>
                                      </a:rPr>
                                      <m:t>𝐥𝐨</m:t>
                                    </m:r>
                                    <m:sSub>
                                      <m:sSubPr>
                                        <m:ctrlPr>
                                          <a:rPr lang="en-CA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b="1" i="0" smtClean="0">
                                            <a:latin typeface="Cambria Math" panose="02040503050406030204" pitchFamily="18" charset="0"/>
                                          </a:rPr>
                                          <m:t>𝐠</m:t>
                                        </m:r>
                                      </m:e>
                                      <m:sub>
                                        <m:r>
                                          <a:rPr lang="en-CA" b="1" i="0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  <m: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CA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338298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+1=1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4160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+1=2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83586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1.58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+1=2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6693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+1=3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318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2.32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+1=3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70108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2.58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+1=3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381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2.81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+1=3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5585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8450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3.17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4721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3.32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8177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3.46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90379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⌊"/>
                                    <m:endChr m:val="⌋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3.58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+1=4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00922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A80E34D-D524-4527-0908-E3AEEB19A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4632226"/>
                  </p:ext>
                </p:extLst>
              </p:nvPr>
            </p:nvGraphicFramePr>
            <p:xfrm>
              <a:off x="5846103" y="1020967"/>
              <a:ext cx="6096000" cy="48160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332590407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16453852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8660948"/>
                        </a:ext>
                      </a:extLst>
                    </a:gridCol>
                  </a:tblGrid>
                  <a:tr h="365985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n in decimal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n in binary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8333" r="-1198" b="-124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38298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106557" r="-1198" b="-1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160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206557" r="-1198" b="-10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83586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306557" r="-1198" b="-9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6693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406557" r="-1198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318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506557" r="-1198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0108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606557" r="-1198" b="-6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81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718333" r="-1198" b="-5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5585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804918" r="-1198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8450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904918" r="-1198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4721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1004918" r="-1198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8177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1104918" r="-1198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90379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1100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299" t="-1204918" r="-1198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00922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BAE8398F-A98A-253F-947F-D1D94DBFDC0D}"/>
                  </a:ext>
                </a:extLst>
              </p:cNvPr>
              <p:cNvSpPr/>
              <p:nvPr/>
            </p:nvSpPr>
            <p:spPr>
              <a:xfrm>
                <a:off x="360564" y="3833666"/>
                <a:ext cx="5202592" cy="1488030"/>
              </a:xfrm>
              <a:prstGeom prst="flowChartProcess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b="1" dirty="0">
                    <a:solidFill>
                      <a:sysClr val="windowText" lastClr="000000"/>
                    </a:solidFill>
                  </a:rPr>
                  <a:t>Need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CA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en-CA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1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CA" sz="2400" b="1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CA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CA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CA" sz="2400" baseline="-25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CA" sz="2400" b="1" dirty="0">
                    <a:solidFill>
                      <a:sysClr val="windowText" lastClr="000000"/>
                    </a:solidFill>
                  </a:rPr>
                  <a:t>bits</a:t>
                </a:r>
                <a:r>
                  <a:rPr lang="en-CA" sz="2400" dirty="0">
                    <a:solidFill>
                      <a:sysClr val="windowText" lastClr="000000"/>
                    </a:solidFill>
                  </a:rPr>
                  <a:t> to store </a:t>
                </a:r>
                <a14:m>
                  <m:oMath xmlns:m="http://schemas.openxmlformats.org/officeDocument/2006/math">
                    <m:r>
                      <a:rPr lang="en-CA" sz="2400" b="1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n-CA" sz="2400" dirty="0">
                  <a:solidFill>
                    <a:sysClr val="windowText" lastClr="000000"/>
                  </a:solidFill>
                </a:endParaRPr>
              </a:p>
              <a:p>
                <a:pPr algn="ctr"/>
                <a:endParaRPr lang="en-CA" sz="2400" dirty="0">
                  <a:solidFill>
                    <a:sysClr val="windowText" lastClr="000000"/>
                  </a:solidFill>
                </a:endParaRPr>
              </a:p>
              <a:p>
                <a:pPr algn="ctr"/>
                <a:r>
                  <a:rPr lang="en-CA" sz="2400" dirty="0">
                    <a:solidFill>
                      <a:sysClr val="windowText" lastClr="000000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CA" sz="2400" b="1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r>
                      <a:rPr lang="en-CA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sz="2400" b="1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CA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func>
                    <m:r>
                      <a:rPr lang="en-CA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400" b="1" dirty="0">
                    <a:solidFill>
                      <a:sysClr val="windowText" lastClr="000000"/>
                    </a:solidFill>
                  </a:rPr>
                  <a:t> bits</a:t>
                </a:r>
              </a:p>
            </p:txBody>
          </p:sp>
        </mc:Choice>
        <mc:Fallback xmlns=""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BAE8398F-A98A-253F-947F-D1D94DBFDC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64" y="3833666"/>
                <a:ext cx="5202592" cy="1488030"/>
              </a:xfrm>
              <a:prstGeom prst="flowChartProcess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49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D00D-E161-CABF-745F-5A83FDCD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5738"/>
            <a:ext cx="9905998" cy="1028386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FFFF00"/>
                </a:solidFill>
              </a:rPr>
              <a:t>Word RAM </a:t>
            </a:r>
            <a:r>
              <a:rPr lang="en-CA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5EBF4-1597-0982-13F6-B8C292E23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99384"/>
            <a:ext cx="9905998" cy="4335886"/>
          </a:xfrm>
        </p:spPr>
        <p:txBody>
          <a:bodyPr>
            <a:normAutofit/>
          </a:bodyPr>
          <a:lstStyle/>
          <a:p>
            <a:r>
              <a:rPr lang="en-CA" dirty="0"/>
              <a:t>Key difference: we care about the </a:t>
            </a:r>
            <a:r>
              <a:rPr lang="en-CA" b="1" dirty="0"/>
              <a:t>size of words</a:t>
            </a:r>
          </a:p>
          <a:p>
            <a:r>
              <a:rPr lang="en-CA" dirty="0"/>
              <a:t>Words can contain </a:t>
            </a:r>
            <a:r>
              <a:rPr lang="en-CA" b="1" dirty="0">
                <a:solidFill>
                  <a:srgbClr val="FFFF00"/>
                </a:solidFill>
              </a:rPr>
              <a:t>O(lg n)</a:t>
            </a:r>
            <a:r>
              <a:rPr lang="en-CA" dirty="0"/>
              <a:t> bits,</a:t>
            </a:r>
            <a:br>
              <a:rPr lang="en-CA" dirty="0"/>
            </a:br>
            <a:r>
              <a:rPr lang="en-CA" dirty="0"/>
              <a:t>where </a:t>
            </a:r>
            <a:r>
              <a:rPr lang="en-CA" b="1" dirty="0">
                <a:solidFill>
                  <a:srgbClr val="FFFF00"/>
                </a:solidFill>
              </a:rPr>
              <a:t>n</a:t>
            </a:r>
            <a:r>
              <a:rPr lang="en-CA" dirty="0"/>
              <a:t> is the </a:t>
            </a:r>
            <a:r>
              <a:rPr lang="en-CA" b="1" dirty="0"/>
              <a:t>number of words in the input</a:t>
            </a:r>
          </a:p>
          <a:p>
            <a:pPr lvl="1"/>
            <a:r>
              <a:rPr lang="en-CA" dirty="0"/>
              <a:t>Word size depends on input size!</a:t>
            </a:r>
          </a:p>
          <a:p>
            <a:pPr lvl="1"/>
            <a:r>
              <a:rPr lang="en-CA" dirty="0"/>
              <a:t>Intuition: if the input is an </a:t>
            </a:r>
            <a:r>
              <a:rPr lang="en-CA" b="1" dirty="0"/>
              <a:t>array of n words</a:t>
            </a:r>
            <a:r>
              <a:rPr lang="en-CA" dirty="0"/>
              <a:t>,</a:t>
            </a:r>
            <a:br>
              <a:rPr lang="en-CA" dirty="0"/>
            </a:br>
            <a:r>
              <a:rPr lang="en-CA" dirty="0"/>
              <a:t>a </a:t>
            </a:r>
            <a:r>
              <a:rPr lang="en-CA" b="1" dirty="0"/>
              <a:t>word</a:t>
            </a:r>
            <a:r>
              <a:rPr lang="en-CA" dirty="0"/>
              <a:t> is large enough to store an </a:t>
            </a:r>
            <a:r>
              <a:rPr lang="en-CA" b="1" dirty="0"/>
              <a:t>array index</a:t>
            </a:r>
          </a:p>
          <a:p>
            <a:r>
              <a:rPr lang="en-CA" b="1" dirty="0"/>
              <a:t>Basic operations on words still take O(1) time</a:t>
            </a:r>
          </a:p>
          <a:p>
            <a:pPr lvl="1"/>
            <a:r>
              <a:rPr lang="en-CA" dirty="0"/>
              <a:t>(but the values they can contain are limited)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59136-5B2C-1A61-D63E-CD2ED98C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D00D-E161-CABF-745F-5A83FDCD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5738"/>
            <a:ext cx="9905998" cy="1028386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FFFF00"/>
                </a:solidFill>
              </a:rPr>
              <a:t>Bit complexity </a:t>
            </a:r>
            <a:r>
              <a:rPr lang="en-CA" dirty="0"/>
              <a:t>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E5EBF4-1597-0982-13F6-B8C292E235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499384"/>
                <a:ext cx="9905998" cy="433588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CA" dirty="0"/>
                  <a:t>Each variable (or array entry) is a </a:t>
                </a:r>
                <a:r>
                  <a:rPr lang="en-CA" b="1" dirty="0"/>
                  <a:t>bit string</a:t>
                </a:r>
              </a:p>
              <a:p>
                <a:r>
                  <a:rPr lang="en-CA" dirty="0"/>
                  <a:t>Size of a variable </a:t>
                </a:r>
                <a:r>
                  <a:rPr lang="en-CA" b="1" dirty="0"/>
                  <a:t>x</a:t>
                </a:r>
                <a:r>
                  <a:rPr lang="en-CA" dirty="0"/>
                  <a:t> is the number of bits it needs</a:t>
                </a:r>
              </a:p>
              <a:p>
                <a:pPr lvl="1"/>
                <a:r>
                  <a:rPr lang="en-CA" dirty="0"/>
                  <a:t>It takes </a:t>
                </a:r>
                <a:r>
                  <a:rPr lang="en-CA" b="1" dirty="0"/>
                  <a:t>O(log v) bits </a:t>
                </a:r>
                <a:r>
                  <a:rPr lang="en-CA" dirty="0"/>
                  <a:t>to represent a </a:t>
                </a:r>
                <a:r>
                  <a:rPr lang="en-CA" b="1" dirty="0"/>
                  <a:t>value</a:t>
                </a:r>
                <a:r>
                  <a:rPr lang="en-CA" dirty="0"/>
                  <a:t> </a:t>
                </a:r>
                <a:r>
                  <a:rPr lang="en-CA" b="1" dirty="0"/>
                  <a:t>v</a:t>
                </a:r>
              </a:p>
              <a:p>
                <a:pPr lvl="1"/>
                <a:r>
                  <a:rPr lang="en-CA" dirty="0"/>
                  <a:t>So if </a:t>
                </a:r>
                <a:r>
                  <a:rPr lang="en-CA" b="1" dirty="0"/>
                  <a:t>v</a:t>
                </a:r>
                <a:r>
                  <a:rPr lang="en-CA" dirty="0"/>
                  <a:t> is stored in </a:t>
                </a:r>
                <a:r>
                  <a:rPr lang="en-CA" b="1" dirty="0"/>
                  <a:t>x, </a:t>
                </a:r>
                <a:r>
                  <a:rPr lang="en-CA" dirty="0"/>
                  <a:t>the size of </a:t>
                </a:r>
                <a:r>
                  <a:rPr lang="en-CA" b="1" dirty="0"/>
                  <a:t>x</a:t>
                </a:r>
                <a:r>
                  <a:rPr lang="en-CA" dirty="0"/>
                  <a:t> must be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bits</a:t>
                </a:r>
              </a:p>
              <a:p>
                <a:r>
                  <a:rPr lang="en-CA" b="1" dirty="0"/>
                  <a:t>Basic operations </a:t>
                </a:r>
                <a:r>
                  <a:rPr lang="en-CA" dirty="0"/>
                  <a:t>are performed on </a:t>
                </a:r>
                <a:r>
                  <a:rPr lang="en-CA" b="1" dirty="0">
                    <a:solidFill>
                      <a:srgbClr val="FFFF00"/>
                    </a:solidFill>
                  </a:rPr>
                  <a:t>individual bits</a:t>
                </a:r>
              </a:p>
              <a:p>
                <a:pPr lvl="1"/>
                <a:r>
                  <a:rPr lang="en-CA" dirty="0"/>
                  <a:t>Read/write a bit in O(1)</a:t>
                </a:r>
              </a:p>
              <a:p>
                <a:pPr lvl="1"/>
                <a:r>
                  <a:rPr lang="en-CA" dirty="0"/>
                  <a:t>Add/multiply two bits in O(1)</a:t>
                </a:r>
              </a:p>
              <a:p>
                <a:r>
                  <a:rPr lang="en-CA" b="1" dirty="0"/>
                  <a:t>Space complexity </a:t>
                </a:r>
                <a:r>
                  <a:rPr lang="en-CA" dirty="0"/>
                  <a:t>is the total </a:t>
                </a:r>
                <a:r>
                  <a:rPr lang="en-CA" b="1" dirty="0"/>
                  <a:t>number of bits </a:t>
                </a:r>
                <a:r>
                  <a:rPr lang="en-CA" dirty="0"/>
                  <a:t>used</a:t>
                </a:r>
                <a:br>
                  <a:rPr lang="en-CA" dirty="0"/>
                </a:br>
                <a:r>
                  <a:rPr lang="en-CA" dirty="0"/>
                  <a:t>(excluding the input)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E5EBF4-1597-0982-13F6-B8C292E235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499384"/>
                <a:ext cx="9905998" cy="4335886"/>
              </a:xfrm>
              <a:blipFill>
                <a:blip r:embed="rId2"/>
                <a:stretch>
                  <a:fillRect l="-1415" t="-351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59136-5B2C-1A61-D63E-CD2ED98C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Bentley’s Problem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worked example to demonstrate algorithm design &amp; analysis</a:t>
            </a:r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4FE38-92CE-7E3D-9953-10E1B4DB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16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0835"/>
          <a:stretch/>
        </p:blipFill>
        <p:spPr>
          <a:xfrm>
            <a:off x="1052348" y="459901"/>
            <a:ext cx="9905998" cy="171922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422479"/>
              </p:ext>
            </p:extLst>
          </p:nvPr>
        </p:nvGraphicFramePr>
        <p:xfrm>
          <a:off x="1883621" y="2586142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9233" y="2540016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1</a:t>
            </a:r>
            <a:endParaRPr lang="en-CA" sz="2400" b="1" dirty="0"/>
          </a:p>
        </p:txBody>
      </p:sp>
      <p:sp>
        <p:nvSpPr>
          <p:cNvPr id="7" name="Rectangular Callout 6"/>
          <p:cNvSpPr/>
          <p:nvPr/>
        </p:nvSpPr>
        <p:spPr>
          <a:xfrm>
            <a:off x="8431481" y="2540016"/>
            <a:ext cx="3129148" cy="701948"/>
          </a:xfrm>
          <a:prstGeom prst="wedgeRectCallout">
            <a:avLst>
              <a:gd name="adj1" fmla="val -62884"/>
              <a:gd name="adj2" fmla="val -1030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Solution: 19</a:t>
            </a:r>
            <a:br>
              <a:rPr lang="en-US" dirty="0"/>
            </a:br>
            <a:r>
              <a:rPr lang="en-US" dirty="0"/>
              <a:t>(take </a:t>
            </a:r>
            <a:r>
              <a:rPr lang="en-US" b="1" dirty="0"/>
              <a:t>all </a:t>
            </a:r>
            <a:r>
              <a:rPr lang="en-US" dirty="0"/>
              <a:t>of A[1..8])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384493" y="2946743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Array index</a:t>
            </a:r>
            <a:endParaRPr lang="en-CA" i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94908"/>
              </p:ext>
            </p:extLst>
          </p:nvPr>
        </p:nvGraphicFramePr>
        <p:xfrm>
          <a:off x="1883621" y="2955555"/>
          <a:ext cx="5979888" cy="370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1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2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3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4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5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6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7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8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947945"/>
              </p:ext>
            </p:extLst>
          </p:nvPr>
        </p:nvGraphicFramePr>
        <p:xfrm>
          <a:off x="1883621" y="3629191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9233" y="3583065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2</a:t>
            </a:r>
            <a:endParaRPr lang="en-CA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85004" y="399860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Index</a:t>
            </a:r>
            <a:endParaRPr lang="en-CA" i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50176"/>
              </p:ext>
            </p:extLst>
          </p:nvPr>
        </p:nvGraphicFramePr>
        <p:xfrm>
          <a:off x="1883621" y="3998604"/>
          <a:ext cx="5979888" cy="370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1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2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3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4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5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6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7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8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14" name="Rectangular Callout 13"/>
          <p:cNvSpPr/>
          <p:nvPr/>
        </p:nvSpPr>
        <p:spPr>
          <a:xfrm>
            <a:off x="8431481" y="3531206"/>
            <a:ext cx="3129148" cy="696410"/>
          </a:xfrm>
          <a:prstGeom prst="wedgeRectCallout">
            <a:avLst>
              <a:gd name="adj1" fmla="val -62884"/>
              <a:gd name="adj2" fmla="val -1030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Solution: 0</a:t>
            </a:r>
            <a:br>
              <a:rPr lang="en-US" dirty="0"/>
            </a:br>
            <a:r>
              <a:rPr lang="en-US" dirty="0"/>
              <a:t>(take </a:t>
            </a:r>
            <a:r>
              <a:rPr lang="en-US" b="1" dirty="0"/>
              <a:t>no</a:t>
            </a:r>
            <a:r>
              <a:rPr lang="en-US" dirty="0"/>
              <a:t> elements of A)</a:t>
            </a:r>
            <a:endParaRPr lang="en-CA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896493"/>
              </p:ext>
            </p:extLst>
          </p:nvPr>
        </p:nvGraphicFramePr>
        <p:xfrm>
          <a:off x="1883621" y="4672240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39233" y="4626114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3</a:t>
            </a:r>
            <a:endParaRPr lang="en-CA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85004" y="5041653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Index</a:t>
            </a:r>
            <a:endParaRPr lang="en-CA" i="1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487531"/>
              </p:ext>
            </p:extLst>
          </p:nvPr>
        </p:nvGraphicFramePr>
        <p:xfrm>
          <a:off x="1883621" y="5041653"/>
          <a:ext cx="5979888" cy="370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1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2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3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4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5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6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7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8</a:t>
                      </a:r>
                      <a:endParaRPr lang="en-CA" sz="18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19" name="Rectangular Callout 18"/>
          <p:cNvSpPr/>
          <p:nvPr/>
        </p:nvSpPr>
        <p:spPr>
          <a:xfrm>
            <a:off x="8431481" y="4626114"/>
            <a:ext cx="3129148" cy="696410"/>
          </a:xfrm>
          <a:prstGeom prst="wedgeRectCallout">
            <a:avLst>
              <a:gd name="adj1" fmla="val -62884"/>
              <a:gd name="adj2" fmla="val -1030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Solution: 8</a:t>
            </a:r>
            <a:br>
              <a:rPr lang="en-US" dirty="0"/>
            </a:br>
            <a:r>
              <a:rPr lang="en-US" dirty="0"/>
              <a:t>(take A[3..7])</a:t>
            </a:r>
            <a:endParaRPr lang="en-CA" dirty="0"/>
          </a:p>
        </p:txBody>
      </p:sp>
      <p:sp>
        <p:nvSpPr>
          <p:cNvPr id="20" name="Rectangle 19"/>
          <p:cNvSpPr/>
          <p:nvPr/>
        </p:nvSpPr>
        <p:spPr>
          <a:xfrm>
            <a:off x="3378530" y="4672240"/>
            <a:ext cx="3740727" cy="36941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1883621" y="2586141"/>
            <a:ext cx="5979888" cy="36941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79C02-1C91-6CE3-7C9D-F4B2B371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0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1" grpId="0"/>
      <p:bldP spid="12" grpId="0"/>
      <p:bldP spid="14" grpId="0" animBg="1"/>
      <p:bldP spid="16" grpId="0"/>
      <p:bldP spid="17" grpId="0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288" y="515154"/>
            <a:ext cx="10422123" cy="1028386"/>
          </a:xfrm>
        </p:spPr>
        <p:txBody>
          <a:bodyPr/>
          <a:lstStyle/>
          <a:p>
            <a:r>
              <a:rPr lang="en-CA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824" y="1828800"/>
            <a:ext cx="10671176" cy="4066524"/>
          </a:xfrm>
        </p:spPr>
        <p:txBody>
          <a:bodyPr>
            <a:normAutofit/>
          </a:bodyPr>
          <a:lstStyle/>
          <a:p>
            <a:r>
              <a:rPr lang="en-US" dirty="0"/>
              <a:t>Course mechanics</a:t>
            </a:r>
          </a:p>
          <a:p>
            <a:r>
              <a:rPr lang="en-CA" dirty="0"/>
              <a:t>Models of computation</a:t>
            </a:r>
          </a:p>
          <a:p>
            <a:r>
              <a:rPr lang="en-CA" dirty="0"/>
              <a:t>Worked example: Bentley’s problem</a:t>
            </a:r>
          </a:p>
          <a:p>
            <a:pPr lvl="1"/>
            <a:r>
              <a:rPr lang="en-CA" dirty="0"/>
              <a:t>Multiple solutions,</a:t>
            </a:r>
            <a:br>
              <a:rPr lang="en-CA" dirty="0"/>
            </a:br>
            <a:r>
              <a:rPr lang="en-CA" dirty="0"/>
              <a:t>demonstrating </a:t>
            </a:r>
            <a:r>
              <a:rPr lang="en-CA" b="1" dirty="0"/>
              <a:t>different algorithm design techniques</a:t>
            </a:r>
          </a:p>
          <a:p>
            <a:pPr lvl="1"/>
            <a:r>
              <a:rPr lang="en-CA" b="1" dirty="0"/>
              <a:t>Analyzed </a:t>
            </a:r>
            <a:r>
              <a:rPr lang="en-CA" dirty="0"/>
              <a:t>in different models of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3C501-1E32-36E5-B6CE-BA9601DB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0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26" y="139403"/>
            <a:ext cx="10419457" cy="6383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132" y="5581403"/>
            <a:ext cx="4940136" cy="724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in unit cost model?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5239"/>
              </p:ext>
            </p:extLst>
          </p:nvPr>
        </p:nvGraphicFramePr>
        <p:xfrm>
          <a:off x="6017767" y="3423522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55181" y="2838747"/>
                <a:ext cx="4523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A" sz="32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181" y="2838747"/>
                <a:ext cx="45236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669534" y="2838747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9534" y="2838747"/>
                <a:ext cx="46038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/>
          <p:cNvSpPr/>
          <p:nvPr/>
        </p:nvSpPr>
        <p:spPr>
          <a:xfrm rot="5400000">
            <a:off x="9225690" y="1040253"/>
            <a:ext cx="353568" cy="3333721"/>
          </a:xfrm>
          <a:prstGeom prst="lef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126597" y="1968130"/>
                <a:ext cx="5517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CA" sz="32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6597" y="1968130"/>
                <a:ext cx="55175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36606" y="1009548"/>
                <a:ext cx="353173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</a:rPr>
                  <a:t>Try all combinations of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US" sz="2000" b="1" dirty="0">
                  <a:solidFill>
                    <a:srgbClr val="FFFF00"/>
                  </a:solidFill>
                </a:endParaRPr>
              </a:p>
              <a:p>
                <a:r>
                  <a:rPr lang="en-US" sz="2000" b="1" dirty="0">
                    <a:solidFill>
                      <a:srgbClr val="FFFF00"/>
                    </a:solidFill>
                  </a:rPr>
                  <a:t>And for each combination,</a:t>
                </a:r>
                <a:br>
                  <a:rPr lang="en-US" sz="2000" b="1" dirty="0">
                    <a:solidFill>
                      <a:srgbClr val="FFFF00"/>
                    </a:solidFill>
                  </a:rPr>
                </a:br>
                <a:r>
                  <a:rPr lang="en-US" sz="2000" b="1" dirty="0">
                    <a:solidFill>
                      <a:srgbClr val="FFFF00"/>
                    </a:solidFill>
                  </a:rPr>
                  <a:t>    sum over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0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dirty="0" err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..</m:t>
                    </m:r>
                    <m:r>
                      <a:rPr lang="en-US" sz="20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CA" sz="20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606" y="1009548"/>
                <a:ext cx="3531736" cy="1015663"/>
              </a:xfrm>
              <a:prstGeom prst="rect">
                <a:avLst/>
              </a:prstGeom>
              <a:blipFill>
                <a:blip r:embed="rId6"/>
                <a:stretch>
                  <a:fillRect l="-1900" t="-3614" r="-1209" b="-10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ular Callout 1"/>
          <p:cNvSpPr/>
          <p:nvPr/>
        </p:nvSpPr>
        <p:spPr>
          <a:xfrm>
            <a:off x="9506197" y="181089"/>
            <a:ext cx="2556772" cy="528452"/>
          </a:xfrm>
          <a:prstGeom prst="wedgeRectCallout">
            <a:avLst>
              <a:gd name="adj1" fmla="val -59384"/>
              <a:gd name="adj2" fmla="val 11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Design: brute force</a:t>
            </a:r>
            <a:endParaRPr lang="en-CA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968D0-9796-4A84-2F20-223548C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0" grpId="0" animBg="1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849" y="195942"/>
            <a:ext cx="9847803" cy="6299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19449" y="5551715"/>
            <a:ext cx="4940136" cy="724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in unit cost model?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82180" y="1069806"/>
                <a:ext cx="51880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sng" dirty="0">
                    <a:solidFill>
                      <a:srgbClr val="FFFF00"/>
                    </a:solidFill>
                  </a:rPr>
                  <a:t>Avoid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 repeatedly summing over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..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CA" sz="20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180" y="1069806"/>
                <a:ext cx="5188023" cy="400110"/>
              </a:xfrm>
              <a:prstGeom prst="rect">
                <a:avLst/>
              </a:prstGeom>
              <a:blipFill>
                <a:blip r:embed="rId3"/>
                <a:stretch>
                  <a:fillRect l="-1175" t="-7576" b="-2575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ular Callout 5"/>
          <p:cNvSpPr/>
          <p:nvPr/>
        </p:nvSpPr>
        <p:spPr>
          <a:xfrm>
            <a:off x="9571511" y="195941"/>
            <a:ext cx="2556772" cy="706583"/>
          </a:xfrm>
          <a:prstGeom prst="wedgeRectCallout">
            <a:avLst>
              <a:gd name="adj1" fmla="val -59616"/>
              <a:gd name="adj2" fmla="val -48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Design: slightly better brute force</a:t>
            </a:r>
            <a:endParaRPr lang="en-CA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D2D2E9-21C5-6770-B0FE-AC91722C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9BADB4-6F39-2582-9E75-8E0AE7420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56310"/>
              </p:ext>
            </p:extLst>
          </p:nvPr>
        </p:nvGraphicFramePr>
        <p:xfrm>
          <a:off x="6096000" y="2437419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2941D9-BA8F-F7F7-381A-B4EA0BFA4BC0}"/>
                  </a:ext>
                </a:extLst>
              </p:cNvPr>
              <p:cNvSpPr txBox="1"/>
              <p:nvPr/>
            </p:nvSpPr>
            <p:spPr>
              <a:xfrm>
                <a:off x="7375605" y="2725464"/>
                <a:ext cx="11468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CA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2941D9-BA8F-F7F7-381A-B4EA0BFA4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05" y="2725464"/>
                <a:ext cx="11468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1A99D5-1962-3E6B-9968-D6BA3C83E2EA}"/>
                  </a:ext>
                </a:extLst>
              </p:cNvPr>
              <p:cNvSpPr txBox="1"/>
              <p:nvPr/>
            </p:nvSpPr>
            <p:spPr>
              <a:xfrm>
                <a:off x="8501686" y="2725464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1A99D5-1962-3E6B-9968-D6BA3C83E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686" y="2725464"/>
                <a:ext cx="460382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2A3F03-2DCE-FDBE-27F7-6B793009D8E9}"/>
                  </a:ext>
                </a:extLst>
              </p:cNvPr>
              <p:cNvSpPr txBox="1"/>
              <p:nvPr/>
            </p:nvSpPr>
            <p:spPr>
              <a:xfrm>
                <a:off x="9228481" y="2703763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2A3F03-2DCE-FDBE-27F7-6B793009D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8481" y="2703763"/>
                <a:ext cx="46038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3074BC-0949-B209-7CE7-EB3A1AC12123}"/>
                  </a:ext>
                </a:extLst>
              </p:cNvPr>
              <p:cNvSpPr txBox="1"/>
              <p:nvPr/>
            </p:nvSpPr>
            <p:spPr>
              <a:xfrm>
                <a:off x="9955276" y="2703762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3074BC-0949-B209-7CE7-EB3A1AC12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5276" y="2703762"/>
                <a:ext cx="46038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1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A86681D5-EFDA-4EED-BFB0-6B709B13D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737"/>
          <a:stretch/>
        </p:blipFill>
        <p:spPr>
          <a:xfrm>
            <a:off x="1000895" y="90457"/>
            <a:ext cx="9772072" cy="252454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238286"/>
              </p:ext>
            </p:extLst>
          </p:nvPr>
        </p:nvGraphicFramePr>
        <p:xfrm>
          <a:off x="4793079" y="2731017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232318"/>
              </p:ext>
            </p:extLst>
          </p:nvPr>
        </p:nvGraphicFramePr>
        <p:xfrm>
          <a:off x="3799956" y="3214494"/>
          <a:ext cx="29899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414470"/>
              </p:ext>
            </p:extLst>
          </p:nvPr>
        </p:nvGraphicFramePr>
        <p:xfrm>
          <a:off x="8724193" y="3214494"/>
          <a:ext cx="29899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1964" y="2685604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endParaRPr lang="en-CA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68574" y="3169081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</a:t>
            </a:r>
            <a:endParaRPr lang="en-CA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13609" y="316908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endParaRPr lang="en-CA" sz="24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765865" y="2523043"/>
            <a:ext cx="0" cy="80042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1680" y="2879570"/>
            <a:ext cx="280567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Case 1: </a:t>
            </a:r>
            <a:r>
              <a:rPr lang="en-US" sz="2000" dirty="0"/>
              <a:t>optimal </a:t>
            </a:r>
            <a:r>
              <a:rPr lang="en-US" sz="2000" dirty="0" err="1"/>
              <a:t>sol’n</a:t>
            </a:r>
            <a:br>
              <a:rPr lang="en-US" sz="2000" dirty="0"/>
            </a:br>
            <a:r>
              <a:rPr lang="en-US" sz="2000" dirty="0"/>
              <a:t>is </a:t>
            </a:r>
            <a:r>
              <a:rPr lang="en-US" sz="2000" b="1" u="sng" dirty="0"/>
              <a:t>entirely in L</a:t>
            </a:r>
            <a:endParaRPr lang="en-CA" sz="2000" b="1" u="sng" dirty="0"/>
          </a:p>
        </p:txBody>
      </p:sp>
      <p:sp>
        <p:nvSpPr>
          <p:cNvPr id="14" name="Rectangle 13"/>
          <p:cNvSpPr/>
          <p:nvPr/>
        </p:nvSpPr>
        <p:spPr>
          <a:xfrm>
            <a:off x="3799956" y="3215920"/>
            <a:ext cx="2242925" cy="36941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/>
          <p:cNvSpPr txBox="1"/>
          <p:nvPr/>
        </p:nvSpPr>
        <p:spPr>
          <a:xfrm>
            <a:off x="241680" y="3697583"/>
            <a:ext cx="280567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Case 2: </a:t>
            </a:r>
            <a:r>
              <a:rPr lang="en-US" sz="2000" dirty="0"/>
              <a:t>optimal </a:t>
            </a:r>
            <a:r>
              <a:rPr lang="en-US" sz="2000" dirty="0" err="1"/>
              <a:t>sol’n</a:t>
            </a:r>
            <a:br>
              <a:rPr lang="en-US" sz="2000" dirty="0"/>
            </a:br>
            <a:r>
              <a:rPr lang="en-US" sz="2000" dirty="0"/>
              <a:t>is </a:t>
            </a:r>
            <a:r>
              <a:rPr lang="en-US" sz="2000" b="1" u="sng" dirty="0"/>
              <a:t>entirely in R</a:t>
            </a:r>
            <a:endParaRPr lang="en-CA" sz="2000" b="1" u="sng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147858"/>
              </p:ext>
            </p:extLst>
          </p:nvPr>
        </p:nvGraphicFramePr>
        <p:xfrm>
          <a:off x="4793079" y="4367489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304524"/>
              </p:ext>
            </p:extLst>
          </p:nvPr>
        </p:nvGraphicFramePr>
        <p:xfrm>
          <a:off x="3799956" y="4850966"/>
          <a:ext cx="29899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415101"/>
              </p:ext>
            </p:extLst>
          </p:nvPr>
        </p:nvGraphicFramePr>
        <p:xfrm>
          <a:off x="8724193" y="4850966"/>
          <a:ext cx="29899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281964" y="4322076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endParaRPr lang="en-CA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368574" y="4805553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</a:t>
            </a:r>
            <a:endParaRPr lang="en-CA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313609" y="4805552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endParaRPr lang="en-CA" sz="2400" b="1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7765865" y="4159515"/>
            <a:ext cx="0" cy="80042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1680" y="4516042"/>
            <a:ext cx="280567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Case 3: </a:t>
            </a:r>
            <a:r>
              <a:rPr lang="en-US" sz="2000" dirty="0"/>
              <a:t>optimal </a:t>
            </a:r>
            <a:r>
              <a:rPr lang="en-US" sz="2000" dirty="0" err="1"/>
              <a:t>sol’n</a:t>
            </a:r>
            <a:br>
              <a:rPr lang="en-US" sz="2000" dirty="0"/>
            </a:br>
            <a:r>
              <a:rPr lang="en-US" sz="2000" b="1" u="sng" dirty="0"/>
              <a:t>crosses the partition</a:t>
            </a:r>
            <a:endParaRPr lang="en-CA" sz="2000" b="1" u="sng" dirty="0"/>
          </a:p>
        </p:txBody>
      </p:sp>
      <p:sp>
        <p:nvSpPr>
          <p:cNvPr id="41" name="Rectangle 40"/>
          <p:cNvSpPr/>
          <p:nvPr/>
        </p:nvSpPr>
        <p:spPr>
          <a:xfrm>
            <a:off x="5308270" y="4861600"/>
            <a:ext cx="5657721" cy="36941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E92F1-1DEE-67F8-C743-3A4F046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 animBg="1"/>
      <p:bldP spid="14" grpId="0" animBg="1"/>
      <p:bldP spid="31" grpId="0" animBg="1"/>
      <p:bldP spid="36" grpId="0"/>
      <p:bldP spid="37" grpId="0"/>
      <p:bldP spid="38" grpId="0"/>
      <p:bldP spid="40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39089"/>
              </p:ext>
            </p:extLst>
          </p:nvPr>
        </p:nvGraphicFramePr>
        <p:xfrm>
          <a:off x="3874289" y="1995222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63174" y="1949809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endParaRPr lang="en-CA" sz="24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864233" y="1799017"/>
            <a:ext cx="0" cy="80042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674" y="1803856"/>
            <a:ext cx="2946411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Find: </a:t>
            </a:r>
            <a:r>
              <a:rPr lang="en-US" sz="2000" dirty="0"/>
              <a:t>maximum subarray </a:t>
            </a:r>
            <a:r>
              <a:rPr lang="en-US" sz="2000" b="1" dirty="0"/>
              <a:t>going over the middle</a:t>
            </a:r>
            <a:r>
              <a:rPr lang="en-US" sz="2000" dirty="0"/>
              <a:t> partition</a:t>
            </a:r>
            <a:endParaRPr lang="en-CA" sz="20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ular Callout 15"/>
              <p:cNvSpPr/>
              <p:nvPr/>
            </p:nvSpPr>
            <p:spPr>
              <a:xfrm>
                <a:off x="1862101" y="3167568"/>
                <a:ext cx="3010396" cy="956952"/>
              </a:xfrm>
              <a:prstGeom prst="wedgeRectCallout">
                <a:avLst>
                  <a:gd name="adj1" fmla="val 71381"/>
                  <a:gd name="adj2" fmla="val -42584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Find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2000" dirty="0"/>
                  <a:t> that maximizes the sum over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 ...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CA" sz="2000" b="1" dirty="0"/>
              </a:p>
            </p:txBody>
          </p:sp>
        </mc:Choice>
        <mc:Fallback xmlns=""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101" y="3167568"/>
                <a:ext cx="3010396" cy="956952"/>
              </a:xfrm>
              <a:prstGeom prst="wedgeRectCallout">
                <a:avLst>
                  <a:gd name="adj1" fmla="val 71381"/>
                  <a:gd name="adj2" fmla="val -42584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100679" y="2376847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Index</a:t>
            </a:r>
            <a:endParaRPr lang="en-CA" i="1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029742"/>
              </p:ext>
            </p:extLst>
          </p:nvPr>
        </p:nvGraphicFramePr>
        <p:xfrm>
          <a:off x="3899296" y="2376847"/>
          <a:ext cx="5979888" cy="370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1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2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…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n/2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n/2+1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…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n</a:t>
                      </a:r>
                      <a:endParaRPr lang="en-CA" sz="1600" i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ular Callout 18"/>
              <p:cNvSpPr/>
              <p:nvPr/>
            </p:nvSpPr>
            <p:spPr>
              <a:xfrm>
                <a:off x="5485857" y="3633982"/>
                <a:ext cx="3376552" cy="928748"/>
              </a:xfrm>
              <a:prstGeom prst="wedgeRectCallout">
                <a:avLst>
                  <a:gd name="adj1" fmla="val 39378"/>
                  <a:gd name="adj2" fmla="val -77571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Find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US" sz="2000" b="1" dirty="0"/>
                  <a:t> </a:t>
                </a:r>
                <a:r>
                  <a:rPr lang="en-US" sz="2000" dirty="0"/>
                  <a:t>that maximizes the sum over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dirty="0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num>
                          <m:den>
                            <m:r>
                              <a:rPr lang="en-US" sz="2000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...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CA" sz="2000" b="1" dirty="0"/>
              </a:p>
            </p:txBody>
          </p:sp>
        </mc:Choice>
        <mc:Fallback xmlns="">
          <p:sp>
            <p:nvSpPr>
              <p:cNvPr id="19" name="Rectangular Callou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857" y="3633982"/>
                <a:ext cx="3376552" cy="928748"/>
              </a:xfrm>
              <a:prstGeom prst="wedgeRectCallout">
                <a:avLst>
                  <a:gd name="adj1" fmla="val 39378"/>
                  <a:gd name="adj2" fmla="val -77571"/>
                </a:avLst>
              </a:prstGeom>
              <a:blipFill>
                <a:blip r:embed="rId3"/>
                <a:stretch>
                  <a:fillRect r="-143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500702" y="2850134"/>
                <a:ext cx="4523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A" sz="32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702" y="2850134"/>
                <a:ext cx="45236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 Brace 21"/>
          <p:cNvSpPr/>
          <p:nvPr/>
        </p:nvSpPr>
        <p:spPr>
          <a:xfrm rot="16200000">
            <a:off x="5917609" y="2004079"/>
            <a:ext cx="397077" cy="1372342"/>
          </a:xfrm>
          <a:prstGeom prst="leftBrace">
            <a:avLst>
              <a:gd name="adj1" fmla="val 8333"/>
              <a:gd name="adj2" fmla="val 23607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03180" y="2811494"/>
                <a:ext cx="460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CA" sz="32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180" y="2811494"/>
                <a:ext cx="460382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/>
          <p:cNvSpPr/>
          <p:nvPr/>
        </p:nvSpPr>
        <p:spPr>
          <a:xfrm rot="16200000">
            <a:off x="7807009" y="1614644"/>
            <a:ext cx="397077" cy="2136191"/>
          </a:xfrm>
          <a:prstGeom prst="leftBrace">
            <a:avLst>
              <a:gd name="adj1" fmla="val 8333"/>
              <a:gd name="adj2" fmla="val 84269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ular Callout 24"/>
              <p:cNvSpPr/>
              <p:nvPr/>
            </p:nvSpPr>
            <p:spPr>
              <a:xfrm>
                <a:off x="9053946" y="3279087"/>
                <a:ext cx="3010396" cy="1350669"/>
              </a:xfrm>
              <a:prstGeom prst="wedgeRectCallout">
                <a:avLst>
                  <a:gd name="adj1" fmla="val 58"/>
                  <a:gd name="adj2" fmla="val -45919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We can prove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sz="2000" b="1" dirty="0"/>
                  <a:t> </a:t>
                </a:r>
                <a:r>
                  <a:rPr lang="en-CA" sz="2000" b="1" u="sng" dirty="0"/>
                  <a:t>is</a:t>
                </a:r>
                <a:r>
                  <a:rPr lang="en-CA" sz="2000" dirty="0"/>
                  <a:t> the maximum subarray going over the middle partition!</a:t>
                </a:r>
              </a:p>
            </p:txBody>
          </p:sp>
        </mc:Choice>
        <mc:Fallback xmlns="">
          <p:sp>
            <p:nvSpPr>
              <p:cNvPr id="25" name="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946" y="3279087"/>
                <a:ext cx="3010396" cy="1350669"/>
              </a:xfrm>
              <a:prstGeom prst="wedgeRectCallout">
                <a:avLst>
                  <a:gd name="adj1" fmla="val 58"/>
                  <a:gd name="adj2" fmla="val -45919"/>
                </a:avLst>
              </a:prstGeom>
              <a:blipFill>
                <a:blip r:embed="rId6"/>
                <a:stretch>
                  <a:fillRect t="-448" b="-627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5344790" y="1997721"/>
            <a:ext cx="3770416" cy="36941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A3CF1B-0324-6A77-447E-97C1076B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6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6" grpId="0" animBg="1"/>
      <p:bldP spid="17" grpId="0"/>
      <p:bldP spid="19" grpId="0" animBg="1"/>
      <p:bldP spid="21" grpId="0"/>
      <p:bldP spid="22" grpId="0" animBg="1"/>
      <p:bldP spid="23" grpId="0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EF690F-F000-459A-A6C7-11EC8A89C9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43001" y="0"/>
                <a:ext cx="9905998" cy="1028386"/>
              </a:xfrm>
            </p:spPr>
            <p:txBody>
              <a:bodyPr/>
              <a:lstStyle/>
              <a:p>
                <a:r>
                  <a:rPr lang="en-CA" dirty="0"/>
                  <a:t>Why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dirty="0"/>
                  <a:t> is maximal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EF690F-F000-459A-A6C7-11EC8A89C9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3001" y="0"/>
                <a:ext cx="9905998" cy="102838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C03D8B-2C22-4A52-B10D-E6D3A1293E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3001" y="1313646"/>
                <a:ext cx="9905998" cy="4335886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Suppose not for contradiction</a:t>
                </a:r>
              </a:p>
              <a:p>
                <a:r>
                  <a:rPr lang="en-CA" dirty="0"/>
                  <a:t>Then some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…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dirty="0"/>
                  <a:t> that crosses the </a:t>
                </a:r>
                <a:r>
                  <a:rPr lang="en-CA" b="1" dirty="0">
                    <a:solidFill>
                      <a:srgbClr val="9BACFF"/>
                    </a:solidFill>
                  </a:rPr>
                  <a:t>partition</a:t>
                </a:r>
                <a:br>
                  <a:rPr lang="en-CA" dirty="0"/>
                </a:br>
                <a:r>
                  <a:rPr lang="en-CA" dirty="0"/>
                  <a:t>has a </a:t>
                </a:r>
                <a:r>
                  <a:rPr lang="en-CA" b="1" dirty="0"/>
                  <a:t>larger </a:t>
                </a:r>
                <a:r>
                  <a:rPr lang="en-CA" dirty="0"/>
                  <a:t>sum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C03D8B-2C22-4A52-B10D-E6D3A1293E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1" y="1313646"/>
                <a:ext cx="9905998" cy="4335886"/>
              </a:xfrm>
              <a:blipFill>
                <a:blip r:embed="rId3"/>
                <a:stretch>
                  <a:fillRect l="-1663" t="-18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DE11634-5FF4-4A91-8933-DA4E8B45CEE5}"/>
              </a:ext>
            </a:extLst>
          </p:cNvPr>
          <p:cNvSpPr/>
          <p:nvPr/>
        </p:nvSpPr>
        <p:spPr>
          <a:xfrm>
            <a:off x="9485138" y="3323148"/>
            <a:ext cx="2322285" cy="11611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/>
              <a:t>But both are impossible!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F62773-D2BB-4F7E-AC8B-567C5B16B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734650"/>
              </p:ext>
            </p:extLst>
          </p:nvPr>
        </p:nvGraphicFramePr>
        <p:xfrm>
          <a:off x="2917486" y="3090920"/>
          <a:ext cx="59798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86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747486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CB2841-D80D-4F16-9EC8-5BFF85C0B6FC}"/>
              </a:ext>
            </a:extLst>
          </p:cNvPr>
          <p:cNvSpPr txBox="1"/>
          <p:nvPr/>
        </p:nvSpPr>
        <p:spPr>
          <a:xfrm>
            <a:off x="2406371" y="3045507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endParaRPr lang="en-CA" sz="24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A9A3A2-C5EF-4BA0-B4C1-DF6FDAF9A3D2}"/>
              </a:ext>
            </a:extLst>
          </p:cNvPr>
          <p:cNvCxnSpPr>
            <a:cxnSpLocks/>
          </p:cNvCxnSpPr>
          <p:nvPr/>
        </p:nvCxnSpPr>
        <p:spPr>
          <a:xfrm>
            <a:off x="5890272" y="2882946"/>
            <a:ext cx="0" cy="2949481"/>
          </a:xfrm>
          <a:prstGeom prst="line">
            <a:avLst/>
          </a:prstGeom>
          <a:ln w="57150">
            <a:solidFill>
              <a:srgbClr val="9BA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F5301D4-F1F9-4FB9-849F-40928D0BEE35}"/>
              </a:ext>
            </a:extLst>
          </p:cNvPr>
          <p:cNvSpPr/>
          <p:nvPr/>
        </p:nvSpPr>
        <p:spPr>
          <a:xfrm>
            <a:off x="4405135" y="3747020"/>
            <a:ext cx="3003577" cy="37084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D003D9-1D7E-42B0-AA76-753F77279FF8}"/>
                  </a:ext>
                </a:extLst>
              </p:cNvPr>
              <p:cNvSpPr txBox="1"/>
              <p:nvPr/>
            </p:nvSpPr>
            <p:spPr>
              <a:xfrm>
                <a:off x="4360712" y="4093980"/>
                <a:ext cx="377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D003D9-1D7E-42B0-AA76-753F77279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712" y="4093980"/>
                <a:ext cx="37715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49C134-3217-4B08-8FD3-A0EECFBD42D0}"/>
                  </a:ext>
                </a:extLst>
              </p:cNvPr>
              <p:cNvSpPr txBox="1"/>
              <p:nvPr/>
            </p:nvSpPr>
            <p:spPr>
              <a:xfrm>
                <a:off x="7031557" y="4093980"/>
                <a:ext cx="3854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dirty="0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49C134-3217-4B08-8FD3-A0EECFBD4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557" y="4093980"/>
                <a:ext cx="385490" cy="461665"/>
              </a:xfrm>
              <a:prstGeom prst="rect">
                <a:avLst/>
              </a:prstGeom>
              <a:blipFill>
                <a:blip r:embed="rId5"/>
                <a:stretch>
                  <a:fillRect l="-1563" b="-2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FD38601B-EA1F-41AD-9C7A-2AF93E1C9141}"/>
              </a:ext>
            </a:extLst>
          </p:cNvPr>
          <p:cNvSpPr/>
          <p:nvPr/>
        </p:nvSpPr>
        <p:spPr>
          <a:xfrm>
            <a:off x="2917486" y="4717185"/>
            <a:ext cx="3772769" cy="37084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03A4F0-C467-49C1-9082-2D88E178808D}"/>
                  </a:ext>
                </a:extLst>
              </p:cNvPr>
              <p:cNvSpPr txBox="1"/>
              <p:nvPr/>
            </p:nvSpPr>
            <p:spPr>
              <a:xfrm>
                <a:off x="2818663" y="5052652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03A4F0-C467-49C1-9082-2D88E1788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663" y="5052652"/>
                <a:ext cx="44755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33275A-55B1-4BE2-A7E6-24DF10E4E8FD}"/>
                  </a:ext>
                </a:extLst>
              </p:cNvPr>
              <p:cNvSpPr txBox="1"/>
              <p:nvPr/>
            </p:nvSpPr>
            <p:spPr>
              <a:xfrm>
                <a:off x="6313100" y="5052652"/>
                <a:ext cx="4603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dirty="0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33275A-55B1-4BE2-A7E6-24DF10E4E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100" y="5052652"/>
                <a:ext cx="460382" cy="461665"/>
              </a:xfrm>
              <a:prstGeom prst="rect">
                <a:avLst/>
              </a:prstGeom>
              <a:blipFill>
                <a:blip r:embed="rId7"/>
                <a:stretch>
                  <a:fillRect l="-1333" b="-184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21137D-35D9-4E8C-BA43-E32409524CC8}"/>
                  </a:ext>
                </a:extLst>
              </p:cNvPr>
              <p:cNvSpPr txBox="1"/>
              <p:nvPr/>
            </p:nvSpPr>
            <p:spPr>
              <a:xfrm>
                <a:off x="4877469" y="3749168"/>
                <a:ext cx="376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21137D-35D9-4E8C-BA43-E32409524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469" y="3749168"/>
                <a:ext cx="37696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023D42-1C87-4B78-9B98-4C9C182E22E7}"/>
                  </a:ext>
                </a:extLst>
              </p:cNvPr>
              <p:cNvSpPr txBox="1"/>
              <p:nvPr/>
            </p:nvSpPr>
            <p:spPr>
              <a:xfrm>
                <a:off x="6398083" y="3749168"/>
                <a:ext cx="4029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023D42-1C87-4B78-9B98-4C9C182E2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083" y="3749168"/>
                <a:ext cx="40299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F85EDA-86FB-4FE9-A006-9C1802E4A7D1}"/>
                  </a:ext>
                </a:extLst>
              </p:cNvPr>
              <p:cNvSpPr txBox="1"/>
              <p:nvPr/>
            </p:nvSpPr>
            <p:spPr>
              <a:xfrm>
                <a:off x="4229302" y="4717186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F85EDA-86FB-4FE9-A006-9C1802E4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302" y="4717186"/>
                <a:ext cx="43152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1879ED-73C6-43C8-A46E-D5923A25A676}"/>
                  </a:ext>
                </a:extLst>
              </p:cNvPr>
              <p:cNvSpPr txBox="1"/>
              <p:nvPr/>
            </p:nvSpPr>
            <p:spPr>
              <a:xfrm>
                <a:off x="6067227" y="4717186"/>
                <a:ext cx="471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1879ED-73C6-43C8-A46E-D5923A25A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227" y="4717186"/>
                <a:ext cx="4718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7507405E-464A-4204-B3CE-707A7D6D1821}"/>
              </a:ext>
            </a:extLst>
          </p:cNvPr>
          <p:cNvSpPr/>
          <p:nvPr/>
        </p:nvSpPr>
        <p:spPr>
          <a:xfrm>
            <a:off x="7539748" y="4735872"/>
            <a:ext cx="2497822" cy="503162"/>
          </a:xfrm>
          <a:prstGeom prst="wedgeRectCallout">
            <a:avLst>
              <a:gd name="adj1" fmla="val -78747"/>
              <a:gd name="adj2" fmla="val -17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This sum is bigger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25">
                <a:extLst>
                  <a:ext uri="{FF2B5EF4-FFF2-40B4-BE49-F238E27FC236}">
                    <a16:creationId xmlns:a16="http://schemas.microsoft.com/office/drawing/2014/main" id="{07AE9C18-F2D4-42BF-9639-E3705A8F725E}"/>
                  </a:ext>
                </a:extLst>
              </p:cNvPr>
              <p:cNvSpPr/>
              <p:nvPr/>
            </p:nvSpPr>
            <p:spPr>
              <a:xfrm>
                <a:off x="7704715" y="5239034"/>
                <a:ext cx="2167887" cy="815842"/>
              </a:xfrm>
              <a:prstGeom prst="wedgeRectCallout">
                <a:avLst>
                  <a:gd name="adj1" fmla="val -46387"/>
                  <a:gd name="adj2" fmla="val -2442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So either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&gt;∑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br>
                  <a:rPr lang="en-CA" dirty="0"/>
                </a:br>
                <a:r>
                  <a:rPr lang="en-CA" dirty="0"/>
                  <a:t>or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&gt;∑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26" name="Speech Bubble: Rectangle 25">
                <a:extLst>
                  <a:ext uri="{FF2B5EF4-FFF2-40B4-BE49-F238E27FC236}">
                    <a16:creationId xmlns:a16="http://schemas.microsoft.com/office/drawing/2014/main" id="{07AE9C18-F2D4-42BF-9639-E3705A8F7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715" y="5239034"/>
                <a:ext cx="2167887" cy="815842"/>
              </a:xfrm>
              <a:prstGeom prst="wedgeRectCallout">
                <a:avLst>
                  <a:gd name="adj1" fmla="val -46387"/>
                  <a:gd name="adj2" fmla="val -24424"/>
                </a:avLst>
              </a:prstGeom>
              <a:blipFill>
                <a:blip r:embed="rId12"/>
                <a:stretch>
                  <a:fillRect l="-13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C878A-5BDD-F8EA-C0C0-B29BDCD8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/>
      <p:bldP spid="17" grpId="0"/>
      <p:bldP spid="23" grpId="0"/>
      <p:bldP spid="24" grpId="0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6" y="123247"/>
            <a:ext cx="6351411" cy="5858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520268" y="2419093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endParaRPr lang="en-CA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57773" y="2846131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Index</a:t>
            </a:r>
            <a:endParaRPr lang="en-C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1524409"/>
                  </p:ext>
                </p:extLst>
              </p:nvPr>
            </p:nvGraphicFramePr>
            <p:xfrm>
              <a:off x="6945806" y="2846130"/>
              <a:ext cx="4975376" cy="51902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621922">
                      <a:extLst>
                        <a:ext uri="{9D8B030D-6E8A-4147-A177-3AD203B41FA5}">
                          <a16:colId xmlns:a16="http://schemas.microsoft.com/office/drawing/2014/main" val="250758320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235934541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220196896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85335213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95622330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95393034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97297297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76344290"/>
                        </a:ext>
                      </a:extLst>
                    </a:gridCol>
                  </a:tblGrid>
                  <a:tr h="519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1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n/2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1611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1524409"/>
                  </p:ext>
                </p:extLst>
              </p:nvPr>
            </p:nvGraphicFramePr>
            <p:xfrm>
              <a:off x="6945806" y="2846130"/>
              <a:ext cx="4975376" cy="51902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621922">
                      <a:extLst>
                        <a:ext uri="{9D8B030D-6E8A-4147-A177-3AD203B41FA5}">
                          <a16:colId xmlns:a16="http://schemas.microsoft.com/office/drawing/2014/main" val="250758320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235934541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220196896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85335213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95622330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95393034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97297297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76344290"/>
                        </a:ext>
                      </a:extLst>
                    </a:gridCol>
                  </a:tblGrid>
                  <a:tr h="519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1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n/2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0980" t="-2299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16111758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637928"/>
              </p:ext>
            </p:extLst>
          </p:nvPr>
        </p:nvGraphicFramePr>
        <p:xfrm>
          <a:off x="6697524" y="123247"/>
          <a:ext cx="49753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11443"/>
              </p:ext>
            </p:extLst>
          </p:nvPr>
        </p:nvGraphicFramePr>
        <p:xfrm>
          <a:off x="5868855" y="603894"/>
          <a:ext cx="24876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233042"/>
              </p:ext>
            </p:extLst>
          </p:nvPr>
        </p:nvGraphicFramePr>
        <p:xfrm>
          <a:off x="9606752" y="600668"/>
          <a:ext cx="24876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296138" y="77834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endParaRPr lang="en-CA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534728" y="558481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</a:t>
            </a:r>
            <a:endParaRPr lang="en-CA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9251037" y="555254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endParaRPr lang="en-CA" sz="2400" b="1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9179523" y="65722"/>
            <a:ext cx="0" cy="52889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868855" y="599730"/>
            <a:ext cx="1866568" cy="36941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5355771" y="1180849"/>
            <a:ext cx="1590036" cy="633970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0929" y="1041403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maxL</a:t>
            </a:r>
            <a:r>
              <a:rPr lang="en-US" sz="2000" b="1" dirty="0">
                <a:solidFill>
                  <a:srgbClr val="FFFF00"/>
                </a:solidFill>
              </a:rPr>
              <a:t> = 10</a:t>
            </a:r>
            <a:endParaRPr lang="en-CA" sz="2000" b="1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5621867" y="1186439"/>
            <a:ext cx="5036237" cy="871110"/>
          </a:xfrm>
          <a:prstGeom prst="straightConnector1">
            <a:avLst/>
          </a:prstGeom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827635" y="589883"/>
            <a:ext cx="652569" cy="369414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081636"/>
              </p:ext>
            </p:extLst>
          </p:nvPr>
        </p:nvGraphicFramePr>
        <p:xfrm>
          <a:off x="6945807" y="2463956"/>
          <a:ext cx="49753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6957682" y="2469137"/>
            <a:ext cx="2383877" cy="369414"/>
          </a:xfrm>
          <a:prstGeom prst="rect">
            <a:avLst/>
          </a:prstGeom>
          <a:noFill/>
          <a:ln w="76200">
            <a:solidFill>
              <a:srgbClr val="9BA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9433495" y="2268301"/>
            <a:ext cx="0" cy="80042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3901910" y="2600595"/>
            <a:ext cx="2589724" cy="48781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58104" y="1036548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92D050"/>
                </a:solidFill>
              </a:rPr>
              <a:t>maxR</a:t>
            </a:r>
            <a:r>
              <a:rPr lang="en-US" sz="2000" b="1" dirty="0">
                <a:solidFill>
                  <a:srgbClr val="92D050"/>
                </a:solidFill>
              </a:rPr>
              <a:t> = 3</a:t>
            </a:r>
            <a:endParaRPr lang="en-CA" sz="2000" b="1" dirty="0">
              <a:solidFill>
                <a:srgbClr val="92D050"/>
              </a:solidFill>
            </a:endParaRPr>
          </a:p>
        </p:txBody>
      </p:sp>
      <p:cxnSp>
        <p:nvCxnSpPr>
          <p:cNvPr id="40" name="Straight Arrow Connector 39"/>
          <p:cNvCxnSpPr>
            <a:cxnSpLocks/>
            <a:endCxn id="41" idx="1"/>
          </p:cNvCxnSpPr>
          <p:nvPr/>
        </p:nvCxnSpPr>
        <p:spPr>
          <a:xfrm>
            <a:off x="3981752" y="3215196"/>
            <a:ext cx="3679488" cy="299466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61240" y="3314607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maxI</a:t>
            </a:r>
            <a:r>
              <a:rPr lang="en-US" sz="2000" b="1" dirty="0">
                <a:solidFill>
                  <a:srgbClr val="FFFF00"/>
                </a:solidFill>
              </a:rPr>
              <a:t> = 5</a:t>
            </a:r>
            <a:endParaRPr lang="en-CA" sz="2000" b="1" dirty="0">
              <a:solidFill>
                <a:srgbClr val="FFFF00"/>
              </a:solidFill>
            </a:endParaRPr>
          </a:p>
        </p:txBody>
      </p:sp>
      <p:sp>
        <p:nvSpPr>
          <p:cNvPr id="42" name="Left Brace 41"/>
          <p:cNvSpPr/>
          <p:nvPr/>
        </p:nvSpPr>
        <p:spPr>
          <a:xfrm rot="16200000">
            <a:off x="8019956" y="2067520"/>
            <a:ext cx="397077" cy="2222376"/>
          </a:xfrm>
          <a:prstGeom prst="leftBrace">
            <a:avLst>
              <a:gd name="adj1" fmla="val 8333"/>
              <a:gd name="adj2" fmla="val 50859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4" name="Straight Arrow Connector 43"/>
          <p:cNvCxnSpPr>
            <a:cxnSpLocks/>
          </p:cNvCxnSpPr>
          <p:nvPr/>
        </p:nvCxnSpPr>
        <p:spPr>
          <a:xfrm flipV="1">
            <a:off x="4189790" y="3708919"/>
            <a:ext cx="5821062" cy="965600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010852" y="3313778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maxJ</a:t>
            </a:r>
            <a:r>
              <a:rPr lang="en-US" sz="2000" b="1" dirty="0">
                <a:solidFill>
                  <a:srgbClr val="FFFF00"/>
                </a:solidFill>
              </a:rPr>
              <a:t> = 0</a:t>
            </a:r>
            <a:endParaRPr lang="en-CA" sz="2000" b="1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70204" y="1867598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9BACFF"/>
                </a:solidFill>
              </a:rPr>
              <a:t>maxM</a:t>
            </a:r>
            <a:r>
              <a:rPr lang="en-US" sz="2000" b="1" dirty="0">
                <a:solidFill>
                  <a:srgbClr val="9BACFF"/>
                </a:solidFill>
              </a:rPr>
              <a:t> = </a:t>
            </a:r>
            <a:r>
              <a:rPr lang="en-US" sz="2000" b="1" dirty="0" err="1">
                <a:solidFill>
                  <a:srgbClr val="9BACFF"/>
                </a:solidFill>
              </a:rPr>
              <a:t>maxI</a:t>
            </a:r>
            <a:r>
              <a:rPr lang="en-US" sz="2000" b="1" dirty="0">
                <a:solidFill>
                  <a:srgbClr val="9BACFF"/>
                </a:solidFill>
              </a:rPr>
              <a:t> + </a:t>
            </a:r>
            <a:r>
              <a:rPr lang="en-US" sz="2000" b="1" dirty="0" err="1">
                <a:solidFill>
                  <a:srgbClr val="9BACFF"/>
                </a:solidFill>
              </a:rPr>
              <a:t>maxJ</a:t>
            </a:r>
            <a:r>
              <a:rPr lang="en-US" sz="2000" b="1" dirty="0">
                <a:solidFill>
                  <a:srgbClr val="9BACFF"/>
                </a:solidFill>
              </a:rPr>
              <a:t> = 5</a:t>
            </a:r>
            <a:endParaRPr lang="en-CA" sz="2000" b="1" dirty="0">
              <a:solidFill>
                <a:srgbClr val="9BAC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33729" y="5982123"/>
            <a:ext cx="33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Return max( 10, </a:t>
            </a:r>
            <a:r>
              <a:rPr lang="en-US" sz="2000" b="1" dirty="0">
                <a:solidFill>
                  <a:srgbClr val="92D050"/>
                </a:solidFill>
              </a:rPr>
              <a:t>3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>
                <a:solidFill>
                  <a:srgbClr val="9BACFF"/>
                </a:solidFill>
              </a:rPr>
              <a:t>5</a:t>
            </a:r>
            <a:r>
              <a:rPr lang="en-US" sz="2000" b="1" dirty="0">
                <a:solidFill>
                  <a:srgbClr val="FFFF00"/>
                </a:solidFill>
              </a:rPr>
              <a:t> ) = 10</a:t>
            </a:r>
            <a:endParaRPr lang="en-CA" sz="2000" b="1" dirty="0">
              <a:solidFill>
                <a:srgbClr val="FFFF00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5679924" y="5881407"/>
            <a:ext cx="1653805" cy="300771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A32E8-521C-CEDA-8573-367EB5EB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36" grpId="0" animBg="1"/>
      <p:bldP spid="10" grpId="0"/>
      <p:bldP spid="27" grpId="0" animBg="1"/>
      <p:bldP spid="26" grpId="0" animBg="1"/>
      <p:bldP spid="39" grpId="0"/>
      <p:bldP spid="41" grpId="0"/>
      <p:bldP spid="42" grpId="0" animBg="1"/>
      <p:bldP spid="45" grpId="0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43248FD-0949-4DE7-A5F7-CDB108AC9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6" y="123247"/>
            <a:ext cx="6351411" cy="5858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588003" y="2524015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endParaRPr lang="en-CA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25508" y="2951053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Index</a:t>
            </a:r>
            <a:endParaRPr lang="en-C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0292131"/>
                  </p:ext>
                </p:extLst>
              </p:nvPr>
            </p:nvGraphicFramePr>
            <p:xfrm>
              <a:off x="7013541" y="2951052"/>
              <a:ext cx="4975376" cy="51902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621922">
                      <a:extLst>
                        <a:ext uri="{9D8B030D-6E8A-4147-A177-3AD203B41FA5}">
                          <a16:colId xmlns:a16="http://schemas.microsoft.com/office/drawing/2014/main" val="250758320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235934541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220196896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85335213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95622330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95393034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97297297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76344290"/>
                        </a:ext>
                      </a:extLst>
                    </a:gridCol>
                  </a:tblGrid>
                  <a:tr h="519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1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n/2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1611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0292131"/>
                  </p:ext>
                </p:extLst>
              </p:nvPr>
            </p:nvGraphicFramePr>
            <p:xfrm>
              <a:off x="7013541" y="2951052"/>
              <a:ext cx="4975376" cy="51902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621922">
                      <a:extLst>
                        <a:ext uri="{9D8B030D-6E8A-4147-A177-3AD203B41FA5}">
                          <a16:colId xmlns:a16="http://schemas.microsoft.com/office/drawing/2014/main" val="250758320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2359345415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220196896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85335213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95622330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1953930341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972972977"/>
                        </a:ext>
                      </a:extLst>
                    </a:gridCol>
                    <a:gridCol w="621922">
                      <a:extLst>
                        <a:ext uri="{9D8B030D-6E8A-4147-A177-3AD203B41FA5}">
                          <a16:colId xmlns:a16="http://schemas.microsoft.com/office/drawing/2014/main" val="376344290"/>
                        </a:ext>
                      </a:extLst>
                    </a:gridCol>
                  </a:tblGrid>
                  <a:tr h="519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1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n/2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0980" t="-3488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…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n</a:t>
                          </a:r>
                          <a:endParaRPr lang="en-CA" sz="1600" i="1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16111758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262628"/>
              </p:ext>
            </p:extLst>
          </p:nvPr>
        </p:nvGraphicFramePr>
        <p:xfrm>
          <a:off x="6697524" y="123247"/>
          <a:ext cx="49753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994033"/>
              </p:ext>
            </p:extLst>
          </p:nvPr>
        </p:nvGraphicFramePr>
        <p:xfrm>
          <a:off x="5868855" y="603894"/>
          <a:ext cx="24876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79286"/>
              </p:ext>
            </p:extLst>
          </p:nvPr>
        </p:nvGraphicFramePr>
        <p:xfrm>
          <a:off x="9606752" y="600668"/>
          <a:ext cx="24876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296138" y="77834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  <a:endParaRPr lang="en-CA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534728" y="558481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</a:t>
            </a:r>
            <a:endParaRPr lang="en-CA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9251037" y="555254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endParaRPr lang="en-CA" sz="2400" b="1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9179523" y="65722"/>
            <a:ext cx="0" cy="52889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131133" y="599730"/>
            <a:ext cx="1205882" cy="36941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5370286" y="1180850"/>
            <a:ext cx="1575521" cy="662464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0929" y="1041403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maxL</a:t>
            </a:r>
            <a:r>
              <a:rPr lang="en-US" sz="2000" b="1" dirty="0">
                <a:solidFill>
                  <a:srgbClr val="FFFF00"/>
                </a:solidFill>
              </a:rPr>
              <a:t> = 4</a:t>
            </a:r>
            <a:endParaRPr lang="en-CA" sz="2000" b="1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5631543" y="1186439"/>
            <a:ext cx="5026561" cy="908456"/>
          </a:xfrm>
          <a:prstGeom prst="straightConnector1">
            <a:avLst/>
          </a:prstGeom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613637" y="589883"/>
            <a:ext cx="1866567" cy="369414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914731"/>
              </p:ext>
            </p:extLst>
          </p:nvPr>
        </p:nvGraphicFramePr>
        <p:xfrm>
          <a:off x="7013542" y="2568878"/>
          <a:ext cx="49753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922">
                  <a:extLst>
                    <a:ext uri="{9D8B030D-6E8A-4147-A177-3AD203B41FA5}">
                      <a16:colId xmlns:a16="http://schemas.microsoft.com/office/drawing/2014/main" val="250758320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2359345415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220196896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85335213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95622330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1953930341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972972977"/>
                    </a:ext>
                  </a:extLst>
                </a:gridCol>
                <a:gridCol w="621922">
                  <a:extLst>
                    <a:ext uri="{9D8B030D-6E8A-4147-A177-3AD203B41FA5}">
                      <a16:colId xmlns:a16="http://schemas.microsoft.com/office/drawing/2014/main" val="376344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11758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8239145" y="2566791"/>
            <a:ext cx="3123635" cy="369414"/>
          </a:xfrm>
          <a:prstGeom prst="rect">
            <a:avLst/>
          </a:prstGeom>
          <a:noFill/>
          <a:ln w="76200">
            <a:solidFill>
              <a:srgbClr val="9BA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C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501230" y="2373223"/>
            <a:ext cx="0" cy="80042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3798558" y="2560231"/>
            <a:ext cx="2718780" cy="201315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58104" y="1036548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92D050"/>
                </a:solidFill>
              </a:rPr>
              <a:t>maxR</a:t>
            </a:r>
            <a:r>
              <a:rPr lang="en-US" sz="2000" b="1" dirty="0">
                <a:solidFill>
                  <a:srgbClr val="92D050"/>
                </a:solidFill>
              </a:rPr>
              <a:t> = 4</a:t>
            </a:r>
            <a:endParaRPr lang="en-CA" sz="2000" b="1" dirty="0">
              <a:solidFill>
                <a:srgbClr val="92D050"/>
              </a:solidFill>
            </a:endParaRPr>
          </a:p>
        </p:txBody>
      </p:sp>
      <p:cxnSp>
        <p:nvCxnSpPr>
          <p:cNvPr id="40" name="Straight Arrow Connector 39"/>
          <p:cNvCxnSpPr>
            <a:cxnSpLocks/>
            <a:endCxn id="41" idx="1"/>
          </p:cNvCxnSpPr>
          <p:nvPr/>
        </p:nvCxnSpPr>
        <p:spPr>
          <a:xfrm>
            <a:off x="4044648" y="3250745"/>
            <a:ext cx="4002109" cy="375936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46757" y="3426626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maxI</a:t>
            </a:r>
            <a:r>
              <a:rPr lang="en-US" sz="2000" b="1" dirty="0">
                <a:solidFill>
                  <a:srgbClr val="FFFF00"/>
                </a:solidFill>
              </a:rPr>
              <a:t> = 4</a:t>
            </a:r>
            <a:endParaRPr lang="en-CA" sz="2000" b="1" dirty="0">
              <a:solidFill>
                <a:srgbClr val="FFFF00"/>
              </a:solidFill>
            </a:endParaRPr>
          </a:p>
        </p:txBody>
      </p:sp>
      <p:sp>
        <p:nvSpPr>
          <p:cNvPr id="42" name="Left Brace 41"/>
          <p:cNvSpPr/>
          <p:nvPr/>
        </p:nvSpPr>
        <p:spPr>
          <a:xfrm rot="16200000">
            <a:off x="8643707" y="2728458"/>
            <a:ext cx="397077" cy="1110343"/>
          </a:xfrm>
          <a:prstGeom prst="leftBrace">
            <a:avLst>
              <a:gd name="adj1" fmla="val 8333"/>
              <a:gd name="adj2" fmla="val 50859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4" name="Straight Arrow Connector 43"/>
          <p:cNvCxnSpPr>
            <a:cxnSpLocks/>
            <a:endCxn id="45" idx="1"/>
          </p:cNvCxnSpPr>
          <p:nvPr/>
        </p:nvCxnSpPr>
        <p:spPr>
          <a:xfrm flipV="1">
            <a:off x="4199467" y="3813080"/>
            <a:ext cx="5704998" cy="840443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904465" y="3613025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maxJ</a:t>
            </a:r>
            <a:r>
              <a:rPr lang="en-US" sz="2000" b="1" dirty="0">
                <a:solidFill>
                  <a:srgbClr val="FFFF00"/>
                </a:solidFill>
              </a:rPr>
              <a:t> = 4</a:t>
            </a:r>
            <a:endParaRPr lang="en-CA" sz="2000" b="1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56346" y="1977092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9BACFF"/>
                </a:solidFill>
              </a:rPr>
              <a:t>maxM</a:t>
            </a:r>
            <a:r>
              <a:rPr lang="en-US" sz="2000" b="1" dirty="0">
                <a:solidFill>
                  <a:srgbClr val="9BACFF"/>
                </a:solidFill>
              </a:rPr>
              <a:t> = </a:t>
            </a:r>
            <a:r>
              <a:rPr lang="en-US" sz="2000" b="1" dirty="0" err="1">
                <a:solidFill>
                  <a:srgbClr val="9BACFF"/>
                </a:solidFill>
              </a:rPr>
              <a:t>maxI</a:t>
            </a:r>
            <a:r>
              <a:rPr lang="en-US" sz="2000" b="1" dirty="0">
                <a:solidFill>
                  <a:srgbClr val="9BACFF"/>
                </a:solidFill>
              </a:rPr>
              <a:t> + </a:t>
            </a:r>
            <a:r>
              <a:rPr lang="en-US" sz="2000" b="1" dirty="0" err="1">
                <a:solidFill>
                  <a:srgbClr val="9BACFF"/>
                </a:solidFill>
              </a:rPr>
              <a:t>maxJ</a:t>
            </a:r>
            <a:r>
              <a:rPr lang="en-US" sz="2000" b="1" dirty="0">
                <a:solidFill>
                  <a:srgbClr val="9BACFF"/>
                </a:solidFill>
              </a:rPr>
              <a:t> = 8</a:t>
            </a:r>
            <a:endParaRPr lang="en-CA" sz="2000" b="1" dirty="0">
              <a:solidFill>
                <a:srgbClr val="9BAC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33729" y="5982123"/>
            <a:ext cx="309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Return max( 4, </a:t>
            </a:r>
            <a:r>
              <a:rPr lang="en-US" sz="2000" b="1" dirty="0">
                <a:solidFill>
                  <a:srgbClr val="92D050"/>
                </a:solidFill>
              </a:rPr>
              <a:t>4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>
                <a:solidFill>
                  <a:srgbClr val="9BACFF"/>
                </a:solidFill>
              </a:rPr>
              <a:t>8</a:t>
            </a:r>
            <a:r>
              <a:rPr lang="en-US" sz="2000" b="1" dirty="0">
                <a:solidFill>
                  <a:srgbClr val="FFFF00"/>
                </a:solidFill>
              </a:rPr>
              <a:t> ) = </a:t>
            </a:r>
            <a:r>
              <a:rPr lang="en-US" sz="2000" b="1" dirty="0">
                <a:solidFill>
                  <a:srgbClr val="9BACFF"/>
                </a:solidFill>
              </a:rPr>
              <a:t>8</a:t>
            </a:r>
            <a:endParaRPr lang="en-CA" sz="2000" b="1" dirty="0">
              <a:solidFill>
                <a:srgbClr val="9BACFF"/>
              </a:solidFill>
            </a:endParaRPr>
          </a:p>
        </p:txBody>
      </p:sp>
      <p:sp>
        <p:nvSpPr>
          <p:cNvPr id="43" name="Left Brace 42"/>
          <p:cNvSpPr/>
          <p:nvPr/>
        </p:nvSpPr>
        <p:spPr>
          <a:xfrm rot="16200000">
            <a:off x="10236338" y="2535659"/>
            <a:ext cx="397077" cy="1796431"/>
          </a:xfrm>
          <a:prstGeom prst="leftBrace">
            <a:avLst>
              <a:gd name="adj1" fmla="val 8333"/>
              <a:gd name="adj2" fmla="val 50859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6" name="Straight Arrow Connector 45"/>
          <p:cNvCxnSpPr>
            <a:cxnSpLocks/>
            <a:endCxn id="48" idx="1"/>
          </p:cNvCxnSpPr>
          <p:nvPr/>
        </p:nvCxnSpPr>
        <p:spPr>
          <a:xfrm>
            <a:off x="5631543" y="5857087"/>
            <a:ext cx="1702186" cy="325091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391A2D-F487-F42E-F059-80B02161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36" grpId="0" animBg="1"/>
      <p:bldP spid="10" grpId="0"/>
      <p:bldP spid="27" grpId="0" animBg="1"/>
      <p:bldP spid="26" grpId="0" animBg="1"/>
      <p:bldP spid="39" grpId="0"/>
      <p:bldP spid="41" grpId="0"/>
      <p:bldP spid="42" grpId="0" animBg="1"/>
      <p:bldP spid="45" grpId="0"/>
      <p:bldP spid="47" grpId="0"/>
      <p:bldP spid="48" grpId="0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46AF7F-5306-4FEA-891C-376A5781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6" y="123247"/>
            <a:ext cx="6351411" cy="5858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253" y="305604"/>
            <a:ext cx="4124325" cy="105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667810" y="1585356"/>
            <a:ext cx="5260768" cy="9500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do we analyze this running time?</a:t>
            </a:r>
            <a:br>
              <a:rPr lang="en-US" sz="2000" dirty="0"/>
            </a:br>
            <a:r>
              <a:rPr lang="en-US" sz="2000" dirty="0"/>
              <a:t>Need new mathematical techniques!</a:t>
            </a:r>
            <a:endParaRPr lang="en-CA" sz="2000" dirty="0"/>
          </a:p>
        </p:txBody>
      </p:sp>
      <p:sp>
        <p:nvSpPr>
          <p:cNvPr id="46" name="Rectangle 45"/>
          <p:cNvSpPr/>
          <p:nvPr/>
        </p:nvSpPr>
        <p:spPr>
          <a:xfrm>
            <a:off x="6667810" y="2683823"/>
            <a:ext cx="5260768" cy="8253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Recurrence relations, recursion tree methods, master theorem…</a:t>
            </a:r>
            <a:endParaRPr lang="en-CA" sz="2000" dirty="0"/>
          </a:p>
        </p:txBody>
      </p:sp>
      <p:sp>
        <p:nvSpPr>
          <p:cNvPr id="49" name="Rectangle 48"/>
          <p:cNvSpPr/>
          <p:nvPr/>
        </p:nvSpPr>
        <p:spPr>
          <a:xfrm>
            <a:off x="6667810" y="4064875"/>
            <a:ext cx="5260768" cy="82533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This result is really quite good…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but can we do </a:t>
            </a:r>
            <a:r>
              <a:rPr lang="en-US" sz="2000" b="1" dirty="0">
                <a:solidFill>
                  <a:srgbClr val="000000"/>
                </a:solidFill>
              </a:rPr>
              <a:t>asymptotically</a:t>
            </a:r>
            <a:r>
              <a:rPr lang="en-US" sz="2000" dirty="0">
                <a:solidFill>
                  <a:srgbClr val="000000"/>
                </a:solidFill>
              </a:rPr>
              <a:t> better?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301FB-A531-68C6-B365-C63A0091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58D40-135D-9D04-03A5-C7FCBC705260}"/>
              </a:ext>
            </a:extLst>
          </p:cNvPr>
          <p:cNvSpPr txBox="1"/>
          <p:nvPr/>
        </p:nvSpPr>
        <p:spPr>
          <a:xfrm>
            <a:off x="8587570" y="1023185"/>
            <a:ext cx="2477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/>
              <a:t>(in unit cost model)</a:t>
            </a:r>
          </a:p>
        </p:txBody>
      </p:sp>
    </p:spTree>
    <p:extLst>
      <p:ext uri="{BB962C8B-B14F-4D97-AF65-F5344CB8AC3E}">
        <p14:creationId xmlns:p14="http://schemas.microsoft.com/office/powerpoint/2010/main" val="31118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6" grpId="0" animBg="1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38B0-FD9B-7B6D-CB6D-A85E931B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016" y="60794"/>
            <a:ext cx="9905998" cy="1028386"/>
          </a:xfrm>
        </p:spPr>
        <p:txBody>
          <a:bodyPr>
            <a:normAutofit fontScale="90000"/>
          </a:bodyPr>
          <a:lstStyle/>
          <a:p>
            <a:r>
              <a:rPr lang="en-CA" dirty="0"/>
              <a:t>Analysis in the </a:t>
            </a:r>
            <a:r>
              <a:rPr lang="en-CA" b="1" dirty="0"/>
              <a:t>bit complexity </a:t>
            </a:r>
            <a:r>
              <a:rPr lang="en-CA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6007-FE29-DA18-0365-0CA927721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016" y="1089180"/>
            <a:ext cx="9905998" cy="4335886"/>
          </a:xfrm>
        </p:spPr>
        <p:txBody>
          <a:bodyPr/>
          <a:lstStyle/>
          <a:p>
            <a:r>
              <a:rPr lang="en-CA" dirty="0"/>
              <a:t>Revisiting Solution 1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84F90-9D0E-A297-2EC4-262D0E59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B0520C-43C9-4ED3-412D-00828710D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" t="13475" r="18894" b="21309"/>
          <a:stretch/>
        </p:blipFill>
        <p:spPr>
          <a:xfrm>
            <a:off x="1527350" y="1770639"/>
            <a:ext cx="6747687" cy="34929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5A61C9-4D2D-17DF-EC44-B7813228FC29}"/>
              </a:ext>
            </a:extLst>
          </p:cNvPr>
          <p:cNvCxnSpPr>
            <a:cxnSpLocks/>
          </p:cNvCxnSpPr>
          <p:nvPr/>
        </p:nvCxnSpPr>
        <p:spPr>
          <a:xfrm flipH="1">
            <a:off x="5242182" y="2271801"/>
            <a:ext cx="2777276" cy="198086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FE609DE5-6E14-8960-E708-92E2B1FB178D}"/>
              </a:ext>
            </a:extLst>
          </p:cNvPr>
          <p:cNvSpPr/>
          <p:nvPr/>
        </p:nvSpPr>
        <p:spPr>
          <a:xfrm>
            <a:off x="6903049" y="1073714"/>
            <a:ext cx="3214598" cy="136876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Can only add a </a:t>
            </a:r>
            <a:r>
              <a:rPr lang="en-CA" b="1" dirty="0"/>
              <a:t>pair of bits </a:t>
            </a:r>
            <a:r>
              <a:rPr lang="en-CA" dirty="0"/>
              <a:t>in O(1) time. How many bits are added here?</a:t>
            </a:r>
            <a:endParaRPr lang="en-CA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lowchart: Process 10">
                <a:extLst>
                  <a:ext uri="{FF2B5EF4-FFF2-40B4-BE49-F238E27FC236}">
                    <a16:creationId xmlns:a16="http://schemas.microsoft.com/office/drawing/2014/main" id="{7C79B9F4-B2AC-EB36-62E8-D03DCE491FB7}"/>
                  </a:ext>
                </a:extLst>
              </p:cNvPr>
              <p:cNvSpPr/>
              <p:nvPr/>
            </p:nvSpPr>
            <p:spPr>
              <a:xfrm>
                <a:off x="8398093" y="2337259"/>
                <a:ext cx="3214598" cy="559760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</a:rPr>
                      <m:t>𝐬𝐢𝐳𝐞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e>
                    </m:d>
                    <m:r>
                      <a:rPr lang="en-CA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0" smtClean="0">
                        <a:latin typeface="Cambria Math" panose="02040503050406030204" pitchFamily="18" charset="0"/>
                      </a:rPr>
                      <m:t>𝐎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𝐥𝐨𝐠</m:t>
                        </m:r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e>
                    </m:d>
                  </m:oMath>
                </a14:m>
                <a:r>
                  <a:rPr lang="en-CA" b="1" dirty="0"/>
                  <a:t> bits.</a:t>
                </a:r>
              </a:p>
            </p:txBody>
          </p:sp>
        </mc:Choice>
        <mc:Fallback xmlns="">
          <p:sp>
            <p:nvSpPr>
              <p:cNvPr id="11" name="Flowchart: Process 10">
                <a:extLst>
                  <a:ext uri="{FF2B5EF4-FFF2-40B4-BE49-F238E27FC236}">
                    <a16:creationId xmlns:a16="http://schemas.microsoft.com/office/drawing/2014/main" id="{7C79B9F4-B2AC-EB36-62E8-D03DCE491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093" y="2337259"/>
                <a:ext cx="3214598" cy="559760"/>
              </a:xfrm>
              <a:prstGeom prst="flowChartProcess">
                <a:avLst/>
              </a:prstGeom>
              <a:blipFill>
                <a:blip r:embed="rId3"/>
                <a:stretch>
                  <a:fillRect r="-11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9D827D40-BD74-BCF3-38D9-46E47503D7E2}"/>
                  </a:ext>
                </a:extLst>
              </p:cNvPr>
              <p:cNvSpPr/>
              <p:nvPr/>
            </p:nvSpPr>
            <p:spPr>
              <a:xfrm>
                <a:off x="8398093" y="2854183"/>
                <a:ext cx="3214598" cy="559760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1" smtClean="0">
                        <a:latin typeface="Cambria Math" panose="02040503050406030204" pitchFamily="18" charset="0"/>
                      </a:rPr>
                      <m:t>𝐬𝐢𝐳𝐞</m:t>
                    </m:r>
                    <m:d>
                      <m:d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>
                            <a:latin typeface="Cambria Math" panose="02040503050406030204" pitchFamily="18" charset="0"/>
                          </a:rPr>
                          <m:t>𝐬𝐮𝐦</m:t>
                        </m:r>
                      </m:e>
                    </m:d>
                    <m:r>
                      <a:rPr lang="en-CA" b="1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b="1" dirty="0"/>
                  <a:t> ???</a:t>
                </a:r>
              </a:p>
            </p:txBody>
          </p:sp>
        </mc:Choice>
        <mc:Fallback xmlns=""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9D827D40-BD74-BCF3-38D9-46E47503D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093" y="2854183"/>
                <a:ext cx="3214598" cy="559760"/>
              </a:xfrm>
              <a:prstGeom prst="flowChartProcess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Flowchart: Process 16">
                <a:extLst>
                  <a:ext uri="{FF2B5EF4-FFF2-40B4-BE49-F238E27FC236}">
                    <a16:creationId xmlns:a16="http://schemas.microsoft.com/office/drawing/2014/main" id="{F997B5CD-B531-985B-D65F-96D5A3FD0F1B}"/>
                  </a:ext>
                </a:extLst>
              </p:cNvPr>
              <p:cNvSpPr/>
              <p:nvPr/>
            </p:nvSpPr>
            <p:spPr>
              <a:xfrm>
                <a:off x="8398093" y="3377222"/>
                <a:ext cx="3214598" cy="559760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 panose="02040503050406030204" pitchFamily="18" charset="0"/>
                        </a:rPr>
                        <m:t>𝐬𝐮𝐦</m:t>
                      </m:r>
                      <m:r>
                        <a:rPr lang="en-CA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1" i="0" smtClean="0">
                          <a:latin typeface="Cambria Math" panose="02040503050406030204" pitchFamily="18" charset="0"/>
                        </a:rPr>
                        <m:t>𝐀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CA" b="1" i="0" smtClean="0">
                          <a:latin typeface="Cambria Math" panose="02040503050406030204" pitchFamily="18" charset="0"/>
                        </a:rPr>
                        <m:t>+…+</m:t>
                      </m:r>
                      <m:r>
                        <a:rPr lang="en-CA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CA" b="1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CA" b="1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7" name="Flowchart: Process 16">
                <a:extLst>
                  <a:ext uri="{FF2B5EF4-FFF2-40B4-BE49-F238E27FC236}">
                    <a16:creationId xmlns:a16="http://schemas.microsoft.com/office/drawing/2014/main" id="{F997B5CD-B531-985B-D65F-96D5A3FD0F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093" y="3377222"/>
                <a:ext cx="3214598" cy="559760"/>
              </a:xfrm>
              <a:prstGeom prst="flowChartProcess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F5476FBD-1E2F-41F1-B3B1-93E1D1954AED}"/>
                  </a:ext>
                </a:extLst>
              </p:cNvPr>
              <p:cNvSpPr/>
              <p:nvPr/>
            </p:nvSpPr>
            <p:spPr>
              <a:xfrm>
                <a:off x="6764747" y="5014585"/>
                <a:ext cx="5353878" cy="404425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so 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</a:rPr>
                      <m:t>𝐬𝐢𝐳𝐞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𝐬𝐮𝐦</m:t>
                        </m:r>
                      </m:e>
                    </m:d>
                    <m:r>
                      <a:rPr lang="en-CA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0" smtClean="0">
                        <a:latin typeface="Cambria Math" panose="02040503050406030204" pitchFamily="18" charset="0"/>
                      </a:rPr>
                      <m:t>𝐎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𝐥𝐨𝐠</m:t>
                        </m:r>
                        <m:d>
                          <m:dPr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</a:rPr>
                              <m:t>𝐀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</m:d>
                            <m:r>
                              <a:rPr lang="en-CA" b="1" i="0" smtClean="0">
                                <a:latin typeface="Cambria Math" panose="02040503050406030204" pitchFamily="18" charset="0"/>
                              </a:rPr>
                              <m:t>+…+</m:t>
                            </m:r>
                            <m:r>
                              <a:rPr lang="en-CA" b="1" i="0" smtClean="0">
                                <a:latin typeface="Cambria Math" panose="02040503050406030204" pitchFamily="18" charset="0"/>
                              </a:rPr>
                              <m:t>𝐀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CA" b="1" dirty="0"/>
                  <a:t> bits</a:t>
                </a:r>
              </a:p>
            </p:txBody>
          </p:sp>
        </mc:Choice>
        <mc:Fallback xmlns=""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F5476FBD-1E2F-41F1-B3B1-93E1D1954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747" y="5014585"/>
                <a:ext cx="5353878" cy="404425"/>
              </a:xfrm>
              <a:prstGeom prst="flowChartProcess">
                <a:avLst/>
              </a:prstGeom>
              <a:blipFill>
                <a:blip r:embed="rId6"/>
                <a:stretch>
                  <a:fillRect t="-4348" b="-144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6121CDC6-FCF0-4F6A-69FB-B70FB609FC47}"/>
              </a:ext>
            </a:extLst>
          </p:cNvPr>
          <p:cNvSpPr/>
          <p:nvPr/>
        </p:nvSpPr>
        <p:spPr>
          <a:xfrm>
            <a:off x="8516485" y="5507154"/>
            <a:ext cx="3058412" cy="465475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ysClr val="windowText" lastClr="000000"/>
                </a:solidFill>
              </a:rPr>
              <a:t>How to simplify?</a:t>
            </a:r>
          </a:p>
        </p:txBody>
      </p:sp>
    </p:spTree>
    <p:extLst>
      <p:ext uri="{BB962C8B-B14F-4D97-AF65-F5344CB8AC3E}">
        <p14:creationId xmlns:p14="http://schemas.microsoft.com/office/powerpoint/2010/main" val="375803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  <p:bldP spid="18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2D29-9122-AA79-548C-98B2DD224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977" y="128948"/>
            <a:ext cx="9905998" cy="1028386"/>
          </a:xfrm>
        </p:spPr>
        <p:txBody>
          <a:bodyPr/>
          <a:lstStyle/>
          <a:p>
            <a:r>
              <a:rPr lang="en-CA" dirty="0"/>
              <a:t>Complexity of Addition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8A678-D40D-3751-26EF-41E431C7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CE8F05F8-C34A-73EA-4ED6-37F3242079CD}"/>
              </a:ext>
            </a:extLst>
          </p:cNvPr>
          <p:cNvSpPr/>
          <p:nvPr/>
        </p:nvSpPr>
        <p:spPr>
          <a:xfrm>
            <a:off x="545200" y="1334953"/>
            <a:ext cx="4867333" cy="73996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Adding two numbers </a:t>
            </a:r>
            <a:r>
              <a:rPr lang="en-CA" b="1" dirty="0" err="1"/>
              <a:t>x+y</a:t>
            </a:r>
            <a:r>
              <a:rPr lang="en-CA" b="1" dirty="0"/>
              <a:t> takes O(max{size(x), size(y)}) bit operations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D7EA3-2E19-B3BE-95A0-BA33BA369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127" y="1360749"/>
            <a:ext cx="1743846" cy="1151839"/>
          </a:xfrm>
          <a:prstGeom prst="rect">
            <a:avLst/>
          </a:prstGeom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E92A986-FCEA-ED9F-DB64-989BCB680216}"/>
              </a:ext>
            </a:extLst>
          </p:cNvPr>
          <p:cNvSpPr/>
          <p:nvPr/>
        </p:nvSpPr>
        <p:spPr>
          <a:xfrm>
            <a:off x="7774767" y="1459778"/>
            <a:ext cx="3872033" cy="1074341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Fun fact: the size of </a:t>
            </a:r>
            <a:r>
              <a:rPr lang="en-CA" dirty="0" err="1"/>
              <a:t>x+y</a:t>
            </a:r>
            <a:r>
              <a:rPr lang="en-CA" dirty="0"/>
              <a:t> can be 1 bit larger than either x or y</a:t>
            </a:r>
          </a:p>
          <a:p>
            <a:pPr algn="ctr"/>
            <a:r>
              <a:rPr lang="en-CA" dirty="0"/>
              <a:t>(multiplication can double #bits)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24DF538E-6EC8-F52E-E941-3736526C9B44}"/>
              </a:ext>
            </a:extLst>
          </p:cNvPr>
          <p:cNvSpPr/>
          <p:nvPr/>
        </p:nvSpPr>
        <p:spPr>
          <a:xfrm>
            <a:off x="545199" y="2166995"/>
            <a:ext cx="4867333" cy="734248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This can be rewritten O(size(x)+size(y))</a:t>
            </a:r>
          </a:p>
          <a:p>
            <a:pPr algn="ctr"/>
            <a:r>
              <a:rPr lang="en-CA" dirty="0"/>
              <a:t>= O(lg x + lg 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DBD07180-2580-9D82-DCA8-9816B41E6B21}"/>
                  </a:ext>
                </a:extLst>
              </p:cNvPr>
              <p:cNvSpPr/>
              <p:nvPr/>
            </p:nvSpPr>
            <p:spPr>
              <a:xfrm>
                <a:off x="2800644" y="3346113"/>
                <a:ext cx="5660572" cy="473974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Let 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𝒎𝒂𝒙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["/>
                        <m:endChr m:val="]"/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CA" b="1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["/>
                        <m:endChr m:val="]"/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CA" b="1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DBD07180-2580-9D82-DCA8-9816B41E6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644" y="3346113"/>
                <a:ext cx="5660572" cy="473974"/>
              </a:xfrm>
              <a:prstGeom prst="flowChartProcess">
                <a:avLst/>
              </a:prstGeom>
              <a:blipFill>
                <a:blip r:embed="rId3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40984914-C630-01FD-955B-C0C937B3493E}"/>
                  </a:ext>
                </a:extLst>
              </p:cNvPr>
              <p:cNvSpPr/>
              <p:nvPr/>
            </p:nvSpPr>
            <p:spPr>
              <a:xfrm>
                <a:off x="2800644" y="3826559"/>
                <a:ext cx="5660572" cy="658640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smtClean="0">
                          <a:latin typeface="Cambria Math" panose="02040503050406030204" pitchFamily="18" charset="0"/>
                        </a:rPr>
                        <m:t>𝐬𝐢𝐳𝐞</m:t>
                      </m:r>
                      <m:d>
                        <m:d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1" smtClean="0">
                              <a:latin typeface="Cambria Math" panose="02040503050406030204" pitchFamily="18" charset="0"/>
                            </a:rPr>
                            <m:t>𝐬𝐮𝐦</m:t>
                          </m:r>
                        </m:e>
                      </m:d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CA" b="1" i="0" smtClean="0">
                          <a:latin typeface="Cambria Math" panose="02040503050406030204" pitchFamily="18" charset="0"/>
                        </a:rPr>
                        <m:t>𝐎</m:t>
                      </m:r>
                      <m:d>
                        <m:d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1" i="0" smtClean="0">
                              <a:latin typeface="Cambria Math" panose="02040503050406030204" pitchFamily="18" charset="0"/>
                            </a:rPr>
                            <m:t>𝐥𝐨𝐠</m:t>
                          </m:r>
                          <m:r>
                            <a:rPr lang="en-CA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</m:d>
                              <m:r>
                                <a:rPr lang="en-CA" b="1" i="0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r>
                                <a:rPr lang="en-CA" b="1" i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CA" b="1" dirty="0"/>
              </a:p>
              <a:p>
                <a:pPr algn="ctr"/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0" smtClean="0">
                        <a:latin typeface="Cambria Math" panose="02040503050406030204" pitchFamily="18" charset="0"/>
                      </a:rPr>
                      <m:t>𝐎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𝐥𝐨𝐠</m:t>
                        </m:r>
                        <m:d>
                          <m:dPr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</a:rPr>
                              <m:t>𝐌</m:t>
                            </m:r>
                            <m:r>
                              <a:rPr lang="en-CA" b="1" i="0" smtClean="0">
                                <a:latin typeface="Cambria Math" panose="02040503050406030204" pitchFamily="18" charset="0"/>
                              </a:rPr>
                              <m:t>+…+</m:t>
                            </m:r>
                            <m:r>
                              <a:rPr lang="en-CA" b="1" i="0" smtClean="0"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</m:d>
                      </m:e>
                    </m:d>
                  </m:oMath>
                </a14:m>
                <a:r>
                  <a:rPr lang="en-CA" b="1" dirty="0"/>
                  <a:t> bits</a:t>
                </a:r>
              </a:p>
            </p:txBody>
          </p:sp>
        </mc:Choice>
        <mc:Fallback xmlns=""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40984914-C630-01FD-955B-C0C937B34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644" y="3826559"/>
                <a:ext cx="5660572" cy="658640"/>
              </a:xfrm>
              <a:prstGeom prst="flowChartProcess">
                <a:avLst/>
              </a:prstGeom>
              <a:blipFill>
                <a:blip r:embed="rId4"/>
                <a:stretch>
                  <a:fillRect b="-1261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DB36FA87-8EA8-D28C-DA8D-E1B7438DB529}"/>
                  </a:ext>
                </a:extLst>
              </p:cNvPr>
              <p:cNvSpPr/>
              <p:nvPr/>
            </p:nvSpPr>
            <p:spPr>
              <a:xfrm>
                <a:off x="2800644" y="4479404"/>
                <a:ext cx="5660572" cy="383357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𝐥𝐨𝐠</m:t>
                        </m:r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 ((</m:t>
                        </m:r>
                        <m:r>
                          <a:rPr lang="en-CA" b="1"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CA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CA" b="1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</m:d>
                  </m:oMath>
                </a14:m>
                <a:r>
                  <a:rPr lang="en-CA" b="1" dirty="0"/>
                  <a:t> bits</a:t>
                </a:r>
              </a:p>
            </p:txBody>
          </p:sp>
        </mc:Choice>
        <mc:Fallback xmlns=""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DB36FA87-8EA8-D28C-DA8D-E1B7438DB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644" y="4479404"/>
                <a:ext cx="5660572" cy="383357"/>
              </a:xfrm>
              <a:prstGeom prst="flowChartProcess">
                <a:avLst/>
              </a:prstGeom>
              <a:blipFill>
                <a:blip r:embed="rId5"/>
                <a:stretch>
                  <a:fillRect t="-4545" b="-181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Flowchart: Process 2">
                <a:extLst>
                  <a:ext uri="{FF2B5EF4-FFF2-40B4-BE49-F238E27FC236}">
                    <a16:creationId xmlns:a16="http://schemas.microsoft.com/office/drawing/2014/main" id="{B4F332F6-9270-8FD4-B4A7-11727DF8ED2B}"/>
                  </a:ext>
                </a:extLst>
              </p:cNvPr>
              <p:cNvSpPr/>
              <p:nvPr/>
            </p:nvSpPr>
            <p:spPr>
              <a:xfrm>
                <a:off x="2800644" y="4898343"/>
                <a:ext cx="5660572" cy="383357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Optional: simplify to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𝐥𝐨𝐠</m:t>
                        </m:r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𝐤𝐌</m:t>
                        </m:r>
                      </m:e>
                    </m:d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3" name="Flowchart: Process 2">
                <a:extLst>
                  <a:ext uri="{FF2B5EF4-FFF2-40B4-BE49-F238E27FC236}">
                    <a16:creationId xmlns:a16="http://schemas.microsoft.com/office/drawing/2014/main" id="{B4F332F6-9270-8FD4-B4A7-11727DF8ED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644" y="4898343"/>
                <a:ext cx="5660572" cy="383357"/>
              </a:xfrm>
              <a:prstGeom prst="flowChartProcess">
                <a:avLst/>
              </a:prstGeom>
              <a:blipFill>
                <a:blip r:embed="rId6"/>
                <a:stretch>
                  <a:fillRect t="-6154" b="-2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4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mechanics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49" y="444711"/>
            <a:ext cx="5000254" cy="3335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E245F-34FA-630E-AA82-6890B0C4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5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FC27-DB91-AE68-6BDD-E411CE50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151666"/>
            <a:ext cx="10718000" cy="1028386"/>
          </a:xfrm>
        </p:spPr>
        <p:txBody>
          <a:bodyPr/>
          <a:lstStyle/>
          <a:p>
            <a:r>
              <a:rPr lang="en-CA" dirty="0"/>
              <a:t>Adding sum and A[k]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B449E-AFD1-1B36-0ACA-0CDAD060D8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7809" y="1465312"/>
                <a:ext cx="11319249" cy="4912770"/>
              </a:xfrm>
            </p:spPr>
            <p:txBody>
              <a:bodyPr>
                <a:normAutofit/>
              </a:bodyPr>
              <a:lstStyle/>
              <a:p>
                <a:r>
                  <a:rPr lang="en-CA" b="1" dirty="0"/>
                  <a:t>Recall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size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𝑠𝑢𝑚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𝑘𝑀</m:t>
                        </m:r>
                      </m:e>
                    </m:d>
                  </m:oMath>
                </a14:m>
                <a:r>
                  <a:rPr lang="en-CA" dirty="0"/>
                  <a:t>,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size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CA" dirty="0"/>
                  <a:t> bits</a:t>
                </a:r>
              </a:p>
              <a:p>
                <a:r>
                  <a:rPr lang="en-CA" dirty="0"/>
                  <a:t>Adding them takes</a:t>
                </a:r>
                <a:br>
                  <a:rPr lang="en-CA" dirty="0"/>
                </a:b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𝑘𝑀</m:t>
                                </m:r>
                              </m:e>
                            </m:d>
                          </m:e>
                        </m:func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CA" dirty="0"/>
                  <a:t> bit operations</a:t>
                </a:r>
              </a:p>
              <a:p>
                <a:r>
                  <a:rPr lang="en-CA" dirty="0"/>
                  <a:t>And 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</m:oMath>
                </a14:m>
                <a:r>
                  <a:rPr lang="en-CA" dirty="0"/>
                  <a:t> we get:</a:t>
                </a:r>
                <a:br>
                  <a:rPr lang="en-CA" dirty="0"/>
                </a:b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</m:e>
                    </m:d>
                  </m:oMath>
                </a14:m>
                <a:endParaRPr lang="en-CA" dirty="0"/>
              </a:p>
              <a:p>
                <a:r>
                  <a:rPr lang="en-CA" dirty="0"/>
                  <a:t>And the first term asymptotically dominates:</a:t>
                </a:r>
                <a:br>
                  <a:rPr lang="en-CA" dirty="0"/>
                </a:b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𝒌𝑴</m:t>
                        </m:r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B449E-AFD1-1B36-0ACA-0CDAD060D8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809" y="1465312"/>
                <a:ext cx="11319249" cy="4912770"/>
              </a:xfrm>
              <a:blipFill>
                <a:blip r:embed="rId3"/>
                <a:stretch>
                  <a:fillRect l="-1454" t="-161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A6AD9-28F0-4DD2-5B44-8D813D54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10A3A-91C4-D325-B9A6-6622956BE9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83"/>
          <a:stretch/>
        </p:blipFill>
        <p:spPr>
          <a:xfrm>
            <a:off x="6822991" y="341932"/>
            <a:ext cx="4629796" cy="746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FC27-DB91-AE68-6BDD-E411CE50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99" y="67159"/>
            <a:ext cx="10723679" cy="1028386"/>
          </a:xfrm>
        </p:spPr>
        <p:txBody>
          <a:bodyPr/>
          <a:lstStyle/>
          <a:p>
            <a:r>
              <a:rPr lang="en-CA" dirty="0"/>
              <a:t>Zooming out to the k loop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B449E-AFD1-1B36-0ACA-0CDAD060D8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2346" y="1261056"/>
                <a:ext cx="11285172" cy="4789939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The addition happens for all values of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CA" dirty="0"/>
              </a:p>
              <a:p>
                <a:r>
                  <a:rPr lang="en-CA" dirty="0"/>
                  <a:t>Total time for the loop is at most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CA" dirty="0"/>
              </a:p>
              <a:p>
                <a:r>
                  <a:rPr lang="en-CA" dirty="0"/>
                  <a:t>Complicated to sum for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br>
                  <a:rPr lang="en-CA" dirty="0"/>
                </a:br>
                <a:r>
                  <a:rPr lang="en-CA" dirty="0"/>
                  <a:t>so get an upper bound with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=1…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𝑘𝑀</m:t>
                            </m:r>
                          </m:e>
                        </m:func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+…+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𝑛𝑀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+…+</m:t>
                        </m:r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𝑛𝑀</m:t>
                            </m:r>
                          </m:e>
                        </m:func>
                      </m:e>
                    </m:d>
                  </m:oMath>
                </a14:m>
                <a:endParaRPr lang="en-CA" dirty="0"/>
              </a:p>
              <a:p>
                <a:endParaRPr lang="en-CA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𝑛𝑀</m:t>
                            </m:r>
                          </m:e>
                        </m:func>
                      </m:e>
                    </m:d>
                  </m:oMath>
                </a14:m>
                <a:endParaRPr lang="en-CA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B449E-AFD1-1B36-0ACA-0CDAD060D8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346" y="1261056"/>
                <a:ext cx="11285172" cy="4789939"/>
              </a:xfrm>
              <a:blipFill>
                <a:blip r:embed="rId2"/>
                <a:stretch>
                  <a:fillRect l="-1513" t="-178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A6AD9-28F0-4DD2-5B44-8D813D54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01F52-80C5-FFC8-2EB9-D4DCEC29D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967" y="330449"/>
            <a:ext cx="3524203" cy="958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83FCD13C-9805-0E7B-B655-5A53929A1747}"/>
                  </a:ext>
                </a:extLst>
              </p:cNvPr>
              <p:cNvSpPr/>
              <p:nvPr/>
            </p:nvSpPr>
            <p:spPr>
              <a:xfrm>
                <a:off x="9254464" y="1454242"/>
                <a:ext cx="2707915" cy="2107013"/>
              </a:xfrm>
              <a:prstGeom prst="wedgeRectCallout">
                <a:avLst>
                  <a:gd name="adj1" fmla="val -120225"/>
                  <a:gd name="adj2" fmla="val 34094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Careful to check this does not affect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CA" dirty="0"/>
                  <a:t> complexity (much).</a:t>
                </a:r>
              </a:p>
              <a:p>
                <a:pPr algn="ctr"/>
                <a:r>
                  <a:rPr lang="en-CA" dirty="0"/>
                  <a:t>(Check by finding similar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dirty="0"/>
                  <a:t> result.)</a:t>
                </a:r>
              </a:p>
            </p:txBody>
          </p:sp>
        </mc:Choice>
        <mc:Fallback xmlns="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83FCD13C-9805-0E7B-B655-5A53929A1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4464" y="1454242"/>
                <a:ext cx="2707915" cy="2107013"/>
              </a:xfrm>
              <a:prstGeom prst="wedgeRectCallout">
                <a:avLst>
                  <a:gd name="adj1" fmla="val -120225"/>
                  <a:gd name="adj2" fmla="val 34094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C998AAE-7434-A0C2-FBB3-C605D7C4081D}"/>
              </a:ext>
            </a:extLst>
          </p:cNvPr>
          <p:cNvSpPr/>
          <p:nvPr/>
        </p:nvSpPr>
        <p:spPr>
          <a:xfrm>
            <a:off x="10365245" y="3448553"/>
            <a:ext cx="1597134" cy="1200080"/>
          </a:xfrm>
          <a:prstGeom prst="wedgeRectCallout">
            <a:avLst>
              <a:gd name="adj1" fmla="val -202838"/>
              <a:gd name="adj2" fmla="val 376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And similarly for this…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912E8A7-F02A-06DA-E379-72EFDA8C205F}"/>
              </a:ext>
            </a:extLst>
          </p:cNvPr>
          <p:cNvSpPr/>
          <p:nvPr/>
        </p:nvSpPr>
        <p:spPr>
          <a:xfrm rot="5400000">
            <a:off x="4374045" y="1722898"/>
            <a:ext cx="316129" cy="6167597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3B7214-780E-0D2C-845C-FE64D99E6452}"/>
                  </a:ext>
                </a:extLst>
              </p:cNvPr>
              <p:cNvSpPr txBox="1"/>
              <p:nvPr/>
            </p:nvSpPr>
            <p:spPr>
              <a:xfrm>
                <a:off x="1483598" y="4882979"/>
                <a:ext cx="60970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CA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3B7214-780E-0D2C-845C-FE64D99E6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598" y="4882979"/>
                <a:ext cx="60970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7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0D4E-818C-2A99-35F9-41DDA24B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912" y="219217"/>
            <a:ext cx="10473781" cy="1028386"/>
          </a:xfrm>
        </p:spPr>
        <p:txBody>
          <a:bodyPr/>
          <a:lstStyle/>
          <a:p>
            <a:r>
              <a:rPr lang="en-CA" dirty="0"/>
              <a:t>Accounting for the outer loops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FC6A6E-0606-5612-6545-EAC4D770A4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9796" y="1532863"/>
                <a:ext cx="10524897" cy="433588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dirty="0"/>
                  <a:t> loop is repeated</a:t>
                </a:r>
                <a:br>
                  <a:rPr lang="en-CA" dirty="0"/>
                </a:br>
                <a:r>
                  <a:rPr lang="en-CA" dirty="0"/>
                  <a:t>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/>
                  <a:t> times</a:t>
                </a:r>
              </a:p>
              <a:p>
                <a:r>
                  <a:rPr lang="en-CA" dirty="0"/>
                  <a:t>Each time taking at most</a:t>
                </a:r>
                <a:br>
                  <a:rPr lang="en-CA" dirty="0"/>
                </a:b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time</a:t>
                </a:r>
              </a:p>
              <a:p>
                <a:r>
                  <a:rPr lang="en-CA" dirty="0"/>
                  <a:t>So total runtime is</a:t>
                </a:r>
                <a:br>
                  <a:rPr lang="en-CA" dirty="0"/>
                </a:b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func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FC6A6E-0606-5612-6545-EAC4D770A4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9796" y="1532863"/>
                <a:ext cx="10524897" cy="4335886"/>
              </a:xfrm>
              <a:blipFill>
                <a:blip r:embed="rId2"/>
                <a:stretch>
                  <a:fillRect l="-15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48C03-B8A7-5AB2-8CBF-EB186B16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076AB-6676-1D2F-8355-2D96ABF3F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" t="13475" r="18894" b="21309"/>
          <a:stretch/>
        </p:blipFill>
        <p:spPr>
          <a:xfrm>
            <a:off x="5543899" y="1268460"/>
            <a:ext cx="6101910" cy="3158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40DC9DE8-AC30-26AF-48B1-EBC7D3A79B07}"/>
                  </a:ext>
                </a:extLst>
              </p:cNvPr>
              <p:cNvSpPr/>
              <p:nvPr/>
            </p:nvSpPr>
            <p:spPr>
              <a:xfrm>
                <a:off x="597307" y="4832279"/>
                <a:ext cx="4798925" cy="1090465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dirty="0"/>
                  <a:t>Compare to unit cost model:</a:t>
                </a:r>
                <a:br>
                  <a:rPr lang="en-CA" sz="2400" dirty="0"/>
                </a:b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400" dirty="0"/>
                  <a:t> time</a:t>
                </a:r>
              </a:p>
            </p:txBody>
          </p:sp>
        </mc:Choice>
        <mc:Fallback xmlns=""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40DC9DE8-AC30-26AF-48B1-EBC7D3A79B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7" y="4832279"/>
                <a:ext cx="4798925" cy="1090465"/>
              </a:xfrm>
              <a:prstGeom prst="flowChartProcess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B86A7B59-E733-9048-17D8-7B9BB7311021}"/>
              </a:ext>
            </a:extLst>
          </p:cNvPr>
          <p:cNvSpPr/>
          <p:nvPr/>
        </p:nvSpPr>
        <p:spPr>
          <a:xfrm>
            <a:off x="5584458" y="4729136"/>
            <a:ext cx="4798925" cy="129674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Difference is due to</a:t>
            </a:r>
            <a:br>
              <a:rPr lang="en-CA" sz="2400" dirty="0"/>
            </a:br>
            <a:r>
              <a:rPr lang="en-CA" sz="2400" dirty="0"/>
              <a:t>(1) growth in variable sizes and</a:t>
            </a:r>
            <a:br>
              <a:rPr lang="en-CA" sz="2400" dirty="0"/>
            </a:br>
            <a:r>
              <a:rPr lang="en-CA" sz="2400" dirty="0"/>
              <a:t>(2) cost of bitwise addition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EBFF5E4B-C0A4-AB75-DBF8-C84A6905D4D7}"/>
              </a:ext>
            </a:extLst>
          </p:cNvPr>
          <p:cNvSpPr/>
          <p:nvPr/>
        </p:nvSpPr>
        <p:spPr>
          <a:xfrm>
            <a:off x="4437668" y="6082710"/>
            <a:ext cx="5945715" cy="49033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log-factor difference is common…</a:t>
            </a:r>
          </a:p>
        </p:txBody>
      </p:sp>
    </p:spTree>
    <p:extLst>
      <p:ext uri="{BB962C8B-B14F-4D97-AF65-F5344CB8AC3E}">
        <p14:creationId xmlns:p14="http://schemas.microsoft.com/office/powerpoint/2010/main" val="33220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667B-AF84-47EB-6724-63EBAE05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65350"/>
            <a:ext cx="9905998" cy="1028386"/>
          </a:xfrm>
        </p:spPr>
        <p:txBody>
          <a:bodyPr/>
          <a:lstStyle/>
          <a:p>
            <a:r>
              <a:rPr lang="en-CA" dirty="0"/>
              <a:t>How about word RAM?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85C8D4-95D0-059C-D4E1-66B3F5A581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3001" y="1478996"/>
                <a:ext cx="9905998" cy="4335886"/>
              </a:xfrm>
            </p:spPr>
            <p:txBody>
              <a:bodyPr/>
              <a:lstStyle/>
              <a:p>
                <a:r>
                  <a:rPr lang="en-CA" dirty="0"/>
                  <a:t>If each variable fits in a single word,</a:t>
                </a:r>
                <a:br>
                  <a:rPr lang="en-CA" dirty="0"/>
                </a:br>
                <a:r>
                  <a:rPr lang="en-CA" dirty="0"/>
                  <a:t>the analysis (and result) is as in the unit cost model</a:t>
                </a:r>
              </a:p>
              <a:p>
                <a:r>
                  <a:rPr lang="en-CA" dirty="0"/>
                  <a:t>Since there are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 dirty="0"/>
                  <a:t> input words,</a:t>
                </a:r>
                <a:br>
                  <a:rPr lang="en-CA" dirty="0"/>
                </a:br>
                <a:r>
                  <a:rPr lang="en-CA" dirty="0"/>
                  <a:t>each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dirty="0"/>
                  <a:t> will fit in one word only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size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i.e.,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r>
                  <a:rPr lang="en-CA" dirty="0"/>
                  <a:t>If a variable is too big to fit in a word,</a:t>
                </a:r>
                <a:br>
                  <a:rPr lang="en-CA" dirty="0"/>
                </a:br>
                <a:r>
                  <a:rPr lang="en-CA" dirty="0"/>
                  <a:t>it is stored in multiple words,</a:t>
                </a:r>
                <a:br>
                  <a:rPr lang="en-CA" dirty="0"/>
                </a:br>
                <a:r>
                  <a:rPr lang="en-CA" dirty="0"/>
                  <a:t>and analysis looks more like bit complexity 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85C8D4-95D0-059C-D4E1-66B3F5A581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1" y="1478996"/>
                <a:ext cx="9905998" cy="4335886"/>
              </a:xfrm>
              <a:blipFill>
                <a:blip r:embed="rId2"/>
                <a:stretch>
                  <a:fillRect l="-1663" t="-19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CDEED-88FC-DC56-018A-2B6958A4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6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45" y="34488"/>
            <a:ext cx="11126146" cy="1028386"/>
          </a:xfrm>
        </p:spPr>
        <p:txBody>
          <a:bodyPr>
            <a:normAutofit/>
          </a:bodyPr>
          <a:lstStyle/>
          <a:p>
            <a:r>
              <a:rPr lang="en-US" dirty="0"/>
              <a:t>Bentley’s solutions: runtime in practice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4597" y="1369567"/>
            <a:ext cx="4077018" cy="46757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Consider solutions implemented in C</a:t>
            </a:r>
          </a:p>
          <a:p>
            <a:pPr lvl="1"/>
            <a:r>
              <a:rPr lang="en-US" dirty="0"/>
              <a:t>Some values </a:t>
            </a:r>
            <a:r>
              <a:rPr lang="en-US" b="1" dirty="0"/>
              <a:t>measured </a:t>
            </a:r>
            <a:r>
              <a:rPr lang="en-US" dirty="0"/>
              <a:t>on a </a:t>
            </a:r>
            <a:r>
              <a:rPr lang="en-US" sz="2800" dirty="0" err="1"/>
              <a:t>Threadripper</a:t>
            </a:r>
            <a:r>
              <a:rPr lang="en-US" sz="2800" dirty="0"/>
              <a:t> 3970x</a:t>
            </a:r>
            <a:endParaRPr lang="en-US" dirty="0"/>
          </a:p>
          <a:p>
            <a:pPr lvl="1"/>
            <a:r>
              <a:rPr lang="en-US" dirty="0"/>
              <a:t>Red values </a:t>
            </a:r>
            <a:r>
              <a:rPr lang="en-US" b="1" dirty="0"/>
              <a:t>extrapolated </a:t>
            </a:r>
            <a:r>
              <a:rPr lang="en-US" dirty="0"/>
              <a:t>from measurements</a:t>
            </a:r>
          </a:p>
          <a:p>
            <a:pPr lvl="1"/>
            <a:r>
              <a:rPr lang="en-CA" dirty="0"/>
              <a:t>0 represents time under 0.01s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5D3D08-89B3-8854-9210-456BC49E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692A4BE-B760-3EB7-739C-EB050F60F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415670"/>
              </p:ext>
            </p:extLst>
          </p:nvPr>
        </p:nvGraphicFramePr>
        <p:xfrm>
          <a:off x="4660751" y="1865370"/>
          <a:ext cx="7101498" cy="307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744">
                  <a:extLst>
                    <a:ext uri="{9D8B030D-6E8A-4147-A177-3AD203B41FA5}">
                      <a16:colId xmlns:a16="http://schemas.microsoft.com/office/drawing/2014/main" val="933480063"/>
                    </a:ext>
                  </a:extLst>
                </a:gridCol>
                <a:gridCol w="908074">
                  <a:extLst>
                    <a:ext uri="{9D8B030D-6E8A-4147-A177-3AD203B41FA5}">
                      <a16:colId xmlns:a16="http://schemas.microsoft.com/office/drawing/2014/main" val="2820746585"/>
                    </a:ext>
                  </a:extLst>
                </a:gridCol>
                <a:gridCol w="1314899">
                  <a:extLst>
                    <a:ext uri="{9D8B030D-6E8A-4147-A177-3AD203B41FA5}">
                      <a16:colId xmlns:a16="http://schemas.microsoft.com/office/drawing/2014/main" val="4268227517"/>
                    </a:ext>
                  </a:extLst>
                </a:gridCol>
                <a:gridCol w="1359070">
                  <a:extLst>
                    <a:ext uri="{9D8B030D-6E8A-4147-A177-3AD203B41FA5}">
                      <a16:colId xmlns:a16="http://schemas.microsoft.com/office/drawing/2014/main" val="3740436088"/>
                    </a:ext>
                  </a:extLst>
                </a:gridCol>
                <a:gridCol w="2084711">
                  <a:extLst>
                    <a:ext uri="{9D8B030D-6E8A-4147-A177-3AD203B41FA5}">
                      <a16:colId xmlns:a16="http://schemas.microsoft.com/office/drawing/2014/main" val="486453274"/>
                    </a:ext>
                  </a:extLst>
                </a:gridCol>
              </a:tblGrid>
              <a:tr h="327520">
                <a:tc>
                  <a:txBody>
                    <a:bodyPr/>
                    <a:lstStyle/>
                    <a:p>
                      <a:pPr algn="r"/>
                      <a:r>
                        <a:rPr lang="en-CA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Sol.4 O(n)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Sol.3 O(n lg n)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Sol.2 O(n</a:t>
                      </a:r>
                      <a:r>
                        <a:rPr lang="en-CA" sz="14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Sol.1 O(n</a:t>
                      </a:r>
                      <a:r>
                        <a:rPr lang="en-CA" sz="14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CA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02117332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60490404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0.12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117196419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0.036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2 minutes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296347874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0.002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3.582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33 hours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191363122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0.001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0.017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6 minutes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4 years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764521804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0.012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0.195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12 hours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3700 years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421184266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i="0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0.112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2.168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50 days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3.7M years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961867686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i="0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 billion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1.124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24.57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1.5 years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&gt; age of life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759084294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algn="r"/>
                      <a:r>
                        <a:rPr lang="en-CA" sz="1400" b="1" i="0" dirty="0">
                          <a:latin typeface="Droid Sans Mono for Powerline" panose="020B0609030804020204" pitchFamily="49" charset="0"/>
                          <a:ea typeface="Droid Sans Mono for Powerline" panose="020B0609030804020204" pitchFamily="49" charset="0"/>
                          <a:cs typeface="Droid Sans Mono for Powerline" panose="020B0609030804020204" pitchFamily="49" charset="0"/>
                        </a:rPr>
                        <a:t>10 billion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19.15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5 minutes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150 years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Droid Sans Mono for Powerline" panose="020B0609030804020204" pitchFamily="49" charset="0"/>
                        </a:rPr>
                        <a:t>&gt; age of universe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510230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930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31F8-B9DE-1FD5-5837-4693CEF7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Homework: Big-O Review &amp; exercises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BB744-EDF7-7289-E633-28AE0E43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2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4312C-8E4B-4E67-A5E4-64286F784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591"/>
          <a:stretch/>
        </p:blipFill>
        <p:spPr>
          <a:xfrm>
            <a:off x="1527867" y="514191"/>
            <a:ext cx="9133089" cy="19358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2AE75630-8043-44D1-86C4-4BB286A69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5" y="2964227"/>
            <a:ext cx="4686300" cy="2571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571959" y="3700207"/>
                <a:ext cx="2980525" cy="97024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959" y="3700207"/>
                <a:ext cx="2980525" cy="970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06DA4A-7254-43B8-9AC0-D42A11C6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2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3288" b="33102"/>
          <a:stretch/>
        </p:blipFill>
        <p:spPr>
          <a:xfrm>
            <a:off x="1527867" y="514191"/>
            <a:ext cx="9133089" cy="19474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55" y="2975847"/>
            <a:ext cx="4686300" cy="2571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54548" y="3662771"/>
                <a:ext cx="2980525" cy="97024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548" y="3662771"/>
                <a:ext cx="2980525" cy="970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ular Callout 6"/>
              <p:cNvSpPr/>
              <p:nvPr/>
            </p:nvSpPr>
            <p:spPr>
              <a:xfrm>
                <a:off x="9239002" y="4168239"/>
                <a:ext cx="694707" cy="356260"/>
              </a:xfrm>
              <a:prstGeom prst="wedgeRectCallout">
                <a:avLst>
                  <a:gd name="adj1" fmla="val -33654"/>
                  <a:gd name="adj2" fmla="val -87500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7" name="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02" y="4168239"/>
                <a:ext cx="694707" cy="356260"/>
              </a:xfrm>
              <a:prstGeom prst="wedgeRectCallout">
                <a:avLst>
                  <a:gd name="adj1" fmla="val -33654"/>
                  <a:gd name="adj2" fmla="val -87500"/>
                </a:avLst>
              </a:prstGeom>
              <a:blipFill>
                <a:blip r:embed="rId5"/>
                <a:stretch>
                  <a:fillRect l="-5172" b="-1219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ular Callout 7"/>
              <p:cNvSpPr/>
              <p:nvPr/>
            </p:nvSpPr>
            <p:spPr>
              <a:xfrm>
                <a:off x="9094409" y="3308321"/>
                <a:ext cx="694707" cy="356260"/>
              </a:xfrm>
              <a:prstGeom prst="wedgeRectCallout">
                <a:avLst>
                  <a:gd name="adj1" fmla="val -94338"/>
                  <a:gd name="adj2" fmla="val -45833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8" name="Rectangular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409" y="3308321"/>
                <a:ext cx="694707" cy="356260"/>
              </a:xfrm>
              <a:prstGeom prst="wedgeRectCallout">
                <a:avLst>
                  <a:gd name="adj1" fmla="val -94338"/>
                  <a:gd name="adj2" fmla="val -45833"/>
                </a:avLst>
              </a:prstGeom>
              <a:blipFill>
                <a:blip r:embed="rId6"/>
                <a:stretch>
                  <a:fillRect b="-2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91A63C-C548-17E1-44DE-B3E8BDCD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73104" y="2899065"/>
                <a:ext cx="2980525" cy="97024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104" y="2899065"/>
                <a:ext cx="2980525" cy="970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73104" y="3958885"/>
                <a:ext cx="2980525" cy="97024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104" y="3958885"/>
                <a:ext cx="2980525" cy="9702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954371" y="2899064"/>
                <a:ext cx="2980525" cy="97024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371" y="2899064"/>
                <a:ext cx="2980525" cy="9702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954370" y="3958885"/>
                <a:ext cx="2980525" cy="97024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370" y="3958885"/>
                <a:ext cx="2980525" cy="9702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954370" y="5048927"/>
                <a:ext cx="2980525" cy="97024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370" y="5048927"/>
                <a:ext cx="2980525" cy="9702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20F3358-BAB7-4ABD-998B-2FD6FFF325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380" b="336"/>
          <a:stretch/>
        </p:blipFill>
        <p:spPr>
          <a:xfrm>
            <a:off x="1590689" y="514191"/>
            <a:ext cx="9133089" cy="18706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35F5DAB-7A68-43C7-B010-C2B5C61D9A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8"/>
          <a:stretch/>
        </p:blipFill>
        <p:spPr>
          <a:xfrm>
            <a:off x="5508517" y="2739079"/>
            <a:ext cx="3307416" cy="30265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E576F6-FDA8-1E81-ECBC-2B8D84AC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474649"/>
            <a:ext cx="10084279" cy="46259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243797" y="1663578"/>
                <a:ext cx="2554737" cy="133788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CA" sz="2400" dirty="0"/>
                  <a:t> </a:t>
                </a:r>
                <a:br>
                  <a:rPr lang="en-CA" sz="2400" dirty="0"/>
                </a:br>
                <a:r>
                  <a:rPr lang="en-CA" sz="2400" dirty="0"/>
                  <a:t>implies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797" y="1663578"/>
                <a:ext cx="2554737" cy="1337888"/>
              </a:xfrm>
              <a:prstGeom prst="rect">
                <a:avLst/>
              </a:prstGeom>
              <a:blipFill>
                <a:blip r:embed="rId3"/>
                <a:stretch>
                  <a:fillRect b="-31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9923012" y="1663578"/>
            <a:ext cx="1795063" cy="13378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But NOT</a:t>
            </a:r>
            <a:br>
              <a:rPr lang="en-CA" sz="2400" dirty="0"/>
            </a:br>
            <a:r>
              <a:rPr lang="en-CA" sz="2400" dirty="0"/>
              <a:t>vice versa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243797" y="4143335"/>
                <a:ext cx="2554737" cy="133788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CA" sz="2400" dirty="0"/>
                  <a:t> </a:t>
                </a:r>
                <a:br>
                  <a:rPr lang="en-CA" sz="2400" dirty="0"/>
                </a:br>
                <a:r>
                  <a:rPr lang="en-CA" sz="2400" dirty="0"/>
                  <a:t>implies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797" y="4143335"/>
                <a:ext cx="2554737" cy="1337888"/>
              </a:xfrm>
              <a:prstGeom prst="rect">
                <a:avLst/>
              </a:prstGeom>
              <a:blipFill>
                <a:blip r:embed="rId4"/>
                <a:stretch>
                  <a:fillRect b="-31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9923011" y="4143335"/>
            <a:ext cx="1795063" cy="13378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But NOT</a:t>
            </a:r>
            <a:br>
              <a:rPr lang="en-CA" sz="2400" dirty="0"/>
            </a:br>
            <a:r>
              <a:rPr lang="en-CA" sz="2400" dirty="0"/>
              <a:t>vice versa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1324B-2A39-EC4B-8C78-CD105DCC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4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88" y="91569"/>
            <a:ext cx="10879323" cy="735423"/>
          </a:xfrm>
        </p:spPr>
        <p:txBody>
          <a:bodyPr/>
          <a:lstStyle/>
          <a:p>
            <a:r>
              <a:rPr lang="en-CA" dirty="0"/>
              <a:t>Course 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664" y="1062316"/>
            <a:ext cx="11624048" cy="5298143"/>
          </a:xfrm>
        </p:spPr>
        <p:txBody>
          <a:bodyPr>
            <a:normAutofit/>
          </a:bodyPr>
          <a:lstStyle/>
          <a:p>
            <a:r>
              <a:rPr lang="en-US" b="1" dirty="0"/>
              <a:t>In person</a:t>
            </a:r>
          </a:p>
          <a:p>
            <a:pPr lvl="1"/>
            <a:r>
              <a:rPr lang="en-US" dirty="0"/>
              <a:t>Lectures</a:t>
            </a:r>
          </a:p>
          <a:p>
            <a:pPr lvl="1"/>
            <a:r>
              <a:rPr lang="en-US" dirty="0"/>
              <a:t>“Lab” section is for tutorials</a:t>
            </a:r>
          </a:p>
          <a:p>
            <a:r>
              <a:rPr lang="en-US" b="1" dirty="0"/>
              <a:t>Course website: </a:t>
            </a:r>
            <a:r>
              <a:rPr lang="en-CA" dirty="0"/>
              <a:t>https://student.cs.uwaterloo.ca/~cs341/</a:t>
            </a:r>
          </a:p>
          <a:p>
            <a:pPr lvl="1"/>
            <a:r>
              <a:rPr lang="en-US" dirty="0"/>
              <a:t>Syllabus, calendar, policies, slides, assignments…</a:t>
            </a:r>
          </a:p>
          <a:p>
            <a:pPr lvl="1"/>
            <a:r>
              <a:rPr lang="en-US" dirty="0"/>
              <a:t>Read this and </a:t>
            </a:r>
            <a:r>
              <a:rPr lang="en-US" b="1" dirty="0"/>
              <a:t>mark </a:t>
            </a:r>
            <a:r>
              <a:rPr lang="en-US" dirty="0"/>
              <a:t>important dates.</a:t>
            </a:r>
          </a:p>
          <a:p>
            <a:r>
              <a:rPr lang="en-US" b="1" dirty="0"/>
              <a:t>Keep up with the lectures:</a:t>
            </a:r>
            <a:r>
              <a:rPr lang="en-US" dirty="0"/>
              <a:t> Material </a:t>
            </a:r>
            <a:r>
              <a:rPr lang="en-US" b="1" u="sng" dirty="0"/>
              <a:t>builds</a:t>
            </a:r>
            <a:r>
              <a:rPr lang="en-US" dirty="0"/>
              <a:t> over time…</a:t>
            </a:r>
          </a:p>
          <a:p>
            <a:r>
              <a:rPr lang="en-US" b="1" dirty="0"/>
              <a:t>Piazza:</a:t>
            </a:r>
            <a:r>
              <a:rPr lang="en-US" dirty="0"/>
              <a:t> For questions and announcements.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CD296-77CA-B606-B216-7DF83D21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7050-BE27-4A2D-8B03-3CC1C964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6B064-C3A8-4746-B64A-C4D023F419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9905998" cy="5184304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Which of the following are true?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6B064-C3A8-4746-B64A-C4D023F419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9905998" cy="5184304"/>
              </a:xfrm>
              <a:blipFill>
                <a:blip r:embed="rId2"/>
                <a:stretch>
                  <a:fillRect l="-1600" t="-16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FABF-82B7-FBD9-D568-34544F1F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15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7050-BE27-4A2D-8B03-3CC1C964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6B064-C3A8-4746-B64A-C4D023F419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9905998" cy="5184304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Which of the following are true?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0" i="1" dirty="0">
                    <a:latin typeface="Cambria Math" panose="02040503050406030204" pitchFamily="18" charset="0"/>
                  </a:rPr>
                  <a:t>				 </a:t>
                </a:r>
                <a:r>
                  <a:rPr lang="en-CA" b="0" dirty="0">
                    <a:latin typeface="Cambria Math" panose="02040503050406030204" pitchFamily="18" charset="0"/>
                  </a:rPr>
                  <a:t>YES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				</a:t>
                </a:r>
                <a:r>
                  <a:rPr lang="en-CA" dirty="0">
                    <a:latin typeface="Cambria Math" panose="02040503050406030204" pitchFamily="18" charset="0"/>
                  </a:rPr>
                  <a:t> YES</a:t>
                </a:r>
                <a:endParaRPr lang="en-CA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				</a:t>
                </a:r>
                <a:r>
                  <a:rPr lang="en-CA" dirty="0">
                    <a:latin typeface="Cambria Math" panose="02040503050406030204" pitchFamily="18" charset="0"/>
                  </a:rPr>
                  <a:t> NO</a:t>
                </a:r>
                <a:endParaRPr lang="en-CA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				</a:t>
                </a:r>
                <a:r>
                  <a:rPr lang="en-CA" dirty="0">
                    <a:latin typeface="Cambria Math" panose="02040503050406030204" pitchFamily="18" charset="0"/>
                  </a:rPr>
                  <a:t> YES</a:t>
                </a:r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			 </a:t>
                </a:r>
                <a:r>
                  <a:rPr lang="en-CA" dirty="0">
                    <a:latin typeface="Cambria Math" panose="02040503050406030204" pitchFamily="18" charset="0"/>
                  </a:rPr>
                  <a:t>YES</a:t>
                </a:r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	 </a:t>
                </a:r>
                <a:r>
                  <a:rPr lang="en-CA" dirty="0">
                    <a:latin typeface="Cambria Math" panose="02040503050406030204" pitchFamily="18" charset="0"/>
                  </a:rPr>
                  <a:t>NO</a:t>
                </a:r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			 </a:t>
                </a:r>
                <a:r>
                  <a:rPr lang="en-CA" dirty="0">
                    <a:latin typeface="Cambria Math" panose="02040503050406030204" pitchFamily="18" charset="0"/>
                  </a:rPr>
                  <a:t>NO</a:t>
                </a:r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6B064-C3A8-4746-B64A-C4D023F419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9905998" cy="5184304"/>
              </a:xfrm>
              <a:blipFill>
                <a:blip r:embed="rId2"/>
                <a:stretch>
                  <a:fillRect l="-1600" t="-16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8C20-AFDD-6874-9A54-2ABA4FD6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57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Comparing </a:t>
            </a:r>
            <a:r>
              <a:rPr lang="en-US" dirty="0"/>
              <a:t>growth rates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3"/>
          <a:stretch/>
        </p:blipFill>
        <p:spPr>
          <a:xfrm>
            <a:off x="4247408" y="332546"/>
            <a:ext cx="6096000" cy="362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96388-5BA5-1221-AC5A-33594BE7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06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4" y="126545"/>
            <a:ext cx="9182601" cy="31910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443"/>
          <a:stretch/>
        </p:blipFill>
        <p:spPr>
          <a:xfrm>
            <a:off x="125574" y="3701475"/>
            <a:ext cx="9183267" cy="20020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510" y="768844"/>
            <a:ext cx="7952799" cy="5572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87BDD-D664-8681-3F71-8F9145E8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5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9798"/>
            <a:ext cx="9905998" cy="1028386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Limit technique</a:t>
            </a:r>
            <a:br>
              <a:rPr lang="en-CA" dirty="0"/>
            </a:br>
            <a:r>
              <a:rPr lang="en-CA" dirty="0"/>
              <a:t>for comparing growth rates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58" y="1502771"/>
            <a:ext cx="9907853" cy="40649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BA136-51DA-2567-5E11-853DA117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24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Limit rules 1/3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61252"/>
          <a:stretch/>
        </p:blipFill>
        <p:spPr>
          <a:xfrm>
            <a:off x="1040944" y="1308160"/>
            <a:ext cx="10260498" cy="1567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44" y="3255053"/>
            <a:ext cx="10454271" cy="1754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056934" y="4453337"/>
            <a:ext cx="4320714" cy="12843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All of the identities shown hold </a:t>
            </a:r>
            <a:r>
              <a:rPr lang="en-CA" sz="2400" b="1" dirty="0"/>
              <a:t>only if the limits exist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509FA-8989-512C-66D1-A27ECCA8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0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Limit rules 2/3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32" y="1118594"/>
            <a:ext cx="10453577" cy="2141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32" y="3472912"/>
            <a:ext cx="10412098" cy="2544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37191" y="4397496"/>
            <a:ext cx="3892928" cy="418810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3B8C09-3BCD-4226-43A4-ABA65242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Limit rules 3/3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82" y="1028384"/>
            <a:ext cx="4211852" cy="1478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92B612-F512-413E-949F-C0126EDE6583}"/>
                  </a:ext>
                </a:extLst>
              </p:cNvPr>
              <p:cNvSpPr txBox="1"/>
              <p:nvPr/>
            </p:nvSpPr>
            <p:spPr>
              <a:xfrm>
                <a:off x="979929" y="2748818"/>
                <a:ext cx="5974713" cy="347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800" b="1" dirty="0"/>
                  <a:t>Limit of an Exponential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sz="28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</m:e>
                      </m:func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func>
                            <m:func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en-CA" sz="2800" dirty="0"/>
              </a:p>
              <a:p>
                <a:br>
                  <a:rPr lang="en-CA" sz="2800" dirty="0"/>
                </a:br>
                <a:r>
                  <a:rPr lang="en-CA" sz="2800" b="1" dirty="0"/>
                  <a:t>Limit of a Logarithm of a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sz="28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CA" sz="2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CA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fName>
                        <m:e>
                          <m:func>
                            <m:func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CA" sz="2800" dirty="0"/>
              </a:p>
              <a:p>
                <a:endParaRPr lang="en-CA" sz="2800" dirty="0"/>
              </a:p>
              <a:p>
                <a:r>
                  <a:rPr lang="en-CA" sz="2800" dirty="0"/>
                  <a:t>(Where base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CA" sz="2800" dirty="0"/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92B612-F512-413E-949F-C0126EDE6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29" y="2748818"/>
                <a:ext cx="5974713" cy="3478581"/>
              </a:xfrm>
              <a:prstGeom prst="rect">
                <a:avLst/>
              </a:prstGeom>
              <a:blipFill>
                <a:blip r:embed="rId3"/>
                <a:stretch>
                  <a:fillRect l="-2143" t="-1926" b="-385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D0862-30F8-6D79-EA7C-F3659AA0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35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-2"/>
            <a:ext cx="9905998" cy="866901"/>
          </a:xfrm>
        </p:spPr>
        <p:txBody>
          <a:bodyPr/>
          <a:lstStyle/>
          <a:p>
            <a:r>
              <a:rPr lang="en-CA" dirty="0" err="1"/>
              <a:t>L’Hospital’s</a:t>
            </a:r>
            <a:r>
              <a:rPr lang="en-CA" dirty="0"/>
              <a:t>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938151"/>
                <a:ext cx="9905998" cy="5047013"/>
              </a:xfrm>
            </p:spPr>
            <p:txBody>
              <a:bodyPr/>
              <a:lstStyle/>
              <a:p>
                <a:r>
                  <a:rPr lang="en-CA" dirty="0"/>
                  <a:t>Often we take the limit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CA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num>
                      <m:den>
                        <m:r>
                          <a:rPr lang="en-CA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CA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where</a:t>
                </a:r>
                <a:br>
                  <a:rPr lang="en-US" dirty="0"/>
                </a:br>
                <a:r>
                  <a:rPr lang="en-CA" dirty="0"/>
                  <a:t>both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tend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CA" dirty="0"/>
                  <a:t>, or</a:t>
                </a:r>
                <a:br>
                  <a:rPr lang="en-CA" dirty="0"/>
                </a:br>
                <a:r>
                  <a:rPr lang="en-CA" dirty="0"/>
                  <a:t>both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tend to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CA" dirty="0"/>
              </a:p>
              <a:p>
                <a:r>
                  <a:rPr lang="en-CA" dirty="0"/>
                  <a:t>Such limits require </a:t>
                </a:r>
                <a:r>
                  <a:rPr lang="en-CA" dirty="0" err="1"/>
                  <a:t>L’Hospital’s</a:t>
                </a:r>
                <a:r>
                  <a:rPr lang="en-CA" dirty="0"/>
                  <a:t> rule</a:t>
                </a:r>
              </a:p>
              <a:p>
                <a:pPr lvl="1"/>
                <a:r>
                  <a:rPr lang="en-CA" dirty="0"/>
                  <a:t>This rule says the limit of </a:t>
                </a:r>
                <a14:m>
                  <m:oMath xmlns:m="http://schemas.openxmlformats.org/officeDocument/2006/math"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in this case</a:t>
                </a:r>
                <a:br>
                  <a:rPr lang="en-US" b="0" dirty="0"/>
                </a:br>
                <a:r>
                  <a:rPr lang="en-CA" dirty="0">
                    <a:sym typeface="Wingdings" panose="05000000000000000000" pitchFamily="2" charset="2"/>
                  </a:rPr>
                  <a:t>is the same as the limit of the </a:t>
                </a:r>
                <a:r>
                  <a:rPr lang="en-CA" b="1" dirty="0">
                    <a:sym typeface="Wingdings" panose="05000000000000000000" pitchFamily="2" charset="2"/>
                  </a:rPr>
                  <a:t>derivative</a:t>
                </a:r>
              </a:p>
              <a:p>
                <a:pPr lvl="1"/>
                <a:r>
                  <a:rPr lang="en-CA" dirty="0">
                    <a:sym typeface="Wingdings" panose="05000000000000000000" pitchFamily="2" charset="2"/>
                  </a:rPr>
                  <a:t>In other words,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𝑛</m:t>
                                </m:r>
                              </m:e>
                            </m:d>
                          </m:num>
                          <m:den>
                            <m:r>
                              <a:rPr lang="en-CA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𝑛</m:t>
                                </m:r>
                              </m:e>
                            </m:d>
                          </m:den>
                        </m:f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limLow>
                      <m:limLowPr>
                        <m:ctrlPr>
                          <a:rPr lang="en-CA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lim</m:t>
                        </m:r>
                      </m:e>
                      <m:lim>
                        <m:r>
                          <a:rPr lang="en-CA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  <m:r>
                          <a:rPr lang="en-CA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→∞</m:t>
                        </m:r>
                      </m:lim>
                    </m:limLow>
                    <m:f>
                      <m:fPr>
                        <m:ctrlPr>
                          <a:rPr lang="en-CA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</m:t>
                            </m:r>
                          </m:num>
                          <m:den>
                            <m:r>
                              <a:rPr lang="en-CA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𝑑𝑛</m:t>
                            </m:r>
                          </m:den>
                        </m:f>
                        <m:r>
                          <a:rPr lang="en-CA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𝑓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</m:e>
                        </m:d>
                      </m:num>
                      <m:den>
                        <m:f>
                          <m:f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</m:t>
                            </m:r>
                          </m:num>
                          <m:den>
                            <m:r>
                              <a:rPr lang="en-CA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𝑑𝑛</m:t>
                            </m:r>
                          </m:den>
                        </m:f>
                        <m:r>
                          <a:rPr lang="en-CA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𝑔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</m:e>
                        </m:d>
                      </m:den>
                    </m:f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938151"/>
                <a:ext cx="9905998" cy="5047013"/>
              </a:xfrm>
              <a:blipFill>
                <a:blip r:embed="rId2"/>
                <a:stretch>
                  <a:fillRect l="-166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1CA51-C45D-4870-8536-0E508A51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Using the limit method: Exercise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9740645" cy="4597756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Compare growth rate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−7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−30</m:t>
                    </m:r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−7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−30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f>
                          <m:f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CA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CA" dirty="0"/>
              </a:p>
              <a:p>
                <a:r>
                  <a:rPr lang="en-CA" dirty="0"/>
                  <a:t>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−7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−30∈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9740645" cy="4597756"/>
              </a:xfrm>
              <a:blipFill>
                <a:blip r:embed="rId2"/>
                <a:stretch>
                  <a:fillRect l="-1627" t="-185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1D724-C719-5ACD-1CE4-407EECA6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118" y="434472"/>
            <a:ext cx="10442293" cy="1028386"/>
          </a:xfrm>
        </p:spPr>
        <p:txBody>
          <a:bodyPr/>
          <a:lstStyle/>
          <a:p>
            <a:r>
              <a:rPr lang="en-CA" dirty="0"/>
              <a:t>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118" y="1748118"/>
            <a:ext cx="10442293" cy="4335886"/>
          </a:xfrm>
        </p:spPr>
        <p:txBody>
          <a:bodyPr>
            <a:normAutofit/>
          </a:bodyPr>
          <a:lstStyle/>
          <a:p>
            <a:r>
              <a:rPr lang="en-US" b="1" dirty="0"/>
              <a:t>All sections</a:t>
            </a:r>
            <a:r>
              <a:rPr lang="en-US" dirty="0"/>
              <a:t> have </a:t>
            </a:r>
            <a:r>
              <a:rPr lang="en-US" b="1" dirty="0"/>
              <a:t>same </a:t>
            </a:r>
            <a:r>
              <a:rPr lang="en-US" dirty="0"/>
              <a:t>assignments, midterm and final</a:t>
            </a:r>
          </a:p>
          <a:p>
            <a:r>
              <a:rPr lang="en-US" dirty="0"/>
              <a:t>Sections are roughly synchronized to ensure necessary content is taught</a:t>
            </a:r>
          </a:p>
          <a:p>
            <a:r>
              <a:rPr lang="en-US" dirty="0"/>
              <a:t>Tentative plan is 5 assignments, midterm, final</a:t>
            </a:r>
          </a:p>
          <a:p>
            <a:r>
              <a:rPr lang="en-US" dirty="0"/>
              <a:t>See website for grading scheme,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7A1B2-6EEC-6E44-E253-E2CEDDB9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83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Using the limit method: Exercise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7527937" cy="4597756"/>
              </a:xfrm>
            </p:spPr>
            <p:txBody>
              <a:bodyPr/>
              <a:lstStyle/>
              <a:p>
                <a:r>
                  <a:rPr lang="en-CA" dirty="0"/>
                  <a:t>Compare growth rate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b="0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CA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rgbClr val="00B0F0"/>
                    </a:solidFill>
                  </a:rPr>
                  <a:t> </a:t>
                </a:r>
                <a:r>
                  <a:rPr lang="en-CA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b="0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CA" b="0" i="1" smtClean="0">
                                        <a:solidFill>
                                          <a:srgbClr val="92D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CA" b="0" i="1" smtClean="0">
                                            <a:solidFill>
                                              <a:srgbClr val="92D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CA" b="0" i="0" smtClean="0">
                                            <a:solidFill>
                                              <a:srgbClr val="92D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en-CA" b="0" i="1" smtClean="0">
                                            <a:solidFill>
                                              <a:srgbClr val="92D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CA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𝑑𝑛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CA"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f>
                              <m:f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𝑑𝑛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7527937" cy="4597756"/>
              </a:xfrm>
              <a:blipFill>
                <a:blip r:embed="rId2"/>
                <a:stretch>
                  <a:fillRect l="-2105" t="-14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YO DAWG I HEARD YOU LIKE NATURAL LOGS SO I PUT A NATURAL LOG INSIDE YOUR  NATURAL LOG SO YOU CAN DERIVE WHILE YOU DERIVE - YO DAWG - quickmeme">
            <a:extLst>
              <a:ext uri="{FF2B5EF4-FFF2-40B4-BE49-F238E27FC236}">
                <a16:creationId xmlns:a16="http://schemas.microsoft.com/office/drawing/2014/main" id="{A8142532-E46D-4BFF-B471-67A5FF98A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2165062"/>
            <a:ext cx="4876800" cy="3248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atural Logarithm and “e” = 2.71828…… – Empathetical mind">
            <a:extLst>
              <a:ext uri="{FF2B5EF4-FFF2-40B4-BE49-F238E27FC236}">
                <a16:creationId xmlns:a16="http://schemas.microsoft.com/office/drawing/2014/main" id="{FD904834-DF20-487D-8086-07A0A29AC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2" y="3404417"/>
            <a:ext cx="5309348" cy="3145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35837-3CE3-A768-2F0B-2A75EE3B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1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Using the limit method: Exercise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236374"/>
                <a:ext cx="7527937" cy="4597756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Compare growth rate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b="0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CA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𝑑𝑛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CA" i="1" smtClean="0">
                                        <a:solidFill>
                                          <a:srgbClr val="92D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CA" i="1">
                                            <a:solidFill>
                                              <a:srgbClr val="92D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CA">
                                            <a:solidFill>
                                              <a:srgbClr val="92D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en-CA" i="1">
                                            <a:solidFill>
                                              <a:srgbClr val="92D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CA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f>
                              <m:f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𝑑𝑛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CA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func>
                              <m:func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 (1/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f>
                              <m:f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−1/2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func>
                              <m:func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/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236374"/>
                <a:ext cx="7527937" cy="4597756"/>
              </a:xfrm>
              <a:blipFill>
                <a:blip r:embed="rId3"/>
                <a:stretch>
                  <a:fillRect l="-2105" t="-14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254216" y="1777247"/>
                <a:ext cx="5353777" cy="426487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8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8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4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4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2000" kern="1200" cap="none" baseline="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𝑑𝑛</m:t>
                                </m:r>
                              </m:den>
                            </m:f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func>
                              <m:func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𝑑𝑛</m:t>
                                    </m:r>
                                  </m:den>
                                </m:f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4/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CA" b="0" i="1" dirty="0">
                  <a:latin typeface="Cambria Math" panose="02040503050406030204" pitchFamily="18" charset="0"/>
                </a:endParaRPr>
              </a:p>
              <a:p>
                <a:r>
                  <a:rPr lang="en-CA" b="0" dirty="0"/>
                  <a:t>So,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b="0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CA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216" y="1777247"/>
                <a:ext cx="5353777" cy="4264873"/>
              </a:xfrm>
              <a:prstGeom prst="rect">
                <a:avLst/>
              </a:prstGeom>
              <a:blipFill>
                <a:blip r:embed="rId4"/>
                <a:stretch>
                  <a:fillRect l="-3075" b="-171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E6C04-F441-0C39-B4CE-6ADC9D39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514191"/>
            <a:ext cx="9995939" cy="46780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261769" y="141099"/>
            <a:ext cx="4197920" cy="8445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Try these at home…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65034C-A526-887B-F959-23D64182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72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D7E747-AC57-431C-8FE2-2A951612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864" y="3284892"/>
            <a:ext cx="4609902" cy="1468800"/>
          </a:xfrm>
        </p:spPr>
        <p:txBody>
          <a:bodyPr>
            <a:normAutofit/>
          </a:bodyPr>
          <a:lstStyle/>
          <a:p>
            <a:r>
              <a:rPr lang="en-CA" dirty="0"/>
              <a:t>Summations and sequences</a:t>
            </a:r>
          </a:p>
        </p:txBody>
      </p:sp>
      <p:pic>
        <p:nvPicPr>
          <p:cNvPr id="3074" name="Picture 2" descr="Joe 💉=👍 Hanson on Twitter: &amp;quot;A math meme I understand! Finally!… &amp;quot;">
            <a:extLst>
              <a:ext uri="{FF2B5EF4-FFF2-40B4-BE49-F238E27FC236}">
                <a16:creationId xmlns:a16="http://schemas.microsoft.com/office/drawing/2014/main" id="{2966D802-C29E-42F4-9FD5-295E903CE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672968"/>
            <a:ext cx="5512063" cy="5512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BB49D-130E-2602-78F0-25C26CD3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26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684" y="225830"/>
            <a:ext cx="8521456" cy="59271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74A3D3-E029-4E74-BBBA-FA3A4F8D3E06}"/>
              </a:ext>
            </a:extLst>
          </p:cNvPr>
          <p:cNvSpPr/>
          <p:nvPr/>
        </p:nvSpPr>
        <p:spPr>
          <a:xfrm>
            <a:off x="8869205" y="1777033"/>
            <a:ext cx="3140224" cy="885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This is included for your notes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A59E4-04DE-DE21-7757-5E22BC83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33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66" y="775684"/>
            <a:ext cx="8801100" cy="45624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E3FA45-9A17-C0CD-7A14-14C2EA76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30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83" y="-2"/>
            <a:ext cx="10750528" cy="1028386"/>
          </a:xfrm>
        </p:spPr>
        <p:txBody>
          <a:bodyPr/>
          <a:lstStyle/>
          <a:p>
            <a:r>
              <a:rPr lang="en-CA" dirty="0"/>
              <a:t>Sequences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9" y="1124480"/>
            <a:ext cx="8564720" cy="47916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4657" r="1784" b="4528"/>
          <a:stretch/>
        </p:blipFill>
        <p:spPr>
          <a:xfrm>
            <a:off x="7641771" y="188752"/>
            <a:ext cx="3936670" cy="1775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8967139" y="3478488"/>
            <a:ext cx="2866622" cy="281695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96" y="3364150"/>
            <a:ext cx="2871354" cy="27995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E70C36-608D-8985-1276-F745B49D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23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-2"/>
            <a:ext cx="10631775" cy="1028386"/>
          </a:xfrm>
        </p:spPr>
        <p:txBody>
          <a:bodyPr/>
          <a:lstStyle/>
          <a:p>
            <a:r>
              <a:rPr lang="en-CA" dirty="0"/>
              <a:t>Sequences continued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86" y="1125538"/>
            <a:ext cx="9651588" cy="46422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DD5965-056B-4C28-89A3-6F135C97DFB9}"/>
              </a:ext>
            </a:extLst>
          </p:cNvPr>
          <p:cNvSpPr/>
          <p:nvPr/>
        </p:nvSpPr>
        <p:spPr>
          <a:xfrm>
            <a:off x="8840778" y="350948"/>
            <a:ext cx="3140224" cy="885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This is included for your notes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DB0E4-4933-0E91-7C77-84197577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03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53" y="385656"/>
            <a:ext cx="5456261" cy="56569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E94494-462D-4F8C-A17E-4777A973AA6E}"/>
              </a:ext>
            </a:extLst>
          </p:cNvPr>
          <p:cNvSpPr/>
          <p:nvPr/>
        </p:nvSpPr>
        <p:spPr>
          <a:xfrm>
            <a:off x="8836040" y="279881"/>
            <a:ext cx="3140224" cy="885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This is included for your notes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D93DED-C9F3-88D3-9477-AE7042CC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266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E3CE86-B711-4EC7-8E5C-20D71E84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21" y="3308581"/>
            <a:ext cx="5721730" cy="1468800"/>
          </a:xfrm>
        </p:spPr>
        <p:txBody>
          <a:bodyPr/>
          <a:lstStyle/>
          <a:p>
            <a:r>
              <a:rPr lang="en-CA" dirty="0"/>
              <a:t>Logarithm Rules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38C0CD-37E2-18B7-3B8C-92A09474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370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01" y="200458"/>
            <a:ext cx="10723094" cy="1028386"/>
          </a:xfrm>
        </p:spPr>
        <p:txBody>
          <a:bodyPr/>
          <a:lstStyle/>
          <a:p>
            <a:r>
              <a:rPr lang="en-CA" dirty="0"/>
              <a:t>Textbook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00" y="1514104"/>
            <a:ext cx="11488393" cy="4335886"/>
          </a:xfrm>
        </p:spPr>
        <p:txBody>
          <a:bodyPr>
            <a:normAutofit/>
          </a:bodyPr>
          <a:lstStyle/>
          <a:p>
            <a:r>
              <a:rPr lang="en-CA" dirty="0"/>
              <a:t>Available </a:t>
            </a:r>
            <a:r>
              <a:rPr lang="en-CA" b="1" dirty="0"/>
              <a:t>for free</a:t>
            </a:r>
            <a:r>
              <a:rPr lang="en-CA" dirty="0"/>
              <a:t> via library website!</a:t>
            </a:r>
          </a:p>
          <a:p>
            <a:r>
              <a:rPr lang="en-US" dirty="0"/>
              <a:t>You are expected to know</a:t>
            </a:r>
          </a:p>
          <a:p>
            <a:pPr lvl="1"/>
            <a:r>
              <a:rPr lang="en-US" dirty="0"/>
              <a:t>entire textbook sections,</a:t>
            </a:r>
            <a:br>
              <a:rPr lang="en-US" dirty="0"/>
            </a:br>
            <a:r>
              <a:rPr lang="en-US" dirty="0"/>
              <a:t>as listed on course website</a:t>
            </a:r>
          </a:p>
          <a:p>
            <a:pPr lvl="1"/>
            <a:r>
              <a:rPr lang="en-US" b="1" dirty="0"/>
              <a:t>all the material presented in lectures</a:t>
            </a:r>
            <a:br>
              <a:rPr lang="en-US" b="1" dirty="0"/>
            </a:br>
            <a:r>
              <a:rPr lang="en-US" dirty="0"/>
              <a:t>(unless we explicitly say you aren’t</a:t>
            </a:r>
            <a:br>
              <a:rPr lang="en-US" dirty="0"/>
            </a:br>
            <a:r>
              <a:rPr lang="en-US" dirty="0"/>
              <a:t>  responsible for it)</a:t>
            </a:r>
          </a:p>
          <a:p>
            <a:r>
              <a:rPr lang="en-US" dirty="0"/>
              <a:t>Some other textbooks cover some material better… see www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38" y="392009"/>
            <a:ext cx="4000500" cy="452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4E639-895D-597F-91E4-1316055B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2286"/>
          <a:stretch/>
        </p:blipFill>
        <p:spPr>
          <a:xfrm>
            <a:off x="3307179" y="335048"/>
            <a:ext cx="5109101" cy="17902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249"/>
          <a:stretch/>
        </p:blipFill>
        <p:spPr>
          <a:xfrm>
            <a:off x="3307178" y="1102864"/>
            <a:ext cx="5109101" cy="43765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46476-F8DE-917E-5946-5824EB5A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253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Base </a:t>
            </a:r>
            <a:r>
              <a:rPr lang="en-CA" dirty="0"/>
              <a:t>of logarithm </a:t>
            </a:r>
            <a:r>
              <a:rPr lang="en-CA" b="1" dirty="0"/>
              <a:t>does not matter</a:t>
            </a:r>
            <a:r>
              <a:rPr lang="en-CA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A" dirty="0"/>
                  <a:t>Big-O notation does not distinguish between log bases</a:t>
                </a:r>
              </a:p>
              <a:p>
                <a:r>
                  <a:rPr lang="en-CA" dirty="0"/>
                  <a:t>Proof:</a:t>
                </a:r>
              </a:p>
              <a:p>
                <a:pPr lvl="1"/>
                <a:r>
                  <a:rPr lang="en-CA" dirty="0"/>
                  <a:t>Fix two constant logarithm bases b and c</a:t>
                </a:r>
              </a:p>
              <a:p>
                <a:pPr lvl="1"/>
                <a:r>
                  <a:rPr lang="en-CA" dirty="0"/>
                  <a:t>From log rules, we can change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CA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br>
                  <a:rPr lang="en-US" b="0" dirty="0"/>
                </a:br>
                <a:r>
                  <a:rPr lang="en-US" b="0" dirty="0"/>
                  <a:t>by using </a:t>
                </a:r>
                <a:r>
                  <a:rPr lang="en-CA" dirty="0"/>
                  <a:t>formula: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CA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CA" i="1"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But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CA" dirty="0"/>
                  <a:t> is a </a:t>
                </a:r>
                <a:r>
                  <a:rPr lang="en-CA" b="1" dirty="0"/>
                  <a:t>constant!</a:t>
                </a:r>
              </a:p>
              <a:p>
                <a:pPr lvl="1"/>
                <a:r>
                  <a:rPr lang="en-CA" dirty="0"/>
                  <a:t>So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0" t="-185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154976" y="4302264"/>
                <a:ext cx="4537097" cy="131639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lvl="1" algn="ctr"/>
                <a:r>
                  <a:rPr lang="en-CA" sz="2400" dirty="0"/>
                  <a:t>We typically omit the base, and just write </a:t>
                </a:r>
                <a14:m>
                  <m:oMath xmlns:m="http://schemas.openxmlformats.org/officeDocument/2006/math">
                    <m:r>
                      <a:rPr lang="en-CA" sz="2400" b="1" i="1">
                        <a:latin typeface="Cambria Math" panose="02040503050406030204" pitchFamily="18" charset="0"/>
                      </a:rPr>
                      <m:t>𝜣</m:t>
                    </m:r>
                    <m:d>
                      <m:dPr>
                        <m:ctrlPr>
                          <a:rPr lang="en-CA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b="1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sz="2400" b="1" i="0" smtClean="0"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CA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func>
                      </m:e>
                    </m:d>
                  </m:oMath>
                </a14:m>
                <a:br>
                  <a:rPr lang="en-CA" sz="2400" b="1" dirty="0"/>
                </a:br>
                <a:r>
                  <a:rPr lang="en-CA" sz="2400" dirty="0"/>
                  <a:t>for this reason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976" y="4302264"/>
                <a:ext cx="4537097" cy="1316398"/>
              </a:xfrm>
              <a:prstGeom prst="rect">
                <a:avLst/>
              </a:prstGeom>
              <a:blipFill>
                <a:blip r:embed="rId3"/>
                <a:stretch>
                  <a:fillRect b="-50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18FB3-6826-5B27-4505-F1DF436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6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6920" y="3338270"/>
            <a:ext cx="4459782" cy="1468800"/>
          </a:xfrm>
        </p:spPr>
        <p:txBody>
          <a:bodyPr/>
          <a:lstStyle/>
          <a:p>
            <a:r>
              <a:rPr lang="en-US" dirty="0"/>
              <a:t>Loop analysis</a:t>
            </a:r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EF3E57-2743-84FD-3000-34057401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01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3" y="-2"/>
            <a:ext cx="11998818" cy="801586"/>
          </a:xfrm>
        </p:spPr>
        <p:txBody>
          <a:bodyPr>
            <a:normAutofit/>
          </a:bodyPr>
          <a:lstStyle/>
          <a:p>
            <a:r>
              <a:rPr lang="en-US" dirty="0"/>
              <a:t>Meta-algorithm for analyzing loops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03" y="944088"/>
            <a:ext cx="11998818" cy="5278582"/>
          </a:xfrm>
        </p:spPr>
        <p:txBody>
          <a:bodyPr>
            <a:normAutofit/>
          </a:bodyPr>
          <a:lstStyle/>
          <a:p>
            <a:r>
              <a:rPr lang="en-US" dirty="0"/>
              <a:t>Identify operations that require only constant time</a:t>
            </a:r>
          </a:p>
          <a:p>
            <a:r>
              <a:rPr lang="en-US" dirty="0"/>
              <a:t>The complexity of a </a:t>
            </a:r>
            <a:r>
              <a:rPr lang="en-US" b="1" dirty="0"/>
              <a:t>loop </a:t>
            </a:r>
            <a:r>
              <a:rPr lang="en-US" dirty="0"/>
              <a:t>is the </a:t>
            </a:r>
            <a:r>
              <a:rPr lang="en-US" b="1" dirty="0"/>
              <a:t>sum </a:t>
            </a: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the complexities of </a:t>
            </a:r>
            <a:r>
              <a:rPr lang="en-US" b="1" dirty="0"/>
              <a:t>all iterations</a:t>
            </a:r>
          </a:p>
          <a:p>
            <a:r>
              <a:rPr lang="en-US" dirty="0"/>
              <a:t>Analyze independent loops separately and add the results</a:t>
            </a:r>
          </a:p>
          <a:p>
            <a:r>
              <a:rPr lang="en-US" dirty="0"/>
              <a:t>If loops are nested, it often helps to start at the innermost,</a:t>
            </a:r>
            <a:br>
              <a:rPr lang="en-US" dirty="0"/>
            </a:br>
            <a:r>
              <a:rPr lang="en-US" dirty="0"/>
              <a:t>and proceed outward… but,</a:t>
            </a:r>
          </a:p>
          <a:p>
            <a:pPr lvl="1"/>
            <a:r>
              <a:rPr lang="en-US" dirty="0"/>
              <a:t>sometimes you must express several nested loops together in a single equation (using nested summations),</a:t>
            </a:r>
          </a:p>
          <a:p>
            <a:pPr lvl="1"/>
            <a:r>
              <a:rPr lang="en-US" dirty="0"/>
              <a:t>and actually evaluate the nested summations… (can be hard)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27EB1-A0F8-7E4B-E949-B4CFD360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372" y="-2"/>
            <a:ext cx="10439039" cy="1028386"/>
          </a:xfrm>
        </p:spPr>
        <p:txBody>
          <a:bodyPr/>
          <a:lstStyle/>
          <a:p>
            <a:r>
              <a:rPr lang="en-CA" dirty="0"/>
              <a:t>two big-O analysis strategies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5953" y="1236374"/>
                <a:ext cx="11073922" cy="4597756"/>
              </a:xfrm>
            </p:spPr>
            <p:txBody>
              <a:bodyPr/>
              <a:lstStyle/>
              <a:p>
                <a:r>
                  <a:rPr lang="en-US" b="1" dirty="0"/>
                  <a:t>Strategy 1</a:t>
                </a:r>
              </a:p>
              <a:p>
                <a:pPr lvl="1"/>
                <a:r>
                  <a:rPr lang="en-US" dirty="0"/>
                  <a:t>Prove a O-bound and a matching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1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-bound</a:t>
                </a:r>
                <a:br>
                  <a:rPr lang="en-US" dirty="0"/>
                </a:br>
                <a:r>
                  <a:rPr lang="en-US" dirty="0"/>
                  <a:t>separately to get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i="1"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-bound.</a:t>
                </a:r>
              </a:p>
              <a:p>
                <a:r>
                  <a:rPr lang="en-US" b="1" dirty="0"/>
                  <a:t>Strategy 2</a:t>
                </a:r>
              </a:p>
              <a:p>
                <a:pPr lvl="1"/>
                <a:r>
                  <a:rPr lang="en-US" dirty="0"/>
                  <a:t>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i="1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-bounds throughout the analysis and thereby obtain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i="1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-bound for the complexity of the algorithm</a:t>
                </a:r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53" y="1236374"/>
                <a:ext cx="11073922" cy="4597756"/>
              </a:xfrm>
              <a:blipFill>
                <a:blip r:embed="rId2"/>
                <a:stretch>
                  <a:fillRect l="-1431" t="-185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ular Callout 3"/>
          <p:cNvSpPr/>
          <p:nvPr/>
        </p:nvSpPr>
        <p:spPr>
          <a:xfrm>
            <a:off x="7267698" y="2406792"/>
            <a:ext cx="2974770" cy="882672"/>
          </a:xfrm>
          <a:prstGeom prst="wedgeRectCallout">
            <a:avLst>
              <a:gd name="adj1" fmla="val -73101"/>
              <a:gd name="adj2" fmla="val -3568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i="1" dirty="0"/>
              <a:t>Often</a:t>
            </a:r>
            <a:r>
              <a:rPr lang="en-CA" sz="2400" dirty="0"/>
              <a:t> easier</a:t>
            </a:r>
            <a:br>
              <a:rPr lang="en-CA" sz="2400" dirty="0"/>
            </a:br>
            <a:r>
              <a:rPr lang="en-CA" sz="2400" dirty="0"/>
              <a:t>(but not always)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7B691-FCE1-D74B-5E6B-45DE20FB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0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566" r="39606" b="44470"/>
          <a:stretch/>
        </p:blipFill>
        <p:spPr>
          <a:xfrm>
            <a:off x="760567" y="1110342"/>
            <a:ext cx="5464490" cy="2903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8372" y="-2"/>
            <a:ext cx="10439039" cy="1028386"/>
          </a:xfrm>
        </p:spPr>
        <p:txBody>
          <a:bodyPr/>
          <a:lstStyle/>
          <a:p>
            <a:r>
              <a:rPr lang="en-CA" dirty="0"/>
              <a:t>Example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8220E-66A9-CFB5-EEE6-1697DE95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73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6" t="21899" r="1681" b="2156"/>
          <a:stretch/>
        </p:blipFill>
        <p:spPr>
          <a:xfrm>
            <a:off x="62169" y="676894"/>
            <a:ext cx="7873341" cy="4170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2169" y="92235"/>
                <a:ext cx="6611763" cy="50134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b="1" dirty="0"/>
                  <a:t>Strategy 1:</a:t>
                </a:r>
                <a:r>
                  <a:rPr lang="en-CA" sz="2400" dirty="0"/>
                  <a:t> big-O and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400" dirty="0"/>
                  <a:t> bounds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9" y="92235"/>
                <a:ext cx="6611763" cy="501348"/>
              </a:xfrm>
              <a:prstGeom prst="rect">
                <a:avLst/>
              </a:prstGeom>
              <a:blipFill>
                <a:blip r:embed="rId3"/>
                <a:stretch>
                  <a:fillRect t="-3571" b="-2261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703" r="39606" b="44470"/>
          <a:stretch/>
        </p:blipFill>
        <p:spPr>
          <a:xfrm>
            <a:off x="6917377" y="92234"/>
            <a:ext cx="5191763" cy="275002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A440EB-5166-454C-CABB-E1E0A1D6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440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723"/>
          <a:stretch/>
        </p:blipFill>
        <p:spPr>
          <a:xfrm>
            <a:off x="802746" y="622842"/>
            <a:ext cx="8296997" cy="5406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905" y="2901513"/>
            <a:ext cx="5392244" cy="1014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H="1">
            <a:off x="7836335" y="3983560"/>
            <a:ext cx="1263408" cy="827148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84932" y="99178"/>
                <a:ext cx="7944592" cy="45218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b="1" dirty="0"/>
                  <a:t>Strategy 2:</a:t>
                </a:r>
                <a:r>
                  <a:rPr lang="en-CA" sz="2400" dirty="0"/>
                  <a:t> </a:t>
                </a:r>
                <a:r>
                  <a:rPr lang="en-US" sz="2400" dirty="0"/>
                  <a:t>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i="1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2400" dirty="0"/>
                  <a:t>-bounds throughout the analysis</a:t>
                </a:r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32" y="99178"/>
                <a:ext cx="7944592" cy="452185"/>
              </a:xfrm>
              <a:prstGeom prst="rect">
                <a:avLst/>
              </a:prstGeom>
              <a:blipFill>
                <a:blip r:embed="rId4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4F4DA-12FB-ECAB-EB0D-B57D9D1A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4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5428F141-E574-42AD-82E8-0C0E74C01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85" y="790878"/>
            <a:ext cx="4030460" cy="3219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8" y="-2"/>
            <a:ext cx="9905998" cy="708127"/>
          </a:xfrm>
        </p:spPr>
        <p:txBody>
          <a:bodyPr/>
          <a:lstStyle/>
          <a:p>
            <a:r>
              <a:rPr lang="en-US" dirty="0"/>
              <a:t>Example 2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ular Callout 4"/>
              <p:cNvSpPr/>
              <p:nvPr/>
            </p:nvSpPr>
            <p:spPr>
              <a:xfrm>
                <a:off x="3613067" y="631902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" name="Rectangular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067" y="631902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3"/>
                <a:stretch>
                  <a:fillRect b="-240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ular Callout 5"/>
              <p:cNvSpPr/>
              <p:nvPr/>
            </p:nvSpPr>
            <p:spPr>
              <a:xfrm>
                <a:off x="3535878" y="1597706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6" name="Rectangular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878" y="1597706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4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ular Callout 6"/>
              <p:cNvSpPr/>
              <p:nvPr/>
            </p:nvSpPr>
            <p:spPr>
              <a:xfrm>
                <a:off x="5501244" y="2511696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7" name="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244" y="2511696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5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ular Callout 7"/>
              <p:cNvSpPr/>
              <p:nvPr/>
            </p:nvSpPr>
            <p:spPr>
              <a:xfrm>
                <a:off x="5501244" y="2939208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8" name="Rectangular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244" y="2939208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6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/>
              <p:cNvSpPr/>
              <p:nvPr/>
            </p:nvSpPr>
            <p:spPr>
              <a:xfrm>
                <a:off x="3613067" y="3692706"/>
                <a:ext cx="884712" cy="317951"/>
              </a:xfrm>
              <a:prstGeom prst="wedgeRectCallout">
                <a:avLst>
                  <a:gd name="adj1" fmla="val -152180"/>
                  <a:gd name="adj2" fmla="val -49049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" name="Rectangular Callou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067" y="3692706"/>
                <a:ext cx="884712" cy="317951"/>
              </a:xfrm>
              <a:prstGeom prst="wedgeRectCallout">
                <a:avLst>
                  <a:gd name="adj1" fmla="val -152180"/>
                  <a:gd name="adj2" fmla="val -49049"/>
                </a:avLst>
              </a:prstGeom>
              <a:blipFill>
                <a:blip r:embed="rId7"/>
                <a:stretch>
                  <a:fillRect b="-240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ular Callout 9"/>
          <p:cNvSpPr/>
          <p:nvPr/>
        </p:nvSpPr>
        <p:spPr>
          <a:xfrm>
            <a:off x="4804559" y="515998"/>
            <a:ext cx="3573484" cy="806829"/>
          </a:xfrm>
          <a:prstGeom prst="wedgeRectCallout">
            <a:avLst>
              <a:gd name="adj1" fmla="val -69312"/>
              <a:gd name="adj2" fmla="val 1705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Consider this loop alone… number of loop iterations?</a:t>
            </a:r>
            <a:endParaRPr lang="en-CA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ular Callout 10"/>
              <p:cNvSpPr/>
              <p:nvPr/>
            </p:nvSpPr>
            <p:spPr>
              <a:xfrm>
                <a:off x="6638306" y="1544384"/>
                <a:ext cx="5278582" cy="745557"/>
              </a:xfrm>
              <a:prstGeom prst="wedgeRectCallout">
                <a:avLst>
                  <a:gd name="adj1" fmla="val -31122"/>
                  <a:gd name="adj2" fmla="val -80861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CA" sz="2000" dirty="0"/>
                  <a:t> starts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CA" sz="2000" dirty="0"/>
                  <a:t> and is repeatedly divided by 2… this can happen only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𝚯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</m:func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="1" dirty="0"/>
                  <a:t> times</a:t>
                </a:r>
                <a:endParaRPr lang="en-CA" sz="2000" dirty="0"/>
              </a:p>
            </p:txBody>
          </p:sp>
        </mc:Choice>
        <mc:Fallback xmlns="">
          <p:sp>
            <p:nvSpPr>
              <p:cNvPr id="11" name="Rectangular Callout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306" y="1544384"/>
                <a:ext cx="5278582" cy="745557"/>
              </a:xfrm>
              <a:prstGeom prst="wedgeRectCallout">
                <a:avLst>
                  <a:gd name="adj1" fmla="val -31122"/>
                  <a:gd name="adj2" fmla="val -80861"/>
                </a:avLst>
              </a:prstGeom>
              <a:blipFill>
                <a:blip r:embed="rId8"/>
                <a:stretch>
                  <a:fillRect r="-346" b="-79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ular Callout 11"/>
              <p:cNvSpPr/>
              <p:nvPr/>
            </p:nvSpPr>
            <p:spPr>
              <a:xfrm>
                <a:off x="6925479" y="2448916"/>
                <a:ext cx="4704236" cy="443510"/>
              </a:xfrm>
              <a:prstGeom prst="wedgeRectCallout">
                <a:avLst>
                  <a:gd name="adj1" fmla="val -26830"/>
                  <a:gd name="adj2" fmla="val -91572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So inner loop has runtime 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</m:func>
                    <m:r>
                      <a:rPr lang="en-US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sz="2000" dirty="0"/>
              </a:p>
            </p:txBody>
          </p:sp>
        </mc:Choice>
        <mc:Fallback xmlns="">
          <p:sp>
            <p:nvSpPr>
              <p:cNvPr id="12" name="Rectangular Callou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479" y="2448916"/>
                <a:ext cx="4704236" cy="443510"/>
              </a:xfrm>
              <a:prstGeom prst="wedgeRectCallout">
                <a:avLst>
                  <a:gd name="adj1" fmla="val -26830"/>
                  <a:gd name="adj2" fmla="val -91572"/>
                </a:avLst>
              </a:prstGeom>
              <a:blipFill>
                <a:blip r:embed="rId9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12"/>
              <p:cNvSpPr/>
              <p:nvPr/>
            </p:nvSpPr>
            <p:spPr>
              <a:xfrm>
                <a:off x="6969209" y="3176292"/>
                <a:ext cx="3962027" cy="701336"/>
              </a:xfrm>
              <a:prstGeom prst="wedgeRectCallout">
                <a:avLst>
                  <a:gd name="adj1" fmla="val -26830"/>
                  <a:gd name="adj2" fmla="val -91572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And the entire inner loop is executed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=1,2,…,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sz="2000" dirty="0"/>
              </a:p>
            </p:txBody>
          </p:sp>
        </mc:Choice>
        <mc:Fallback xmlns="">
          <p:sp>
            <p:nvSpPr>
              <p:cNvPr id="13" name="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209" y="3176292"/>
                <a:ext cx="3962027" cy="701336"/>
              </a:xfrm>
              <a:prstGeom prst="wedgeRectCallout">
                <a:avLst>
                  <a:gd name="adj1" fmla="val -26830"/>
                  <a:gd name="adj2" fmla="val -91572"/>
                </a:avLst>
              </a:prstGeom>
              <a:blipFill>
                <a:blip r:embed="rId10"/>
                <a:stretch>
                  <a:fillRect b="-1030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ular Callout 13"/>
              <p:cNvSpPr/>
              <p:nvPr/>
            </p:nvSpPr>
            <p:spPr>
              <a:xfrm>
                <a:off x="6258296" y="4081295"/>
                <a:ext cx="4521530" cy="512613"/>
              </a:xfrm>
              <a:prstGeom prst="wedgeRectCallout">
                <a:avLst>
                  <a:gd name="adj1" fmla="val -17798"/>
                  <a:gd name="adj2" fmla="val -95047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So, we have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𝚯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𝐥𝐨𝐠</m:t>
                                </m:r>
                              </m:fName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</m:func>
                          </m:e>
                        </m:nary>
                      </m:e>
                    </m:d>
                  </m:oMath>
                </a14:m>
                <a:endParaRPr lang="en-CA" sz="2000" b="1" dirty="0"/>
              </a:p>
            </p:txBody>
          </p:sp>
        </mc:Choice>
        <mc:Fallback xmlns="">
          <p:sp>
            <p:nvSpPr>
              <p:cNvPr id="14" name="Rectangular Callout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296" y="4081295"/>
                <a:ext cx="4521530" cy="512613"/>
              </a:xfrm>
              <a:prstGeom prst="wedgeRectCallout">
                <a:avLst>
                  <a:gd name="adj1" fmla="val -17798"/>
                  <a:gd name="adj2" fmla="val -95047"/>
                </a:avLst>
              </a:prstGeom>
              <a:blipFill>
                <a:blip r:embed="rId11"/>
                <a:stretch>
                  <a:fillRect t="-25806" b="-8951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ular Callout 14"/>
              <p:cNvSpPr/>
              <p:nvPr/>
            </p:nvSpPr>
            <p:spPr>
              <a:xfrm>
                <a:off x="1135880" y="4755448"/>
                <a:ext cx="5235038" cy="1027330"/>
              </a:xfrm>
              <a:prstGeom prst="wedgeRectCallout">
                <a:avLst>
                  <a:gd name="adj1" fmla="val -17699"/>
                  <a:gd name="adj2" fmla="val -43442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func>
                            </m:e>
                          </m:nary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func>
                            </m:e>
                          </m:nary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⊆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5" name="Rectangular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880" y="4755448"/>
                <a:ext cx="5235038" cy="1027330"/>
              </a:xfrm>
              <a:prstGeom prst="wedgeRectCallout">
                <a:avLst>
                  <a:gd name="adj1" fmla="val -17699"/>
                  <a:gd name="adj2" fmla="val -43442"/>
                </a:avLst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ular Callout 15"/>
              <p:cNvSpPr/>
              <p:nvPr/>
            </p:nvSpPr>
            <p:spPr>
              <a:xfrm>
                <a:off x="6459490" y="4755448"/>
                <a:ext cx="5576454" cy="1027330"/>
              </a:xfrm>
              <a:prstGeom prst="wedgeRectCallout">
                <a:avLst>
                  <a:gd name="adj1" fmla="val -17699"/>
                  <a:gd name="adj2" fmla="val -43442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func>
                            </m:e>
                          </m:nary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⊆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nary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⊆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𝜴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490" y="4755448"/>
                <a:ext cx="5576454" cy="1027330"/>
              </a:xfrm>
              <a:prstGeom prst="wedgeRectCallout">
                <a:avLst>
                  <a:gd name="adj1" fmla="val -17699"/>
                  <a:gd name="adj2" fmla="val -43442"/>
                </a:avLst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B4D16-045B-81AF-D412-E99EF844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4944" y="3437626"/>
            <a:ext cx="5694576" cy="1468800"/>
          </a:xfrm>
        </p:spPr>
        <p:txBody>
          <a:bodyPr>
            <a:normAutofit/>
          </a:bodyPr>
          <a:lstStyle/>
          <a:p>
            <a:r>
              <a:rPr lang="en-US" dirty="0"/>
              <a:t>… </a:t>
            </a:r>
            <a:r>
              <a:rPr lang="en-US" i="1" dirty="0"/>
              <a:t>Another </a:t>
            </a:r>
            <a:r>
              <a:rPr lang="en-US" dirty="0"/>
              <a:t>exercise in Loop analysis?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229651"/>
            <a:ext cx="4762500" cy="4676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01E38-F5E4-F1BE-175F-CCAD663A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5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55" y="68520"/>
            <a:ext cx="6555327" cy="946820"/>
          </a:xfrm>
        </p:spPr>
        <p:txBody>
          <a:bodyPr/>
          <a:lstStyle/>
          <a:p>
            <a:r>
              <a:rPr lang="en-CA" dirty="0"/>
              <a:t>Academic offenses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55" y="1122655"/>
            <a:ext cx="6669756" cy="4310526"/>
          </a:xfrm>
        </p:spPr>
        <p:txBody>
          <a:bodyPr>
            <a:normAutofit/>
          </a:bodyPr>
          <a:lstStyle/>
          <a:p>
            <a:r>
              <a:rPr lang="en-CA" dirty="0"/>
              <a:t>Beware plagiarism</a:t>
            </a:r>
          </a:p>
          <a:p>
            <a:pPr lvl="1"/>
            <a:r>
              <a:rPr lang="en-CA" b="1" dirty="0"/>
              <a:t>High level discussion</a:t>
            </a:r>
            <a:br>
              <a:rPr lang="en-CA" dirty="0"/>
            </a:br>
            <a:r>
              <a:rPr lang="en-CA" dirty="0"/>
              <a:t>about solutions with individual students is </a:t>
            </a:r>
            <a:r>
              <a:rPr lang="en-CA" b="1" dirty="0"/>
              <a:t>OK</a:t>
            </a:r>
          </a:p>
          <a:p>
            <a:pPr lvl="1"/>
            <a:r>
              <a:rPr lang="en-CA" dirty="0"/>
              <a:t>Don’t take written notes away from such discussions</a:t>
            </a:r>
          </a:p>
          <a:p>
            <a:pPr lvl="1"/>
            <a:r>
              <a:rPr lang="en-CA" dirty="0"/>
              <a:t>Class-wide discussion of solutions is </a:t>
            </a:r>
            <a:r>
              <a:rPr lang="en-CA" b="1" dirty="0"/>
              <a:t>not </a:t>
            </a:r>
            <a:r>
              <a:rPr lang="en-CA" dirty="0"/>
              <a:t>OK</a:t>
            </a:r>
            <a:r>
              <a:rPr lang="en-CA" b="1" dirty="0"/>
              <a:t> </a:t>
            </a:r>
            <a:r>
              <a:rPr lang="en-CA" dirty="0"/>
              <a:t>(until deadline+2 days)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11" y="0"/>
            <a:ext cx="537988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820E9-23C6-35DF-1E11-E68199AE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035" r="10465"/>
          <a:stretch/>
        </p:blipFill>
        <p:spPr>
          <a:xfrm>
            <a:off x="258783" y="1080655"/>
            <a:ext cx="7709560" cy="4205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0629" y="-2"/>
            <a:ext cx="11875323" cy="1028386"/>
          </a:xfrm>
        </p:spPr>
        <p:txBody>
          <a:bodyPr>
            <a:normAutofit/>
          </a:bodyPr>
          <a:lstStyle/>
          <a:p>
            <a:r>
              <a:rPr lang="en-CA" dirty="0"/>
              <a:t>Example 3 	(Bentley’s problem, Solution 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F43B2-2308-4211-B094-FBA6812208C4}"/>
              </a:ext>
            </a:extLst>
          </p:cNvPr>
          <p:cNvSpPr/>
          <p:nvPr/>
        </p:nvSpPr>
        <p:spPr>
          <a:xfrm>
            <a:off x="7603435" y="1500809"/>
            <a:ext cx="3230217" cy="969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Try to analyze this yourself!</a:t>
            </a:r>
          </a:p>
          <a:p>
            <a:pPr algn="ctr"/>
            <a:r>
              <a:rPr lang="en-CA" dirty="0"/>
              <a:t>One possible solution is given in these slides…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6CA79-335B-4114-344B-DF93503D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30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035" r="10465"/>
          <a:stretch/>
        </p:blipFill>
        <p:spPr>
          <a:xfrm>
            <a:off x="7125194" y="148442"/>
            <a:ext cx="4886696" cy="2665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4715" y="70544"/>
                <a:ext cx="6611763" cy="50134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b="1" dirty="0"/>
                  <a:t>Strategy 1:</a:t>
                </a:r>
                <a:r>
                  <a:rPr lang="en-CA" sz="2400" dirty="0"/>
                  <a:t> big-O and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400" dirty="0"/>
                  <a:t> bounds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5" y="70544"/>
                <a:ext cx="6611763" cy="501348"/>
              </a:xfrm>
              <a:prstGeom prst="rect">
                <a:avLst/>
              </a:prstGeom>
              <a:blipFill>
                <a:blip r:embed="rId3"/>
                <a:stretch>
                  <a:fillRect t="-4762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8441" y="704632"/>
                <a:ext cx="6976753" cy="57733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23"/>
                                        </m:r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e>
                                  </m:nary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4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𝚯</m:t>
                              </m:r>
                              <m:d>
                                <m:dPr>
                                  <m:ctrlP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𝚯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  <m:r>
                        <a:rPr lang="en-US" sz="2400" b="1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41" y="704632"/>
                <a:ext cx="6976753" cy="5773357"/>
              </a:xfrm>
              <a:blipFill>
                <a:blip r:embed="rId4"/>
                <a:stretch>
                  <a:fillRect t="-52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12"/>
              <p:cNvSpPr/>
              <p:nvPr/>
            </p:nvSpPr>
            <p:spPr>
              <a:xfrm>
                <a:off x="9568542" y="74519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3" name="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542" y="74519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5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ular Callout 15"/>
              <p:cNvSpPr/>
              <p:nvPr/>
            </p:nvSpPr>
            <p:spPr>
              <a:xfrm>
                <a:off x="10213768" y="1163463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3768" y="1163463"/>
                <a:ext cx="884712" cy="317951"/>
              </a:xfrm>
              <a:prstGeom prst="wedgeRectCallout">
                <a:avLst>
                  <a:gd name="adj1" fmla="val -156878"/>
                  <a:gd name="adj2" fmla="val 42458"/>
                </a:avLst>
              </a:prstGeom>
              <a:blipFill>
                <a:blip r:embed="rId6"/>
                <a:stretch>
                  <a:fillRect b="-240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ular Callout 16"/>
              <p:cNvSpPr/>
              <p:nvPr/>
            </p:nvSpPr>
            <p:spPr>
              <a:xfrm>
                <a:off x="11307288" y="1847901"/>
                <a:ext cx="884712" cy="317951"/>
              </a:xfrm>
              <a:prstGeom prst="wedgeRectCallout">
                <a:avLst>
                  <a:gd name="adj1" fmla="val -115267"/>
                  <a:gd name="adj2" fmla="val 38723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7" name="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288" y="1847901"/>
                <a:ext cx="884712" cy="317951"/>
              </a:xfrm>
              <a:prstGeom prst="wedgeRectCallout">
                <a:avLst>
                  <a:gd name="adj1" fmla="val -115267"/>
                  <a:gd name="adj2" fmla="val 38723"/>
                </a:avLst>
              </a:prstGeom>
              <a:blipFill>
                <a:blip r:embed="rId7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11307288" y="2806662"/>
                <a:ext cx="884712" cy="317951"/>
              </a:xfrm>
              <a:prstGeom prst="wedgeRectCallout">
                <a:avLst>
                  <a:gd name="adj1" fmla="val -50166"/>
                  <a:gd name="adj2" fmla="val -103205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288" y="2806662"/>
                <a:ext cx="884712" cy="317951"/>
              </a:xfrm>
              <a:prstGeom prst="wedgeRectCallout">
                <a:avLst>
                  <a:gd name="adj1" fmla="val -50166"/>
                  <a:gd name="adj2" fmla="val -103205"/>
                </a:avLst>
              </a:prstGeom>
              <a:blipFill>
                <a:blip r:embed="rId8"/>
                <a:stretch>
                  <a:fillRect b="-154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ular Callout 18"/>
              <p:cNvSpPr/>
              <p:nvPr/>
            </p:nvSpPr>
            <p:spPr>
              <a:xfrm>
                <a:off x="10908475" y="-10880"/>
                <a:ext cx="848096" cy="864115"/>
              </a:xfrm>
              <a:prstGeom prst="wedgeRectCallout">
                <a:avLst>
                  <a:gd name="adj1" fmla="val -160379"/>
                  <a:gd name="adj2" fmla="val 3283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nary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9" name="Rectangular Callou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8475" y="-10880"/>
                <a:ext cx="848096" cy="864115"/>
              </a:xfrm>
              <a:prstGeom prst="wedgeRectCallout">
                <a:avLst>
                  <a:gd name="adj1" fmla="val -160379"/>
                  <a:gd name="adj2" fmla="val 32838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ular Callout 20"/>
          <p:cNvSpPr/>
          <p:nvPr/>
        </p:nvSpPr>
        <p:spPr>
          <a:xfrm>
            <a:off x="5685769" y="4681027"/>
            <a:ext cx="4213303" cy="989379"/>
          </a:xfrm>
          <a:prstGeom prst="wedgeRectCallout">
            <a:avLst>
              <a:gd name="adj1" fmla="val -82561"/>
              <a:gd name="adj2" fmla="val 3418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/>
              <a:t>This is the </a:t>
            </a:r>
            <a:r>
              <a:rPr lang="en-CA" sz="2000" b="1" dirty="0"/>
              <a:t>maximum number of iterations</a:t>
            </a:r>
            <a:r>
              <a:rPr lang="en-CA" sz="2000" dirty="0"/>
              <a:t> that could be performed in this loop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FE9231-8268-5DAD-02DC-1FC11994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9187" r="10465" b="4280"/>
          <a:stretch/>
        </p:blipFill>
        <p:spPr>
          <a:xfrm>
            <a:off x="7352476" y="70544"/>
            <a:ext cx="4611911" cy="2263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4715" y="70544"/>
                <a:ext cx="6611763" cy="38968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dirty="0"/>
                  <a:t>Proving a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400" dirty="0"/>
                  <a:t> bound…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5" y="70544"/>
                <a:ext cx="6611763" cy="389684"/>
              </a:xfrm>
              <a:prstGeom prst="rect">
                <a:avLst/>
              </a:prstGeom>
              <a:blipFill>
                <a:blip r:embed="rId3"/>
                <a:stretch>
                  <a:fillRect t="-20000" b="-4307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4181" y="490508"/>
                <a:ext cx="6923315" cy="54318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𝚯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4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4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181" y="490508"/>
                <a:ext cx="6923315" cy="5431899"/>
              </a:xfrm>
              <a:blipFill>
                <a:blip r:embed="rId4"/>
                <a:stretch>
                  <a:fillRect t="-44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280318" y="874751"/>
            <a:ext cx="1352303" cy="5013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Recall:</a:t>
            </a:r>
            <a:endParaRPr lang="en-CA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ular Callout 22"/>
              <p:cNvSpPr/>
              <p:nvPr/>
            </p:nvSpPr>
            <p:spPr>
              <a:xfrm>
                <a:off x="5848597" y="2364009"/>
                <a:ext cx="5810810" cy="762273"/>
              </a:xfrm>
              <a:prstGeom prst="wedgeRectCallout">
                <a:avLst>
                  <a:gd name="adj1" fmla="val -59966"/>
                  <a:gd name="adj2" fmla="val -41650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Intuition: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 is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𝛀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in </a:t>
                </a:r>
                <a:r>
                  <a:rPr lang="en-CA" sz="2000" b="1" dirty="0"/>
                  <a:t>some</a:t>
                </a:r>
                <a:r>
                  <a:rPr lang="en-CA" sz="2000" dirty="0"/>
                  <a:t> iterations. How many iterations? Lots?</a:t>
                </a:r>
              </a:p>
            </p:txBody>
          </p:sp>
        </mc:Choice>
        <mc:Fallback xmlns="">
          <p:sp>
            <p:nvSpPr>
              <p:cNvPr id="23" name="Rectangular Callout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597" y="2364009"/>
                <a:ext cx="5810810" cy="762273"/>
              </a:xfrm>
              <a:prstGeom prst="wedgeRectCallout">
                <a:avLst>
                  <a:gd name="adj1" fmla="val -59966"/>
                  <a:gd name="adj2" fmla="val -41650"/>
                </a:avLst>
              </a:prstGeom>
              <a:blipFill>
                <a:blip r:embed="rId5"/>
                <a:stretch>
                  <a:fillRect b="-94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ular Callout 20"/>
              <p:cNvSpPr/>
              <p:nvPr/>
            </p:nvSpPr>
            <p:spPr>
              <a:xfrm>
                <a:off x="6063885" y="3367943"/>
                <a:ext cx="5979225" cy="1045304"/>
              </a:xfrm>
              <a:prstGeom prst="wedgeRectCallout">
                <a:avLst>
                  <a:gd name="adj1" fmla="val -21293"/>
                  <a:gd name="adj2" fmla="val -75851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To get a good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000" dirty="0"/>
                  <a:t>-bound, we ask questions like:</a:t>
                </a:r>
                <a:br>
                  <a:rPr lang="en-CA" sz="2000" dirty="0"/>
                </a:br>
                <a:r>
                  <a:rPr lang="en-CA" sz="2000" dirty="0"/>
                  <a:t>When do our </a:t>
                </a:r>
                <a:r>
                  <a:rPr lang="en-CA" sz="2000" b="1" dirty="0"/>
                  <a:t>loops</a:t>
                </a:r>
                <a:r>
                  <a:rPr lang="en-CA" sz="2000" dirty="0"/>
                  <a:t> have </a:t>
                </a:r>
                <a:r>
                  <a:rPr lang="en-CA" sz="2000" b="1" u="sng" dirty="0"/>
                  <a:t>many</a:t>
                </a:r>
                <a:r>
                  <a:rPr lang="en-CA" sz="2000" b="1" dirty="0"/>
                  <a:t> iterations</a:t>
                </a:r>
                <a:r>
                  <a:rPr lang="en-CA" sz="2000" dirty="0"/>
                  <a:t>?</a:t>
                </a:r>
              </a:p>
              <a:p>
                <a:pPr algn="ctr"/>
                <a:r>
                  <a:rPr lang="en-CA" sz="2000" dirty="0"/>
                  <a:t>When is our </a:t>
                </a:r>
                <a:r>
                  <a:rPr lang="en-CA" sz="2000" b="1" dirty="0"/>
                  <a:t>dominant term </a:t>
                </a:r>
                <a:r>
                  <a:rPr lang="en-CA" sz="2000" b="1" u="sng" dirty="0"/>
                  <a:t>large</a:t>
                </a:r>
                <a:r>
                  <a:rPr lang="en-CA" sz="2000" dirty="0"/>
                  <a:t>?</a:t>
                </a:r>
              </a:p>
            </p:txBody>
          </p:sp>
        </mc:Choice>
        <mc:Fallback xmlns="">
          <p:sp>
            <p:nvSpPr>
              <p:cNvPr id="21" name="Rectangular Callout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885" y="3367943"/>
                <a:ext cx="5979225" cy="1045304"/>
              </a:xfrm>
              <a:prstGeom prst="wedgeRectCallout">
                <a:avLst>
                  <a:gd name="adj1" fmla="val -21293"/>
                  <a:gd name="adj2" fmla="val -75851"/>
                </a:avLst>
              </a:prstGeom>
              <a:blipFill>
                <a:blip r:embed="rId6"/>
                <a:stretch>
                  <a:fillRect b="-63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ular Callout 14"/>
              <p:cNvSpPr/>
              <p:nvPr/>
            </p:nvSpPr>
            <p:spPr>
              <a:xfrm>
                <a:off x="6136282" y="4627194"/>
                <a:ext cx="5580093" cy="670375"/>
              </a:xfrm>
              <a:prstGeom prst="wedgeRectCallout">
                <a:avLst>
                  <a:gd name="adj1" fmla="val -21035"/>
                  <a:gd name="adj2" fmla="val -81501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Many iterations: when our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CA" sz="2000" b="1" dirty="0"/>
                  <a:t> loop does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𝛀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="1" dirty="0"/>
                  <a:t> iterations! </a:t>
                </a:r>
                <a:r>
                  <a:rPr lang="en-CA" sz="2000" dirty="0"/>
                  <a:t>For example, when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CA" sz="2000" dirty="0"/>
                  <a:t>…</a:t>
                </a:r>
              </a:p>
            </p:txBody>
          </p:sp>
        </mc:Choice>
        <mc:Fallback xmlns="">
          <p:sp>
            <p:nvSpPr>
              <p:cNvPr id="15" name="Rectangular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282" y="4627194"/>
                <a:ext cx="5580093" cy="670375"/>
              </a:xfrm>
              <a:prstGeom prst="wedgeRectCallout">
                <a:avLst>
                  <a:gd name="adj1" fmla="val -21035"/>
                  <a:gd name="adj2" fmla="val -81501"/>
                </a:avLst>
              </a:prstGeom>
              <a:blipFill>
                <a:blip r:embed="rId7"/>
                <a:stretch>
                  <a:fillRect b="-1360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ular Callout 23"/>
              <p:cNvSpPr/>
              <p:nvPr/>
            </p:nvSpPr>
            <p:spPr>
              <a:xfrm>
                <a:off x="6136282" y="5511516"/>
                <a:ext cx="5580093" cy="696462"/>
              </a:xfrm>
              <a:prstGeom prst="wedgeRectCallout">
                <a:avLst>
                  <a:gd name="adj1" fmla="val -20493"/>
                  <a:gd name="adj2" fmla="val -79989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Large dominant term: when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b="1" dirty="0"/>
                  <a:t>is much larger than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CA" sz="2000" b="1" dirty="0"/>
                  <a:t> </a:t>
                </a:r>
                <a:r>
                  <a:rPr lang="en-CA" sz="2000" dirty="0"/>
                  <a:t>(i.e., by a factor of n)</a:t>
                </a:r>
              </a:p>
            </p:txBody>
          </p:sp>
        </mc:Choice>
        <mc:Fallback xmlns="">
          <p:sp>
            <p:nvSpPr>
              <p:cNvPr id="24" name="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282" y="5511516"/>
                <a:ext cx="5580093" cy="696462"/>
              </a:xfrm>
              <a:prstGeom prst="wedgeRectCallout">
                <a:avLst>
                  <a:gd name="adj1" fmla="val -20493"/>
                  <a:gd name="adj2" fmla="val -79989"/>
                </a:avLst>
              </a:prstGeom>
              <a:blipFill>
                <a:blip r:embed="rId8"/>
                <a:stretch>
                  <a:fillRect b="-119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AD9A49-5E96-74AD-DC7F-44D83F7F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15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9187" r="10465" b="4280"/>
          <a:stretch/>
        </p:blipFill>
        <p:spPr>
          <a:xfrm>
            <a:off x="7352476" y="70544"/>
            <a:ext cx="4611911" cy="2263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4715" y="70544"/>
                <a:ext cx="6611763" cy="38968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dirty="0"/>
                  <a:t>Proving a big-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CA" sz="2400" dirty="0"/>
                  <a:t> bound… </a:t>
                </a:r>
                <a:r>
                  <a:rPr lang="en-CA" sz="2400" b="1" dirty="0"/>
                  <a:t>continued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5" y="70544"/>
                <a:ext cx="6611763" cy="389684"/>
              </a:xfrm>
              <a:prstGeom prst="rect">
                <a:avLst/>
              </a:prstGeom>
              <a:blipFill>
                <a:blip r:embed="rId3"/>
                <a:stretch>
                  <a:fillRect t="-20000" b="-4307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4181" y="490508"/>
                <a:ext cx="6562297" cy="57770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/4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CA" sz="2400" b="1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1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1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  <m:r>
                                            <a:rPr lang="en-US" sz="2400" b="1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num>
                                        <m:den>
                                          <m:r>
                                            <a:rPr lang="en-US" sz="2400" b="1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𝟒</m:t>
                                          </m:r>
                                        </m:den>
                                      </m:f>
                                      <m:r>
                                        <a:rPr lang="en-US" sz="2400" b="1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400" b="1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1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num>
                                        <m:den>
                                          <m:r>
                                            <a:rPr lang="en-US" sz="2400" b="1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/4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24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num>
                            <m:den>
                              <m:r>
                                <a:rPr lang="en-US" sz="24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num>
                            <m:den>
                              <m:r>
                                <a:rPr lang="en-US" sz="24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181" y="490508"/>
                <a:ext cx="6562297" cy="5777068"/>
              </a:xfrm>
              <a:blipFill>
                <a:blip r:embed="rId4"/>
                <a:stretch>
                  <a:fillRect t="-4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4715" y="901480"/>
            <a:ext cx="1352303" cy="5013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Recall:</a:t>
            </a:r>
            <a:endParaRPr lang="en-CA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ular Callout 14"/>
              <p:cNvSpPr/>
              <p:nvPr/>
            </p:nvSpPr>
            <p:spPr>
              <a:xfrm>
                <a:off x="6461357" y="2568280"/>
                <a:ext cx="4540454" cy="768373"/>
              </a:xfrm>
              <a:prstGeom prst="wedgeRectCallout">
                <a:avLst>
                  <a:gd name="adj1" fmla="val -68515"/>
                  <a:gd name="adj2" fmla="val -49977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Smallest</a:t>
                </a:r>
                <a:r>
                  <a:rPr lang="en-US" sz="2000" dirty="0"/>
                  <a:t> possible value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br>
                  <a:rPr lang="en-US" sz="2000" b="0" dirty="0"/>
                </a:br>
                <a:r>
                  <a:rPr lang="en-CA" sz="2000" dirty="0"/>
                  <a:t>for these bounds on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CA" sz="2000" b="1" i="1" dirty="0"/>
              </a:p>
            </p:txBody>
          </p:sp>
        </mc:Choice>
        <mc:Fallback xmlns="">
          <p:sp>
            <p:nvSpPr>
              <p:cNvPr id="15" name="Rectangular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357" y="2568280"/>
                <a:ext cx="4540454" cy="768373"/>
              </a:xfrm>
              <a:prstGeom prst="wedgeRectCallout">
                <a:avLst>
                  <a:gd name="adj1" fmla="val -68515"/>
                  <a:gd name="adj2" fmla="val -49977"/>
                </a:avLst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ular Callout 10"/>
          <p:cNvSpPr/>
          <p:nvPr/>
        </p:nvSpPr>
        <p:spPr>
          <a:xfrm>
            <a:off x="7352476" y="3598983"/>
            <a:ext cx="4540454" cy="768373"/>
          </a:xfrm>
          <a:prstGeom prst="wedgeRectCallout">
            <a:avLst>
              <a:gd name="adj1" fmla="val -15434"/>
              <a:gd name="adj2" fmla="val -8859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will perform </a:t>
            </a:r>
            <a:r>
              <a:rPr lang="en-US" sz="2000" b="1" dirty="0"/>
              <a:t>at least this much</a:t>
            </a:r>
            <a:r>
              <a:rPr lang="en-US" sz="2000" dirty="0"/>
              <a:t> work in </a:t>
            </a:r>
            <a:r>
              <a:rPr lang="en-US" sz="2000" b="1" dirty="0"/>
              <a:t>every </a:t>
            </a:r>
            <a:r>
              <a:rPr lang="en-US" sz="2000" dirty="0"/>
              <a:t>iteration!</a:t>
            </a:r>
            <a:endParaRPr lang="en-CA" sz="2000" dirty="0"/>
          </a:p>
        </p:txBody>
      </p:sp>
      <p:sp>
        <p:nvSpPr>
          <p:cNvPr id="13" name="Rectangular Callout 12"/>
          <p:cNvSpPr/>
          <p:nvPr/>
        </p:nvSpPr>
        <p:spPr>
          <a:xfrm>
            <a:off x="5171282" y="4492529"/>
            <a:ext cx="4780239" cy="1019682"/>
          </a:xfrm>
          <a:prstGeom prst="wedgeRectCallout">
            <a:avLst>
              <a:gd name="adj1" fmla="val -65009"/>
              <a:gd name="adj2" fmla="val -118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This term does </a:t>
            </a:r>
            <a:r>
              <a:rPr lang="en-US" sz="2000" b="1" dirty="0"/>
              <a:t>not</a:t>
            </a:r>
            <a:r>
              <a:rPr lang="en-US" sz="2000" dirty="0"/>
              <a:t> depend on the loop indexes, so just </a:t>
            </a:r>
            <a:r>
              <a:rPr lang="en-US" sz="2000" b="1" dirty="0"/>
              <a:t>multiply </a:t>
            </a:r>
            <a:r>
              <a:rPr lang="en-US" sz="2000" dirty="0"/>
              <a:t>by the total number of loop iterations…</a:t>
            </a:r>
            <a:endParaRPr lang="en-CA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ular Callout 15"/>
              <p:cNvSpPr/>
              <p:nvPr/>
            </p:nvSpPr>
            <p:spPr>
              <a:xfrm>
                <a:off x="4449351" y="5802785"/>
                <a:ext cx="7515035" cy="443498"/>
              </a:xfrm>
              <a:prstGeom prst="wedgeRectCallout">
                <a:avLst>
                  <a:gd name="adj1" fmla="val -15176"/>
                  <a:gd name="adj2" fmla="val -37379"/>
                </a:avLst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Since we have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000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000" dirty="0">
                    <a:solidFill>
                      <a:srgbClr val="000000"/>
                    </a:solidFill>
                  </a:rPr>
                  <a:t>, we have </a:t>
                </a:r>
                <a:r>
                  <a:rPr lang="en-CA" sz="2000" b="1" dirty="0">
                    <a:solidFill>
                      <a:srgbClr val="000000"/>
                    </a:solidFill>
                  </a:rPr>
                  <a:t>proved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endParaRPr lang="en-CA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351" y="5802785"/>
                <a:ext cx="7515035" cy="443498"/>
              </a:xfrm>
              <a:prstGeom prst="wedgeRectCallout">
                <a:avLst>
                  <a:gd name="adj1" fmla="val -15176"/>
                  <a:gd name="adj2" fmla="val -37379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85A8D-5706-475A-66F8-E1D41222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26C2-D935-3DBF-B9ED-45538904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61DA0-5336-709E-507F-8983EF397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CBF33-5A47-83CA-18D3-90CAB68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782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D4991-FFBD-4569-BDA4-6F2EABFB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12D95-D25C-4843-9964-8A870EEE6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Study-song of the day</a:t>
            </a:r>
          </a:p>
          <a:p>
            <a:r>
              <a:rPr lang="en-CA" dirty="0"/>
              <a:t>Tool - Descending</a:t>
            </a:r>
          </a:p>
          <a:p>
            <a:r>
              <a:rPr lang="en-CA" dirty="0">
                <a:hlinkClick r:id="rId2" action="ppaction://hlinkfile"/>
              </a:rPr>
              <a:t>youtu.be/</a:t>
            </a:r>
            <a:r>
              <a:rPr lang="en-CA" dirty="0" err="1">
                <a:hlinkClick r:id="rId2" action="ppaction://hlinkfile"/>
              </a:rPr>
              <a:t>PcSoLwFisaw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E0581-7FC4-E717-3AF5-D2B053BD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09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1620" y="139079"/>
            <a:ext cx="9298642" cy="752866"/>
          </a:xfrm>
          <a:prstGeom prst="rect">
            <a:avLst/>
          </a:prstGeom>
          <a:solidFill>
            <a:srgbClr val="293844">
              <a:alpha val="9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91620" y="1250403"/>
            <a:ext cx="6931959" cy="4968688"/>
          </a:xfrm>
          <a:prstGeom prst="rect">
            <a:avLst/>
          </a:prstGeom>
          <a:solidFill>
            <a:srgbClr val="293844">
              <a:alpha val="9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20" y="139080"/>
            <a:ext cx="9298642" cy="75286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Why is CS341 Important For You?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20" y="1250403"/>
            <a:ext cx="6931960" cy="4968688"/>
          </a:xfrm>
          <a:noFill/>
        </p:spPr>
        <p:txBody>
          <a:bodyPr/>
          <a:lstStyle/>
          <a:p>
            <a:r>
              <a:rPr lang="en-US" dirty="0"/>
              <a:t>Algorithms is the heart of CS</a:t>
            </a:r>
          </a:p>
          <a:p>
            <a:pPr lvl="1"/>
            <a:r>
              <a:rPr lang="en-US" dirty="0"/>
              <a:t>It appears often in later courses</a:t>
            </a:r>
          </a:p>
          <a:p>
            <a:pPr lvl="1"/>
            <a:r>
              <a:rPr lang="en-US" dirty="0"/>
              <a:t>It dominates </a:t>
            </a:r>
            <a:r>
              <a:rPr lang="en-US" b="1" dirty="0"/>
              <a:t>technical interviews</a:t>
            </a:r>
          </a:p>
          <a:p>
            <a:pPr lvl="2"/>
            <a:r>
              <a:rPr lang="en-US" dirty="0"/>
              <a:t>Master this material…</a:t>
            </a:r>
            <a:br>
              <a:rPr lang="en-US" dirty="0"/>
            </a:br>
            <a:r>
              <a:rPr lang="en-US" dirty="0"/>
              <a:t>make your </a:t>
            </a:r>
            <a:r>
              <a:rPr lang="en-US" dirty="0">
                <a:sym typeface="Wingdings" panose="05000000000000000000" pitchFamily="2" charset="2"/>
              </a:rPr>
              <a:t>i</a:t>
            </a:r>
            <a:r>
              <a:rPr lang="en-US" dirty="0"/>
              <a:t>nterviews easy!</a:t>
            </a:r>
          </a:p>
          <a:p>
            <a:r>
              <a:rPr lang="en-US" dirty="0"/>
              <a:t>Designing algorithms is </a:t>
            </a:r>
            <a:r>
              <a:rPr lang="en-US" b="1" dirty="0"/>
              <a:t>creative </a:t>
            </a:r>
            <a:r>
              <a:rPr lang="en-US" dirty="0"/>
              <a:t>work</a:t>
            </a:r>
          </a:p>
          <a:p>
            <a:pPr lvl="1"/>
            <a:r>
              <a:rPr lang="en-US" dirty="0"/>
              <a:t>Useful for some of the more interesting jobs out there</a:t>
            </a:r>
          </a:p>
          <a:p>
            <a:r>
              <a:rPr lang="en-US" dirty="0"/>
              <a:t>And, you want to graduate…</a:t>
            </a:r>
          </a:p>
          <a:p>
            <a:endParaRPr lang="en-CA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r="14466"/>
          <a:stretch/>
        </p:blipFill>
        <p:spPr>
          <a:xfrm>
            <a:off x="8864928" y="769698"/>
            <a:ext cx="2988859" cy="2871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/>
          <a:stretch/>
        </p:blipFill>
        <p:spPr>
          <a:xfrm>
            <a:off x="7062325" y="2387033"/>
            <a:ext cx="3924795" cy="2554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3" t="12453" b="31148"/>
          <a:stretch/>
        </p:blipFill>
        <p:spPr>
          <a:xfrm>
            <a:off x="7200900" y="4031014"/>
            <a:ext cx="4741156" cy="2507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233792" y="5401406"/>
            <a:ext cx="5846839" cy="817685"/>
            <a:chOff x="6233792" y="5401406"/>
            <a:chExt cx="5846839" cy="817685"/>
          </a:xfrm>
        </p:grpSpPr>
        <p:sp>
          <p:nvSpPr>
            <p:cNvPr id="7" name="Flowchart: Process 6"/>
            <p:cNvSpPr/>
            <p:nvPr/>
          </p:nvSpPr>
          <p:spPr>
            <a:xfrm>
              <a:off x="8502162" y="6057899"/>
              <a:ext cx="1916723" cy="161191"/>
            </a:xfrm>
            <a:prstGeom prst="flowChartProcess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28700" t="57969" r="32467" b="38472"/>
            <a:stretch/>
          </p:blipFill>
          <p:spPr>
            <a:xfrm>
              <a:off x="6233793" y="5401406"/>
              <a:ext cx="5846837" cy="501162"/>
            </a:xfrm>
            <a:prstGeom prst="rect">
              <a:avLst/>
            </a:prstGeom>
          </p:spPr>
        </p:pic>
        <p:sp>
          <p:nvSpPr>
            <p:cNvPr id="9" name="Flowchart: Process 8"/>
            <p:cNvSpPr/>
            <p:nvPr/>
          </p:nvSpPr>
          <p:spPr>
            <a:xfrm>
              <a:off x="6233792" y="5401406"/>
              <a:ext cx="5846837" cy="501162"/>
            </a:xfrm>
            <a:prstGeom prst="flowChartProcess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233793" y="5902568"/>
              <a:ext cx="2268369" cy="3165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418885" y="5902568"/>
              <a:ext cx="1661746" cy="31652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1E1B6E-2797-5527-D436-BD44C503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of computation</a:t>
            </a:r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E245F-34FA-630E-AA82-6890B0C4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242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4414</TotalTime>
  <Words>3293</Words>
  <Application>Microsoft Office PowerPoint</Application>
  <PresentationFormat>Widescreen</PresentationFormat>
  <Paragraphs>731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Calibri</vt:lpstr>
      <vt:lpstr>Cambria Math</vt:lpstr>
      <vt:lpstr>Century Gothic</vt:lpstr>
      <vt:lpstr>Droid Sans Mono for Powerline</vt:lpstr>
      <vt:lpstr>Mesh</vt:lpstr>
      <vt:lpstr>CS341: Algorithms (F23)</vt:lpstr>
      <vt:lpstr>Table of Contents</vt:lpstr>
      <vt:lpstr>Course mechanics</vt:lpstr>
      <vt:lpstr>Course mechanics</vt:lpstr>
      <vt:lpstr>Assessments</vt:lpstr>
      <vt:lpstr>Textbook</vt:lpstr>
      <vt:lpstr>Academic offenses</vt:lpstr>
      <vt:lpstr>Why is CS341 Important For You?</vt:lpstr>
      <vt:lpstr>Models of computation</vt:lpstr>
      <vt:lpstr>What is an Algorithm?</vt:lpstr>
      <vt:lpstr>Analysis of algorithms</vt:lpstr>
      <vt:lpstr>PowerPoint Presentation</vt:lpstr>
      <vt:lpstr>Models of computation</vt:lpstr>
      <vt:lpstr>Unit cost model</vt:lpstr>
      <vt:lpstr>But sometimes we care about word size</vt:lpstr>
      <vt:lpstr>Word RAM model</vt:lpstr>
      <vt:lpstr>Bit complexity model</vt:lpstr>
      <vt:lpstr>Bentley’s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A[i…j] is maximal</vt:lpstr>
      <vt:lpstr>PowerPoint Presentation</vt:lpstr>
      <vt:lpstr>PowerPoint Presentation</vt:lpstr>
      <vt:lpstr>PowerPoint Presentation</vt:lpstr>
      <vt:lpstr>Analysis in the bit complexity model</vt:lpstr>
      <vt:lpstr>Complexity of Addition</vt:lpstr>
      <vt:lpstr>Adding sum and A[k]</vt:lpstr>
      <vt:lpstr>Zooming out to the k loop</vt:lpstr>
      <vt:lpstr>Accounting for the outer loops</vt:lpstr>
      <vt:lpstr>How about word RAM?</vt:lpstr>
      <vt:lpstr>Bentley’s solutions: runtime in practice</vt:lpstr>
      <vt:lpstr>Homework: Big-O Review &amp; exercises</vt:lpstr>
      <vt:lpstr>PowerPoint Presentation</vt:lpstr>
      <vt:lpstr>PowerPoint Presentation</vt:lpstr>
      <vt:lpstr>PowerPoint Presentation</vt:lpstr>
      <vt:lpstr>PowerPoint Presentation</vt:lpstr>
      <vt:lpstr>Exercise</vt:lpstr>
      <vt:lpstr>Exercise</vt:lpstr>
      <vt:lpstr>Comparing growth rates</vt:lpstr>
      <vt:lpstr>PowerPoint Presentation</vt:lpstr>
      <vt:lpstr>Limit technique for comparing growth rates</vt:lpstr>
      <vt:lpstr>Limit rules 1/3</vt:lpstr>
      <vt:lpstr>Limit rules 2/3</vt:lpstr>
      <vt:lpstr>Limit rules 3/3</vt:lpstr>
      <vt:lpstr>L’Hospital’s rule</vt:lpstr>
      <vt:lpstr>Using the limit method: Exercise 1</vt:lpstr>
      <vt:lpstr>Using the limit method: Exercise 2</vt:lpstr>
      <vt:lpstr>Using the limit method: Exercise 2</vt:lpstr>
      <vt:lpstr>PowerPoint Presentation</vt:lpstr>
      <vt:lpstr>Summations and sequences</vt:lpstr>
      <vt:lpstr>PowerPoint Presentation</vt:lpstr>
      <vt:lpstr>PowerPoint Presentation</vt:lpstr>
      <vt:lpstr>Sequences</vt:lpstr>
      <vt:lpstr>Sequences continued</vt:lpstr>
      <vt:lpstr>PowerPoint Presentation</vt:lpstr>
      <vt:lpstr>Logarithm Rules</vt:lpstr>
      <vt:lpstr>PowerPoint Presentation</vt:lpstr>
      <vt:lpstr>Base of logarithm does not matter!</vt:lpstr>
      <vt:lpstr>Loop analysis</vt:lpstr>
      <vt:lpstr>Meta-algorithm for analyzing loops</vt:lpstr>
      <vt:lpstr>two big-O analysis strategies</vt:lpstr>
      <vt:lpstr>Example 1</vt:lpstr>
      <vt:lpstr>PowerPoint Presentation</vt:lpstr>
      <vt:lpstr>PowerPoint Presentation</vt:lpstr>
      <vt:lpstr>Example 2</vt:lpstr>
      <vt:lpstr>… Another exercise in Loop analysis?</vt:lpstr>
      <vt:lpstr>Example 3  (Bentley’s problem, Solution 1)</vt:lpstr>
      <vt:lpstr>PowerPoint Presentation</vt:lpstr>
      <vt:lpstr>PowerPoint Presentation</vt:lpstr>
      <vt:lpstr>PowerPoint Presentation</vt:lpstr>
      <vt:lpstr>PowerPoint Presentation</vt:lpstr>
      <vt:lpstr>Bonus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341: Algorithms</dc:title>
  <dc:creator>Trevor Brown</dc:creator>
  <cp:lastModifiedBy>Trevor Brown</cp:lastModifiedBy>
  <cp:revision>112</cp:revision>
  <dcterms:created xsi:type="dcterms:W3CDTF">2019-01-07T22:31:11Z</dcterms:created>
  <dcterms:modified xsi:type="dcterms:W3CDTF">2023-09-13T05:23:15Z</dcterms:modified>
</cp:coreProperties>
</file>