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481" r:id="rId3"/>
    <p:sldId id="482" r:id="rId4"/>
    <p:sldId id="485" r:id="rId5"/>
    <p:sldId id="490" r:id="rId6"/>
    <p:sldId id="483" r:id="rId7"/>
    <p:sldId id="486" r:id="rId8"/>
    <p:sldId id="487" r:id="rId9"/>
    <p:sldId id="488" r:id="rId10"/>
    <p:sldId id="491" r:id="rId11"/>
    <p:sldId id="492" r:id="rId12"/>
    <p:sldId id="501" r:id="rId13"/>
    <p:sldId id="489" r:id="rId14"/>
    <p:sldId id="493" r:id="rId15"/>
    <p:sldId id="276" r:id="rId16"/>
    <p:sldId id="494" r:id="rId17"/>
    <p:sldId id="282" r:id="rId18"/>
    <p:sldId id="497" r:id="rId19"/>
    <p:sldId id="498" r:id="rId20"/>
    <p:sldId id="499" r:id="rId21"/>
    <p:sldId id="500" r:id="rId22"/>
    <p:sldId id="269" r:id="rId23"/>
    <p:sldId id="407" r:id="rId24"/>
    <p:sldId id="508" r:id="rId25"/>
    <p:sldId id="408" r:id="rId26"/>
    <p:sldId id="409" r:id="rId27"/>
    <p:sldId id="509" r:id="rId28"/>
    <p:sldId id="510" r:id="rId29"/>
    <p:sldId id="406" r:id="rId30"/>
    <p:sldId id="281" r:id="rId31"/>
    <p:sldId id="273" r:id="rId32"/>
    <p:sldId id="271" r:id="rId33"/>
    <p:sldId id="267" r:id="rId34"/>
    <p:sldId id="275" r:id="rId35"/>
    <p:sldId id="283" r:id="rId36"/>
    <p:sldId id="284" r:id="rId37"/>
    <p:sldId id="507" r:id="rId38"/>
    <p:sldId id="503" r:id="rId39"/>
    <p:sldId id="50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81"/>
            <p14:sldId id="482"/>
            <p14:sldId id="485"/>
            <p14:sldId id="490"/>
            <p14:sldId id="483"/>
            <p14:sldId id="486"/>
            <p14:sldId id="487"/>
            <p14:sldId id="488"/>
            <p14:sldId id="491"/>
            <p14:sldId id="492"/>
            <p14:sldId id="501"/>
            <p14:sldId id="489"/>
            <p14:sldId id="493"/>
            <p14:sldId id="276"/>
            <p14:sldId id="494"/>
            <p14:sldId id="282"/>
            <p14:sldId id="497"/>
            <p14:sldId id="498"/>
            <p14:sldId id="499"/>
            <p14:sldId id="500"/>
            <p14:sldId id="269"/>
            <p14:sldId id="407"/>
            <p14:sldId id="508"/>
            <p14:sldId id="408"/>
            <p14:sldId id="409"/>
            <p14:sldId id="509"/>
            <p14:sldId id="510"/>
            <p14:sldId id="406"/>
            <p14:sldId id="281"/>
            <p14:sldId id="273"/>
            <p14:sldId id="271"/>
            <p14:sldId id="267"/>
            <p14:sldId id="275"/>
            <p14:sldId id="283"/>
            <p14:sldId id="284"/>
            <p14:sldId id="507"/>
            <p14:sldId id="503"/>
            <p14:sldId id="5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CD084"/>
    <a:srgbClr val="E9A039"/>
    <a:srgbClr val="FF9933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8" autoAdjust="0"/>
    <p:restoredTop sz="91399" autoAdjust="0"/>
  </p:normalViewPr>
  <p:slideViewPr>
    <p:cSldViewPr snapToGrid="0">
      <p:cViewPr varScale="1">
        <p:scale>
          <a:sx n="91" d="100"/>
          <a:sy n="91" d="100"/>
        </p:scale>
        <p:origin x="86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14h so far… by may11 1145pm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94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16C2-7593-446D-8488-305BA9B32259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471" y="6250324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6CE-B49F-4802-8F3C-3B636C047E95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1A5-6FC3-44A6-9982-DD5FDAF7CE3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ECAA-D69F-4731-8D46-AF22141731C7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BEA-F372-4D08-997B-8F3DA9C0809E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DF05-B389-4A1A-99CA-B708B86DAD55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C85-2228-4122-8648-78106F84D40F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61E4-F534-4C08-8841-336A580E95C4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9AB0-B0AE-4A65-A896-8C8863D5A19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9F870CD1-BACF-4FF1-B758-41467E68B01C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7261" y="6256761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2A1A-D77F-43A7-9C66-0E583D44B53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3E64-AD95-4C44-BD39-4F97569F1CD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352-AA00-4F94-81A7-32A6F6E3CB22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2BFD-FB29-4183-9B49-7B1FE5ABAACA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A2C-073F-4A9F-82AD-3B72EE3E0D33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F2EC-149D-4862-9438-0258DE1CAFEC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203A31E-1310-4E73-B6F2-8865FF4C9E85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B22C9D3-AE40-452E-83BF-8497C034CDE6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s.uwaterloo.ca/~cs34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revor.brown@uwaterloo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70.png"/><Relationship Id="rId1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/>
              <a:t>Lecture 10: </a:t>
            </a:r>
            <a:r>
              <a:rPr lang="en-US" b="1" dirty="0"/>
              <a:t>graph algorithms I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3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4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0BCA7-C3D3-6777-B6CA-DC091E53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36A-E8E3-B5D4-2CC1-3BF2F0EB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Adjacency list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BFF1E-4860-6932-3EB6-E530613CA4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linked lists, one for each node</a:t>
                </a:r>
              </a:p>
              <a:p>
                <a:r>
                  <a:rPr lang="en-CA" dirty="0"/>
                  <a:t>We write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to denote the list for node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contains the labels of nodes it has edges to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BFF1E-4860-6932-3EB6-E530613CA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E1ECE9-C377-072F-9C72-F336AFE9A2CA}"/>
              </a:ext>
            </a:extLst>
          </p:cNvPr>
          <p:cNvSpPr/>
          <p:nvPr/>
        </p:nvSpPr>
        <p:spPr>
          <a:xfrm>
            <a:off x="2132477" y="494029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60289F-C4B5-D346-F73D-BD04734920E3}"/>
              </a:ext>
            </a:extLst>
          </p:cNvPr>
          <p:cNvSpPr/>
          <p:nvPr/>
        </p:nvSpPr>
        <p:spPr>
          <a:xfrm>
            <a:off x="3908315" y="41112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DBB92-8B87-D3A5-23FC-E274FD9A66F8}"/>
              </a:ext>
            </a:extLst>
          </p:cNvPr>
          <p:cNvSpPr/>
          <p:nvPr/>
        </p:nvSpPr>
        <p:spPr>
          <a:xfrm>
            <a:off x="2688943" y="413551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CCC14B-2A36-CDC6-7CCB-6954666B6BF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353961" y="4417075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A33628-EE22-1BF8-5452-2F65CB60D97B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700105" y="4747089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0EFA7F5-E084-EBCA-A1EC-C39818097403}"/>
              </a:ext>
            </a:extLst>
          </p:cNvPr>
          <p:cNvSpPr/>
          <p:nvPr/>
        </p:nvSpPr>
        <p:spPr>
          <a:xfrm>
            <a:off x="992562" y="416472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31961C-2164-CA6D-1628-6AA2237E0A23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560190" y="4686737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4D689A6-D918-F93A-859B-91F68091BCF5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756229" y="300480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5574BAD-40C9-03ED-598C-F3628D7B44EB}"/>
              </a:ext>
            </a:extLst>
          </p:cNvPr>
          <p:cNvSpPr/>
          <p:nvPr/>
        </p:nvSpPr>
        <p:spPr>
          <a:xfrm>
            <a:off x="5405455" y="497427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C62073-3C33-2D4D-74A6-1CE56787A2BE}"/>
              </a:ext>
            </a:extLst>
          </p:cNvPr>
          <p:cNvSpPr/>
          <p:nvPr/>
        </p:nvSpPr>
        <p:spPr>
          <a:xfrm>
            <a:off x="6011503" y="389505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5EA190-653D-DD1E-7B10-AFA4E66B3F07}"/>
              </a:ext>
            </a:extLst>
          </p:cNvPr>
          <p:cNvSpPr/>
          <p:nvPr/>
        </p:nvSpPr>
        <p:spPr>
          <a:xfrm>
            <a:off x="6849060" y="522255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D0F64A-CC1E-9A85-7F0E-B5E82D363404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579131" y="4417073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33F0F8-F400-B4F7-E159-D654D265EC2D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973083" y="5496287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B4005F-E815-CE9A-6273-D8AF1566387F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737964" y="4417073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6B5DA1-C8DE-B911-0AC1-B56C0CBBE99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4573333" y="4417075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ED1B0B1-78C2-E70A-7E26-BBE811EC8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95521"/>
              </p:ext>
            </p:extLst>
          </p:nvPr>
        </p:nvGraphicFramePr>
        <p:xfrm>
          <a:off x="8839123" y="3273810"/>
          <a:ext cx="39719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719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409188B-A568-D867-1F02-9E07251B3160}"/>
              </a:ext>
            </a:extLst>
          </p:cNvPr>
          <p:cNvSpPr txBox="1"/>
          <p:nvPr/>
        </p:nvSpPr>
        <p:spPr>
          <a:xfrm rot="16200000">
            <a:off x="8060530" y="428577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FF9309-BCD8-6154-CDAE-42E95CEE372E}"/>
              </a:ext>
            </a:extLst>
          </p:cNvPr>
          <p:cNvSpPr txBox="1"/>
          <p:nvPr/>
        </p:nvSpPr>
        <p:spPr>
          <a:xfrm>
            <a:off x="10439669" y="3213477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tail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4C32-9823-689C-E9BA-CEB9217D979A}"/>
              </a:ext>
            </a:extLst>
          </p:cNvPr>
          <p:cNvGrpSpPr/>
          <p:nvPr/>
        </p:nvGrpSpPr>
        <p:grpSpPr>
          <a:xfrm>
            <a:off x="9189445" y="3330327"/>
            <a:ext cx="996995" cy="255916"/>
            <a:chOff x="8352897" y="914401"/>
            <a:chExt cx="996995" cy="255916"/>
          </a:xfrm>
        </p:grpSpPr>
        <p:sp>
          <p:nvSpPr>
            <p:cNvPr id="23" name="Flowchart: Process 22">
              <a:extLst>
                <a:ext uri="{FF2B5EF4-FFF2-40B4-BE49-F238E27FC236}">
                  <a16:creationId xmlns:a16="http://schemas.microsoft.com/office/drawing/2014/main" id="{81AF5A7A-416D-DC06-6DC2-5F9DEABF7E77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D8DE91-D464-4CC3-1834-4DB2A2511999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740881-81F7-BB35-8183-59CE7F9C69F7}"/>
              </a:ext>
            </a:extLst>
          </p:cNvPr>
          <p:cNvGrpSpPr/>
          <p:nvPr/>
        </p:nvGrpSpPr>
        <p:grpSpPr>
          <a:xfrm>
            <a:off x="9189445" y="3691663"/>
            <a:ext cx="996995" cy="255916"/>
            <a:chOff x="8352897" y="914401"/>
            <a:chExt cx="996995" cy="255916"/>
          </a:xfrm>
        </p:grpSpPr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73743695-CA76-A6B9-C748-F345A9F1451C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1BA96AD-F363-2392-ADFD-FDDB434A2915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EA237B-BEAD-0625-2A61-10C4EF0C8B86}"/>
              </a:ext>
            </a:extLst>
          </p:cNvPr>
          <p:cNvGrpSpPr/>
          <p:nvPr/>
        </p:nvGrpSpPr>
        <p:grpSpPr>
          <a:xfrm>
            <a:off x="9189445" y="4060256"/>
            <a:ext cx="996995" cy="255916"/>
            <a:chOff x="8352897" y="914401"/>
            <a:chExt cx="996995" cy="255916"/>
          </a:xfrm>
        </p:grpSpPr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EDDB9890-8796-D37F-19DA-B7BA22425A5F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4F93E6B-FF7C-D2A8-E39C-8C16A2D2A395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C54811-0D51-D1FC-FEBC-F6CC6D7EF647}"/>
              </a:ext>
            </a:extLst>
          </p:cNvPr>
          <p:cNvGrpSpPr/>
          <p:nvPr/>
        </p:nvGrpSpPr>
        <p:grpSpPr>
          <a:xfrm>
            <a:off x="10146589" y="4073267"/>
            <a:ext cx="996995" cy="255916"/>
            <a:chOff x="8352897" y="914401"/>
            <a:chExt cx="996995" cy="255916"/>
          </a:xfrm>
        </p:grpSpPr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BE986C2E-D5B2-17D2-D287-692FFCCCE804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3DB2A13-A0E8-1743-893F-B40E70C7C707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DD33EC-1A26-A8DB-E6DE-4BE369018AF4}"/>
              </a:ext>
            </a:extLst>
          </p:cNvPr>
          <p:cNvGrpSpPr/>
          <p:nvPr/>
        </p:nvGrpSpPr>
        <p:grpSpPr>
          <a:xfrm>
            <a:off x="9189445" y="4437328"/>
            <a:ext cx="996995" cy="255916"/>
            <a:chOff x="8352897" y="914401"/>
            <a:chExt cx="996995" cy="255916"/>
          </a:xfrm>
        </p:grpSpPr>
        <p:sp>
          <p:nvSpPr>
            <p:cNvPr id="35" name="Flowchart: Process 34">
              <a:extLst>
                <a:ext uri="{FF2B5EF4-FFF2-40B4-BE49-F238E27FC236}">
                  <a16:creationId xmlns:a16="http://schemas.microsoft.com/office/drawing/2014/main" id="{83679790-BBBD-592E-59AB-0CF16D9D5E5F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BD71816-F5CA-DCEF-0CCD-6497DB6925EA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1CFF60-8DF3-D62C-5AE3-0799ACF1F9A4}"/>
              </a:ext>
            </a:extLst>
          </p:cNvPr>
          <p:cNvGrpSpPr/>
          <p:nvPr/>
        </p:nvGrpSpPr>
        <p:grpSpPr>
          <a:xfrm>
            <a:off x="9189445" y="4821202"/>
            <a:ext cx="996995" cy="255916"/>
            <a:chOff x="8352897" y="914401"/>
            <a:chExt cx="996995" cy="255916"/>
          </a:xfrm>
        </p:grpSpPr>
        <p:sp>
          <p:nvSpPr>
            <p:cNvPr id="38" name="Flowchart: Process 37">
              <a:extLst>
                <a:ext uri="{FF2B5EF4-FFF2-40B4-BE49-F238E27FC236}">
                  <a16:creationId xmlns:a16="http://schemas.microsoft.com/office/drawing/2014/main" id="{30409E9F-5876-85E4-EFAF-023943D84B7F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FC9DB1B-9231-D6C5-F176-0F8082B2E81E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5E3B8D7-2074-620B-B440-F6F6EFFF8AF5}"/>
              </a:ext>
            </a:extLst>
          </p:cNvPr>
          <p:cNvGrpSpPr/>
          <p:nvPr/>
        </p:nvGrpSpPr>
        <p:grpSpPr>
          <a:xfrm>
            <a:off x="9189445" y="5174421"/>
            <a:ext cx="996995" cy="255916"/>
            <a:chOff x="8352897" y="914401"/>
            <a:chExt cx="996995" cy="255916"/>
          </a:xfrm>
        </p:grpSpPr>
        <p:sp>
          <p:nvSpPr>
            <p:cNvPr id="41" name="Flowchart: Process 40">
              <a:extLst>
                <a:ext uri="{FF2B5EF4-FFF2-40B4-BE49-F238E27FC236}">
                  <a16:creationId xmlns:a16="http://schemas.microsoft.com/office/drawing/2014/main" id="{16C326B4-250A-72FF-BF1E-058137F0CAEE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D19C563-E402-BA75-FB5E-7CC91DBE63DE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ADEEF1-C3FB-37DB-C0F9-F2A71A447264}"/>
              </a:ext>
            </a:extLst>
          </p:cNvPr>
          <p:cNvGrpSpPr/>
          <p:nvPr/>
        </p:nvGrpSpPr>
        <p:grpSpPr>
          <a:xfrm>
            <a:off x="9189445" y="5551757"/>
            <a:ext cx="996995" cy="255916"/>
            <a:chOff x="8352897" y="914401"/>
            <a:chExt cx="996995" cy="255916"/>
          </a:xfrm>
        </p:grpSpPr>
        <p:sp>
          <p:nvSpPr>
            <p:cNvPr id="44" name="Flowchart: Process 43">
              <a:extLst>
                <a:ext uri="{FF2B5EF4-FFF2-40B4-BE49-F238E27FC236}">
                  <a16:creationId xmlns:a16="http://schemas.microsoft.com/office/drawing/2014/main" id="{119BE74C-D4FA-632A-836A-353D51255643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D189A2E-8D7B-44F4-BF52-4AC45EB82F6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D1537193-3C93-6C67-68FE-BE356B36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6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36A-E8E3-B5D4-2CC1-3BF2F0EB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Adjacency list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BFF1E-4860-6932-3EB6-E530613CA4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/>
                  <a:t>For undirected graphs</a:t>
                </a:r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also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BFF1E-4860-6932-3EB6-E530613CA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FDE2B564-44F7-0493-C876-42C30CA32A63}"/>
              </a:ext>
            </a:extLst>
          </p:cNvPr>
          <p:cNvSpPr/>
          <p:nvPr/>
        </p:nvSpPr>
        <p:spPr>
          <a:xfrm>
            <a:off x="1866274" y="476035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C4452C2-9058-42D2-83EA-6D68B310F8D3}"/>
              </a:ext>
            </a:extLst>
          </p:cNvPr>
          <p:cNvSpPr/>
          <p:nvPr/>
        </p:nvSpPr>
        <p:spPr>
          <a:xfrm>
            <a:off x="3642112" y="393134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AF58BD2-4D93-99C9-F531-67942A65A300}"/>
              </a:ext>
            </a:extLst>
          </p:cNvPr>
          <p:cNvSpPr/>
          <p:nvPr/>
        </p:nvSpPr>
        <p:spPr>
          <a:xfrm>
            <a:off x="2422740" y="395557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4A462B-8B86-FA60-8429-237F67518257}"/>
              </a:ext>
            </a:extLst>
          </p:cNvPr>
          <p:cNvCxnSpPr>
            <a:cxnSpLocks/>
          </p:cNvCxnSpPr>
          <p:nvPr/>
        </p:nvCxnSpPr>
        <p:spPr>
          <a:xfrm flipV="1">
            <a:off x="3087758" y="4237135"/>
            <a:ext cx="554354" cy="24225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5573D2-2F92-F986-6CA1-611AA1A8D278}"/>
              </a:ext>
            </a:extLst>
          </p:cNvPr>
          <p:cNvCxnSpPr>
            <a:cxnSpLocks/>
          </p:cNvCxnSpPr>
          <p:nvPr/>
        </p:nvCxnSpPr>
        <p:spPr>
          <a:xfrm flipV="1">
            <a:off x="2433902" y="4567149"/>
            <a:ext cx="321347" cy="282769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851BE87-8599-8A04-E73D-7A2E3E88FF15}"/>
              </a:ext>
            </a:extLst>
          </p:cNvPr>
          <p:cNvSpPr/>
          <p:nvPr/>
        </p:nvSpPr>
        <p:spPr>
          <a:xfrm>
            <a:off x="726359" y="398478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F154824-F73B-7B7D-4F9A-AD13849E9AAA}"/>
              </a:ext>
            </a:extLst>
          </p:cNvPr>
          <p:cNvCxnSpPr>
            <a:cxnSpLocks/>
          </p:cNvCxnSpPr>
          <p:nvPr/>
        </p:nvCxnSpPr>
        <p:spPr>
          <a:xfrm>
            <a:off x="1293987" y="4506797"/>
            <a:ext cx="669677" cy="343121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67E362A3-5D25-A45C-199A-B5E23D30DB8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490026" y="282486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EA8D219-6AEF-2F51-9C43-6AEFD6F72562}"/>
              </a:ext>
            </a:extLst>
          </p:cNvPr>
          <p:cNvSpPr/>
          <p:nvPr/>
        </p:nvSpPr>
        <p:spPr>
          <a:xfrm>
            <a:off x="5139252" y="479433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9631CE6-B86B-02C3-37A6-5542E5DA822E}"/>
              </a:ext>
            </a:extLst>
          </p:cNvPr>
          <p:cNvSpPr/>
          <p:nvPr/>
        </p:nvSpPr>
        <p:spPr>
          <a:xfrm>
            <a:off x="5745300" y="371511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547EB20-125A-3D11-7BED-111B1C3ACF6F}"/>
              </a:ext>
            </a:extLst>
          </p:cNvPr>
          <p:cNvSpPr/>
          <p:nvPr/>
        </p:nvSpPr>
        <p:spPr>
          <a:xfrm>
            <a:off x="6582857" y="504261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B423364-DD5C-7A3F-8AA7-6B934CD75CD0}"/>
              </a:ext>
            </a:extLst>
          </p:cNvPr>
          <p:cNvCxnSpPr>
            <a:cxnSpLocks/>
          </p:cNvCxnSpPr>
          <p:nvPr/>
        </p:nvCxnSpPr>
        <p:spPr>
          <a:xfrm>
            <a:off x="6312928" y="4237133"/>
            <a:ext cx="602438" cy="805478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63FC82D-E234-F3F2-9A8B-62F630C7A1AB}"/>
              </a:ext>
            </a:extLst>
          </p:cNvPr>
          <p:cNvCxnSpPr>
            <a:cxnSpLocks/>
          </p:cNvCxnSpPr>
          <p:nvPr/>
        </p:nvCxnSpPr>
        <p:spPr>
          <a:xfrm flipH="1" flipV="1">
            <a:off x="5706880" y="5316347"/>
            <a:ext cx="875977" cy="32054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9AAA6C7-2010-F15E-D85A-7FBEF01D19CC}"/>
              </a:ext>
            </a:extLst>
          </p:cNvPr>
          <p:cNvCxnSpPr>
            <a:cxnSpLocks/>
          </p:cNvCxnSpPr>
          <p:nvPr/>
        </p:nvCxnSpPr>
        <p:spPr>
          <a:xfrm flipV="1">
            <a:off x="5471761" y="4237133"/>
            <a:ext cx="370929" cy="557199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CEC9507-784D-4106-8687-4AD7229A82C4}"/>
              </a:ext>
            </a:extLst>
          </p:cNvPr>
          <p:cNvCxnSpPr>
            <a:cxnSpLocks/>
          </p:cNvCxnSpPr>
          <p:nvPr/>
        </p:nvCxnSpPr>
        <p:spPr>
          <a:xfrm>
            <a:off x="4307130" y="4237135"/>
            <a:ext cx="929512" cy="646761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1E1DF24-5109-85E0-E0BD-F26BD370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69013"/>
              </p:ext>
            </p:extLst>
          </p:nvPr>
        </p:nvGraphicFramePr>
        <p:xfrm>
          <a:off x="8386525" y="3093870"/>
          <a:ext cx="39719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719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7F7C5500-1601-8CD3-DB37-5E4F5D7C34B3}"/>
              </a:ext>
            </a:extLst>
          </p:cNvPr>
          <p:cNvSpPr txBox="1"/>
          <p:nvPr/>
        </p:nvSpPr>
        <p:spPr>
          <a:xfrm rot="16200000">
            <a:off x="7607932" y="41058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head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F74C03-B7F2-8CB2-155C-13B576ECFBB1}"/>
              </a:ext>
            </a:extLst>
          </p:cNvPr>
          <p:cNvSpPr txBox="1"/>
          <p:nvPr/>
        </p:nvSpPr>
        <p:spPr>
          <a:xfrm>
            <a:off x="10171488" y="2556719"/>
            <a:ext cx="62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tail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F86ED18-0044-A8F6-95C4-F75C86D12C53}"/>
              </a:ext>
            </a:extLst>
          </p:cNvPr>
          <p:cNvGrpSpPr/>
          <p:nvPr/>
        </p:nvGrpSpPr>
        <p:grpSpPr>
          <a:xfrm>
            <a:off x="8736847" y="3150387"/>
            <a:ext cx="996995" cy="255916"/>
            <a:chOff x="8352897" y="914401"/>
            <a:chExt cx="996995" cy="255916"/>
          </a:xfrm>
        </p:grpSpPr>
        <p:sp>
          <p:nvSpPr>
            <p:cNvPr id="65" name="Flowchart: Process 64">
              <a:extLst>
                <a:ext uri="{FF2B5EF4-FFF2-40B4-BE49-F238E27FC236}">
                  <a16:creationId xmlns:a16="http://schemas.microsoft.com/office/drawing/2014/main" id="{1DF8DC77-6C18-DF9A-E01D-395D385AC78D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90583E7-D915-693D-6B80-AE70B569F8F6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DEA8DE6-7D37-0A19-89DC-009A26A1D90C}"/>
              </a:ext>
            </a:extLst>
          </p:cNvPr>
          <p:cNvGrpSpPr/>
          <p:nvPr/>
        </p:nvGrpSpPr>
        <p:grpSpPr>
          <a:xfrm>
            <a:off x="8736847" y="3511723"/>
            <a:ext cx="996995" cy="255916"/>
            <a:chOff x="8352897" y="914401"/>
            <a:chExt cx="996995" cy="255916"/>
          </a:xfrm>
        </p:grpSpPr>
        <p:sp>
          <p:nvSpPr>
            <p:cNvPr id="68" name="Flowchart: Process 67">
              <a:extLst>
                <a:ext uri="{FF2B5EF4-FFF2-40B4-BE49-F238E27FC236}">
                  <a16:creationId xmlns:a16="http://schemas.microsoft.com/office/drawing/2014/main" id="{7EFCCFF0-CFF0-BF46-2415-E2B2182A777B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D730635-C4F2-EF5E-EF1D-C25164AFC6F8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62DDA4-4F9B-3CB5-979F-1F10BF3C0C56}"/>
              </a:ext>
            </a:extLst>
          </p:cNvPr>
          <p:cNvGrpSpPr/>
          <p:nvPr/>
        </p:nvGrpSpPr>
        <p:grpSpPr>
          <a:xfrm>
            <a:off x="8736847" y="3880316"/>
            <a:ext cx="996995" cy="255916"/>
            <a:chOff x="8352897" y="914401"/>
            <a:chExt cx="996995" cy="255916"/>
          </a:xfrm>
        </p:grpSpPr>
        <p:sp>
          <p:nvSpPr>
            <p:cNvPr id="71" name="Flowchart: Process 70">
              <a:extLst>
                <a:ext uri="{FF2B5EF4-FFF2-40B4-BE49-F238E27FC236}">
                  <a16:creationId xmlns:a16="http://schemas.microsoft.com/office/drawing/2014/main" id="{BA33DDAC-E18A-0390-45B8-100F928BD319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B8E00E0-52F8-FBF9-E612-FFD9D0AF2827}"/>
                </a:ext>
              </a:extLst>
            </p:cNvPr>
            <p:cNvCxnSpPr>
              <a:cxnSpLocks/>
              <a:endCxn id="71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AC2B696-AAB3-D085-BB5B-754638ACE02A}"/>
              </a:ext>
            </a:extLst>
          </p:cNvPr>
          <p:cNvGrpSpPr/>
          <p:nvPr/>
        </p:nvGrpSpPr>
        <p:grpSpPr>
          <a:xfrm>
            <a:off x="9693991" y="3893327"/>
            <a:ext cx="996995" cy="255916"/>
            <a:chOff x="8352897" y="914401"/>
            <a:chExt cx="996995" cy="255916"/>
          </a:xfrm>
        </p:grpSpPr>
        <p:sp>
          <p:nvSpPr>
            <p:cNvPr id="74" name="Flowchart: Process 73">
              <a:extLst>
                <a:ext uri="{FF2B5EF4-FFF2-40B4-BE49-F238E27FC236}">
                  <a16:creationId xmlns:a16="http://schemas.microsoft.com/office/drawing/2014/main" id="{20F53C5C-E07B-BEFF-2A5F-C53C4EE9162A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3963E94-4F30-1C50-2851-40E2CF9A8612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E568809-49B8-573D-60C4-4DC64584D0A8}"/>
              </a:ext>
            </a:extLst>
          </p:cNvPr>
          <p:cNvGrpSpPr/>
          <p:nvPr/>
        </p:nvGrpSpPr>
        <p:grpSpPr>
          <a:xfrm>
            <a:off x="8736847" y="4257388"/>
            <a:ext cx="996995" cy="255916"/>
            <a:chOff x="8352897" y="914401"/>
            <a:chExt cx="996995" cy="255916"/>
          </a:xfrm>
        </p:grpSpPr>
        <p:sp>
          <p:nvSpPr>
            <p:cNvPr id="77" name="Flowchart: Process 76">
              <a:extLst>
                <a:ext uri="{FF2B5EF4-FFF2-40B4-BE49-F238E27FC236}">
                  <a16:creationId xmlns:a16="http://schemas.microsoft.com/office/drawing/2014/main" id="{F3F83CC3-86BF-5DB6-6163-79D1A2A08937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5BAFF8A-0529-A5A8-3889-F250B84157AA}"/>
                </a:ext>
              </a:extLst>
            </p:cNvPr>
            <p:cNvCxnSpPr>
              <a:cxnSpLocks/>
              <a:endCxn id="77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5B57BC0-BD7D-9B2F-CD52-7C7B0EA1F3D4}"/>
              </a:ext>
            </a:extLst>
          </p:cNvPr>
          <p:cNvGrpSpPr/>
          <p:nvPr/>
        </p:nvGrpSpPr>
        <p:grpSpPr>
          <a:xfrm>
            <a:off x="8736847" y="4641262"/>
            <a:ext cx="996995" cy="255916"/>
            <a:chOff x="8352897" y="914401"/>
            <a:chExt cx="996995" cy="255916"/>
          </a:xfrm>
        </p:grpSpPr>
        <p:sp>
          <p:nvSpPr>
            <p:cNvPr id="80" name="Flowchart: Process 79">
              <a:extLst>
                <a:ext uri="{FF2B5EF4-FFF2-40B4-BE49-F238E27FC236}">
                  <a16:creationId xmlns:a16="http://schemas.microsoft.com/office/drawing/2014/main" id="{4A3C3183-9ABA-7470-F12F-F1F4AF77A689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E6DD51F-7A1E-D63E-BD30-C05A841C1895}"/>
                </a:ext>
              </a:extLst>
            </p:cNvPr>
            <p:cNvCxnSpPr>
              <a:cxnSpLocks/>
              <a:endCxn id="80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DFB4672-E2AA-EA4C-9247-9A0139708F0B}"/>
              </a:ext>
            </a:extLst>
          </p:cNvPr>
          <p:cNvGrpSpPr/>
          <p:nvPr/>
        </p:nvGrpSpPr>
        <p:grpSpPr>
          <a:xfrm>
            <a:off x="8736847" y="4994481"/>
            <a:ext cx="996995" cy="255916"/>
            <a:chOff x="8352897" y="914401"/>
            <a:chExt cx="996995" cy="255916"/>
          </a:xfrm>
        </p:grpSpPr>
        <p:sp>
          <p:nvSpPr>
            <p:cNvPr id="83" name="Flowchart: Process 82">
              <a:extLst>
                <a:ext uri="{FF2B5EF4-FFF2-40B4-BE49-F238E27FC236}">
                  <a16:creationId xmlns:a16="http://schemas.microsoft.com/office/drawing/2014/main" id="{ACC73659-154B-E5B9-9EB7-85B475CEDF66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379668A-428F-8EAC-F636-4E6D658A0568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5644B1A-706E-4D3A-AC82-09B9D5E471DC}"/>
              </a:ext>
            </a:extLst>
          </p:cNvPr>
          <p:cNvGrpSpPr/>
          <p:nvPr/>
        </p:nvGrpSpPr>
        <p:grpSpPr>
          <a:xfrm>
            <a:off x="8736847" y="5371817"/>
            <a:ext cx="996995" cy="255916"/>
            <a:chOff x="8352897" y="914401"/>
            <a:chExt cx="996995" cy="255916"/>
          </a:xfrm>
        </p:grpSpPr>
        <p:sp>
          <p:nvSpPr>
            <p:cNvPr id="86" name="Flowchart: Process 85">
              <a:extLst>
                <a:ext uri="{FF2B5EF4-FFF2-40B4-BE49-F238E27FC236}">
                  <a16:creationId xmlns:a16="http://schemas.microsoft.com/office/drawing/2014/main" id="{07EC38A7-F085-8DB6-06E6-949769F6B414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C48AD17-5D9C-4CA5-856E-0E7D820F7D89}"/>
                </a:ext>
              </a:extLst>
            </p:cNvPr>
            <p:cNvCxnSpPr>
              <a:cxnSpLocks/>
              <a:endCxn id="86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F17E06B-5B4A-9263-3200-DD27F905A2ED}"/>
              </a:ext>
            </a:extLst>
          </p:cNvPr>
          <p:cNvGrpSpPr/>
          <p:nvPr/>
        </p:nvGrpSpPr>
        <p:grpSpPr>
          <a:xfrm>
            <a:off x="9693991" y="4246546"/>
            <a:ext cx="996995" cy="255916"/>
            <a:chOff x="8352897" y="914401"/>
            <a:chExt cx="996995" cy="255916"/>
          </a:xfrm>
        </p:grpSpPr>
        <p:sp>
          <p:nvSpPr>
            <p:cNvPr id="89" name="Flowchart: Process 88">
              <a:extLst>
                <a:ext uri="{FF2B5EF4-FFF2-40B4-BE49-F238E27FC236}">
                  <a16:creationId xmlns:a16="http://schemas.microsoft.com/office/drawing/2014/main" id="{577BEE8A-B758-F878-897D-C7FE67D4D70C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C980CE0-4AF8-8049-4130-B5F9B4ED3CA7}"/>
                </a:ext>
              </a:extLst>
            </p:cNvPr>
            <p:cNvCxnSpPr>
              <a:cxnSpLocks/>
              <a:endCxn id="89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B8748A2-4DDF-3617-A697-E4B02867A022}"/>
              </a:ext>
            </a:extLst>
          </p:cNvPr>
          <p:cNvGrpSpPr/>
          <p:nvPr/>
        </p:nvGrpSpPr>
        <p:grpSpPr>
          <a:xfrm>
            <a:off x="10652566" y="3893327"/>
            <a:ext cx="996995" cy="255916"/>
            <a:chOff x="8352897" y="914401"/>
            <a:chExt cx="996995" cy="255916"/>
          </a:xfrm>
        </p:grpSpPr>
        <p:sp>
          <p:nvSpPr>
            <p:cNvPr id="92" name="Flowchart: Process 91">
              <a:extLst>
                <a:ext uri="{FF2B5EF4-FFF2-40B4-BE49-F238E27FC236}">
                  <a16:creationId xmlns:a16="http://schemas.microsoft.com/office/drawing/2014/main" id="{66173445-493E-CE76-894B-4A7367B92CBF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4436616-413C-B2EF-7C31-B5FB8177A7DF}"/>
                </a:ext>
              </a:extLst>
            </p:cNvPr>
            <p:cNvCxnSpPr>
              <a:cxnSpLocks/>
              <a:endCxn id="92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82BE49-B7EB-6475-0641-C0174DE8F5B2}"/>
              </a:ext>
            </a:extLst>
          </p:cNvPr>
          <p:cNvGrpSpPr/>
          <p:nvPr/>
        </p:nvGrpSpPr>
        <p:grpSpPr>
          <a:xfrm>
            <a:off x="9693991" y="3160568"/>
            <a:ext cx="996995" cy="255916"/>
            <a:chOff x="8352897" y="914401"/>
            <a:chExt cx="996995" cy="255916"/>
          </a:xfrm>
        </p:grpSpPr>
        <p:sp>
          <p:nvSpPr>
            <p:cNvPr id="95" name="Flowchart: Process 94">
              <a:extLst>
                <a:ext uri="{FF2B5EF4-FFF2-40B4-BE49-F238E27FC236}">
                  <a16:creationId xmlns:a16="http://schemas.microsoft.com/office/drawing/2014/main" id="{3FCE3136-CEAF-E160-6A26-772310B0D181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92017D7-035D-F53C-626C-65CB4DAE2E9B}"/>
                </a:ext>
              </a:extLst>
            </p:cNvPr>
            <p:cNvCxnSpPr>
              <a:cxnSpLocks/>
              <a:endCxn id="95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2E164A-72E9-A01B-555B-1E4D8FB12507}"/>
              </a:ext>
            </a:extLst>
          </p:cNvPr>
          <p:cNvGrpSpPr/>
          <p:nvPr/>
        </p:nvGrpSpPr>
        <p:grpSpPr>
          <a:xfrm>
            <a:off x="9693991" y="3511843"/>
            <a:ext cx="996995" cy="255916"/>
            <a:chOff x="8352897" y="914401"/>
            <a:chExt cx="996995" cy="255916"/>
          </a:xfrm>
        </p:grpSpPr>
        <p:sp>
          <p:nvSpPr>
            <p:cNvPr id="98" name="Flowchart: Process 97">
              <a:extLst>
                <a:ext uri="{FF2B5EF4-FFF2-40B4-BE49-F238E27FC236}">
                  <a16:creationId xmlns:a16="http://schemas.microsoft.com/office/drawing/2014/main" id="{7BBAFFC5-5C95-EF93-934C-3D42A9CCD016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67BC937-A12A-88F7-E1C4-476C24B3B4EA}"/>
                </a:ext>
              </a:extLst>
            </p:cNvPr>
            <p:cNvCxnSpPr>
              <a:cxnSpLocks/>
              <a:endCxn id="98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CA54D5A-39F3-A86E-7665-3999EBA38A06}"/>
              </a:ext>
            </a:extLst>
          </p:cNvPr>
          <p:cNvGrpSpPr/>
          <p:nvPr/>
        </p:nvGrpSpPr>
        <p:grpSpPr>
          <a:xfrm>
            <a:off x="9693991" y="4641262"/>
            <a:ext cx="996995" cy="255916"/>
            <a:chOff x="8352897" y="914401"/>
            <a:chExt cx="996995" cy="255916"/>
          </a:xfrm>
        </p:grpSpPr>
        <p:sp>
          <p:nvSpPr>
            <p:cNvPr id="101" name="Flowchart: Process 100">
              <a:extLst>
                <a:ext uri="{FF2B5EF4-FFF2-40B4-BE49-F238E27FC236}">
                  <a16:creationId xmlns:a16="http://schemas.microsoft.com/office/drawing/2014/main" id="{5CD9366B-F5F7-6B2A-C211-B3B4E3C09286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236AFFB-DD28-83EA-3BEF-1CFFAAE67C5A}"/>
                </a:ext>
              </a:extLst>
            </p:cNvPr>
            <p:cNvCxnSpPr>
              <a:cxnSpLocks/>
              <a:endCxn id="101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A0835B9-C3CF-0BE5-A224-412E31850DF3}"/>
              </a:ext>
            </a:extLst>
          </p:cNvPr>
          <p:cNvGrpSpPr/>
          <p:nvPr/>
        </p:nvGrpSpPr>
        <p:grpSpPr>
          <a:xfrm>
            <a:off x="10656292" y="4643147"/>
            <a:ext cx="996995" cy="255916"/>
            <a:chOff x="8352897" y="914401"/>
            <a:chExt cx="996995" cy="255916"/>
          </a:xfrm>
        </p:grpSpPr>
        <p:sp>
          <p:nvSpPr>
            <p:cNvPr id="104" name="Flowchart: Process 103">
              <a:extLst>
                <a:ext uri="{FF2B5EF4-FFF2-40B4-BE49-F238E27FC236}">
                  <a16:creationId xmlns:a16="http://schemas.microsoft.com/office/drawing/2014/main" id="{81301E1C-E1B6-6737-108D-DE836AD13974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DF42CBE8-0ED8-4992-C420-606CB466E913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E817F60-4950-D979-97F6-5D2A9FBFB00C}"/>
              </a:ext>
            </a:extLst>
          </p:cNvPr>
          <p:cNvGrpSpPr/>
          <p:nvPr/>
        </p:nvGrpSpPr>
        <p:grpSpPr>
          <a:xfrm>
            <a:off x="9693991" y="5003907"/>
            <a:ext cx="996995" cy="255916"/>
            <a:chOff x="8352897" y="914401"/>
            <a:chExt cx="996995" cy="255916"/>
          </a:xfrm>
        </p:grpSpPr>
        <p:sp>
          <p:nvSpPr>
            <p:cNvPr id="107" name="Flowchart: Process 106">
              <a:extLst>
                <a:ext uri="{FF2B5EF4-FFF2-40B4-BE49-F238E27FC236}">
                  <a16:creationId xmlns:a16="http://schemas.microsoft.com/office/drawing/2014/main" id="{99547484-DB7A-1B5B-2AFC-ED24B1A49E73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BCA7BBA-0EBC-C9D6-C0D4-389FBAEC322E}"/>
                </a:ext>
              </a:extLst>
            </p:cNvPr>
            <p:cNvCxnSpPr>
              <a:cxnSpLocks/>
              <a:endCxn id="107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BB57B5E-3C0F-0F71-4639-0B3EDBFE6428}"/>
              </a:ext>
            </a:extLst>
          </p:cNvPr>
          <p:cNvGrpSpPr/>
          <p:nvPr/>
        </p:nvGrpSpPr>
        <p:grpSpPr>
          <a:xfrm>
            <a:off x="9693991" y="5365300"/>
            <a:ext cx="996995" cy="255916"/>
            <a:chOff x="8352897" y="914401"/>
            <a:chExt cx="996995" cy="255916"/>
          </a:xfrm>
        </p:grpSpPr>
        <p:sp>
          <p:nvSpPr>
            <p:cNvPr id="110" name="Flowchart: Process 109">
              <a:extLst>
                <a:ext uri="{FF2B5EF4-FFF2-40B4-BE49-F238E27FC236}">
                  <a16:creationId xmlns:a16="http://schemas.microsoft.com/office/drawing/2014/main" id="{27D4B223-0F3E-C0EB-3C06-21AEC4189727}"/>
                </a:ext>
              </a:extLst>
            </p:cNvPr>
            <p:cNvSpPr/>
            <p:nvPr/>
          </p:nvSpPr>
          <p:spPr>
            <a:xfrm>
              <a:off x="8756440" y="914401"/>
              <a:ext cx="593452" cy="25591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64C2E1C8-83A3-3111-B5F7-8DB1AEB4F386}"/>
                </a:ext>
              </a:extLst>
            </p:cNvPr>
            <p:cNvCxnSpPr>
              <a:cxnSpLocks/>
              <a:endCxn id="110" idx="1"/>
            </p:cNvCxnSpPr>
            <p:nvPr/>
          </p:nvCxnSpPr>
          <p:spPr>
            <a:xfrm>
              <a:off x="8352897" y="1042359"/>
              <a:ext cx="40354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9AE57-722B-113B-5B31-C2CC5222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7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9218-BFA7-7B11-E2B8-5611E9E4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Implementing</a:t>
            </a:r>
            <a:r>
              <a:rPr lang="en-CA" dirty="0"/>
              <a:t> adjacency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498B-9026-AA3A-A070-D7B5A20B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84" y="1236373"/>
            <a:ext cx="11426744" cy="3002666"/>
          </a:xfrm>
        </p:spPr>
        <p:txBody>
          <a:bodyPr>
            <a:normAutofit/>
          </a:bodyPr>
          <a:lstStyle/>
          <a:p>
            <a:r>
              <a:rPr lang="en-CA" dirty="0"/>
              <a:t>Suppose we are loading a graph from input</a:t>
            </a:r>
          </a:p>
          <a:p>
            <a:pPr lvl="1"/>
            <a:r>
              <a:rPr lang="en-CA" dirty="0"/>
              <a:t>Assume nodes are labeled 0..n-1</a:t>
            </a:r>
          </a:p>
          <a:p>
            <a:pPr lvl="1"/>
            <a:r>
              <a:rPr lang="en-CA" dirty="0"/>
              <a:t>Array of lists adj[n]</a:t>
            </a:r>
          </a:p>
          <a:p>
            <a:pPr lvl="1"/>
            <a:r>
              <a:rPr lang="en-CA" dirty="0"/>
              <a:t>(In C++, something like an array of vector&lt;int&gt; would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425D7-7F44-9708-A722-6404E3D8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5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5A552B-FBC0-729D-E518-A19C2AAB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Pros and cons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A6FCE44-1CEF-755E-27E7-BC2A7E5AB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045982"/>
                  </p:ext>
                </p:extLst>
              </p:nvPr>
            </p:nvGraphicFramePr>
            <p:xfrm>
              <a:off x="612969" y="2246129"/>
              <a:ext cx="8969022" cy="24290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89674">
                      <a:extLst>
                        <a:ext uri="{9D8B030D-6E8A-4147-A177-3AD203B41FA5}">
                          <a16:colId xmlns:a16="http://schemas.microsoft.com/office/drawing/2014/main" val="2584122942"/>
                        </a:ext>
                      </a:extLst>
                    </a:gridCol>
                    <a:gridCol w="2989674">
                      <a:extLst>
                        <a:ext uri="{9D8B030D-6E8A-4147-A177-3AD203B41FA5}">
                          <a16:colId xmlns:a16="http://schemas.microsoft.com/office/drawing/2014/main" val="2080641432"/>
                        </a:ext>
                      </a:extLst>
                    </a:gridCol>
                    <a:gridCol w="2989674">
                      <a:extLst>
                        <a:ext uri="{9D8B030D-6E8A-4147-A177-3AD203B41FA5}">
                          <a16:colId xmlns:a16="http://schemas.microsoft.com/office/drawing/2014/main" val="1279104706"/>
                        </a:ext>
                      </a:extLst>
                    </a:gridCol>
                  </a:tblGrid>
                  <a:tr h="438771"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Adjacency matrix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Adjacency list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7145410"/>
                      </a:ext>
                    </a:extLst>
                  </a:tr>
                  <a:tr h="757331">
                    <a:tc>
                      <a:txBody>
                        <a:bodyPr/>
                        <a:lstStyle/>
                        <a:p>
                          <a:r>
                            <a:rPr lang="en-CA" sz="2000" b="0" dirty="0"/>
                            <a:t>Time to test whether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CA" sz="2000" b="0" dirty="0"/>
                            <a:t> is an edge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𝑜𝑢𝑡𝑑𝑒𝑔</m:t>
                                </m:r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840177213"/>
                      </a:ext>
                    </a:extLst>
                  </a:tr>
                  <a:tr h="757331">
                    <a:tc>
                      <a:txBody>
                        <a:bodyPr/>
                        <a:lstStyle/>
                        <a:p>
                          <a:r>
                            <a:rPr lang="en-CA" sz="2000" b="0" dirty="0"/>
                            <a:t>Time to list neighbours of 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endParaRPr lang="en-CA"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𝑜𝑢𝑡𝑑𝑒𝑔</m:t>
                                </m:r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2452479877"/>
                      </a:ext>
                    </a:extLst>
                  </a:tr>
                  <a:tr h="438771">
                    <a:tc>
                      <a:txBody>
                        <a:bodyPr/>
                        <a:lstStyle/>
                        <a:p>
                          <a:r>
                            <a:rPr lang="en-CA" sz="2000" b="0" dirty="0"/>
                            <a:t>Space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CA" sz="2400" dirty="0"/>
                        </a:p>
                      </a:txBody>
                      <a:tcPr anchor="ctr" anchorCtr="1"/>
                    </a:tc>
                    <a:extLst>
                      <a:ext uri="{0D108BD9-81ED-4DB2-BD59-A6C34878D82A}">
                        <a16:rowId xmlns:a16="http://schemas.microsoft.com/office/drawing/2014/main" val="33589594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A6FCE44-1CEF-755E-27E7-BC2A7E5AB3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045982"/>
                  </p:ext>
                </p:extLst>
              </p:nvPr>
            </p:nvGraphicFramePr>
            <p:xfrm>
              <a:off x="612969" y="2246129"/>
              <a:ext cx="8969022" cy="24290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89674">
                      <a:extLst>
                        <a:ext uri="{9D8B030D-6E8A-4147-A177-3AD203B41FA5}">
                          <a16:colId xmlns:a16="http://schemas.microsoft.com/office/drawing/2014/main" val="2584122942"/>
                        </a:ext>
                      </a:extLst>
                    </a:gridCol>
                    <a:gridCol w="2989674">
                      <a:extLst>
                        <a:ext uri="{9D8B030D-6E8A-4147-A177-3AD203B41FA5}">
                          <a16:colId xmlns:a16="http://schemas.microsoft.com/office/drawing/2014/main" val="2080641432"/>
                        </a:ext>
                      </a:extLst>
                    </a:gridCol>
                    <a:gridCol w="2989674">
                      <a:extLst>
                        <a:ext uri="{9D8B030D-6E8A-4147-A177-3AD203B41FA5}">
                          <a16:colId xmlns:a16="http://schemas.microsoft.com/office/drawing/2014/main" val="127910470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Adjacency matrix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2400" dirty="0"/>
                            <a:t>Adjacency list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7145410"/>
                      </a:ext>
                    </a:extLst>
                  </a:tr>
                  <a:tr h="757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" t="-66400" r="-200815" b="-1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100408" t="-66400" r="-101224" b="-1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200000" t="-66400" r="-1018" b="-1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177213"/>
                      </a:ext>
                    </a:extLst>
                  </a:tr>
                  <a:tr h="757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" t="-167742" r="-200815" b="-73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100408" t="-167742" r="-101224" b="-73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200000" t="-167742" r="-1018" b="-733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247987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CA" sz="2000" b="0" dirty="0"/>
                            <a:t>Space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100408" t="-442667" r="-101224" b="-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>
                          <a:blip r:embed="rId2"/>
                          <a:stretch>
                            <a:fillRect l="-200000" t="-442667" r="-1018" b="-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89594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F0821CE-4CFB-06C4-FB31-D8AC95B0D782}"/>
                  </a:ext>
                </a:extLst>
              </p:cNvPr>
              <p:cNvSpPr/>
              <p:nvPr/>
            </p:nvSpPr>
            <p:spPr>
              <a:xfrm>
                <a:off x="7558861" y="5394710"/>
                <a:ext cx="3234978" cy="504675"/>
              </a:xfrm>
              <a:prstGeom prst="wedgeRectCallout">
                <a:avLst>
                  <a:gd name="adj1" fmla="val -34281"/>
                  <a:gd name="adj2" fmla="val -193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Better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edges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F0821CE-4CFB-06C4-FB31-D8AC95B0D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61" y="5394710"/>
                <a:ext cx="3234978" cy="504675"/>
              </a:xfrm>
              <a:prstGeom prst="wedgeRectCallout">
                <a:avLst>
                  <a:gd name="adj1" fmla="val -34281"/>
                  <a:gd name="adj2" fmla="val -193498"/>
                </a:avLst>
              </a:prstGeom>
              <a:blipFill>
                <a:blip r:embed="rId3"/>
                <a:stretch>
                  <a:fillRect b="-33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B67C659-DB80-C126-1F36-561003409DBA}"/>
              </a:ext>
            </a:extLst>
          </p:cNvPr>
          <p:cNvSpPr/>
          <p:nvPr/>
        </p:nvSpPr>
        <p:spPr>
          <a:xfrm>
            <a:off x="7151606" y="5899385"/>
            <a:ext cx="3642233" cy="511569"/>
          </a:xfrm>
          <a:prstGeom prst="wedgeRectCallout">
            <a:avLst>
              <a:gd name="adj1" fmla="val -18289"/>
              <a:gd name="adj2" fmla="val -31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We call this a </a:t>
            </a:r>
            <a:r>
              <a:rPr lang="en-CA" sz="2000" b="1" dirty="0"/>
              <a:t>sparse</a:t>
            </a:r>
            <a:r>
              <a:rPr lang="en-CA" sz="2000" dirty="0"/>
              <a:t> graph</a:t>
            </a:r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AE67D1C-3AEC-1EC8-4B03-ED0FFEDCCE08}"/>
                  </a:ext>
                </a:extLst>
              </p:cNvPr>
              <p:cNvSpPr/>
              <p:nvPr/>
            </p:nvSpPr>
            <p:spPr>
              <a:xfrm>
                <a:off x="8852007" y="1084183"/>
                <a:ext cx="3039368" cy="884854"/>
              </a:xfrm>
              <a:prstGeom prst="wedgeRectCallout">
                <a:avLst>
                  <a:gd name="adj1" fmla="val -44835"/>
                  <a:gd name="adj2" fmla="val 2537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Excellent when nodes have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000" b="1" dirty="0"/>
                  <a:t> neighbours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AE67D1C-3AEC-1EC8-4B03-ED0FFEDCC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007" y="1084183"/>
                <a:ext cx="3039368" cy="884854"/>
              </a:xfrm>
              <a:prstGeom prst="wedgeRectCallout">
                <a:avLst>
                  <a:gd name="adj1" fmla="val -44835"/>
                  <a:gd name="adj2" fmla="val 253701"/>
                </a:avLst>
              </a:prstGeom>
              <a:blipFill>
                <a:blip r:embed="rId4"/>
                <a:stretch>
                  <a:fillRect r="-9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0075C5C-F10A-2618-FC3B-23C3BC138CE9}"/>
              </a:ext>
            </a:extLst>
          </p:cNvPr>
          <p:cNvSpPr/>
          <p:nvPr/>
        </p:nvSpPr>
        <p:spPr>
          <a:xfrm>
            <a:off x="1967112" y="5042435"/>
            <a:ext cx="2555274" cy="856950"/>
          </a:xfrm>
          <a:prstGeom prst="wedgeRectCallout">
            <a:avLst>
              <a:gd name="adj1" fmla="val 61947"/>
              <a:gd name="adj2" fmla="val -251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Can be better for dense graphs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8C6E1-2F5C-2F2C-01E6-B5C2CCD8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E3A537-F5BA-40B8-D587-3A0C5032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Breadth first search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499BA-EDF2-734B-693E-2CA1D918C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simple introduction to graph algorithms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80D66-ABD7-8E70-B9A8-3DE8E40C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0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49672FA-ECA0-5E44-DE37-630BFA58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054" y="2446202"/>
            <a:ext cx="4992543" cy="3861594"/>
          </a:xfrm>
        </p:spPr>
        <p:txBody>
          <a:bodyPr>
            <a:normAutofit/>
          </a:bodyPr>
          <a:lstStyle/>
          <a:p>
            <a:r>
              <a:rPr lang="en-CA" sz="2400" b="1" dirty="0"/>
              <a:t>Undiscovered </a:t>
            </a:r>
            <a:r>
              <a:rPr lang="en-CA" sz="2400" dirty="0"/>
              <a:t>nodes are </a:t>
            </a:r>
            <a:r>
              <a:rPr lang="en-CA" sz="2400" b="1" dirty="0"/>
              <a:t>white</a:t>
            </a:r>
          </a:p>
          <a:p>
            <a:r>
              <a:rPr lang="en-CA" sz="2400" b="1" dirty="0"/>
              <a:t>Discovered </a:t>
            </a:r>
            <a:r>
              <a:rPr lang="en-CA" sz="2400" dirty="0"/>
              <a:t>nodes are </a:t>
            </a:r>
            <a:r>
              <a:rPr lang="en-CA" sz="2400" b="1" dirty="0"/>
              <a:t>gray</a:t>
            </a:r>
          </a:p>
          <a:p>
            <a:pPr lvl="1"/>
            <a:r>
              <a:rPr lang="en-CA" sz="2400" b="1" dirty="0"/>
              <a:t>Processing </a:t>
            </a:r>
            <a:r>
              <a:rPr lang="en-CA" sz="2400" dirty="0"/>
              <a:t>adjacent edges</a:t>
            </a:r>
          </a:p>
          <a:p>
            <a:r>
              <a:rPr lang="en-CA" sz="2400" b="1" dirty="0"/>
              <a:t>Finished </a:t>
            </a:r>
            <a:r>
              <a:rPr lang="en-CA" sz="2400" dirty="0"/>
              <a:t>nodes are </a:t>
            </a:r>
            <a:r>
              <a:rPr lang="en-CA" sz="2400" b="1" dirty="0"/>
              <a:t>black</a:t>
            </a:r>
          </a:p>
          <a:p>
            <a:pPr lvl="1"/>
            <a:r>
              <a:rPr lang="en-CA" sz="2400" dirty="0"/>
              <a:t>Adjacent nodes have been </a:t>
            </a:r>
            <a:r>
              <a:rPr lang="en-CA" sz="2400" b="1" dirty="0"/>
              <a:t>processed</a:t>
            </a:r>
          </a:p>
          <a:p>
            <a:r>
              <a:rPr lang="en-CA" sz="2400" b="1" dirty="0"/>
              <a:t>Connected graph: </a:t>
            </a:r>
            <a:r>
              <a:rPr lang="en-CA" sz="2400" dirty="0"/>
              <a:t>each node is eventually black</a:t>
            </a:r>
            <a:endParaRPr lang="en-CA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7FFB9-F758-5E63-DA20-55C055CF0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4409175" y="3165146"/>
                <a:ext cx="2416197" cy="691162"/>
              </a:xfrm>
              <a:prstGeom prst="wedgeRectCallout">
                <a:avLst>
                  <a:gd name="adj1" fmla="val -78802"/>
                  <a:gd name="adj2" fmla="val 6530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Start processing </a:t>
                </a:r>
                <a:r>
                  <a:rPr lang="en-CA" dirty="0"/>
                  <a:t>node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’s edges</a:t>
                </a: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75" y="3165146"/>
                <a:ext cx="2416197" cy="691162"/>
              </a:xfrm>
              <a:prstGeom prst="wedgeRectCallout">
                <a:avLst>
                  <a:gd name="adj1" fmla="val -78802"/>
                  <a:gd name="adj2" fmla="val 6530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4010507" y="1657677"/>
            <a:ext cx="2584746" cy="642906"/>
          </a:xfrm>
          <a:prstGeom prst="wedgeRectCallout">
            <a:avLst>
              <a:gd name="adj1" fmla="val -74028"/>
              <a:gd name="adj2" fmla="val 321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Discover (</a:t>
            </a:r>
            <a:r>
              <a:rPr lang="en-CA" b="1" dirty="0" err="1"/>
              <a:t>enqueue</a:t>
            </a:r>
            <a:r>
              <a:rPr lang="en-CA" b="1" dirty="0"/>
              <a:t>) </a:t>
            </a:r>
            <a:r>
              <a:rPr lang="en-CA" dirty="0"/>
              <a:t>starting node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5163015" y="4047894"/>
                <a:ext cx="1672857" cy="976055"/>
              </a:xfrm>
              <a:prstGeom prst="wedgeRectCallout">
                <a:avLst>
                  <a:gd name="adj1" fmla="val -67960"/>
                  <a:gd name="adj2" fmla="val 3955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Discover </a:t>
                </a:r>
                <a:r>
                  <a:rPr lang="en-CA" dirty="0"/>
                  <a:t>(enqueue) neighbour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015" y="4047894"/>
                <a:ext cx="1672857" cy="976055"/>
              </a:xfrm>
              <a:prstGeom prst="wedgeRectCallout">
                <a:avLst>
                  <a:gd name="adj1" fmla="val -67960"/>
                  <a:gd name="adj2" fmla="val 39553"/>
                </a:avLst>
              </a:prstGeom>
              <a:blipFill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4484431" y="5805343"/>
                <a:ext cx="2416197" cy="451418"/>
              </a:xfrm>
              <a:prstGeom prst="wedgeRectCallout">
                <a:avLst>
                  <a:gd name="adj1" fmla="val -70751"/>
                  <a:gd name="adj2" fmla="val -37296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Finish processing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431" y="5805343"/>
                <a:ext cx="2416197" cy="451418"/>
              </a:xfrm>
              <a:prstGeom prst="wedgeRectCallout">
                <a:avLst>
                  <a:gd name="adj1" fmla="val -70751"/>
                  <a:gd name="adj2" fmla="val -37296"/>
                </a:avLst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ular Callout 6">
            <a:extLst>
              <a:ext uri="{FF2B5EF4-FFF2-40B4-BE49-F238E27FC236}">
                <a16:creationId xmlns:a16="http://schemas.microsoft.com/office/drawing/2014/main" id="{B80023E6-6E58-92C4-9431-495F5AA02792}"/>
              </a:ext>
            </a:extLst>
          </p:cNvPr>
          <p:cNvSpPr/>
          <p:nvPr/>
        </p:nvSpPr>
        <p:spPr>
          <a:xfrm>
            <a:off x="6956054" y="74751"/>
            <a:ext cx="4897691" cy="360147"/>
          </a:xfrm>
          <a:prstGeom prst="wedgeRectCallout">
            <a:avLst>
              <a:gd name="adj1" fmla="val -66935"/>
              <a:gd name="adj2" fmla="val 401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Assuming adjacency list representation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353EC-0E6E-32A9-4048-7EF02D5D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64DBB1-6E35-515B-A302-81A800B93C36}"/>
              </a:ext>
            </a:extLst>
          </p:cNvPr>
          <p:cNvSpPr/>
          <p:nvPr/>
        </p:nvSpPr>
        <p:spPr>
          <a:xfrm>
            <a:off x="8267901" y="16652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822285-1027-6A54-2DAA-029225616775}"/>
              </a:ext>
            </a:extLst>
          </p:cNvPr>
          <p:cNvSpPr/>
          <p:nvPr/>
        </p:nvSpPr>
        <p:spPr>
          <a:xfrm>
            <a:off x="9762036" y="16686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v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DD17CA-7621-6B1A-AE15-C992192951C8}"/>
              </a:ext>
            </a:extLst>
          </p:cNvPr>
          <p:cNvSpPr/>
          <p:nvPr/>
        </p:nvSpPr>
        <p:spPr>
          <a:xfrm>
            <a:off x="9126673" y="5784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6B2B50-1A59-EBF7-C16A-EC9B3F9D0E4A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8721936" y="1100492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0C5F2C-7E67-8B9C-7CA2-E1C780BC5CDD}"/>
              </a:ext>
            </a:extLst>
          </p:cNvPr>
          <p:cNvCxnSpPr>
            <a:cxnSpLocks/>
            <a:stCxn id="13" idx="5"/>
            <a:endCxn id="12" idx="0"/>
          </p:cNvCxnSpPr>
          <p:nvPr/>
        </p:nvCxnSpPr>
        <p:spPr>
          <a:xfrm>
            <a:off x="9694301" y="1100492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6EEFCC-D2B8-7D5F-D3E2-46CD92150039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8932919" y="1971024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63AE7D7-D539-A90D-AD5B-26153EA72D7C}"/>
              </a:ext>
            </a:extLst>
          </p:cNvPr>
          <p:cNvSpPr/>
          <p:nvPr/>
        </p:nvSpPr>
        <p:spPr>
          <a:xfrm>
            <a:off x="8267901" y="166523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u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EDC546-B4BC-9509-3782-913A9DAF541F}"/>
              </a:ext>
            </a:extLst>
          </p:cNvPr>
          <p:cNvSpPr/>
          <p:nvPr/>
        </p:nvSpPr>
        <p:spPr>
          <a:xfrm>
            <a:off x="9762036" y="1668612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3B8C22-6944-FA4B-D614-C5573C34A4EE}"/>
              </a:ext>
            </a:extLst>
          </p:cNvPr>
          <p:cNvSpPr/>
          <p:nvPr/>
        </p:nvSpPr>
        <p:spPr>
          <a:xfrm>
            <a:off x="9126673" y="57847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w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E9D129-8E1D-DDC5-154B-FFF869115104}"/>
              </a:ext>
            </a:extLst>
          </p:cNvPr>
          <p:cNvSpPr/>
          <p:nvPr/>
        </p:nvSpPr>
        <p:spPr>
          <a:xfrm>
            <a:off x="8267901" y="166523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265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69E2BA0-104A-3BB7-3E82-BC51FF5E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3E7737F-1508-543F-6168-5312667A6726}"/>
              </a:ext>
            </a:extLst>
          </p:cNvPr>
          <p:cNvSpPr/>
          <p:nvPr/>
        </p:nvSpPr>
        <p:spPr>
          <a:xfrm>
            <a:off x="7285161" y="11396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B1F117-08D6-277C-AD4D-C7EA51A686E3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DBAE2C-99B0-2B8E-5645-8789B33476A2}"/>
              </a:ext>
            </a:extLst>
          </p:cNvPr>
          <p:cNvSpPr/>
          <p:nvPr/>
        </p:nvSpPr>
        <p:spPr>
          <a:xfrm>
            <a:off x="9306134" y="11429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3293D7-1F9B-90F3-7DCF-4CC686338952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F5D967-8E94-C1AD-80FE-6629DD339B44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AD97C7-FCF7-86E4-2BBA-A8D35A9C52B6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C51F6F-FAAF-BF85-AAB4-0A193FFCB592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DE6ED2-D2A9-40DC-6B32-7B1B8FB5B268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3D2F81-92DC-63B8-0789-9ED531F0B8E7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>
            <a:off x="7950179" y="1445404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7CBADB9-B2E8-DAA4-9598-66387B95743A}"/>
              </a:ext>
            </a:extLst>
          </p:cNvPr>
          <p:cNvCxnSpPr>
            <a:cxnSpLocks/>
            <a:stCxn id="20" idx="1"/>
            <a:endCxn id="15" idx="4"/>
          </p:cNvCxnSpPr>
          <p:nvPr/>
        </p:nvCxnSpPr>
        <p:spPr>
          <a:xfrm flipH="1" flipV="1">
            <a:off x="7617670" y="1751193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491F50-57B1-C9D0-7368-BDA02C835EE5}"/>
              </a:ext>
            </a:extLst>
          </p:cNvPr>
          <p:cNvCxnSpPr>
            <a:cxnSpLocks/>
            <a:stCxn id="20" idx="7"/>
            <a:endCxn id="17" idx="3"/>
          </p:cNvCxnSpPr>
          <p:nvPr/>
        </p:nvCxnSpPr>
        <p:spPr>
          <a:xfrm flipV="1">
            <a:off x="8743976" y="1665008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20AF1F-E756-4634-F466-2ECD1765573A}"/>
              </a:ext>
            </a:extLst>
          </p:cNvPr>
          <p:cNvCxnSpPr>
            <a:cxnSpLocks/>
            <a:stCxn id="20" idx="3"/>
          </p:cNvCxnSpPr>
          <p:nvPr/>
        </p:nvCxnSpPr>
        <p:spPr>
          <a:xfrm flipH="1">
            <a:off x="7771611" y="2751765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E39DA0-CF0C-5E5F-4161-D9C1F38583B0}"/>
              </a:ext>
            </a:extLst>
          </p:cNvPr>
          <p:cNvCxnSpPr>
            <a:cxnSpLocks/>
            <a:stCxn id="20" idx="5"/>
            <a:endCxn id="19" idx="0"/>
          </p:cNvCxnSpPr>
          <p:nvPr/>
        </p:nvCxnSpPr>
        <p:spPr>
          <a:xfrm>
            <a:off x="8743976" y="2751765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72CCFF-B852-7585-3769-23EC3BF649BF}"/>
              </a:ext>
            </a:extLst>
          </p:cNvPr>
          <p:cNvCxnSpPr>
            <a:cxnSpLocks/>
            <a:stCxn id="20" idx="6"/>
            <a:endCxn id="16" idx="2"/>
          </p:cNvCxnSpPr>
          <p:nvPr/>
        </p:nvCxnSpPr>
        <p:spPr>
          <a:xfrm>
            <a:off x="8841366" y="2535540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0DC7D8-143D-6C0C-44A1-6A5A54772569}"/>
              </a:ext>
            </a:extLst>
          </p:cNvPr>
          <p:cNvCxnSpPr>
            <a:cxnSpLocks/>
            <a:stCxn id="19" idx="6"/>
            <a:endCxn id="22" idx="2"/>
          </p:cNvCxnSpPr>
          <p:nvPr/>
        </p:nvCxnSpPr>
        <p:spPr>
          <a:xfrm>
            <a:off x="9476729" y="3625675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9B0869-0862-BD35-CF1D-31B6C8A5F9E6}"/>
              </a:ext>
            </a:extLst>
          </p:cNvPr>
          <p:cNvCxnSpPr>
            <a:cxnSpLocks/>
            <a:stCxn id="16" idx="6"/>
            <a:endCxn id="21" idx="2"/>
          </p:cNvCxnSpPr>
          <p:nvPr/>
        </p:nvCxnSpPr>
        <p:spPr>
          <a:xfrm>
            <a:off x="10459641" y="2535540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C06CD1-3433-9582-CE91-A58F9876838F}"/>
              </a:ext>
            </a:extLst>
          </p:cNvPr>
          <p:cNvCxnSpPr>
            <a:cxnSpLocks/>
            <a:stCxn id="16" idx="3"/>
            <a:endCxn id="19" idx="7"/>
          </p:cNvCxnSpPr>
          <p:nvPr/>
        </p:nvCxnSpPr>
        <p:spPr>
          <a:xfrm flipH="1">
            <a:off x="9379339" y="2751765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17CAC6-DB9C-D705-6B3A-114DB36F916B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982594" y="3622297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8C4D883-DA00-761D-316D-1EB12CF212ED}"/>
              </a:ext>
            </a:extLst>
          </p:cNvPr>
          <p:cNvSpPr/>
          <p:nvPr/>
        </p:nvSpPr>
        <p:spPr>
          <a:xfrm>
            <a:off x="9476729" y="192009"/>
            <a:ext cx="2536902" cy="73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Example execution starting at node 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6FCEBF-E8D2-553C-8656-C37931F64859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52F979-16C3-28A1-7D6A-655CBF94E5A2}"/>
              </a:ext>
            </a:extLst>
          </p:cNvPr>
          <p:cNvSpPr/>
          <p:nvPr/>
        </p:nvSpPr>
        <p:spPr>
          <a:xfrm>
            <a:off x="6095999" y="4596412"/>
            <a:ext cx="5718717" cy="111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/>
              <a:t>q: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24A138D-475D-C670-1661-D3D1D9055468}"/>
              </a:ext>
            </a:extLst>
          </p:cNvPr>
          <p:cNvSpPr/>
          <p:nvPr/>
        </p:nvSpPr>
        <p:spPr>
          <a:xfrm>
            <a:off x="10867189" y="482118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36CA6-9C43-4AB6-380C-282BEF96A036}"/>
              </a:ext>
            </a:extLst>
          </p:cNvPr>
          <p:cNvSpPr txBox="1"/>
          <p:nvPr/>
        </p:nvSpPr>
        <p:spPr>
          <a:xfrm>
            <a:off x="10844091" y="580766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q head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09EBD9-236F-AC22-B2AE-B6E454BBAB47}"/>
              </a:ext>
            </a:extLst>
          </p:cNvPr>
          <p:cNvSpPr txBox="1"/>
          <p:nvPr/>
        </p:nvSpPr>
        <p:spPr>
          <a:xfrm>
            <a:off x="6077262" y="57150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q tail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FC4D2E-E1DF-C2AA-F095-6897219F1D64}"/>
              </a:ext>
            </a:extLst>
          </p:cNvPr>
          <p:cNvCxnSpPr/>
          <p:nvPr/>
        </p:nvCxnSpPr>
        <p:spPr>
          <a:xfrm flipH="1">
            <a:off x="7982594" y="3483975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E6F137C-5A8F-1BEE-CA09-7BD3A7576A27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B4E239-E763-F294-267E-558F4CFD3F1B}"/>
              </a:ext>
            </a:extLst>
          </p:cNvPr>
          <p:cNvSpPr/>
          <p:nvPr/>
        </p:nvSpPr>
        <p:spPr>
          <a:xfrm>
            <a:off x="10798487" y="4817769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E08AF9-D9BE-E3A1-4B5C-853CB7E392D2}"/>
              </a:ext>
            </a:extLst>
          </p:cNvPr>
          <p:cNvCxnSpPr>
            <a:cxnSpLocks/>
          </p:cNvCxnSpPr>
          <p:nvPr/>
        </p:nvCxnSpPr>
        <p:spPr>
          <a:xfrm flipH="1">
            <a:off x="7883912" y="2866061"/>
            <a:ext cx="444780" cy="45044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C3FFE787-151A-1749-82F8-33CF76EC6BD6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2D3CE9-0550-E8AC-711A-5A9CA4ED05B7}"/>
              </a:ext>
            </a:extLst>
          </p:cNvPr>
          <p:cNvSpPr/>
          <p:nvPr/>
        </p:nvSpPr>
        <p:spPr>
          <a:xfrm>
            <a:off x="10099898" y="4817769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D8C6C1-95C8-7A50-A47B-C08D6A9D5B75}"/>
              </a:ext>
            </a:extLst>
          </p:cNvPr>
          <p:cNvSpPr/>
          <p:nvPr/>
        </p:nvSpPr>
        <p:spPr>
          <a:xfrm>
            <a:off x="7317576" y="331650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DBFAF0E-4B6E-3A48-02E8-D777A4456622}"/>
              </a:ext>
            </a:extLst>
          </p:cNvPr>
          <p:cNvCxnSpPr/>
          <p:nvPr/>
        </p:nvCxnSpPr>
        <p:spPr>
          <a:xfrm flipH="1">
            <a:off x="9476729" y="3483975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50F1DB8-1895-6745-BD5F-EC31CD42CBC7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01C6762-4017-67ED-1EEB-555087F6C567}"/>
              </a:ext>
            </a:extLst>
          </p:cNvPr>
          <p:cNvSpPr/>
          <p:nvPr/>
        </p:nvSpPr>
        <p:spPr>
          <a:xfrm>
            <a:off x="9380284" y="484897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8EDFF8-5FBD-33F7-D160-263061BB5A8A}"/>
              </a:ext>
            </a:extLst>
          </p:cNvPr>
          <p:cNvCxnSpPr>
            <a:cxnSpLocks/>
          </p:cNvCxnSpPr>
          <p:nvPr/>
        </p:nvCxnSpPr>
        <p:spPr>
          <a:xfrm flipH="1">
            <a:off x="9306134" y="2688521"/>
            <a:ext cx="505168" cy="6279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DBD31B26-58FE-AC9C-AA03-0BA53231FB91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7FDEAED-2D6B-8FB8-124D-B7E26642C358}"/>
              </a:ext>
            </a:extLst>
          </p:cNvPr>
          <p:cNvSpPr/>
          <p:nvPr/>
        </p:nvSpPr>
        <p:spPr>
          <a:xfrm>
            <a:off x="8664620" y="484311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5CE2037-ECD8-7AA8-78E9-A07C6B805425}"/>
              </a:ext>
            </a:extLst>
          </p:cNvPr>
          <p:cNvSpPr/>
          <p:nvPr/>
        </p:nvSpPr>
        <p:spPr>
          <a:xfrm>
            <a:off x="8811711" y="331988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1B30280-9699-7994-908A-78517E540542}"/>
              </a:ext>
            </a:extLst>
          </p:cNvPr>
          <p:cNvCxnSpPr>
            <a:cxnSpLocks/>
          </p:cNvCxnSpPr>
          <p:nvPr/>
        </p:nvCxnSpPr>
        <p:spPr>
          <a:xfrm>
            <a:off x="7771611" y="1763297"/>
            <a:ext cx="565326" cy="43834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B15B9066-1F9A-5147-4105-4D8E8CF9417E}"/>
              </a:ext>
            </a:extLst>
          </p:cNvPr>
          <p:cNvSpPr/>
          <p:nvPr/>
        </p:nvSpPr>
        <p:spPr>
          <a:xfrm>
            <a:off x="7285161" y="113961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FCAA198-F5A7-24F7-2CA3-2F43D0EEB8C9}"/>
              </a:ext>
            </a:extLst>
          </p:cNvPr>
          <p:cNvSpPr/>
          <p:nvPr/>
        </p:nvSpPr>
        <p:spPr>
          <a:xfrm>
            <a:off x="7947039" y="484311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4653653-63EE-8815-32FD-DD2512A20DA0}"/>
              </a:ext>
            </a:extLst>
          </p:cNvPr>
          <p:cNvCxnSpPr>
            <a:cxnSpLocks/>
          </p:cNvCxnSpPr>
          <p:nvPr/>
        </p:nvCxnSpPr>
        <p:spPr>
          <a:xfrm flipH="1">
            <a:off x="8664837" y="1624976"/>
            <a:ext cx="641297" cy="55577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C7D0E32A-8845-E974-6FFE-FF1610AFDA82}"/>
              </a:ext>
            </a:extLst>
          </p:cNvPr>
          <p:cNvSpPr/>
          <p:nvPr/>
        </p:nvSpPr>
        <p:spPr>
          <a:xfrm>
            <a:off x="9306134" y="1142993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9029C1-06C1-F2E1-A70C-18D45BABA532}"/>
              </a:ext>
            </a:extLst>
          </p:cNvPr>
          <p:cNvSpPr/>
          <p:nvPr/>
        </p:nvSpPr>
        <p:spPr>
          <a:xfrm>
            <a:off x="7239279" y="484311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34385F-AD2E-4CB6-9C1E-A6921177960E}"/>
              </a:ext>
            </a:extLst>
          </p:cNvPr>
          <p:cNvSpPr/>
          <p:nvPr/>
        </p:nvSpPr>
        <p:spPr>
          <a:xfrm>
            <a:off x="8176348" y="222975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CB739F1-4566-6413-693A-2B6E206A9D24}"/>
              </a:ext>
            </a:extLst>
          </p:cNvPr>
          <p:cNvSpPr/>
          <p:nvPr/>
        </p:nvSpPr>
        <p:spPr>
          <a:xfrm>
            <a:off x="10328554" y="331988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A060B77-8CF3-E13F-EDE1-5B922FEEADCC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0070F0F-A81D-2444-F86D-6FCDDCEEFE21}"/>
              </a:ext>
            </a:extLst>
          </p:cNvPr>
          <p:cNvSpPr/>
          <p:nvPr/>
        </p:nvSpPr>
        <p:spPr>
          <a:xfrm>
            <a:off x="6520449" y="483141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A6EA50A-9464-B7E6-B6A8-488636308DDE}"/>
              </a:ext>
            </a:extLst>
          </p:cNvPr>
          <p:cNvSpPr/>
          <p:nvPr/>
        </p:nvSpPr>
        <p:spPr>
          <a:xfrm>
            <a:off x="9794623" y="222975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120DE51-F443-5306-14FB-723AD5FBD0E0}"/>
              </a:ext>
            </a:extLst>
          </p:cNvPr>
          <p:cNvSpPr/>
          <p:nvPr/>
        </p:nvSpPr>
        <p:spPr>
          <a:xfrm>
            <a:off x="7285161" y="113961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D702315-5D5C-A78D-C9EF-337D252C3B7E}"/>
              </a:ext>
            </a:extLst>
          </p:cNvPr>
          <p:cNvSpPr/>
          <p:nvPr/>
        </p:nvSpPr>
        <p:spPr>
          <a:xfrm>
            <a:off x="9306134" y="114299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42CB314-24E9-20ED-64F3-BCCF582D4166}"/>
              </a:ext>
            </a:extLst>
          </p:cNvPr>
          <p:cNvSpPr/>
          <p:nvPr/>
        </p:nvSpPr>
        <p:spPr>
          <a:xfrm>
            <a:off x="11311466" y="222975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A2C54AF-E9C6-7A4C-32F5-C5A29D60F32D}"/>
              </a:ext>
            </a:extLst>
          </p:cNvPr>
          <p:cNvCxnSpPr/>
          <p:nvPr/>
        </p:nvCxnSpPr>
        <p:spPr>
          <a:xfrm flipH="1">
            <a:off x="10436313" y="2649492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3C767-CD04-1F9E-D5D4-C289DA31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E6BA6-60F5-AA37-7C07-AF77A914AC36}"/>
              </a:ext>
            </a:extLst>
          </p:cNvPr>
          <p:cNvSpPr txBox="1"/>
          <p:nvPr/>
        </p:nvSpPr>
        <p:spPr>
          <a:xfrm>
            <a:off x="7493632" y="3873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EC0283-3832-3BAD-73CB-74692635C412}"/>
              </a:ext>
            </a:extLst>
          </p:cNvPr>
          <p:cNvSpPr txBox="1"/>
          <p:nvPr/>
        </p:nvSpPr>
        <p:spPr>
          <a:xfrm>
            <a:off x="8995410" y="38939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6A1F41-53AD-6DEB-BF24-601C860E167A}"/>
              </a:ext>
            </a:extLst>
          </p:cNvPr>
          <p:cNvSpPr txBox="1"/>
          <p:nvPr/>
        </p:nvSpPr>
        <p:spPr>
          <a:xfrm>
            <a:off x="8360147" y="27634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776062-6A17-06B3-44F8-33C9FC6011E0}"/>
              </a:ext>
            </a:extLst>
          </p:cNvPr>
          <p:cNvSpPr txBox="1"/>
          <p:nvPr/>
        </p:nvSpPr>
        <p:spPr>
          <a:xfrm>
            <a:off x="10493685" y="38896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3F6CA05-D3CA-2BC6-6EF5-039E95924442}"/>
              </a:ext>
            </a:extLst>
          </p:cNvPr>
          <p:cNvSpPr txBox="1"/>
          <p:nvPr/>
        </p:nvSpPr>
        <p:spPr>
          <a:xfrm>
            <a:off x="9970679" y="2778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2FA3B9-15E0-7F5D-B2D3-033D97FDC487}"/>
              </a:ext>
            </a:extLst>
          </p:cNvPr>
          <p:cNvSpPr txBox="1"/>
          <p:nvPr/>
        </p:nvSpPr>
        <p:spPr>
          <a:xfrm>
            <a:off x="7458705" y="17239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E669676-4421-70E6-E6E2-7A9A3376C9AD}"/>
              </a:ext>
            </a:extLst>
          </p:cNvPr>
          <p:cNvSpPr txBox="1"/>
          <p:nvPr/>
        </p:nvSpPr>
        <p:spPr>
          <a:xfrm>
            <a:off x="9497657" y="1701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1249DA-31C3-2C3A-3439-6D4E8AA1C138}"/>
              </a:ext>
            </a:extLst>
          </p:cNvPr>
          <p:cNvSpPr txBox="1"/>
          <p:nvPr/>
        </p:nvSpPr>
        <p:spPr>
          <a:xfrm>
            <a:off x="11487522" y="2778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75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7" grpId="1" animBg="1"/>
      <p:bldP spid="39" grpId="0" animBg="1"/>
      <p:bldP spid="41" grpId="0" animBg="1"/>
      <p:bldP spid="41" grpId="1" animBg="1"/>
      <p:bldP spid="43" grpId="0" animBg="1"/>
      <p:bldP spid="44" grpId="0" animBg="1"/>
      <p:bldP spid="44" grpId="1" animBg="1"/>
      <p:bldP spid="45" grpId="0" animBg="1"/>
      <p:bldP spid="47" grpId="0" animBg="1"/>
      <p:bldP spid="48" grpId="0" animBg="1"/>
      <p:bldP spid="48" grpId="1" animBg="1"/>
      <p:bldP spid="50" grpId="0" animBg="1"/>
      <p:bldP spid="51" grpId="0" animBg="1"/>
      <p:bldP spid="51" grpId="1" animBg="1"/>
      <p:bldP spid="52" grpId="0" animBg="1"/>
      <p:bldP spid="55" grpId="0" animBg="1"/>
      <p:bldP spid="56" grpId="0" animBg="1"/>
      <p:bldP spid="56" grpId="1" animBg="1"/>
      <p:bldP spid="60" grpId="0" animBg="1"/>
      <p:bldP spid="61" grpId="0" animBg="1"/>
      <p:bldP spid="61" grpId="1" animBg="1"/>
      <p:bldP spid="62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5" grpId="0"/>
      <p:bldP spid="59" grpId="0"/>
      <p:bldP spid="63" grpId="0"/>
      <p:bldP spid="72" grpId="0"/>
      <p:bldP spid="73" grpId="0"/>
      <p:bldP spid="74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18516DD-2E63-9DF6-09F0-D2B6E6D39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775" y="-2"/>
            <a:ext cx="4720803" cy="1028386"/>
          </a:xfrm>
        </p:spPr>
        <p:txBody>
          <a:bodyPr>
            <a:normAutofit/>
          </a:bodyPr>
          <a:lstStyle/>
          <a:p>
            <a:r>
              <a:rPr lang="en-CA" dirty="0"/>
              <a:t>Complexity</a:t>
            </a:r>
            <a:endParaRPr lang="en-CA" b="1" dirty="0"/>
          </a:p>
        </p:txBody>
      </p:sp>
      <p:sp>
        <p:nvSpPr>
          <p:cNvPr id="10" name="Rectangle 9"/>
          <p:cNvSpPr/>
          <p:nvPr/>
        </p:nvSpPr>
        <p:spPr>
          <a:xfrm>
            <a:off x="8944639" y="870615"/>
            <a:ext cx="2883877" cy="62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(with adjacency lists)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7EF72AD-35BE-3385-67D5-C9A91461270F}"/>
                  </a:ext>
                </a:extLst>
              </p:cNvPr>
              <p:cNvSpPr/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105626"/>
                  <a:gd name="adj2" fmla="val -532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7EF72AD-35BE-3385-67D5-C9A914612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105626"/>
                  <a:gd name="adj2" fmla="val -53253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E1FC478B-5AA9-4EB8-7579-DCF7A25B293A}"/>
                  </a:ext>
                </a:extLst>
              </p:cNvPr>
              <p:cNvSpPr/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67377"/>
                  <a:gd name="adj2" fmla="val 194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E1FC478B-5AA9-4EB8-7579-DCF7A25B2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67377"/>
                  <a:gd name="adj2" fmla="val 1942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A9E01F6-4A3A-C12B-0BF1-D60AC23A4ACC}"/>
                  </a:ext>
                </a:extLst>
              </p:cNvPr>
              <p:cNvSpPr/>
              <p:nvPr/>
            </p:nvSpPr>
            <p:spPr>
              <a:xfrm>
                <a:off x="3422923" y="1518753"/>
                <a:ext cx="1480782" cy="359330"/>
              </a:xfrm>
              <a:prstGeom prst="wedgeRectCallout">
                <a:avLst>
                  <a:gd name="adj1" fmla="val -81202"/>
                  <a:gd name="adj2" fmla="val -260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A9E01F6-4A3A-C12B-0BF1-D60AC23A4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23" y="1518753"/>
                <a:ext cx="1480782" cy="359330"/>
              </a:xfrm>
              <a:prstGeom prst="wedgeRectCallout">
                <a:avLst>
                  <a:gd name="adj1" fmla="val -81202"/>
                  <a:gd name="adj2" fmla="val -26016"/>
                </a:avLst>
              </a:prstGeom>
              <a:blipFill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828E5D9-DB99-BD70-3A1B-C0AE00D458C2}"/>
                  </a:ext>
                </a:extLst>
              </p:cNvPr>
              <p:cNvSpPr/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81202"/>
                  <a:gd name="adj2" fmla="val -182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828E5D9-DB99-BD70-3A1B-C0AE00D45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81202"/>
                  <a:gd name="adj2" fmla="val -1825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21DD68B-2DC0-0A04-8761-EF35B1114E88}"/>
                  </a:ext>
                </a:extLst>
              </p:cNvPr>
              <p:cNvSpPr/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118738"/>
                  <a:gd name="adj2" fmla="val 252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21DD68B-2DC0-0A04-8761-EF35B1114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118738"/>
                  <a:gd name="adj2" fmla="val 2520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EA9849A-F31B-235A-AF08-9E9FE61E09B0}"/>
                  </a:ext>
                </a:extLst>
              </p:cNvPr>
              <p:cNvSpPr/>
              <p:nvPr/>
            </p:nvSpPr>
            <p:spPr>
              <a:xfrm>
                <a:off x="5584480" y="4627437"/>
                <a:ext cx="1480782" cy="506989"/>
              </a:xfrm>
              <a:prstGeom prst="wedgeRectCallout">
                <a:avLst>
                  <a:gd name="adj1" fmla="val -42954"/>
                  <a:gd name="adj2" fmla="val 140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EA9849A-F31B-235A-AF08-9E9FE61E0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80" y="4627437"/>
                <a:ext cx="1480782" cy="506989"/>
              </a:xfrm>
              <a:prstGeom prst="wedgeRectCallout">
                <a:avLst>
                  <a:gd name="adj1" fmla="val -42954"/>
                  <a:gd name="adj2" fmla="val 1404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C71BC605-D34B-7787-DFA6-E8ABEBCF50C1}"/>
              </a:ext>
            </a:extLst>
          </p:cNvPr>
          <p:cNvSpPr/>
          <p:nvPr/>
        </p:nvSpPr>
        <p:spPr>
          <a:xfrm>
            <a:off x="5126510" y="4101816"/>
            <a:ext cx="425329" cy="1529550"/>
          </a:xfrm>
          <a:prstGeom prst="righ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A450DF3-29CD-6E70-0FC8-DC9FFC62C860}"/>
                  </a:ext>
                </a:extLst>
              </p:cNvPr>
              <p:cNvSpPr/>
              <p:nvPr/>
            </p:nvSpPr>
            <p:spPr>
              <a:xfrm>
                <a:off x="5502962" y="3669486"/>
                <a:ext cx="1529660" cy="543113"/>
              </a:xfrm>
              <a:prstGeom prst="wedgeRectCallout">
                <a:avLst>
                  <a:gd name="adj1" fmla="val -163194"/>
                  <a:gd name="adj2" fmla="val 131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b="0" i="0" dirty="0" smtClean="0">
                                <a:latin typeface="Cambria Math" panose="02040503050406030204" pitchFamily="18" charset="0"/>
                              </a:rPr>
                              <m:t>adj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CA" dirty="0"/>
                  <a:t> iterations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A450DF3-29CD-6E70-0FC8-DC9FFC62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962" y="3669486"/>
                <a:ext cx="1529660" cy="543113"/>
              </a:xfrm>
              <a:prstGeom prst="wedgeRectCallout">
                <a:avLst>
                  <a:gd name="adj1" fmla="val -163194"/>
                  <a:gd name="adj2" fmla="val 13163"/>
                </a:avLst>
              </a:prstGeom>
              <a:blipFill>
                <a:blip r:embed="rId9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CCDF4CB-B28B-E357-62AA-1C477E1BDBA2}"/>
                  </a:ext>
                </a:extLst>
              </p:cNvPr>
              <p:cNvSpPr/>
              <p:nvPr/>
            </p:nvSpPr>
            <p:spPr>
              <a:xfrm>
                <a:off x="4378763" y="5705782"/>
                <a:ext cx="1480782" cy="506989"/>
              </a:xfrm>
              <a:prstGeom prst="wedgeRectCallout">
                <a:avLst>
                  <a:gd name="adj1" fmla="val -70604"/>
                  <a:gd name="adj2" fmla="val -2364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9CCDF4CB-B28B-E357-62AA-1C477E1BD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63" y="5705782"/>
                <a:ext cx="1480782" cy="506989"/>
              </a:xfrm>
              <a:prstGeom prst="wedgeRectCallout">
                <a:avLst>
                  <a:gd name="adj1" fmla="val -70604"/>
                  <a:gd name="adj2" fmla="val -23642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C5522E8-6A23-CCFA-F40D-6AA213233D9E}"/>
                  </a:ext>
                </a:extLst>
              </p:cNvPr>
              <p:cNvSpPr/>
              <p:nvPr/>
            </p:nvSpPr>
            <p:spPr>
              <a:xfrm>
                <a:off x="4615218" y="3126371"/>
                <a:ext cx="1480782" cy="506989"/>
              </a:xfrm>
              <a:prstGeom prst="wedgeRectCallout">
                <a:avLst>
                  <a:gd name="adj1" fmla="val -110094"/>
                  <a:gd name="adj2" fmla="val 6404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C5522E8-6A23-CCFA-F40D-6AA213233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18" y="3126371"/>
                <a:ext cx="1480782" cy="506989"/>
              </a:xfrm>
              <a:prstGeom prst="wedgeRectCallout">
                <a:avLst>
                  <a:gd name="adj1" fmla="val -110094"/>
                  <a:gd name="adj2" fmla="val 64042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CA4536C-02D5-ABC6-F72E-6A8EAB71BB10}"/>
                  </a:ext>
                </a:extLst>
              </p:cNvPr>
              <p:cNvSpPr/>
              <p:nvPr/>
            </p:nvSpPr>
            <p:spPr>
              <a:xfrm>
                <a:off x="4577050" y="2657915"/>
                <a:ext cx="1775983" cy="404089"/>
              </a:xfrm>
              <a:prstGeom prst="wedgeRectCallout">
                <a:avLst>
                  <a:gd name="adj1" fmla="val -99416"/>
                  <a:gd name="adj2" fmla="val 9409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/>
                  <a:t> iterations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CA4536C-02D5-ABC6-F72E-6A8EAB71B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50" y="2657915"/>
                <a:ext cx="1775983" cy="404089"/>
              </a:xfrm>
              <a:prstGeom prst="wedgeRectCallout">
                <a:avLst>
                  <a:gd name="adj1" fmla="val -99416"/>
                  <a:gd name="adj2" fmla="val 94091"/>
                </a:avLst>
              </a:prstGeom>
              <a:blipFill>
                <a:blip r:embed="rId12"/>
                <a:stretch>
                  <a:fillRect t="-1010" r="-9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20775" y="1732574"/>
                <a:ext cx="4638287" cy="4907062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Naïve loop analysis: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iterations *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𝑎𝑑𝑗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CA" dirty="0"/>
                  <a:t> iterations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0775" y="1732574"/>
                <a:ext cx="4638287" cy="4907062"/>
              </a:xfrm>
              <a:blipFill>
                <a:blip r:embed="rId13"/>
                <a:stretch>
                  <a:fillRect l="-3417" t="-17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C65D-DC11-1799-2160-91D8A991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FDF0778D-480C-52B0-CFAA-534D4022A935}"/>
                  </a:ext>
                </a:extLst>
              </p:cNvPr>
              <p:cNvSpPr/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123256"/>
                  <a:gd name="adj2" fmla="val 845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FDF0778D-480C-52B0-CFAA-534D4022A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29" y="2086559"/>
                <a:ext cx="1480782" cy="506989"/>
              </a:xfrm>
              <a:prstGeom prst="wedgeRectCallout">
                <a:avLst>
                  <a:gd name="adj1" fmla="val -123256"/>
                  <a:gd name="adj2" fmla="val 84593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348958F9-249A-3E38-843F-BDDF51ED652F}"/>
                  </a:ext>
                </a:extLst>
              </p:cNvPr>
              <p:cNvSpPr/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131387"/>
                  <a:gd name="adj2" fmla="val -938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348958F9-249A-3E38-843F-BDDF51ED6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37" y="929027"/>
                <a:ext cx="1480782" cy="506989"/>
              </a:xfrm>
              <a:prstGeom prst="wedgeRectCallout">
                <a:avLst>
                  <a:gd name="adj1" fmla="val -131387"/>
                  <a:gd name="adj2" fmla="val -93845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7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3" grpId="0" animBg="1"/>
      <p:bldP spid="14" grpId="0" animBg="1"/>
      <p:bldP spid="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6835" y="396204"/>
                <a:ext cx="4862227" cy="6243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400" b="1" dirty="0"/>
                  <a:t> Smarter</a:t>
                </a:r>
                <a:r>
                  <a:rPr lang="en-CA" sz="2400" dirty="0"/>
                  <a:t> </a:t>
                </a:r>
                <a:r>
                  <a:rPr lang="en-CA" sz="2400" b="1" dirty="0"/>
                  <a:t>loop analysis:</a:t>
                </a:r>
              </a:p>
              <a:p>
                <a:r>
                  <a:rPr lang="en-CA" sz="2400" dirty="0"/>
                  <a:t>For each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/>
                  <a:t>,</a:t>
                </a:r>
                <a:br>
                  <a:rPr lang="en-CA" sz="2400" dirty="0"/>
                </a:br>
                <a:r>
                  <a:rPr lang="en-CA" sz="2400" dirty="0"/>
                  <a:t>iterate over all neighbours</a:t>
                </a:r>
              </a:p>
              <a:p>
                <a:endParaRPr lang="en-CA" sz="2400" b="1" dirty="0"/>
              </a:p>
              <a:p>
                <a:endParaRPr lang="en-CA" sz="2400" b="1" dirty="0"/>
              </a:p>
              <a:p>
                <a:endParaRPr lang="en-CA" sz="2400" b="1" dirty="0"/>
              </a:p>
              <a:p>
                <a:endParaRPr lang="en-CA" sz="2400" b="1" dirty="0"/>
              </a:p>
              <a:p>
                <a:endParaRPr lang="en-CA" sz="2400" b="1" dirty="0"/>
              </a:p>
              <a:p>
                <a:endParaRPr lang="en-CA" sz="2400" dirty="0"/>
              </a:p>
              <a:p>
                <a:r>
                  <a:rPr lang="en-CA" sz="2400" dirty="0"/>
                  <a:t>We touch each edge twice</a:t>
                </a:r>
                <a:br>
                  <a:rPr lang="en-CA" sz="2400" dirty="0"/>
                </a:br>
                <a:r>
                  <a:rPr lang="en-CA" sz="2400" dirty="0"/>
                  <a:t>(doing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400" dirty="0"/>
                  <a:t> work each time)</a:t>
                </a:r>
              </a:p>
              <a:p>
                <a:r>
                  <a:rPr lang="en-CA" sz="2400" b="1" dirty="0"/>
                  <a:t>Total contribution </a:t>
                </a:r>
                <a:r>
                  <a:rPr lang="en-CA" sz="2400" dirty="0"/>
                  <a:t>of the inner loop to the runtime</a:t>
                </a:r>
                <a:r>
                  <a:rPr lang="en-CA" sz="2400" b="1" dirty="0"/>
                  <a:t>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6835" y="396204"/>
                <a:ext cx="4862227" cy="6243432"/>
              </a:xfrm>
              <a:blipFill>
                <a:blip r:embed="rId3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D6C28EFC-EB29-FAE3-456B-C051F87772DC}"/>
              </a:ext>
            </a:extLst>
          </p:cNvPr>
          <p:cNvSpPr/>
          <p:nvPr/>
        </p:nvSpPr>
        <p:spPr>
          <a:xfrm>
            <a:off x="7315507" y="20330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4ADE56-A033-E3A2-64AC-99F3B9035D87}"/>
              </a:ext>
            </a:extLst>
          </p:cNvPr>
          <p:cNvSpPr/>
          <p:nvPr/>
        </p:nvSpPr>
        <p:spPr>
          <a:xfrm>
            <a:off x="9824969" y="3123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A845D6-1714-E383-2EAB-E9894BE9D31F}"/>
              </a:ext>
            </a:extLst>
          </p:cNvPr>
          <p:cNvSpPr/>
          <p:nvPr/>
        </p:nvSpPr>
        <p:spPr>
          <a:xfrm>
            <a:off x="9336480" y="20364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FD50AC-820D-CA03-4122-B43399DA120C}"/>
              </a:ext>
            </a:extLst>
          </p:cNvPr>
          <p:cNvSpPr/>
          <p:nvPr/>
        </p:nvSpPr>
        <p:spPr>
          <a:xfrm>
            <a:off x="7347922" y="420996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693907-D50A-F000-6E0D-F2E43FCDC59B}"/>
              </a:ext>
            </a:extLst>
          </p:cNvPr>
          <p:cNvSpPr/>
          <p:nvPr/>
        </p:nvSpPr>
        <p:spPr>
          <a:xfrm>
            <a:off x="8842057" y="42133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AFB381-0D9C-E141-76C8-0E76829FA325}"/>
              </a:ext>
            </a:extLst>
          </p:cNvPr>
          <p:cNvSpPr/>
          <p:nvPr/>
        </p:nvSpPr>
        <p:spPr>
          <a:xfrm>
            <a:off x="8206694" y="3123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4D8F82-CF09-B74A-81B7-1C8AC2974E48}"/>
              </a:ext>
            </a:extLst>
          </p:cNvPr>
          <p:cNvSpPr/>
          <p:nvPr/>
        </p:nvSpPr>
        <p:spPr>
          <a:xfrm>
            <a:off x="11341812" y="3123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4D8B38-B63F-9C7D-315F-7E7022983D80}"/>
              </a:ext>
            </a:extLst>
          </p:cNvPr>
          <p:cNvSpPr/>
          <p:nvPr/>
        </p:nvSpPr>
        <p:spPr>
          <a:xfrm>
            <a:off x="10358900" y="42133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19A526D-55D5-4ED1-47E8-11A55BBCF085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>
            <a:off x="7980525" y="2338864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5A1E01-A59E-6952-2B4C-86997072D59E}"/>
              </a:ext>
            </a:extLst>
          </p:cNvPr>
          <p:cNvCxnSpPr>
            <a:cxnSpLocks/>
            <a:stCxn id="27" idx="1"/>
            <a:endCxn id="22" idx="4"/>
          </p:cNvCxnSpPr>
          <p:nvPr/>
        </p:nvCxnSpPr>
        <p:spPr>
          <a:xfrm flipH="1" flipV="1">
            <a:off x="7648016" y="2644653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89EC18-D93C-6196-0C28-B48B1DB9C110}"/>
              </a:ext>
            </a:extLst>
          </p:cNvPr>
          <p:cNvCxnSpPr>
            <a:cxnSpLocks/>
            <a:stCxn id="27" idx="7"/>
            <a:endCxn id="24" idx="3"/>
          </p:cNvCxnSpPr>
          <p:nvPr/>
        </p:nvCxnSpPr>
        <p:spPr>
          <a:xfrm flipV="1">
            <a:off x="8774322" y="2558468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0F06481-F918-A54D-3725-D814B8932B36}"/>
              </a:ext>
            </a:extLst>
          </p:cNvPr>
          <p:cNvCxnSpPr>
            <a:cxnSpLocks/>
            <a:stCxn id="27" idx="3"/>
          </p:cNvCxnSpPr>
          <p:nvPr/>
        </p:nvCxnSpPr>
        <p:spPr>
          <a:xfrm flipH="1">
            <a:off x="7801957" y="3645225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3B6FB0A-12C8-F1AD-37AE-6D56B2D3810C}"/>
              </a:ext>
            </a:extLst>
          </p:cNvPr>
          <p:cNvCxnSpPr>
            <a:cxnSpLocks/>
            <a:stCxn id="27" idx="5"/>
            <a:endCxn id="26" idx="0"/>
          </p:cNvCxnSpPr>
          <p:nvPr/>
        </p:nvCxnSpPr>
        <p:spPr>
          <a:xfrm>
            <a:off x="8774322" y="3645225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38C4B4E-1AE3-7BC7-58DD-F47C9692535D}"/>
              </a:ext>
            </a:extLst>
          </p:cNvPr>
          <p:cNvCxnSpPr>
            <a:cxnSpLocks/>
            <a:stCxn id="27" idx="6"/>
            <a:endCxn id="23" idx="2"/>
          </p:cNvCxnSpPr>
          <p:nvPr/>
        </p:nvCxnSpPr>
        <p:spPr>
          <a:xfrm>
            <a:off x="8871712" y="3429000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CC5D622-3DFB-CEF4-D581-079CBC29F9E6}"/>
              </a:ext>
            </a:extLst>
          </p:cNvPr>
          <p:cNvCxnSpPr>
            <a:cxnSpLocks/>
            <a:stCxn id="26" idx="6"/>
            <a:endCxn id="29" idx="2"/>
          </p:cNvCxnSpPr>
          <p:nvPr/>
        </p:nvCxnSpPr>
        <p:spPr>
          <a:xfrm>
            <a:off x="9507075" y="4519135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222393A-A4EF-D9E6-7A9F-F9D8E29EA8D7}"/>
              </a:ext>
            </a:extLst>
          </p:cNvPr>
          <p:cNvCxnSpPr>
            <a:cxnSpLocks/>
            <a:stCxn id="23" idx="6"/>
            <a:endCxn id="28" idx="2"/>
          </p:cNvCxnSpPr>
          <p:nvPr/>
        </p:nvCxnSpPr>
        <p:spPr>
          <a:xfrm>
            <a:off x="10489987" y="3429000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69D8C5-4965-2753-9EF1-EA66ECE1106F}"/>
              </a:ext>
            </a:extLst>
          </p:cNvPr>
          <p:cNvCxnSpPr>
            <a:cxnSpLocks/>
            <a:stCxn id="23" idx="3"/>
            <a:endCxn id="26" idx="7"/>
          </p:cNvCxnSpPr>
          <p:nvPr/>
        </p:nvCxnSpPr>
        <p:spPr>
          <a:xfrm flipH="1">
            <a:off x="9409685" y="3645225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A6CC9E-6F76-D661-A101-310611981FDE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8012940" y="4515757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C0FB87-80D9-B6CC-2FF8-F8958FCA9023}"/>
              </a:ext>
            </a:extLst>
          </p:cNvPr>
          <p:cNvSpPr txBox="1"/>
          <p:nvPr/>
        </p:nvSpPr>
        <p:spPr>
          <a:xfrm>
            <a:off x="8260867" y="451237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146C3A-2F4F-1DCC-C006-E0F555C49F3E}"/>
              </a:ext>
            </a:extLst>
          </p:cNvPr>
          <p:cNvSpPr txBox="1"/>
          <p:nvPr/>
        </p:nvSpPr>
        <p:spPr>
          <a:xfrm>
            <a:off x="7738660" y="359285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9FD1DA-B141-2243-5BE9-A43C4C67762B}"/>
              </a:ext>
            </a:extLst>
          </p:cNvPr>
          <p:cNvSpPr txBox="1"/>
          <p:nvPr/>
        </p:nvSpPr>
        <p:spPr>
          <a:xfrm>
            <a:off x="8427866" y="451047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E23149-0280-4A97-BAA6-079808BDD071}"/>
              </a:ext>
            </a:extLst>
          </p:cNvPr>
          <p:cNvSpPr txBox="1"/>
          <p:nvPr/>
        </p:nvSpPr>
        <p:spPr>
          <a:xfrm>
            <a:off x="8658502" y="37087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FCACC3-F149-7FB8-9C4E-95717B35F8BD}"/>
              </a:ext>
            </a:extLst>
          </p:cNvPr>
          <p:cNvSpPr txBox="1"/>
          <p:nvPr/>
        </p:nvSpPr>
        <p:spPr>
          <a:xfrm>
            <a:off x="9691947" y="44816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CE9138-92AE-1EB9-EBA1-B610B7FDC6E3}"/>
              </a:ext>
            </a:extLst>
          </p:cNvPr>
          <p:cNvSpPr txBox="1"/>
          <p:nvPr/>
        </p:nvSpPr>
        <p:spPr>
          <a:xfrm>
            <a:off x="9758581" y="367124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2FB501-E505-2640-750B-1BF2233E68D7}"/>
              </a:ext>
            </a:extLst>
          </p:cNvPr>
          <p:cNvSpPr/>
          <p:nvPr/>
        </p:nvSpPr>
        <p:spPr>
          <a:xfrm>
            <a:off x="7347922" y="420996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D80FBF-5302-B3AE-AE5E-552690DD829D}"/>
              </a:ext>
            </a:extLst>
          </p:cNvPr>
          <p:cNvSpPr/>
          <p:nvPr/>
        </p:nvSpPr>
        <p:spPr>
          <a:xfrm>
            <a:off x="8842057" y="421334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12BAB25-BB62-ACF5-3C3F-76B77FC3D419}"/>
              </a:ext>
            </a:extLst>
          </p:cNvPr>
          <p:cNvSpPr/>
          <p:nvPr/>
        </p:nvSpPr>
        <p:spPr>
          <a:xfrm>
            <a:off x="8206694" y="312321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E6296C-7F53-B245-30B2-5F5B8B1327ED}"/>
              </a:ext>
            </a:extLst>
          </p:cNvPr>
          <p:cNvSpPr txBox="1"/>
          <p:nvPr/>
        </p:nvSpPr>
        <p:spPr>
          <a:xfrm>
            <a:off x="8896835" y="36047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B226D2-9856-179A-4686-1BB6983C3408}"/>
              </a:ext>
            </a:extLst>
          </p:cNvPr>
          <p:cNvSpPr txBox="1"/>
          <p:nvPr/>
        </p:nvSpPr>
        <p:spPr>
          <a:xfrm>
            <a:off x="7887593" y="350307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58824C-3136-E1CC-8004-13BD20073E14}"/>
              </a:ext>
            </a:extLst>
          </p:cNvPr>
          <p:cNvSpPr txBox="1"/>
          <p:nvPr/>
        </p:nvSpPr>
        <p:spPr>
          <a:xfrm>
            <a:off x="9253874" y="31174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85CFDC-D967-4B09-C398-7D69E5AF4AC1}"/>
              </a:ext>
            </a:extLst>
          </p:cNvPr>
          <p:cNvSpPr txBox="1"/>
          <p:nvPr/>
        </p:nvSpPr>
        <p:spPr>
          <a:xfrm>
            <a:off x="8823817" y="26185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33118B-0F03-D717-FCAE-ADE26EF62821}"/>
              </a:ext>
            </a:extLst>
          </p:cNvPr>
          <p:cNvSpPr txBox="1"/>
          <p:nvPr/>
        </p:nvSpPr>
        <p:spPr>
          <a:xfrm>
            <a:off x="7918160" y="26185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8EA278-B572-C6E7-531A-91F615CC5FCA}"/>
              </a:ext>
            </a:extLst>
          </p:cNvPr>
          <p:cNvSpPr/>
          <p:nvPr/>
        </p:nvSpPr>
        <p:spPr>
          <a:xfrm>
            <a:off x="10358900" y="421334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3AC6DB-A27E-B796-04E4-879173ADCB45}"/>
              </a:ext>
            </a:extLst>
          </p:cNvPr>
          <p:cNvSpPr txBox="1"/>
          <p:nvPr/>
        </p:nvSpPr>
        <p:spPr>
          <a:xfrm>
            <a:off x="9842024" y="44816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91293F8-0100-CAD9-3289-CA21517D9C34}"/>
              </a:ext>
            </a:extLst>
          </p:cNvPr>
          <p:cNvSpPr/>
          <p:nvPr/>
        </p:nvSpPr>
        <p:spPr>
          <a:xfrm>
            <a:off x="9824969" y="312321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76D8DB-D3EF-E5DB-42A9-D13213B1EBC7}"/>
              </a:ext>
            </a:extLst>
          </p:cNvPr>
          <p:cNvSpPr txBox="1"/>
          <p:nvPr/>
        </p:nvSpPr>
        <p:spPr>
          <a:xfrm>
            <a:off x="9414417" y="31174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B2FBA-C8AF-9D80-0A88-FFA0EE79DEB6}"/>
              </a:ext>
            </a:extLst>
          </p:cNvPr>
          <p:cNvSpPr txBox="1"/>
          <p:nvPr/>
        </p:nvSpPr>
        <p:spPr>
          <a:xfrm>
            <a:off x="9613566" y="386428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9C7FA-5341-D526-33AB-70C8BA82271B}"/>
              </a:ext>
            </a:extLst>
          </p:cNvPr>
          <p:cNvSpPr txBox="1"/>
          <p:nvPr/>
        </p:nvSpPr>
        <p:spPr>
          <a:xfrm>
            <a:off x="10543772" y="31147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48E39A8-AABE-3502-5764-8D6BF85C677D}"/>
              </a:ext>
            </a:extLst>
          </p:cNvPr>
          <p:cNvSpPr/>
          <p:nvPr/>
        </p:nvSpPr>
        <p:spPr>
          <a:xfrm>
            <a:off x="11341812" y="312321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653C22-D7E8-1CAB-B508-7203FDE11BEF}"/>
              </a:ext>
            </a:extLst>
          </p:cNvPr>
          <p:cNvSpPr txBox="1"/>
          <p:nvPr/>
        </p:nvSpPr>
        <p:spPr>
          <a:xfrm>
            <a:off x="10845116" y="31147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160102A-5177-419D-5C00-CE93266F3EAF}"/>
              </a:ext>
            </a:extLst>
          </p:cNvPr>
          <p:cNvSpPr/>
          <p:nvPr/>
        </p:nvSpPr>
        <p:spPr>
          <a:xfrm>
            <a:off x="7315507" y="203307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48BD63-B2E3-7479-CABD-00AE8F267952}"/>
              </a:ext>
            </a:extLst>
          </p:cNvPr>
          <p:cNvSpPr txBox="1"/>
          <p:nvPr/>
        </p:nvSpPr>
        <p:spPr>
          <a:xfrm>
            <a:off x="7793946" y="250155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50A3DF-9EA5-9EF9-B9CD-210BCD9FD6E1}"/>
              </a:ext>
            </a:extLst>
          </p:cNvPr>
          <p:cNvSpPr txBox="1"/>
          <p:nvPr/>
        </p:nvSpPr>
        <p:spPr>
          <a:xfrm>
            <a:off x="8326903" y="2001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D214047-6383-4F84-F78F-E81B6B33DA29}"/>
              </a:ext>
            </a:extLst>
          </p:cNvPr>
          <p:cNvSpPr/>
          <p:nvPr/>
        </p:nvSpPr>
        <p:spPr>
          <a:xfrm>
            <a:off x="9336480" y="203645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06F902-F97A-705B-A619-E6BB934A1912}"/>
              </a:ext>
            </a:extLst>
          </p:cNvPr>
          <p:cNvSpPr txBox="1"/>
          <p:nvPr/>
        </p:nvSpPr>
        <p:spPr>
          <a:xfrm>
            <a:off x="8968555" y="246863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6710FE-AF05-68D6-B415-B8E3DBB02702}"/>
              </a:ext>
            </a:extLst>
          </p:cNvPr>
          <p:cNvSpPr txBox="1"/>
          <p:nvPr/>
        </p:nvSpPr>
        <p:spPr>
          <a:xfrm>
            <a:off x="8556141" y="199790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5C0F1-641B-8958-70D1-FCDE230D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53B4C7A-32F1-34BE-FE4D-A45E27792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8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6C7F52-1192-E85C-3AC9-7310DCE4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9" y="220034"/>
            <a:ext cx="6519144" cy="634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6054" y="122663"/>
                <a:ext cx="5235945" cy="6516973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Smarter</a:t>
                </a:r>
                <a:r>
                  <a:rPr lang="en-CA" dirty="0"/>
                  <a:t> </a:t>
                </a:r>
                <a:r>
                  <a:rPr lang="en-CA" b="1" dirty="0"/>
                  <a:t>loop analysis:</a:t>
                </a:r>
              </a:p>
              <a:p>
                <a:pPr lvl="1"/>
                <a:r>
                  <a:rPr lang="en-CA" sz="2600" dirty="0"/>
                  <a:t>Initialization time: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6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6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1" dirty="0">
                  <a:solidFill>
                    <a:srgbClr val="92D050"/>
                  </a:solidFill>
                </a:endParaRPr>
              </a:p>
              <a:p>
                <a:pPr lvl="1"/>
                <a:r>
                  <a:rPr lang="en-CA" sz="2600" b="1" dirty="0"/>
                  <a:t>Total contribution </a:t>
                </a:r>
                <a:r>
                  <a:rPr lang="en-CA" sz="2600" dirty="0"/>
                  <a:t>of the </a:t>
                </a:r>
                <a:r>
                  <a:rPr lang="en-CA" sz="2600" b="1" dirty="0"/>
                  <a:t>inner loop:</a:t>
                </a:r>
                <a:r>
                  <a:rPr lang="en-CA" sz="2600" dirty="0"/>
                  <a:t>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E9A039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600" b="1" i="1" smtClean="0">
                        <a:solidFill>
                          <a:srgbClr val="E9A03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1" i="1" smtClean="0">
                        <a:solidFill>
                          <a:srgbClr val="E9A039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600" b="1" i="1" smtClean="0">
                        <a:solidFill>
                          <a:srgbClr val="E9A03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1" dirty="0">
                  <a:solidFill>
                    <a:srgbClr val="E9A039"/>
                  </a:solidFill>
                </a:endParaRPr>
              </a:p>
              <a:p>
                <a:pPr lvl="2"/>
                <a:r>
                  <a:rPr lang="en-CA" dirty="0">
                    <a:solidFill>
                      <a:srgbClr val="FFFFFF"/>
                    </a:solidFill>
                  </a:rPr>
                  <a:t>(</a:t>
                </a:r>
                <a:r>
                  <a:rPr lang="en-CA" b="1" dirty="0">
                    <a:solidFill>
                      <a:srgbClr val="FFFF00"/>
                    </a:solidFill>
                  </a:rPr>
                  <a:t>Over all iterations</a:t>
                </a:r>
                <a:br>
                  <a:rPr lang="en-CA" dirty="0">
                    <a:solidFill>
                      <a:srgbClr val="FFFFFF"/>
                    </a:solidFill>
                  </a:rPr>
                </a:br>
                <a:r>
                  <a:rPr lang="en-CA" dirty="0">
                    <a:solidFill>
                      <a:srgbClr val="FFFFFF"/>
                    </a:solidFill>
                  </a:rPr>
                  <a:t>of the outer loop)</a:t>
                </a:r>
              </a:p>
              <a:p>
                <a:pPr lvl="1"/>
                <a:r>
                  <a:rPr lang="en-CA" sz="2600" dirty="0"/>
                  <a:t>Additional contribution of the </a:t>
                </a:r>
                <a:r>
                  <a:rPr lang="en-CA" sz="2600" b="1" dirty="0"/>
                  <a:t>outer loop</a:t>
                </a:r>
                <a:r>
                  <a:rPr lang="en-CA" sz="2600" dirty="0"/>
                  <a:t>: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1" dirty="0">
                  <a:solidFill>
                    <a:srgbClr val="00B0F0"/>
                  </a:solidFill>
                </a:endParaRPr>
              </a:p>
              <a:p>
                <a:pPr lvl="1"/>
                <a:r>
                  <a:rPr lang="en-CA" sz="2600" dirty="0"/>
                  <a:t>Total runtime: </a:t>
                </a:r>
                <a14:m>
                  <m:oMath xmlns:m="http://schemas.openxmlformats.org/officeDocument/2006/math"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1" i="1" smtClean="0">
                        <a:solidFill>
                          <a:srgbClr val="E9A039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600" b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6054" y="122663"/>
                <a:ext cx="5235945" cy="6516973"/>
              </a:xfrm>
              <a:blipFill>
                <a:blip r:embed="rId3"/>
                <a:stretch>
                  <a:fillRect l="-3027" t="-1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1CA8AB91-EB40-E438-6D1B-A731876F9B75}"/>
              </a:ext>
            </a:extLst>
          </p:cNvPr>
          <p:cNvSpPr/>
          <p:nvPr/>
        </p:nvSpPr>
        <p:spPr>
          <a:xfrm>
            <a:off x="5412532" y="3802566"/>
            <a:ext cx="425329" cy="1796815"/>
          </a:xfrm>
          <a:prstGeom prst="righ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776B87AA-A178-37C7-854F-1712D466398F}"/>
              </a:ext>
            </a:extLst>
          </p:cNvPr>
          <p:cNvSpPr/>
          <p:nvPr/>
        </p:nvSpPr>
        <p:spPr>
          <a:xfrm>
            <a:off x="5407415" y="3239432"/>
            <a:ext cx="425329" cy="522277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1EEDFB2B-4544-B6DB-985C-8790B1281E2D}"/>
              </a:ext>
            </a:extLst>
          </p:cNvPr>
          <p:cNvSpPr/>
          <p:nvPr/>
        </p:nvSpPr>
        <p:spPr>
          <a:xfrm>
            <a:off x="5407415" y="5646593"/>
            <a:ext cx="425329" cy="36849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31144D-BCEE-814B-B3C4-F9028FA86481}"/>
                  </a:ext>
                </a:extLst>
              </p:cNvPr>
              <p:cNvSpPr/>
              <p:nvPr/>
            </p:nvSpPr>
            <p:spPr>
              <a:xfrm>
                <a:off x="6233267" y="4549343"/>
                <a:ext cx="4858603" cy="21290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dirty="0"/>
                  <a:t>Analytic expression for loop complexity: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𝐿𝑂𝑂𝑃</m:t>
                          </m:r>
                        </m:sub>
                      </m:sSub>
                      <m:d>
                        <m:d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CA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CA" smtClean="0">
                                          <a:latin typeface="Cambria Math" panose="02040503050406030204" pitchFamily="18" charset="0"/>
                                        </a:rPr>
                                        <m:t>deg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CA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C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mtClean="0">
                                      <a:latin typeface="Cambria Math" panose="02040503050406030204" pitchFamily="18" charset="0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31144D-BCEE-814B-B3C4-F9028FA86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267" y="4549343"/>
                <a:ext cx="4858603" cy="2129051"/>
              </a:xfrm>
              <a:prstGeom prst="rect">
                <a:avLst/>
              </a:prstGeom>
              <a:blipFill>
                <a:blip r:embed="rId4"/>
                <a:stretch>
                  <a:fillRect l="-1000" t="-11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>
            <a:extLst>
              <a:ext uri="{FF2B5EF4-FFF2-40B4-BE49-F238E27FC236}">
                <a16:creationId xmlns:a16="http://schemas.microsoft.com/office/drawing/2014/main" id="{2B7D8552-EE0F-36DC-51F5-5D48BB5692FF}"/>
              </a:ext>
            </a:extLst>
          </p:cNvPr>
          <p:cNvSpPr/>
          <p:nvPr/>
        </p:nvSpPr>
        <p:spPr>
          <a:xfrm>
            <a:off x="6312060" y="529684"/>
            <a:ext cx="425329" cy="2436540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577935-AF4B-7DF3-C997-196C39D8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12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2824131"/>
            <a:ext cx="8686800" cy="1468800"/>
          </a:xfrm>
        </p:spPr>
        <p:txBody>
          <a:bodyPr/>
          <a:lstStyle/>
          <a:p>
            <a:r>
              <a:rPr lang="en-US" dirty="0"/>
              <a:t>Graphs</a:t>
            </a:r>
            <a:endParaRPr lang="en-CA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07E34-74CF-46EF-AAFC-3B555B913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" b="57266"/>
          <a:stretch/>
        </p:blipFill>
        <p:spPr>
          <a:xfrm>
            <a:off x="1707368" y="792833"/>
            <a:ext cx="4394427" cy="2695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4763D4-A312-4932-8D70-6E2FDA2F2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67" b="8020"/>
          <a:stretch/>
        </p:blipFill>
        <p:spPr>
          <a:xfrm>
            <a:off x="6223361" y="792833"/>
            <a:ext cx="4394427" cy="2695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FA584F-F1CF-E0DE-15CF-7D6830E0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4EF09-13A3-8135-B209-D95CC2121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2" y="814554"/>
            <a:ext cx="6048641" cy="5969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6" y="-2"/>
            <a:ext cx="11896613" cy="854306"/>
          </a:xfrm>
        </p:spPr>
        <p:txBody>
          <a:bodyPr>
            <a:normAutofit/>
          </a:bodyPr>
          <a:lstStyle/>
          <a:p>
            <a:r>
              <a:rPr lang="en-CA" dirty="0"/>
              <a:t>Differences with Adjacency matrices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1341" y="1303252"/>
                <a:ext cx="5490238" cy="490706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Analysis is mostly similar</a:t>
                </a:r>
              </a:p>
              <a:p>
                <a:r>
                  <a:rPr lang="en-CA" b="1" dirty="0">
                    <a:solidFill>
                      <a:srgbClr val="FFFF00"/>
                    </a:solidFill>
                  </a:rPr>
                  <a:t>But, </a:t>
                </a:r>
                <a:r>
                  <a:rPr lang="en-CA" dirty="0"/>
                  <a:t>it takes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time to determine which nodes</a:t>
                </a:r>
                <a:br>
                  <a:rPr lang="en-CA" dirty="0"/>
                </a:br>
                <a:r>
                  <a:rPr lang="en-CA" dirty="0"/>
                  <a:t>are adjacent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!</a:t>
                </a:r>
              </a:p>
              <a:p>
                <a:r>
                  <a:rPr lang="en-CA" dirty="0"/>
                  <a:t>This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/>
                  <a:t> cost is paid for each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, resulting in a</a:t>
                </a:r>
                <a:br>
                  <a:rPr lang="en-CA" dirty="0"/>
                </a:br>
                <a:r>
                  <a:rPr lang="en-CA" b="1" dirty="0"/>
                  <a:t>total runtime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E882F16-672E-7EFE-D892-3B43D46B4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1341" y="1303252"/>
                <a:ext cx="5490238" cy="4907062"/>
              </a:xfrm>
              <a:blipFill>
                <a:blip r:embed="rId3"/>
                <a:stretch>
                  <a:fillRect l="-3000" t="-17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8576CCF-FB90-6BEF-BF85-8F2DCDF4568E}"/>
              </a:ext>
            </a:extLst>
          </p:cNvPr>
          <p:cNvSpPr/>
          <p:nvPr/>
        </p:nvSpPr>
        <p:spPr>
          <a:xfrm>
            <a:off x="4066109" y="775010"/>
            <a:ext cx="1682346" cy="33453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04F376-024B-4BE5-D924-618D47BE7A45}"/>
              </a:ext>
            </a:extLst>
          </p:cNvPr>
          <p:cNvSpPr/>
          <p:nvPr/>
        </p:nvSpPr>
        <p:spPr>
          <a:xfrm>
            <a:off x="1704777" y="4231888"/>
            <a:ext cx="1813433" cy="57986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B9AB4-21B8-E13D-8A11-4ECFF500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07" y="-2"/>
            <a:ext cx="10294704" cy="775188"/>
          </a:xfrm>
        </p:spPr>
        <p:txBody>
          <a:bodyPr/>
          <a:lstStyle/>
          <a:p>
            <a:r>
              <a:rPr lang="en-CA" b="1" dirty="0"/>
              <a:t>BFS Tree</a:t>
            </a:r>
          </a:p>
        </p:txBody>
      </p:sp>
      <p:sp>
        <p:nvSpPr>
          <p:cNvPr id="5" name="Oval 4"/>
          <p:cNvSpPr/>
          <p:nvPr/>
        </p:nvSpPr>
        <p:spPr>
          <a:xfrm>
            <a:off x="9171161" y="2898712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8" name="Straight Connector 7"/>
          <p:cNvCxnSpPr>
            <a:stCxn id="5" idx="5"/>
            <a:endCxn id="10" idx="1"/>
          </p:cNvCxnSpPr>
          <p:nvPr/>
        </p:nvCxnSpPr>
        <p:spPr>
          <a:xfrm>
            <a:off x="9648126" y="3369395"/>
            <a:ext cx="592575" cy="567283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86464" y="385592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0158867" y="3855922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3" name="Straight Connector 12"/>
          <p:cNvCxnSpPr>
            <a:stCxn id="5" idx="3"/>
            <a:endCxn id="9" idx="7"/>
          </p:cNvCxnSpPr>
          <p:nvPr/>
        </p:nvCxnSpPr>
        <p:spPr>
          <a:xfrm flipH="1">
            <a:off x="8663429" y="3369395"/>
            <a:ext cx="589566" cy="567284"/>
          </a:xfrm>
          <a:prstGeom prst="line">
            <a:avLst/>
          </a:prstGeom>
          <a:ln w="57150">
            <a:solidFill>
              <a:srgbClr val="00B0F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648126" y="4743612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10725203" y="4743611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7658432" y="4743612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694196" y="4743612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8694196" y="5690065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1" name="Straight Connector 20"/>
          <p:cNvCxnSpPr>
            <a:stCxn id="9" idx="3"/>
            <a:endCxn id="18" idx="0"/>
          </p:cNvCxnSpPr>
          <p:nvPr/>
        </p:nvCxnSpPr>
        <p:spPr>
          <a:xfrm flipH="1">
            <a:off x="7937832" y="4326606"/>
            <a:ext cx="330466" cy="417006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5"/>
            <a:endCxn id="19" idx="0"/>
          </p:cNvCxnSpPr>
          <p:nvPr/>
        </p:nvCxnSpPr>
        <p:spPr>
          <a:xfrm>
            <a:off x="8663429" y="4326606"/>
            <a:ext cx="310167" cy="417006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3"/>
            <a:endCxn id="16" idx="0"/>
          </p:cNvCxnSpPr>
          <p:nvPr/>
        </p:nvCxnSpPr>
        <p:spPr>
          <a:xfrm flipH="1">
            <a:off x="9927526" y="4326605"/>
            <a:ext cx="313175" cy="417007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5"/>
            <a:endCxn id="17" idx="0"/>
          </p:cNvCxnSpPr>
          <p:nvPr/>
        </p:nvCxnSpPr>
        <p:spPr>
          <a:xfrm>
            <a:off x="10635832" y="4326605"/>
            <a:ext cx="368771" cy="417006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0"/>
            <a:endCxn id="19" idx="4"/>
          </p:cNvCxnSpPr>
          <p:nvPr/>
        </p:nvCxnSpPr>
        <p:spPr>
          <a:xfrm flipV="1">
            <a:off x="8973596" y="5295051"/>
            <a:ext cx="0" cy="395014"/>
          </a:xfrm>
          <a:prstGeom prst="line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7"/>
            <a:endCxn id="10" idx="2"/>
          </p:cNvCxnSpPr>
          <p:nvPr/>
        </p:nvCxnSpPr>
        <p:spPr>
          <a:xfrm flipV="1">
            <a:off x="9171161" y="4131642"/>
            <a:ext cx="987706" cy="692726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6"/>
            <a:endCxn id="10" idx="2"/>
          </p:cNvCxnSpPr>
          <p:nvPr/>
        </p:nvCxnSpPr>
        <p:spPr>
          <a:xfrm flipV="1">
            <a:off x="8745263" y="4131642"/>
            <a:ext cx="1413604" cy="1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" idx="6"/>
            <a:endCxn id="17" idx="2"/>
          </p:cNvCxnSpPr>
          <p:nvPr/>
        </p:nvCxnSpPr>
        <p:spPr>
          <a:xfrm flipV="1">
            <a:off x="10206925" y="5019331"/>
            <a:ext cx="518278" cy="1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tangular Callout 56"/>
          <p:cNvSpPr/>
          <p:nvPr/>
        </p:nvSpPr>
        <p:spPr>
          <a:xfrm>
            <a:off x="7017968" y="3077808"/>
            <a:ext cx="1526944" cy="437084"/>
          </a:xfrm>
          <a:prstGeom prst="wedgeRectCallout">
            <a:avLst>
              <a:gd name="adj1" fmla="val 74166"/>
              <a:gd name="adj2" fmla="val 626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Tree edge</a:t>
            </a:r>
            <a:endParaRPr lang="en-CA" dirty="0"/>
          </a:p>
        </p:txBody>
      </p:sp>
      <p:sp>
        <p:nvSpPr>
          <p:cNvPr id="58" name="Rectangular Callout 57"/>
          <p:cNvSpPr/>
          <p:nvPr/>
        </p:nvSpPr>
        <p:spPr>
          <a:xfrm>
            <a:off x="9802463" y="5481543"/>
            <a:ext cx="2152184" cy="713431"/>
          </a:xfrm>
          <a:prstGeom prst="wedgeRectCallout">
            <a:avLst>
              <a:gd name="adj1" fmla="val -20984"/>
              <a:gd name="adj2" fmla="val -982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Cross edge</a:t>
            </a:r>
            <a:br>
              <a:rPr lang="en-CA" b="1" dirty="0"/>
            </a:br>
            <a:r>
              <a:rPr lang="en-CA" dirty="0"/>
              <a:t>(not part of tree)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80F291-D195-DFDF-A40B-6F7FCC0DB0D9}"/>
              </a:ext>
            </a:extLst>
          </p:cNvPr>
          <p:cNvSpPr/>
          <p:nvPr/>
        </p:nvSpPr>
        <p:spPr>
          <a:xfrm>
            <a:off x="875583" y="30905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BD9283D-9C7F-0CE4-8FAD-8005D520CABB}"/>
              </a:ext>
            </a:extLst>
          </p:cNvPr>
          <p:cNvSpPr/>
          <p:nvPr/>
        </p:nvSpPr>
        <p:spPr>
          <a:xfrm>
            <a:off x="3385045" y="41806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7EA8A6-981D-AE12-0F40-85DF8CB5B8D1}"/>
              </a:ext>
            </a:extLst>
          </p:cNvPr>
          <p:cNvSpPr/>
          <p:nvPr/>
        </p:nvSpPr>
        <p:spPr>
          <a:xfrm>
            <a:off x="2896556" y="309388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636F1C-C665-3690-1A83-67D7A372750F}"/>
              </a:ext>
            </a:extLst>
          </p:cNvPr>
          <p:cNvSpPr/>
          <p:nvPr/>
        </p:nvSpPr>
        <p:spPr>
          <a:xfrm>
            <a:off x="907998" y="526739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DE00227-9900-6DF0-9E07-BA190708FA20}"/>
              </a:ext>
            </a:extLst>
          </p:cNvPr>
          <p:cNvSpPr/>
          <p:nvPr/>
        </p:nvSpPr>
        <p:spPr>
          <a:xfrm>
            <a:off x="2402133" y="52707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7B3CC9-CBA4-5C26-1443-F81C7D114952}"/>
              </a:ext>
            </a:extLst>
          </p:cNvPr>
          <p:cNvSpPr/>
          <p:nvPr/>
        </p:nvSpPr>
        <p:spPr>
          <a:xfrm>
            <a:off x="1766770" y="41806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D6AD60F-F808-DBEA-E291-0F8E73A8C979}"/>
              </a:ext>
            </a:extLst>
          </p:cNvPr>
          <p:cNvSpPr/>
          <p:nvPr/>
        </p:nvSpPr>
        <p:spPr>
          <a:xfrm>
            <a:off x="4901888" y="41806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3C2543-6CC2-D4C1-AA1E-5CF434DF2E8E}"/>
              </a:ext>
            </a:extLst>
          </p:cNvPr>
          <p:cNvSpPr/>
          <p:nvPr/>
        </p:nvSpPr>
        <p:spPr>
          <a:xfrm>
            <a:off x="3918976" y="52707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6D526C-8886-2133-4EB0-B14D20F89F59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>
            <a:off x="1540601" y="3396295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0C3C69-BA7B-CF33-268E-EBF45B066C11}"/>
              </a:ext>
            </a:extLst>
          </p:cNvPr>
          <p:cNvCxnSpPr>
            <a:cxnSpLocks/>
            <a:stCxn id="43" idx="1"/>
            <a:endCxn id="36" idx="4"/>
          </p:cNvCxnSpPr>
          <p:nvPr/>
        </p:nvCxnSpPr>
        <p:spPr>
          <a:xfrm flipH="1" flipV="1">
            <a:off x="1208092" y="3702084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DC2CFC-A3A0-2BE8-12D0-20B0C8C7901A}"/>
              </a:ext>
            </a:extLst>
          </p:cNvPr>
          <p:cNvCxnSpPr>
            <a:cxnSpLocks/>
            <a:stCxn id="43" idx="7"/>
            <a:endCxn id="39" idx="3"/>
          </p:cNvCxnSpPr>
          <p:nvPr/>
        </p:nvCxnSpPr>
        <p:spPr>
          <a:xfrm flipV="1">
            <a:off x="2334398" y="3615899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244F50-C71B-F8D0-EC24-0FE62AEBFFCB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1362033" y="4702656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48905DC-B148-FF11-B406-3F3CA3C7D9F1}"/>
              </a:ext>
            </a:extLst>
          </p:cNvPr>
          <p:cNvCxnSpPr>
            <a:cxnSpLocks/>
            <a:stCxn id="43" idx="5"/>
            <a:endCxn id="41" idx="0"/>
          </p:cNvCxnSpPr>
          <p:nvPr/>
        </p:nvCxnSpPr>
        <p:spPr>
          <a:xfrm>
            <a:off x="2334398" y="4702656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81CC5D0-35B3-C6D5-E2FA-CD20DC19D66D}"/>
              </a:ext>
            </a:extLst>
          </p:cNvPr>
          <p:cNvCxnSpPr>
            <a:cxnSpLocks/>
            <a:stCxn id="43" idx="6"/>
            <a:endCxn id="37" idx="2"/>
          </p:cNvCxnSpPr>
          <p:nvPr/>
        </p:nvCxnSpPr>
        <p:spPr>
          <a:xfrm>
            <a:off x="2431788" y="4486431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B5EC45-5CDB-70F7-5DEB-CDEE4D5213B4}"/>
              </a:ext>
            </a:extLst>
          </p:cNvPr>
          <p:cNvCxnSpPr>
            <a:cxnSpLocks/>
            <a:stCxn id="41" idx="6"/>
            <a:endCxn id="46" idx="2"/>
          </p:cNvCxnSpPr>
          <p:nvPr/>
        </p:nvCxnSpPr>
        <p:spPr>
          <a:xfrm>
            <a:off x="3067151" y="5576566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508BF6-C125-EA5A-B5FF-E16C35BDB815}"/>
              </a:ext>
            </a:extLst>
          </p:cNvPr>
          <p:cNvCxnSpPr>
            <a:cxnSpLocks/>
            <a:stCxn id="37" idx="6"/>
            <a:endCxn id="44" idx="2"/>
          </p:cNvCxnSpPr>
          <p:nvPr/>
        </p:nvCxnSpPr>
        <p:spPr>
          <a:xfrm>
            <a:off x="4050063" y="4486431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7E17D12-77FD-50A2-CA2D-F030034E596B}"/>
              </a:ext>
            </a:extLst>
          </p:cNvPr>
          <p:cNvCxnSpPr>
            <a:cxnSpLocks/>
            <a:stCxn id="37" idx="3"/>
            <a:endCxn id="41" idx="7"/>
          </p:cNvCxnSpPr>
          <p:nvPr/>
        </p:nvCxnSpPr>
        <p:spPr>
          <a:xfrm flipH="1">
            <a:off x="2969761" y="4702656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6D14C3-A3ED-9E2F-2F51-DB75AB18DC5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 flipV="1">
            <a:off x="1573016" y="5573188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0E09B634-4A04-679E-C19D-7DAE3904E93B}"/>
              </a:ext>
            </a:extLst>
          </p:cNvPr>
          <p:cNvSpPr/>
          <p:nvPr/>
        </p:nvSpPr>
        <p:spPr>
          <a:xfrm>
            <a:off x="907998" y="5267398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F78308C-1E65-B798-8CD2-63A6B872EDC1}"/>
              </a:ext>
            </a:extLst>
          </p:cNvPr>
          <p:cNvCxnSpPr/>
          <p:nvPr/>
        </p:nvCxnSpPr>
        <p:spPr>
          <a:xfrm flipH="1">
            <a:off x="1573016" y="5434866"/>
            <a:ext cx="81555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D55A4F08-EB78-455E-6029-A06D28D3DB31}"/>
              </a:ext>
            </a:extLst>
          </p:cNvPr>
          <p:cNvSpPr/>
          <p:nvPr/>
        </p:nvSpPr>
        <p:spPr>
          <a:xfrm>
            <a:off x="2402133" y="5270776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2341438-DCAB-03ED-E7EB-FFDE65E63239}"/>
              </a:ext>
            </a:extLst>
          </p:cNvPr>
          <p:cNvCxnSpPr>
            <a:cxnSpLocks/>
          </p:cNvCxnSpPr>
          <p:nvPr/>
        </p:nvCxnSpPr>
        <p:spPr>
          <a:xfrm flipH="1">
            <a:off x="1474334" y="4816952"/>
            <a:ext cx="444780" cy="45044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8CCB9D8-7FAF-0A50-D154-CC8DA4F0DF20}"/>
              </a:ext>
            </a:extLst>
          </p:cNvPr>
          <p:cNvSpPr/>
          <p:nvPr/>
        </p:nvSpPr>
        <p:spPr>
          <a:xfrm>
            <a:off x="1766770" y="418064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4CE079-8019-8E61-2CF1-91958DBDD2B8}"/>
              </a:ext>
            </a:extLst>
          </p:cNvPr>
          <p:cNvSpPr/>
          <p:nvPr/>
        </p:nvSpPr>
        <p:spPr>
          <a:xfrm>
            <a:off x="907998" y="5267398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5017249-4A07-EE28-AF7E-8D0D6E46EA7F}"/>
              </a:ext>
            </a:extLst>
          </p:cNvPr>
          <p:cNvCxnSpPr/>
          <p:nvPr/>
        </p:nvCxnSpPr>
        <p:spPr>
          <a:xfrm flipH="1">
            <a:off x="3067151" y="5434866"/>
            <a:ext cx="81555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4BE07087-72A6-5AB0-409F-C8C00F5F732E}"/>
              </a:ext>
            </a:extLst>
          </p:cNvPr>
          <p:cNvSpPr/>
          <p:nvPr/>
        </p:nvSpPr>
        <p:spPr>
          <a:xfrm>
            <a:off x="3918976" y="5270776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737E2CC-354C-C363-A099-0A2FA8E96983}"/>
              </a:ext>
            </a:extLst>
          </p:cNvPr>
          <p:cNvCxnSpPr>
            <a:cxnSpLocks/>
          </p:cNvCxnSpPr>
          <p:nvPr/>
        </p:nvCxnSpPr>
        <p:spPr>
          <a:xfrm flipH="1">
            <a:off x="2896556" y="4639412"/>
            <a:ext cx="505168" cy="62798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74E0F762-D1A0-FBAB-0567-F6CC7F53D845}"/>
              </a:ext>
            </a:extLst>
          </p:cNvPr>
          <p:cNvSpPr/>
          <p:nvPr/>
        </p:nvSpPr>
        <p:spPr>
          <a:xfrm>
            <a:off x="3385045" y="418064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FFB547A-E558-D82E-4334-5758D47F8575}"/>
              </a:ext>
            </a:extLst>
          </p:cNvPr>
          <p:cNvCxnSpPr>
            <a:cxnSpLocks/>
          </p:cNvCxnSpPr>
          <p:nvPr/>
        </p:nvCxnSpPr>
        <p:spPr>
          <a:xfrm>
            <a:off x="1362033" y="3714188"/>
            <a:ext cx="565326" cy="43834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71F01A44-D044-53AA-F753-9AE696546D75}"/>
              </a:ext>
            </a:extLst>
          </p:cNvPr>
          <p:cNvSpPr/>
          <p:nvPr/>
        </p:nvSpPr>
        <p:spPr>
          <a:xfrm>
            <a:off x="875583" y="309050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DE9E8D4-511F-EF7A-ED0E-D2C5C67E6386}"/>
              </a:ext>
            </a:extLst>
          </p:cNvPr>
          <p:cNvCxnSpPr>
            <a:cxnSpLocks/>
          </p:cNvCxnSpPr>
          <p:nvPr/>
        </p:nvCxnSpPr>
        <p:spPr>
          <a:xfrm flipH="1">
            <a:off x="2255259" y="3575867"/>
            <a:ext cx="641297" cy="55577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D386C60-5AF5-F95B-8872-9FAF975F0595}"/>
              </a:ext>
            </a:extLst>
          </p:cNvPr>
          <p:cNvSpPr/>
          <p:nvPr/>
        </p:nvSpPr>
        <p:spPr>
          <a:xfrm>
            <a:off x="2896556" y="309388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633614F-A327-D64D-C5EE-828018AE17BC}"/>
              </a:ext>
            </a:extLst>
          </p:cNvPr>
          <p:cNvSpPr/>
          <p:nvPr/>
        </p:nvSpPr>
        <p:spPr>
          <a:xfrm>
            <a:off x="3918976" y="527077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89D3C9D-AC25-835B-13B1-648651F71750}"/>
              </a:ext>
            </a:extLst>
          </p:cNvPr>
          <p:cNvSpPr/>
          <p:nvPr/>
        </p:nvSpPr>
        <p:spPr>
          <a:xfrm>
            <a:off x="4901888" y="418064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C8834B4-AA2C-A943-946B-84752E9B2901}"/>
              </a:ext>
            </a:extLst>
          </p:cNvPr>
          <p:cNvSpPr/>
          <p:nvPr/>
        </p:nvSpPr>
        <p:spPr>
          <a:xfrm>
            <a:off x="4901888" y="418064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90125A6-9360-E752-EB8A-B4B8DB441AE2}"/>
              </a:ext>
            </a:extLst>
          </p:cNvPr>
          <p:cNvCxnSpPr/>
          <p:nvPr/>
        </p:nvCxnSpPr>
        <p:spPr>
          <a:xfrm flipH="1">
            <a:off x="4026735" y="4600383"/>
            <a:ext cx="81555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D124D86-27E6-68C0-FB18-72FD40F08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2632" y="702528"/>
                <a:ext cx="9905998" cy="4975485"/>
              </a:xfrm>
            </p:spPr>
            <p:txBody>
              <a:bodyPr/>
              <a:lstStyle/>
              <a:p>
                <a:r>
                  <a:rPr lang="en-CA" dirty="0"/>
                  <a:t>Connected graph: the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𝒑𝒓𝒆𝒅</m:t>
                    </m:r>
                    <m:r>
                      <a:rPr lang="en-CA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:r>
                  <a:rPr lang="en-CA" dirty="0"/>
                  <a:t>array induces a </a:t>
                </a:r>
                <a:r>
                  <a:rPr lang="en-CA" b="1" dirty="0"/>
                  <a:t>tree</a:t>
                </a:r>
              </a:p>
              <a:p>
                <a:r>
                  <a:rPr lang="en-CA" dirty="0"/>
                  <a:t>The edges induced by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𝒑𝒓𝒆𝒅</m:t>
                    </m:r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:r>
                  <a:rPr lang="en-CA" dirty="0"/>
                  <a:t>are called </a:t>
                </a:r>
                <a:r>
                  <a:rPr lang="en-CA" b="1" dirty="0">
                    <a:solidFill>
                      <a:srgbClr val="00B0F0"/>
                    </a:solidFill>
                  </a:rPr>
                  <a:t>tree edges</a:t>
                </a:r>
              </a:p>
              <a:p>
                <a:r>
                  <a:rPr lang="en-CA" dirty="0"/>
                  <a:t>Edges in the graph, but not in pred, are </a:t>
                </a:r>
                <a:r>
                  <a:rPr lang="en-CA" b="1" dirty="0">
                    <a:solidFill>
                      <a:srgbClr val="FFFF00"/>
                    </a:solidFill>
                  </a:rPr>
                  <a:t>cross edges</a:t>
                </a:r>
                <a:endParaRPr lang="en-CA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2D124D86-27E6-68C0-FB18-72FD40F08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632" y="702528"/>
                <a:ext cx="9905998" cy="4975485"/>
              </a:xfrm>
              <a:blipFill>
                <a:blip r:embed="rId2"/>
                <a:stretch>
                  <a:fillRect l="-1662" t="-17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8751204-7DFD-92C2-6E22-C05B43F20BF4}"/>
              </a:ext>
            </a:extLst>
          </p:cNvPr>
          <p:cNvSpPr/>
          <p:nvPr/>
        </p:nvSpPr>
        <p:spPr>
          <a:xfrm>
            <a:off x="2341846" y="6417007"/>
            <a:ext cx="9164465" cy="345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Careful: we will also see </a:t>
            </a:r>
            <a:r>
              <a:rPr lang="en-CA" b="1" dirty="0"/>
              <a:t>DFS trees</a:t>
            </a:r>
            <a:r>
              <a:rPr lang="en-CA" dirty="0"/>
              <a:t>, and cross edges will be defined differently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1EFBA-2A3A-B54B-9D43-BAEC176F014D}"/>
              </a:ext>
            </a:extLst>
          </p:cNvPr>
          <p:cNvSpPr txBox="1"/>
          <p:nvPr/>
        </p:nvSpPr>
        <p:spPr>
          <a:xfrm>
            <a:off x="1644696" y="281779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Graph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ED9A67F-8B51-463C-BD4B-BA6296B37005}"/>
              </a:ext>
            </a:extLst>
          </p:cNvPr>
          <p:cNvSpPr txBox="1"/>
          <p:nvPr/>
        </p:nvSpPr>
        <p:spPr>
          <a:xfrm>
            <a:off x="8956355" y="250453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BFS 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0BD0-BF05-8719-583E-F5E8B403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149DC10-8707-99EE-B987-C8E24058B7F2}"/>
              </a:ext>
            </a:extLst>
          </p:cNvPr>
          <p:cNvSpPr/>
          <p:nvPr/>
        </p:nvSpPr>
        <p:spPr>
          <a:xfrm>
            <a:off x="8943431" y="135139"/>
            <a:ext cx="3099886" cy="432249"/>
          </a:xfrm>
          <a:prstGeom prst="wedgeRectCallout">
            <a:avLst>
              <a:gd name="adj1" fmla="val -28755"/>
              <a:gd name="adj2" fmla="val 111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Disconnected? Forest…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42D6BBF-D9AA-C8F4-5368-32600A34617E}"/>
              </a:ext>
            </a:extLst>
          </p:cNvPr>
          <p:cNvCxnSpPr>
            <a:cxnSpLocks/>
          </p:cNvCxnSpPr>
          <p:nvPr/>
        </p:nvCxnSpPr>
        <p:spPr>
          <a:xfrm>
            <a:off x="1548979" y="3405801"/>
            <a:ext cx="1355955" cy="3379"/>
          </a:xfrm>
          <a:prstGeom prst="straightConnector1">
            <a:avLst/>
          </a:prstGeom>
          <a:ln w="5715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8FD02AA-D098-BA0C-AE16-25440304F85A}"/>
              </a:ext>
            </a:extLst>
          </p:cNvPr>
          <p:cNvCxnSpPr>
            <a:cxnSpLocks/>
          </p:cNvCxnSpPr>
          <p:nvPr/>
        </p:nvCxnSpPr>
        <p:spPr>
          <a:xfrm>
            <a:off x="2342776" y="4712162"/>
            <a:ext cx="400244" cy="568120"/>
          </a:xfrm>
          <a:prstGeom prst="straightConnector1">
            <a:avLst/>
          </a:prstGeom>
          <a:ln w="5715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11485CC-158E-4724-29ED-60379974BF53}"/>
              </a:ext>
            </a:extLst>
          </p:cNvPr>
          <p:cNvCxnSpPr>
            <a:cxnSpLocks/>
          </p:cNvCxnSpPr>
          <p:nvPr/>
        </p:nvCxnSpPr>
        <p:spPr>
          <a:xfrm>
            <a:off x="2440166" y="4495937"/>
            <a:ext cx="953257" cy="0"/>
          </a:xfrm>
          <a:prstGeom prst="straightConnector1">
            <a:avLst/>
          </a:prstGeom>
          <a:ln w="5715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9B66578D-3F16-0E8C-E85B-F1EE1FC28FAC}"/>
              </a:ext>
            </a:extLst>
          </p:cNvPr>
          <p:cNvSpPr/>
          <p:nvPr/>
        </p:nvSpPr>
        <p:spPr>
          <a:xfrm>
            <a:off x="2402133" y="527077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2138488-03BC-E1E1-361F-87D1355427AB}"/>
              </a:ext>
            </a:extLst>
          </p:cNvPr>
          <p:cNvSpPr/>
          <p:nvPr/>
        </p:nvSpPr>
        <p:spPr>
          <a:xfrm>
            <a:off x="1766770" y="418064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BA415C1-83A9-23D9-39AF-72DA607E9921}"/>
              </a:ext>
            </a:extLst>
          </p:cNvPr>
          <p:cNvSpPr/>
          <p:nvPr/>
        </p:nvSpPr>
        <p:spPr>
          <a:xfrm>
            <a:off x="3385045" y="418064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80BDAE-DA7F-D013-C4B4-B5395E0C9128}"/>
              </a:ext>
            </a:extLst>
          </p:cNvPr>
          <p:cNvSpPr/>
          <p:nvPr/>
        </p:nvSpPr>
        <p:spPr>
          <a:xfrm>
            <a:off x="875583" y="309050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0C1A399-3B4C-25A3-6771-EBE30A14CC49}"/>
              </a:ext>
            </a:extLst>
          </p:cNvPr>
          <p:cNvSpPr/>
          <p:nvPr/>
        </p:nvSpPr>
        <p:spPr>
          <a:xfrm>
            <a:off x="2896556" y="309388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19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2196" y="3308581"/>
            <a:ext cx="9284434" cy="1468800"/>
          </a:xfrm>
        </p:spPr>
        <p:txBody>
          <a:bodyPr/>
          <a:lstStyle/>
          <a:p>
            <a:r>
              <a:rPr lang="en-CA" dirty="0"/>
              <a:t>BFS: Proof of </a:t>
            </a:r>
            <a:r>
              <a:rPr lang="en-CA" b="1" dirty="0"/>
              <a:t>optimal distances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98C2BE-6AD8-90E5-63A9-67632F35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6571" y="-2"/>
                <a:ext cx="10720840" cy="1028386"/>
              </a:xfrm>
            </p:spPr>
            <p:txBody>
              <a:bodyPr/>
              <a:lstStyle/>
              <a:p>
                <a:r>
                  <a:rPr lang="en-CA" dirty="0"/>
                  <a:t>Distance in Graph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and BFS tree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6571" y="-2"/>
                <a:ext cx="10720840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157" y="931574"/>
                <a:ext cx="11457214" cy="172646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as the (optimal) distance between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  <a:p>
                <a:r>
                  <a:rPr lang="en-CA" dirty="0"/>
                  <a:t>Denote</a:t>
                </a:r>
                <a:r>
                  <a:rPr lang="en-CA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as the distance between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in the BFS tree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/>
              </a:p>
              <a:p>
                <a:r>
                  <a:rPr lang="en-CA" dirty="0"/>
                  <a:t>Recall: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dirty="0"/>
                  <a:t> is a value set by BFS for each node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57" y="931574"/>
                <a:ext cx="11457214" cy="1726462"/>
              </a:xfrm>
              <a:blipFill>
                <a:blip r:embed="rId3"/>
                <a:stretch>
                  <a:fillRect l="-1437" t="-4947" b="-91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89F3E-E95C-B4FE-FD2D-418EB834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40E821-CD29-335E-77D1-549D7A984A8A}"/>
              </a:ext>
            </a:extLst>
          </p:cNvPr>
          <p:cNvSpPr/>
          <p:nvPr/>
        </p:nvSpPr>
        <p:spPr>
          <a:xfrm>
            <a:off x="1462148" y="33252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AEFB59-EC74-44A7-3293-0AA5CA473D1B}"/>
              </a:ext>
            </a:extLst>
          </p:cNvPr>
          <p:cNvSpPr/>
          <p:nvPr/>
        </p:nvSpPr>
        <p:spPr>
          <a:xfrm>
            <a:off x="3971610" y="44153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E55F36-5494-DB7D-F352-E8960371D9D6}"/>
              </a:ext>
            </a:extLst>
          </p:cNvPr>
          <p:cNvSpPr/>
          <p:nvPr/>
        </p:nvSpPr>
        <p:spPr>
          <a:xfrm>
            <a:off x="3483121" y="33285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C7FECC-9318-1374-3C0B-436927D96400}"/>
              </a:ext>
            </a:extLst>
          </p:cNvPr>
          <p:cNvSpPr/>
          <p:nvPr/>
        </p:nvSpPr>
        <p:spPr>
          <a:xfrm>
            <a:off x="1494563" y="55020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A14D6C-912C-DCEF-3423-053850DF78B9}"/>
              </a:ext>
            </a:extLst>
          </p:cNvPr>
          <p:cNvSpPr/>
          <p:nvPr/>
        </p:nvSpPr>
        <p:spPr>
          <a:xfrm>
            <a:off x="2988698" y="55054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7A4798-47E9-6BC1-C8E2-216275FF90E6}"/>
              </a:ext>
            </a:extLst>
          </p:cNvPr>
          <p:cNvSpPr/>
          <p:nvPr/>
        </p:nvSpPr>
        <p:spPr>
          <a:xfrm>
            <a:off x="2353335" y="44153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EF801E-7872-D485-3FD0-8873E3DDC29A}"/>
              </a:ext>
            </a:extLst>
          </p:cNvPr>
          <p:cNvSpPr/>
          <p:nvPr/>
        </p:nvSpPr>
        <p:spPr>
          <a:xfrm>
            <a:off x="5488453" y="44153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76E36-482E-1E8B-763C-B6F41AC0F0E6}"/>
              </a:ext>
            </a:extLst>
          </p:cNvPr>
          <p:cNvSpPr/>
          <p:nvPr/>
        </p:nvSpPr>
        <p:spPr>
          <a:xfrm>
            <a:off x="4505541" y="55054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F8340F-2927-EBC2-06C3-0BB47DEC6DBA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2127166" y="3630992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7E69A5-F2CE-07A1-B56E-88E7235226AA}"/>
              </a:ext>
            </a:extLst>
          </p:cNvPr>
          <p:cNvCxnSpPr>
            <a:cxnSpLocks/>
            <a:stCxn id="12" idx="1"/>
            <a:endCxn id="7" idx="4"/>
          </p:cNvCxnSpPr>
          <p:nvPr/>
        </p:nvCxnSpPr>
        <p:spPr>
          <a:xfrm flipH="1" flipV="1">
            <a:off x="1794657" y="3936781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65D259-BA96-12BB-06E8-BE5F327EBA64}"/>
              </a:ext>
            </a:extLst>
          </p:cNvPr>
          <p:cNvCxnSpPr>
            <a:cxnSpLocks/>
            <a:stCxn id="12" idx="7"/>
            <a:endCxn id="9" idx="3"/>
          </p:cNvCxnSpPr>
          <p:nvPr/>
        </p:nvCxnSpPr>
        <p:spPr>
          <a:xfrm flipV="1">
            <a:off x="2920963" y="3850596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34D09E-5E60-185B-81A4-58A3071289BB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1948598" y="4937353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F8C84C-80B1-7B6D-5AE6-C9F414D0ECCC}"/>
              </a:ext>
            </a:extLst>
          </p:cNvPr>
          <p:cNvCxnSpPr>
            <a:cxnSpLocks/>
            <a:stCxn id="12" idx="5"/>
            <a:endCxn id="11" idx="0"/>
          </p:cNvCxnSpPr>
          <p:nvPr/>
        </p:nvCxnSpPr>
        <p:spPr>
          <a:xfrm>
            <a:off x="2920963" y="4937353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50C1B7-024B-0B4D-A47C-E5EBA05DC0C2}"/>
              </a:ext>
            </a:extLst>
          </p:cNvPr>
          <p:cNvCxnSpPr>
            <a:cxnSpLocks/>
            <a:stCxn id="12" idx="6"/>
            <a:endCxn id="8" idx="2"/>
          </p:cNvCxnSpPr>
          <p:nvPr/>
        </p:nvCxnSpPr>
        <p:spPr>
          <a:xfrm>
            <a:off x="3018353" y="4721128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76F793-8064-A743-BBCA-554ED53F05B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3653716" y="5811263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173D6D-DC3A-76C5-7B90-01960C39893C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4636628" y="4721128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29896B-1FB1-79EC-0428-DEB13006E5E6}"/>
              </a:ext>
            </a:extLst>
          </p:cNvPr>
          <p:cNvCxnSpPr>
            <a:cxnSpLocks/>
            <a:stCxn id="8" idx="3"/>
            <a:endCxn id="11" idx="7"/>
          </p:cNvCxnSpPr>
          <p:nvPr/>
        </p:nvCxnSpPr>
        <p:spPr>
          <a:xfrm flipH="1">
            <a:off x="3556326" y="4937353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994EF9-6B4D-EB09-A750-EE5B5B5813E8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159581" y="5807885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D81C326-B311-D871-33D3-4195BAC6A1A3}"/>
              </a:ext>
            </a:extLst>
          </p:cNvPr>
          <p:cNvSpPr/>
          <p:nvPr/>
        </p:nvSpPr>
        <p:spPr>
          <a:xfrm>
            <a:off x="1494563" y="550209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C9D3FA1-BCE6-7081-EA17-C8FE724C33C6}"/>
              </a:ext>
            </a:extLst>
          </p:cNvPr>
          <p:cNvSpPr/>
          <p:nvPr/>
        </p:nvSpPr>
        <p:spPr>
          <a:xfrm>
            <a:off x="2988698" y="5505473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F35DCC-412B-F737-E607-C30F23655752}"/>
              </a:ext>
            </a:extLst>
          </p:cNvPr>
          <p:cNvSpPr/>
          <p:nvPr/>
        </p:nvSpPr>
        <p:spPr>
          <a:xfrm>
            <a:off x="2353335" y="4415338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F1A4A87-C4A4-A50C-7F31-DD6BC9FB1BF0}"/>
                  </a:ext>
                </a:extLst>
              </p:cNvPr>
              <p:cNvSpPr/>
              <p:nvPr/>
            </p:nvSpPr>
            <p:spPr>
              <a:xfrm>
                <a:off x="1494563" y="5502095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F1A4A87-C4A4-A50C-7F31-DD6BC9FB1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563" y="5502095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8DED7811-2EA3-E21E-33C7-C6339B30218D}"/>
              </a:ext>
            </a:extLst>
          </p:cNvPr>
          <p:cNvSpPr/>
          <p:nvPr/>
        </p:nvSpPr>
        <p:spPr>
          <a:xfrm>
            <a:off x="4505541" y="5505473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2F0A18-D7DC-B5E9-2611-F0DC7FC46022}"/>
              </a:ext>
            </a:extLst>
          </p:cNvPr>
          <p:cNvSpPr/>
          <p:nvPr/>
        </p:nvSpPr>
        <p:spPr>
          <a:xfrm>
            <a:off x="3971610" y="4415338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3422B6-7B8E-A130-6A7F-B37B43F01F94}"/>
              </a:ext>
            </a:extLst>
          </p:cNvPr>
          <p:cNvSpPr/>
          <p:nvPr/>
        </p:nvSpPr>
        <p:spPr>
          <a:xfrm>
            <a:off x="1462148" y="3325202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A39531-838E-A5A0-3D25-7109BBABF0F0}"/>
              </a:ext>
            </a:extLst>
          </p:cNvPr>
          <p:cNvSpPr/>
          <p:nvPr/>
        </p:nvSpPr>
        <p:spPr>
          <a:xfrm>
            <a:off x="3483121" y="332858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2096309-DCAB-0F54-4D3D-8E1E915547B5}"/>
              </a:ext>
            </a:extLst>
          </p:cNvPr>
          <p:cNvSpPr/>
          <p:nvPr/>
        </p:nvSpPr>
        <p:spPr>
          <a:xfrm>
            <a:off x="4505541" y="550547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35EF2E6-8F2C-1F4A-C101-19D31E9618F0}"/>
              </a:ext>
            </a:extLst>
          </p:cNvPr>
          <p:cNvSpPr/>
          <p:nvPr/>
        </p:nvSpPr>
        <p:spPr>
          <a:xfrm>
            <a:off x="5488453" y="4415338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10F3FD3-611F-0DDB-362C-84C63DFDB574}"/>
                  </a:ext>
                </a:extLst>
              </p:cNvPr>
              <p:cNvSpPr/>
              <p:nvPr/>
            </p:nvSpPr>
            <p:spPr>
              <a:xfrm>
                <a:off x="5488453" y="4415338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10F3FD3-611F-0DDB-362C-84C63DFDB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453" y="441533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F381274-8842-548E-4EDB-0F6F4B12311F}"/>
              </a:ext>
            </a:extLst>
          </p:cNvPr>
          <p:cNvSpPr/>
          <p:nvPr/>
        </p:nvSpPr>
        <p:spPr>
          <a:xfrm>
            <a:off x="2988698" y="550547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76F48FF-A5A1-EF07-E930-282DF1644682}"/>
              </a:ext>
            </a:extLst>
          </p:cNvPr>
          <p:cNvSpPr/>
          <p:nvPr/>
        </p:nvSpPr>
        <p:spPr>
          <a:xfrm>
            <a:off x="2353335" y="4415338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3121773-30CD-34A1-A0D8-BF4AFE5FC5B5}"/>
              </a:ext>
            </a:extLst>
          </p:cNvPr>
          <p:cNvSpPr/>
          <p:nvPr/>
        </p:nvSpPr>
        <p:spPr>
          <a:xfrm>
            <a:off x="3971610" y="4415338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51DF65A-E56D-AE14-1814-DA47C4AA83EF}"/>
              </a:ext>
            </a:extLst>
          </p:cNvPr>
          <p:cNvSpPr/>
          <p:nvPr/>
        </p:nvSpPr>
        <p:spPr>
          <a:xfrm>
            <a:off x="1462148" y="3325202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28CFAC4-5316-18C5-FE66-B3C4CF1B2B73}"/>
              </a:ext>
            </a:extLst>
          </p:cNvPr>
          <p:cNvSpPr/>
          <p:nvPr/>
        </p:nvSpPr>
        <p:spPr>
          <a:xfrm>
            <a:off x="3483121" y="332858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8C45A60-FFC3-CFA1-145C-198B14B190F0}"/>
                  </a:ext>
                </a:extLst>
              </p:cNvPr>
              <p:cNvSpPr/>
              <p:nvPr/>
            </p:nvSpPr>
            <p:spPr>
              <a:xfrm>
                <a:off x="9073887" y="3242753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8C45A60-FFC3-CFA1-145C-198B14B19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887" y="3242753"/>
                <a:ext cx="558799" cy="55143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08837AD-548D-7ACE-48E9-86618286C6A3}"/>
              </a:ext>
            </a:extLst>
          </p:cNvPr>
          <p:cNvCxnSpPr>
            <a:stCxn id="51" idx="5"/>
            <a:endCxn id="54" idx="1"/>
          </p:cNvCxnSpPr>
          <p:nvPr/>
        </p:nvCxnSpPr>
        <p:spPr>
          <a:xfrm>
            <a:off x="9550852" y="3713436"/>
            <a:ext cx="592575" cy="567283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58CEEC5F-FED5-CCB2-C26A-2D0C9FF30760}"/>
              </a:ext>
            </a:extLst>
          </p:cNvPr>
          <p:cNvSpPr/>
          <p:nvPr/>
        </p:nvSpPr>
        <p:spPr>
          <a:xfrm>
            <a:off x="8089190" y="4199964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1BCECB6-E222-EB0E-D9A5-CC354D81A36A}"/>
              </a:ext>
            </a:extLst>
          </p:cNvPr>
          <p:cNvSpPr/>
          <p:nvPr/>
        </p:nvSpPr>
        <p:spPr>
          <a:xfrm>
            <a:off x="10061593" y="419996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A9710B-2304-B1D0-9BFB-31D34A5E265D}"/>
              </a:ext>
            </a:extLst>
          </p:cNvPr>
          <p:cNvCxnSpPr>
            <a:stCxn id="51" idx="3"/>
            <a:endCxn id="53" idx="7"/>
          </p:cNvCxnSpPr>
          <p:nvPr/>
        </p:nvCxnSpPr>
        <p:spPr>
          <a:xfrm flipH="1">
            <a:off x="8566155" y="3713436"/>
            <a:ext cx="589566" cy="567284"/>
          </a:xfrm>
          <a:prstGeom prst="line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CD228CDD-E7C7-32AF-D8DD-A411CB4AA425}"/>
              </a:ext>
            </a:extLst>
          </p:cNvPr>
          <p:cNvSpPr/>
          <p:nvPr/>
        </p:nvSpPr>
        <p:spPr>
          <a:xfrm>
            <a:off x="9502794" y="508765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F188B5-A787-29B3-89A8-7CD1BDD3B1C6}"/>
              </a:ext>
            </a:extLst>
          </p:cNvPr>
          <p:cNvSpPr/>
          <p:nvPr/>
        </p:nvSpPr>
        <p:spPr>
          <a:xfrm>
            <a:off x="10538558" y="5087652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72A732D-05BF-11C4-68E7-968A7A00F6AF}"/>
              </a:ext>
            </a:extLst>
          </p:cNvPr>
          <p:cNvSpPr/>
          <p:nvPr/>
        </p:nvSpPr>
        <p:spPr>
          <a:xfrm>
            <a:off x="7561158" y="508765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55A7860-5309-955B-09E6-5E9733903765}"/>
              </a:ext>
            </a:extLst>
          </p:cNvPr>
          <p:cNvSpPr/>
          <p:nvPr/>
        </p:nvSpPr>
        <p:spPr>
          <a:xfrm>
            <a:off x="8596922" y="508765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912175C-B111-3D37-EAD6-63994FBBD4E5}"/>
                  </a:ext>
                </a:extLst>
              </p:cNvPr>
              <p:cNvSpPr/>
              <p:nvPr/>
            </p:nvSpPr>
            <p:spPr>
              <a:xfrm>
                <a:off x="8596922" y="6170305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912175C-B111-3D37-EAD6-63994FBBD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922" y="6170305"/>
                <a:ext cx="558799" cy="55143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FCA159-E837-4035-D17C-7191D5375579}"/>
              </a:ext>
            </a:extLst>
          </p:cNvPr>
          <p:cNvCxnSpPr>
            <a:stCxn id="53" idx="3"/>
            <a:endCxn id="58" idx="0"/>
          </p:cNvCxnSpPr>
          <p:nvPr/>
        </p:nvCxnSpPr>
        <p:spPr>
          <a:xfrm flipH="1">
            <a:off x="7840558" y="4670647"/>
            <a:ext cx="330466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C8460F-B73D-A26B-A6C8-9ED7B3BFC523}"/>
              </a:ext>
            </a:extLst>
          </p:cNvPr>
          <p:cNvCxnSpPr>
            <a:stCxn id="53" idx="5"/>
            <a:endCxn id="59" idx="0"/>
          </p:cNvCxnSpPr>
          <p:nvPr/>
        </p:nvCxnSpPr>
        <p:spPr>
          <a:xfrm>
            <a:off x="8566155" y="4670647"/>
            <a:ext cx="310167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254CD4-4629-C795-F8E9-3DD9DB26A79D}"/>
              </a:ext>
            </a:extLst>
          </p:cNvPr>
          <p:cNvCxnSpPr>
            <a:stCxn id="54" idx="3"/>
            <a:endCxn id="56" idx="0"/>
          </p:cNvCxnSpPr>
          <p:nvPr/>
        </p:nvCxnSpPr>
        <p:spPr>
          <a:xfrm flipH="1">
            <a:off x="9782194" y="4670646"/>
            <a:ext cx="361233" cy="417007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3193D1-9A7E-912B-9FEF-D5E88001AE43}"/>
              </a:ext>
            </a:extLst>
          </p:cNvPr>
          <p:cNvCxnSpPr>
            <a:stCxn id="54" idx="5"/>
            <a:endCxn id="57" idx="0"/>
          </p:cNvCxnSpPr>
          <p:nvPr/>
        </p:nvCxnSpPr>
        <p:spPr>
          <a:xfrm>
            <a:off x="10538558" y="4670646"/>
            <a:ext cx="279400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1EEDC1-8DA9-E711-8C4F-160C40BA5D25}"/>
              </a:ext>
            </a:extLst>
          </p:cNvPr>
          <p:cNvCxnSpPr>
            <a:stCxn id="60" idx="0"/>
            <a:endCxn id="59" idx="4"/>
          </p:cNvCxnSpPr>
          <p:nvPr/>
        </p:nvCxnSpPr>
        <p:spPr>
          <a:xfrm flipV="1">
            <a:off x="8876322" y="5639092"/>
            <a:ext cx="0" cy="531213"/>
          </a:xfrm>
          <a:prstGeom prst="line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35866CE-F6B6-4F77-6789-ADDA4FC133F2}"/>
                  </a:ext>
                </a:extLst>
              </p:cNvPr>
              <p:cNvSpPr txBox="1"/>
              <p:nvPr/>
            </p:nvSpPr>
            <p:spPr>
              <a:xfrm>
                <a:off x="2570659" y="2666231"/>
                <a:ext cx="8360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1" dirty="0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CA" sz="36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35866CE-F6B6-4F77-6789-ADDA4FC13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59" y="2666231"/>
                <a:ext cx="83607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DEE51F-7EF3-C106-6E8B-004553DBF2DC}"/>
                  </a:ext>
                </a:extLst>
              </p:cNvPr>
              <p:cNvSpPr txBox="1"/>
              <p:nvPr/>
            </p:nvSpPr>
            <p:spPr>
              <a:xfrm>
                <a:off x="8963855" y="2648993"/>
                <a:ext cx="8360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1" i="1" dirty="0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CA" sz="36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FDEE51F-7EF3-C106-6E8B-004553DB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855" y="2648993"/>
                <a:ext cx="83607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1D4596-CA71-7600-27D4-EF1770A97A48}"/>
              </a:ext>
            </a:extLst>
          </p:cNvPr>
          <p:cNvCxnSpPr>
            <a:cxnSpLocks/>
            <a:stCxn id="47" idx="3"/>
          </p:cNvCxnSpPr>
          <p:nvPr/>
        </p:nvCxnSpPr>
        <p:spPr>
          <a:xfrm flipH="1">
            <a:off x="1967706" y="4937353"/>
            <a:ext cx="483019" cy="564742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1DE9D7B-8490-B42E-8240-B4591B904BF2}"/>
              </a:ext>
            </a:extLst>
          </p:cNvPr>
          <p:cNvCxnSpPr>
            <a:cxnSpLocks/>
            <a:stCxn id="48" idx="2"/>
            <a:endCxn id="12" idx="6"/>
          </p:cNvCxnSpPr>
          <p:nvPr/>
        </p:nvCxnSpPr>
        <p:spPr>
          <a:xfrm flipH="1">
            <a:off x="3018353" y="4721128"/>
            <a:ext cx="953257" cy="0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FE92CD9-A219-2AA7-5767-1C8E73AFF7D4}"/>
              </a:ext>
            </a:extLst>
          </p:cNvPr>
          <p:cNvCxnSpPr>
            <a:cxnSpLocks/>
            <a:stCxn id="41" idx="2"/>
            <a:endCxn id="48" idx="6"/>
          </p:cNvCxnSpPr>
          <p:nvPr/>
        </p:nvCxnSpPr>
        <p:spPr>
          <a:xfrm flipH="1">
            <a:off x="4636628" y="4721128"/>
            <a:ext cx="851825" cy="0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F0DCF25-6217-08BA-CB62-55D9BB3DA5E0}"/>
                  </a:ext>
                </a:extLst>
              </p:cNvPr>
              <p:cNvSpPr txBox="1"/>
              <p:nvPr/>
            </p:nvSpPr>
            <p:spPr>
              <a:xfrm>
                <a:off x="5147369" y="4065265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F0DCF25-6217-08BA-CB62-55D9BB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69" y="4065265"/>
                <a:ext cx="1304036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C344BC-F638-D5BD-1C0F-90A188FFF2D1}"/>
              </a:ext>
            </a:extLst>
          </p:cNvPr>
          <p:cNvCxnSpPr>
            <a:cxnSpLocks/>
            <a:stCxn id="59" idx="4"/>
            <a:endCxn id="60" idx="0"/>
          </p:cNvCxnSpPr>
          <p:nvPr/>
        </p:nvCxnSpPr>
        <p:spPr>
          <a:xfrm>
            <a:off x="8876322" y="5639092"/>
            <a:ext cx="0" cy="531213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5E00BDF-7A36-A5EA-F99A-032D76977946}"/>
              </a:ext>
            </a:extLst>
          </p:cNvPr>
          <p:cNvCxnSpPr>
            <a:cxnSpLocks/>
            <a:stCxn id="53" idx="5"/>
            <a:endCxn id="59" idx="0"/>
          </p:cNvCxnSpPr>
          <p:nvPr/>
        </p:nvCxnSpPr>
        <p:spPr>
          <a:xfrm>
            <a:off x="8566155" y="4670647"/>
            <a:ext cx="310167" cy="417006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9BF18BC-3262-8865-38F2-6AD1CB0FE5ED}"/>
              </a:ext>
            </a:extLst>
          </p:cNvPr>
          <p:cNvCxnSpPr>
            <a:cxnSpLocks/>
            <a:stCxn id="51" idx="3"/>
            <a:endCxn id="53" idx="7"/>
          </p:cNvCxnSpPr>
          <p:nvPr/>
        </p:nvCxnSpPr>
        <p:spPr>
          <a:xfrm flipH="1">
            <a:off x="8566155" y="3713436"/>
            <a:ext cx="589566" cy="567284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CEE5D23-0118-B30A-484F-AD2B79F47E8D}"/>
                  </a:ext>
                </a:extLst>
              </p:cNvPr>
              <p:cNvSpPr txBox="1"/>
              <p:nvPr/>
            </p:nvSpPr>
            <p:spPr>
              <a:xfrm>
                <a:off x="8980668" y="6059943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CEE5D23-0118-B30A-484F-AD2B79F47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668" y="6059943"/>
                <a:ext cx="1304036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9934796-C2BA-6DED-9E34-26D903FC8F2B}"/>
                  </a:ext>
                </a:extLst>
              </p:cNvPr>
              <p:cNvSpPr txBox="1"/>
              <p:nvPr/>
            </p:nvSpPr>
            <p:spPr>
              <a:xfrm>
                <a:off x="1088685" y="6129956"/>
                <a:ext cx="1362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9934796-C2BA-6DED-9E34-26D903FC8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85" y="6129956"/>
                <a:ext cx="1362040" cy="369332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6654342-9B53-CC9E-A772-F126A4487780}"/>
                  </a:ext>
                </a:extLst>
              </p:cNvPr>
              <p:cNvSpPr txBox="1"/>
              <p:nvPr/>
            </p:nvSpPr>
            <p:spPr>
              <a:xfrm>
                <a:off x="1993938" y="4993457"/>
                <a:ext cx="13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[3]=1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6654342-9B53-CC9E-A772-F126A448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38" y="4993457"/>
                <a:ext cx="1378134" cy="369332"/>
              </a:xfrm>
              <a:prstGeom prst="rect">
                <a:avLst/>
              </a:prstGeom>
              <a:blipFill>
                <a:blip r:embed="rId1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4221ECA-6202-23E6-C10C-585E6644429B}"/>
                  </a:ext>
                </a:extLst>
              </p:cNvPr>
              <p:cNvSpPr txBox="1"/>
              <p:nvPr/>
            </p:nvSpPr>
            <p:spPr>
              <a:xfrm>
                <a:off x="3634409" y="4977781"/>
                <a:ext cx="13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[5]=2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4221ECA-6202-23E6-C10C-585E66444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09" y="4977781"/>
                <a:ext cx="1378134" cy="369332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DCFCFE1-E2C1-F0A4-50AD-1A941C168755}"/>
                  </a:ext>
                </a:extLst>
              </p:cNvPr>
              <p:cNvSpPr txBox="1"/>
              <p:nvPr/>
            </p:nvSpPr>
            <p:spPr>
              <a:xfrm>
                <a:off x="5089979" y="4977781"/>
                <a:ext cx="13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DCFCFE1-E2C1-F0A4-50AD-1A941C168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979" y="4977781"/>
                <a:ext cx="1381660" cy="369332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0" grpId="0"/>
      <p:bldP spid="101" grpId="0"/>
      <p:bldP spid="102" grpId="0"/>
      <p:bldP spid="103" grpId="0"/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8868" y="4170167"/>
                <a:ext cx="10359344" cy="71822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800" b="1" dirty="0">
                    <a:solidFill>
                      <a:srgbClr val="000000"/>
                    </a:solidFill>
                  </a:rPr>
                  <a:t>Want to show: at the end of BFS,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CA" sz="2800" b="1" dirty="0">
                    <a:solidFill>
                      <a:schemeClr val="bg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68" y="4170167"/>
                <a:ext cx="10359344" cy="7182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8868" y="5005907"/>
                <a:ext cx="4929803" cy="1397853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800" b="1" dirty="0">
                    <a:solidFill>
                      <a:srgbClr val="000000"/>
                    </a:solidFill>
                  </a:rPr>
                  <a:t>Plan: prove this in two parts</a:t>
                </a:r>
              </a:p>
              <a:p>
                <a:r>
                  <a:rPr lang="en-CA" sz="2800" b="1" dirty="0">
                    <a:solidFill>
                      <a:schemeClr val="bg1"/>
                    </a:solidFill>
                  </a:rPr>
                  <a:t>Claim 1: </a:t>
                </a:r>
                <a14:m>
                  <m:oMath xmlns:m="http://schemas.openxmlformats.org/officeDocument/2006/math">
                    <m:r>
                      <a:rPr lang="en-CA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sz="2800" b="1" dirty="0">
                  <a:solidFill>
                    <a:schemeClr val="bg1"/>
                  </a:solidFill>
                </a:endParaRPr>
              </a:p>
              <a:p>
                <a:r>
                  <a:rPr lang="en-CA" sz="2800" b="1" dirty="0">
                    <a:solidFill>
                      <a:schemeClr val="bg1"/>
                    </a:solidFill>
                  </a:rPr>
                  <a:t>Claim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68" y="5005907"/>
                <a:ext cx="4929803" cy="13978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89F3E-E95C-B4FE-FD2D-418EB834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43F7940-881B-FD7E-1EE2-3D0F63980FDE}"/>
              </a:ext>
            </a:extLst>
          </p:cNvPr>
          <p:cNvSpPr/>
          <p:nvPr/>
        </p:nvSpPr>
        <p:spPr>
          <a:xfrm>
            <a:off x="1136287" y="8613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E6169FC-87AD-55B8-6F0C-AD14ED879B9C}"/>
              </a:ext>
            </a:extLst>
          </p:cNvPr>
          <p:cNvSpPr/>
          <p:nvPr/>
        </p:nvSpPr>
        <p:spPr>
          <a:xfrm>
            <a:off x="3645749" y="19514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A8099B5-E268-D928-1B86-B43D74C892B9}"/>
              </a:ext>
            </a:extLst>
          </p:cNvPr>
          <p:cNvSpPr/>
          <p:nvPr/>
        </p:nvSpPr>
        <p:spPr>
          <a:xfrm>
            <a:off x="3157260" y="8647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E878FAA-3577-5198-2E0F-1325E659781D}"/>
              </a:ext>
            </a:extLst>
          </p:cNvPr>
          <p:cNvSpPr/>
          <p:nvPr/>
        </p:nvSpPr>
        <p:spPr>
          <a:xfrm>
            <a:off x="1168702" y="303822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661577E-8550-216C-0A60-724B55421B9A}"/>
              </a:ext>
            </a:extLst>
          </p:cNvPr>
          <p:cNvSpPr/>
          <p:nvPr/>
        </p:nvSpPr>
        <p:spPr>
          <a:xfrm>
            <a:off x="2662837" y="30416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D526082-767F-65B5-A94B-AE9230B4C7CE}"/>
              </a:ext>
            </a:extLst>
          </p:cNvPr>
          <p:cNvSpPr/>
          <p:nvPr/>
        </p:nvSpPr>
        <p:spPr>
          <a:xfrm>
            <a:off x="2027474" y="19514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A7C3082-9FA0-973D-9AE4-47101661B0F0}"/>
              </a:ext>
            </a:extLst>
          </p:cNvPr>
          <p:cNvSpPr/>
          <p:nvPr/>
        </p:nvSpPr>
        <p:spPr>
          <a:xfrm>
            <a:off x="5162592" y="19514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7DFB69C-A2F7-8F26-5785-D2129D9884F0}"/>
              </a:ext>
            </a:extLst>
          </p:cNvPr>
          <p:cNvSpPr/>
          <p:nvPr/>
        </p:nvSpPr>
        <p:spPr>
          <a:xfrm>
            <a:off x="4179680" y="30416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39F44D6D-F65F-F140-78E5-5A0EAE28C1A4}"/>
              </a:ext>
            </a:extLst>
          </p:cNvPr>
          <p:cNvCxnSpPr>
            <a:cxnSpLocks/>
            <a:stCxn id="129" idx="6"/>
            <a:endCxn id="131" idx="2"/>
          </p:cNvCxnSpPr>
          <p:nvPr/>
        </p:nvCxnSpPr>
        <p:spPr>
          <a:xfrm>
            <a:off x="1801305" y="1167125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59DBA42-C6BF-4A26-343B-194B8642EF4A}"/>
              </a:ext>
            </a:extLst>
          </p:cNvPr>
          <p:cNvCxnSpPr>
            <a:cxnSpLocks/>
            <a:stCxn id="134" idx="1"/>
            <a:endCxn id="129" idx="4"/>
          </p:cNvCxnSpPr>
          <p:nvPr/>
        </p:nvCxnSpPr>
        <p:spPr>
          <a:xfrm flipH="1" flipV="1">
            <a:off x="1468796" y="1472914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0C78F935-F364-8590-77FF-82D7268823A9}"/>
              </a:ext>
            </a:extLst>
          </p:cNvPr>
          <p:cNvCxnSpPr>
            <a:cxnSpLocks/>
            <a:stCxn id="134" idx="7"/>
            <a:endCxn id="131" idx="3"/>
          </p:cNvCxnSpPr>
          <p:nvPr/>
        </p:nvCxnSpPr>
        <p:spPr>
          <a:xfrm flipV="1">
            <a:off x="2595102" y="1386729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EB729FD-D203-A756-A6A1-528FD0FB3BA6}"/>
              </a:ext>
            </a:extLst>
          </p:cNvPr>
          <p:cNvCxnSpPr>
            <a:cxnSpLocks/>
            <a:stCxn id="134" idx="3"/>
          </p:cNvCxnSpPr>
          <p:nvPr/>
        </p:nvCxnSpPr>
        <p:spPr>
          <a:xfrm flipH="1">
            <a:off x="1622737" y="2473486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FDE81B8F-1E3A-9E2E-2509-893575823EC6}"/>
              </a:ext>
            </a:extLst>
          </p:cNvPr>
          <p:cNvCxnSpPr>
            <a:cxnSpLocks/>
            <a:stCxn id="134" idx="5"/>
            <a:endCxn id="133" idx="0"/>
          </p:cNvCxnSpPr>
          <p:nvPr/>
        </p:nvCxnSpPr>
        <p:spPr>
          <a:xfrm>
            <a:off x="2595102" y="2473486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F7DE0743-841A-FD8A-AB2F-2C924E8EF08B}"/>
              </a:ext>
            </a:extLst>
          </p:cNvPr>
          <p:cNvCxnSpPr>
            <a:cxnSpLocks/>
            <a:stCxn id="134" idx="6"/>
            <a:endCxn id="130" idx="2"/>
          </p:cNvCxnSpPr>
          <p:nvPr/>
        </p:nvCxnSpPr>
        <p:spPr>
          <a:xfrm>
            <a:off x="2692492" y="2257261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4FCD378-3AFD-ED7A-D49D-F25A0974453D}"/>
              </a:ext>
            </a:extLst>
          </p:cNvPr>
          <p:cNvCxnSpPr>
            <a:cxnSpLocks/>
            <a:stCxn id="133" idx="6"/>
            <a:endCxn id="136" idx="2"/>
          </p:cNvCxnSpPr>
          <p:nvPr/>
        </p:nvCxnSpPr>
        <p:spPr>
          <a:xfrm>
            <a:off x="3327855" y="3347396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D7AA05FF-79CB-6DE5-B21B-A04847DBB470}"/>
              </a:ext>
            </a:extLst>
          </p:cNvPr>
          <p:cNvCxnSpPr>
            <a:cxnSpLocks/>
            <a:stCxn id="130" idx="6"/>
            <a:endCxn id="135" idx="2"/>
          </p:cNvCxnSpPr>
          <p:nvPr/>
        </p:nvCxnSpPr>
        <p:spPr>
          <a:xfrm>
            <a:off x="4310767" y="2257261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60F6B018-A3D5-D83E-C06F-0C2E8265018A}"/>
              </a:ext>
            </a:extLst>
          </p:cNvPr>
          <p:cNvCxnSpPr>
            <a:cxnSpLocks/>
            <a:stCxn id="130" idx="3"/>
            <a:endCxn id="133" idx="7"/>
          </p:cNvCxnSpPr>
          <p:nvPr/>
        </p:nvCxnSpPr>
        <p:spPr>
          <a:xfrm flipH="1">
            <a:off x="3230465" y="2473486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2EF11326-2180-F115-C3D8-29D8C97D87E9}"/>
              </a:ext>
            </a:extLst>
          </p:cNvPr>
          <p:cNvCxnSpPr>
            <a:cxnSpLocks/>
            <a:stCxn id="133" idx="2"/>
            <a:endCxn id="132" idx="6"/>
          </p:cNvCxnSpPr>
          <p:nvPr/>
        </p:nvCxnSpPr>
        <p:spPr>
          <a:xfrm flipH="1" flipV="1">
            <a:off x="1833720" y="3344018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C6D34728-742C-0BB7-9C0C-E4FED04B2A8B}"/>
              </a:ext>
            </a:extLst>
          </p:cNvPr>
          <p:cNvSpPr/>
          <p:nvPr/>
        </p:nvSpPr>
        <p:spPr>
          <a:xfrm>
            <a:off x="1168702" y="3038228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D265ECE-51CE-0FF5-C6D6-3C526682E94F}"/>
              </a:ext>
            </a:extLst>
          </p:cNvPr>
          <p:cNvSpPr/>
          <p:nvPr/>
        </p:nvSpPr>
        <p:spPr>
          <a:xfrm>
            <a:off x="2662837" y="3041606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34AD40D1-8A00-60B3-B828-50903616E083}"/>
              </a:ext>
            </a:extLst>
          </p:cNvPr>
          <p:cNvSpPr/>
          <p:nvPr/>
        </p:nvSpPr>
        <p:spPr>
          <a:xfrm>
            <a:off x="2027474" y="195147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092DBA9-A27B-0CC9-828D-85A0DBFE44CD}"/>
                  </a:ext>
                </a:extLst>
              </p:cNvPr>
              <p:cNvSpPr/>
              <p:nvPr/>
            </p:nvSpPr>
            <p:spPr>
              <a:xfrm>
                <a:off x="1168702" y="3038228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092DBA9-A27B-0CC9-828D-85A0DBFE4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702" y="3038228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Oval 150">
            <a:extLst>
              <a:ext uri="{FF2B5EF4-FFF2-40B4-BE49-F238E27FC236}">
                <a16:creationId xmlns:a16="http://schemas.microsoft.com/office/drawing/2014/main" id="{105DDF9F-6286-747C-3AF1-943DB8D577B9}"/>
              </a:ext>
            </a:extLst>
          </p:cNvPr>
          <p:cNvSpPr/>
          <p:nvPr/>
        </p:nvSpPr>
        <p:spPr>
          <a:xfrm>
            <a:off x="4179680" y="3041606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220201D-626B-B2E0-AED4-C0EF70C2CB8E}"/>
              </a:ext>
            </a:extLst>
          </p:cNvPr>
          <p:cNvSpPr/>
          <p:nvPr/>
        </p:nvSpPr>
        <p:spPr>
          <a:xfrm>
            <a:off x="3645749" y="195147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4775C57-C7A4-5D18-0AC9-3F16189EA5E9}"/>
              </a:ext>
            </a:extLst>
          </p:cNvPr>
          <p:cNvSpPr/>
          <p:nvPr/>
        </p:nvSpPr>
        <p:spPr>
          <a:xfrm>
            <a:off x="1136287" y="86133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320C4BE-3FDE-08D0-8A12-B731CAA2EB56}"/>
              </a:ext>
            </a:extLst>
          </p:cNvPr>
          <p:cNvSpPr/>
          <p:nvPr/>
        </p:nvSpPr>
        <p:spPr>
          <a:xfrm>
            <a:off x="3157260" y="86471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BA63A6A-C319-AD58-1B61-F0AF52CCC20F}"/>
              </a:ext>
            </a:extLst>
          </p:cNvPr>
          <p:cNvSpPr/>
          <p:nvPr/>
        </p:nvSpPr>
        <p:spPr>
          <a:xfrm>
            <a:off x="4179680" y="304160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8563CD70-E206-7CFD-B9F2-588E3B0657F7}"/>
              </a:ext>
            </a:extLst>
          </p:cNvPr>
          <p:cNvSpPr/>
          <p:nvPr/>
        </p:nvSpPr>
        <p:spPr>
          <a:xfrm>
            <a:off x="5162592" y="195147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2796C03E-E1B7-1CFD-6294-461A64299004}"/>
                  </a:ext>
                </a:extLst>
              </p:cNvPr>
              <p:cNvSpPr/>
              <p:nvPr/>
            </p:nvSpPr>
            <p:spPr>
              <a:xfrm>
                <a:off x="5162592" y="1951471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2796C03E-E1B7-1CFD-6294-461A64299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92" y="1951471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Oval 157">
            <a:extLst>
              <a:ext uri="{FF2B5EF4-FFF2-40B4-BE49-F238E27FC236}">
                <a16:creationId xmlns:a16="http://schemas.microsoft.com/office/drawing/2014/main" id="{CD482BAD-EDCC-7D5E-BA0E-57BB1E2EEC69}"/>
              </a:ext>
            </a:extLst>
          </p:cNvPr>
          <p:cNvSpPr/>
          <p:nvPr/>
        </p:nvSpPr>
        <p:spPr>
          <a:xfrm>
            <a:off x="2662837" y="3041606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96D8EEF-BA2C-2950-4E51-863E1FDFF22E}"/>
              </a:ext>
            </a:extLst>
          </p:cNvPr>
          <p:cNvSpPr/>
          <p:nvPr/>
        </p:nvSpPr>
        <p:spPr>
          <a:xfrm>
            <a:off x="2027474" y="195147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4C1B98C-0CB4-8D25-49D1-73B4DFCDC3FD}"/>
              </a:ext>
            </a:extLst>
          </p:cNvPr>
          <p:cNvSpPr/>
          <p:nvPr/>
        </p:nvSpPr>
        <p:spPr>
          <a:xfrm>
            <a:off x="3645749" y="195147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1638E6E8-04F3-5CEF-3C0B-81CD6C030C58}"/>
              </a:ext>
            </a:extLst>
          </p:cNvPr>
          <p:cNvSpPr/>
          <p:nvPr/>
        </p:nvSpPr>
        <p:spPr>
          <a:xfrm>
            <a:off x="1136287" y="86133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913EA9D-50B9-8214-24F2-1074D3F7A71C}"/>
              </a:ext>
            </a:extLst>
          </p:cNvPr>
          <p:cNvSpPr/>
          <p:nvPr/>
        </p:nvSpPr>
        <p:spPr>
          <a:xfrm>
            <a:off x="3157260" y="86471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7605051-FBA5-14B3-F3EA-BE522067BB11}"/>
                  </a:ext>
                </a:extLst>
              </p:cNvPr>
              <p:cNvSpPr/>
              <p:nvPr/>
            </p:nvSpPr>
            <p:spPr>
              <a:xfrm>
                <a:off x="9128039" y="486908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7605051-FBA5-14B3-F3EA-BE522067B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039" y="486908"/>
                <a:ext cx="558799" cy="55143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9208AAF-E62B-466A-BC71-905E3643F6EC}"/>
              </a:ext>
            </a:extLst>
          </p:cNvPr>
          <p:cNvCxnSpPr>
            <a:stCxn id="163" idx="5"/>
            <a:endCxn id="166" idx="1"/>
          </p:cNvCxnSpPr>
          <p:nvPr/>
        </p:nvCxnSpPr>
        <p:spPr>
          <a:xfrm>
            <a:off x="9605004" y="957591"/>
            <a:ext cx="592575" cy="567283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94987FDF-33CB-FC92-AF0D-821DFB5DA9B8}"/>
              </a:ext>
            </a:extLst>
          </p:cNvPr>
          <p:cNvSpPr/>
          <p:nvPr/>
        </p:nvSpPr>
        <p:spPr>
          <a:xfrm>
            <a:off x="8143342" y="1444119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8EBC1A6-255E-3184-3F82-89FD61B3B942}"/>
              </a:ext>
            </a:extLst>
          </p:cNvPr>
          <p:cNvSpPr/>
          <p:nvPr/>
        </p:nvSpPr>
        <p:spPr>
          <a:xfrm>
            <a:off x="10115745" y="1444118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4D1302F-23DB-2CA4-8C03-8E55C0547FAC}"/>
              </a:ext>
            </a:extLst>
          </p:cNvPr>
          <p:cNvCxnSpPr>
            <a:stCxn id="163" idx="3"/>
            <a:endCxn id="165" idx="7"/>
          </p:cNvCxnSpPr>
          <p:nvPr/>
        </p:nvCxnSpPr>
        <p:spPr>
          <a:xfrm flipH="1">
            <a:off x="8620307" y="957591"/>
            <a:ext cx="589566" cy="567284"/>
          </a:xfrm>
          <a:prstGeom prst="line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8" name="Oval 167">
            <a:extLst>
              <a:ext uri="{FF2B5EF4-FFF2-40B4-BE49-F238E27FC236}">
                <a16:creationId xmlns:a16="http://schemas.microsoft.com/office/drawing/2014/main" id="{6156F511-DDA2-AC83-455B-C3A59C49E5E8}"/>
              </a:ext>
            </a:extLst>
          </p:cNvPr>
          <p:cNvSpPr/>
          <p:nvPr/>
        </p:nvSpPr>
        <p:spPr>
          <a:xfrm>
            <a:off x="9556946" y="2331808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E7AEDE82-8CAB-17E7-E75F-CB45182D580E}"/>
              </a:ext>
            </a:extLst>
          </p:cNvPr>
          <p:cNvSpPr/>
          <p:nvPr/>
        </p:nvSpPr>
        <p:spPr>
          <a:xfrm>
            <a:off x="10592710" y="2331807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BC0C2D0-AA42-B2CB-D91C-0F3B7CD8E9F2}"/>
              </a:ext>
            </a:extLst>
          </p:cNvPr>
          <p:cNvSpPr/>
          <p:nvPr/>
        </p:nvSpPr>
        <p:spPr>
          <a:xfrm>
            <a:off x="7615310" y="2331808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641A1B2F-5D90-7D16-2A04-27C751EB543A}"/>
              </a:ext>
            </a:extLst>
          </p:cNvPr>
          <p:cNvSpPr/>
          <p:nvPr/>
        </p:nvSpPr>
        <p:spPr>
          <a:xfrm>
            <a:off x="8651074" y="2331808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6C782C0-B01D-20B5-40EB-12B74EAC82DF}"/>
                  </a:ext>
                </a:extLst>
              </p:cNvPr>
              <p:cNvSpPr/>
              <p:nvPr/>
            </p:nvSpPr>
            <p:spPr>
              <a:xfrm>
                <a:off x="8651074" y="3414460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6C782C0-B01D-20B5-40EB-12B74EAC8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074" y="3414460"/>
                <a:ext cx="558799" cy="55143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C732D73-FE1C-B7FD-54AD-2D3CBF7251FA}"/>
              </a:ext>
            </a:extLst>
          </p:cNvPr>
          <p:cNvCxnSpPr>
            <a:stCxn id="165" idx="3"/>
            <a:endCxn id="170" idx="0"/>
          </p:cNvCxnSpPr>
          <p:nvPr/>
        </p:nvCxnSpPr>
        <p:spPr>
          <a:xfrm flipH="1">
            <a:off x="7894710" y="1914802"/>
            <a:ext cx="330466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E3D452D4-9AE4-6112-70E3-A0F8B8D8A976}"/>
              </a:ext>
            </a:extLst>
          </p:cNvPr>
          <p:cNvCxnSpPr>
            <a:stCxn id="165" idx="5"/>
            <a:endCxn id="171" idx="0"/>
          </p:cNvCxnSpPr>
          <p:nvPr/>
        </p:nvCxnSpPr>
        <p:spPr>
          <a:xfrm>
            <a:off x="8620307" y="1914802"/>
            <a:ext cx="310167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1DDDFFE-59CF-CF11-1083-F4D2660622DC}"/>
              </a:ext>
            </a:extLst>
          </p:cNvPr>
          <p:cNvCxnSpPr>
            <a:stCxn id="166" idx="3"/>
            <a:endCxn id="168" idx="0"/>
          </p:cNvCxnSpPr>
          <p:nvPr/>
        </p:nvCxnSpPr>
        <p:spPr>
          <a:xfrm flipH="1">
            <a:off x="9836346" y="1914801"/>
            <a:ext cx="361233" cy="417007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F8EB970-4B8B-8889-B40A-C7A47EDA9D1B}"/>
              </a:ext>
            </a:extLst>
          </p:cNvPr>
          <p:cNvCxnSpPr>
            <a:stCxn id="166" idx="5"/>
            <a:endCxn id="169" idx="0"/>
          </p:cNvCxnSpPr>
          <p:nvPr/>
        </p:nvCxnSpPr>
        <p:spPr>
          <a:xfrm>
            <a:off x="10592710" y="1914801"/>
            <a:ext cx="279400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0FD2BB-7A49-715F-E108-60F8279434C9}"/>
              </a:ext>
            </a:extLst>
          </p:cNvPr>
          <p:cNvCxnSpPr>
            <a:stCxn id="172" idx="0"/>
            <a:endCxn id="171" idx="4"/>
          </p:cNvCxnSpPr>
          <p:nvPr/>
        </p:nvCxnSpPr>
        <p:spPr>
          <a:xfrm flipV="1">
            <a:off x="8930474" y="2883247"/>
            <a:ext cx="0" cy="531213"/>
          </a:xfrm>
          <a:prstGeom prst="line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C44E72C5-840F-2A85-E621-2743B034EA47}"/>
              </a:ext>
            </a:extLst>
          </p:cNvPr>
          <p:cNvCxnSpPr>
            <a:cxnSpLocks/>
            <a:stCxn id="159" idx="3"/>
          </p:cNvCxnSpPr>
          <p:nvPr/>
        </p:nvCxnSpPr>
        <p:spPr>
          <a:xfrm flipH="1">
            <a:off x="1641845" y="2473486"/>
            <a:ext cx="483019" cy="564742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CFAA7AD6-15BA-7DEC-01AB-4E512E15A44D}"/>
              </a:ext>
            </a:extLst>
          </p:cNvPr>
          <p:cNvCxnSpPr>
            <a:cxnSpLocks/>
            <a:stCxn id="160" idx="2"/>
            <a:endCxn id="134" idx="6"/>
          </p:cNvCxnSpPr>
          <p:nvPr/>
        </p:nvCxnSpPr>
        <p:spPr>
          <a:xfrm flipH="1">
            <a:off x="2692492" y="2257261"/>
            <a:ext cx="953257" cy="0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BBB3FA8-FC25-A554-D37E-C9AC4A421E3A}"/>
              </a:ext>
            </a:extLst>
          </p:cNvPr>
          <p:cNvCxnSpPr>
            <a:cxnSpLocks/>
            <a:stCxn id="157" idx="2"/>
            <a:endCxn id="160" idx="6"/>
          </p:cNvCxnSpPr>
          <p:nvPr/>
        </p:nvCxnSpPr>
        <p:spPr>
          <a:xfrm flipH="1">
            <a:off x="4310767" y="2257261"/>
            <a:ext cx="851825" cy="0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DAA2556-B93A-381D-B4DC-EC9514220784}"/>
                  </a:ext>
                </a:extLst>
              </p:cNvPr>
              <p:cNvSpPr txBox="1"/>
              <p:nvPr/>
            </p:nvSpPr>
            <p:spPr>
              <a:xfrm>
                <a:off x="4821508" y="1601398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DAA2556-B93A-381D-B4DC-EC9514220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08" y="1601398"/>
                <a:ext cx="1304036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DCDE67C-AB2D-13FF-63BB-047CEC0B69DB}"/>
              </a:ext>
            </a:extLst>
          </p:cNvPr>
          <p:cNvCxnSpPr>
            <a:cxnSpLocks/>
            <a:stCxn id="171" idx="4"/>
            <a:endCxn id="172" idx="0"/>
          </p:cNvCxnSpPr>
          <p:nvPr/>
        </p:nvCxnSpPr>
        <p:spPr>
          <a:xfrm>
            <a:off x="8930474" y="2883247"/>
            <a:ext cx="0" cy="531213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C48DAB0-9F15-C3F8-30FE-8B5D6CEA0D94}"/>
              </a:ext>
            </a:extLst>
          </p:cNvPr>
          <p:cNvCxnSpPr>
            <a:cxnSpLocks/>
            <a:stCxn id="165" idx="5"/>
            <a:endCxn id="171" idx="0"/>
          </p:cNvCxnSpPr>
          <p:nvPr/>
        </p:nvCxnSpPr>
        <p:spPr>
          <a:xfrm>
            <a:off x="8620307" y="1914802"/>
            <a:ext cx="310167" cy="417006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6597CDE-0DFE-5902-8322-3D1E605E48D2}"/>
              </a:ext>
            </a:extLst>
          </p:cNvPr>
          <p:cNvCxnSpPr>
            <a:cxnSpLocks/>
            <a:stCxn id="163" idx="3"/>
            <a:endCxn id="165" idx="7"/>
          </p:cNvCxnSpPr>
          <p:nvPr/>
        </p:nvCxnSpPr>
        <p:spPr>
          <a:xfrm flipH="1">
            <a:off x="8620307" y="957591"/>
            <a:ext cx="589566" cy="567284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D3D9001-E2F8-76B8-99DE-4C8BC33C8FF6}"/>
                  </a:ext>
                </a:extLst>
              </p:cNvPr>
              <p:cNvSpPr txBox="1"/>
              <p:nvPr/>
            </p:nvSpPr>
            <p:spPr>
              <a:xfrm>
                <a:off x="9034820" y="3304098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D3D9001-E2F8-76B8-99DE-4C8BC33C8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820" y="3304098"/>
                <a:ext cx="1304036" cy="369332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47BC137-1CAB-90CC-5FCA-E6D2CB29DEA8}"/>
                  </a:ext>
                </a:extLst>
              </p:cNvPr>
              <p:cNvSpPr txBox="1"/>
              <p:nvPr/>
            </p:nvSpPr>
            <p:spPr>
              <a:xfrm>
                <a:off x="762824" y="3666089"/>
                <a:ext cx="1362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47BC137-1CAB-90CC-5FCA-E6D2CB29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24" y="3666089"/>
                <a:ext cx="1362040" cy="369332"/>
              </a:xfrm>
              <a:prstGeom prst="rect">
                <a:avLst/>
              </a:prstGeom>
              <a:blipFill>
                <a:blip r:embed="rId10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7B004B94-C361-07CB-F09D-9814D4FC450B}"/>
                  </a:ext>
                </a:extLst>
              </p:cNvPr>
              <p:cNvSpPr txBox="1"/>
              <p:nvPr/>
            </p:nvSpPr>
            <p:spPr>
              <a:xfrm>
                <a:off x="1668077" y="2529590"/>
                <a:ext cx="13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[3]=1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7B004B94-C361-07CB-F09D-9814D4FC4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77" y="2529590"/>
                <a:ext cx="1378134" cy="369332"/>
              </a:xfrm>
              <a:prstGeom prst="rect">
                <a:avLst/>
              </a:prstGeom>
              <a:blipFill>
                <a:blip r:embed="rId11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5148E626-BF2B-24F5-DD5B-6D74519DEF5C}"/>
                  </a:ext>
                </a:extLst>
              </p:cNvPr>
              <p:cNvSpPr txBox="1"/>
              <p:nvPr/>
            </p:nvSpPr>
            <p:spPr>
              <a:xfrm>
                <a:off x="3308548" y="2513914"/>
                <a:ext cx="1378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[5]=2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5148E626-BF2B-24F5-DD5B-6D74519DE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548" y="2513914"/>
                <a:ext cx="1378134" cy="369332"/>
              </a:xfrm>
              <a:prstGeom prst="rect">
                <a:avLst/>
              </a:prstGeom>
              <a:blipFill>
                <a:blip r:embed="rId12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52317A7-0890-6E92-AE14-FD1C9E2D21E8}"/>
                  </a:ext>
                </a:extLst>
              </p:cNvPr>
              <p:cNvSpPr txBox="1"/>
              <p:nvPr/>
            </p:nvSpPr>
            <p:spPr>
              <a:xfrm>
                <a:off x="4764118" y="2513914"/>
                <a:ext cx="138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52317A7-0890-6E92-AE14-FD1C9E2D2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18" y="2513914"/>
                <a:ext cx="1381660" cy="369332"/>
              </a:xfrm>
              <a:prstGeom prst="rect">
                <a:avLst/>
              </a:prstGeom>
              <a:blipFill>
                <a:blip r:embed="rId1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410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6CF5DF-85D2-D9F1-2F70-E6760DD2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1" y="798848"/>
            <a:ext cx="6019891" cy="586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74567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Sketch of </a:t>
                </a:r>
                <a:r>
                  <a:rPr lang="en-CA" b="1" dirty="0">
                    <a:solidFill>
                      <a:srgbClr val="FFFF00"/>
                    </a:solidFill>
                  </a:rPr>
                  <a:t>Claim 1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745673"/>
              </a:xfrm>
              <a:blipFill>
                <a:blip r:embed="rId3"/>
                <a:stretch>
                  <a:fillRect t="-13934" b="-278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/>
              <p:cNvSpPr/>
              <p:nvPr/>
            </p:nvSpPr>
            <p:spPr>
              <a:xfrm>
                <a:off x="3596050" y="2154418"/>
                <a:ext cx="5435370" cy="1195057"/>
              </a:xfrm>
              <a:prstGeom prst="wedgeRectCallout">
                <a:avLst>
                  <a:gd name="adj1" fmla="val -29845"/>
                  <a:gd name="adj2" fmla="val 21188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400" b="1" dirty="0"/>
                  <a:t>Key observation</a:t>
                </a:r>
                <a:r>
                  <a:rPr lang="en-CA" sz="2400" dirty="0"/>
                  <a:t>: whenever we set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+1,</m:t>
                      </m:r>
                    </m:oMath>
                  </m:oMathPara>
                </a14:m>
                <a:endParaRPr lang="en-CA" sz="2400" dirty="0"/>
              </a:p>
              <a:p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400" dirty="0"/>
                  <a:t> is the parent of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400" dirty="0"/>
                  <a:t> in the BFS tree.</a:t>
                </a:r>
                <a:endParaRPr lang="en-CA" sz="2400" b="1" dirty="0"/>
              </a:p>
            </p:txBody>
          </p:sp>
        </mc:Choice>
        <mc:Fallback xmlns="">
          <p:sp>
            <p:nvSpPr>
              <p:cNvPr id="5" name="Speech Bubble: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50" y="2154418"/>
                <a:ext cx="5435370" cy="1195057"/>
              </a:xfrm>
              <a:prstGeom prst="wedgeRectCallout">
                <a:avLst>
                  <a:gd name="adj1" fmla="val -29845"/>
                  <a:gd name="adj2" fmla="val 211887"/>
                </a:avLst>
              </a:prstGeom>
              <a:blipFill>
                <a:blip r:embed="rId4"/>
                <a:stretch>
                  <a:fillRect l="-1676" t="-11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33058" y="3508525"/>
                <a:ext cx="5136428" cy="15914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CA" sz="2400" dirty="0"/>
                  <a:t>Based on this observation,</a:t>
                </a:r>
                <a:br>
                  <a:rPr lang="en-CA" sz="2400" dirty="0"/>
                </a:br>
                <a:r>
                  <a:rPr lang="en-CA" sz="2400" dirty="0"/>
                  <a:t>a simple inductive proof shows</a:t>
                </a:r>
                <a:br>
                  <a:rPr lang="en-CA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𝒅𝒊𝒔𝒕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58" y="3508525"/>
                <a:ext cx="5136428" cy="1591432"/>
              </a:xfrm>
              <a:prstGeom prst="rect">
                <a:avLst/>
              </a:prstGeom>
              <a:blipFill>
                <a:blip r:embed="rId5"/>
                <a:stretch>
                  <a:fillRect l="-17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DB48E-5CE3-170A-7946-8B5F5A84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CC7853-EE8A-16A8-DA5A-19144745D233}"/>
                  </a:ext>
                </a:extLst>
              </p:cNvPr>
              <p:cNvSpPr/>
              <p:nvPr/>
            </p:nvSpPr>
            <p:spPr>
              <a:xfrm>
                <a:off x="5970814" y="5099957"/>
                <a:ext cx="5529943" cy="14750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(for example, by strong induction on the nodes in the order their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CA" sz="2400" dirty="0"/>
                  <a:t> values are set---left as an exercise)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CC7853-EE8A-16A8-DA5A-19144745D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14" y="5099957"/>
                <a:ext cx="5529943" cy="1475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Sketch of </a:t>
                </a:r>
                <a:r>
                  <a:rPr lang="en-CA" b="1" dirty="0">
                    <a:solidFill>
                      <a:srgbClr val="FFFF00"/>
                    </a:solidFill>
                  </a:rPr>
                  <a:t>claim 2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  <a:blipFill>
                <a:blip r:embed="rId2"/>
                <a:stretch>
                  <a:fillRect t="-4403" b="-16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870857"/>
                <a:ext cx="11701728" cy="5627915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Part 1: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There is a unique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subgraph of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So that same path also exists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(technically reversed)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870857"/>
                <a:ext cx="11701728" cy="5627915"/>
              </a:xfrm>
              <a:blipFill>
                <a:blip r:embed="rId3"/>
                <a:stretch>
                  <a:fillRect l="-1407" t="-15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BACD-98C9-C009-6B01-EF596294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/>
              <p:nvPr/>
            </p:nvSpPr>
            <p:spPr>
              <a:xfrm>
                <a:off x="2161183" y="3237018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183" y="3237018"/>
                <a:ext cx="558799" cy="55143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9815F2-E1D2-DD15-2BE4-020743D4B58B}"/>
              </a:ext>
            </a:extLst>
          </p:cNvPr>
          <p:cNvCxnSpPr>
            <a:stCxn id="5" idx="5"/>
            <a:endCxn id="8" idx="1"/>
          </p:cNvCxnSpPr>
          <p:nvPr/>
        </p:nvCxnSpPr>
        <p:spPr>
          <a:xfrm>
            <a:off x="2638148" y="3707701"/>
            <a:ext cx="592575" cy="567283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8DF8A7-6247-0B65-1767-1A01B417CBD9}"/>
              </a:ext>
            </a:extLst>
          </p:cNvPr>
          <p:cNvSpPr/>
          <p:nvPr/>
        </p:nvSpPr>
        <p:spPr>
          <a:xfrm>
            <a:off x="1176486" y="4194229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66A56A-DA2E-E742-2600-6C5335649294}"/>
              </a:ext>
            </a:extLst>
          </p:cNvPr>
          <p:cNvSpPr/>
          <p:nvPr/>
        </p:nvSpPr>
        <p:spPr>
          <a:xfrm>
            <a:off x="3148889" y="4194228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6DED22-9BC7-B115-2909-22F4A792FDFB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1653451" y="3707701"/>
            <a:ext cx="589566" cy="567284"/>
          </a:xfrm>
          <a:prstGeom prst="line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3F8EF0A-08B2-813F-21BA-E1E4BA973691}"/>
              </a:ext>
            </a:extLst>
          </p:cNvPr>
          <p:cNvSpPr/>
          <p:nvPr/>
        </p:nvSpPr>
        <p:spPr>
          <a:xfrm>
            <a:off x="2590090" y="5081918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11CCF-D010-8865-01E8-10DED225BFE2}"/>
              </a:ext>
            </a:extLst>
          </p:cNvPr>
          <p:cNvSpPr/>
          <p:nvPr/>
        </p:nvSpPr>
        <p:spPr>
          <a:xfrm>
            <a:off x="3625854" y="5081917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AC5413-A094-C4F4-BACA-475A206C5020}"/>
              </a:ext>
            </a:extLst>
          </p:cNvPr>
          <p:cNvSpPr/>
          <p:nvPr/>
        </p:nvSpPr>
        <p:spPr>
          <a:xfrm>
            <a:off x="648454" y="5081918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FEED06-CB8A-E1BB-BBFD-DA3EECF0C211}"/>
              </a:ext>
            </a:extLst>
          </p:cNvPr>
          <p:cNvSpPr/>
          <p:nvPr/>
        </p:nvSpPr>
        <p:spPr>
          <a:xfrm>
            <a:off x="1684218" y="5081918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/>
              <p:nvPr/>
            </p:nvSpPr>
            <p:spPr>
              <a:xfrm>
                <a:off x="1684218" y="6164570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218" y="6164570"/>
                <a:ext cx="558799" cy="55143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38E1F2-EDC9-530E-DA63-0EA703DF4A99}"/>
              </a:ext>
            </a:extLst>
          </p:cNvPr>
          <p:cNvCxnSpPr>
            <a:stCxn id="7" idx="3"/>
            <a:endCxn id="12" idx="0"/>
          </p:cNvCxnSpPr>
          <p:nvPr/>
        </p:nvCxnSpPr>
        <p:spPr>
          <a:xfrm flipH="1">
            <a:off x="927854" y="4664912"/>
            <a:ext cx="330466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84B1AB-6A65-058E-8EA2-7C3EC96639F3}"/>
              </a:ext>
            </a:extLst>
          </p:cNvPr>
          <p:cNvCxnSpPr>
            <a:stCxn id="7" idx="5"/>
            <a:endCxn id="13" idx="0"/>
          </p:cNvCxnSpPr>
          <p:nvPr/>
        </p:nvCxnSpPr>
        <p:spPr>
          <a:xfrm>
            <a:off x="1653451" y="4664912"/>
            <a:ext cx="310167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AE0665-78C0-D737-F397-85B4DD30081B}"/>
              </a:ext>
            </a:extLst>
          </p:cNvPr>
          <p:cNvCxnSpPr>
            <a:stCxn id="8" idx="3"/>
            <a:endCxn id="10" idx="0"/>
          </p:cNvCxnSpPr>
          <p:nvPr/>
        </p:nvCxnSpPr>
        <p:spPr>
          <a:xfrm flipH="1">
            <a:off x="2869490" y="4664911"/>
            <a:ext cx="361233" cy="417007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EC337F-F526-36F7-6D5A-4F3823B282B7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3625854" y="4664911"/>
            <a:ext cx="279400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3F82C-1518-3BF9-F9C1-7248D797AAA7}"/>
              </a:ext>
            </a:extLst>
          </p:cNvPr>
          <p:cNvCxnSpPr>
            <a:stCxn id="14" idx="0"/>
            <a:endCxn id="13" idx="4"/>
          </p:cNvCxnSpPr>
          <p:nvPr/>
        </p:nvCxnSpPr>
        <p:spPr>
          <a:xfrm flipV="1">
            <a:off x="1963618" y="5633357"/>
            <a:ext cx="0" cy="531213"/>
          </a:xfrm>
          <a:prstGeom prst="line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DE2080-E094-3DFE-3AD2-FB70330D5538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1963618" y="5633357"/>
            <a:ext cx="0" cy="531213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CE20C4-0303-CB28-B68A-47B1AF652DEC}"/>
              </a:ext>
            </a:extLst>
          </p:cNvPr>
          <p:cNvCxnSpPr>
            <a:cxnSpLocks/>
            <a:stCxn id="7" idx="5"/>
            <a:endCxn id="13" idx="0"/>
          </p:cNvCxnSpPr>
          <p:nvPr/>
        </p:nvCxnSpPr>
        <p:spPr>
          <a:xfrm>
            <a:off x="1653451" y="4664912"/>
            <a:ext cx="310167" cy="417006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087CE2-AE75-CA1C-58B5-3CB725D38222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1653451" y="3707701"/>
            <a:ext cx="589566" cy="567284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04F42-5978-C6EE-ABA8-A001F533F619}"/>
                  </a:ext>
                </a:extLst>
              </p:cNvPr>
              <p:cNvSpPr txBox="1"/>
              <p:nvPr/>
            </p:nvSpPr>
            <p:spPr>
              <a:xfrm>
                <a:off x="2067964" y="6054208"/>
                <a:ext cx="13040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04F42-5978-C6EE-ABA8-A001F533F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64" y="6054208"/>
                <a:ext cx="1304036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CCA8D4B9-0B55-C592-A2D7-2494226D7DBB}"/>
              </a:ext>
            </a:extLst>
          </p:cNvPr>
          <p:cNvSpPr/>
          <p:nvPr/>
        </p:nvSpPr>
        <p:spPr>
          <a:xfrm>
            <a:off x="6322406" y="32623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B727D9-8EBA-64ED-92B1-B7F164F00715}"/>
              </a:ext>
            </a:extLst>
          </p:cNvPr>
          <p:cNvSpPr/>
          <p:nvPr/>
        </p:nvSpPr>
        <p:spPr>
          <a:xfrm>
            <a:off x="8831868" y="4352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3CD7D5-7306-DAF8-F77E-2467F183B4FA}"/>
              </a:ext>
            </a:extLst>
          </p:cNvPr>
          <p:cNvSpPr/>
          <p:nvPr/>
        </p:nvSpPr>
        <p:spPr>
          <a:xfrm>
            <a:off x="8343379" y="32657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36D2F5-23AF-F803-1B29-7CA91518462A}"/>
              </a:ext>
            </a:extLst>
          </p:cNvPr>
          <p:cNvSpPr/>
          <p:nvPr/>
        </p:nvSpPr>
        <p:spPr>
          <a:xfrm>
            <a:off x="6354821" y="54392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B31A029-304A-2A95-2262-DE7FEB7D06EE}"/>
              </a:ext>
            </a:extLst>
          </p:cNvPr>
          <p:cNvSpPr/>
          <p:nvPr/>
        </p:nvSpPr>
        <p:spPr>
          <a:xfrm>
            <a:off x="7848956" y="54426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E209581-7E54-D0E4-84C6-96AE509B23C7}"/>
              </a:ext>
            </a:extLst>
          </p:cNvPr>
          <p:cNvSpPr/>
          <p:nvPr/>
        </p:nvSpPr>
        <p:spPr>
          <a:xfrm>
            <a:off x="7213593" y="4352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A4AA88-980C-4B47-B331-D1A38CB7985D}"/>
              </a:ext>
            </a:extLst>
          </p:cNvPr>
          <p:cNvSpPr/>
          <p:nvPr/>
        </p:nvSpPr>
        <p:spPr>
          <a:xfrm>
            <a:off x="10348711" y="43524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21DFEF-84D2-E638-EBCF-D678135F7ABE}"/>
              </a:ext>
            </a:extLst>
          </p:cNvPr>
          <p:cNvSpPr/>
          <p:nvPr/>
        </p:nvSpPr>
        <p:spPr>
          <a:xfrm>
            <a:off x="9365799" y="54426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61D48A-87C5-0978-3A82-F33203D30902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>
            <a:off x="6987424" y="3568148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7B95E3C-5411-E384-E952-5D6C47F45854}"/>
              </a:ext>
            </a:extLst>
          </p:cNvPr>
          <p:cNvCxnSpPr>
            <a:cxnSpLocks/>
            <a:stCxn id="29" idx="1"/>
            <a:endCxn id="24" idx="4"/>
          </p:cNvCxnSpPr>
          <p:nvPr/>
        </p:nvCxnSpPr>
        <p:spPr>
          <a:xfrm flipH="1" flipV="1">
            <a:off x="6654915" y="3873937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201BFA-9D3C-74FE-CCC9-3571A9102D9D}"/>
              </a:ext>
            </a:extLst>
          </p:cNvPr>
          <p:cNvCxnSpPr>
            <a:cxnSpLocks/>
            <a:stCxn id="29" idx="7"/>
            <a:endCxn id="26" idx="3"/>
          </p:cNvCxnSpPr>
          <p:nvPr/>
        </p:nvCxnSpPr>
        <p:spPr>
          <a:xfrm flipV="1">
            <a:off x="7781221" y="3787752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5463C0-1AEE-D3E3-EA72-88F0D5CA54CC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6808856" y="4874509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1B42E47-A58F-6673-47F6-533E0D17B4C9}"/>
              </a:ext>
            </a:extLst>
          </p:cNvPr>
          <p:cNvCxnSpPr>
            <a:cxnSpLocks/>
            <a:stCxn id="29" idx="5"/>
            <a:endCxn id="28" idx="0"/>
          </p:cNvCxnSpPr>
          <p:nvPr/>
        </p:nvCxnSpPr>
        <p:spPr>
          <a:xfrm>
            <a:off x="7781221" y="4874509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300546-BC2A-3C25-1A4A-DD4D3809E5AA}"/>
              </a:ext>
            </a:extLst>
          </p:cNvPr>
          <p:cNvCxnSpPr>
            <a:cxnSpLocks/>
            <a:stCxn id="29" idx="6"/>
            <a:endCxn id="25" idx="2"/>
          </p:cNvCxnSpPr>
          <p:nvPr/>
        </p:nvCxnSpPr>
        <p:spPr>
          <a:xfrm>
            <a:off x="7878611" y="4658284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3FE5B2-AE38-2CB2-9E03-EA3FCD1E3C51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>
            <a:off x="8513974" y="5748419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33799F-250A-6FEE-0AB4-B14CC22D6CC6}"/>
              </a:ext>
            </a:extLst>
          </p:cNvPr>
          <p:cNvCxnSpPr>
            <a:cxnSpLocks/>
            <a:stCxn id="25" idx="6"/>
            <a:endCxn id="30" idx="2"/>
          </p:cNvCxnSpPr>
          <p:nvPr/>
        </p:nvCxnSpPr>
        <p:spPr>
          <a:xfrm>
            <a:off x="9496886" y="4658284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27AEEF-9026-6873-6498-4CCED5738162}"/>
              </a:ext>
            </a:extLst>
          </p:cNvPr>
          <p:cNvCxnSpPr>
            <a:cxnSpLocks/>
            <a:stCxn id="25" idx="3"/>
            <a:endCxn id="28" idx="7"/>
          </p:cNvCxnSpPr>
          <p:nvPr/>
        </p:nvCxnSpPr>
        <p:spPr>
          <a:xfrm flipH="1">
            <a:off x="8416584" y="4874509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A9617A9-A361-02FA-E0AB-1D9D2FC16709}"/>
              </a:ext>
            </a:extLst>
          </p:cNvPr>
          <p:cNvCxnSpPr>
            <a:cxnSpLocks/>
            <a:stCxn id="28" idx="2"/>
            <a:endCxn id="27" idx="6"/>
          </p:cNvCxnSpPr>
          <p:nvPr/>
        </p:nvCxnSpPr>
        <p:spPr>
          <a:xfrm flipH="1" flipV="1">
            <a:off x="7019839" y="5745041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2F41874-EDC4-C591-71C6-3F0CB364B200}"/>
              </a:ext>
            </a:extLst>
          </p:cNvPr>
          <p:cNvSpPr/>
          <p:nvPr/>
        </p:nvSpPr>
        <p:spPr>
          <a:xfrm>
            <a:off x="6354821" y="543925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3FBE146-1CEB-450F-8106-FE15A93D3427}"/>
              </a:ext>
            </a:extLst>
          </p:cNvPr>
          <p:cNvSpPr/>
          <p:nvPr/>
        </p:nvSpPr>
        <p:spPr>
          <a:xfrm>
            <a:off x="7848956" y="5442629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12F49C8-5D6C-4538-656D-F6BF9D28B089}"/>
              </a:ext>
            </a:extLst>
          </p:cNvPr>
          <p:cNvSpPr/>
          <p:nvPr/>
        </p:nvSpPr>
        <p:spPr>
          <a:xfrm>
            <a:off x="7213593" y="435249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2ED73D8-ED1E-0595-BA2B-8C7D7C975907}"/>
                  </a:ext>
                </a:extLst>
              </p:cNvPr>
              <p:cNvSpPr/>
              <p:nvPr/>
            </p:nvSpPr>
            <p:spPr>
              <a:xfrm>
                <a:off x="6354821" y="5439251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2ED73D8-ED1E-0595-BA2B-8C7D7C9759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821" y="5439251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A3965A5C-CE31-D4AB-C36A-5559D6CBEB1F}"/>
              </a:ext>
            </a:extLst>
          </p:cNvPr>
          <p:cNvSpPr/>
          <p:nvPr/>
        </p:nvSpPr>
        <p:spPr>
          <a:xfrm>
            <a:off x="9365799" y="5442629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D1F855A-F299-4B6D-C93C-41D57CF79459}"/>
              </a:ext>
            </a:extLst>
          </p:cNvPr>
          <p:cNvSpPr/>
          <p:nvPr/>
        </p:nvSpPr>
        <p:spPr>
          <a:xfrm>
            <a:off x="8831868" y="435249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62715FC-1348-5AC8-B793-A15860AE8B51}"/>
              </a:ext>
            </a:extLst>
          </p:cNvPr>
          <p:cNvSpPr/>
          <p:nvPr/>
        </p:nvSpPr>
        <p:spPr>
          <a:xfrm>
            <a:off x="6322406" y="3262358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AE78CA7-99C1-689A-7CF8-0D2F776B0936}"/>
              </a:ext>
            </a:extLst>
          </p:cNvPr>
          <p:cNvSpPr/>
          <p:nvPr/>
        </p:nvSpPr>
        <p:spPr>
          <a:xfrm>
            <a:off x="8343379" y="326573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16F0603-402D-DF43-B06E-BB3FD018FE62}"/>
              </a:ext>
            </a:extLst>
          </p:cNvPr>
          <p:cNvSpPr/>
          <p:nvPr/>
        </p:nvSpPr>
        <p:spPr>
          <a:xfrm>
            <a:off x="9365799" y="544262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DAA2CD3-CCDF-B0A4-A1BD-48F3D19FFA90}"/>
              </a:ext>
            </a:extLst>
          </p:cNvPr>
          <p:cNvSpPr/>
          <p:nvPr/>
        </p:nvSpPr>
        <p:spPr>
          <a:xfrm>
            <a:off x="10348711" y="435249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4F3DF73-AB52-4008-CAEC-83FA951742EC}"/>
                  </a:ext>
                </a:extLst>
              </p:cNvPr>
              <p:cNvSpPr/>
              <p:nvPr/>
            </p:nvSpPr>
            <p:spPr>
              <a:xfrm>
                <a:off x="10348711" y="4352494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4F3DF73-AB52-4008-CAEC-83FA95174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711" y="4352494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24AA086A-106C-535D-AE73-AAE642049620}"/>
              </a:ext>
            </a:extLst>
          </p:cNvPr>
          <p:cNvSpPr/>
          <p:nvPr/>
        </p:nvSpPr>
        <p:spPr>
          <a:xfrm>
            <a:off x="7848956" y="5442629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052F725-94F4-3027-7307-F9B247D1F9E5}"/>
              </a:ext>
            </a:extLst>
          </p:cNvPr>
          <p:cNvSpPr/>
          <p:nvPr/>
        </p:nvSpPr>
        <p:spPr>
          <a:xfrm>
            <a:off x="7213593" y="435249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4F8932B-9B2B-4E99-5806-D90A78BD2E34}"/>
              </a:ext>
            </a:extLst>
          </p:cNvPr>
          <p:cNvSpPr/>
          <p:nvPr/>
        </p:nvSpPr>
        <p:spPr>
          <a:xfrm>
            <a:off x="8831868" y="435249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627651D-82BE-52C4-19EB-C384B193DBA3}"/>
              </a:ext>
            </a:extLst>
          </p:cNvPr>
          <p:cNvSpPr/>
          <p:nvPr/>
        </p:nvSpPr>
        <p:spPr>
          <a:xfrm>
            <a:off x="6322406" y="3262358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B890E9-EA9B-E591-7987-25D27E7978E1}"/>
              </a:ext>
            </a:extLst>
          </p:cNvPr>
          <p:cNvSpPr/>
          <p:nvPr/>
        </p:nvSpPr>
        <p:spPr>
          <a:xfrm>
            <a:off x="8343379" y="326573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813C626-3890-BAFC-997C-4EA2052954B4}"/>
              </a:ext>
            </a:extLst>
          </p:cNvPr>
          <p:cNvCxnSpPr>
            <a:cxnSpLocks/>
            <a:stCxn id="53" idx="2"/>
            <a:endCxn id="45" idx="6"/>
          </p:cNvCxnSpPr>
          <p:nvPr/>
        </p:nvCxnSpPr>
        <p:spPr>
          <a:xfrm flipH="1" flipV="1">
            <a:off x="7019839" y="5745041"/>
            <a:ext cx="829117" cy="3378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EB10A8-749C-FAF3-408A-D15E80A4ECD1}"/>
              </a:ext>
            </a:extLst>
          </p:cNvPr>
          <p:cNvCxnSpPr>
            <a:cxnSpLocks/>
            <a:stCxn id="55" idx="3"/>
            <a:endCxn id="53" idx="7"/>
          </p:cNvCxnSpPr>
          <p:nvPr/>
        </p:nvCxnSpPr>
        <p:spPr>
          <a:xfrm flipH="1">
            <a:off x="8416584" y="4874509"/>
            <a:ext cx="512674" cy="657684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1DA34C1-067B-0393-47DB-F10A0137FF06}"/>
              </a:ext>
            </a:extLst>
          </p:cNvPr>
          <p:cNvCxnSpPr>
            <a:cxnSpLocks/>
            <a:stCxn id="52" idx="2"/>
            <a:endCxn id="55" idx="6"/>
          </p:cNvCxnSpPr>
          <p:nvPr/>
        </p:nvCxnSpPr>
        <p:spPr>
          <a:xfrm flipH="1">
            <a:off x="9496886" y="4658284"/>
            <a:ext cx="851825" cy="0"/>
          </a:xfrm>
          <a:prstGeom prst="line">
            <a:avLst/>
          </a:prstGeom>
          <a:ln w="57150">
            <a:solidFill>
              <a:srgbClr val="FF000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A9966F-4F5B-911F-0D7C-154D66165EF7}"/>
                  </a:ext>
                </a:extLst>
              </p:cNvPr>
              <p:cNvSpPr txBox="1"/>
              <p:nvPr/>
            </p:nvSpPr>
            <p:spPr>
              <a:xfrm>
                <a:off x="9991580" y="3692598"/>
                <a:ext cx="155923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b="1" dirty="0">
                    <a:solidFill>
                      <a:srgbClr val="FFFF00"/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is 3 </a:t>
                </a:r>
                <a:r>
                  <a:rPr lang="en-CA" b="1" u="sng" dirty="0">
                    <a:solidFill>
                      <a:srgbClr val="FFFF00"/>
                    </a:solidFill>
                  </a:rPr>
                  <a:t>or better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A9966F-4F5B-911F-0D7C-154D66165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580" y="3692598"/>
                <a:ext cx="1559238" cy="646331"/>
              </a:xfrm>
              <a:prstGeom prst="rect">
                <a:avLst/>
              </a:prstGeom>
              <a:blipFill>
                <a:blip r:embed="rId9"/>
                <a:stretch>
                  <a:fillRect l="-3125" t="-5660" r="-5078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50CE51-FC2A-12D7-F472-69A5B73FB888}"/>
              </a:ext>
            </a:extLst>
          </p:cNvPr>
          <p:cNvCxnSpPr/>
          <p:nvPr/>
        </p:nvCxnSpPr>
        <p:spPr>
          <a:xfrm flipH="1">
            <a:off x="6988532" y="5625933"/>
            <a:ext cx="81555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0BE38C9-464F-0699-FA49-E160DD55BC30}"/>
              </a:ext>
            </a:extLst>
          </p:cNvPr>
          <p:cNvCxnSpPr>
            <a:cxnSpLocks/>
          </p:cNvCxnSpPr>
          <p:nvPr/>
        </p:nvCxnSpPr>
        <p:spPr>
          <a:xfrm flipH="1">
            <a:off x="6889850" y="5008019"/>
            <a:ext cx="444780" cy="45044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FC64C2A-AD2F-87D6-BE13-6D70B3AC6A2C}"/>
              </a:ext>
            </a:extLst>
          </p:cNvPr>
          <p:cNvCxnSpPr/>
          <p:nvPr/>
        </p:nvCxnSpPr>
        <p:spPr>
          <a:xfrm flipH="1">
            <a:off x="8482667" y="5625933"/>
            <a:ext cx="81555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66532A-A6D3-A8E5-D34B-5FB0FE5A0E0D}"/>
              </a:ext>
            </a:extLst>
          </p:cNvPr>
          <p:cNvCxnSpPr>
            <a:cxnSpLocks/>
          </p:cNvCxnSpPr>
          <p:nvPr/>
        </p:nvCxnSpPr>
        <p:spPr>
          <a:xfrm flipH="1">
            <a:off x="8312072" y="4830479"/>
            <a:ext cx="505168" cy="62798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7B7E65D-846A-1B6B-56DD-E721B115C2C0}"/>
              </a:ext>
            </a:extLst>
          </p:cNvPr>
          <p:cNvCxnSpPr>
            <a:cxnSpLocks/>
          </p:cNvCxnSpPr>
          <p:nvPr/>
        </p:nvCxnSpPr>
        <p:spPr>
          <a:xfrm>
            <a:off x="6777549" y="3905255"/>
            <a:ext cx="565326" cy="43834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0D7589E-7770-5E97-BA22-2C4639A94625}"/>
              </a:ext>
            </a:extLst>
          </p:cNvPr>
          <p:cNvCxnSpPr>
            <a:cxnSpLocks/>
          </p:cNvCxnSpPr>
          <p:nvPr/>
        </p:nvCxnSpPr>
        <p:spPr>
          <a:xfrm flipH="1">
            <a:off x="7670775" y="3766934"/>
            <a:ext cx="641297" cy="55577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E23B48B-C4D1-107F-D7BC-1E428B6A079C}"/>
              </a:ext>
            </a:extLst>
          </p:cNvPr>
          <p:cNvCxnSpPr/>
          <p:nvPr/>
        </p:nvCxnSpPr>
        <p:spPr>
          <a:xfrm flipH="1">
            <a:off x="9442251" y="4791450"/>
            <a:ext cx="81555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Speech Bubble: Rectangle 77">
                <a:extLst>
                  <a:ext uri="{FF2B5EF4-FFF2-40B4-BE49-F238E27FC236}">
                    <a16:creationId xmlns:a16="http://schemas.microsoft.com/office/drawing/2014/main" id="{30E8CEF0-663C-51CA-2B35-E251CE445AFF}"/>
                  </a:ext>
                </a:extLst>
              </p:cNvPr>
              <p:cNvSpPr/>
              <p:nvPr/>
            </p:nvSpPr>
            <p:spPr>
              <a:xfrm>
                <a:off x="8564656" y="918706"/>
                <a:ext cx="2596243" cy="669866"/>
              </a:xfrm>
              <a:prstGeom prst="wedgeRectCallout">
                <a:avLst>
                  <a:gd name="adj1" fmla="val -73034"/>
                  <a:gd name="adj2" fmla="val -6831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bg1"/>
                    </a:solidFill>
                  </a:rPr>
                  <a:t>To prove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br>
                  <a:rPr lang="en-CA" dirty="0">
                    <a:solidFill>
                      <a:schemeClr val="bg1"/>
                    </a:solidFill>
                  </a:rPr>
                </a:br>
                <a:r>
                  <a:rPr lang="en-CA" dirty="0">
                    <a:solidFill>
                      <a:schemeClr val="bg1"/>
                    </a:solidFill>
                  </a:rPr>
                  <a:t>we show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Speech Bubble: Rectangle 77">
                <a:extLst>
                  <a:ext uri="{FF2B5EF4-FFF2-40B4-BE49-F238E27FC236}">
                    <a16:creationId xmlns:a16="http://schemas.microsoft.com/office/drawing/2014/main" id="{30E8CEF0-663C-51CA-2B35-E251CE445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656" y="918706"/>
                <a:ext cx="2596243" cy="669866"/>
              </a:xfrm>
              <a:prstGeom prst="wedgeRectCallout">
                <a:avLst>
                  <a:gd name="adj1" fmla="val -73034"/>
                  <a:gd name="adj2" fmla="val -68317"/>
                </a:avLst>
              </a:prstGeom>
              <a:blipFill>
                <a:blip r:embed="rId10"/>
                <a:stretch>
                  <a:fillRect b="-82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1" grpId="0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1" y="873765"/>
                <a:ext cx="7862989" cy="3306102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Part 2: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Partition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into </a:t>
                </a:r>
                <a:r>
                  <a:rPr lang="en-CA" b="1" dirty="0"/>
                  <a:t>levels</a:t>
                </a:r>
                <a:br>
                  <a:rPr lang="en-CA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by distance from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CA" dirty="0"/>
              </a:p>
              <a:p>
                <a:pPr lvl="1"/>
                <a:r>
                  <a:rPr lang="en-CA" b="1" dirty="0"/>
                  <a:t>Claim: </a:t>
                </a:r>
                <a:r>
                  <a:rPr lang="en-CA" dirty="0"/>
                  <a:t>there is </a:t>
                </a:r>
                <a:r>
                  <a:rPr lang="en-CA" b="1" dirty="0"/>
                  <a:t>no “forward” edge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that “skips” a level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Suppose there is, for contradiction…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1" y="873765"/>
                <a:ext cx="7862989" cy="3306102"/>
              </a:xfrm>
              <a:blipFill>
                <a:blip r:embed="rId2"/>
                <a:stretch>
                  <a:fillRect l="-2095" t="-2394" b="-14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BACD-98C9-C009-6B01-EF596294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/>
              <p:nvPr/>
            </p:nvSpPr>
            <p:spPr>
              <a:xfrm>
                <a:off x="9998897" y="755873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897" y="755873"/>
                <a:ext cx="558799" cy="55143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9815F2-E1D2-DD15-2BE4-020743D4B58B}"/>
              </a:ext>
            </a:extLst>
          </p:cNvPr>
          <p:cNvCxnSpPr>
            <a:stCxn id="5" idx="5"/>
            <a:endCxn id="8" idx="1"/>
          </p:cNvCxnSpPr>
          <p:nvPr/>
        </p:nvCxnSpPr>
        <p:spPr>
          <a:xfrm>
            <a:off x="10475862" y="1226556"/>
            <a:ext cx="592575" cy="567283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8DF8A7-6247-0B65-1767-1A01B417CBD9}"/>
              </a:ext>
            </a:extLst>
          </p:cNvPr>
          <p:cNvSpPr/>
          <p:nvPr/>
        </p:nvSpPr>
        <p:spPr>
          <a:xfrm>
            <a:off x="9014200" y="1713084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66A56A-DA2E-E742-2600-6C5335649294}"/>
              </a:ext>
            </a:extLst>
          </p:cNvPr>
          <p:cNvSpPr/>
          <p:nvPr/>
        </p:nvSpPr>
        <p:spPr>
          <a:xfrm>
            <a:off x="10986603" y="171308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6DED22-9BC7-B115-2909-22F4A792FDFB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9491165" y="1226556"/>
            <a:ext cx="589566" cy="567284"/>
          </a:xfrm>
          <a:prstGeom prst="line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3F8EF0A-08B2-813F-21BA-E1E4BA973691}"/>
              </a:ext>
            </a:extLst>
          </p:cNvPr>
          <p:cNvSpPr/>
          <p:nvPr/>
        </p:nvSpPr>
        <p:spPr>
          <a:xfrm>
            <a:off x="10427804" y="260077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11CCF-D010-8865-01E8-10DED225BFE2}"/>
              </a:ext>
            </a:extLst>
          </p:cNvPr>
          <p:cNvSpPr/>
          <p:nvPr/>
        </p:nvSpPr>
        <p:spPr>
          <a:xfrm>
            <a:off x="11463568" y="2600772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AC5413-A094-C4F4-BACA-475A206C5020}"/>
              </a:ext>
            </a:extLst>
          </p:cNvPr>
          <p:cNvSpPr/>
          <p:nvPr/>
        </p:nvSpPr>
        <p:spPr>
          <a:xfrm>
            <a:off x="8486168" y="260077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FEED06-CB8A-E1BB-BBFD-DA3EECF0C211}"/>
              </a:ext>
            </a:extLst>
          </p:cNvPr>
          <p:cNvSpPr/>
          <p:nvPr/>
        </p:nvSpPr>
        <p:spPr>
          <a:xfrm>
            <a:off x="9521932" y="260077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/>
              <p:nvPr/>
            </p:nvSpPr>
            <p:spPr>
              <a:xfrm>
                <a:off x="9521932" y="3683425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32" y="3683425"/>
                <a:ext cx="558799" cy="55143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38E1F2-EDC9-530E-DA63-0EA703DF4A99}"/>
              </a:ext>
            </a:extLst>
          </p:cNvPr>
          <p:cNvCxnSpPr>
            <a:stCxn id="7" idx="3"/>
            <a:endCxn id="12" idx="0"/>
          </p:cNvCxnSpPr>
          <p:nvPr/>
        </p:nvCxnSpPr>
        <p:spPr>
          <a:xfrm flipH="1">
            <a:off x="8765568" y="2183767"/>
            <a:ext cx="330466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84B1AB-6A65-058E-8EA2-7C3EC96639F3}"/>
              </a:ext>
            </a:extLst>
          </p:cNvPr>
          <p:cNvCxnSpPr>
            <a:stCxn id="7" idx="5"/>
            <a:endCxn id="13" idx="0"/>
          </p:cNvCxnSpPr>
          <p:nvPr/>
        </p:nvCxnSpPr>
        <p:spPr>
          <a:xfrm>
            <a:off x="9491165" y="2183767"/>
            <a:ext cx="310167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AE0665-78C0-D737-F397-85B4DD30081B}"/>
              </a:ext>
            </a:extLst>
          </p:cNvPr>
          <p:cNvCxnSpPr>
            <a:stCxn id="8" idx="3"/>
            <a:endCxn id="10" idx="0"/>
          </p:cNvCxnSpPr>
          <p:nvPr/>
        </p:nvCxnSpPr>
        <p:spPr>
          <a:xfrm flipH="1">
            <a:off x="10707204" y="2183766"/>
            <a:ext cx="361233" cy="417007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EC337F-F526-36F7-6D5A-4F3823B282B7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11463568" y="2183766"/>
            <a:ext cx="279400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3F82C-1518-3BF9-F9C1-7248D797AAA7}"/>
              </a:ext>
            </a:extLst>
          </p:cNvPr>
          <p:cNvCxnSpPr>
            <a:stCxn id="14" idx="0"/>
            <a:endCxn id="13" idx="4"/>
          </p:cNvCxnSpPr>
          <p:nvPr/>
        </p:nvCxnSpPr>
        <p:spPr>
          <a:xfrm flipV="1">
            <a:off x="9801332" y="3152212"/>
            <a:ext cx="0" cy="531213"/>
          </a:xfrm>
          <a:prstGeom prst="line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08DB6-7CAB-34DF-F1C4-4F733045C16F}"/>
              </a:ext>
            </a:extLst>
          </p:cNvPr>
          <p:cNvSpPr/>
          <p:nvPr/>
        </p:nvSpPr>
        <p:spPr>
          <a:xfrm>
            <a:off x="9710057" y="648617"/>
            <a:ext cx="1121229" cy="7275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CCA995-9BAE-A5FB-420A-4B3A8A22F34B}"/>
                  </a:ext>
                </a:extLst>
              </p:cNvPr>
              <p:cNvSpPr txBox="1"/>
              <p:nvPr/>
            </p:nvSpPr>
            <p:spPr>
              <a:xfrm>
                <a:off x="10803303" y="873765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CCA995-9BAE-A5FB-420A-4B3A8A22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303" y="873765"/>
                <a:ext cx="501099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1ACDCC1-F7BC-5A0B-E872-850418324645}"/>
              </a:ext>
            </a:extLst>
          </p:cNvPr>
          <p:cNvSpPr/>
          <p:nvPr/>
        </p:nvSpPr>
        <p:spPr>
          <a:xfrm>
            <a:off x="8715384" y="1597543"/>
            <a:ext cx="3027584" cy="7275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D66932-9944-BCAA-BC90-ADDA041F9BDD}"/>
                  </a:ext>
                </a:extLst>
              </p:cNvPr>
              <p:cNvSpPr txBox="1"/>
              <p:nvPr/>
            </p:nvSpPr>
            <p:spPr>
              <a:xfrm>
                <a:off x="8212780" y="1712376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D66932-9944-BCAA-BC90-ADDA041F9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780" y="1712376"/>
                <a:ext cx="50109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2C84AB8-B240-4E35-98B1-1A4A53454B99}"/>
              </a:ext>
            </a:extLst>
          </p:cNvPr>
          <p:cNvSpPr/>
          <p:nvPr/>
        </p:nvSpPr>
        <p:spPr>
          <a:xfrm>
            <a:off x="8290078" y="2498522"/>
            <a:ext cx="3825721" cy="7275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9DA26-8381-2B14-5A3F-3A89D3D6E08F}"/>
                  </a:ext>
                </a:extLst>
              </p:cNvPr>
              <p:cNvSpPr txBox="1"/>
              <p:nvPr/>
            </p:nvSpPr>
            <p:spPr>
              <a:xfrm>
                <a:off x="7787475" y="2613355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9DA26-8381-2B14-5A3F-3A89D3D6E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475" y="2613355"/>
                <a:ext cx="501099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1EB4E25-9E6C-16B2-F0B4-64D5FE2865D8}"/>
              </a:ext>
            </a:extLst>
          </p:cNvPr>
          <p:cNvSpPr/>
          <p:nvPr/>
        </p:nvSpPr>
        <p:spPr>
          <a:xfrm>
            <a:off x="9269185" y="3562282"/>
            <a:ext cx="1158619" cy="7275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4A5D8-6E47-4BC2-39F4-3CEB4D7E51FB}"/>
                  </a:ext>
                </a:extLst>
              </p:cNvPr>
              <p:cNvSpPr txBox="1"/>
              <p:nvPr/>
            </p:nvSpPr>
            <p:spPr>
              <a:xfrm>
                <a:off x="8765567" y="3705464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4A5D8-6E47-4BC2-39F4-3CEB4D7E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567" y="3705464"/>
                <a:ext cx="501099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4D5C8146-EF8F-82B0-2EC2-C2FD66696A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Sketch of </a:t>
                </a:r>
                <a:r>
                  <a:rPr lang="en-CA" b="1" dirty="0">
                    <a:solidFill>
                      <a:srgbClr val="FFFF00"/>
                    </a:solidFill>
                  </a:rPr>
                  <a:t>claim 2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4D5C8146-EF8F-82B0-2EC2-C2FD66696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  <a:blipFill>
                <a:blip r:embed="rId9"/>
                <a:stretch>
                  <a:fillRect t="-4403" b="-16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8E877FE-7FCD-7813-CC58-BA63A688AD58}"/>
              </a:ext>
            </a:extLst>
          </p:cNvPr>
          <p:cNvCxnSpPr>
            <a:stCxn id="5" idx="4"/>
            <a:endCxn id="10" idx="1"/>
          </p:cNvCxnSpPr>
          <p:nvPr/>
        </p:nvCxnSpPr>
        <p:spPr>
          <a:xfrm rot="16200000" flipH="1">
            <a:off x="9706859" y="1878749"/>
            <a:ext cx="1374217" cy="231341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CD7A17A-63D4-20F0-C98D-83625BBBC43C}"/>
              </a:ext>
            </a:extLst>
          </p:cNvPr>
          <p:cNvSpPr/>
          <p:nvPr/>
        </p:nvSpPr>
        <p:spPr>
          <a:xfrm>
            <a:off x="2105827" y="40127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11A53C5-7D72-F451-BD28-62F0526C3B19}"/>
              </a:ext>
            </a:extLst>
          </p:cNvPr>
          <p:cNvSpPr/>
          <p:nvPr/>
        </p:nvSpPr>
        <p:spPr>
          <a:xfrm>
            <a:off x="4615289" y="5102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8E2DBEE-4088-AD50-C34B-5CAB8241FDC8}"/>
              </a:ext>
            </a:extLst>
          </p:cNvPr>
          <p:cNvSpPr/>
          <p:nvPr/>
        </p:nvSpPr>
        <p:spPr>
          <a:xfrm>
            <a:off x="4126800" y="40160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1C917D8-4784-0D55-C996-58AC2C2F3D9A}"/>
              </a:ext>
            </a:extLst>
          </p:cNvPr>
          <p:cNvSpPr/>
          <p:nvPr/>
        </p:nvSpPr>
        <p:spPr>
          <a:xfrm>
            <a:off x="2138242" y="61896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9FC33A6-F9E2-B1DF-8556-8DA904220EF9}"/>
              </a:ext>
            </a:extLst>
          </p:cNvPr>
          <p:cNvSpPr/>
          <p:nvPr/>
        </p:nvSpPr>
        <p:spPr>
          <a:xfrm>
            <a:off x="3632377" y="61929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B96E77B-92FC-F597-4F80-FEBC0F3BB1AF}"/>
              </a:ext>
            </a:extLst>
          </p:cNvPr>
          <p:cNvSpPr/>
          <p:nvPr/>
        </p:nvSpPr>
        <p:spPr>
          <a:xfrm>
            <a:off x="2997014" y="5102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11D2926-441D-B33B-C7C6-4A1584E7B96F}"/>
              </a:ext>
            </a:extLst>
          </p:cNvPr>
          <p:cNvSpPr/>
          <p:nvPr/>
        </p:nvSpPr>
        <p:spPr>
          <a:xfrm>
            <a:off x="6132132" y="5102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BBFDD7-AD04-1C83-2D25-2FF8378D17CB}"/>
              </a:ext>
            </a:extLst>
          </p:cNvPr>
          <p:cNvSpPr/>
          <p:nvPr/>
        </p:nvSpPr>
        <p:spPr>
          <a:xfrm>
            <a:off x="5149220" y="61929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36D2ED-2400-E8CC-FEDD-2AAEDC83A4E3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2770845" y="4318501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3A32340-052E-7919-FF18-38E1E989B377}"/>
              </a:ext>
            </a:extLst>
          </p:cNvPr>
          <p:cNvCxnSpPr>
            <a:cxnSpLocks/>
            <a:stCxn id="42" idx="1"/>
            <a:endCxn id="37" idx="4"/>
          </p:cNvCxnSpPr>
          <p:nvPr/>
        </p:nvCxnSpPr>
        <p:spPr>
          <a:xfrm flipH="1" flipV="1">
            <a:off x="2438336" y="4624290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EDC982-2598-27E1-CB46-21FDD806DBCE}"/>
              </a:ext>
            </a:extLst>
          </p:cNvPr>
          <p:cNvCxnSpPr>
            <a:cxnSpLocks/>
            <a:stCxn id="42" idx="7"/>
            <a:endCxn id="39" idx="3"/>
          </p:cNvCxnSpPr>
          <p:nvPr/>
        </p:nvCxnSpPr>
        <p:spPr>
          <a:xfrm flipV="1">
            <a:off x="3564642" y="4538105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435D171-0572-C680-9169-D41E2CED8B17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2592277" y="5624862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2A2B32E-ADE2-E6C0-D208-BB7EC8624A79}"/>
              </a:ext>
            </a:extLst>
          </p:cNvPr>
          <p:cNvCxnSpPr>
            <a:cxnSpLocks/>
            <a:stCxn id="42" idx="5"/>
            <a:endCxn id="41" idx="0"/>
          </p:cNvCxnSpPr>
          <p:nvPr/>
        </p:nvCxnSpPr>
        <p:spPr>
          <a:xfrm>
            <a:off x="3564642" y="5624862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0B5FD0-884B-4F29-ABBD-6001EB9144E7}"/>
              </a:ext>
            </a:extLst>
          </p:cNvPr>
          <p:cNvCxnSpPr>
            <a:cxnSpLocks/>
            <a:stCxn id="42" idx="6"/>
            <a:endCxn id="38" idx="2"/>
          </p:cNvCxnSpPr>
          <p:nvPr/>
        </p:nvCxnSpPr>
        <p:spPr>
          <a:xfrm>
            <a:off x="3662032" y="5408637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7518499-77A0-4D5C-AB2A-52D296A2CBC2}"/>
              </a:ext>
            </a:extLst>
          </p:cNvPr>
          <p:cNvCxnSpPr>
            <a:cxnSpLocks/>
            <a:stCxn id="41" idx="6"/>
            <a:endCxn id="44" idx="2"/>
          </p:cNvCxnSpPr>
          <p:nvPr/>
        </p:nvCxnSpPr>
        <p:spPr>
          <a:xfrm>
            <a:off x="4297395" y="6498772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672713F-3DEB-60BE-B85D-6894953107D8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5280307" y="5408637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15E4733-C0C5-23AD-567C-33CC87E04E41}"/>
              </a:ext>
            </a:extLst>
          </p:cNvPr>
          <p:cNvCxnSpPr>
            <a:cxnSpLocks/>
            <a:stCxn id="38" idx="3"/>
            <a:endCxn id="41" idx="7"/>
          </p:cNvCxnSpPr>
          <p:nvPr/>
        </p:nvCxnSpPr>
        <p:spPr>
          <a:xfrm flipH="1">
            <a:off x="4200005" y="5624862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65ED6A1-3EE8-2D51-C27B-A79C0EEBE6D9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 flipV="1">
            <a:off x="2803260" y="6495394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2CA6B6C6-9C41-34DD-CAC1-F70C256F7D77}"/>
              </a:ext>
            </a:extLst>
          </p:cNvPr>
          <p:cNvSpPr/>
          <p:nvPr/>
        </p:nvSpPr>
        <p:spPr>
          <a:xfrm>
            <a:off x="2138242" y="618960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514906-3E6F-0796-F83F-7F9D7D36A9D0}"/>
              </a:ext>
            </a:extLst>
          </p:cNvPr>
          <p:cNvSpPr/>
          <p:nvPr/>
        </p:nvSpPr>
        <p:spPr>
          <a:xfrm>
            <a:off x="3632377" y="6192982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BBF0363-84C3-AC1F-6797-31152941BE46}"/>
              </a:ext>
            </a:extLst>
          </p:cNvPr>
          <p:cNvSpPr/>
          <p:nvPr/>
        </p:nvSpPr>
        <p:spPr>
          <a:xfrm>
            <a:off x="2997014" y="510284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ACBDF13-ED1E-3435-AF91-C2707C705260}"/>
                  </a:ext>
                </a:extLst>
              </p:cNvPr>
              <p:cNvSpPr/>
              <p:nvPr/>
            </p:nvSpPr>
            <p:spPr>
              <a:xfrm>
                <a:off x="2138242" y="6189604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ACBDF13-ED1E-3435-AF91-C2707C705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42" y="6189604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FA826E09-624D-E675-B1CA-FCC3EAAEFDE0}"/>
              </a:ext>
            </a:extLst>
          </p:cNvPr>
          <p:cNvSpPr/>
          <p:nvPr/>
        </p:nvSpPr>
        <p:spPr>
          <a:xfrm>
            <a:off x="5149220" y="6192982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AF338DC-42A0-A78F-9165-0D1486D5FA25}"/>
              </a:ext>
            </a:extLst>
          </p:cNvPr>
          <p:cNvSpPr/>
          <p:nvPr/>
        </p:nvSpPr>
        <p:spPr>
          <a:xfrm>
            <a:off x="4615289" y="510284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E56CB4-850E-1C25-AC4E-6B199E8C3895}"/>
              </a:ext>
            </a:extLst>
          </p:cNvPr>
          <p:cNvSpPr/>
          <p:nvPr/>
        </p:nvSpPr>
        <p:spPr>
          <a:xfrm>
            <a:off x="2105827" y="4012711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283E9B0-938A-3D59-25B9-92B75EF15291}"/>
              </a:ext>
            </a:extLst>
          </p:cNvPr>
          <p:cNvSpPr/>
          <p:nvPr/>
        </p:nvSpPr>
        <p:spPr>
          <a:xfrm>
            <a:off x="4126800" y="401609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7D5F74D-DE15-3FCD-E0E0-A0B5D0BE827D}"/>
              </a:ext>
            </a:extLst>
          </p:cNvPr>
          <p:cNvSpPr/>
          <p:nvPr/>
        </p:nvSpPr>
        <p:spPr>
          <a:xfrm>
            <a:off x="5149220" y="6192982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1C3DB84-16A0-C6B3-3E04-CAF5A4E6CF37}"/>
              </a:ext>
            </a:extLst>
          </p:cNvPr>
          <p:cNvSpPr/>
          <p:nvPr/>
        </p:nvSpPr>
        <p:spPr>
          <a:xfrm>
            <a:off x="6132132" y="510284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FF2E5E3-A0D4-501E-697C-501BFD84E808}"/>
                  </a:ext>
                </a:extLst>
              </p:cNvPr>
              <p:cNvSpPr/>
              <p:nvPr/>
            </p:nvSpPr>
            <p:spPr>
              <a:xfrm>
                <a:off x="6132132" y="5102847"/>
                <a:ext cx="665018" cy="611579"/>
              </a:xfrm>
              <a:prstGeom prst="ellipse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FF2E5E3-A0D4-501E-697C-501BFD84E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32" y="5102847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0C1505C7-4A13-9589-9953-B75FF0B7A02E}"/>
              </a:ext>
            </a:extLst>
          </p:cNvPr>
          <p:cNvSpPr/>
          <p:nvPr/>
        </p:nvSpPr>
        <p:spPr>
          <a:xfrm>
            <a:off x="3632377" y="6192982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ACD57E-992B-787E-D9D8-B6CFDBF9EDDD}"/>
              </a:ext>
            </a:extLst>
          </p:cNvPr>
          <p:cNvSpPr/>
          <p:nvPr/>
        </p:nvSpPr>
        <p:spPr>
          <a:xfrm>
            <a:off x="2997014" y="510284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D734898-1E1D-C11C-1A8E-9A626A5E0FBD}"/>
              </a:ext>
            </a:extLst>
          </p:cNvPr>
          <p:cNvSpPr/>
          <p:nvPr/>
        </p:nvSpPr>
        <p:spPr>
          <a:xfrm>
            <a:off x="4615289" y="510284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509A8A-4129-85FA-9E3C-810F76368EE3}"/>
              </a:ext>
            </a:extLst>
          </p:cNvPr>
          <p:cNvSpPr/>
          <p:nvPr/>
        </p:nvSpPr>
        <p:spPr>
          <a:xfrm>
            <a:off x="2105827" y="4012711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170DD92-76B6-2051-A375-21492F71DC8F}"/>
              </a:ext>
            </a:extLst>
          </p:cNvPr>
          <p:cNvSpPr/>
          <p:nvPr/>
        </p:nvSpPr>
        <p:spPr>
          <a:xfrm>
            <a:off x="4126800" y="401609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33BBCC3A-959D-2305-3089-FEB2E8636C33}"/>
              </a:ext>
            </a:extLst>
          </p:cNvPr>
          <p:cNvCxnSpPr>
            <a:cxnSpLocks/>
            <a:stCxn id="58" idx="0"/>
            <a:endCxn id="69" idx="4"/>
          </p:cNvCxnSpPr>
          <p:nvPr/>
        </p:nvCxnSpPr>
        <p:spPr>
          <a:xfrm rot="16200000" flipV="1">
            <a:off x="1671887" y="5390739"/>
            <a:ext cx="1565314" cy="32415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peech Bubble: Rectangle 83">
                <a:extLst>
                  <a:ext uri="{FF2B5EF4-FFF2-40B4-BE49-F238E27FC236}">
                    <a16:creationId xmlns:a16="http://schemas.microsoft.com/office/drawing/2014/main" id="{1A4DDF7B-FC54-129F-B210-5AA6A61CF72F}"/>
                  </a:ext>
                </a:extLst>
              </p:cNvPr>
              <p:cNvSpPr/>
              <p:nvPr/>
            </p:nvSpPr>
            <p:spPr>
              <a:xfrm>
                <a:off x="6064942" y="864496"/>
                <a:ext cx="2824012" cy="998794"/>
              </a:xfrm>
              <a:prstGeom prst="wedgeRectCallout">
                <a:avLst>
                  <a:gd name="adj1" fmla="val 97564"/>
                  <a:gd name="adj2" fmla="val 3175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What are the consequences of “skipping” a level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84" name="Speech Bubble: Rectangle 83">
                <a:extLst>
                  <a:ext uri="{FF2B5EF4-FFF2-40B4-BE49-F238E27FC236}">
                    <a16:creationId xmlns:a16="http://schemas.microsoft.com/office/drawing/2014/main" id="{1A4DDF7B-FC54-129F-B210-5AA6A61CF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42" y="864496"/>
                <a:ext cx="2824012" cy="998794"/>
              </a:xfrm>
              <a:prstGeom prst="wedgeRectCallout">
                <a:avLst>
                  <a:gd name="adj1" fmla="val 97564"/>
                  <a:gd name="adj2" fmla="val 31754"/>
                </a:avLst>
              </a:prstGeom>
              <a:blipFill>
                <a:blip r:embed="rId12"/>
                <a:stretch>
                  <a:fillRect b="-41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F0D4654B-F18A-B4E6-0F0F-1463FA4EA111}"/>
                  </a:ext>
                </a:extLst>
              </p:cNvPr>
              <p:cNvSpPr/>
              <p:nvPr/>
            </p:nvSpPr>
            <p:spPr>
              <a:xfrm>
                <a:off x="66728" y="5052359"/>
                <a:ext cx="2118261" cy="931876"/>
              </a:xfrm>
              <a:prstGeom prst="wedgeRectCallout">
                <a:avLst>
                  <a:gd name="adj1" fmla="val 61237"/>
                  <a:gd name="adj2" fmla="val -248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That “skip” edge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looks like this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F0D4654B-F18A-B4E6-0F0F-1463FA4EA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" y="5052359"/>
                <a:ext cx="2118261" cy="931876"/>
              </a:xfrm>
              <a:prstGeom prst="wedgeRectCallout">
                <a:avLst>
                  <a:gd name="adj1" fmla="val 61237"/>
                  <a:gd name="adj2" fmla="val -24819"/>
                </a:avLst>
              </a:prstGeom>
              <a:blipFill>
                <a:blip r:embed="rId13"/>
                <a:stretch>
                  <a:fillRect l="-514" t="-1923" b="-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155C9FDE-4A45-9B60-BD90-EFD94C6D5D56}"/>
                  </a:ext>
                </a:extLst>
              </p:cNvPr>
              <p:cNvSpPr/>
              <p:nvPr/>
            </p:nvSpPr>
            <p:spPr>
              <a:xfrm>
                <a:off x="7350727" y="4841070"/>
                <a:ext cx="4280875" cy="971269"/>
              </a:xfrm>
              <a:prstGeom prst="wedgeRectCallout">
                <a:avLst>
                  <a:gd name="adj1" fmla="val 50048"/>
                  <a:gd name="adj2" fmla="val -147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that edge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would cause 7 to have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as its parent, so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[7]</m:t>
                    </m:r>
                  </m:oMath>
                </a14:m>
                <a:r>
                  <a:rPr lang="en-CA" dirty="0"/>
                  <a:t> would be </a:t>
                </a:r>
                <a:r>
                  <a:rPr lang="en-CA" b="1" dirty="0"/>
                  <a:t>only 1 greater </a:t>
                </a:r>
                <a:r>
                  <a:rPr lang="en-CA" dirty="0"/>
                  <a:t>than its parent…</a:t>
                </a:r>
              </a:p>
            </p:txBody>
          </p:sp>
        </mc:Choice>
        <mc:Fallback xmlns="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155C9FDE-4A45-9B60-BD90-EFD94C6D5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727" y="4841070"/>
                <a:ext cx="4280875" cy="971269"/>
              </a:xfrm>
              <a:prstGeom prst="wedgeRectCallout">
                <a:avLst>
                  <a:gd name="adj1" fmla="val 50048"/>
                  <a:gd name="adj2" fmla="val -14732"/>
                </a:avLst>
              </a:prstGeom>
              <a:blipFill>
                <a:blip r:embed="rId14"/>
                <a:stretch>
                  <a:fillRect l="-425" r="-850" b="-61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id="{A40208A9-33AC-4CF3-C8A4-ABAF5D0D6372}"/>
              </a:ext>
            </a:extLst>
          </p:cNvPr>
          <p:cNvSpPr/>
          <p:nvPr/>
        </p:nvSpPr>
        <p:spPr>
          <a:xfrm>
            <a:off x="7064865" y="5762845"/>
            <a:ext cx="4280875" cy="971269"/>
          </a:xfrm>
          <a:prstGeom prst="wedgeRectCallout">
            <a:avLst>
              <a:gd name="adj1" fmla="val 50048"/>
              <a:gd name="adj2" fmla="val -14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Contradicts(!) the assumption that the edge points to a node with </a:t>
            </a:r>
            <a:r>
              <a:rPr lang="en-CA" b="1" dirty="0"/>
              <a:t>greater distance by at least 2</a:t>
            </a:r>
          </a:p>
        </p:txBody>
      </p:sp>
    </p:spTree>
    <p:extLst>
      <p:ext uri="{BB962C8B-B14F-4D97-AF65-F5344CB8AC3E}">
        <p14:creationId xmlns:p14="http://schemas.microsoft.com/office/powerpoint/2010/main" val="29999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84" grpId="0" animBg="1"/>
      <p:bldP spid="85" grpId="0" animBg="1"/>
      <p:bldP spid="86" grpId="0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1" y="873765"/>
                <a:ext cx="11892227" cy="5625007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Part 2: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We’ve just argued that</a:t>
                </a:r>
                <a:br>
                  <a:rPr lang="en-CA" dirty="0"/>
                </a:br>
                <a:r>
                  <a:rPr lang="en-CA" dirty="0"/>
                  <a:t>there is </a:t>
                </a:r>
                <a:r>
                  <a:rPr lang="en-CA" b="1" dirty="0"/>
                  <a:t>no “forward” edge in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that “skips” a level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CA" b="0" dirty="0"/>
                </a:br>
                <a:r>
                  <a:rPr lang="en-CA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CA" dirty="0"/>
                  <a:t> </a:t>
                </a:r>
              </a:p>
              <a:p>
                <a:pPr lvl="1"/>
                <a:r>
                  <a:rPr lang="en-CA" dirty="0"/>
                  <a:t>Since no edge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“skips” a level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we know </a:t>
                </a:r>
                <a:r>
                  <a:rPr lang="en-CA" b="1" dirty="0"/>
                  <a:t>at least one edge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br>
                  <a:rPr lang="en-CA" b="1" dirty="0"/>
                </a:br>
                <a:r>
                  <a:rPr lang="en-CA" dirty="0"/>
                  <a:t>is needed to traverse </a:t>
                </a:r>
                <a:r>
                  <a:rPr lang="en-CA" b="1" dirty="0"/>
                  <a:t>each level</a:t>
                </a:r>
                <a:br>
                  <a:rPr lang="en-CA" dirty="0"/>
                </a:br>
                <a:r>
                  <a:rPr lang="en-CA" dirty="0"/>
                  <a:t>between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sub>
                    </m:sSub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</m:oMath>
                </a14:m>
                <a:r>
                  <a:rPr lang="en-CA" dirty="0"/>
                  <a:t> such levels,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1" y="873765"/>
                <a:ext cx="11892227" cy="5625007"/>
              </a:xfrm>
              <a:blipFill>
                <a:blip r:embed="rId2"/>
                <a:stretch>
                  <a:fillRect l="-1385" t="-1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BACD-98C9-C009-6B01-EF596294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/>
              <p:nvPr/>
            </p:nvSpPr>
            <p:spPr>
              <a:xfrm>
                <a:off x="9998897" y="755873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DD9AE92-D92D-553A-AC64-FACF53E81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897" y="755873"/>
                <a:ext cx="558799" cy="55143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9815F2-E1D2-DD15-2BE4-020743D4B58B}"/>
              </a:ext>
            </a:extLst>
          </p:cNvPr>
          <p:cNvCxnSpPr>
            <a:stCxn id="5" idx="5"/>
            <a:endCxn id="8" idx="1"/>
          </p:cNvCxnSpPr>
          <p:nvPr/>
        </p:nvCxnSpPr>
        <p:spPr>
          <a:xfrm>
            <a:off x="10475862" y="1226556"/>
            <a:ext cx="592575" cy="567283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8DF8A7-6247-0B65-1767-1A01B417CBD9}"/>
              </a:ext>
            </a:extLst>
          </p:cNvPr>
          <p:cNvSpPr/>
          <p:nvPr/>
        </p:nvSpPr>
        <p:spPr>
          <a:xfrm>
            <a:off x="9014200" y="1713084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66A56A-DA2E-E742-2600-6C5335649294}"/>
              </a:ext>
            </a:extLst>
          </p:cNvPr>
          <p:cNvSpPr/>
          <p:nvPr/>
        </p:nvSpPr>
        <p:spPr>
          <a:xfrm>
            <a:off x="10986603" y="171308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6DED22-9BC7-B115-2909-22F4A792FDFB}"/>
              </a:ext>
            </a:extLst>
          </p:cNvPr>
          <p:cNvCxnSpPr>
            <a:stCxn id="5" idx="3"/>
            <a:endCxn id="7" idx="7"/>
          </p:cNvCxnSpPr>
          <p:nvPr/>
        </p:nvCxnSpPr>
        <p:spPr>
          <a:xfrm flipH="1">
            <a:off x="9491165" y="1226556"/>
            <a:ext cx="589566" cy="567284"/>
          </a:xfrm>
          <a:prstGeom prst="line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3F8EF0A-08B2-813F-21BA-E1E4BA973691}"/>
              </a:ext>
            </a:extLst>
          </p:cNvPr>
          <p:cNvSpPr/>
          <p:nvPr/>
        </p:nvSpPr>
        <p:spPr>
          <a:xfrm>
            <a:off x="10427804" y="260077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11CCF-D010-8865-01E8-10DED225BFE2}"/>
              </a:ext>
            </a:extLst>
          </p:cNvPr>
          <p:cNvSpPr/>
          <p:nvPr/>
        </p:nvSpPr>
        <p:spPr>
          <a:xfrm>
            <a:off x="11463568" y="2600772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AC5413-A094-C4F4-BACA-475A206C5020}"/>
              </a:ext>
            </a:extLst>
          </p:cNvPr>
          <p:cNvSpPr/>
          <p:nvPr/>
        </p:nvSpPr>
        <p:spPr>
          <a:xfrm>
            <a:off x="8486168" y="260077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FEED06-CB8A-E1BB-BBFD-DA3EECF0C211}"/>
              </a:ext>
            </a:extLst>
          </p:cNvPr>
          <p:cNvSpPr/>
          <p:nvPr/>
        </p:nvSpPr>
        <p:spPr>
          <a:xfrm>
            <a:off x="9521932" y="2600773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/>
              <p:nvPr/>
            </p:nvSpPr>
            <p:spPr>
              <a:xfrm>
                <a:off x="9521932" y="3683425"/>
                <a:ext cx="558799" cy="551439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009FBD-AA65-1B5B-B5EF-CE4904CFE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32" y="3683425"/>
                <a:ext cx="558799" cy="55143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38E1F2-EDC9-530E-DA63-0EA703DF4A99}"/>
              </a:ext>
            </a:extLst>
          </p:cNvPr>
          <p:cNvCxnSpPr>
            <a:stCxn id="7" idx="3"/>
            <a:endCxn id="12" idx="0"/>
          </p:cNvCxnSpPr>
          <p:nvPr/>
        </p:nvCxnSpPr>
        <p:spPr>
          <a:xfrm flipH="1">
            <a:off x="8765568" y="2183767"/>
            <a:ext cx="330466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84B1AB-6A65-058E-8EA2-7C3EC96639F3}"/>
              </a:ext>
            </a:extLst>
          </p:cNvPr>
          <p:cNvCxnSpPr>
            <a:stCxn id="7" idx="5"/>
            <a:endCxn id="13" idx="0"/>
          </p:cNvCxnSpPr>
          <p:nvPr/>
        </p:nvCxnSpPr>
        <p:spPr>
          <a:xfrm>
            <a:off x="9491165" y="2183767"/>
            <a:ext cx="310167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AE0665-78C0-D737-F397-85B4DD30081B}"/>
              </a:ext>
            </a:extLst>
          </p:cNvPr>
          <p:cNvCxnSpPr>
            <a:stCxn id="8" idx="3"/>
            <a:endCxn id="10" idx="0"/>
          </p:cNvCxnSpPr>
          <p:nvPr/>
        </p:nvCxnSpPr>
        <p:spPr>
          <a:xfrm flipH="1">
            <a:off x="10707204" y="2183766"/>
            <a:ext cx="361233" cy="417007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EC337F-F526-36F7-6D5A-4F3823B282B7}"/>
              </a:ext>
            </a:extLst>
          </p:cNvPr>
          <p:cNvCxnSpPr>
            <a:stCxn id="8" idx="5"/>
            <a:endCxn id="11" idx="0"/>
          </p:cNvCxnSpPr>
          <p:nvPr/>
        </p:nvCxnSpPr>
        <p:spPr>
          <a:xfrm>
            <a:off x="11463568" y="2183766"/>
            <a:ext cx="279400" cy="417006"/>
          </a:xfrm>
          <a:prstGeom prst="line">
            <a:avLst/>
          </a:prstGeom>
          <a:ln w="3810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E3F82C-1518-3BF9-F9C1-7248D797AAA7}"/>
              </a:ext>
            </a:extLst>
          </p:cNvPr>
          <p:cNvCxnSpPr>
            <a:stCxn id="14" idx="0"/>
            <a:endCxn id="13" idx="4"/>
          </p:cNvCxnSpPr>
          <p:nvPr/>
        </p:nvCxnSpPr>
        <p:spPr>
          <a:xfrm flipV="1">
            <a:off x="9801332" y="3152212"/>
            <a:ext cx="0" cy="531213"/>
          </a:xfrm>
          <a:prstGeom prst="line">
            <a:avLst/>
          </a:prstGeom>
          <a:ln w="3810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08DB6-7CAB-34DF-F1C4-4F733045C16F}"/>
              </a:ext>
            </a:extLst>
          </p:cNvPr>
          <p:cNvSpPr/>
          <p:nvPr/>
        </p:nvSpPr>
        <p:spPr>
          <a:xfrm>
            <a:off x="9710057" y="648617"/>
            <a:ext cx="1121229" cy="7275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CCA995-9BAE-A5FB-420A-4B3A8A22F34B}"/>
                  </a:ext>
                </a:extLst>
              </p:cNvPr>
              <p:cNvSpPr txBox="1"/>
              <p:nvPr/>
            </p:nvSpPr>
            <p:spPr>
              <a:xfrm>
                <a:off x="10803303" y="873765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CCA995-9BAE-A5FB-420A-4B3A8A22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303" y="873765"/>
                <a:ext cx="501099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1ACDCC1-F7BC-5A0B-E872-850418324645}"/>
              </a:ext>
            </a:extLst>
          </p:cNvPr>
          <p:cNvSpPr/>
          <p:nvPr/>
        </p:nvSpPr>
        <p:spPr>
          <a:xfrm>
            <a:off x="8715384" y="1597543"/>
            <a:ext cx="3027584" cy="7275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D66932-9944-BCAA-BC90-ADDA041F9BDD}"/>
                  </a:ext>
                </a:extLst>
              </p:cNvPr>
              <p:cNvSpPr txBox="1"/>
              <p:nvPr/>
            </p:nvSpPr>
            <p:spPr>
              <a:xfrm>
                <a:off x="8212780" y="1712376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D66932-9944-BCAA-BC90-ADDA041F9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780" y="1712376"/>
                <a:ext cx="50109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2C84AB8-B240-4E35-98B1-1A4A53454B99}"/>
              </a:ext>
            </a:extLst>
          </p:cNvPr>
          <p:cNvSpPr/>
          <p:nvPr/>
        </p:nvSpPr>
        <p:spPr>
          <a:xfrm>
            <a:off x="8290078" y="2498522"/>
            <a:ext cx="3825721" cy="7275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9DA26-8381-2B14-5A3F-3A89D3D6E08F}"/>
                  </a:ext>
                </a:extLst>
              </p:cNvPr>
              <p:cNvSpPr txBox="1"/>
              <p:nvPr/>
            </p:nvSpPr>
            <p:spPr>
              <a:xfrm>
                <a:off x="7787475" y="2613355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39DA26-8381-2B14-5A3F-3A89D3D6E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475" y="2613355"/>
                <a:ext cx="501099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1EB4E25-9E6C-16B2-F0B4-64D5FE2865D8}"/>
              </a:ext>
            </a:extLst>
          </p:cNvPr>
          <p:cNvSpPr/>
          <p:nvPr/>
        </p:nvSpPr>
        <p:spPr>
          <a:xfrm>
            <a:off x="9269185" y="3562282"/>
            <a:ext cx="1158619" cy="7275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4A5D8-6E47-4BC2-39F4-3CEB4D7E51FB}"/>
                  </a:ext>
                </a:extLst>
              </p:cNvPr>
              <p:cNvSpPr txBox="1"/>
              <p:nvPr/>
            </p:nvSpPr>
            <p:spPr>
              <a:xfrm>
                <a:off x="8765567" y="3705464"/>
                <a:ext cx="501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04A5D8-6E47-4BC2-39F4-3CEB4D7E5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567" y="3705464"/>
                <a:ext cx="501099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4D5C8146-EF8F-82B0-2EC2-C2FD66696A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sketch of </a:t>
                </a:r>
                <a:r>
                  <a:rPr lang="en-CA" b="1" dirty="0">
                    <a:solidFill>
                      <a:srgbClr val="FFFF00"/>
                    </a:solidFill>
                  </a:rPr>
                  <a:t>claim 2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4D5C8146-EF8F-82B0-2EC2-C2FD66696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-2"/>
                <a:ext cx="9905998" cy="971270"/>
              </a:xfrm>
              <a:blipFill>
                <a:blip r:embed="rId9"/>
                <a:stretch>
                  <a:fillRect t="-4403" b="-163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87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37" y="-2"/>
            <a:ext cx="10712874" cy="1028386"/>
          </a:xfrm>
        </p:spPr>
        <p:txBody>
          <a:bodyPr/>
          <a:lstStyle/>
          <a:p>
            <a:r>
              <a:rPr lang="en-CA" b="1" dirty="0"/>
              <a:t>BFS Tree properties</a:t>
            </a:r>
          </a:p>
        </p:txBody>
      </p:sp>
      <p:sp>
        <p:nvSpPr>
          <p:cNvPr id="5" name="Oval 4"/>
          <p:cNvSpPr/>
          <p:nvPr/>
        </p:nvSpPr>
        <p:spPr>
          <a:xfrm>
            <a:off x="8462122" y="302645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8" name="Straight Connector 7"/>
          <p:cNvCxnSpPr>
            <a:stCxn id="5" idx="5"/>
            <a:endCxn id="10" idx="1"/>
          </p:cNvCxnSpPr>
          <p:nvPr/>
        </p:nvCxnSpPr>
        <p:spPr>
          <a:xfrm>
            <a:off x="8939087" y="773328"/>
            <a:ext cx="592575" cy="567283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477425" y="1259856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9449828" y="1259855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3" name="Straight Connector 12"/>
          <p:cNvCxnSpPr>
            <a:stCxn id="5" idx="3"/>
            <a:endCxn id="9" idx="7"/>
          </p:cNvCxnSpPr>
          <p:nvPr/>
        </p:nvCxnSpPr>
        <p:spPr>
          <a:xfrm flipH="1">
            <a:off x="7954390" y="773328"/>
            <a:ext cx="589566" cy="567284"/>
          </a:xfrm>
          <a:prstGeom prst="line">
            <a:avLst/>
          </a:prstGeom>
          <a:ln w="57150">
            <a:solidFill>
              <a:srgbClr val="00B0F0"/>
            </a:solidFill>
            <a:headEnd type="triangl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891029" y="2147545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9926793" y="2147544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6949393" y="2147545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85157" y="2147545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7985157" y="3230197"/>
            <a:ext cx="558799" cy="551439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21" name="Straight Connector 20"/>
          <p:cNvCxnSpPr>
            <a:stCxn id="9" idx="3"/>
            <a:endCxn id="18" idx="0"/>
          </p:cNvCxnSpPr>
          <p:nvPr/>
        </p:nvCxnSpPr>
        <p:spPr>
          <a:xfrm flipH="1">
            <a:off x="7228793" y="1730539"/>
            <a:ext cx="330466" cy="417006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5"/>
            <a:endCxn id="19" idx="0"/>
          </p:cNvCxnSpPr>
          <p:nvPr/>
        </p:nvCxnSpPr>
        <p:spPr>
          <a:xfrm>
            <a:off x="7954390" y="1730539"/>
            <a:ext cx="310167" cy="417006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3"/>
            <a:endCxn id="16" idx="0"/>
          </p:cNvCxnSpPr>
          <p:nvPr/>
        </p:nvCxnSpPr>
        <p:spPr>
          <a:xfrm flipH="1">
            <a:off x="9170429" y="1730538"/>
            <a:ext cx="361233" cy="417007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5"/>
            <a:endCxn id="17" idx="0"/>
          </p:cNvCxnSpPr>
          <p:nvPr/>
        </p:nvCxnSpPr>
        <p:spPr>
          <a:xfrm>
            <a:off x="9926793" y="1730538"/>
            <a:ext cx="279400" cy="417006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0"/>
            <a:endCxn id="19" idx="4"/>
          </p:cNvCxnSpPr>
          <p:nvPr/>
        </p:nvCxnSpPr>
        <p:spPr>
          <a:xfrm flipV="1">
            <a:off x="8264557" y="2698984"/>
            <a:ext cx="0" cy="531213"/>
          </a:xfrm>
          <a:prstGeom prst="line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7"/>
            <a:endCxn id="10" idx="2"/>
          </p:cNvCxnSpPr>
          <p:nvPr/>
        </p:nvCxnSpPr>
        <p:spPr>
          <a:xfrm flipV="1">
            <a:off x="8462122" y="1535575"/>
            <a:ext cx="987706" cy="692726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6"/>
            <a:endCxn id="10" idx="2"/>
          </p:cNvCxnSpPr>
          <p:nvPr/>
        </p:nvCxnSpPr>
        <p:spPr>
          <a:xfrm flipV="1">
            <a:off x="8036224" y="1535575"/>
            <a:ext cx="1413604" cy="1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" idx="6"/>
            <a:endCxn id="17" idx="2"/>
          </p:cNvCxnSpPr>
          <p:nvPr/>
        </p:nvCxnSpPr>
        <p:spPr>
          <a:xfrm flipV="1">
            <a:off x="9449828" y="2423264"/>
            <a:ext cx="476965" cy="1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20942" y="4119515"/>
            <a:ext cx="7823977" cy="14743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0000"/>
                </a:solidFill>
              </a:rPr>
              <a:t>Fact: there are no “back” edges in </a:t>
            </a:r>
            <a:r>
              <a:rPr lang="en-CA" sz="2800" b="1" u="sng" dirty="0">
                <a:solidFill>
                  <a:srgbClr val="000000"/>
                </a:solidFill>
              </a:rPr>
              <a:t>undirected</a:t>
            </a:r>
            <a:r>
              <a:rPr lang="en-CA" sz="2800" b="1" dirty="0">
                <a:solidFill>
                  <a:srgbClr val="000000"/>
                </a:solidFill>
              </a:rPr>
              <a:t> graphs that “skip” a level going </a:t>
            </a:r>
            <a:r>
              <a:rPr lang="en-CA" sz="2800" b="1" u="sng" dirty="0">
                <a:solidFill>
                  <a:srgbClr val="000000"/>
                </a:solidFill>
              </a:rPr>
              <a:t>up</a:t>
            </a:r>
            <a:r>
              <a:rPr lang="en-CA" sz="2800" b="1" dirty="0">
                <a:solidFill>
                  <a:srgbClr val="000000"/>
                </a:solidFill>
              </a:rPr>
              <a:t> in the BFS tree.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>
            <a:stCxn id="5" idx="6"/>
            <a:endCxn id="61" idx="1"/>
          </p:cNvCxnSpPr>
          <p:nvPr/>
        </p:nvCxnSpPr>
        <p:spPr>
          <a:xfrm flipV="1">
            <a:off x="9020921" y="573273"/>
            <a:ext cx="1930362" cy="5092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951283" y="373218"/>
            <a:ext cx="107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Level 0</a:t>
            </a:r>
          </a:p>
        </p:txBody>
      </p:sp>
      <p:cxnSp>
        <p:nvCxnSpPr>
          <p:cNvPr id="66" name="Straight Connector 65"/>
          <p:cNvCxnSpPr>
            <a:stCxn id="10" idx="6"/>
            <a:endCxn id="67" idx="1"/>
          </p:cNvCxnSpPr>
          <p:nvPr/>
        </p:nvCxnSpPr>
        <p:spPr>
          <a:xfrm flipV="1">
            <a:off x="10008627" y="1526383"/>
            <a:ext cx="942656" cy="9192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51283" y="1326328"/>
            <a:ext cx="107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Level 1</a:t>
            </a:r>
          </a:p>
        </p:txBody>
      </p:sp>
      <p:cxnSp>
        <p:nvCxnSpPr>
          <p:cNvPr id="70" name="Straight Connector 69"/>
          <p:cNvCxnSpPr>
            <a:stCxn id="17" idx="6"/>
            <a:endCxn id="71" idx="1"/>
          </p:cNvCxnSpPr>
          <p:nvPr/>
        </p:nvCxnSpPr>
        <p:spPr>
          <a:xfrm flipV="1">
            <a:off x="10485592" y="2423263"/>
            <a:ext cx="395131" cy="1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880723" y="2223208"/>
            <a:ext cx="107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Level 2</a:t>
            </a:r>
          </a:p>
        </p:txBody>
      </p:sp>
      <p:cxnSp>
        <p:nvCxnSpPr>
          <p:cNvPr id="75" name="Straight Connector 74"/>
          <p:cNvCxnSpPr>
            <a:stCxn id="20" idx="6"/>
            <a:endCxn id="76" idx="1"/>
          </p:cNvCxnSpPr>
          <p:nvPr/>
        </p:nvCxnSpPr>
        <p:spPr>
          <a:xfrm flipV="1">
            <a:off x="8543956" y="3505916"/>
            <a:ext cx="2336767" cy="1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880723" y="3305861"/>
            <a:ext cx="107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Level 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80F291-D195-DFDF-A40B-6F7FCC0DB0D9}"/>
              </a:ext>
            </a:extLst>
          </p:cNvPr>
          <p:cNvSpPr/>
          <p:nvPr/>
        </p:nvSpPr>
        <p:spPr>
          <a:xfrm>
            <a:off x="917868" y="90578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BD9283D-9C7F-0CE4-8FAD-8005D520CABB}"/>
              </a:ext>
            </a:extLst>
          </p:cNvPr>
          <p:cNvSpPr/>
          <p:nvPr/>
        </p:nvSpPr>
        <p:spPr>
          <a:xfrm>
            <a:off x="3427330" y="19959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7EA8A6-981D-AE12-0F40-85DF8CB5B8D1}"/>
              </a:ext>
            </a:extLst>
          </p:cNvPr>
          <p:cNvSpPr/>
          <p:nvPr/>
        </p:nvSpPr>
        <p:spPr>
          <a:xfrm>
            <a:off x="2938841" y="90916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636F1C-C665-3690-1A83-67D7A372750F}"/>
              </a:ext>
            </a:extLst>
          </p:cNvPr>
          <p:cNvSpPr/>
          <p:nvPr/>
        </p:nvSpPr>
        <p:spPr>
          <a:xfrm>
            <a:off x="950283" y="30826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DE00227-9900-6DF0-9E07-BA190708FA20}"/>
              </a:ext>
            </a:extLst>
          </p:cNvPr>
          <p:cNvSpPr/>
          <p:nvPr/>
        </p:nvSpPr>
        <p:spPr>
          <a:xfrm>
            <a:off x="2444418" y="30860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7B3CC9-CBA4-5C26-1443-F81C7D114952}"/>
              </a:ext>
            </a:extLst>
          </p:cNvPr>
          <p:cNvSpPr/>
          <p:nvPr/>
        </p:nvSpPr>
        <p:spPr>
          <a:xfrm>
            <a:off x="1809055" y="19959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D6AD60F-F808-DBEA-E291-0F8E73A8C979}"/>
              </a:ext>
            </a:extLst>
          </p:cNvPr>
          <p:cNvSpPr/>
          <p:nvPr/>
        </p:nvSpPr>
        <p:spPr>
          <a:xfrm>
            <a:off x="4944173" y="19959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D3C2543-6CC2-D4C1-AA1E-5CF434DF2E8E}"/>
              </a:ext>
            </a:extLst>
          </p:cNvPr>
          <p:cNvSpPr/>
          <p:nvPr/>
        </p:nvSpPr>
        <p:spPr>
          <a:xfrm>
            <a:off x="3961261" y="308605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6D526C-8886-2133-4EB0-B14D20F89F59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>
            <a:off x="1582886" y="1211574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0C3C69-BA7B-CF33-268E-EBF45B066C11}"/>
              </a:ext>
            </a:extLst>
          </p:cNvPr>
          <p:cNvCxnSpPr>
            <a:cxnSpLocks/>
            <a:stCxn id="43" idx="1"/>
            <a:endCxn id="36" idx="4"/>
          </p:cNvCxnSpPr>
          <p:nvPr/>
        </p:nvCxnSpPr>
        <p:spPr>
          <a:xfrm flipH="1" flipV="1">
            <a:off x="1250377" y="1517363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DC2CFC-A3A0-2BE8-12D0-20B0C8C7901A}"/>
              </a:ext>
            </a:extLst>
          </p:cNvPr>
          <p:cNvCxnSpPr>
            <a:cxnSpLocks/>
            <a:stCxn id="43" idx="7"/>
            <a:endCxn id="39" idx="3"/>
          </p:cNvCxnSpPr>
          <p:nvPr/>
        </p:nvCxnSpPr>
        <p:spPr>
          <a:xfrm flipV="1">
            <a:off x="2376683" y="1431178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244F50-C71B-F8D0-EC24-0FE62AEBFFCB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1404318" y="2517935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48905DC-B148-FF11-B406-3F3CA3C7D9F1}"/>
              </a:ext>
            </a:extLst>
          </p:cNvPr>
          <p:cNvCxnSpPr>
            <a:cxnSpLocks/>
            <a:stCxn id="43" idx="5"/>
            <a:endCxn id="41" idx="0"/>
          </p:cNvCxnSpPr>
          <p:nvPr/>
        </p:nvCxnSpPr>
        <p:spPr>
          <a:xfrm>
            <a:off x="2376683" y="2517935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81CC5D0-35B3-C6D5-E2FA-CD20DC19D66D}"/>
              </a:ext>
            </a:extLst>
          </p:cNvPr>
          <p:cNvCxnSpPr>
            <a:cxnSpLocks/>
            <a:stCxn id="43" idx="6"/>
            <a:endCxn id="37" idx="2"/>
          </p:cNvCxnSpPr>
          <p:nvPr/>
        </p:nvCxnSpPr>
        <p:spPr>
          <a:xfrm>
            <a:off x="2474073" y="2301710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B5EC45-5CDB-70F7-5DEB-CDEE4D5213B4}"/>
              </a:ext>
            </a:extLst>
          </p:cNvPr>
          <p:cNvCxnSpPr>
            <a:cxnSpLocks/>
            <a:stCxn id="41" idx="6"/>
            <a:endCxn id="46" idx="2"/>
          </p:cNvCxnSpPr>
          <p:nvPr/>
        </p:nvCxnSpPr>
        <p:spPr>
          <a:xfrm>
            <a:off x="3109436" y="3391845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508BF6-C125-EA5A-B5FF-E16C35BDB815}"/>
              </a:ext>
            </a:extLst>
          </p:cNvPr>
          <p:cNvCxnSpPr>
            <a:cxnSpLocks/>
            <a:stCxn id="37" idx="6"/>
            <a:endCxn id="44" idx="2"/>
          </p:cNvCxnSpPr>
          <p:nvPr/>
        </p:nvCxnSpPr>
        <p:spPr>
          <a:xfrm>
            <a:off x="4092348" y="2301710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7E17D12-77FD-50A2-CA2D-F030034E596B}"/>
              </a:ext>
            </a:extLst>
          </p:cNvPr>
          <p:cNvCxnSpPr>
            <a:cxnSpLocks/>
            <a:stCxn id="37" idx="3"/>
            <a:endCxn id="41" idx="7"/>
          </p:cNvCxnSpPr>
          <p:nvPr/>
        </p:nvCxnSpPr>
        <p:spPr>
          <a:xfrm flipH="1">
            <a:off x="3012046" y="2517935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6D14C3-A3ED-9E2F-2F51-DB75AB18DC5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 flipV="1">
            <a:off x="1615301" y="3388467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0E09B634-4A04-679E-C19D-7DAE3904E93B}"/>
              </a:ext>
            </a:extLst>
          </p:cNvPr>
          <p:cNvSpPr/>
          <p:nvPr/>
        </p:nvSpPr>
        <p:spPr>
          <a:xfrm>
            <a:off x="950283" y="3082677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F78308C-1E65-B798-8CD2-63A6B872EDC1}"/>
              </a:ext>
            </a:extLst>
          </p:cNvPr>
          <p:cNvCxnSpPr/>
          <p:nvPr/>
        </p:nvCxnSpPr>
        <p:spPr>
          <a:xfrm flipH="1">
            <a:off x="1615301" y="3250145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D55A4F08-EB78-455E-6029-A06D28D3DB31}"/>
              </a:ext>
            </a:extLst>
          </p:cNvPr>
          <p:cNvSpPr/>
          <p:nvPr/>
        </p:nvSpPr>
        <p:spPr>
          <a:xfrm>
            <a:off x="2444418" y="308605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2341438-DCAB-03ED-E7EB-FFDE65E63239}"/>
              </a:ext>
            </a:extLst>
          </p:cNvPr>
          <p:cNvCxnSpPr>
            <a:cxnSpLocks/>
          </p:cNvCxnSpPr>
          <p:nvPr/>
        </p:nvCxnSpPr>
        <p:spPr>
          <a:xfrm flipH="1">
            <a:off x="1516619" y="2632231"/>
            <a:ext cx="444780" cy="45044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8CCB9D8-7FAF-0A50-D154-CC8DA4F0DF20}"/>
              </a:ext>
            </a:extLst>
          </p:cNvPr>
          <p:cNvSpPr/>
          <p:nvPr/>
        </p:nvSpPr>
        <p:spPr>
          <a:xfrm>
            <a:off x="1809055" y="199592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E4CE079-8019-8E61-2CF1-91958DBDD2B8}"/>
              </a:ext>
            </a:extLst>
          </p:cNvPr>
          <p:cNvSpPr/>
          <p:nvPr/>
        </p:nvSpPr>
        <p:spPr>
          <a:xfrm>
            <a:off x="950283" y="3082677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5017249-4A07-EE28-AF7E-8D0D6E46EA7F}"/>
              </a:ext>
            </a:extLst>
          </p:cNvPr>
          <p:cNvCxnSpPr/>
          <p:nvPr/>
        </p:nvCxnSpPr>
        <p:spPr>
          <a:xfrm flipH="1">
            <a:off x="3109436" y="3250145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4BE07087-72A6-5AB0-409F-C8C00F5F732E}"/>
              </a:ext>
            </a:extLst>
          </p:cNvPr>
          <p:cNvSpPr/>
          <p:nvPr/>
        </p:nvSpPr>
        <p:spPr>
          <a:xfrm>
            <a:off x="3961261" y="3086055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737E2CC-354C-C363-A099-0A2FA8E96983}"/>
              </a:ext>
            </a:extLst>
          </p:cNvPr>
          <p:cNvCxnSpPr>
            <a:cxnSpLocks/>
          </p:cNvCxnSpPr>
          <p:nvPr/>
        </p:nvCxnSpPr>
        <p:spPr>
          <a:xfrm flipH="1">
            <a:off x="2938841" y="2454691"/>
            <a:ext cx="505168" cy="6279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74E0F762-D1A0-FBAB-0567-F6CC7F53D845}"/>
              </a:ext>
            </a:extLst>
          </p:cNvPr>
          <p:cNvSpPr/>
          <p:nvPr/>
        </p:nvSpPr>
        <p:spPr>
          <a:xfrm>
            <a:off x="3427330" y="199592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FFB547A-E558-D82E-4334-5758D47F8575}"/>
              </a:ext>
            </a:extLst>
          </p:cNvPr>
          <p:cNvCxnSpPr>
            <a:cxnSpLocks/>
          </p:cNvCxnSpPr>
          <p:nvPr/>
        </p:nvCxnSpPr>
        <p:spPr>
          <a:xfrm>
            <a:off x="1404318" y="1529467"/>
            <a:ext cx="565326" cy="43834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71F01A44-D044-53AA-F753-9AE696546D75}"/>
              </a:ext>
            </a:extLst>
          </p:cNvPr>
          <p:cNvSpPr/>
          <p:nvPr/>
        </p:nvSpPr>
        <p:spPr>
          <a:xfrm>
            <a:off x="917868" y="905784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DE9E8D4-511F-EF7A-ED0E-D2C5C67E6386}"/>
              </a:ext>
            </a:extLst>
          </p:cNvPr>
          <p:cNvCxnSpPr>
            <a:cxnSpLocks/>
          </p:cNvCxnSpPr>
          <p:nvPr/>
        </p:nvCxnSpPr>
        <p:spPr>
          <a:xfrm flipH="1">
            <a:off x="2297544" y="1391146"/>
            <a:ext cx="641297" cy="55577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D386C60-5AF5-F95B-8872-9FAF975F0595}"/>
              </a:ext>
            </a:extLst>
          </p:cNvPr>
          <p:cNvSpPr/>
          <p:nvPr/>
        </p:nvSpPr>
        <p:spPr>
          <a:xfrm>
            <a:off x="2938841" y="909163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633614F-A327-D64D-C5EE-828018AE17BC}"/>
              </a:ext>
            </a:extLst>
          </p:cNvPr>
          <p:cNvSpPr/>
          <p:nvPr/>
        </p:nvSpPr>
        <p:spPr>
          <a:xfrm>
            <a:off x="3961261" y="308605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89D3C9D-AC25-835B-13B1-648651F71750}"/>
              </a:ext>
            </a:extLst>
          </p:cNvPr>
          <p:cNvSpPr/>
          <p:nvPr/>
        </p:nvSpPr>
        <p:spPr>
          <a:xfrm>
            <a:off x="4944173" y="1995920"/>
            <a:ext cx="665018" cy="61157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C8834B4-AA2C-A943-946B-84752E9B2901}"/>
              </a:ext>
            </a:extLst>
          </p:cNvPr>
          <p:cNvSpPr/>
          <p:nvPr/>
        </p:nvSpPr>
        <p:spPr>
          <a:xfrm>
            <a:off x="4944173" y="199592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90125A6-9360-E752-EB8A-B4B8DB441AE2}"/>
              </a:ext>
            </a:extLst>
          </p:cNvPr>
          <p:cNvCxnSpPr/>
          <p:nvPr/>
        </p:nvCxnSpPr>
        <p:spPr>
          <a:xfrm flipH="1">
            <a:off x="4069020" y="2415662"/>
            <a:ext cx="81555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8B8D6-326E-49E4-40D5-763DD7D7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127A2A7-98DA-02B2-9F3A-ED50F249E524}"/>
              </a:ext>
            </a:extLst>
          </p:cNvPr>
          <p:cNvCxnSpPr>
            <a:cxnSpLocks/>
          </p:cNvCxnSpPr>
          <p:nvPr/>
        </p:nvCxnSpPr>
        <p:spPr>
          <a:xfrm>
            <a:off x="1581731" y="1224688"/>
            <a:ext cx="1355955" cy="3379"/>
          </a:xfrm>
          <a:prstGeom prst="straightConnector1">
            <a:avLst/>
          </a:prstGeom>
          <a:ln w="5715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0DC11D6-B1CB-1616-11BC-8D511BB1B416}"/>
              </a:ext>
            </a:extLst>
          </p:cNvPr>
          <p:cNvCxnSpPr>
            <a:cxnSpLocks/>
          </p:cNvCxnSpPr>
          <p:nvPr/>
        </p:nvCxnSpPr>
        <p:spPr>
          <a:xfrm>
            <a:off x="2375528" y="2531049"/>
            <a:ext cx="400244" cy="568120"/>
          </a:xfrm>
          <a:prstGeom prst="straightConnector1">
            <a:avLst/>
          </a:prstGeom>
          <a:ln w="5715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A520EEB-A50C-BDAF-9FCA-AE129F8A3DA0}"/>
              </a:ext>
            </a:extLst>
          </p:cNvPr>
          <p:cNvCxnSpPr>
            <a:cxnSpLocks/>
          </p:cNvCxnSpPr>
          <p:nvPr/>
        </p:nvCxnSpPr>
        <p:spPr>
          <a:xfrm>
            <a:off x="2472918" y="2314824"/>
            <a:ext cx="953257" cy="0"/>
          </a:xfrm>
          <a:prstGeom prst="straightConnector1">
            <a:avLst/>
          </a:prstGeom>
          <a:ln w="57150">
            <a:solidFill>
              <a:srgbClr val="FFFF00"/>
            </a:solidFill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9B66578D-3F16-0E8C-E85B-F1EE1FC28FAC}"/>
              </a:ext>
            </a:extLst>
          </p:cNvPr>
          <p:cNvSpPr/>
          <p:nvPr/>
        </p:nvSpPr>
        <p:spPr>
          <a:xfrm>
            <a:off x="2444418" y="3086055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2138488-03BC-E1E1-361F-87D1355427AB}"/>
              </a:ext>
            </a:extLst>
          </p:cNvPr>
          <p:cNvSpPr/>
          <p:nvPr/>
        </p:nvSpPr>
        <p:spPr>
          <a:xfrm>
            <a:off x="1809055" y="199592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BA415C1-83A9-23D9-39AF-72DA607E9921}"/>
              </a:ext>
            </a:extLst>
          </p:cNvPr>
          <p:cNvSpPr/>
          <p:nvPr/>
        </p:nvSpPr>
        <p:spPr>
          <a:xfrm>
            <a:off x="3427330" y="1995920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80BDAE-DA7F-D013-C4B4-B5395E0C9128}"/>
              </a:ext>
            </a:extLst>
          </p:cNvPr>
          <p:cNvSpPr/>
          <p:nvPr/>
        </p:nvSpPr>
        <p:spPr>
          <a:xfrm>
            <a:off x="917868" y="905784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0C1A399-3B4C-25A3-6771-EBE30A14CC49}"/>
              </a:ext>
            </a:extLst>
          </p:cNvPr>
          <p:cNvSpPr/>
          <p:nvPr/>
        </p:nvSpPr>
        <p:spPr>
          <a:xfrm>
            <a:off x="2938841" y="909163"/>
            <a:ext cx="665018" cy="611579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43E520-8FE4-0136-270D-5E4DCA388EBC}"/>
              </a:ext>
            </a:extLst>
          </p:cNvPr>
          <p:cNvSpPr/>
          <p:nvPr/>
        </p:nvSpPr>
        <p:spPr>
          <a:xfrm>
            <a:off x="5104998" y="6190229"/>
            <a:ext cx="2928384" cy="36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dirty="0"/>
              <a:t>Answer in bonus slides…</a:t>
            </a:r>
            <a:endParaRPr lang="en-CA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CB0723B-10EF-3EF2-039B-B7B8C88215E5}"/>
              </a:ext>
            </a:extLst>
          </p:cNvPr>
          <p:cNvSpPr/>
          <p:nvPr/>
        </p:nvSpPr>
        <p:spPr>
          <a:xfrm>
            <a:off x="2105279" y="5780798"/>
            <a:ext cx="2861357" cy="786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dirty="0"/>
              <a:t>Exercise: what about directed graphs?</a:t>
            </a:r>
            <a:r>
              <a:rPr lang="en-CA" dirty="0"/>
              <a:t> </a:t>
            </a:r>
          </a:p>
        </p:txBody>
      </p:sp>
      <p:cxnSp>
        <p:nvCxnSpPr>
          <p:cNvPr id="107" name="Connector: Curved 106">
            <a:extLst>
              <a:ext uri="{FF2B5EF4-FFF2-40B4-BE49-F238E27FC236}">
                <a16:creationId xmlns:a16="http://schemas.microsoft.com/office/drawing/2014/main" id="{B28899C1-16C4-ACC0-5B9E-93E4FFB4F601}"/>
              </a:ext>
            </a:extLst>
          </p:cNvPr>
          <p:cNvCxnSpPr>
            <a:cxnSpLocks/>
            <a:stCxn id="19" idx="6"/>
            <a:endCxn id="5" idx="4"/>
          </p:cNvCxnSpPr>
          <p:nvPr/>
        </p:nvCxnSpPr>
        <p:spPr>
          <a:xfrm flipV="1">
            <a:off x="8543956" y="854084"/>
            <a:ext cx="197566" cy="1569181"/>
          </a:xfrm>
          <a:prstGeom prst="curved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5" grpId="0" animBg="1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56EA87B-523E-8948-AE4A-B7B555C62AC4}"/>
              </a:ext>
            </a:extLst>
          </p:cNvPr>
          <p:cNvSpPr/>
          <p:nvPr/>
        </p:nvSpPr>
        <p:spPr>
          <a:xfrm>
            <a:off x="6615837" y="149042"/>
            <a:ext cx="5265292" cy="3202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2EB72C-2C46-6186-ACCF-D8B3A454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4744659" cy="1028386"/>
          </a:xfrm>
        </p:spPr>
        <p:txBody>
          <a:bodyPr/>
          <a:lstStyle/>
          <a:p>
            <a:r>
              <a:rPr lang="en-CA" dirty="0"/>
              <a:t>Graphs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C2CA23-A53E-5333-FDD3-60B52C8A39A5}"/>
              </a:ext>
            </a:extLst>
          </p:cNvPr>
          <p:cNvSpPr/>
          <p:nvPr/>
        </p:nvSpPr>
        <p:spPr>
          <a:xfrm>
            <a:off x="6889293" y="4126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EE841F-417B-CF9B-5AAA-413DE5468021}"/>
              </a:ext>
            </a:extLst>
          </p:cNvPr>
          <p:cNvSpPr/>
          <p:nvPr/>
        </p:nvSpPr>
        <p:spPr>
          <a:xfrm>
            <a:off x="9398755" y="15027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88FCA-05D6-5C49-9EC5-D73285CC5FB5}"/>
              </a:ext>
            </a:extLst>
          </p:cNvPr>
          <p:cNvSpPr/>
          <p:nvPr/>
        </p:nvSpPr>
        <p:spPr>
          <a:xfrm>
            <a:off x="8910266" y="4160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BBC1E1-73E5-A2D5-832F-C8D1B6D4C8DA}"/>
              </a:ext>
            </a:extLst>
          </p:cNvPr>
          <p:cNvSpPr/>
          <p:nvPr/>
        </p:nvSpPr>
        <p:spPr>
          <a:xfrm>
            <a:off x="6921708" y="25895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4DA2AD-4936-DE6B-1450-EEAC39DAF4BF}"/>
              </a:ext>
            </a:extLst>
          </p:cNvPr>
          <p:cNvSpPr/>
          <p:nvPr/>
        </p:nvSpPr>
        <p:spPr>
          <a:xfrm>
            <a:off x="8415843" y="25929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C8DD5B-8204-74A0-D64B-4D6AF2E22FB3}"/>
              </a:ext>
            </a:extLst>
          </p:cNvPr>
          <p:cNvSpPr/>
          <p:nvPr/>
        </p:nvSpPr>
        <p:spPr>
          <a:xfrm>
            <a:off x="7780480" y="15027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911F98-B243-CC4D-DC5E-D2A9D19B478A}"/>
              </a:ext>
            </a:extLst>
          </p:cNvPr>
          <p:cNvSpPr/>
          <p:nvPr/>
        </p:nvSpPr>
        <p:spPr>
          <a:xfrm>
            <a:off x="10915598" y="15027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92CAAF-0881-27D7-78C7-D836A582BC07}"/>
              </a:ext>
            </a:extLst>
          </p:cNvPr>
          <p:cNvSpPr/>
          <p:nvPr/>
        </p:nvSpPr>
        <p:spPr>
          <a:xfrm>
            <a:off x="9932686" y="25929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366307-7368-A079-4986-75C9408D9C5E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7554311" y="718441"/>
            <a:ext cx="1355955" cy="3379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AE0480-FA1C-0248-4BF3-68E8CF092427}"/>
              </a:ext>
            </a:extLst>
          </p:cNvPr>
          <p:cNvCxnSpPr>
            <a:cxnSpLocks/>
            <a:stCxn id="11" idx="1"/>
            <a:endCxn id="6" idx="4"/>
          </p:cNvCxnSpPr>
          <p:nvPr/>
        </p:nvCxnSpPr>
        <p:spPr>
          <a:xfrm flipH="1" flipV="1">
            <a:off x="7221802" y="1024230"/>
            <a:ext cx="656068" cy="568121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4DDB5D-8AC1-AAC0-FF78-630F89F4A29E}"/>
              </a:ext>
            </a:extLst>
          </p:cNvPr>
          <p:cNvCxnSpPr>
            <a:cxnSpLocks/>
            <a:stCxn id="11" idx="7"/>
            <a:endCxn id="8" idx="3"/>
          </p:cNvCxnSpPr>
          <p:nvPr/>
        </p:nvCxnSpPr>
        <p:spPr>
          <a:xfrm flipV="1">
            <a:off x="8348108" y="938045"/>
            <a:ext cx="659548" cy="654306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D42D13-4E7D-975E-6F4B-C6C23F006148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7375743" y="2024802"/>
            <a:ext cx="502127" cy="564742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18EE00-5C81-065F-0E6F-88BDA8A474AB}"/>
              </a:ext>
            </a:extLst>
          </p:cNvPr>
          <p:cNvCxnSpPr>
            <a:cxnSpLocks/>
            <a:stCxn id="11" idx="5"/>
            <a:endCxn id="10" idx="0"/>
          </p:cNvCxnSpPr>
          <p:nvPr/>
        </p:nvCxnSpPr>
        <p:spPr>
          <a:xfrm>
            <a:off x="8348108" y="2024802"/>
            <a:ext cx="400244" cy="56812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6D8C2D-343F-5E6D-7CB4-4545B5F5FF35}"/>
              </a:ext>
            </a:extLst>
          </p:cNvPr>
          <p:cNvCxnSpPr>
            <a:cxnSpLocks/>
            <a:stCxn id="11" idx="6"/>
            <a:endCxn id="7" idx="2"/>
          </p:cNvCxnSpPr>
          <p:nvPr/>
        </p:nvCxnSpPr>
        <p:spPr>
          <a:xfrm>
            <a:off x="8445498" y="1808577"/>
            <a:ext cx="953257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F1A783-3629-8BE6-A3C4-443F3A625302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9080861" y="2898712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A8AE98-EF53-BE40-94AE-2EC082BF3898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063773" y="1808577"/>
            <a:ext cx="851825" cy="0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2E8245-DA59-49D3-CE7B-18B4C5CE1E3C}"/>
              </a:ext>
            </a:extLst>
          </p:cNvPr>
          <p:cNvCxnSpPr>
            <a:cxnSpLocks/>
            <a:stCxn id="7" idx="3"/>
            <a:endCxn id="10" idx="7"/>
          </p:cNvCxnSpPr>
          <p:nvPr/>
        </p:nvCxnSpPr>
        <p:spPr>
          <a:xfrm flipH="1">
            <a:off x="8983471" y="2024802"/>
            <a:ext cx="512674" cy="657684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CD9A348-1208-E59B-9F2B-323C8D48BC71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 flipV="1">
            <a:off x="7586726" y="2895334"/>
            <a:ext cx="829117" cy="3378"/>
          </a:xfrm>
          <a:prstGeom prst="straightConnector1">
            <a:avLst/>
          </a:prstGeom>
          <a:ln w="28575"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F3581C5-7E56-C779-0197-ED91A67C1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208" y="1236372"/>
                <a:ext cx="9905998" cy="5282365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 graph is a pair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dirty="0"/>
                  <a:t> contains </a:t>
                </a:r>
                <a:r>
                  <a:rPr lang="en-CA" b="1" dirty="0"/>
                  <a:t>vertices</a:t>
                </a:r>
              </a:p>
              <a:p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dirty="0"/>
                  <a:t> contains </a:t>
                </a:r>
                <a:r>
                  <a:rPr lang="en-CA" b="1" dirty="0"/>
                  <a:t>edges</a:t>
                </a:r>
                <a:endParaRPr lang="en-CA" dirty="0"/>
              </a:p>
              <a:p>
                <a:pPr lvl="1"/>
                <a:r>
                  <a:rPr lang="en-CA" dirty="0"/>
                  <a:t>An edge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𝒖𝒗</m:t>
                    </m:r>
                  </m:oMath>
                </a14:m>
                <a:r>
                  <a:rPr lang="en-CA" dirty="0"/>
                  <a:t> connects</a:t>
                </a:r>
                <a:br>
                  <a:rPr lang="en-CA" dirty="0"/>
                </a:br>
                <a:r>
                  <a:rPr lang="en-CA" dirty="0"/>
                  <a:t>two </a:t>
                </a:r>
                <a:r>
                  <a:rPr lang="en-CA" b="1" dirty="0"/>
                  <a:t>distinct </a:t>
                </a:r>
                <a:r>
                  <a:rPr lang="en-CA" dirty="0"/>
                  <a:t>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b="0" dirty="0"/>
              </a:p>
              <a:p>
                <a:pPr lvl="1"/>
                <a:r>
                  <a:rPr lang="en-CA" dirty="0"/>
                  <a:t>Also denoted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Graphs can be </a:t>
                </a:r>
                <a:r>
                  <a:rPr lang="en-CA" b="1" dirty="0"/>
                  <a:t>undirected</a:t>
                </a:r>
              </a:p>
              <a:p>
                <a:r>
                  <a:rPr lang="en-CA" b="1" dirty="0"/>
                  <a:t>… </a:t>
                </a:r>
                <a:r>
                  <a:rPr lang="en-CA" dirty="0"/>
                  <a:t>or </a:t>
                </a:r>
                <a:r>
                  <a:rPr lang="en-CA" b="1" dirty="0"/>
                  <a:t>directed</a:t>
                </a:r>
              </a:p>
              <a:p>
                <a:pPr lvl="1"/>
                <a:r>
                  <a:rPr lang="en-CA" dirty="0"/>
                  <a:t>meaning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≠(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F3581C5-7E56-C779-0197-ED91A67C1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208" y="1236372"/>
                <a:ext cx="9905998" cy="5282365"/>
              </a:xfrm>
              <a:blipFill>
                <a:blip r:embed="rId2"/>
                <a:stretch>
                  <a:fillRect l="-1600" t="-16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8EB976A9-9067-C48C-9054-C232FA916834}"/>
              </a:ext>
            </a:extLst>
          </p:cNvPr>
          <p:cNvSpPr/>
          <p:nvPr/>
        </p:nvSpPr>
        <p:spPr>
          <a:xfrm>
            <a:off x="6615837" y="3506913"/>
            <a:ext cx="5265292" cy="3202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B8957F0-0869-03C3-EAFA-B7C33C9E45FA}"/>
              </a:ext>
            </a:extLst>
          </p:cNvPr>
          <p:cNvSpPr/>
          <p:nvPr/>
        </p:nvSpPr>
        <p:spPr>
          <a:xfrm>
            <a:off x="6889293" y="37705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D1ECD4-BBEF-F3A5-24D7-F26ED5EA6495}"/>
              </a:ext>
            </a:extLst>
          </p:cNvPr>
          <p:cNvSpPr/>
          <p:nvPr/>
        </p:nvSpPr>
        <p:spPr>
          <a:xfrm>
            <a:off x="9398755" y="48606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B9430CE-6E2D-C99B-310F-197B09C1E8C8}"/>
              </a:ext>
            </a:extLst>
          </p:cNvPr>
          <p:cNvSpPr/>
          <p:nvPr/>
        </p:nvSpPr>
        <p:spPr>
          <a:xfrm>
            <a:off x="8910266" y="37739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8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E635FF-71E0-DE08-E906-85EB29085669}"/>
              </a:ext>
            </a:extLst>
          </p:cNvPr>
          <p:cNvSpPr/>
          <p:nvPr/>
        </p:nvSpPr>
        <p:spPr>
          <a:xfrm>
            <a:off x="6921708" y="594741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3A11DF4-03D8-3E14-5FD9-EC7285DFD7BC}"/>
              </a:ext>
            </a:extLst>
          </p:cNvPr>
          <p:cNvSpPr/>
          <p:nvPr/>
        </p:nvSpPr>
        <p:spPr>
          <a:xfrm>
            <a:off x="8415843" y="59507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F15EA1A-F099-0FEE-F1C6-617AF9043BBC}"/>
              </a:ext>
            </a:extLst>
          </p:cNvPr>
          <p:cNvSpPr/>
          <p:nvPr/>
        </p:nvSpPr>
        <p:spPr>
          <a:xfrm>
            <a:off x="7780480" y="48606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5AB3929-2C67-A8AC-64A1-3B71FAA53890}"/>
              </a:ext>
            </a:extLst>
          </p:cNvPr>
          <p:cNvSpPr/>
          <p:nvPr/>
        </p:nvSpPr>
        <p:spPr>
          <a:xfrm>
            <a:off x="10915598" y="48606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3372958-07AB-CBBE-979B-1DEF17D92DBC}"/>
              </a:ext>
            </a:extLst>
          </p:cNvPr>
          <p:cNvSpPr/>
          <p:nvPr/>
        </p:nvSpPr>
        <p:spPr>
          <a:xfrm>
            <a:off x="9932686" y="59507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EA08FD3-AA90-BDDE-D6FB-5C03A3156E7D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>
            <a:off x="7554311" y="4076312"/>
            <a:ext cx="1355955" cy="33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63C3E81-8CAE-34F2-716F-714CF4734C87}"/>
              </a:ext>
            </a:extLst>
          </p:cNvPr>
          <p:cNvCxnSpPr>
            <a:cxnSpLocks/>
            <a:stCxn id="60" idx="1"/>
            <a:endCxn id="55" idx="4"/>
          </p:cNvCxnSpPr>
          <p:nvPr/>
        </p:nvCxnSpPr>
        <p:spPr>
          <a:xfrm flipH="1" flipV="1">
            <a:off x="7221802" y="4382101"/>
            <a:ext cx="656068" cy="56812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8FCB183-3A72-DF9A-0838-33120B55A6BE}"/>
              </a:ext>
            </a:extLst>
          </p:cNvPr>
          <p:cNvCxnSpPr>
            <a:cxnSpLocks/>
            <a:stCxn id="60" idx="7"/>
            <a:endCxn id="57" idx="3"/>
          </p:cNvCxnSpPr>
          <p:nvPr/>
        </p:nvCxnSpPr>
        <p:spPr>
          <a:xfrm flipV="1">
            <a:off x="8348108" y="4295916"/>
            <a:ext cx="659548" cy="65430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B880747-51E5-2B71-DE3C-EB46F14C363E}"/>
              </a:ext>
            </a:extLst>
          </p:cNvPr>
          <p:cNvCxnSpPr>
            <a:cxnSpLocks/>
            <a:stCxn id="60" idx="3"/>
          </p:cNvCxnSpPr>
          <p:nvPr/>
        </p:nvCxnSpPr>
        <p:spPr>
          <a:xfrm flipH="1">
            <a:off x="7375743" y="5382673"/>
            <a:ext cx="502127" cy="56474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1B19120-96DC-6459-20E2-69FFB8B2D0CA}"/>
              </a:ext>
            </a:extLst>
          </p:cNvPr>
          <p:cNvCxnSpPr>
            <a:cxnSpLocks/>
            <a:stCxn id="60" idx="5"/>
            <a:endCxn id="59" idx="0"/>
          </p:cNvCxnSpPr>
          <p:nvPr/>
        </p:nvCxnSpPr>
        <p:spPr>
          <a:xfrm>
            <a:off x="8348108" y="5382673"/>
            <a:ext cx="400244" cy="5681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B40E8C3-D745-0F32-6295-1EE3F1297EE7}"/>
              </a:ext>
            </a:extLst>
          </p:cNvPr>
          <p:cNvCxnSpPr>
            <a:cxnSpLocks/>
            <a:stCxn id="60" idx="6"/>
            <a:endCxn id="56" idx="2"/>
          </p:cNvCxnSpPr>
          <p:nvPr/>
        </p:nvCxnSpPr>
        <p:spPr>
          <a:xfrm>
            <a:off x="8445498" y="5166448"/>
            <a:ext cx="953257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DDA43E0-53F2-3DE7-9AE0-1DD41C3C737A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9080861" y="6256583"/>
            <a:ext cx="851825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D697B96-150E-4B41-FD32-94418934A652}"/>
              </a:ext>
            </a:extLst>
          </p:cNvPr>
          <p:cNvCxnSpPr>
            <a:cxnSpLocks/>
            <a:stCxn id="56" idx="6"/>
            <a:endCxn id="61" idx="2"/>
          </p:cNvCxnSpPr>
          <p:nvPr/>
        </p:nvCxnSpPr>
        <p:spPr>
          <a:xfrm>
            <a:off x="10063773" y="5166448"/>
            <a:ext cx="851825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82FEB8C-60D6-0F57-A8D5-D07EE02D3113}"/>
              </a:ext>
            </a:extLst>
          </p:cNvPr>
          <p:cNvCxnSpPr>
            <a:cxnSpLocks/>
          </p:cNvCxnSpPr>
          <p:nvPr/>
        </p:nvCxnSpPr>
        <p:spPr>
          <a:xfrm flipH="1">
            <a:off x="8917592" y="5337241"/>
            <a:ext cx="512674" cy="657684"/>
          </a:xfrm>
          <a:prstGeom prst="straightConnector1">
            <a:avLst/>
          </a:prstGeom>
          <a:ln w="28575">
            <a:solidFill>
              <a:srgbClr val="DCD084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BA457C2-DCFC-BBDF-4B1A-A2FAF43C1738}"/>
              </a:ext>
            </a:extLst>
          </p:cNvPr>
          <p:cNvCxnSpPr>
            <a:cxnSpLocks/>
            <a:stCxn id="59" idx="2"/>
            <a:endCxn id="58" idx="6"/>
          </p:cNvCxnSpPr>
          <p:nvPr/>
        </p:nvCxnSpPr>
        <p:spPr>
          <a:xfrm flipH="1" flipV="1">
            <a:off x="7586726" y="6253205"/>
            <a:ext cx="829117" cy="337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AFB178B-DF25-3903-3D65-490AA45E3F53}"/>
              </a:ext>
            </a:extLst>
          </p:cNvPr>
          <p:cNvSpPr/>
          <p:nvPr/>
        </p:nvSpPr>
        <p:spPr>
          <a:xfrm>
            <a:off x="9869803" y="3691050"/>
            <a:ext cx="1768244" cy="5182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Directed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64666E-BBF1-DF51-4B3C-3B57597DC35B}"/>
              </a:ext>
            </a:extLst>
          </p:cNvPr>
          <p:cNvSpPr/>
          <p:nvPr/>
        </p:nvSpPr>
        <p:spPr>
          <a:xfrm>
            <a:off x="9930514" y="335883"/>
            <a:ext cx="1768244" cy="5182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Undirected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40F13AF-0E1F-CFCE-B20A-28D08AF41FB6}"/>
              </a:ext>
            </a:extLst>
          </p:cNvPr>
          <p:cNvCxnSpPr>
            <a:cxnSpLocks/>
          </p:cNvCxnSpPr>
          <p:nvPr/>
        </p:nvCxnSpPr>
        <p:spPr>
          <a:xfrm flipV="1">
            <a:off x="9035955" y="5401182"/>
            <a:ext cx="525055" cy="6744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62316-0E2F-6B82-6C3E-41E34975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3" grpId="0" animBg="1"/>
      <p:bldP spid="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Application:</a:t>
            </a:r>
            <a:br>
              <a:rPr lang="en-CA" dirty="0"/>
            </a:br>
            <a:r>
              <a:rPr lang="en-CA" dirty="0"/>
              <a:t>Finding </a:t>
            </a:r>
            <a:r>
              <a:rPr lang="en-CA" b="1" dirty="0"/>
              <a:t>shortest paths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0FAE6-1790-D7CA-916B-16A3417B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9B5E16-7687-EEEF-3B62-EDEB0D06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21" y="149489"/>
            <a:ext cx="5714092" cy="32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8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52" y="-641897"/>
            <a:ext cx="9719282" cy="6219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859" y="1183758"/>
            <a:ext cx="2428778" cy="1496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User interfaces:</a:t>
            </a:r>
          </a:p>
          <a:p>
            <a:pPr algn="ctr"/>
            <a:r>
              <a:rPr lang="en-CA" dirty="0"/>
              <a:t>rubber-banding a </a:t>
            </a:r>
            <a:r>
              <a:rPr lang="en-CA" b="1" dirty="0"/>
              <a:t>mouse cursor</a:t>
            </a:r>
            <a:r>
              <a:rPr lang="en-CA" dirty="0"/>
              <a:t> around obstacles</a:t>
            </a:r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C6831-EF40-C1EE-F07B-7A19045F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0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40" y="115057"/>
            <a:ext cx="5313602" cy="5658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670" y="1283793"/>
            <a:ext cx="2519142" cy="110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Game AI:</a:t>
            </a:r>
            <a:br>
              <a:rPr lang="en-CA" dirty="0"/>
            </a:br>
            <a:r>
              <a:rPr lang="en-CA" dirty="0"/>
              <a:t>path finding</a:t>
            </a:r>
            <a:br>
              <a:rPr lang="en-CA" dirty="0"/>
            </a:br>
            <a:r>
              <a:rPr lang="en-CA" dirty="0"/>
              <a:t>in a </a:t>
            </a:r>
            <a:r>
              <a:rPr lang="en-CA" b="1" dirty="0"/>
              <a:t>grid</a:t>
            </a:r>
            <a:r>
              <a:rPr lang="en-CA" dirty="0"/>
              <a:t>-graph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9306491" y="115057"/>
            <a:ext cx="2174980" cy="79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How to </a:t>
            </a:r>
            <a:r>
              <a:rPr lang="en-CA" b="1" dirty="0"/>
              <a:t>represent</a:t>
            </a:r>
            <a:r>
              <a:rPr lang="en-CA" dirty="0"/>
              <a:t> a grid graph?</a:t>
            </a:r>
          </a:p>
        </p:txBody>
      </p:sp>
      <p:sp>
        <p:nvSpPr>
          <p:cNvPr id="8" name="Oval 7"/>
          <p:cNvSpPr/>
          <p:nvPr/>
        </p:nvSpPr>
        <p:spPr>
          <a:xfrm>
            <a:off x="9943846" y="551062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065147" y="551062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822545" y="551062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43846" y="4433730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065147" y="4433730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22545" y="4433730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31" y="1022319"/>
            <a:ext cx="1950921" cy="1922231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452330" y="1040486"/>
          <a:ext cx="1846128" cy="1763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376">
                  <a:extLst>
                    <a:ext uri="{9D8B030D-6E8A-4147-A177-3AD203B41FA5}">
                      <a16:colId xmlns:a16="http://schemas.microsoft.com/office/drawing/2014/main" val="896076841"/>
                    </a:ext>
                  </a:extLst>
                </a:gridCol>
                <a:gridCol w="615376">
                  <a:extLst>
                    <a:ext uri="{9D8B030D-6E8A-4147-A177-3AD203B41FA5}">
                      <a16:colId xmlns:a16="http://schemas.microsoft.com/office/drawing/2014/main" val="1123096084"/>
                    </a:ext>
                  </a:extLst>
                </a:gridCol>
                <a:gridCol w="615376">
                  <a:extLst>
                    <a:ext uri="{9D8B030D-6E8A-4147-A177-3AD203B41FA5}">
                      <a16:colId xmlns:a16="http://schemas.microsoft.com/office/drawing/2014/main" val="4273347850"/>
                    </a:ext>
                  </a:extLst>
                </a:gridCol>
              </a:tblGrid>
              <a:tr h="58775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900970"/>
                  </a:ext>
                </a:extLst>
              </a:tr>
              <a:tr h="58775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605843"/>
                  </a:ext>
                </a:extLst>
              </a:tr>
              <a:tr h="58775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33613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9943846" y="3356837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065147" y="3356837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22545" y="3356837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10573631" y="5798265"/>
            <a:ext cx="491516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4"/>
            <a:endCxn id="9" idx="0"/>
          </p:cNvCxnSpPr>
          <p:nvPr/>
        </p:nvCxnSpPr>
        <p:spPr>
          <a:xfrm>
            <a:off x="11380040" y="5009014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80040" y="3932121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48647" y="3932121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146522" y="5009014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130877" y="3932121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12" idx="6"/>
          </p:cNvCxnSpPr>
          <p:nvPr/>
        </p:nvCxnSpPr>
        <p:spPr>
          <a:xfrm flipH="1">
            <a:off x="10573631" y="4721372"/>
            <a:ext cx="491516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2"/>
            <a:endCxn id="14" idx="6"/>
          </p:cNvCxnSpPr>
          <p:nvPr/>
        </p:nvCxnSpPr>
        <p:spPr>
          <a:xfrm flipH="1">
            <a:off x="9452330" y="4721372"/>
            <a:ext cx="491516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8068" y="463138"/>
            <a:ext cx="2519142" cy="754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Starting to get into the details</a:t>
            </a:r>
          </a:p>
        </p:txBody>
      </p:sp>
      <p:sp>
        <p:nvSpPr>
          <p:cNvPr id="28" name="Rectangular Callout 43">
            <a:extLst>
              <a:ext uri="{FF2B5EF4-FFF2-40B4-BE49-F238E27FC236}">
                <a16:creationId xmlns:a16="http://schemas.microsoft.com/office/drawing/2014/main" id="{9DC28531-346E-4D8F-A835-09A724685705}"/>
              </a:ext>
            </a:extLst>
          </p:cNvPr>
          <p:cNvSpPr/>
          <p:nvPr/>
        </p:nvSpPr>
        <p:spPr>
          <a:xfrm>
            <a:off x="7272811" y="2149748"/>
            <a:ext cx="1949912" cy="794802"/>
          </a:xfrm>
          <a:prstGeom prst="wedgeRectCallout">
            <a:avLst>
              <a:gd name="adj1" fmla="val 109602"/>
              <a:gd name="adj2" fmla="val -1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BFS from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5D5D6-7DDF-A69C-BA4D-FB2B79C0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to </a:t>
            </a:r>
            <a:r>
              <a:rPr lang="en-CA" b="1" dirty="0"/>
              <a:t>Output</a:t>
            </a:r>
            <a:r>
              <a:rPr lang="en-CA" dirty="0"/>
              <a:t> an </a:t>
            </a:r>
            <a:r>
              <a:rPr lang="en-CA" b="1" dirty="0"/>
              <a:t>actual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945704"/>
                <a:ext cx="9905998" cy="486770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Suppose you want to output a </a:t>
                </a:r>
                <a:r>
                  <a:rPr lang="en-CA" b="1" dirty="0"/>
                  <a:t>path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 with minimum distance (not just the </a:t>
                </a:r>
                <a:r>
                  <a:rPr lang="en-CA" b="1" dirty="0"/>
                  <a:t>distance </a:t>
                </a:r>
                <a:r>
                  <a:rPr lang="en-CA" dirty="0"/>
                  <a:t>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)</a:t>
                </a:r>
              </a:p>
              <a:p>
                <a:r>
                  <a:rPr lang="en-CA" dirty="0"/>
                  <a:t>Algorithm (what do you think?)</a:t>
                </a:r>
              </a:p>
              <a:p>
                <a:pPr lvl="1"/>
                <a:r>
                  <a:rPr lang="en-CA" dirty="0"/>
                  <a:t>Similar to extracting an answer from a DP array!</a:t>
                </a:r>
              </a:p>
              <a:p>
                <a:pPr lvl="1"/>
                <a:r>
                  <a:rPr lang="en-CA" dirty="0"/>
                  <a:t>Work backwards through the predecessors</a:t>
                </a:r>
              </a:p>
              <a:p>
                <a:pPr lvl="1"/>
                <a:r>
                  <a:rPr lang="en-CA" dirty="0"/>
                  <a:t>Note: this will print the path </a:t>
                </a:r>
                <a:r>
                  <a:rPr lang="en-CA" b="1" dirty="0"/>
                  <a:t>in reverse</a:t>
                </a:r>
                <a:r>
                  <a:rPr lang="en-CA" dirty="0"/>
                  <a:t>! Solution?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945704"/>
                <a:ext cx="9905998" cy="4867700"/>
              </a:xfrm>
              <a:blipFill>
                <a:blip r:embed="rId2"/>
                <a:stretch>
                  <a:fillRect l="-160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166BF-8866-6240-1234-6FBF28E8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861207" y="403305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82508" y="403305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39906" y="403305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61207" y="2956160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82508" y="2956160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9906" y="2956160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331" y="1022319"/>
            <a:ext cx="1950921" cy="1922231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452330" y="1040486"/>
          <a:ext cx="1846128" cy="1763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376">
                  <a:extLst>
                    <a:ext uri="{9D8B030D-6E8A-4147-A177-3AD203B41FA5}">
                      <a16:colId xmlns:a16="http://schemas.microsoft.com/office/drawing/2014/main" val="896076841"/>
                    </a:ext>
                  </a:extLst>
                </a:gridCol>
                <a:gridCol w="615376">
                  <a:extLst>
                    <a:ext uri="{9D8B030D-6E8A-4147-A177-3AD203B41FA5}">
                      <a16:colId xmlns:a16="http://schemas.microsoft.com/office/drawing/2014/main" val="1123096084"/>
                    </a:ext>
                  </a:extLst>
                </a:gridCol>
                <a:gridCol w="615376">
                  <a:extLst>
                    <a:ext uri="{9D8B030D-6E8A-4147-A177-3AD203B41FA5}">
                      <a16:colId xmlns:a16="http://schemas.microsoft.com/office/drawing/2014/main" val="4273347850"/>
                    </a:ext>
                  </a:extLst>
                </a:gridCol>
              </a:tblGrid>
              <a:tr h="58775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900970"/>
                  </a:ext>
                </a:extLst>
              </a:tr>
              <a:tr h="58775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605843"/>
                  </a:ext>
                </a:extLst>
              </a:tr>
              <a:tr h="58775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33613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4861207" y="1879267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82508" y="1879267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39906" y="1879267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5490992" y="4320695"/>
            <a:ext cx="491516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4"/>
            <a:endCxn id="9" idx="0"/>
          </p:cNvCxnSpPr>
          <p:nvPr/>
        </p:nvCxnSpPr>
        <p:spPr>
          <a:xfrm>
            <a:off x="6297401" y="3531444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97401" y="2454551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66008" y="2454551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63883" y="3531444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48238" y="2454551"/>
            <a:ext cx="0" cy="50160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12" idx="6"/>
          </p:cNvCxnSpPr>
          <p:nvPr/>
        </p:nvCxnSpPr>
        <p:spPr>
          <a:xfrm flipH="1">
            <a:off x="5490992" y="3243802"/>
            <a:ext cx="491516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2"/>
            <a:endCxn id="14" idx="6"/>
          </p:cNvCxnSpPr>
          <p:nvPr/>
        </p:nvCxnSpPr>
        <p:spPr>
          <a:xfrm flipH="1">
            <a:off x="4369691" y="3243802"/>
            <a:ext cx="491516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852735" y="403305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7272811" y="2149748"/>
            <a:ext cx="1949912" cy="794802"/>
          </a:xfrm>
          <a:prstGeom prst="wedgeRectCallout">
            <a:avLst>
              <a:gd name="adj1" fmla="val 109602"/>
              <a:gd name="adj2" fmla="val -1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BFS from here</a:t>
            </a:r>
          </a:p>
        </p:txBody>
      </p:sp>
      <p:sp>
        <p:nvSpPr>
          <p:cNvPr id="45" name="Oval 44"/>
          <p:cNvSpPr/>
          <p:nvPr/>
        </p:nvSpPr>
        <p:spPr>
          <a:xfrm>
            <a:off x="5992600" y="403305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6" name="Oval 45"/>
          <p:cNvSpPr/>
          <p:nvPr/>
        </p:nvSpPr>
        <p:spPr>
          <a:xfrm>
            <a:off x="5978976" y="2956159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5978975" y="1862106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8" name="Oval 47"/>
          <p:cNvSpPr/>
          <p:nvPr/>
        </p:nvSpPr>
        <p:spPr>
          <a:xfrm>
            <a:off x="4852735" y="2956159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4851115" y="1869169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3738140" y="2956159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3738139" y="1879266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3744355" y="4033053"/>
            <a:ext cx="629785" cy="575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6622385" y="449598"/>
            <a:ext cx="1949912" cy="794802"/>
          </a:xfrm>
          <a:prstGeom prst="wedgeRectCallout">
            <a:avLst>
              <a:gd name="adj1" fmla="val 109602"/>
              <a:gd name="adj2" fmla="val 5975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Shortest path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b="1" dirty="0">
                <a:solidFill>
                  <a:schemeClr val="bg1"/>
                </a:solidFill>
              </a:rPr>
              <a:t>to here?</a:t>
            </a:r>
          </a:p>
        </p:txBody>
      </p:sp>
      <p:sp>
        <p:nvSpPr>
          <p:cNvPr id="39" name="Oval 38"/>
          <p:cNvSpPr/>
          <p:nvPr/>
        </p:nvSpPr>
        <p:spPr>
          <a:xfrm>
            <a:off x="3734606" y="1879265"/>
            <a:ext cx="629785" cy="5752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3" name="Oval 52"/>
          <p:cNvSpPr/>
          <p:nvPr/>
        </p:nvSpPr>
        <p:spPr>
          <a:xfrm>
            <a:off x="3738874" y="2956157"/>
            <a:ext cx="629785" cy="5752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4857597" y="2956157"/>
            <a:ext cx="629785" cy="5752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5" name="Oval 54"/>
          <p:cNvSpPr/>
          <p:nvPr/>
        </p:nvSpPr>
        <p:spPr>
          <a:xfrm>
            <a:off x="5977716" y="2956157"/>
            <a:ext cx="629785" cy="5752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5987554" y="4022812"/>
            <a:ext cx="629785" cy="5752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4851114" y="4033047"/>
            <a:ext cx="629785" cy="5752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043561" y="2448611"/>
            <a:ext cx="4268" cy="501608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2"/>
            <a:endCxn id="53" idx="6"/>
          </p:cNvCxnSpPr>
          <p:nvPr/>
        </p:nvCxnSpPr>
        <p:spPr>
          <a:xfrm flipH="1">
            <a:off x="4368659" y="3243799"/>
            <a:ext cx="488938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5" idx="2"/>
            <a:endCxn id="54" idx="6"/>
          </p:cNvCxnSpPr>
          <p:nvPr/>
        </p:nvCxnSpPr>
        <p:spPr>
          <a:xfrm flipH="1">
            <a:off x="5487382" y="3243799"/>
            <a:ext cx="490334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6" idx="0"/>
            <a:endCxn id="55" idx="4"/>
          </p:cNvCxnSpPr>
          <p:nvPr/>
        </p:nvCxnSpPr>
        <p:spPr>
          <a:xfrm flipH="1" flipV="1">
            <a:off x="6292609" y="3531441"/>
            <a:ext cx="9838" cy="49137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6"/>
            <a:endCxn id="56" idx="2"/>
          </p:cNvCxnSpPr>
          <p:nvPr/>
        </p:nvCxnSpPr>
        <p:spPr>
          <a:xfrm flipV="1">
            <a:off x="5480899" y="4310454"/>
            <a:ext cx="506655" cy="1023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>
              <a:xfrm>
                <a:off x="1303155" y="1983434"/>
                <a:ext cx="1763485" cy="575953"/>
              </a:xfrm>
              <a:prstGeom prst="wedgeRectCallout">
                <a:avLst>
                  <a:gd name="adj1" fmla="val 92635"/>
                  <a:gd name="adj2" fmla="val -168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Destination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55" y="1983434"/>
                <a:ext cx="1763485" cy="575953"/>
              </a:xfrm>
              <a:prstGeom prst="wedgeRectCallout">
                <a:avLst>
                  <a:gd name="adj1" fmla="val 92635"/>
                  <a:gd name="adj2" fmla="val -1688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ular Callout 61"/>
              <p:cNvSpPr/>
              <p:nvPr/>
            </p:nvSpPr>
            <p:spPr>
              <a:xfrm>
                <a:off x="251362" y="3038359"/>
                <a:ext cx="2657946" cy="575953"/>
              </a:xfrm>
              <a:prstGeom prst="wedgeRectCallout">
                <a:avLst>
                  <a:gd name="adj1" fmla="val 78301"/>
                  <a:gd name="adj2" fmla="val -1404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Predecessor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2" name="Rectangular Callout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2" y="3038359"/>
                <a:ext cx="2657946" cy="575953"/>
              </a:xfrm>
              <a:prstGeom prst="wedgeRectCallout">
                <a:avLst>
                  <a:gd name="adj1" fmla="val 78301"/>
                  <a:gd name="adj2" fmla="val -1404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ular Callout 62"/>
              <p:cNvSpPr/>
              <p:nvPr/>
            </p:nvSpPr>
            <p:spPr>
              <a:xfrm>
                <a:off x="746328" y="3842912"/>
                <a:ext cx="2657946" cy="805287"/>
              </a:xfrm>
              <a:prstGeom prst="wedgeRectCallout">
                <a:avLst>
                  <a:gd name="adj1" fmla="val 104047"/>
                  <a:gd name="adj2" fmla="val -979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Predecessor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3" name="Rectangular Callout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8" y="3842912"/>
                <a:ext cx="2657946" cy="805287"/>
              </a:xfrm>
              <a:prstGeom prst="wedgeRectCallout">
                <a:avLst>
                  <a:gd name="adj1" fmla="val 104047"/>
                  <a:gd name="adj2" fmla="val -9796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335553" y="3243799"/>
            <a:ext cx="4480890" cy="67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Each time you visit a predecessor, push it into a </a:t>
            </a:r>
            <a:r>
              <a:rPr lang="en-CA" b="1" dirty="0"/>
              <a:t>stack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335553" y="4819912"/>
            <a:ext cx="4480890" cy="67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At the end, </a:t>
            </a:r>
            <a:r>
              <a:rPr lang="en-CA" b="1" dirty="0"/>
              <a:t>pop </a:t>
            </a:r>
            <a:r>
              <a:rPr lang="en-CA" dirty="0"/>
              <a:t>all off the stack.</a:t>
            </a:r>
          </a:p>
          <a:p>
            <a:pPr algn="ctr"/>
            <a:r>
              <a:rPr lang="en-CA" dirty="0"/>
              <a:t>This gives 0, 1, 2, …, 5 = </a:t>
            </a:r>
            <a:r>
              <a:rPr lang="en-CA" b="1" dirty="0"/>
              <a:t>the path!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7335553" y="4034673"/>
                <a:ext cx="4480890" cy="6783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I.e., push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CA" dirty="0"/>
                  <a:t>, then push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dirty="0"/>
                  <a:t>, then push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CA" dirty="0"/>
                  <a:t>, then 2, …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553" y="4034673"/>
                <a:ext cx="4480890" cy="678362"/>
              </a:xfrm>
              <a:prstGeom prst="rect">
                <a:avLst/>
              </a:prstGeom>
              <a:blipFill>
                <a:blip r:embed="rId6"/>
                <a:stretch>
                  <a:fillRect t="-3509" r="-678" b="-87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AEE831-AE70-42A2-B969-13A7C323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8" grpId="0" animBg="1"/>
      <p:bldP spid="3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24" grpId="0" animBg="1"/>
      <p:bldP spid="62" grpId="0" animBg="1"/>
      <p:bldP spid="63" grpId="0" animBg="1"/>
      <p:bldP spid="31" grpId="0" animBg="1"/>
      <p:bldP spid="64" grpId="0" animBg="1"/>
      <p:bldP spid="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308581"/>
            <a:ext cx="10056813" cy="1468800"/>
          </a:xfrm>
        </p:spPr>
        <p:txBody>
          <a:bodyPr>
            <a:normAutofit/>
          </a:bodyPr>
          <a:lstStyle/>
          <a:p>
            <a:r>
              <a:rPr lang="en-CA" dirty="0"/>
              <a:t>Application:</a:t>
            </a:r>
            <a:br>
              <a:rPr lang="en-CA" dirty="0"/>
            </a:br>
            <a:r>
              <a:rPr lang="en-CA" sz="3200" b="1" dirty="0"/>
              <a:t>undirected connected components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50AEA-6E0E-B9C7-3C26-001311F0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6C5B6D-8827-0114-2164-04149342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95968"/>
            <a:ext cx="65055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24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Connected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Example: </a:t>
            </a:r>
            <a:r>
              <a:rPr lang="en-CA" b="1" dirty="0"/>
              <a:t>undirected graph</a:t>
            </a:r>
            <a:r>
              <a:rPr lang="en-CA" dirty="0"/>
              <a:t> with three</a:t>
            </a:r>
            <a:r>
              <a:rPr lang="en-CA" b="1" dirty="0"/>
              <a:t> components</a:t>
            </a:r>
          </a:p>
        </p:txBody>
      </p:sp>
      <p:sp>
        <p:nvSpPr>
          <p:cNvPr id="4" name="Oval 3"/>
          <p:cNvSpPr/>
          <p:nvPr/>
        </p:nvSpPr>
        <p:spPr>
          <a:xfrm>
            <a:off x="2838203" y="2291938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094016" y="3406239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467595" y="3535252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4902530" y="2165268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5254532" y="3168733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6850083" y="2105891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580714" y="3220556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435439" y="2479964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8999366" y="3490050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7954489" y="4397829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>
            <a:stCxn id="4" idx="3"/>
          </p:cNvCxnSpPr>
          <p:nvPr/>
        </p:nvCxnSpPr>
        <p:spPr>
          <a:xfrm flipH="1">
            <a:off x="2565070" y="2829158"/>
            <a:ext cx="365305" cy="57708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7" idx="0"/>
          </p:cNvCxnSpPr>
          <p:nvPr/>
        </p:nvCxnSpPr>
        <p:spPr>
          <a:xfrm>
            <a:off x="3375423" y="2829158"/>
            <a:ext cx="406868" cy="70609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0"/>
          </p:cNvCxnSpPr>
          <p:nvPr/>
        </p:nvCxnSpPr>
        <p:spPr>
          <a:xfrm>
            <a:off x="5329467" y="2794660"/>
            <a:ext cx="239761" cy="37407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1" idx="1"/>
          </p:cNvCxnSpPr>
          <p:nvPr/>
        </p:nvCxnSpPr>
        <p:spPr>
          <a:xfrm>
            <a:off x="7325097" y="2693155"/>
            <a:ext cx="347789" cy="61957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  <a:endCxn id="11" idx="7"/>
          </p:cNvCxnSpPr>
          <p:nvPr/>
        </p:nvCxnSpPr>
        <p:spPr>
          <a:xfrm flipH="1">
            <a:off x="8117934" y="3017184"/>
            <a:ext cx="409677" cy="29554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3" idx="0"/>
          </p:cNvCxnSpPr>
          <p:nvPr/>
        </p:nvCxnSpPr>
        <p:spPr>
          <a:xfrm>
            <a:off x="8972659" y="3017184"/>
            <a:ext cx="341403" cy="47286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3"/>
            <a:endCxn id="14" idx="7"/>
          </p:cNvCxnSpPr>
          <p:nvPr/>
        </p:nvCxnSpPr>
        <p:spPr>
          <a:xfrm flipH="1">
            <a:off x="8491709" y="4027270"/>
            <a:ext cx="599829" cy="46273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7925100" y="3861824"/>
            <a:ext cx="222524" cy="54788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213674" y="4352946"/>
            <a:ext cx="4141911" cy="9523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Can you think of a way to </a:t>
            </a:r>
            <a:r>
              <a:rPr lang="en-CA" b="1" dirty="0"/>
              <a:t>use</a:t>
            </a:r>
            <a:r>
              <a:rPr lang="en-CA" dirty="0"/>
              <a:t> </a:t>
            </a:r>
            <a:r>
              <a:rPr lang="en-CA" b="1" dirty="0"/>
              <a:t>BFS</a:t>
            </a:r>
            <a:r>
              <a:rPr lang="en-CA" dirty="0"/>
              <a:t> to </a:t>
            </a:r>
            <a:r>
              <a:rPr lang="en-CA" b="1" dirty="0"/>
              <a:t>count how many </a:t>
            </a:r>
            <a:r>
              <a:rPr lang="en-CA" dirty="0"/>
              <a:t>connected components there are?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BB218-B580-4479-283E-91C55715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8EF11-4FF0-2387-8B99-9BFA5578B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621" y="3887064"/>
            <a:ext cx="7075665" cy="2739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Connected components</a:t>
            </a:r>
          </a:p>
        </p:txBody>
      </p:sp>
      <p:sp>
        <p:nvSpPr>
          <p:cNvPr id="4" name="Oval 3"/>
          <p:cNvSpPr/>
          <p:nvPr/>
        </p:nvSpPr>
        <p:spPr>
          <a:xfrm>
            <a:off x="3028703" y="1233132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2284516" y="2347433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3658095" y="2476446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093030" y="1106462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5445032" y="2109927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040583" y="1047085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771214" y="2161750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8625939" y="1421158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10</a:t>
            </a:r>
          </a:p>
        </p:txBody>
      </p:sp>
      <p:sp>
        <p:nvSpPr>
          <p:cNvPr id="13" name="Oval 12"/>
          <p:cNvSpPr/>
          <p:nvPr/>
        </p:nvSpPr>
        <p:spPr>
          <a:xfrm>
            <a:off x="9189866" y="2431244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8144989" y="3339023"/>
            <a:ext cx="629392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8</a:t>
            </a:r>
          </a:p>
        </p:txBody>
      </p:sp>
      <p:cxnSp>
        <p:nvCxnSpPr>
          <p:cNvPr id="16" name="Straight Connector 15"/>
          <p:cNvCxnSpPr>
            <a:stCxn id="4" idx="3"/>
          </p:cNvCxnSpPr>
          <p:nvPr/>
        </p:nvCxnSpPr>
        <p:spPr>
          <a:xfrm flipH="1">
            <a:off x="2755570" y="1770352"/>
            <a:ext cx="365305" cy="57708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7" idx="0"/>
          </p:cNvCxnSpPr>
          <p:nvPr/>
        </p:nvCxnSpPr>
        <p:spPr>
          <a:xfrm>
            <a:off x="3565923" y="1770352"/>
            <a:ext cx="406868" cy="70609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0"/>
          </p:cNvCxnSpPr>
          <p:nvPr/>
        </p:nvCxnSpPr>
        <p:spPr>
          <a:xfrm>
            <a:off x="5519967" y="1735854"/>
            <a:ext cx="239761" cy="37407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1" idx="1"/>
          </p:cNvCxnSpPr>
          <p:nvPr/>
        </p:nvCxnSpPr>
        <p:spPr>
          <a:xfrm>
            <a:off x="7515597" y="1634349"/>
            <a:ext cx="347789" cy="61957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  <a:endCxn id="11" idx="7"/>
          </p:cNvCxnSpPr>
          <p:nvPr/>
        </p:nvCxnSpPr>
        <p:spPr>
          <a:xfrm flipH="1">
            <a:off x="8308434" y="1958378"/>
            <a:ext cx="409677" cy="29554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13" idx="0"/>
          </p:cNvCxnSpPr>
          <p:nvPr/>
        </p:nvCxnSpPr>
        <p:spPr>
          <a:xfrm>
            <a:off x="9163159" y="1958378"/>
            <a:ext cx="341403" cy="47286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3"/>
            <a:endCxn id="14" idx="7"/>
          </p:cNvCxnSpPr>
          <p:nvPr/>
        </p:nvCxnSpPr>
        <p:spPr>
          <a:xfrm flipH="1">
            <a:off x="8682209" y="2968464"/>
            <a:ext cx="599829" cy="46273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8115600" y="2803018"/>
            <a:ext cx="222524" cy="54788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BB218-B580-4479-283E-91C55715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621EE4-10F1-2FFA-5278-9E37F5AE91C7}"/>
              </a:ext>
            </a:extLst>
          </p:cNvPr>
          <p:cNvSpPr/>
          <p:nvPr/>
        </p:nvSpPr>
        <p:spPr>
          <a:xfrm>
            <a:off x="680110" y="3403151"/>
            <a:ext cx="3695700" cy="46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BreadthFirstSearch</a:t>
            </a:r>
            <a:r>
              <a:rPr lang="en-CA" dirty="0"/>
              <a:t>(V, adj, 1)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7AEC42-400B-5B4D-5C52-276E5795BC97}"/>
              </a:ext>
            </a:extLst>
          </p:cNvPr>
          <p:cNvSpPr/>
          <p:nvPr/>
        </p:nvSpPr>
        <p:spPr>
          <a:xfrm>
            <a:off x="680110" y="3906633"/>
            <a:ext cx="3695700" cy="46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BreadthFirstSearch</a:t>
            </a:r>
            <a:r>
              <a:rPr lang="en-CA" dirty="0"/>
              <a:t>(V, adj, 3)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078CC6-FF9A-E3F5-ED5B-43681D058852}"/>
              </a:ext>
            </a:extLst>
          </p:cNvPr>
          <p:cNvSpPr/>
          <p:nvPr/>
        </p:nvSpPr>
        <p:spPr>
          <a:xfrm>
            <a:off x="680110" y="4406553"/>
            <a:ext cx="3695700" cy="46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BreadthFirstSearch</a:t>
            </a:r>
            <a:r>
              <a:rPr lang="en-CA" dirty="0"/>
              <a:t>(V, adj, 4)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9890F2-FA93-658D-4B5D-897C38D08F86}"/>
              </a:ext>
            </a:extLst>
          </p:cNvPr>
          <p:cNvSpPr/>
          <p:nvPr/>
        </p:nvSpPr>
        <p:spPr>
          <a:xfrm>
            <a:off x="3034146" y="1234121"/>
            <a:ext cx="629392" cy="6293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EC3F90E-09B4-7A09-FE51-0A9370DEB04F}"/>
              </a:ext>
            </a:extLst>
          </p:cNvPr>
          <p:cNvSpPr/>
          <p:nvPr/>
        </p:nvSpPr>
        <p:spPr>
          <a:xfrm>
            <a:off x="2289959" y="2348422"/>
            <a:ext cx="629392" cy="6293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93042-E6A7-F9D5-B7B1-E9BF06357F22}"/>
              </a:ext>
            </a:extLst>
          </p:cNvPr>
          <p:cNvSpPr/>
          <p:nvPr/>
        </p:nvSpPr>
        <p:spPr>
          <a:xfrm>
            <a:off x="3663538" y="2477435"/>
            <a:ext cx="629392" cy="6293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7FFB5EC-A74A-82F5-32C5-1169A2713F1F}"/>
              </a:ext>
            </a:extLst>
          </p:cNvPr>
          <p:cNvSpPr/>
          <p:nvPr/>
        </p:nvSpPr>
        <p:spPr>
          <a:xfrm>
            <a:off x="5093030" y="1106462"/>
            <a:ext cx="629392" cy="6293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87B6BF5-43A3-3E36-7AB5-0263F9B4F32E}"/>
              </a:ext>
            </a:extLst>
          </p:cNvPr>
          <p:cNvSpPr/>
          <p:nvPr/>
        </p:nvSpPr>
        <p:spPr>
          <a:xfrm>
            <a:off x="5445032" y="2109927"/>
            <a:ext cx="629392" cy="62939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97A96E0-6236-20BF-2652-5E50DFCA36E6}"/>
              </a:ext>
            </a:extLst>
          </p:cNvPr>
          <p:cNvSpPr/>
          <p:nvPr/>
        </p:nvSpPr>
        <p:spPr>
          <a:xfrm>
            <a:off x="7040583" y="1047085"/>
            <a:ext cx="629392" cy="6293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3E2EDD-754A-263B-A099-53C4CFED58AE}"/>
              </a:ext>
            </a:extLst>
          </p:cNvPr>
          <p:cNvSpPr/>
          <p:nvPr/>
        </p:nvSpPr>
        <p:spPr>
          <a:xfrm>
            <a:off x="7771214" y="2161750"/>
            <a:ext cx="629392" cy="6293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4D057A-39AC-4918-BBF1-C08984B6905D}"/>
              </a:ext>
            </a:extLst>
          </p:cNvPr>
          <p:cNvSpPr/>
          <p:nvPr/>
        </p:nvSpPr>
        <p:spPr>
          <a:xfrm>
            <a:off x="8625939" y="1421158"/>
            <a:ext cx="629392" cy="6293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C16E5C-9B0D-07DC-184A-AEC0B4299FFB}"/>
              </a:ext>
            </a:extLst>
          </p:cNvPr>
          <p:cNvSpPr/>
          <p:nvPr/>
        </p:nvSpPr>
        <p:spPr>
          <a:xfrm>
            <a:off x="9189866" y="2431244"/>
            <a:ext cx="629392" cy="6293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DC2166-8E66-6E33-0B92-4BDA9AA06702}"/>
              </a:ext>
            </a:extLst>
          </p:cNvPr>
          <p:cNvSpPr/>
          <p:nvPr/>
        </p:nvSpPr>
        <p:spPr>
          <a:xfrm>
            <a:off x="8144989" y="3339023"/>
            <a:ext cx="629392" cy="6293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53B0FA6-191F-D1B2-933A-77E1F251B534}"/>
                  </a:ext>
                </a:extLst>
              </p:cNvPr>
              <p:cNvSpPr/>
              <p:nvPr/>
            </p:nvSpPr>
            <p:spPr>
              <a:xfrm>
                <a:off x="9910557" y="2423202"/>
                <a:ext cx="2144664" cy="675059"/>
              </a:xfrm>
              <a:prstGeom prst="wedgeRectCallout">
                <a:avLst>
                  <a:gd name="adj1" fmla="val -41897"/>
                  <a:gd name="adj2" fmla="val -237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Can be done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time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653B0FA6-191F-D1B2-933A-77E1F251B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557" y="2423202"/>
                <a:ext cx="2144664" cy="675059"/>
              </a:xfrm>
              <a:prstGeom prst="wedgeRectCallout">
                <a:avLst>
                  <a:gd name="adj1" fmla="val -41897"/>
                  <a:gd name="adj2" fmla="val -23772"/>
                </a:avLst>
              </a:prstGeom>
              <a:blipFill>
                <a:blip r:embed="rId3"/>
                <a:stretch>
                  <a:fillRect t="-1770" b="-97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1AC8F5F2-0553-D97A-72C5-323A4A1B871C}"/>
              </a:ext>
            </a:extLst>
          </p:cNvPr>
          <p:cNvSpPr/>
          <p:nvPr/>
        </p:nvSpPr>
        <p:spPr>
          <a:xfrm>
            <a:off x="9713685" y="3071459"/>
            <a:ext cx="2144664" cy="434912"/>
          </a:xfrm>
          <a:prstGeom prst="wedgeRectCallout">
            <a:avLst>
              <a:gd name="adj1" fmla="val -31492"/>
              <a:gd name="adj2" fmla="val 107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Complexity?</a:t>
            </a:r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8D300968-78BC-1300-1255-0B78AF13C3AB}"/>
              </a:ext>
            </a:extLst>
          </p:cNvPr>
          <p:cNvSpPr/>
          <p:nvPr/>
        </p:nvSpPr>
        <p:spPr>
          <a:xfrm>
            <a:off x="135467" y="5197928"/>
            <a:ext cx="4240343" cy="1148443"/>
          </a:xfrm>
          <a:prstGeom prst="wedgeRectCallout">
            <a:avLst>
              <a:gd name="adj1" fmla="val 95767"/>
              <a:gd name="adj2" fmla="val 9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Modified BFS that (1) reuses the same colour array for consecutive calls and (2) sets comp[u] = </a:t>
            </a:r>
            <a:r>
              <a:rPr lang="en-CA" dirty="0" err="1"/>
              <a:t>compNum</a:t>
            </a:r>
            <a:r>
              <a:rPr lang="en-CA" dirty="0"/>
              <a:t> for each node u it visits</a:t>
            </a:r>
          </a:p>
        </p:txBody>
      </p:sp>
    </p:spTree>
    <p:extLst>
      <p:ext uri="{BB962C8B-B14F-4D97-AF65-F5344CB8AC3E}">
        <p14:creationId xmlns:p14="http://schemas.microsoft.com/office/powerpoint/2010/main" val="41633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24" grpId="0" animBg="1"/>
      <p:bldP spid="42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9B1B2C-3E94-4CF0-64E0-5FC05FAF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D9E39-D71D-B0E3-A67F-04CA4B58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98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B2B0-8E79-D92B-F2A3-8ADE6FD9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86" y="1115121"/>
            <a:ext cx="10462142" cy="928023"/>
          </a:xfrm>
        </p:spPr>
        <p:txBody>
          <a:bodyPr>
            <a:normAutofit fontScale="90000"/>
          </a:bodyPr>
          <a:lstStyle/>
          <a:p>
            <a:r>
              <a:rPr lang="en-CA" dirty="0"/>
              <a:t>Answer to BFS tree property exercise…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D7512-7E99-8A55-FD49-5E84B4B2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0CBC5-DD92-3767-5E71-81885CA97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9" t="4201" r="31355" b="43685"/>
          <a:stretch/>
        </p:blipFill>
        <p:spPr>
          <a:xfrm rot="16200000">
            <a:off x="4711658" y="380551"/>
            <a:ext cx="2765506" cy="6241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F01E9-AD9E-5E35-2633-DB83671FA1B8}"/>
              </a:ext>
            </a:extLst>
          </p:cNvPr>
          <p:cNvSpPr txBox="1"/>
          <p:nvPr/>
        </p:nvSpPr>
        <p:spPr>
          <a:xfrm>
            <a:off x="4767146" y="487308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E6AE8-EC08-FE13-A255-1989B50EA4C1}"/>
              </a:ext>
            </a:extLst>
          </p:cNvPr>
          <p:cNvSpPr txBox="1"/>
          <p:nvPr/>
        </p:nvSpPr>
        <p:spPr>
          <a:xfrm>
            <a:off x="3246863" y="488423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Bfs</a:t>
            </a:r>
            <a:r>
              <a:rPr lang="en-CA" dirty="0"/>
              <a:t>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2198F-4B87-411D-21D2-7C78906160EC}"/>
              </a:ext>
            </a:extLst>
          </p:cNvPr>
          <p:cNvSpPr txBox="1"/>
          <p:nvPr/>
        </p:nvSpPr>
        <p:spPr>
          <a:xfrm>
            <a:off x="8164550" y="488423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5B69C-CD41-5BEF-E378-2C1455D67F9B}"/>
              </a:ext>
            </a:extLst>
          </p:cNvPr>
          <p:cNvSpPr txBox="1"/>
          <p:nvPr/>
        </p:nvSpPr>
        <p:spPr>
          <a:xfrm>
            <a:off x="6644267" y="489538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Bfs</a:t>
            </a:r>
            <a:r>
              <a:rPr lang="en-CA" dirty="0"/>
              <a:t> tree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B0829-1431-3AA9-2287-F832378E026D}"/>
              </a:ext>
            </a:extLst>
          </p:cNvPr>
          <p:cNvSpPr txBox="1"/>
          <p:nvPr/>
        </p:nvSpPr>
        <p:spPr>
          <a:xfrm>
            <a:off x="974558" y="6033837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Dotted = back edge</a:t>
            </a:r>
          </a:p>
        </p:txBody>
      </p:sp>
    </p:spTree>
    <p:extLst>
      <p:ext uri="{BB962C8B-B14F-4D97-AF65-F5344CB8AC3E}">
        <p14:creationId xmlns:p14="http://schemas.microsoft.com/office/powerpoint/2010/main" val="41993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EB72C-2C46-6186-ACCF-D8B3A454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7939448" cy="1028386"/>
          </a:xfrm>
        </p:spPr>
        <p:txBody>
          <a:bodyPr/>
          <a:lstStyle/>
          <a:p>
            <a:r>
              <a:rPr lang="en-CA" dirty="0"/>
              <a:t>Properties of graphs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EE841F-417B-CF9B-5AAA-413DE5468021}"/>
              </a:ext>
            </a:extLst>
          </p:cNvPr>
          <p:cNvSpPr/>
          <p:nvPr/>
        </p:nvSpPr>
        <p:spPr>
          <a:xfrm>
            <a:off x="10470566" y="4943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BBC1E1-73E5-A2D5-832F-C8D1B6D4C8DA}"/>
              </a:ext>
            </a:extLst>
          </p:cNvPr>
          <p:cNvSpPr/>
          <p:nvPr/>
        </p:nvSpPr>
        <p:spPr>
          <a:xfrm>
            <a:off x="7993519" y="15810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4DA2AD-4936-DE6B-1450-EEAC39DAF4BF}"/>
              </a:ext>
            </a:extLst>
          </p:cNvPr>
          <p:cNvSpPr/>
          <p:nvPr/>
        </p:nvSpPr>
        <p:spPr>
          <a:xfrm>
            <a:off x="9487654" y="158447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C8DD5B-8204-74A0-D64B-4D6AF2E22FB3}"/>
              </a:ext>
            </a:extLst>
          </p:cNvPr>
          <p:cNvSpPr/>
          <p:nvPr/>
        </p:nvSpPr>
        <p:spPr>
          <a:xfrm>
            <a:off x="8852291" y="4943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F3581C5-7E56-C779-0197-ED91A67C1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748" y="1243892"/>
                <a:ext cx="9905998" cy="511977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Number of vertices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CA" dirty="0"/>
              </a:p>
              <a:p>
                <a:r>
                  <a:rPr lang="en-CA" dirty="0"/>
                  <a:t>Number of edges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Note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 is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/>
                  <a:t> but </a:t>
                </a:r>
                <a:r>
                  <a:rPr lang="en-CA" b="1" dirty="0"/>
                  <a:t>not necessarily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For undirected graphs,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dirty="0"/>
              </a:p>
              <a:p>
                <a:pPr lvl="2"/>
                <a:r>
                  <a:rPr lang="en-CA" dirty="0"/>
                  <a:t>(Asymptotically, no different)</a:t>
                </a:r>
              </a:p>
              <a:p>
                <a:pPr lvl="2"/>
                <a:endParaRPr lang="en-CA" dirty="0"/>
              </a:p>
              <a:p>
                <a:r>
                  <a:rPr lang="en-CA" dirty="0"/>
                  <a:t>Other common terminology:</a:t>
                </a:r>
              </a:p>
              <a:p>
                <a:pPr lvl="1"/>
                <a:r>
                  <a:rPr lang="en-CA" b="1" dirty="0"/>
                  <a:t>vertices = nodes</a:t>
                </a:r>
                <a:r>
                  <a:rPr lang="en-CA" dirty="0"/>
                  <a:t>		edges = arcs</a:t>
                </a: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F3581C5-7E56-C779-0197-ED91A67C1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48" y="1243892"/>
                <a:ext cx="9905998" cy="5119771"/>
              </a:xfrm>
              <a:blipFill>
                <a:blip r:embed="rId2"/>
                <a:stretch>
                  <a:fillRect l="-1600" t="-1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31332AB-0E32-FB78-78FB-6B5806A2992A}"/>
              </a:ext>
            </a:extLst>
          </p:cNvPr>
          <p:cNvCxnSpPr>
            <a:cxnSpLocks/>
            <a:stCxn id="7" idx="3"/>
            <a:endCxn id="9" idx="7"/>
          </p:cNvCxnSpPr>
          <p:nvPr/>
        </p:nvCxnSpPr>
        <p:spPr>
          <a:xfrm flipH="1">
            <a:off x="8561147" y="1016351"/>
            <a:ext cx="2006809" cy="654306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C5F5A9-BA91-9792-0BE6-7DE2461367F3}"/>
                  </a:ext>
                </a:extLst>
              </p:cNvPr>
              <p:cNvSpPr txBox="1"/>
              <p:nvPr/>
            </p:nvSpPr>
            <p:spPr>
              <a:xfrm>
                <a:off x="9562063" y="2308596"/>
                <a:ext cx="23660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12 edges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=4⋅3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C5F5A9-BA91-9792-0BE6-7DE246136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063" y="2308596"/>
                <a:ext cx="2366042" cy="646331"/>
              </a:xfrm>
              <a:prstGeom prst="rect">
                <a:avLst/>
              </a:prstGeom>
              <a:blipFill>
                <a:blip r:embed="rId3"/>
                <a:stretch>
                  <a:fillRect l="-2320" t="-5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1FC51EA-F3B1-E779-1ED1-BA9CDAD7EA98}"/>
              </a:ext>
            </a:extLst>
          </p:cNvPr>
          <p:cNvCxnSpPr>
            <a:cxnSpLocks/>
            <a:stCxn id="10" idx="0"/>
            <a:endCxn id="11" idx="5"/>
          </p:cNvCxnSpPr>
          <p:nvPr/>
        </p:nvCxnSpPr>
        <p:spPr>
          <a:xfrm flipH="1" flipV="1">
            <a:off x="9419919" y="1016351"/>
            <a:ext cx="400244" cy="568120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E6E3041-C4AF-24DA-37DC-D8082BD5DA78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 flipV="1">
            <a:off x="8658537" y="1886883"/>
            <a:ext cx="829117" cy="3378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BB009CF-5D2A-2B74-2FD3-2C0B1FA9D419}"/>
              </a:ext>
            </a:extLst>
          </p:cNvPr>
          <p:cNvCxnSpPr>
            <a:cxnSpLocks/>
            <a:stCxn id="11" idx="3"/>
            <a:endCxn id="9" idx="0"/>
          </p:cNvCxnSpPr>
          <p:nvPr/>
        </p:nvCxnSpPr>
        <p:spPr>
          <a:xfrm flipH="1">
            <a:off x="8326028" y="1016351"/>
            <a:ext cx="623653" cy="564742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3226BAE-972F-C824-5547-DEE535F20D68}"/>
              </a:ext>
            </a:extLst>
          </p:cNvPr>
          <p:cNvCxnSpPr>
            <a:cxnSpLocks/>
            <a:stCxn id="7" idx="2"/>
            <a:endCxn id="11" idx="6"/>
          </p:cNvCxnSpPr>
          <p:nvPr/>
        </p:nvCxnSpPr>
        <p:spPr>
          <a:xfrm flipH="1">
            <a:off x="9517309" y="800126"/>
            <a:ext cx="953257" cy="0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411C776-F7BB-E901-969B-0309F7F68732}"/>
              </a:ext>
            </a:extLst>
          </p:cNvPr>
          <p:cNvCxnSpPr>
            <a:cxnSpLocks/>
            <a:stCxn id="7" idx="4"/>
            <a:endCxn id="10" idx="7"/>
          </p:cNvCxnSpPr>
          <p:nvPr/>
        </p:nvCxnSpPr>
        <p:spPr>
          <a:xfrm flipH="1">
            <a:off x="10055282" y="1105915"/>
            <a:ext cx="747793" cy="568120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33E38B8-5C3E-88EF-EDA5-0C38C0C6CA04}"/>
                  </a:ext>
                </a:extLst>
              </p:cNvPr>
              <p:cNvSpPr/>
              <p:nvPr/>
            </p:nvSpPr>
            <p:spPr>
              <a:xfrm>
                <a:off x="10034779" y="553585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33E38B8-5C3E-88EF-EDA5-0C38C0C6C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779" y="5535859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D4D9CFA-1E6A-42DD-DABE-D5EA9CCF04AE}"/>
                  </a:ext>
                </a:extLst>
              </p:cNvPr>
              <p:cNvSpPr/>
              <p:nvPr/>
            </p:nvSpPr>
            <p:spPr>
              <a:xfrm>
                <a:off x="8416504" y="553585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D4D9CFA-1E6A-42DD-DABE-D5EA9CCF0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504" y="5535859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EBBCB32-7175-7354-3F32-9071FFAB3B4D}"/>
              </a:ext>
            </a:extLst>
          </p:cNvPr>
          <p:cNvCxnSpPr>
            <a:cxnSpLocks/>
            <a:stCxn id="79" idx="6"/>
            <a:endCxn id="78" idx="2"/>
          </p:cNvCxnSpPr>
          <p:nvPr/>
        </p:nvCxnSpPr>
        <p:spPr>
          <a:xfrm>
            <a:off x="9081522" y="5841649"/>
            <a:ext cx="953257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6C6DA754-90DF-95A8-D900-2EDAE4C35F02}"/>
                  </a:ext>
                </a:extLst>
              </p:cNvPr>
              <p:cNvSpPr/>
              <p:nvPr/>
            </p:nvSpPr>
            <p:spPr>
              <a:xfrm>
                <a:off x="8106832" y="4249246"/>
                <a:ext cx="3028752" cy="490808"/>
              </a:xfrm>
              <a:prstGeom prst="wedgeRectCallout">
                <a:avLst>
                  <a:gd name="adj1" fmla="val -27869"/>
                  <a:gd name="adj2" fmla="val 2357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Head</a:t>
                </a:r>
                <a:r>
                  <a:rPr lang="en-CA" dirty="0"/>
                  <a:t> of the edge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6C6DA754-90DF-95A8-D900-2EDAE4C35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832" y="4249246"/>
                <a:ext cx="3028752" cy="490808"/>
              </a:xfrm>
              <a:prstGeom prst="wedgeRectCallout">
                <a:avLst>
                  <a:gd name="adj1" fmla="val -27869"/>
                  <a:gd name="adj2" fmla="val 23572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peech Bubble: Rectangle 80">
            <a:extLst>
              <a:ext uri="{FF2B5EF4-FFF2-40B4-BE49-F238E27FC236}">
                <a16:creationId xmlns:a16="http://schemas.microsoft.com/office/drawing/2014/main" id="{E80EDDDB-57B0-B61B-D8E6-55B6BE5D8B5C}"/>
              </a:ext>
            </a:extLst>
          </p:cNvPr>
          <p:cNvSpPr/>
          <p:nvPr/>
        </p:nvSpPr>
        <p:spPr>
          <a:xfrm>
            <a:off x="9957370" y="4817366"/>
            <a:ext cx="1970735" cy="456163"/>
          </a:xfrm>
          <a:prstGeom prst="wedgeRectCallout">
            <a:avLst>
              <a:gd name="adj1" fmla="val -28609"/>
              <a:gd name="adj2" fmla="val 1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Tail</a:t>
            </a:r>
            <a:r>
              <a:rPr lang="en-CA" dirty="0"/>
              <a:t> of the edge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F6B746-F771-B8BB-F7D2-1AF7A219BC15}"/>
              </a:ext>
            </a:extLst>
          </p:cNvPr>
          <p:cNvSpPr/>
          <p:nvPr/>
        </p:nvSpPr>
        <p:spPr>
          <a:xfrm>
            <a:off x="9277306" y="6241327"/>
            <a:ext cx="2569932" cy="42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(or </a:t>
            </a:r>
            <a:r>
              <a:rPr lang="en-CA" b="1" dirty="0"/>
              <a:t>source </a:t>
            </a:r>
            <a:r>
              <a:rPr lang="en-CA" dirty="0"/>
              <a:t>&amp; </a:t>
            </a:r>
            <a:r>
              <a:rPr lang="en-CA" b="1" dirty="0"/>
              <a:t>target</a:t>
            </a:r>
            <a:r>
              <a:rPr lang="en-CA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13C36-FA5D-8D4E-313C-B5F35EA4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/>
      <p:bldP spid="78" grpId="0" uiExpand="1" animBg="1"/>
      <p:bldP spid="79" grpId="0" uiExpand="1" animBg="1"/>
      <p:bldP spid="31" grpId="0" animBg="1"/>
      <p:bldP spid="8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2D18-F633-834E-E2BB-A1348E3D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few more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C5C35-C748-D519-034C-0573A9CE5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236374"/>
                <a:ext cx="10400005" cy="4597756"/>
              </a:xfrm>
            </p:spPr>
            <p:txBody>
              <a:bodyPr/>
              <a:lstStyle/>
              <a:p>
                <a:r>
                  <a:rPr lang="en-CA" dirty="0"/>
                  <a:t>The </a:t>
                </a:r>
                <a:r>
                  <a:rPr lang="en-CA" b="1" dirty="0"/>
                  <a:t>indegree </a:t>
                </a:r>
                <a:r>
                  <a:rPr lang="en-CA" dirty="0"/>
                  <a:t>of a node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dirty="0"/>
                  <a:t>, denoted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0">
                        <a:latin typeface="Cambria Math" panose="02040503050406030204" pitchFamily="18" charset="0"/>
                      </a:rPr>
                      <m:t>indeg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is the number of edges </a:t>
                </a:r>
                <a:r>
                  <a:rPr lang="en-CA" b="1" dirty="0"/>
                  <a:t>directed </a:t>
                </a:r>
                <a:r>
                  <a:rPr lang="en-CA" b="1" dirty="0" err="1"/>
                  <a:t>into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The </a:t>
                </a:r>
                <a:r>
                  <a:rPr lang="en-CA" b="1" dirty="0"/>
                  <a:t>outdegree</a:t>
                </a:r>
                <a:r>
                  <a:rPr lang="en-CA" dirty="0"/>
                  <a:t>,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outdeg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</a:t>
                </a:r>
                <a:br>
                  <a:rPr lang="en-CA" dirty="0"/>
                </a:br>
                <a:r>
                  <a:rPr lang="en-CA" dirty="0"/>
                  <a:t>is the number of edges </a:t>
                </a:r>
                <a:r>
                  <a:rPr lang="en-CA" b="1" dirty="0"/>
                  <a:t>directed out from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The </a:t>
                </a:r>
                <a:r>
                  <a:rPr lang="en-CA" b="1" dirty="0"/>
                  <a:t>neighbours </a:t>
                </a:r>
                <a:r>
                  <a:rPr lang="en-CA" dirty="0"/>
                  <a:t>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are the nodes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points to</a:t>
                </a:r>
              </a:p>
              <a:p>
                <a:pPr lvl="1"/>
                <a:r>
                  <a:rPr lang="en-CA" dirty="0"/>
                  <a:t>Also called the </a:t>
                </a:r>
                <a:r>
                  <a:rPr lang="en-CA" b="1" dirty="0"/>
                  <a:t>nodes adjacent to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dirty="0"/>
                  <a:t>,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adj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8C5C35-C748-D519-034C-0573A9CE5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236374"/>
                <a:ext cx="10400005" cy="4597756"/>
              </a:xfrm>
              <a:blipFill>
                <a:blip r:embed="rId2"/>
                <a:stretch>
                  <a:fillRect l="-1524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B51CAAE-6C71-68D7-DEE9-DBBC329746FA}"/>
              </a:ext>
            </a:extLst>
          </p:cNvPr>
          <p:cNvSpPr/>
          <p:nvPr/>
        </p:nvSpPr>
        <p:spPr>
          <a:xfrm>
            <a:off x="2182047" y="575986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E96D002-17EA-B668-3CE7-03F20F19D3EF}"/>
                  </a:ext>
                </a:extLst>
              </p:cNvPr>
              <p:cNvSpPr/>
              <p:nvPr/>
            </p:nvSpPr>
            <p:spPr>
              <a:xfrm>
                <a:off x="3957885" y="4930854"/>
                <a:ext cx="665018" cy="611579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E96D002-17EA-B668-3CE7-03F20F19D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85" y="4930854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C60768C-2BE6-DE86-33B2-65B04758C30C}"/>
              </a:ext>
            </a:extLst>
          </p:cNvPr>
          <p:cNvSpPr/>
          <p:nvPr/>
        </p:nvSpPr>
        <p:spPr>
          <a:xfrm>
            <a:off x="2738513" y="495507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E0F6DB-5DC9-B565-3E03-322CE9F7EC82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403531" y="5236644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2A3C1F-0C98-385A-1C7D-2C13427EF1EE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749675" y="5566658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90E0D8E-A04E-D726-E5CC-84216822F991}"/>
              </a:ext>
            </a:extLst>
          </p:cNvPr>
          <p:cNvSpPr/>
          <p:nvPr/>
        </p:nvSpPr>
        <p:spPr>
          <a:xfrm>
            <a:off x="1042132" y="498429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285AF6-AE91-BDEF-854F-02E2BE4E58E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609760" y="5506306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0EF7CDBA-6A30-C728-F2A1-4DD7BB7DE2F4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805799" y="3824378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1B23A13-6195-6223-ED56-1529656E218B}"/>
              </a:ext>
            </a:extLst>
          </p:cNvPr>
          <p:cNvSpPr/>
          <p:nvPr/>
        </p:nvSpPr>
        <p:spPr>
          <a:xfrm>
            <a:off x="5455025" y="579384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7C12FD-4E27-38FB-5B72-F53FA86D5B15}"/>
              </a:ext>
            </a:extLst>
          </p:cNvPr>
          <p:cNvSpPr/>
          <p:nvPr/>
        </p:nvSpPr>
        <p:spPr>
          <a:xfrm>
            <a:off x="6061073" y="471462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C25155-4311-6C08-1096-C0095B997E5B}"/>
              </a:ext>
            </a:extLst>
          </p:cNvPr>
          <p:cNvSpPr/>
          <p:nvPr/>
        </p:nvSpPr>
        <p:spPr>
          <a:xfrm>
            <a:off x="6898630" y="604212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F60FAD-7345-EE0C-5228-0E5557EF2238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628701" y="5236642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53707F-48FA-1967-C2C5-7DD0E1C112F9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6022653" y="6315856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5551FF-E651-D2AB-330C-C89631457DB9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787534" y="5236642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62B3FE-885D-E81B-6397-D343E8D2E85B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4622903" y="5236644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C69C23-0239-C618-F6F0-FA22CFF5350E}"/>
                  </a:ext>
                </a:extLst>
              </p:cNvPr>
              <p:cNvSpPr txBox="1"/>
              <p:nvPr/>
            </p:nvSpPr>
            <p:spPr>
              <a:xfrm>
                <a:off x="7951891" y="4849935"/>
                <a:ext cx="261469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𝑖𝑛𝑑𝑒𝑔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A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𝑜𝑢𝑡𝑑𝑒𝑔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𝑎𝑑𝑗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={1,5}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C69C23-0239-C618-F6F0-FA22CFF53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891" y="4849935"/>
                <a:ext cx="2614690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0F4BFEFB-AE6E-1913-7EC1-FEFB026330B8}"/>
                  </a:ext>
                </a:extLst>
              </p:cNvPr>
              <p:cNvSpPr/>
              <p:nvPr/>
            </p:nvSpPr>
            <p:spPr>
              <a:xfrm>
                <a:off x="9212239" y="2115403"/>
                <a:ext cx="2614690" cy="914400"/>
              </a:xfrm>
              <a:prstGeom prst="wedgeRectCallout">
                <a:avLst>
                  <a:gd name="adj1" fmla="val -106435"/>
                  <a:gd name="adj2" fmla="val -9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or simply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 an undirected graph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0F4BFEFB-AE6E-1913-7EC1-FEFB02633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239" y="2115403"/>
                <a:ext cx="2614690" cy="914400"/>
              </a:xfrm>
              <a:prstGeom prst="wedgeRectCallout">
                <a:avLst>
                  <a:gd name="adj1" fmla="val -106435"/>
                  <a:gd name="adj2" fmla="val -933"/>
                </a:avLst>
              </a:prstGeom>
              <a:blipFill>
                <a:blip r:embed="rId5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274DE53-9AF6-8DC3-BC50-9521B0CD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5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59BF-22AB-5268-844D-2787849D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Data structures </a:t>
            </a:r>
            <a:r>
              <a:rPr lang="en-CA" dirty="0"/>
              <a:t>for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A892-4894-4541-4BAC-C29636B68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 main representations</a:t>
            </a:r>
          </a:p>
          <a:p>
            <a:pPr lvl="1"/>
            <a:r>
              <a:rPr lang="en-CA" b="1" dirty="0"/>
              <a:t>Adjacency matrix</a:t>
            </a:r>
          </a:p>
          <a:p>
            <a:pPr lvl="1"/>
            <a:r>
              <a:rPr lang="en-CA" b="1" dirty="0"/>
              <a:t>Adjacency list</a:t>
            </a:r>
          </a:p>
          <a:p>
            <a:r>
              <a:rPr lang="en-CA" dirty="0"/>
              <a:t>Each has pros &amp; cons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E1205-4FA8-BF28-CA84-64940A66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6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AB34-8E20-6791-CBA3-0A459C39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Adjacency matrix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1F5C-AE26-225A-0B40-0E01E7FC6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94221"/>
                <a:ext cx="9905998" cy="47399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matrix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rows &amp; columns indexed by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is an edge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non-edge</a:t>
                </a:r>
              </a:p>
              <a:p>
                <a:r>
                  <a:rPr lang="en-CA" dirty="0"/>
                  <a:t>Diagonal = 0 (no self edges)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1F5C-AE26-225A-0B40-0E01E7FC6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94221"/>
                <a:ext cx="9905998" cy="4739909"/>
              </a:xfr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18">
            <a:extLst>
              <a:ext uri="{FF2B5EF4-FFF2-40B4-BE49-F238E27FC236}">
                <a16:creationId xmlns:a16="http://schemas.microsoft.com/office/drawing/2014/main" id="{A7AD6FFE-5DCD-2CDE-62D0-1A565AE83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21018"/>
              </p:ext>
            </p:extLst>
          </p:nvPr>
        </p:nvGraphicFramePr>
        <p:xfrm>
          <a:off x="8534190" y="4034312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F965128-35AB-4F7A-27DE-14F3C1261CA2}"/>
              </a:ext>
            </a:extLst>
          </p:cNvPr>
          <p:cNvSpPr/>
          <p:nvPr/>
        </p:nvSpPr>
        <p:spPr>
          <a:xfrm>
            <a:off x="1659532" y="543638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A85832-CF98-B43C-1100-31CB0EE67F64}"/>
              </a:ext>
            </a:extLst>
          </p:cNvPr>
          <p:cNvSpPr/>
          <p:nvPr/>
        </p:nvSpPr>
        <p:spPr>
          <a:xfrm>
            <a:off x="3435370" y="460737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5E96-198E-38DF-EEC8-7921A23113CD}"/>
              </a:ext>
            </a:extLst>
          </p:cNvPr>
          <p:cNvSpPr/>
          <p:nvPr/>
        </p:nvSpPr>
        <p:spPr>
          <a:xfrm>
            <a:off x="2215998" y="463159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CF37B4-3374-F93A-6732-D26D78CE26CE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2881016" y="4913164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E9EEB-F9F5-869D-3D16-5E671B6B834D}"/>
              </a:ext>
            </a:extLst>
          </p:cNvPr>
          <p:cNvCxnSpPr>
            <a:cxnSpLocks/>
            <a:stCxn id="5" idx="7"/>
            <a:endCxn id="7" idx="4"/>
          </p:cNvCxnSpPr>
          <p:nvPr/>
        </p:nvCxnSpPr>
        <p:spPr>
          <a:xfrm flipV="1">
            <a:off x="2227160" y="5243178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6BCD145-5B38-45A7-BDE3-0408984F69FF}"/>
              </a:ext>
            </a:extLst>
          </p:cNvPr>
          <p:cNvSpPr/>
          <p:nvPr/>
        </p:nvSpPr>
        <p:spPr>
          <a:xfrm>
            <a:off x="519617" y="466081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569F0B-16A2-0FAA-B453-E67CCEBA6E1E}"/>
              </a:ext>
            </a:extLst>
          </p:cNvPr>
          <p:cNvCxnSpPr>
            <a:cxnSpLocks/>
            <a:stCxn id="10" idx="5"/>
            <a:endCxn id="5" idx="1"/>
          </p:cNvCxnSpPr>
          <p:nvPr/>
        </p:nvCxnSpPr>
        <p:spPr>
          <a:xfrm>
            <a:off x="1087245" y="5182826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74F5E32-BCB1-A5D5-0C0B-D2DDDD78E1CC}"/>
              </a:ext>
            </a:extLst>
          </p:cNvPr>
          <p:cNvCxnSpPr>
            <a:stCxn id="6" idx="1"/>
            <a:endCxn id="10" idx="7"/>
          </p:cNvCxnSpPr>
          <p:nvPr/>
        </p:nvCxnSpPr>
        <p:spPr>
          <a:xfrm rot="16200000" flipH="1" flipV="1">
            <a:off x="2283284" y="3500898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5B18084-DE46-428D-15FF-0811A7C31BDB}"/>
              </a:ext>
            </a:extLst>
          </p:cNvPr>
          <p:cNvSpPr/>
          <p:nvPr/>
        </p:nvSpPr>
        <p:spPr>
          <a:xfrm>
            <a:off x="4932510" y="547036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87BF74-A3B3-CB67-2A15-E685A7E1CC6A}"/>
              </a:ext>
            </a:extLst>
          </p:cNvPr>
          <p:cNvSpPr/>
          <p:nvPr/>
        </p:nvSpPr>
        <p:spPr>
          <a:xfrm>
            <a:off x="5538558" y="439114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0F9FB-7ED7-A0EC-6B03-48E149AEC487}"/>
              </a:ext>
            </a:extLst>
          </p:cNvPr>
          <p:cNvSpPr/>
          <p:nvPr/>
        </p:nvSpPr>
        <p:spPr>
          <a:xfrm>
            <a:off x="6376115" y="571864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650976-76AC-C4D5-E2A0-78EE1AF3161F}"/>
              </a:ext>
            </a:extLst>
          </p:cNvPr>
          <p:cNvCxnSpPr>
            <a:cxnSpLocks/>
            <a:stCxn id="14" idx="5"/>
            <a:endCxn id="15" idx="0"/>
          </p:cNvCxnSpPr>
          <p:nvPr/>
        </p:nvCxnSpPr>
        <p:spPr>
          <a:xfrm>
            <a:off x="6106186" y="4913162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35C4AB-966D-9AF6-1D7F-169B43EC6556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5500138" y="5992376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E9E104-77AB-AE8A-EB5D-260A5DC1E404}"/>
              </a:ext>
            </a:extLst>
          </p:cNvPr>
          <p:cNvCxnSpPr>
            <a:cxnSpLocks/>
            <a:stCxn id="13" idx="0"/>
            <a:endCxn id="14" idx="3"/>
          </p:cNvCxnSpPr>
          <p:nvPr/>
        </p:nvCxnSpPr>
        <p:spPr>
          <a:xfrm flipV="1">
            <a:off x="5265019" y="4913162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527788-7759-CE3F-AB65-3A760FE56D6B}"/>
              </a:ext>
            </a:extLst>
          </p:cNvPr>
          <p:cNvCxnSpPr>
            <a:cxnSpLocks/>
            <a:stCxn id="6" idx="6"/>
            <a:endCxn id="13" idx="1"/>
          </p:cNvCxnSpPr>
          <p:nvPr/>
        </p:nvCxnSpPr>
        <p:spPr>
          <a:xfrm>
            <a:off x="4100388" y="4913164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B17EAB-4EA0-009B-2CF9-B7BBDEB34242}"/>
              </a:ext>
            </a:extLst>
          </p:cNvPr>
          <p:cNvSpPr txBox="1"/>
          <p:nvPr/>
        </p:nvSpPr>
        <p:spPr>
          <a:xfrm rot="16200000">
            <a:off x="7331558" y="504627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3961E6-4DAE-4486-79A7-9D169E45D26A}"/>
              </a:ext>
            </a:extLst>
          </p:cNvPr>
          <p:cNvSpPr txBox="1"/>
          <p:nvPr/>
        </p:nvSpPr>
        <p:spPr>
          <a:xfrm>
            <a:off x="11025141" y="3200424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5DC4BF-D748-C8DD-2829-86CAC87B6731}"/>
                  </a:ext>
                </a:extLst>
              </p:cNvPr>
              <p:cNvSpPr txBox="1"/>
              <p:nvPr/>
            </p:nvSpPr>
            <p:spPr>
              <a:xfrm>
                <a:off x="8049063" y="2765811"/>
                <a:ext cx="23968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4400" dirty="0"/>
                  <a:t>Matrix </a:t>
                </a:r>
                <a14:m>
                  <m:oMath xmlns:m="http://schemas.openxmlformats.org/officeDocument/2006/math">
                    <m:r>
                      <a:rPr lang="en-CA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CA" sz="4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5DC4BF-D748-C8DD-2829-86CAC87B6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63" y="2765811"/>
                <a:ext cx="2396810" cy="769441"/>
              </a:xfrm>
              <a:prstGeom prst="rect">
                <a:avLst/>
              </a:prstGeom>
              <a:blipFill>
                <a:blip r:embed="rId3"/>
                <a:stretch>
                  <a:fillRect l="-10152" t="-16667" b="-373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EDD53A-8905-01DF-C2C9-5AEDB9EA6DDA}"/>
              </a:ext>
            </a:extLst>
          </p:cNvPr>
          <p:cNvCxnSpPr/>
          <p:nvPr/>
        </p:nvCxnSpPr>
        <p:spPr>
          <a:xfrm>
            <a:off x="8520750" y="4034310"/>
            <a:ext cx="3035319" cy="2560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6290E31-8F4B-8E9E-ECC6-05D1E7A5D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94595"/>
              </p:ext>
            </p:extLst>
          </p:nvPr>
        </p:nvGraphicFramePr>
        <p:xfrm>
          <a:off x="8534190" y="3639247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EE8480F-96D1-F1A4-16EB-5199E7C4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53254"/>
              </p:ext>
            </p:extLst>
          </p:nvPr>
        </p:nvGraphicFramePr>
        <p:xfrm>
          <a:off x="8110151" y="4034310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A20BFE12-6FB4-0996-5211-6AE8FDDB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AB34-8E20-6791-CBA3-0A459C39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Adjacency matrix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1F5C-AE26-225A-0B40-0E01E7FC6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/>
                  <a:t>For undirected 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𝒖𝒗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or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is an edge</a:t>
                </a:r>
              </a:p>
              <a:p>
                <a:r>
                  <a:rPr lang="en-CA" dirty="0"/>
                  <a:t>Matrix is symmetric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01F5C-AE26-225A-0B40-0E01E7FC6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18">
            <a:extLst>
              <a:ext uri="{FF2B5EF4-FFF2-40B4-BE49-F238E27FC236}">
                <a16:creationId xmlns:a16="http://schemas.microsoft.com/office/drawing/2014/main" id="{A7AD6FFE-5DCD-2CDE-62D0-1A565AE83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579142"/>
              </p:ext>
            </p:extLst>
          </p:nvPr>
        </p:nvGraphicFramePr>
        <p:xfrm>
          <a:off x="8572610" y="3370708"/>
          <a:ext cx="3035319" cy="256032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39804930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8900181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757318809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34251044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63571142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9738244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282820673"/>
                    </a:ext>
                  </a:extLst>
                </a:gridCol>
              </a:tblGrid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4725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3567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56214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81337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8631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98736"/>
                  </a:ext>
                </a:extLst>
              </a:tr>
              <a:tr h="319563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7450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F965128-35AB-4F7A-27DE-14F3C1261CA2}"/>
              </a:ext>
            </a:extLst>
          </p:cNvPr>
          <p:cNvSpPr/>
          <p:nvPr/>
        </p:nvSpPr>
        <p:spPr>
          <a:xfrm>
            <a:off x="1697952" y="477277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A85832-CF98-B43C-1100-31CB0EE67F64}"/>
              </a:ext>
            </a:extLst>
          </p:cNvPr>
          <p:cNvSpPr/>
          <p:nvPr/>
        </p:nvSpPr>
        <p:spPr>
          <a:xfrm>
            <a:off x="3473790" y="394377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5E96-198E-38DF-EEC8-7921A23113CD}"/>
              </a:ext>
            </a:extLst>
          </p:cNvPr>
          <p:cNvSpPr/>
          <p:nvPr/>
        </p:nvSpPr>
        <p:spPr>
          <a:xfrm>
            <a:off x="2254418" y="396799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CF37B4-3374-F93A-6732-D26D78CE26CE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2919436" y="4249560"/>
            <a:ext cx="554354" cy="24225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E9EEB-F9F5-869D-3D16-5E671B6B834D}"/>
              </a:ext>
            </a:extLst>
          </p:cNvPr>
          <p:cNvCxnSpPr>
            <a:cxnSpLocks/>
            <a:stCxn id="5" idx="7"/>
            <a:endCxn id="7" idx="4"/>
          </p:cNvCxnSpPr>
          <p:nvPr/>
        </p:nvCxnSpPr>
        <p:spPr>
          <a:xfrm flipV="1">
            <a:off x="2265580" y="4579574"/>
            <a:ext cx="321347" cy="282769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6BCD145-5B38-45A7-BDE3-0408984F69FF}"/>
              </a:ext>
            </a:extLst>
          </p:cNvPr>
          <p:cNvSpPr/>
          <p:nvPr/>
        </p:nvSpPr>
        <p:spPr>
          <a:xfrm>
            <a:off x="558037" y="399720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569F0B-16A2-0FAA-B453-E67CCEBA6E1E}"/>
              </a:ext>
            </a:extLst>
          </p:cNvPr>
          <p:cNvCxnSpPr>
            <a:cxnSpLocks/>
            <a:stCxn id="10" idx="5"/>
            <a:endCxn id="5" idx="1"/>
          </p:cNvCxnSpPr>
          <p:nvPr/>
        </p:nvCxnSpPr>
        <p:spPr>
          <a:xfrm>
            <a:off x="1125665" y="4519222"/>
            <a:ext cx="669677" cy="343121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74F5E32-BCB1-A5D5-0C0B-D2DDDD78E1CC}"/>
              </a:ext>
            </a:extLst>
          </p:cNvPr>
          <p:cNvCxnSpPr>
            <a:stCxn id="6" idx="1"/>
            <a:endCxn id="10" idx="7"/>
          </p:cNvCxnSpPr>
          <p:nvPr/>
        </p:nvCxnSpPr>
        <p:spPr>
          <a:xfrm rot="16200000" flipH="1" flipV="1">
            <a:off x="2321704" y="283729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5B18084-DE46-428D-15FF-0811A7C31BDB}"/>
              </a:ext>
            </a:extLst>
          </p:cNvPr>
          <p:cNvSpPr/>
          <p:nvPr/>
        </p:nvSpPr>
        <p:spPr>
          <a:xfrm>
            <a:off x="4970930" y="480675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87BF74-A3B3-CB67-2A15-E685A7E1CC6A}"/>
              </a:ext>
            </a:extLst>
          </p:cNvPr>
          <p:cNvSpPr/>
          <p:nvPr/>
        </p:nvSpPr>
        <p:spPr>
          <a:xfrm>
            <a:off x="5576978" y="372754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0F9FB-7ED7-A0EC-6B03-48E149AEC487}"/>
              </a:ext>
            </a:extLst>
          </p:cNvPr>
          <p:cNvSpPr/>
          <p:nvPr/>
        </p:nvSpPr>
        <p:spPr>
          <a:xfrm>
            <a:off x="6414535" y="505503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650976-76AC-C4D5-E2A0-78EE1AF3161F}"/>
              </a:ext>
            </a:extLst>
          </p:cNvPr>
          <p:cNvCxnSpPr>
            <a:cxnSpLocks/>
            <a:stCxn id="14" idx="5"/>
            <a:endCxn id="15" idx="0"/>
          </p:cNvCxnSpPr>
          <p:nvPr/>
        </p:nvCxnSpPr>
        <p:spPr>
          <a:xfrm>
            <a:off x="6144606" y="4249558"/>
            <a:ext cx="602438" cy="805478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35C4AB-966D-9AF6-1D7F-169B43EC6556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5538558" y="5328772"/>
            <a:ext cx="875977" cy="32054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E9E104-77AB-AE8A-EB5D-260A5DC1E404}"/>
              </a:ext>
            </a:extLst>
          </p:cNvPr>
          <p:cNvCxnSpPr>
            <a:cxnSpLocks/>
            <a:stCxn id="13" idx="0"/>
            <a:endCxn id="14" idx="3"/>
          </p:cNvCxnSpPr>
          <p:nvPr/>
        </p:nvCxnSpPr>
        <p:spPr>
          <a:xfrm flipV="1">
            <a:off x="5303439" y="4249558"/>
            <a:ext cx="370929" cy="557199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527788-7759-CE3F-AB65-3A760FE56D6B}"/>
              </a:ext>
            </a:extLst>
          </p:cNvPr>
          <p:cNvCxnSpPr>
            <a:cxnSpLocks/>
            <a:stCxn id="6" idx="6"/>
            <a:endCxn id="13" idx="1"/>
          </p:cNvCxnSpPr>
          <p:nvPr/>
        </p:nvCxnSpPr>
        <p:spPr>
          <a:xfrm>
            <a:off x="4138808" y="4249560"/>
            <a:ext cx="929512" cy="646761"/>
          </a:xfrm>
          <a:prstGeom prst="straightConnector1">
            <a:avLst/>
          </a:prstGeom>
          <a:ln w="57150"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B17EAB-4EA0-009B-2CF9-B7BBDEB34242}"/>
              </a:ext>
            </a:extLst>
          </p:cNvPr>
          <p:cNvSpPr txBox="1"/>
          <p:nvPr/>
        </p:nvSpPr>
        <p:spPr>
          <a:xfrm rot="16200000">
            <a:off x="7369978" y="438267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3961E6-4DAE-4486-79A7-9D169E45D26A}"/>
              </a:ext>
            </a:extLst>
          </p:cNvPr>
          <p:cNvSpPr txBox="1"/>
          <p:nvPr/>
        </p:nvSpPr>
        <p:spPr>
          <a:xfrm>
            <a:off x="11063561" y="253682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tail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A41BDE4-7322-86EA-0C38-ECBEE0E3FE24}"/>
              </a:ext>
            </a:extLst>
          </p:cNvPr>
          <p:cNvCxnSpPr/>
          <p:nvPr/>
        </p:nvCxnSpPr>
        <p:spPr>
          <a:xfrm>
            <a:off x="8584679" y="3370706"/>
            <a:ext cx="3035319" cy="25603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6290E31-8F4B-8E9E-ECC6-05D1E7A5D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15141"/>
              </p:ext>
            </p:extLst>
          </p:nvPr>
        </p:nvGraphicFramePr>
        <p:xfrm>
          <a:off x="8572610" y="2975643"/>
          <a:ext cx="3035319" cy="370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33617">
                  <a:extLst>
                    <a:ext uri="{9D8B030D-6E8A-4147-A177-3AD203B41FA5}">
                      <a16:colId xmlns:a16="http://schemas.microsoft.com/office/drawing/2014/main" val="185180148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187179654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1585964795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95338783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611310387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3484869370"/>
                    </a:ext>
                  </a:extLst>
                </a:gridCol>
                <a:gridCol w="433617">
                  <a:extLst>
                    <a:ext uri="{9D8B030D-6E8A-4147-A177-3AD203B41FA5}">
                      <a16:colId xmlns:a16="http://schemas.microsoft.com/office/drawing/2014/main" val="2441444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816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EE8480F-96D1-F1A4-16EB-5199E7C4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53366"/>
              </p:ext>
            </p:extLst>
          </p:nvPr>
        </p:nvGraphicFramePr>
        <p:xfrm>
          <a:off x="8148571" y="3370706"/>
          <a:ext cx="403543" cy="25603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03543">
                  <a:extLst>
                    <a:ext uri="{9D8B030D-6E8A-4147-A177-3AD203B41FA5}">
                      <a16:colId xmlns:a16="http://schemas.microsoft.com/office/drawing/2014/main" val="221119900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337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2296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3461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2560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6665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289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32488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F635F8-C3E0-1E56-DB2D-84F2859E8E71}"/>
              </a:ext>
            </a:extLst>
          </p:cNvPr>
          <p:cNvCxnSpPr/>
          <p:nvPr/>
        </p:nvCxnSpPr>
        <p:spPr>
          <a:xfrm flipV="1">
            <a:off x="8875059" y="3657601"/>
            <a:ext cx="668510" cy="59195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C494D0-879D-A3B7-418B-B6FC44A20ED6}"/>
              </a:ext>
            </a:extLst>
          </p:cNvPr>
          <p:cNvCxnSpPr/>
          <p:nvPr/>
        </p:nvCxnSpPr>
        <p:spPr>
          <a:xfrm flipV="1">
            <a:off x="9756014" y="4354887"/>
            <a:ext cx="668510" cy="59195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DCD1F7-C1D3-C1E9-3C39-5F67B9BC7585}"/>
              </a:ext>
            </a:extLst>
          </p:cNvPr>
          <p:cNvCxnSpPr>
            <a:cxnSpLocks/>
          </p:cNvCxnSpPr>
          <p:nvPr/>
        </p:nvCxnSpPr>
        <p:spPr>
          <a:xfrm flipV="1">
            <a:off x="10609891" y="5078568"/>
            <a:ext cx="245980" cy="23434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A89DBDF-860E-DBA3-D200-4CDD8CF9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9218-BFA7-7B11-E2B8-5611E9E4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Implementing</a:t>
            </a:r>
            <a:r>
              <a:rPr lang="en-CA" dirty="0"/>
              <a:t> an adjacency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498B-9026-AA3A-A070-D7B5A20B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36373"/>
            <a:ext cx="9905998" cy="5333476"/>
          </a:xfrm>
        </p:spPr>
        <p:txBody>
          <a:bodyPr/>
          <a:lstStyle/>
          <a:p>
            <a:r>
              <a:rPr lang="en-CA" dirty="0"/>
              <a:t>Suppose we are loading a graph from input</a:t>
            </a:r>
          </a:p>
          <a:p>
            <a:pPr lvl="1"/>
            <a:r>
              <a:rPr lang="en-CA" dirty="0"/>
              <a:t>Assume nodes are labeled 0..n-1</a:t>
            </a:r>
          </a:p>
          <a:p>
            <a:pPr lvl="1"/>
            <a:r>
              <a:rPr lang="en-CA" dirty="0"/>
              <a:t>2D array </a:t>
            </a:r>
            <a:r>
              <a:rPr lang="en-CA" b="1" dirty="0"/>
              <a:t>bool adj[n][n]</a:t>
            </a:r>
            <a:endParaRPr lang="en-CA" dirty="0"/>
          </a:p>
          <a:p>
            <a:r>
              <a:rPr lang="en-CA" dirty="0"/>
              <a:t>What if nodes are not labeled 0..n-1?</a:t>
            </a:r>
          </a:p>
          <a:p>
            <a:pPr lvl="1"/>
            <a:r>
              <a:rPr lang="en-CA" dirty="0"/>
              <a:t>Rename them in a preprocessing step</a:t>
            </a:r>
          </a:p>
          <a:p>
            <a:r>
              <a:rPr lang="en-CA" dirty="0"/>
              <a:t>What if you don’t have 2D arrays?</a:t>
            </a:r>
          </a:p>
          <a:p>
            <a:pPr lvl="1"/>
            <a:r>
              <a:rPr lang="en-CA" dirty="0"/>
              <a:t>Transform 2D array index into 1D index</a:t>
            </a:r>
          </a:p>
          <a:p>
            <a:pPr lvl="1"/>
            <a:r>
              <a:rPr lang="en-CA" dirty="0"/>
              <a:t>adj[u][v]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adj[u*n + v]</a:t>
            </a:r>
            <a:br>
              <a:rPr lang="en-CA" dirty="0"/>
            </a:br>
            <a:r>
              <a:rPr lang="en-CA" dirty="0"/>
              <a:t>(can simplify with macros in 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7A088-B7EF-7A3B-2DA0-1551E0C6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6728</TotalTime>
  <Words>2544</Words>
  <Application>Microsoft Office PowerPoint</Application>
  <PresentationFormat>Widescreen</PresentationFormat>
  <Paragraphs>857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Century Gothic</vt:lpstr>
      <vt:lpstr>Mesh</vt:lpstr>
      <vt:lpstr>CS 341: Algorithms</vt:lpstr>
      <vt:lpstr>Graphs</vt:lpstr>
      <vt:lpstr>Graphs</vt:lpstr>
      <vt:lpstr>Properties of graphs</vt:lpstr>
      <vt:lpstr>A few more terms</vt:lpstr>
      <vt:lpstr>Data structures for graphs</vt:lpstr>
      <vt:lpstr>Adjacency matrix representation</vt:lpstr>
      <vt:lpstr>Adjacency matrix representation</vt:lpstr>
      <vt:lpstr>Implementing an adjacency matrix</vt:lpstr>
      <vt:lpstr>Adjacency list representation</vt:lpstr>
      <vt:lpstr>Adjacency list representation</vt:lpstr>
      <vt:lpstr>Implementing adjacency lists</vt:lpstr>
      <vt:lpstr>Pros and cons</vt:lpstr>
      <vt:lpstr>Breadth first search</vt:lpstr>
      <vt:lpstr>PowerPoint Presentation</vt:lpstr>
      <vt:lpstr>PowerPoint Presentation</vt:lpstr>
      <vt:lpstr>Complexity</vt:lpstr>
      <vt:lpstr>PowerPoint Presentation</vt:lpstr>
      <vt:lpstr>PowerPoint Presentation</vt:lpstr>
      <vt:lpstr>Differences with Adjacency matrices</vt:lpstr>
      <vt:lpstr>BFS Tree</vt:lpstr>
      <vt:lpstr>BFS: Proof of optimal distances</vt:lpstr>
      <vt:lpstr>Distance in Graph G and BFS tree T</vt:lpstr>
      <vt:lpstr>Proof idea</vt:lpstr>
      <vt:lpstr>Sketch of Claim 1: dist[v]=d_T (v), ∀v∈V</vt:lpstr>
      <vt:lpstr>Sketch of claim 2: d_T (v)=d_G (v)</vt:lpstr>
      <vt:lpstr>Sketch of claim 2: d_T (v)=d_G (v)</vt:lpstr>
      <vt:lpstr>sketch of claim 2: d_T (v)=d_G (v)</vt:lpstr>
      <vt:lpstr>BFS Tree properties</vt:lpstr>
      <vt:lpstr>Application: Finding shortest paths</vt:lpstr>
      <vt:lpstr>PowerPoint Presentation</vt:lpstr>
      <vt:lpstr>PowerPoint Presentation</vt:lpstr>
      <vt:lpstr>How to Output an actual path</vt:lpstr>
      <vt:lpstr>PowerPoint Presentation</vt:lpstr>
      <vt:lpstr>Application: undirected connected components</vt:lpstr>
      <vt:lpstr>Connected components</vt:lpstr>
      <vt:lpstr>Connected components</vt:lpstr>
      <vt:lpstr>Bonus slides</vt:lpstr>
      <vt:lpstr>Answer to BFS tree property exercise…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357</cp:revision>
  <dcterms:created xsi:type="dcterms:W3CDTF">2019-01-07T22:31:11Z</dcterms:created>
  <dcterms:modified xsi:type="dcterms:W3CDTF">2023-10-16T23:12:32Z</dcterms:modified>
</cp:coreProperties>
</file>