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388" r:id="rId3"/>
    <p:sldId id="389" r:id="rId4"/>
    <p:sldId id="390" r:id="rId5"/>
    <p:sldId id="391" r:id="rId6"/>
    <p:sldId id="392" r:id="rId7"/>
    <p:sldId id="394" r:id="rId8"/>
    <p:sldId id="395" r:id="rId9"/>
    <p:sldId id="396" r:id="rId10"/>
    <p:sldId id="397" r:id="rId11"/>
    <p:sldId id="400" r:id="rId12"/>
    <p:sldId id="401" r:id="rId13"/>
    <p:sldId id="411" r:id="rId14"/>
    <p:sldId id="403" r:id="rId15"/>
    <p:sldId id="441" r:id="rId16"/>
    <p:sldId id="404" r:id="rId17"/>
    <p:sldId id="406" r:id="rId18"/>
    <p:sldId id="412" r:id="rId19"/>
    <p:sldId id="413" r:id="rId20"/>
    <p:sldId id="414" r:id="rId21"/>
    <p:sldId id="415" r:id="rId22"/>
    <p:sldId id="418" r:id="rId23"/>
    <p:sldId id="419" r:id="rId24"/>
    <p:sldId id="417" r:id="rId25"/>
    <p:sldId id="420" r:id="rId26"/>
    <p:sldId id="421" r:id="rId27"/>
    <p:sldId id="422" r:id="rId28"/>
    <p:sldId id="427" r:id="rId29"/>
    <p:sldId id="428" r:id="rId30"/>
    <p:sldId id="434" r:id="rId31"/>
    <p:sldId id="435" r:id="rId32"/>
    <p:sldId id="436" r:id="rId33"/>
    <p:sldId id="423" r:id="rId34"/>
    <p:sldId id="424" r:id="rId35"/>
    <p:sldId id="437" r:id="rId36"/>
    <p:sldId id="438" r:id="rId37"/>
    <p:sldId id="440" r:id="rId38"/>
    <p:sldId id="402" r:id="rId39"/>
    <p:sldId id="407" r:id="rId40"/>
    <p:sldId id="408" r:id="rId41"/>
    <p:sldId id="410" r:id="rId42"/>
    <p:sldId id="442" r:id="rId43"/>
    <p:sldId id="439" r:id="rId44"/>
    <p:sldId id="443" r:id="rId45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Century Gothic" panose="020B050202020202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388"/>
            <p14:sldId id="389"/>
            <p14:sldId id="390"/>
            <p14:sldId id="391"/>
            <p14:sldId id="392"/>
            <p14:sldId id="394"/>
            <p14:sldId id="395"/>
            <p14:sldId id="396"/>
            <p14:sldId id="397"/>
            <p14:sldId id="400"/>
            <p14:sldId id="401"/>
            <p14:sldId id="411"/>
            <p14:sldId id="403"/>
            <p14:sldId id="441"/>
            <p14:sldId id="404"/>
            <p14:sldId id="406"/>
            <p14:sldId id="412"/>
            <p14:sldId id="413"/>
            <p14:sldId id="414"/>
            <p14:sldId id="415"/>
            <p14:sldId id="418"/>
            <p14:sldId id="419"/>
            <p14:sldId id="417"/>
            <p14:sldId id="420"/>
            <p14:sldId id="421"/>
            <p14:sldId id="422"/>
            <p14:sldId id="427"/>
            <p14:sldId id="428"/>
            <p14:sldId id="434"/>
            <p14:sldId id="435"/>
            <p14:sldId id="436"/>
            <p14:sldId id="423"/>
            <p14:sldId id="424"/>
            <p14:sldId id="437"/>
            <p14:sldId id="438"/>
            <p14:sldId id="440"/>
            <p14:sldId id="402"/>
            <p14:sldId id="407"/>
            <p14:sldId id="408"/>
            <p14:sldId id="410"/>
            <p14:sldId id="442"/>
            <p14:sldId id="439"/>
            <p14:sldId id="4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0C0"/>
    <a:srgbClr val="BFC0AA"/>
    <a:srgbClr val="B3A395"/>
    <a:srgbClr val="FFFFFF"/>
    <a:srgbClr val="000000"/>
    <a:srgbClr val="A5A5A5"/>
    <a:srgbClr val="E5E8D2"/>
    <a:srgbClr val="262626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6" autoAdjust="0"/>
    <p:restoredTop sz="88340" autoAdjust="0"/>
  </p:normalViewPr>
  <p:slideViewPr>
    <p:cSldViewPr snapToGrid="0">
      <p:cViewPr varScale="1">
        <p:scale>
          <a:sx n="93" d="100"/>
          <a:sy n="93" d="100"/>
        </p:scale>
        <p:origin x="79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2023-10-24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5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91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48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986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00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8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50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06CB-5267-482B-9F09-F2F1C8260627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395F-113E-40E4-9D51-08ABB6653E5D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60F-331D-4D85-BBE9-EE3AB081C6B9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FC-5AFE-4A7C-AA4A-3B9D09806EFD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683E-5E9B-44F1-A537-7E228169BAC7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BD02-7F3C-4858-9654-68A1352F524D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C365-D55D-40F0-886A-671BC1F7A5E0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9CD1-5F05-418E-9B61-D0E172BDCD18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AACA-A4CC-4840-9F0A-2DE60E108B81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9B2CEB91-1525-411E-B613-B1850ADF9D2A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0A2C-54BF-424C-B754-16EDDBC67A15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72AF-404A-474C-9F2A-6043EF75FB71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6AD5-0BDE-45A4-B039-77CE815CF37B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8AC2-169D-45A4-ABE9-C5B1E2D6F480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042B-5DEA-4CBA-91D5-C38A40D4FAFD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C716-4228-4183-929A-BFD432E9CE2B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503E677-07B2-494C-B8EB-10B0BE36EAD1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3619503-BE04-4086-B389-4CB32BA0FC93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6512" y="6250323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dfs.semanticscholar.org/1912/4d1b464fdbb4e9dffb1c915468ae201b5df0.pd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12: graph algorithms III – DAG testing, </a:t>
            </a:r>
            <a:r>
              <a:rPr lang="en-US" b="1" dirty="0" err="1">
                <a:solidFill>
                  <a:srgbClr val="000000"/>
                </a:solidFill>
              </a:rPr>
              <a:t>topsort</a:t>
            </a:r>
            <a:r>
              <a:rPr lang="en-US" b="1" dirty="0">
                <a:solidFill>
                  <a:srgbClr val="000000"/>
                </a:solidFill>
              </a:rPr>
              <a:t>, SCC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C181A-5A2B-6B40-A71E-C90C90CA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86644" y="347551"/>
            <a:ext cx="5237018" cy="3334988"/>
            <a:chOff x="2737262" y="1953490"/>
            <a:chExt cx="5237018" cy="3334988"/>
          </a:xfrm>
        </p:grpSpPr>
        <p:sp>
          <p:nvSpPr>
            <p:cNvPr id="6" name="Rectangle 5"/>
            <p:cNvSpPr/>
            <p:nvPr/>
          </p:nvSpPr>
          <p:spPr>
            <a:xfrm>
              <a:off x="2737262" y="2731324"/>
              <a:ext cx="380011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15049" y="3208680"/>
              <a:ext cx="380011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20937" y="3732810"/>
              <a:ext cx="380011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12780" y="1953490"/>
              <a:ext cx="561500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</p:grpSp>
      <p:pic>
        <p:nvPicPr>
          <p:cNvPr id="15" name="Picture 4">
            <a:extLst>
              <a:ext uri="{FF2B5EF4-FFF2-40B4-BE49-F238E27FC236}">
                <a16:creationId xmlns:a16="http://schemas.microsoft.com/office/drawing/2014/main" id="{FB1866B1-089D-7ED9-44CD-F8822F2DC2D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80707" y="196575"/>
            <a:ext cx="6359236" cy="3672012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C86DD9F5-6F4A-D9B0-E875-2B1E6A70CB4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8451" y="4863216"/>
            <a:ext cx="11051970" cy="99016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726378" y="3981387"/>
            <a:ext cx="617517" cy="777834"/>
          </a:xfrm>
          <a:prstGeom prst="down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0151" y="4076577"/>
            <a:ext cx="2713511" cy="45872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Topological sort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8612924" y="1749347"/>
            <a:ext cx="2452255" cy="1482157"/>
          </a:xfrm>
          <a:prstGeom prst="wedgeRectCallout">
            <a:avLst>
              <a:gd name="adj1" fmla="val -66621"/>
              <a:gd name="adj2" fmla="val 10918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Try to order nodes linearly so there are </a:t>
            </a:r>
            <a:r>
              <a:rPr lang="en-CA" b="1" dirty="0">
                <a:solidFill>
                  <a:srgbClr val="000000"/>
                </a:solidFill>
              </a:rPr>
              <a:t>only</a:t>
            </a:r>
            <a:r>
              <a:rPr lang="en-CA" dirty="0">
                <a:solidFill>
                  <a:srgbClr val="000000"/>
                </a:solidFill>
              </a:rPr>
              <a:t> pointers from </a:t>
            </a:r>
            <a:r>
              <a:rPr lang="en-CA" b="1" dirty="0">
                <a:solidFill>
                  <a:srgbClr val="000000"/>
                </a:solidFill>
              </a:rPr>
              <a:t>left to right!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9608622" y="3201467"/>
            <a:ext cx="2452255" cy="990167"/>
          </a:xfrm>
          <a:prstGeom prst="wedgeRectCallout">
            <a:avLst>
              <a:gd name="adj1" fmla="val -15003"/>
              <a:gd name="adj2" fmla="val 46441"/>
            </a:avLst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Possible IFF</a:t>
            </a:r>
            <a:br>
              <a:rPr lang="en-CA" sz="2400" dirty="0">
                <a:solidFill>
                  <a:srgbClr val="000000"/>
                </a:solidFill>
              </a:rPr>
            </a:br>
            <a:r>
              <a:rPr lang="en-CA" sz="2400" b="1" dirty="0">
                <a:solidFill>
                  <a:srgbClr val="000000"/>
                </a:solidFill>
              </a:rPr>
              <a:t>graph is a </a:t>
            </a:r>
            <a:r>
              <a:rPr lang="en-CA" sz="2400" b="1" u="sng" dirty="0">
                <a:solidFill>
                  <a:srgbClr val="000000"/>
                </a:solidFill>
              </a:rPr>
              <a:t>DAG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41F887-7A3C-BDF7-D866-7AC126E0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04" y="169521"/>
            <a:ext cx="3076129" cy="10942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Formal definition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8F45D20B-4DDD-3615-9D5D-2DFBEC6DFE9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29" y="134123"/>
            <a:ext cx="9080974" cy="119834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828900" y="15112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828900" y="31796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4998387" y="31796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4998387" y="15112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941897" y="23601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3217533" y="151124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0" idx="6"/>
            <a:endCxn id="8" idx="2"/>
          </p:cNvCxnSpPr>
          <p:nvPr/>
        </p:nvCxnSpPr>
        <p:spPr>
          <a:xfrm>
            <a:off x="3882551" y="1817030"/>
            <a:ext cx="1115836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5663405" y="1817031"/>
            <a:ext cx="116549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5566015" y="2033256"/>
            <a:ext cx="473272" cy="4164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9" idx="7"/>
            <a:endCxn id="5" idx="3"/>
          </p:cNvCxnSpPr>
          <p:nvPr/>
        </p:nvCxnSpPr>
        <p:spPr>
          <a:xfrm flipV="1">
            <a:off x="6509525" y="2033256"/>
            <a:ext cx="416765" cy="4164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>
            <a:off x="5330896" y="2122820"/>
            <a:ext cx="0" cy="105680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7161409" y="2122820"/>
            <a:ext cx="0" cy="105680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5663405" y="3485410"/>
            <a:ext cx="116549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014835" y="474130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3184322" y="474130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1403468" y="474130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2068486" y="5047097"/>
            <a:ext cx="1115836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20" idx="6"/>
            <a:endCxn id="19" idx="2"/>
          </p:cNvCxnSpPr>
          <p:nvPr/>
        </p:nvCxnSpPr>
        <p:spPr>
          <a:xfrm>
            <a:off x="3849340" y="5047098"/>
            <a:ext cx="116549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10464139" y="474130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8633626" y="474130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852772" y="47413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26" idx="6"/>
            <a:endCxn id="25" idx="2"/>
          </p:cNvCxnSpPr>
          <p:nvPr/>
        </p:nvCxnSpPr>
        <p:spPr>
          <a:xfrm>
            <a:off x="7517790" y="5047096"/>
            <a:ext cx="1115836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25" idx="6"/>
            <a:endCxn id="24" idx="2"/>
          </p:cNvCxnSpPr>
          <p:nvPr/>
        </p:nvCxnSpPr>
        <p:spPr>
          <a:xfrm>
            <a:off x="9298644" y="5047097"/>
            <a:ext cx="116549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0" idx="7"/>
            <a:endCxn id="26" idx="1"/>
          </p:cNvCxnSpPr>
          <p:nvPr/>
        </p:nvCxnSpPr>
        <p:spPr>
          <a:xfrm rot="5400000" flipH="1" flipV="1">
            <a:off x="5351055" y="3231765"/>
            <a:ext cx="2" cy="3198212"/>
          </a:xfrm>
          <a:prstGeom prst="curvedConnector3">
            <a:avLst>
              <a:gd name="adj1" fmla="val 159083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0" idx="7"/>
            <a:endCxn id="25" idx="1"/>
          </p:cNvCxnSpPr>
          <p:nvPr/>
        </p:nvCxnSpPr>
        <p:spPr>
          <a:xfrm rot="5400000" flipH="1" flipV="1">
            <a:off x="6241483" y="2341339"/>
            <a:ext cx="1" cy="4979066"/>
          </a:xfrm>
          <a:prstGeom prst="curvedConnector3">
            <a:avLst>
              <a:gd name="adj1" fmla="val 318165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19" idx="5"/>
            <a:endCxn id="24" idx="3"/>
          </p:cNvCxnSpPr>
          <p:nvPr/>
        </p:nvCxnSpPr>
        <p:spPr>
          <a:xfrm rot="5400000" flipH="1" flipV="1">
            <a:off x="8071995" y="2773790"/>
            <a:ext cx="1" cy="4979066"/>
          </a:xfrm>
          <a:prstGeom prst="curvedConnector3">
            <a:avLst>
              <a:gd name="adj1" fmla="val -318164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91983" y="2103257"/>
            <a:ext cx="1401377" cy="97240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Graph G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91983" y="3616746"/>
            <a:ext cx="2588509" cy="9550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Topological sort</a:t>
            </a:r>
            <a:r>
              <a:rPr lang="en-US" dirty="0">
                <a:solidFill>
                  <a:srgbClr val="000000"/>
                </a:solidFill>
              </a:rPr>
              <a:t> of G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35977" y="5469076"/>
            <a:ext cx="3225722" cy="4501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v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  <a:r>
              <a:rPr lang="en-US" b="1" dirty="0">
                <a:solidFill>
                  <a:srgbClr val="000000"/>
                </a:solidFill>
              </a:rPr>
              <a:t> &lt; v</a:t>
            </a:r>
            <a:r>
              <a:rPr lang="en-US" b="1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 &lt; v</a:t>
            </a:r>
            <a:r>
              <a:rPr lang="en-US" b="1" baseline="-25000" dirty="0">
                <a:solidFill>
                  <a:srgbClr val="00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 &lt; v</a:t>
            </a:r>
            <a:r>
              <a:rPr lang="en-US" b="1" baseline="-25000" dirty="0">
                <a:solidFill>
                  <a:srgbClr val="000000"/>
                </a:solidFill>
              </a:rPr>
              <a:t>4</a:t>
            </a:r>
            <a:r>
              <a:rPr lang="en-US" b="1" dirty="0">
                <a:solidFill>
                  <a:srgbClr val="000000"/>
                </a:solidFill>
              </a:rPr>
              <a:t> &lt; v</a:t>
            </a:r>
            <a:r>
              <a:rPr lang="en-US" b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 &lt; v</a:t>
            </a:r>
            <a:r>
              <a:rPr lang="en-US" b="1" baseline="-25000" dirty="0">
                <a:solidFill>
                  <a:srgbClr val="000000"/>
                </a:solidFill>
              </a:rPr>
              <a:t>6</a:t>
            </a:r>
            <a:endParaRPr lang="en-CA" baseline="-250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46273" y="5699025"/>
            <a:ext cx="3225722" cy="6815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Edges are directed </a:t>
            </a:r>
            <a:r>
              <a:rPr lang="en-US" b="1" dirty="0">
                <a:solidFill>
                  <a:srgbClr val="000000"/>
                </a:solidFill>
              </a:rPr>
              <a:t>only left-to-right </a:t>
            </a:r>
            <a:r>
              <a:rPr lang="en-US" dirty="0">
                <a:solidFill>
                  <a:srgbClr val="000000"/>
                </a:solidFill>
              </a:rPr>
              <a:t>in this ordering</a:t>
            </a:r>
            <a:endParaRPr lang="en-CA" baseline="-25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F63E1F-EFCD-94BE-8091-CF54E416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5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Useful fact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4F950BBA-735B-F570-550B-D8961366A15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915986"/>
            <a:ext cx="9906000" cy="35580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/>
              <p:nvPr/>
            </p:nvSpPr>
            <p:spPr>
              <a:xfrm>
                <a:off x="5047052" y="483325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52" y="4833255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9977643" y="4833256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643" y="4833256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8770318" y="483325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318" y="4833255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6"/>
            <a:endCxn id="6" idx="2"/>
          </p:cNvCxnSpPr>
          <p:nvPr/>
        </p:nvCxnSpPr>
        <p:spPr>
          <a:xfrm>
            <a:off x="9435336" y="5139045"/>
            <a:ext cx="542307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/>
              <p:cNvSpPr/>
              <p:nvPr/>
            </p:nvSpPr>
            <p:spPr>
              <a:xfrm>
                <a:off x="7562993" y="483325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993" y="4833255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1" idx="6"/>
          </p:cNvCxnSpPr>
          <p:nvPr/>
        </p:nvCxnSpPr>
        <p:spPr>
          <a:xfrm>
            <a:off x="8228011" y="5139045"/>
            <a:ext cx="542307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20686" y="5139045"/>
            <a:ext cx="542307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13714" y="477981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…</a:t>
            </a:r>
            <a:endParaRPr lang="en-CA" b="1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08034" y="5139750"/>
            <a:ext cx="542307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/>
              <p:cNvSpPr/>
              <p:nvPr/>
            </p:nvSpPr>
            <p:spPr>
              <a:xfrm>
                <a:off x="3848419" y="483325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419" y="4833255"/>
                <a:ext cx="665018" cy="611579"/>
              </a:xfrm>
              <a:prstGeom prst="ellipse">
                <a:avLst/>
              </a:prstGeom>
              <a:blipFill>
                <a:blip r:embed="rId7"/>
                <a:stretch>
                  <a:fillRect l="-360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509401" y="5139750"/>
            <a:ext cx="542307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989352" y="4667003"/>
            <a:ext cx="2561372" cy="902525"/>
          </a:xfrm>
          <a:prstGeom prst="wedgeRectCallout">
            <a:avLst>
              <a:gd name="adj1" fmla="val 59324"/>
              <a:gd name="adj2" fmla="val 657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One of these must be </a:t>
            </a:r>
            <a:r>
              <a:rPr lang="en-CA" b="1" dirty="0">
                <a:solidFill>
                  <a:srgbClr val="000000"/>
                </a:solidFill>
              </a:rPr>
              <a:t>repeated</a:t>
            </a:r>
            <a:r>
              <a:rPr lang="en-CA" dirty="0">
                <a:solidFill>
                  <a:srgbClr val="000000"/>
                </a:solidFill>
              </a:rPr>
              <a:t>.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So there is a cycle!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B23A8-55A3-8131-B102-D677BA50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5" grpId="0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Topological sort via DFS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36374"/>
            <a:ext cx="10134475" cy="459775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We can implement topological sort by using </a:t>
            </a:r>
            <a:r>
              <a:rPr lang="en-US" b="1" dirty="0">
                <a:solidFill>
                  <a:srgbClr val="000000"/>
                </a:solidFill>
              </a:rPr>
              <a:t>DFS</a:t>
            </a:r>
            <a:r>
              <a:rPr lang="en-US" dirty="0">
                <a:solidFill>
                  <a:srgbClr val="000000"/>
                </a:solidFill>
              </a:rPr>
              <a:t>!</a:t>
            </a:r>
          </a:p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finishing times </a:t>
            </a:r>
            <a:r>
              <a:rPr lang="en-US" dirty="0">
                <a:solidFill>
                  <a:srgbClr val="000000"/>
                </a:solidFill>
              </a:rPr>
              <a:t>of nodes help us</a:t>
            </a:r>
          </a:p>
          <a:p>
            <a:r>
              <a:rPr lang="en-US" dirty="0">
                <a:solidFill>
                  <a:srgbClr val="000000"/>
                </a:solidFill>
              </a:rPr>
              <a:t>Understanding this </a:t>
            </a:r>
            <a:r>
              <a:rPr lang="en-US" dirty="0" err="1">
                <a:solidFill>
                  <a:srgbClr val="000000"/>
                </a:solidFill>
              </a:rPr>
              <a:t>algo</a:t>
            </a:r>
            <a:r>
              <a:rPr lang="en-US" dirty="0">
                <a:solidFill>
                  <a:srgbClr val="000000"/>
                </a:solidFill>
              </a:rPr>
              <a:t> will be </a:t>
            </a:r>
            <a:r>
              <a:rPr lang="en-US" b="1" dirty="0">
                <a:solidFill>
                  <a:srgbClr val="000000"/>
                </a:solidFill>
              </a:rPr>
              <a:t>key</a:t>
            </a:r>
            <a:r>
              <a:rPr lang="en-US" dirty="0">
                <a:solidFill>
                  <a:srgbClr val="000000"/>
                </a:solidFill>
              </a:rPr>
              <a:t> for understanding </a:t>
            </a:r>
            <a:r>
              <a:rPr lang="en-US" b="1" dirty="0">
                <a:solidFill>
                  <a:srgbClr val="000000"/>
                </a:solidFill>
              </a:rPr>
              <a:t>strongly connected components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DAC63-B684-E14E-404A-74A1B880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499BF0E-A442-F71D-2BB0-B50930FB061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73" y="66782"/>
            <a:ext cx="9906000" cy="104282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742849" y="1012725"/>
            <a:ext cx="3174694" cy="1827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371624" y="1484353"/>
            <a:ext cx="3099351" cy="884712"/>
          </a:xfrm>
          <a:prstGeom prst="wedgeRectCallout">
            <a:avLst>
              <a:gd name="adj1" fmla="val -26005"/>
              <a:gd name="adj2" fmla="val 3250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Recall from DAG-testing: there are </a:t>
            </a:r>
            <a:r>
              <a:rPr lang="en-CA" b="1" dirty="0">
                <a:solidFill>
                  <a:srgbClr val="000000"/>
                </a:solidFill>
              </a:rPr>
              <a:t>no back edges </a:t>
            </a:r>
            <a:r>
              <a:rPr lang="en-CA" dirty="0">
                <a:solidFill>
                  <a:srgbClr val="000000"/>
                </a:solidFill>
              </a:rPr>
              <a:t>in a DAG</a:t>
            </a:r>
          </a:p>
        </p:txBody>
      </p:sp>
      <p:pic>
        <p:nvPicPr>
          <p:cNvPr id="10" name="Picture 29">
            <a:extLst>
              <a:ext uri="{FF2B5EF4-FFF2-40B4-BE49-F238E27FC236}">
                <a16:creationId xmlns:a16="http://schemas.microsoft.com/office/drawing/2014/main" id="{F4347CA0-707C-C49F-2B75-38051DC2A3F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39501" y="1012725"/>
            <a:ext cx="6168813" cy="18279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 36"/>
              <p:cNvSpPr/>
              <p:nvPr/>
            </p:nvSpPr>
            <p:spPr>
              <a:xfrm>
                <a:off x="9957654" y="1819075"/>
                <a:ext cx="558479" cy="47618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654" y="1819075"/>
                <a:ext cx="558479" cy="47618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val 37"/>
              <p:cNvSpPr/>
              <p:nvPr/>
            </p:nvSpPr>
            <p:spPr>
              <a:xfrm>
                <a:off x="11220398" y="1819075"/>
                <a:ext cx="558479" cy="47618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398" y="1819075"/>
                <a:ext cx="558479" cy="47618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stCxn id="37" idx="6"/>
            <a:endCxn id="38" idx="2"/>
          </p:cNvCxnSpPr>
          <p:nvPr/>
        </p:nvCxnSpPr>
        <p:spPr>
          <a:xfrm>
            <a:off x="10516133" y="2057168"/>
            <a:ext cx="70426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96301" y="2202128"/>
            <a:ext cx="5774077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142094" y="1351053"/>
            <a:ext cx="1495066" cy="762214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94560" y="2374413"/>
            <a:ext cx="2242599" cy="393022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ADFC5-2536-964C-7748-042062E8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7" grpId="0" animBg="1"/>
      <p:bldP spid="38" grpId="0" animBg="1"/>
      <p:bldP spid="1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83436" y="952727"/>
                <a:ext cx="10016654" cy="70478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To see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why</a:t>
                </a:r>
                <a:r>
                  <a:rPr lang="en-CA" sz="2000" dirty="0">
                    <a:solidFill>
                      <a:srgbClr val="000000"/>
                    </a:solidFill>
                  </a:rPr>
                  <a:t>, suppose D is a DAG and we order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nodes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in this way,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so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&gt;…&gt;</m:t>
                    </m:r>
                    <m:sSub>
                      <m:sSub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sub>
                    </m:sSub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436" y="952727"/>
                <a:ext cx="10016654" cy="704783"/>
              </a:xfrm>
              <a:prstGeom prst="rect">
                <a:avLst/>
              </a:prstGeom>
              <a:blipFill>
                <a:blip r:embed="rId2"/>
                <a:stretch>
                  <a:fillRect t="-5042" b="-1008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1912186" y="196670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86" y="1966708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/>
              <p:cNvSpPr/>
              <p:nvPr/>
            </p:nvSpPr>
            <p:spPr>
              <a:xfrm>
                <a:off x="9163556" y="1966706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556" y="1966706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159946" y="190245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…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val 15"/>
              <p:cNvSpPr/>
              <p:nvPr/>
            </p:nvSpPr>
            <p:spPr>
              <a:xfrm>
                <a:off x="713553" y="196670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3" y="1966708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/>
              <p:cNvSpPr/>
              <p:nvPr/>
            </p:nvSpPr>
            <p:spPr>
              <a:xfrm>
                <a:off x="4254208" y="196670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08" y="1966707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/>
              <p:cNvSpPr/>
              <p:nvPr/>
            </p:nvSpPr>
            <p:spPr>
              <a:xfrm>
                <a:off x="6857192" y="196670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192" y="1966707"/>
                <a:ext cx="665018" cy="61157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586460" y="189541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…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62152" y="190245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…</a:t>
            </a:r>
            <a:endParaRPr lang="en-CA" b="1" dirty="0">
              <a:solidFill>
                <a:srgbClr val="000000"/>
              </a:solidFill>
            </a:endParaRPr>
          </a:p>
        </p:txBody>
      </p:sp>
      <p:cxnSp>
        <p:nvCxnSpPr>
          <p:cNvPr id="23" name="Curved Connector 22"/>
          <p:cNvCxnSpPr>
            <a:stCxn id="19" idx="1"/>
            <a:endCxn id="18" idx="7"/>
          </p:cNvCxnSpPr>
          <p:nvPr/>
        </p:nvCxnSpPr>
        <p:spPr>
          <a:xfrm rot="16200000" flipV="1">
            <a:off x="5888209" y="989898"/>
            <a:ext cx="12700" cy="2132746"/>
          </a:xfrm>
          <a:prstGeom prst="curvedConnector3">
            <a:avLst>
              <a:gd name="adj1" fmla="val 2505228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ular Callout 23"/>
              <p:cNvSpPr/>
              <p:nvPr/>
            </p:nvSpPr>
            <p:spPr>
              <a:xfrm>
                <a:off x="327979" y="2661499"/>
                <a:ext cx="2720853" cy="918456"/>
              </a:xfrm>
              <a:prstGeom prst="wedgeRectCallout">
                <a:avLst>
                  <a:gd name="adj1" fmla="val 37671"/>
                  <a:gd name="adj2" fmla="val -4051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For contradiction, suppose a </a:t>
                </a:r>
                <a:r>
                  <a:rPr lang="en-CA" b="1" dirty="0">
                    <a:solidFill>
                      <a:srgbClr val="000000"/>
                    </a:solidFill>
                  </a:rPr>
                  <a:t>right-to-left </a:t>
                </a:r>
                <a:r>
                  <a:rPr lang="en-CA" dirty="0">
                    <a:solidFill>
                      <a:srgbClr val="000000"/>
                    </a:solidFill>
                  </a:rPr>
                  <a:t>edge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exists</a:t>
                </a:r>
              </a:p>
            </p:txBody>
          </p:sp>
        </mc:Choice>
        <mc:Fallback>
          <p:sp>
            <p:nvSpPr>
              <p:cNvPr id="24" name="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79" y="2661499"/>
                <a:ext cx="2720853" cy="918456"/>
              </a:xfrm>
              <a:prstGeom prst="wedgeRectCallout">
                <a:avLst>
                  <a:gd name="adj1" fmla="val 37671"/>
                  <a:gd name="adj2" fmla="val -40516"/>
                </a:avLst>
              </a:prstGeom>
              <a:blipFill>
                <a:blip r:embed="rId8"/>
                <a:stretch>
                  <a:fillRect t="-3268" r="-1559" b="-91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ular Callout 24"/>
              <p:cNvSpPr/>
              <p:nvPr/>
            </p:nvSpPr>
            <p:spPr>
              <a:xfrm>
                <a:off x="3502493" y="2655199"/>
                <a:ext cx="3639279" cy="616729"/>
              </a:xfrm>
              <a:prstGeom prst="wedgeRectCallout">
                <a:avLst>
                  <a:gd name="adj1" fmla="val -62966"/>
                  <a:gd name="adj2" fmla="val -1933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By our node ordering,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493" y="2655199"/>
                <a:ext cx="3639279" cy="616729"/>
              </a:xfrm>
              <a:prstGeom prst="wedgeRectCallout">
                <a:avLst>
                  <a:gd name="adj1" fmla="val -62966"/>
                  <a:gd name="adj2" fmla="val -19334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ular Callout 25"/>
              <p:cNvSpPr/>
              <p:nvPr/>
            </p:nvSpPr>
            <p:spPr>
              <a:xfrm>
                <a:off x="7460316" y="2601330"/>
                <a:ext cx="4069330" cy="669595"/>
              </a:xfrm>
              <a:prstGeom prst="wedgeRectCallout">
                <a:avLst>
                  <a:gd name="adj1" fmla="val -62966"/>
                  <a:gd name="adj2" fmla="val -1933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But the lemma says for every edge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we 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Rectangular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16" y="2601330"/>
                <a:ext cx="4069330" cy="669595"/>
              </a:xfrm>
              <a:prstGeom prst="wedgeRectCallout">
                <a:avLst>
                  <a:gd name="adj1" fmla="val -62966"/>
                  <a:gd name="adj2" fmla="val -19334"/>
                </a:avLst>
              </a:prstGeom>
              <a:blipFill>
                <a:blip r:embed="rId10"/>
                <a:stretch>
                  <a:fillRect t="-1770" r="-1585" b="-973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ular Callout 26"/>
          <p:cNvSpPr/>
          <p:nvPr/>
        </p:nvSpPr>
        <p:spPr>
          <a:xfrm>
            <a:off x="2888408" y="4708527"/>
            <a:ext cx="5445613" cy="918457"/>
          </a:xfrm>
          <a:prstGeom prst="wedgeRectCallout">
            <a:avLst>
              <a:gd name="adj1" fmla="val -47495"/>
              <a:gd name="adj2" fmla="val 2369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Contradiction!</a:t>
            </a:r>
            <a:r>
              <a:rPr lang="en-CA" dirty="0">
                <a:solidFill>
                  <a:srgbClr val="000000"/>
                </a:solidFill>
              </a:rPr>
              <a:t> Right-to-left edge cannot exist. So is is a </a:t>
            </a:r>
            <a:r>
              <a:rPr lang="en-CA" dirty="0">
                <a:solidFill>
                  <a:srgbClr val="000000"/>
                </a:solidFill>
                <a:sym typeface="Wingdings" panose="05000000000000000000" pitchFamily="2" charset="2"/>
              </a:rPr>
              <a:t>topological ordering.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3436" y="201548"/>
            <a:ext cx="10016654" cy="7047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Theorem: </a:t>
            </a:r>
            <a:r>
              <a:rPr lang="en-CA" sz="2000" dirty="0">
                <a:solidFill>
                  <a:srgbClr val="000000"/>
                </a:solidFill>
              </a:rPr>
              <a:t>if D is a DAG, and we order vertices in </a:t>
            </a:r>
            <a:r>
              <a:rPr lang="en-CA" sz="2000" b="1" dirty="0">
                <a:solidFill>
                  <a:srgbClr val="000000"/>
                </a:solidFill>
              </a:rPr>
              <a:t>reverse order of finishing time</a:t>
            </a:r>
            <a:r>
              <a:rPr lang="en-CA" sz="2000" dirty="0">
                <a:solidFill>
                  <a:srgbClr val="000000"/>
                </a:solidFill>
              </a:rPr>
              <a:t>,  (i.e., by largest to smallest finish time) then we get a topological ordering!</a:t>
            </a:r>
            <a:endParaRPr lang="en-CA" sz="2000" b="1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6" idx="6"/>
            <a:endCxn id="7" idx="2"/>
          </p:cNvCxnSpPr>
          <p:nvPr/>
        </p:nvCxnSpPr>
        <p:spPr>
          <a:xfrm>
            <a:off x="1378571" y="2272498"/>
            <a:ext cx="53361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2577204" y="2272495"/>
            <a:ext cx="53361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4919226" y="2272495"/>
            <a:ext cx="53361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6323577" y="2273278"/>
            <a:ext cx="53361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3729068" y="2268141"/>
            <a:ext cx="53361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7522210" y="2268141"/>
            <a:ext cx="53361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8629941" y="2269707"/>
            <a:ext cx="53361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ADFC5-2536-964C-7748-042062E8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3C05B0E-4B7C-7F89-5BBC-B69CA64BF443}"/>
              </a:ext>
            </a:extLst>
          </p:cNvPr>
          <p:cNvSpPr/>
          <p:nvPr/>
        </p:nvSpPr>
        <p:spPr>
          <a:xfrm>
            <a:off x="3995875" y="3618919"/>
            <a:ext cx="8096479" cy="894688"/>
          </a:xfrm>
          <a:prstGeom prst="wedgeRectCallout">
            <a:avLst>
              <a:gd name="adj1" fmla="val 18985"/>
              <a:gd name="adj2" fmla="val -9342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18F96D2-90BD-3936-32D5-5F7D9307EF27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060486" y="3647213"/>
            <a:ext cx="7990677" cy="8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2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  <p:bldP spid="16" grpId="0" animBg="1"/>
      <p:bldP spid="18" grpId="0" animBg="1"/>
      <p:bldP spid="19" grpId="0" animBg="1"/>
      <p:bldP spid="20" grpId="0"/>
      <p:bldP spid="21" grpId="0"/>
      <p:bldP spid="24" grpId="0" animBg="1"/>
      <p:bldP spid="25" grpId="0" animBg="1"/>
      <p:bldP spid="26" grpId="0" animBg="1"/>
      <p:bldP spid="27" grpId="0" animBg="1"/>
      <p:bldP spid="4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D783FDCA-3CA7-92C0-F53F-AA02C3162E4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4" y="839235"/>
            <a:ext cx="6997333" cy="4788429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0135C778-82E8-B25D-A98A-845786BB65C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08273" y="828961"/>
            <a:ext cx="4749721" cy="5144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84" y="-14293"/>
            <a:ext cx="10826527" cy="85374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Topological ordering via DFS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54C15-7B14-02E0-895B-6131035B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E34F75-B7BC-28D2-74EB-1FFEBE594340}"/>
              </a:ext>
            </a:extLst>
          </p:cNvPr>
          <p:cNvSpPr/>
          <p:nvPr/>
        </p:nvSpPr>
        <p:spPr>
          <a:xfrm>
            <a:off x="1347618" y="3745496"/>
            <a:ext cx="1873564" cy="272322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F9496F-032A-FE3A-34B1-F05FBBEFD0A2}"/>
              </a:ext>
            </a:extLst>
          </p:cNvPr>
          <p:cNvSpPr/>
          <p:nvPr/>
        </p:nvSpPr>
        <p:spPr>
          <a:xfrm>
            <a:off x="1347618" y="5006258"/>
            <a:ext cx="2836455" cy="604461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958E7B-4E73-6955-A0B6-EF3880C5E85D}"/>
              </a:ext>
            </a:extLst>
          </p:cNvPr>
          <p:cNvSpPr/>
          <p:nvPr/>
        </p:nvSpPr>
        <p:spPr>
          <a:xfrm>
            <a:off x="8461927" y="5029569"/>
            <a:ext cx="1381728" cy="31828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Rectangular Callout 6">
            <a:extLst>
              <a:ext uri="{FF2B5EF4-FFF2-40B4-BE49-F238E27FC236}">
                <a16:creationId xmlns:a16="http://schemas.microsoft.com/office/drawing/2014/main" id="{B9CA29EB-D853-0257-B39B-54626335065A}"/>
              </a:ext>
            </a:extLst>
          </p:cNvPr>
          <p:cNvSpPr/>
          <p:nvPr/>
        </p:nvSpPr>
        <p:spPr>
          <a:xfrm>
            <a:off x="5830556" y="5134426"/>
            <a:ext cx="2307195" cy="884121"/>
          </a:xfrm>
          <a:prstGeom prst="wedgeRectCallout">
            <a:avLst>
              <a:gd name="adj1" fmla="val 60925"/>
              <a:gd name="adj2" fmla="val -3175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Save each node when it </a:t>
            </a:r>
            <a:r>
              <a:rPr lang="en-CA" b="1" dirty="0">
                <a:solidFill>
                  <a:srgbClr val="000000"/>
                </a:solidFill>
              </a:rPr>
              <a:t>finishes</a:t>
            </a:r>
          </a:p>
        </p:txBody>
      </p:sp>
      <p:sp>
        <p:nvSpPr>
          <p:cNvPr id="16" name="Rectangular Callout 8">
            <a:extLst>
              <a:ext uri="{FF2B5EF4-FFF2-40B4-BE49-F238E27FC236}">
                <a16:creationId xmlns:a16="http://schemas.microsoft.com/office/drawing/2014/main" id="{FDFC5C4C-60C1-9B55-E248-3F0FB5204A49}"/>
              </a:ext>
            </a:extLst>
          </p:cNvPr>
          <p:cNvSpPr/>
          <p:nvPr/>
        </p:nvSpPr>
        <p:spPr>
          <a:xfrm>
            <a:off x="3787217" y="5723945"/>
            <a:ext cx="2307195" cy="1035124"/>
          </a:xfrm>
          <a:prstGeom prst="wedgeRectCallout">
            <a:avLst>
              <a:gd name="adj1" fmla="val -45703"/>
              <a:gd name="adj2" fmla="val 1425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Push smallest </a:t>
            </a:r>
            <a:r>
              <a:rPr lang="en-CA" dirty="0">
                <a:solidFill>
                  <a:srgbClr val="000000"/>
                </a:solidFill>
              </a:rPr>
              <a:t>finishing time first </a:t>
            </a:r>
            <a:r>
              <a:rPr lang="en-CA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CA" b="1" dirty="0">
                <a:solidFill>
                  <a:srgbClr val="000000"/>
                </a:solidFill>
              </a:rPr>
              <a:t>pop largest </a:t>
            </a:r>
            <a:r>
              <a:rPr lang="en-CA" dirty="0">
                <a:solidFill>
                  <a:srgbClr val="000000"/>
                </a:solidFill>
              </a:rPr>
              <a:t>first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0F6CD39-0851-B0C9-CAB8-9528038D93A3}"/>
                  </a:ext>
                </a:extLst>
              </p:cNvPr>
              <p:cNvSpPr/>
              <p:nvPr/>
            </p:nvSpPr>
            <p:spPr>
              <a:xfrm>
                <a:off x="8970818" y="119713"/>
                <a:ext cx="3087176" cy="58686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400" b="1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1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400" dirty="0">
                    <a:solidFill>
                      <a:srgbClr val="000000"/>
                    </a:solidFill>
                  </a:rPr>
                  <a:t>w/adj. lists</a:t>
                </a: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0F6CD39-0851-B0C9-CAB8-9528038D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818" y="119713"/>
                <a:ext cx="3087176" cy="586869"/>
              </a:xfrm>
              <a:prstGeom prst="rect">
                <a:avLst/>
              </a:prstGeom>
              <a:blipFill>
                <a:blip r:embed="rId4"/>
                <a:stretch>
                  <a:fillRect l="-393" r="-2554" b="-1010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33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29914"/>
            <a:ext cx="9905998" cy="806529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Home exercise: run on this graph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FF275C4B-B25F-97A5-8225-DB5F531E7F3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31" y="3298471"/>
            <a:ext cx="9102436" cy="32774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932678" y="93644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932678" y="26048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102165" y="26048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102165" y="93644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045675" y="17853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3321311" y="9364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3986329" y="1242233"/>
            <a:ext cx="1115836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5767183" y="1242234"/>
            <a:ext cx="116549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5669793" y="1458459"/>
            <a:ext cx="473272" cy="4164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 flipV="1">
            <a:off x="6613303" y="1458459"/>
            <a:ext cx="416765" cy="4164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0" idx="7"/>
            <a:endCxn id="12" idx="3"/>
          </p:cNvCxnSpPr>
          <p:nvPr/>
        </p:nvCxnSpPr>
        <p:spPr>
          <a:xfrm flipV="1">
            <a:off x="5669793" y="2307341"/>
            <a:ext cx="473272" cy="38704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5434674" y="1548023"/>
            <a:ext cx="0" cy="105680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7265187" y="1548023"/>
            <a:ext cx="0" cy="105680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0" idx="6"/>
            <a:endCxn id="8" idx="2"/>
          </p:cNvCxnSpPr>
          <p:nvPr/>
        </p:nvCxnSpPr>
        <p:spPr>
          <a:xfrm>
            <a:off x="5767183" y="2910613"/>
            <a:ext cx="116549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48B72-DD08-9B54-7E02-72BEC54D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E17E50-6CF7-AEC1-A388-8BB19ACEE867}"/>
                  </a:ext>
                </a:extLst>
              </p:cNvPr>
              <p:cNvSpPr txBox="1"/>
              <p:nvPr/>
            </p:nvSpPr>
            <p:spPr>
              <a:xfrm>
                <a:off x="5324293" y="5143148"/>
                <a:ext cx="540533" cy="40011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E17E50-6CF7-AEC1-A388-8BB19ACEE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293" y="5143148"/>
                <a:ext cx="54053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66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570" y="3801740"/>
            <a:ext cx="10361487" cy="1468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Strongly Connected Components</a:t>
            </a:r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242C6CC-33A7-6B10-5AFB-59173FD9103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251618" y="491227"/>
            <a:ext cx="3514968" cy="3811712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B5A8F1E5-D93B-FA37-DC79-D8AAC5344DE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9925" y="673058"/>
            <a:ext cx="4667250" cy="344805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527175" y="2397083"/>
            <a:ext cx="1724443" cy="0"/>
          </a:xfrm>
          <a:prstGeom prst="straightConnector1">
            <a:avLst/>
          </a:prstGeom>
          <a:ln w="762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ECE99-5955-801E-3379-2C9EF451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14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F125-F59D-4719-85C9-72BA7D89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Strongly connected </a:t>
            </a:r>
            <a:r>
              <a:rPr lang="en-US" b="1" dirty="0">
                <a:solidFill>
                  <a:srgbClr val="000000"/>
                </a:solidFill>
              </a:rPr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68EB3-51B2-4250-AE81-BA9AAC45B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This graph could be divided into </a:t>
            </a:r>
            <a:r>
              <a:rPr lang="en-US" b="1" dirty="0">
                <a:solidFill>
                  <a:srgbClr val="000000"/>
                </a:solidFill>
              </a:rPr>
              <a:t>two graphs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that are each strongly connected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06ACEF-FAB3-495C-80B9-2975B3C4024B}"/>
              </a:ext>
            </a:extLst>
          </p:cNvPr>
          <p:cNvSpPr/>
          <p:nvPr/>
        </p:nvSpPr>
        <p:spPr>
          <a:xfrm>
            <a:off x="3054195" y="38352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3A1F1B-06C5-4D04-A393-3AC68BDA5C4F}"/>
              </a:ext>
            </a:extLst>
          </p:cNvPr>
          <p:cNvSpPr/>
          <p:nvPr/>
        </p:nvSpPr>
        <p:spPr>
          <a:xfrm>
            <a:off x="4830033" y="30062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B78F70-AD2F-4C60-A3A1-4C4FC3046C40}"/>
              </a:ext>
            </a:extLst>
          </p:cNvPr>
          <p:cNvSpPr/>
          <p:nvPr/>
        </p:nvSpPr>
        <p:spPr>
          <a:xfrm>
            <a:off x="3610661" y="30304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159711-F8E1-45EC-860B-AF2BD78A924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4275679" y="3312050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9DEC17-E4FE-4C60-9BA9-362170D5F9EF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3621823" y="3642064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BE4BE3C-B3D0-48E3-804D-C4E5D5850F4F}"/>
              </a:ext>
            </a:extLst>
          </p:cNvPr>
          <p:cNvSpPr/>
          <p:nvPr/>
        </p:nvSpPr>
        <p:spPr>
          <a:xfrm>
            <a:off x="1914280" y="305969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262880-E984-4C64-B8CE-BC4DA0E617FA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2481908" y="3581712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BE9AE846-D016-4510-85DC-DEBE354AD068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3677947" y="1899784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41EC564-426B-4835-AAC6-FC96C37FD1F9}"/>
              </a:ext>
            </a:extLst>
          </p:cNvPr>
          <p:cNvSpPr/>
          <p:nvPr/>
        </p:nvSpPr>
        <p:spPr>
          <a:xfrm>
            <a:off x="6327173" y="38692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1EA72E-A77F-4EBA-A39B-6827109CA5F7}"/>
              </a:ext>
            </a:extLst>
          </p:cNvPr>
          <p:cNvSpPr/>
          <p:nvPr/>
        </p:nvSpPr>
        <p:spPr>
          <a:xfrm>
            <a:off x="6933221" y="279003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F7F026-52C0-48A6-B599-CB279DAC4D2B}"/>
              </a:ext>
            </a:extLst>
          </p:cNvPr>
          <p:cNvSpPr/>
          <p:nvPr/>
        </p:nvSpPr>
        <p:spPr>
          <a:xfrm>
            <a:off x="7770778" y="41175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CC89CC-2686-4E98-B350-311445BEC69B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7500849" y="3312048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F519DB-2BE1-4BD1-9FEE-042A35DCAFEB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6894801" y="4391262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C53A1D-57C0-49CB-AAED-7F00E252E922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6659682" y="3312048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4B9DA6-897C-4B4D-9189-636FD98390B0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5495051" y="3312050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91BCB51-7351-4E97-B840-F86122FF0C38}"/>
              </a:ext>
            </a:extLst>
          </p:cNvPr>
          <p:cNvSpPr/>
          <p:nvPr/>
        </p:nvSpPr>
        <p:spPr>
          <a:xfrm>
            <a:off x="1659241" y="2500974"/>
            <a:ext cx="4100303" cy="2107359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961BD5-CB0F-4586-8C91-5169437AC60B}"/>
              </a:ext>
            </a:extLst>
          </p:cNvPr>
          <p:cNvSpPr/>
          <p:nvPr/>
        </p:nvSpPr>
        <p:spPr>
          <a:xfrm>
            <a:off x="6049405" y="2385918"/>
            <a:ext cx="4483354" cy="283403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733AD6-5C39-47A7-A0D7-1B8C03C2B0FD}"/>
              </a:ext>
            </a:extLst>
          </p:cNvPr>
          <p:cNvSpPr/>
          <p:nvPr/>
        </p:nvSpPr>
        <p:spPr>
          <a:xfrm>
            <a:off x="9438036" y="381173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9CD24D-EC3D-4B3D-92F7-2FF7845CB10F}"/>
              </a:ext>
            </a:extLst>
          </p:cNvPr>
          <p:cNvSpPr/>
          <p:nvPr/>
        </p:nvSpPr>
        <p:spPr>
          <a:xfrm>
            <a:off x="9438036" y="302650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28B87D5A-C962-4AEB-A73C-B419CB4DB139}"/>
              </a:ext>
            </a:extLst>
          </p:cNvPr>
          <p:cNvCxnSpPr>
            <a:cxnSpLocks/>
            <a:stCxn id="24" idx="6"/>
            <a:endCxn id="23" idx="6"/>
          </p:cNvCxnSpPr>
          <p:nvPr/>
        </p:nvCxnSpPr>
        <p:spPr>
          <a:xfrm>
            <a:off x="10103054" y="3332291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261BD3B-574F-42C2-ABCC-053ABC7F9748}"/>
              </a:ext>
            </a:extLst>
          </p:cNvPr>
          <p:cNvCxnSpPr>
            <a:cxnSpLocks/>
            <a:stCxn id="23" idx="2"/>
            <a:endCxn id="24" idx="2"/>
          </p:cNvCxnSpPr>
          <p:nvPr/>
        </p:nvCxnSpPr>
        <p:spPr>
          <a:xfrm rot="10800000">
            <a:off x="9438036" y="3332291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6015B64-A516-4598-8134-FFC2FF41AD24}"/>
              </a:ext>
            </a:extLst>
          </p:cNvPr>
          <p:cNvCxnSpPr>
            <a:cxnSpLocks/>
            <a:stCxn id="14" idx="6"/>
            <a:endCxn id="23" idx="3"/>
          </p:cNvCxnSpPr>
          <p:nvPr/>
        </p:nvCxnSpPr>
        <p:spPr>
          <a:xfrm flipV="1">
            <a:off x="8435796" y="4333752"/>
            <a:ext cx="1099630" cy="8956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DAFC5-C802-4958-97CA-E67237979DD1}"/>
              </a:ext>
            </a:extLst>
          </p:cNvPr>
          <p:cNvCxnSpPr>
            <a:cxnSpLocks/>
            <a:stCxn id="24" idx="1"/>
            <a:endCxn id="13" idx="7"/>
          </p:cNvCxnSpPr>
          <p:nvPr/>
        </p:nvCxnSpPr>
        <p:spPr>
          <a:xfrm flipH="1" flipV="1">
            <a:off x="7500849" y="2879597"/>
            <a:ext cx="2034577" cy="23646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6FB44983-E947-4DFE-897B-93D2AD3DDACB}"/>
              </a:ext>
            </a:extLst>
          </p:cNvPr>
          <p:cNvSpPr/>
          <p:nvPr/>
        </p:nvSpPr>
        <p:spPr>
          <a:xfrm>
            <a:off x="2185149" y="4899613"/>
            <a:ext cx="4239414" cy="937347"/>
          </a:xfrm>
          <a:prstGeom prst="wedgeRectCallout">
            <a:avLst>
              <a:gd name="adj1" fmla="val -17086"/>
              <a:gd name="adj2" fmla="val 4444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These are called </a:t>
            </a:r>
            <a:r>
              <a:rPr lang="en-US" sz="2000" b="1" dirty="0">
                <a:solidFill>
                  <a:srgbClr val="000000"/>
                </a:solidFill>
              </a:rPr>
              <a:t>strongly connected components (SCCs)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749FAD6-93B1-547A-82B8-F7BB8BA8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DFS Application: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Testing </a:t>
            </a:r>
            <a:r>
              <a:rPr lang="en-CA" dirty="0">
                <a:solidFill>
                  <a:srgbClr val="000000"/>
                </a:solidFill>
              </a:rPr>
              <a:t>whether a graph is a </a:t>
            </a:r>
            <a:r>
              <a:rPr lang="en-CA" b="1" dirty="0">
                <a:solidFill>
                  <a:srgbClr val="000000"/>
                </a:solidFill>
              </a:rPr>
              <a:t>DAG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5501E-5E10-A055-CC7A-441CE4E1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F8CCB17-AF54-D40F-DCB5-76D1D5CDE17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3924" y="4777381"/>
            <a:ext cx="9080974" cy="95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93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F125-F59D-4719-85C9-72BA7D89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Strongly connected </a:t>
            </a:r>
            <a:r>
              <a:rPr lang="en-US" b="1" dirty="0">
                <a:solidFill>
                  <a:srgbClr val="000000"/>
                </a:solidFill>
              </a:rPr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68EB3-51B2-4250-AE81-BA9AAC45B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296" y="1236374"/>
            <a:ext cx="10786232" cy="45977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It could also be divided into </a:t>
            </a:r>
            <a:r>
              <a:rPr lang="en-US" b="1" dirty="0">
                <a:solidFill>
                  <a:srgbClr val="000000"/>
                </a:solidFill>
              </a:rPr>
              <a:t>three graphs…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But we want our SCCs to be </a:t>
            </a:r>
            <a:r>
              <a:rPr lang="en-US" b="1" dirty="0">
                <a:solidFill>
                  <a:srgbClr val="000000"/>
                </a:solidFill>
              </a:rPr>
              <a:t>maximal </a:t>
            </a:r>
            <a:r>
              <a:rPr lang="en-US" dirty="0">
                <a:solidFill>
                  <a:srgbClr val="000000"/>
                </a:solidFill>
              </a:rPr>
              <a:t>(as large as possible)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06ACEF-FAB3-495C-80B9-2975B3C4024B}"/>
              </a:ext>
            </a:extLst>
          </p:cNvPr>
          <p:cNvSpPr/>
          <p:nvPr/>
        </p:nvSpPr>
        <p:spPr>
          <a:xfrm>
            <a:off x="2993639" y="31691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3A1F1B-06C5-4D04-A393-3AC68BDA5C4F}"/>
              </a:ext>
            </a:extLst>
          </p:cNvPr>
          <p:cNvSpPr/>
          <p:nvPr/>
        </p:nvSpPr>
        <p:spPr>
          <a:xfrm>
            <a:off x="4769477" y="23401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B78F70-AD2F-4C60-A3A1-4C4FC3046C40}"/>
              </a:ext>
            </a:extLst>
          </p:cNvPr>
          <p:cNvSpPr/>
          <p:nvPr/>
        </p:nvSpPr>
        <p:spPr>
          <a:xfrm>
            <a:off x="3550105" y="23643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159711-F8E1-45EC-860B-AF2BD78A924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4215123" y="2645931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9DEC17-E4FE-4C60-9BA9-362170D5F9EF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3561267" y="2975945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BE4BE3C-B3D0-48E3-804D-C4E5D5850F4F}"/>
              </a:ext>
            </a:extLst>
          </p:cNvPr>
          <p:cNvSpPr/>
          <p:nvPr/>
        </p:nvSpPr>
        <p:spPr>
          <a:xfrm>
            <a:off x="1853724" y="239357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262880-E984-4C64-B8CE-BC4DA0E617FA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2421352" y="2915593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BE9AE846-D016-4510-85DC-DEBE354AD068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3617391" y="1233665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41EC564-426B-4835-AAC6-FC96C37FD1F9}"/>
              </a:ext>
            </a:extLst>
          </p:cNvPr>
          <p:cNvSpPr/>
          <p:nvPr/>
        </p:nvSpPr>
        <p:spPr>
          <a:xfrm>
            <a:off x="6266617" y="320312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1EA72E-A77F-4EBA-A39B-6827109CA5F7}"/>
              </a:ext>
            </a:extLst>
          </p:cNvPr>
          <p:cNvSpPr/>
          <p:nvPr/>
        </p:nvSpPr>
        <p:spPr>
          <a:xfrm>
            <a:off x="6872665" y="21239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F7F026-52C0-48A6-B599-CB279DAC4D2B}"/>
              </a:ext>
            </a:extLst>
          </p:cNvPr>
          <p:cNvSpPr/>
          <p:nvPr/>
        </p:nvSpPr>
        <p:spPr>
          <a:xfrm>
            <a:off x="7710222" y="345140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CC89CC-2686-4E98-B350-311445BEC69B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7440293" y="2645929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F519DB-2BE1-4BD1-9FEE-042A35DCAFEB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6834245" y="3725143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C53A1D-57C0-49CB-AAED-7F00E252E922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6599126" y="2645929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4B9DA6-897C-4B4D-9189-636FD98390B0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5434495" y="2645931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91BCB51-7351-4E97-B840-F86122FF0C38}"/>
              </a:ext>
            </a:extLst>
          </p:cNvPr>
          <p:cNvSpPr/>
          <p:nvPr/>
        </p:nvSpPr>
        <p:spPr>
          <a:xfrm>
            <a:off x="1598685" y="1834855"/>
            <a:ext cx="4100303" cy="2107359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961BD5-CB0F-4586-8C91-5169437AC60B}"/>
              </a:ext>
            </a:extLst>
          </p:cNvPr>
          <p:cNvSpPr/>
          <p:nvPr/>
        </p:nvSpPr>
        <p:spPr>
          <a:xfrm>
            <a:off x="5988849" y="1947611"/>
            <a:ext cx="2781896" cy="251103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733AD6-5C39-47A7-A0D7-1B8C03C2B0FD}"/>
              </a:ext>
            </a:extLst>
          </p:cNvPr>
          <p:cNvSpPr/>
          <p:nvPr/>
        </p:nvSpPr>
        <p:spPr>
          <a:xfrm>
            <a:off x="9377480" y="314561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9CD24D-EC3D-4B3D-92F7-2FF7845CB10F}"/>
              </a:ext>
            </a:extLst>
          </p:cNvPr>
          <p:cNvSpPr/>
          <p:nvPr/>
        </p:nvSpPr>
        <p:spPr>
          <a:xfrm>
            <a:off x="9377480" y="23603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28B87D5A-C962-4AEB-A73C-B419CB4DB139}"/>
              </a:ext>
            </a:extLst>
          </p:cNvPr>
          <p:cNvCxnSpPr>
            <a:cxnSpLocks/>
            <a:stCxn id="24" idx="6"/>
            <a:endCxn id="23" idx="6"/>
          </p:cNvCxnSpPr>
          <p:nvPr/>
        </p:nvCxnSpPr>
        <p:spPr>
          <a:xfrm>
            <a:off x="10042498" y="2666172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261BD3B-574F-42C2-ABCC-053ABC7F9748}"/>
              </a:ext>
            </a:extLst>
          </p:cNvPr>
          <p:cNvCxnSpPr>
            <a:cxnSpLocks/>
            <a:stCxn id="23" idx="2"/>
            <a:endCxn id="24" idx="2"/>
          </p:cNvCxnSpPr>
          <p:nvPr/>
        </p:nvCxnSpPr>
        <p:spPr>
          <a:xfrm rot="10800000">
            <a:off x="9377480" y="2666172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6015B64-A516-4598-8134-FFC2FF41AD24}"/>
              </a:ext>
            </a:extLst>
          </p:cNvPr>
          <p:cNvCxnSpPr>
            <a:cxnSpLocks/>
            <a:stCxn id="14" idx="6"/>
            <a:endCxn id="23" idx="3"/>
          </p:cNvCxnSpPr>
          <p:nvPr/>
        </p:nvCxnSpPr>
        <p:spPr>
          <a:xfrm flipV="1">
            <a:off x="8375240" y="3667633"/>
            <a:ext cx="1099630" cy="8956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687A1CBE-4FC2-4F96-A3E7-D67CC03B653E}"/>
              </a:ext>
            </a:extLst>
          </p:cNvPr>
          <p:cNvSpPr/>
          <p:nvPr/>
        </p:nvSpPr>
        <p:spPr>
          <a:xfrm>
            <a:off x="8983868" y="2152787"/>
            <a:ext cx="1431945" cy="192908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DAFC5-C802-4958-97CA-E67237979DD1}"/>
              </a:ext>
            </a:extLst>
          </p:cNvPr>
          <p:cNvCxnSpPr>
            <a:cxnSpLocks/>
            <a:stCxn id="24" idx="1"/>
            <a:endCxn id="13" idx="7"/>
          </p:cNvCxnSpPr>
          <p:nvPr/>
        </p:nvCxnSpPr>
        <p:spPr>
          <a:xfrm flipH="1" flipV="1">
            <a:off x="7440293" y="2213478"/>
            <a:ext cx="2034577" cy="23646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E2DADD34-ED74-41EE-8096-D9FFE2974C20}"/>
              </a:ext>
            </a:extLst>
          </p:cNvPr>
          <p:cNvSpPr/>
          <p:nvPr/>
        </p:nvSpPr>
        <p:spPr>
          <a:xfrm>
            <a:off x="260892" y="4042291"/>
            <a:ext cx="2830137" cy="605801"/>
          </a:xfrm>
          <a:prstGeom prst="wedgeRectCallout">
            <a:avLst>
              <a:gd name="adj1" fmla="val 30948"/>
              <a:gd name="adj2" fmla="val -9943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Maximal</a:t>
            </a:r>
            <a:r>
              <a:rPr lang="en-US" sz="2400" dirty="0">
                <a:solidFill>
                  <a:srgbClr val="000000"/>
                </a:solidFill>
              </a:rPr>
              <a:t> SCC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483A82DF-2003-4D55-A15B-153F991D1852}"/>
              </a:ext>
            </a:extLst>
          </p:cNvPr>
          <p:cNvSpPr/>
          <p:nvPr/>
        </p:nvSpPr>
        <p:spPr>
          <a:xfrm>
            <a:off x="3964685" y="4015760"/>
            <a:ext cx="2274602" cy="767646"/>
          </a:xfrm>
          <a:prstGeom prst="wedgeRectCallout">
            <a:avLst>
              <a:gd name="adj1" fmla="val 43144"/>
              <a:gd name="adj2" fmla="val -11205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Not maximal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F6B7181E-7D17-46FF-8225-F697C00B9828}"/>
              </a:ext>
            </a:extLst>
          </p:cNvPr>
          <p:cNvSpPr/>
          <p:nvPr/>
        </p:nvSpPr>
        <p:spPr>
          <a:xfrm>
            <a:off x="9474870" y="983893"/>
            <a:ext cx="2399969" cy="767646"/>
          </a:xfrm>
          <a:prstGeom prst="wedgeRectCallout">
            <a:avLst>
              <a:gd name="adj1" fmla="val -33814"/>
              <a:gd name="adj2" fmla="val 10724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Not maximal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DD3CA5A-DE7F-CEFA-36C3-C8932010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F125-F59D-4719-85C9-72BA7D89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Strongly connected </a:t>
            </a:r>
            <a:r>
              <a:rPr lang="en-US" b="1" dirty="0">
                <a:solidFill>
                  <a:srgbClr val="000000"/>
                </a:solidFill>
              </a:rPr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68EB3-51B2-4250-AE81-BA9AAC45B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So, the goal is to find </a:t>
            </a:r>
            <a:r>
              <a:rPr lang="en-US" b="1" dirty="0">
                <a:solidFill>
                  <a:srgbClr val="000000"/>
                </a:solidFill>
              </a:rPr>
              <a:t>these </a:t>
            </a:r>
            <a:r>
              <a:rPr lang="en-US" dirty="0">
                <a:solidFill>
                  <a:srgbClr val="000000"/>
                </a:solidFill>
              </a:rPr>
              <a:t>(maximal) SCCs: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06ACEF-FAB3-495C-80B9-2975B3C4024B}"/>
              </a:ext>
            </a:extLst>
          </p:cNvPr>
          <p:cNvSpPr/>
          <p:nvPr/>
        </p:nvSpPr>
        <p:spPr>
          <a:xfrm>
            <a:off x="3054195" y="38352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3A1F1B-06C5-4D04-A393-3AC68BDA5C4F}"/>
              </a:ext>
            </a:extLst>
          </p:cNvPr>
          <p:cNvSpPr/>
          <p:nvPr/>
        </p:nvSpPr>
        <p:spPr>
          <a:xfrm>
            <a:off x="4830033" y="30062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B78F70-AD2F-4C60-A3A1-4C4FC3046C40}"/>
              </a:ext>
            </a:extLst>
          </p:cNvPr>
          <p:cNvSpPr/>
          <p:nvPr/>
        </p:nvSpPr>
        <p:spPr>
          <a:xfrm>
            <a:off x="3610661" y="30304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159711-F8E1-45EC-860B-AF2BD78A924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4275679" y="3312050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9DEC17-E4FE-4C60-9BA9-362170D5F9EF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3621823" y="3642064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BE4BE3C-B3D0-48E3-804D-C4E5D5850F4F}"/>
              </a:ext>
            </a:extLst>
          </p:cNvPr>
          <p:cNvSpPr/>
          <p:nvPr/>
        </p:nvSpPr>
        <p:spPr>
          <a:xfrm>
            <a:off x="1914280" y="305969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262880-E984-4C64-B8CE-BC4DA0E617FA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2481908" y="3581712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BE9AE846-D016-4510-85DC-DEBE354AD068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3677947" y="1899784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41EC564-426B-4835-AAC6-FC96C37FD1F9}"/>
              </a:ext>
            </a:extLst>
          </p:cNvPr>
          <p:cNvSpPr/>
          <p:nvPr/>
        </p:nvSpPr>
        <p:spPr>
          <a:xfrm>
            <a:off x="6327173" y="38692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1EA72E-A77F-4EBA-A39B-6827109CA5F7}"/>
              </a:ext>
            </a:extLst>
          </p:cNvPr>
          <p:cNvSpPr/>
          <p:nvPr/>
        </p:nvSpPr>
        <p:spPr>
          <a:xfrm>
            <a:off x="6933221" y="279003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F7F026-52C0-48A6-B599-CB279DAC4D2B}"/>
              </a:ext>
            </a:extLst>
          </p:cNvPr>
          <p:cNvSpPr/>
          <p:nvPr/>
        </p:nvSpPr>
        <p:spPr>
          <a:xfrm>
            <a:off x="7770778" y="41175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CC89CC-2686-4E98-B350-311445BEC69B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7500849" y="3312048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F519DB-2BE1-4BD1-9FEE-042A35DCAFEB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6894801" y="4391262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C53A1D-57C0-49CB-AAED-7F00E252E922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6659682" y="3312048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4B9DA6-897C-4B4D-9189-636FD98390B0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5495051" y="3312050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91BCB51-7351-4E97-B840-F86122FF0C38}"/>
              </a:ext>
            </a:extLst>
          </p:cNvPr>
          <p:cNvSpPr/>
          <p:nvPr/>
        </p:nvSpPr>
        <p:spPr>
          <a:xfrm>
            <a:off x="1659241" y="2500974"/>
            <a:ext cx="4100303" cy="2107359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961BD5-CB0F-4586-8C91-5169437AC60B}"/>
              </a:ext>
            </a:extLst>
          </p:cNvPr>
          <p:cNvSpPr/>
          <p:nvPr/>
        </p:nvSpPr>
        <p:spPr>
          <a:xfrm>
            <a:off x="6049405" y="2385918"/>
            <a:ext cx="4483354" cy="283403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733AD6-5C39-47A7-A0D7-1B8C03C2B0FD}"/>
              </a:ext>
            </a:extLst>
          </p:cNvPr>
          <p:cNvSpPr/>
          <p:nvPr/>
        </p:nvSpPr>
        <p:spPr>
          <a:xfrm>
            <a:off x="9438036" y="381173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9CD24D-EC3D-4B3D-92F7-2FF7845CB10F}"/>
              </a:ext>
            </a:extLst>
          </p:cNvPr>
          <p:cNvSpPr/>
          <p:nvPr/>
        </p:nvSpPr>
        <p:spPr>
          <a:xfrm>
            <a:off x="9438036" y="302650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28B87D5A-C962-4AEB-A73C-B419CB4DB139}"/>
              </a:ext>
            </a:extLst>
          </p:cNvPr>
          <p:cNvCxnSpPr>
            <a:cxnSpLocks/>
            <a:stCxn id="24" idx="6"/>
            <a:endCxn id="23" idx="6"/>
          </p:cNvCxnSpPr>
          <p:nvPr/>
        </p:nvCxnSpPr>
        <p:spPr>
          <a:xfrm>
            <a:off x="10103054" y="3332291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261BD3B-574F-42C2-ABCC-053ABC7F9748}"/>
              </a:ext>
            </a:extLst>
          </p:cNvPr>
          <p:cNvCxnSpPr>
            <a:cxnSpLocks/>
            <a:stCxn id="23" idx="2"/>
            <a:endCxn id="24" idx="2"/>
          </p:cNvCxnSpPr>
          <p:nvPr/>
        </p:nvCxnSpPr>
        <p:spPr>
          <a:xfrm rot="10800000">
            <a:off x="9438036" y="3332291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6015B64-A516-4598-8134-FFC2FF41AD24}"/>
              </a:ext>
            </a:extLst>
          </p:cNvPr>
          <p:cNvCxnSpPr>
            <a:cxnSpLocks/>
            <a:stCxn id="14" idx="6"/>
            <a:endCxn id="23" idx="3"/>
          </p:cNvCxnSpPr>
          <p:nvPr/>
        </p:nvCxnSpPr>
        <p:spPr>
          <a:xfrm flipV="1">
            <a:off x="8435796" y="4333752"/>
            <a:ext cx="1099630" cy="8956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DAFC5-C802-4958-97CA-E67237979DD1}"/>
              </a:ext>
            </a:extLst>
          </p:cNvPr>
          <p:cNvCxnSpPr>
            <a:cxnSpLocks/>
            <a:stCxn id="24" idx="1"/>
            <a:endCxn id="13" idx="7"/>
          </p:cNvCxnSpPr>
          <p:nvPr/>
        </p:nvCxnSpPr>
        <p:spPr>
          <a:xfrm flipH="1" flipV="1">
            <a:off x="7500849" y="2879597"/>
            <a:ext cx="2034577" cy="23646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F13ED5B-EB69-FF6D-D8E2-3DAAA1E0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22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39" y="-2"/>
            <a:ext cx="11615946" cy="692097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Applications of </a:t>
            </a:r>
            <a:r>
              <a:rPr lang="en-CA" b="1" dirty="0">
                <a:solidFill>
                  <a:srgbClr val="000000"/>
                </a:solidFill>
              </a:rPr>
              <a:t>SCC</a:t>
            </a:r>
            <a:r>
              <a:rPr lang="en-CA" sz="2700" b="1" dirty="0">
                <a:solidFill>
                  <a:srgbClr val="000000"/>
                </a:solidFill>
              </a:rPr>
              <a:t>s </a:t>
            </a:r>
            <a:r>
              <a:rPr lang="en-CA" dirty="0">
                <a:solidFill>
                  <a:srgbClr val="000000"/>
                </a:solidFill>
              </a:rPr>
              <a:t>and </a:t>
            </a:r>
            <a:r>
              <a:rPr lang="en-CA" b="1" dirty="0">
                <a:solidFill>
                  <a:srgbClr val="000000"/>
                </a:solidFill>
              </a:rPr>
              <a:t>component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83" y="1241882"/>
            <a:ext cx="4908015" cy="459775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Finding </a:t>
            </a:r>
            <a:r>
              <a:rPr lang="en-CA" b="1" dirty="0">
                <a:solidFill>
                  <a:srgbClr val="000000"/>
                </a:solidFill>
              </a:rPr>
              <a:t>all cyclic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dependencies in code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Can find </a:t>
            </a:r>
            <a:r>
              <a:rPr lang="en-CA" b="1" dirty="0">
                <a:solidFill>
                  <a:srgbClr val="000000"/>
                </a:solidFill>
              </a:rPr>
              <a:t>single </a:t>
            </a:r>
            <a:r>
              <a:rPr lang="en-CA" dirty="0">
                <a:solidFill>
                  <a:srgbClr val="000000"/>
                </a:solidFill>
              </a:rPr>
              <a:t>cycle with an easier DFS-based algorithm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But it is nicer to find </a:t>
            </a:r>
            <a:r>
              <a:rPr lang="en-CA" b="1" dirty="0">
                <a:solidFill>
                  <a:srgbClr val="000000"/>
                </a:solidFill>
              </a:rPr>
              <a:t>all</a:t>
            </a:r>
            <a:r>
              <a:rPr lang="en-CA" dirty="0">
                <a:solidFill>
                  <a:srgbClr val="000000"/>
                </a:solidFill>
              </a:rPr>
              <a:t> cycles at once, so you don’t have to fix one to expose another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6AF5851-593F-E56D-3E97-B56DC1F2E17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20299" y="609468"/>
            <a:ext cx="6359261" cy="61659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5AAE1-67A6-F154-5C63-5D61284D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6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39" y="-2"/>
            <a:ext cx="11615946" cy="692097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Applications of </a:t>
            </a:r>
            <a:r>
              <a:rPr lang="en-CA" b="1" dirty="0">
                <a:solidFill>
                  <a:srgbClr val="000000"/>
                </a:solidFill>
              </a:rPr>
              <a:t>SCC</a:t>
            </a:r>
            <a:r>
              <a:rPr lang="en-CA" sz="2700" b="1" dirty="0">
                <a:solidFill>
                  <a:srgbClr val="000000"/>
                </a:solidFill>
              </a:rPr>
              <a:t>s </a:t>
            </a:r>
            <a:r>
              <a:rPr lang="en-CA" dirty="0">
                <a:solidFill>
                  <a:srgbClr val="000000"/>
                </a:solidFill>
              </a:rPr>
              <a:t>and </a:t>
            </a:r>
            <a:r>
              <a:rPr lang="en-CA" b="1" dirty="0">
                <a:solidFill>
                  <a:srgbClr val="000000"/>
                </a:solidFill>
              </a:rPr>
              <a:t>component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09" y="740614"/>
            <a:ext cx="8317239" cy="57262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Data filtering </a:t>
            </a:r>
            <a:r>
              <a:rPr lang="en-US" dirty="0">
                <a:solidFill>
                  <a:srgbClr val="000000"/>
                </a:solidFill>
              </a:rPr>
              <a:t>before running other algorithms</a:t>
            </a:r>
          </a:p>
          <a:p>
            <a:r>
              <a:rPr lang="en-US" dirty="0">
                <a:solidFill>
                  <a:srgbClr val="000000"/>
                </a:solidFill>
              </a:rPr>
              <a:t>maps;   nodes = intersections,	 edges = roads</a:t>
            </a:r>
          </a:p>
          <a:p>
            <a:r>
              <a:rPr lang="en-US" dirty="0">
                <a:solidFill>
                  <a:srgbClr val="000000"/>
                </a:solidFill>
              </a:rPr>
              <a:t>Don’t want to run path finding algorithm on the entire </a:t>
            </a:r>
            <a:r>
              <a:rPr lang="en-US" b="1" dirty="0">
                <a:solidFill>
                  <a:srgbClr val="000000"/>
                </a:solidFill>
              </a:rPr>
              <a:t>global </a:t>
            </a:r>
            <a:r>
              <a:rPr lang="en-US" dirty="0">
                <a:solidFill>
                  <a:srgbClr val="000000"/>
                </a:solidFill>
              </a:rPr>
              <a:t>graph!</a:t>
            </a:r>
          </a:p>
          <a:p>
            <a:r>
              <a:rPr lang="en-US" dirty="0">
                <a:solidFill>
                  <a:srgbClr val="000000"/>
                </a:solidFill>
              </a:rPr>
              <a:t>Throw away everything except the (maximal) SCC containing source &amp; target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F32988BC-4D63-B6FB-33E5-039828365BD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16686" y="4060980"/>
            <a:ext cx="2953518" cy="2459741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D23CB0ED-2D7E-6FAF-3A05-435DE8F2D2D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32999" y="638978"/>
            <a:ext cx="3120891" cy="2918951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8698988" y="3603757"/>
            <a:ext cx="440675" cy="406383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98418" y="3615273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Crop &amp; find SCCs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4B0A5-8BDE-A43E-9D8D-5B97A785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787F9-3CCE-4EFE-B27A-AAE6FFEE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Component graph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1C6302-A8B7-44A8-8797-A3C7444BE944}"/>
              </a:ext>
            </a:extLst>
          </p:cNvPr>
          <p:cNvSpPr/>
          <p:nvPr/>
        </p:nvSpPr>
        <p:spPr>
          <a:xfrm>
            <a:off x="1725218" y="28170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6A922C-CFC7-4197-9292-5DF1DC91BC7A}"/>
              </a:ext>
            </a:extLst>
          </p:cNvPr>
          <p:cNvSpPr/>
          <p:nvPr/>
        </p:nvSpPr>
        <p:spPr>
          <a:xfrm>
            <a:off x="3501056" y="198807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C8307C-EB76-4B3D-9534-3FEC740CDFA5}"/>
              </a:ext>
            </a:extLst>
          </p:cNvPr>
          <p:cNvSpPr/>
          <p:nvPr/>
        </p:nvSpPr>
        <p:spPr>
          <a:xfrm>
            <a:off x="2281684" y="201230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170889-4694-4880-896A-5C93E32BB355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946702" y="2293866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B11067-94A4-4DAF-97A9-6955EAC584BF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292846" y="2623880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0439561-9608-4BFA-8299-EFB8A4C581D1}"/>
              </a:ext>
            </a:extLst>
          </p:cNvPr>
          <p:cNvSpPr/>
          <p:nvPr/>
        </p:nvSpPr>
        <p:spPr>
          <a:xfrm>
            <a:off x="585303" y="204151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958C80-283E-410E-B187-5751D06B5A5B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1152931" y="2563528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B0256D0-098D-4D79-A924-402E5430F7C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348970" y="881600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35C7EDF-2851-4389-BBA1-C2624F8578EC}"/>
              </a:ext>
            </a:extLst>
          </p:cNvPr>
          <p:cNvSpPr/>
          <p:nvPr/>
        </p:nvSpPr>
        <p:spPr>
          <a:xfrm>
            <a:off x="4998196" y="285106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227CC7-0BF8-4E99-9160-42018D13299C}"/>
              </a:ext>
            </a:extLst>
          </p:cNvPr>
          <p:cNvSpPr/>
          <p:nvPr/>
        </p:nvSpPr>
        <p:spPr>
          <a:xfrm>
            <a:off x="5604244" y="177184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EC1538-1911-4937-B3B1-87DFE11C0457}"/>
              </a:ext>
            </a:extLst>
          </p:cNvPr>
          <p:cNvSpPr/>
          <p:nvPr/>
        </p:nvSpPr>
        <p:spPr>
          <a:xfrm>
            <a:off x="6441801" y="309934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196E9B-EE96-4898-ADBF-0A7A587ECE0F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6171872" y="2293864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905901-73E4-458E-80A9-60B44F18E941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565824" y="3373078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7FFE0E-D705-4499-B913-4CD6F8D8FAFE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330705" y="2293864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1291B6-8245-4BB8-BC97-06FF670B1703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4166074" y="2293866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23C219C9-E400-4B83-AD14-988719C60025}"/>
              </a:ext>
            </a:extLst>
          </p:cNvPr>
          <p:cNvSpPr/>
          <p:nvPr/>
        </p:nvSpPr>
        <p:spPr>
          <a:xfrm>
            <a:off x="8109059" y="27935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98BB23-5192-473A-98AC-511A4E32B997}"/>
              </a:ext>
            </a:extLst>
          </p:cNvPr>
          <p:cNvSpPr/>
          <p:nvPr/>
        </p:nvSpPr>
        <p:spPr>
          <a:xfrm>
            <a:off x="8109059" y="200831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594900DE-EAFA-48A1-83F3-0403AA8F0BEA}"/>
              </a:ext>
            </a:extLst>
          </p:cNvPr>
          <p:cNvCxnSpPr>
            <a:cxnSpLocks/>
            <a:stCxn id="22" idx="6"/>
            <a:endCxn id="21" idx="6"/>
          </p:cNvCxnSpPr>
          <p:nvPr/>
        </p:nvCxnSpPr>
        <p:spPr>
          <a:xfrm>
            <a:off x="8774077" y="2314107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FC9A0E20-698D-40B3-9662-E3A718B0EFDB}"/>
              </a:ext>
            </a:extLst>
          </p:cNvPr>
          <p:cNvCxnSpPr>
            <a:cxnSpLocks/>
            <a:stCxn id="21" idx="2"/>
            <a:endCxn id="22" idx="2"/>
          </p:cNvCxnSpPr>
          <p:nvPr/>
        </p:nvCxnSpPr>
        <p:spPr>
          <a:xfrm rot="10800000">
            <a:off x="8109059" y="2314107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3713989-1496-4B2C-A270-853B23E4FFDF}"/>
              </a:ext>
            </a:extLst>
          </p:cNvPr>
          <p:cNvCxnSpPr>
            <a:cxnSpLocks/>
            <a:stCxn id="22" idx="1"/>
            <a:endCxn id="13" idx="7"/>
          </p:cNvCxnSpPr>
          <p:nvPr/>
        </p:nvCxnSpPr>
        <p:spPr>
          <a:xfrm flipH="1" flipV="1">
            <a:off x="6171872" y="1861413"/>
            <a:ext cx="2034577" cy="23646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B3B64E3-F9DB-4973-84AE-A488733BE5F7}"/>
              </a:ext>
            </a:extLst>
          </p:cNvPr>
          <p:cNvSpPr/>
          <p:nvPr/>
        </p:nvSpPr>
        <p:spPr>
          <a:xfrm>
            <a:off x="9214277" y="135460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A39B048-AF31-4FD9-ADFC-3BC851B89E62}"/>
              </a:ext>
            </a:extLst>
          </p:cNvPr>
          <p:cNvSpPr/>
          <p:nvPr/>
        </p:nvSpPr>
        <p:spPr>
          <a:xfrm>
            <a:off x="9820325" y="27539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0E7627B-E57A-4C56-AE65-BB5792B14E0C}"/>
              </a:ext>
            </a:extLst>
          </p:cNvPr>
          <p:cNvSpPr/>
          <p:nvPr/>
        </p:nvSpPr>
        <p:spPr>
          <a:xfrm>
            <a:off x="10657882" y="160288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4D4D6B-38C7-4920-9F2B-5A37F0F17B2B}"/>
              </a:ext>
            </a:extLst>
          </p:cNvPr>
          <p:cNvCxnSpPr>
            <a:cxnSpLocks/>
            <a:stCxn id="29" idx="5"/>
            <a:endCxn id="30" idx="0"/>
          </p:cNvCxnSpPr>
          <p:nvPr/>
        </p:nvCxnSpPr>
        <p:spPr>
          <a:xfrm>
            <a:off x="10387953" y="797405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A2460A-A78B-4689-ACE9-B82926B0D01B}"/>
              </a:ext>
            </a:extLst>
          </p:cNvPr>
          <p:cNvCxnSpPr>
            <a:cxnSpLocks/>
            <a:stCxn id="30" idx="2"/>
            <a:endCxn id="28" idx="5"/>
          </p:cNvCxnSpPr>
          <p:nvPr/>
        </p:nvCxnSpPr>
        <p:spPr>
          <a:xfrm flipH="1" flipV="1">
            <a:off x="9781905" y="1876619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92E7D3E-9A28-4BD8-8A57-AA900E589AE2}"/>
              </a:ext>
            </a:extLst>
          </p:cNvPr>
          <p:cNvCxnSpPr>
            <a:cxnSpLocks/>
            <a:stCxn id="28" idx="0"/>
            <a:endCxn id="29" idx="3"/>
          </p:cNvCxnSpPr>
          <p:nvPr/>
        </p:nvCxnSpPr>
        <p:spPr>
          <a:xfrm flipV="1">
            <a:off x="9546786" y="797405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42C1D39-9808-4974-BAA9-AF71A0160B52}"/>
              </a:ext>
            </a:extLst>
          </p:cNvPr>
          <p:cNvCxnSpPr>
            <a:cxnSpLocks/>
            <a:stCxn id="29" idx="2"/>
            <a:endCxn id="13" idx="0"/>
          </p:cNvCxnSpPr>
          <p:nvPr/>
        </p:nvCxnSpPr>
        <p:spPr>
          <a:xfrm flipH="1">
            <a:off x="5936753" y="581180"/>
            <a:ext cx="3883572" cy="11906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1BB4F5F-8758-4EA0-AD17-66E5FE6CE0F7}"/>
              </a:ext>
            </a:extLst>
          </p:cNvPr>
          <p:cNvCxnSpPr>
            <a:cxnSpLocks/>
            <a:stCxn id="30" idx="3"/>
            <a:endCxn id="21" idx="5"/>
          </p:cNvCxnSpPr>
          <p:nvPr/>
        </p:nvCxnSpPr>
        <p:spPr>
          <a:xfrm flipH="1">
            <a:off x="8676687" y="2124898"/>
            <a:ext cx="2078585" cy="119067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0348279-FEBB-44C9-BEDC-E448E0ABA171}"/>
              </a:ext>
            </a:extLst>
          </p:cNvPr>
          <p:cNvSpPr/>
          <p:nvPr/>
        </p:nvSpPr>
        <p:spPr>
          <a:xfrm>
            <a:off x="468748" y="901293"/>
            <a:ext cx="2477755" cy="49882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Consider this graph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D48BF0-4990-4ECA-A5E2-D5B964104BB5}"/>
              </a:ext>
            </a:extLst>
          </p:cNvPr>
          <p:cNvSpPr/>
          <p:nvPr/>
        </p:nvSpPr>
        <p:spPr>
          <a:xfrm>
            <a:off x="3279012" y="895815"/>
            <a:ext cx="2477755" cy="49882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These are its SCCs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2FA4699-D3D3-4AA0-84D1-D44827C63993}"/>
              </a:ext>
            </a:extLst>
          </p:cNvPr>
          <p:cNvSpPr/>
          <p:nvPr/>
        </p:nvSpPr>
        <p:spPr>
          <a:xfrm>
            <a:off x="4021384" y="4229038"/>
            <a:ext cx="2781896" cy="71618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The following is its </a:t>
            </a:r>
            <a:r>
              <a:rPr lang="en-US" b="1" dirty="0">
                <a:solidFill>
                  <a:srgbClr val="000000"/>
                </a:solidFill>
              </a:rPr>
              <a:t>component graph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210A56A-A54E-47FC-8801-FF782D25B8DF}"/>
              </a:ext>
            </a:extLst>
          </p:cNvPr>
          <p:cNvSpPr/>
          <p:nvPr/>
        </p:nvSpPr>
        <p:spPr>
          <a:xfrm>
            <a:off x="4043244" y="5309943"/>
            <a:ext cx="1121982" cy="67200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a,b,c,d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6F27F7-1A5D-4FE0-98A0-5E92BA1AC7EE}"/>
              </a:ext>
            </a:extLst>
          </p:cNvPr>
          <p:cNvSpPr/>
          <p:nvPr/>
        </p:nvSpPr>
        <p:spPr>
          <a:xfrm>
            <a:off x="6153921" y="5645945"/>
            <a:ext cx="1121982" cy="67200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f,e,g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2C539EE-185B-4E95-A2BC-D134F61787F6}"/>
              </a:ext>
            </a:extLst>
          </p:cNvPr>
          <p:cNvSpPr/>
          <p:nvPr/>
        </p:nvSpPr>
        <p:spPr>
          <a:xfrm>
            <a:off x="8071644" y="5558386"/>
            <a:ext cx="925632" cy="67200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h,i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16427C6-F87B-4DDF-964A-8A91E973C0DE}"/>
              </a:ext>
            </a:extLst>
          </p:cNvPr>
          <p:cNvSpPr/>
          <p:nvPr/>
        </p:nvSpPr>
        <p:spPr>
          <a:xfrm>
            <a:off x="9277799" y="4611866"/>
            <a:ext cx="925632" cy="67200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l,j,k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784B1E8-A786-4198-B645-8F45A7F6EC87}"/>
              </a:ext>
            </a:extLst>
          </p:cNvPr>
          <p:cNvCxnSpPr>
            <a:cxnSpLocks/>
            <a:stCxn id="44" idx="6"/>
            <a:endCxn id="45" idx="2"/>
          </p:cNvCxnSpPr>
          <p:nvPr/>
        </p:nvCxnSpPr>
        <p:spPr>
          <a:xfrm>
            <a:off x="5165226" y="5645945"/>
            <a:ext cx="988695" cy="33600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4AFAE3B-6049-403A-B710-16FDD3132F0C}"/>
              </a:ext>
            </a:extLst>
          </p:cNvPr>
          <p:cNvCxnSpPr>
            <a:cxnSpLocks/>
            <a:stCxn id="47" idx="2"/>
            <a:endCxn id="45" idx="0"/>
          </p:cNvCxnSpPr>
          <p:nvPr/>
        </p:nvCxnSpPr>
        <p:spPr>
          <a:xfrm flipH="1">
            <a:off x="6714912" y="4947868"/>
            <a:ext cx="2562887" cy="69807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620188D-7DAD-4D51-A5D2-823077BC825B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7275903" y="5894388"/>
            <a:ext cx="795741" cy="8755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3DC29F-75D1-4708-9175-7712F0F63473}"/>
              </a:ext>
            </a:extLst>
          </p:cNvPr>
          <p:cNvCxnSpPr>
            <a:cxnSpLocks/>
            <a:stCxn id="47" idx="4"/>
            <a:endCxn id="46" idx="6"/>
          </p:cNvCxnSpPr>
          <p:nvPr/>
        </p:nvCxnSpPr>
        <p:spPr>
          <a:xfrm flipH="1">
            <a:off x="8997276" y="5283870"/>
            <a:ext cx="743339" cy="61051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763A064-D63F-45B2-A76B-41F05EDD4A37}"/>
              </a:ext>
            </a:extLst>
          </p:cNvPr>
          <p:cNvSpPr/>
          <p:nvPr/>
        </p:nvSpPr>
        <p:spPr>
          <a:xfrm>
            <a:off x="9147392" y="3184245"/>
            <a:ext cx="2912304" cy="13127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And an edge between two nodes IFF there is an edge between the corresponding SCCs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C5D0A9E-26C2-41E8-A7B9-2FF186DC43A3}"/>
              </a:ext>
            </a:extLst>
          </p:cNvPr>
          <p:cNvSpPr/>
          <p:nvPr/>
        </p:nvSpPr>
        <p:spPr>
          <a:xfrm>
            <a:off x="6806715" y="4090025"/>
            <a:ext cx="2145316" cy="8572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It has one node for each SCC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E41BB22-F9F8-4808-83E0-ADDB6937085E}"/>
              </a:ext>
            </a:extLst>
          </p:cNvPr>
          <p:cNvCxnSpPr>
            <a:cxnSpLocks/>
            <a:stCxn id="28" idx="3"/>
            <a:endCxn id="22" idx="7"/>
          </p:cNvCxnSpPr>
          <p:nvPr/>
        </p:nvCxnSpPr>
        <p:spPr>
          <a:xfrm flipH="1">
            <a:off x="8676687" y="1876619"/>
            <a:ext cx="634980" cy="22126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BD30CBD-87A2-4B31-92EC-15839C7D6D6E}"/>
              </a:ext>
            </a:extLst>
          </p:cNvPr>
          <p:cNvSpPr/>
          <p:nvPr/>
        </p:nvSpPr>
        <p:spPr>
          <a:xfrm>
            <a:off x="330264" y="1482790"/>
            <a:ext cx="4100303" cy="2107359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529BCD-9FE0-4F30-A34D-1BEE1977BD08}"/>
              </a:ext>
            </a:extLst>
          </p:cNvPr>
          <p:cNvSpPr/>
          <p:nvPr/>
        </p:nvSpPr>
        <p:spPr>
          <a:xfrm>
            <a:off x="4720428" y="1595546"/>
            <a:ext cx="2781896" cy="251103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F963D7A-879D-4BA2-898B-6BBD176F1F6A}"/>
              </a:ext>
            </a:extLst>
          </p:cNvPr>
          <p:cNvSpPr/>
          <p:nvPr/>
        </p:nvSpPr>
        <p:spPr>
          <a:xfrm>
            <a:off x="7715447" y="1800722"/>
            <a:ext cx="1431945" cy="192908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7B3D1F-A083-4A19-9B8C-57FAD9F8853C}"/>
              </a:ext>
            </a:extLst>
          </p:cNvPr>
          <p:cNvSpPr/>
          <p:nvPr/>
        </p:nvSpPr>
        <p:spPr>
          <a:xfrm>
            <a:off x="8917833" y="108862"/>
            <a:ext cx="2781896" cy="251103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63A064-D63F-45B2-A76B-41F05EDD4A37}"/>
              </a:ext>
            </a:extLst>
          </p:cNvPr>
          <p:cNvSpPr/>
          <p:nvPr/>
        </p:nvSpPr>
        <p:spPr>
          <a:xfrm>
            <a:off x="118755" y="4252788"/>
            <a:ext cx="3811978" cy="6907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Can there be a </a:t>
            </a:r>
            <a:r>
              <a:rPr lang="en-US" b="1" dirty="0">
                <a:solidFill>
                  <a:srgbClr val="000000"/>
                </a:solidFill>
              </a:rPr>
              <a:t>cycle</a:t>
            </a:r>
            <a:r>
              <a:rPr lang="en-US" dirty="0">
                <a:solidFill>
                  <a:srgbClr val="000000"/>
                </a:solidFill>
              </a:rPr>
              <a:t> in the component graph?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63A064-D63F-45B2-A76B-41F05EDD4A37}"/>
              </a:ext>
            </a:extLst>
          </p:cNvPr>
          <p:cNvSpPr/>
          <p:nvPr/>
        </p:nvSpPr>
        <p:spPr>
          <a:xfrm>
            <a:off x="118754" y="4950476"/>
            <a:ext cx="3811978" cy="8862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No!</a:t>
            </a:r>
            <a:r>
              <a:rPr lang="en-US" dirty="0">
                <a:solidFill>
                  <a:srgbClr val="000000"/>
                </a:solidFill>
              </a:rPr>
              <a:t> If there are paths </a:t>
            </a:r>
            <a:r>
              <a:rPr lang="en-US" u="sng" dirty="0">
                <a:solidFill>
                  <a:srgbClr val="000000"/>
                </a:solidFill>
              </a:rPr>
              <a:t>both ways</a:t>
            </a:r>
            <a:r>
              <a:rPr lang="en-US" dirty="0">
                <a:solidFill>
                  <a:srgbClr val="000000"/>
                </a:solidFill>
              </a:rPr>
              <a:t> between components, they are actually </a:t>
            </a:r>
            <a:r>
              <a:rPr lang="en-US" b="1" dirty="0">
                <a:solidFill>
                  <a:srgbClr val="000000"/>
                </a:solidFill>
              </a:rPr>
              <a:t>the same SCC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63A064-D63F-45B2-A76B-41F05EDD4A37}"/>
              </a:ext>
            </a:extLst>
          </p:cNvPr>
          <p:cNvSpPr/>
          <p:nvPr/>
        </p:nvSpPr>
        <p:spPr>
          <a:xfrm>
            <a:off x="118754" y="5829407"/>
            <a:ext cx="3811978" cy="353836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Component graph is a </a:t>
            </a:r>
            <a:r>
              <a:rPr lang="en-US" b="1" u="sng" dirty="0">
                <a:solidFill>
                  <a:srgbClr val="000000"/>
                </a:solidFill>
              </a:rPr>
              <a:t>DAG</a:t>
            </a:r>
            <a:r>
              <a:rPr lang="en-US" b="1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D96091-674C-2C14-CEFC-7060A9A7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6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2" grpId="0" animBg="1"/>
      <p:bldP spid="63" grpId="0" animBg="1"/>
      <p:bldP spid="19" grpId="0" animBg="1"/>
      <p:bldP spid="20" grpId="0" animBg="1"/>
      <p:bldP spid="26" grpId="0" animBg="1"/>
      <p:bldP spid="34" grpId="0" animBg="1"/>
      <p:bldP spid="49" grpId="0" animBg="1"/>
      <p:bldP spid="50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420395" y="357663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10026443" y="24974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864000" y="382491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4E70AA3-5C98-46F9-9474-BEB89F6898B3}"/>
              </a:ext>
            </a:extLst>
          </p:cNvPr>
          <p:cNvSpPr/>
          <p:nvPr/>
        </p:nvSpPr>
        <p:spPr>
          <a:xfrm>
            <a:off x="10026443" y="247717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l,20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8B200A6-AE7E-4CAB-9193-EED5DE6083B6}"/>
              </a:ext>
            </a:extLst>
          </p:cNvPr>
          <p:cNvSpPr/>
          <p:nvPr/>
        </p:nvSpPr>
        <p:spPr>
          <a:xfrm>
            <a:off x="10864000" y="380888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k,21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2163292-DC1E-4872-BBFE-84043E3230CB}"/>
              </a:ext>
            </a:extLst>
          </p:cNvPr>
          <p:cNvSpPr/>
          <p:nvPr/>
        </p:nvSpPr>
        <p:spPr>
          <a:xfrm>
            <a:off x="9420349" y="356797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j,19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8062253" y="463446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8062253" y="384922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4A0B42-BAC3-42D5-9854-9B32714510F8}"/>
              </a:ext>
            </a:extLst>
          </p:cNvPr>
          <p:cNvSpPr/>
          <p:nvPr/>
        </p:nvSpPr>
        <p:spPr>
          <a:xfrm>
            <a:off x="8050357" y="384657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h,15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AD4CAA4-E7E2-4D3E-B667-267C85314C1F}"/>
              </a:ext>
            </a:extLst>
          </p:cNvPr>
          <p:cNvSpPr/>
          <p:nvPr/>
        </p:nvSpPr>
        <p:spPr>
          <a:xfrm>
            <a:off x="8074953" y="462424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i,16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678412" y="46579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454250" y="38289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234878" y="38532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538497" y="388242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951390" y="469197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557438" y="36127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394995" y="49402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DC49E12-5823-430A-BA49-7A108F6F7322}"/>
              </a:ext>
            </a:extLst>
          </p:cNvPr>
          <p:cNvSpPr/>
          <p:nvPr/>
        </p:nvSpPr>
        <p:spPr>
          <a:xfrm>
            <a:off x="539539" y="388793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a,1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56306F3-0130-4D3B-8677-588A9F3D4B54}"/>
              </a:ext>
            </a:extLst>
          </p:cNvPr>
          <p:cNvSpPr/>
          <p:nvPr/>
        </p:nvSpPr>
        <p:spPr>
          <a:xfrm>
            <a:off x="1667419" y="46690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d,2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C484082-A69D-4501-9190-CBB3CFD5A6C3}"/>
              </a:ext>
            </a:extLst>
          </p:cNvPr>
          <p:cNvSpPr/>
          <p:nvPr/>
        </p:nvSpPr>
        <p:spPr>
          <a:xfrm>
            <a:off x="2232327" y="38568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b,3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353D0DE-6ECF-4104-AA17-120EFA7BA5B1}"/>
              </a:ext>
            </a:extLst>
          </p:cNvPr>
          <p:cNvSpPr/>
          <p:nvPr/>
        </p:nvSpPr>
        <p:spPr>
          <a:xfrm>
            <a:off x="3441922" y="38289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c,4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AEC189-4A66-4C18-83A7-689DDAA7C66C}"/>
              </a:ext>
            </a:extLst>
          </p:cNvPr>
          <p:cNvSpPr/>
          <p:nvPr/>
        </p:nvSpPr>
        <p:spPr>
          <a:xfrm>
            <a:off x="4954685" y="469197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e,5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9E35CA9-3E4D-4C76-8092-AF4BFA9DAADD}"/>
              </a:ext>
            </a:extLst>
          </p:cNvPr>
          <p:cNvSpPr/>
          <p:nvPr/>
        </p:nvSpPr>
        <p:spPr>
          <a:xfrm>
            <a:off x="5551598" y="361766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f,6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B15AE15-DD50-4381-A4D5-EF0C6ECFB6FA}"/>
              </a:ext>
            </a:extLst>
          </p:cNvPr>
          <p:cNvSpPr/>
          <p:nvPr/>
        </p:nvSpPr>
        <p:spPr>
          <a:xfrm>
            <a:off x="6394995" y="49402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g,7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1595C50-2014-4916-97A2-3BE3E9A020F4}"/>
              </a:ext>
            </a:extLst>
          </p:cNvPr>
          <p:cNvSpPr/>
          <p:nvPr/>
        </p:nvSpPr>
        <p:spPr>
          <a:xfrm>
            <a:off x="6391403" y="49402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g,8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644F5B-48A0-4291-A5D3-47F1DF72631E}"/>
              </a:ext>
            </a:extLst>
          </p:cNvPr>
          <p:cNvSpPr/>
          <p:nvPr/>
        </p:nvSpPr>
        <p:spPr>
          <a:xfrm>
            <a:off x="5563788" y="36127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f,9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7E6EBC5-4A82-4D01-BE42-0657A54A9B50}"/>
              </a:ext>
            </a:extLst>
          </p:cNvPr>
          <p:cNvSpPr/>
          <p:nvPr/>
        </p:nvSpPr>
        <p:spPr>
          <a:xfrm>
            <a:off x="4959906" y="47077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e,10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A62D4B4-C01A-45C4-9085-6DD85BAB240A}"/>
              </a:ext>
            </a:extLst>
          </p:cNvPr>
          <p:cNvSpPr/>
          <p:nvPr/>
        </p:nvSpPr>
        <p:spPr>
          <a:xfrm>
            <a:off x="3433409" y="382491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c,11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15218D0-4145-413F-B827-CD1438979CB2}"/>
              </a:ext>
            </a:extLst>
          </p:cNvPr>
          <p:cNvSpPr/>
          <p:nvPr/>
        </p:nvSpPr>
        <p:spPr>
          <a:xfrm>
            <a:off x="2221493" y="386050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b,12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71BDB20-54D8-4BE1-A30D-7AEDBF6F7C57}"/>
              </a:ext>
            </a:extLst>
          </p:cNvPr>
          <p:cNvSpPr/>
          <p:nvPr/>
        </p:nvSpPr>
        <p:spPr>
          <a:xfrm>
            <a:off x="1658490" y="465910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d,13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5074739-A861-47D0-A6BF-774E1D38EC44}"/>
              </a:ext>
            </a:extLst>
          </p:cNvPr>
          <p:cNvSpPr/>
          <p:nvPr/>
        </p:nvSpPr>
        <p:spPr>
          <a:xfrm>
            <a:off x="532147" y="389344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a,14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E73FA1E-94D5-414A-A3C8-438F8B2B3535}"/>
              </a:ext>
            </a:extLst>
          </p:cNvPr>
          <p:cNvSpPr/>
          <p:nvPr/>
        </p:nvSpPr>
        <p:spPr>
          <a:xfrm>
            <a:off x="8068603" y="461843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i,17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F4434B-8A74-420A-8EA6-F5548363BCFB}"/>
              </a:ext>
            </a:extLst>
          </p:cNvPr>
          <p:cNvSpPr/>
          <p:nvPr/>
        </p:nvSpPr>
        <p:spPr>
          <a:xfrm>
            <a:off x="8050357" y="38394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h,18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26F08B3-E717-4956-9F50-388D44074BAC}"/>
              </a:ext>
            </a:extLst>
          </p:cNvPr>
          <p:cNvSpPr/>
          <p:nvPr/>
        </p:nvSpPr>
        <p:spPr>
          <a:xfrm>
            <a:off x="10863611" y="379891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k,22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B14DA6B-F018-4253-B651-A4BB2F0C8151}"/>
              </a:ext>
            </a:extLst>
          </p:cNvPr>
          <p:cNvSpPr/>
          <p:nvPr/>
        </p:nvSpPr>
        <p:spPr>
          <a:xfrm>
            <a:off x="10025042" y="24750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l,23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8F169D6-626B-47F0-8DFD-6E72D571F7F4}"/>
              </a:ext>
            </a:extLst>
          </p:cNvPr>
          <p:cNvSpPr/>
          <p:nvPr/>
        </p:nvSpPr>
        <p:spPr>
          <a:xfrm>
            <a:off x="9420349" y="356306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j,24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37" y="868166"/>
            <a:ext cx="11343350" cy="137316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What if we run DFS, then reverse all edges, then run DFS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(like checking whether an </a:t>
            </a:r>
            <a:r>
              <a:rPr lang="en-US" i="1" dirty="0">
                <a:solidFill>
                  <a:srgbClr val="000000"/>
                </a:solidFill>
              </a:rPr>
              <a:t>entire graph </a:t>
            </a:r>
            <a:r>
              <a:rPr lang="en-US" dirty="0">
                <a:solidFill>
                  <a:srgbClr val="000000"/>
                </a:solidFill>
              </a:rPr>
              <a:t>is strongly connected?)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422737" y="-2"/>
            <a:ext cx="10624674" cy="102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Brainstorming an algorithm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899896" y="4134777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4"/>
          </p:cNvCxnSpPr>
          <p:nvPr/>
        </p:nvCxnSpPr>
        <p:spPr>
          <a:xfrm flipV="1">
            <a:off x="2246040" y="4464791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5"/>
            <a:endCxn id="22" idx="1"/>
          </p:cNvCxnSpPr>
          <p:nvPr/>
        </p:nvCxnSpPr>
        <p:spPr>
          <a:xfrm>
            <a:off x="1106125" y="4404439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42D81B0-C40E-467D-B749-9F22EC44FA94}"/>
              </a:ext>
            </a:extLst>
          </p:cNvPr>
          <p:cNvCxnSpPr>
            <a:stCxn id="23" idx="1"/>
            <a:endCxn id="27" idx="7"/>
          </p:cNvCxnSpPr>
          <p:nvPr/>
        </p:nvCxnSpPr>
        <p:spPr>
          <a:xfrm rot="16200000" flipH="1" flipV="1">
            <a:off x="2302164" y="2722511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6125066" y="4134775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519018" y="5213989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5283899" y="4134775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4119268" y="4134777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51072CC2-CD0C-4C62-B7AA-4579695BBAAA}"/>
              </a:ext>
            </a:extLst>
          </p:cNvPr>
          <p:cNvCxnSpPr>
            <a:cxnSpLocks/>
            <a:stCxn id="38" idx="6"/>
            <a:endCxn id="37" idx="6"/>
          </p:cNvCxnSpPr>
          <p:nvPr/>
        </p:nvCxnSpPr>
        <p:spPr>
          <a:xfrm>
            <a:off x="8727271" y="4155018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FDD15961-AC63-49EA-85A4-496647A0E10B}"/>
              </a:ext>
            </a:extLst>
          </p:cNvPr>
          <p:cNvCxnSpPr>
            <a:cxnSpLocks/>
            <a:stCxn id="37" idx="2"/>
            <a:endCxn id="38" idx="2"/>
          </p:cNvCxnSpPr>
          <p:nvPr/>
        </p:nvCxnSpPr>
        <p:spPr>
          <a:xfrm rot="10800000">
            <a:off x="8062253" y="4155018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10594071" y="3019435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988023" y="4098649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3"/>
          </p:cNvCxnSpPr>
          <p:nvPr/>
        </p:nvCxnSpPr>
        <p:spPr>
          <a:xfrm flipV="1">
            <a:off x="9752904" y="3019435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</p:cNvCxnSpPr>
          <p:nvPr/>
        </p:nvCxnSpPr>
        <p:spPr>
          <a:xfrm flipH="1">
            <a:off x="8629881" y="3888362"/>
            <a:ext cx="790514" cy="5636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3CB1F1E-D76D-4C6A-A53A-730382ADEC55}"/>
                  </a:ext>
                </a:extLst>
              </p:cNvPr>
              <p:cNvSpPr/>
              <p:nvPr/>
            </p:nvSpPr>
            <p:spPr>
              <a:xfrm>
                <a:off x="297490" y="2908142"/>
                <a:ext cx="1726201" cy="516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3CB1F1E-D76D-4C6A-A53A-730382ADE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90" y="2908142"/>
                <a:ext cx="1726201" cy="516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3BC3B7C-777B-4F3D-91EC-B55443385BC6}"/>
                  </a:ext>
                </a:extLst>
              </p:cNvPr>
              <p:cNvSpPr/>
              <p:nvPr/>
            </p:nvSpPr>
            <p:spPr>
              <a:xfrm>
                <a:off x="2208379" y="2903096"/>
                <a:ext cx="1726201" cy="516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3BC3B7C-777B-4F3D-91EC-B55443385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379" y="2903096"/>
                <a:ext cx="1726201" cy="516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88A3551-1862-466D-92BE-900529556A0D}"/>
                  </a:ext>
                </a:extLst>
              </p:cNvPr>
              <p:cNvSpPr/>
              <p:nvPr/>
            </p:nvSpPr>
            <p:spPr>
              <a:xfrm>
                <a:off x="4119268" y="2911474"/>
                <a:ext cx="1726201" cy="516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88A3551-1862-466D-92BE-900529556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268" y="2911474"/>
                <a:ext cx="1726201" cy="516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Speech Bubble: Rectangle 95">
            <a:extLst>
              <a:ext uri="{FF2B5EF4-FFF2-40B4-BE49-F238E27FC236}">
                <a16:creationId xmlns:a16="http://schemas.microsoft.com/office/drawing/2014/main" id="{C0BB483D-D04E-4E94-B08E-C4350FDDCA3D}"/>
              </a:ext>
            </a:extLst>
          </p:cNvPr>
          <p:cNvSpPr/>
          <p:nvPr/>
        </p:nvSpPr>
        <p:spPr>
          <a:xfrm>
            <a:off x="6540079" y="5819460"/>
            <a:ext cx="1386740" cy="537850"/>
          </a:xfrm>
          <a:prstGeom prst="wedgeRectCallout">
            <a:avLst>
              <a:gd name="adj1" fmla="val -26947"/>
              <a:gd name="adj2" fmla="val -13340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Showing finish times</a:t>
            </a:r>
          </a:p>
        </p:txBody>
      </p:sp>
      <p:sp>
        <p:nvSpPr>
          <p:cNvPr id="61" name="Speech Bubble: Rectangle 95">
            <a:extLst>
              <a:ext uri="{FF2B5EF4-FFF2-40B4-BE49-F238E27FC236}">
                <a16:creationId xmlns:a16="http://schemas.microsoft.com/office/drawing/2014/main" id="{C0BB483D-D04E-4E94-B08E-C4350FDDCA3D}"/>
              </a:ext>
            </a:extLst>
          </p:cNvPr>
          <p:cNvSpPr/>
          <p:nvPr/>
        </p:nvSpPr>
        <p:spPr>
          <a:xfrm>
            <a:off x="189860" y="5523132"/>
            <a:ext cx="2153570" cy="537850"/>
          </a:xfrm>
          <a:prstGeom prst="wedgeRectCallout">
            <a:avLst>
              <a:gd name="adj1" fmla="val -19314"/>
              <a:gd name="adj2" fmla="val -23464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Showing discovery times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Speech Bubble: Rectangle 95">
                <a:extLst>
                  <a:ext uri="{FF2B5EF4-FFF2-40B4-BE49-F238E27FC236}">
                    <a16:creationId xmlns:a16="http://schemas.microsoft.com/office/drawing/2014/main" id="{C0BB483D-D04E-4E94-B08E-C4350FDDCA3D}"/>
                  </a:ext>
                </a:extLst>
              </p:cNvPr>
              <p:cNvSpPr/>
              <p:nvPr/>
            </p:nvSpPr>
            <p:spPr>
              <a:xfrm>
                <a:off x="878912" y="1949398"/>
                <a:ext cx="2820252" cy="612725"/>
              </a:xfrm>
              <a:prstGeom prst="wedgeRectCallout">
                <a:avLst>
                  <a:gd name="adj1" fmla="val -26981"/>
                  <a:gd name="adj2" fmla="val 11040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This will definitely visit every node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’s SCC</a:t>
                </a:r>
              </a:p>
            </p:txBody>
          </p:sp>
        </mc:Choice>
        <mc:Fallback>
          <p:sp>
            <p:nvSpPr>
              <p:cNvPr id="59" name="Speech Bubble: Rectangle 95">
                <a:extLst>
                  <a:ext uri="{FF2B5EF4-FFF2-40B4-BE49-F238E27FC236}">
                    <a16:creationId xmlns:a16="http://schemas.microsoft.com/office/drawing/2014/main" id="{C0BB483D-D04E-4E94-B08E-C4350FDDCA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12" y="1949398"/>
                <a:ext cx="2820252" cy="612725"/>
              </a:xfrm>
              <a:prstGeom prst="wedgeRectCallout">
                <a:avLst>
                  <a:gd name="adj1" fmla="val -26981"/>
                  <a:gd name="adj2" fmla="val 110409"/>
                </a:avLst>
              </a:prstGeom>
              <a:blipFill>
                <a:blip r:embed="rId5"/>
                <a:stretch>
                  <a:fillRect t="-429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Speech Bubble: Rectangle 95">
            <a:extLst>
              <a:ext uri="{FF2B5EF4-FFF2-40B4-BE49-F238E27FC236}">
                <a16:creationId xmlns:a16="http://schemas.microsoft.com/office/drawing/2014/main" id="{C0BB483D-D04E-4E94-B08E-C4350FDDCA3D}"/>
              </a:ext>
            </a:extLst>
          </p:cNvPr>
          <p:cNvSpPr/>
          <p:nvPr/>
        </p:nvSpPr>
        <p:spPr>
          <a:xfrm>
            <a:off x="3704878" y="1947278"/>
            <a:ext cx="3135310" cy="614845"/>
          </a:xfrm>
          <a:prstGeom prst="wedgeRectCallout">
            <a:avLst>
              <a:gd name="adj1" fmla="val -27482"/>
              <a:gd name="adj2" fmla="val 2610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And in fact it might visit </a:t>
            </a:r>
            <a:r>
              <a:rPr lang="en-US" b="1" dirty="0">
                <a:solidFill>
                  <a:srgbClr val="000000"/>
                </a:solidFill>
              </a:rPr>
              <a:t>other SCCs </a:t>
            </a:r>
            <a:r>
              <a:rPr lang="en-US" dirty="0">
                <a:solidFill>
                  <a:srgbClr val="000000"/>
                </a:solidFill>
              </a:rPr>
              <a:t>as well…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03456-425E-F206-457C-5354C9BE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9" grpId="0" animBg="1"/>
      <p:bldP spid="91" grpId="0" animBg="1"/>
      <p:bldP spid="93" grpId="0" animBg="1"/>
      <p:bldP spid="94" grpId="0" animBg="1"/>
      <p:bldP spid="95" grpId="0" animBg="1"/>
      <p:bldP spid="87" grpId="0" animBg="1"/>
      <p:bldP spid="88" grpId="0" animBg="1"/>
      <p:bldP spid="92" grpId="0" animBg="1"/>
      <p:bldP spid="96" grpId="0" animBg="1"/>
      <p:bldP spid="61" grpId="0" animBg="1"/>
      <p:bldP spid="59" grpId="0" animBg="1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>
            <a:extLst>
              <a:ext uri="{FF2B5EF4-FFF2-40B4-BE49-F238E27FC236}">
                <a16:creationId xmlns:a16="http://schemas.microsoft.com/office/drawing/2014/main" id="{7A889769-825B-4E25-B135-C78A69B2F072}"/>
              </a:ext>
            </a:extLst>
          </p:cNvPr>
          <p:cNvSpPr/>
          <p:nvPr/>
        </p:nvSpPr>
        <p:spPr>
          <a:xfrm>
            <a:off x="10421522" y="330927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FAC2B1D-E087-447A-A674-3EAEA8339AAA}"/>
              </a:ext>
            </a:extLst>
          </p:cNvPr>
          <p:cNvSpPr/>
          <p:nvPr/>
        </p:nvSpPr>
        <p:spPr>
          <a:xfrm>
            <a:off x="10421522" y="32890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354399D3-5808-4496-85E0-7F4AFB07D43B}"/>
              </a:ext>
            </a:extLst>
          </p:cNvPr>
          <p:cNvSpPr/>
          <p:nvPr/>
        </p:nvSpPr>
        <p:spPr>
          <a:xfrm>
            <a:off x="10425850" y="32858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66" y="24366"/>
            <a:ext cx="11343350" cy="58907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What if we run DFS, then </a:t>
            </a:r>
            <a:r>
              <a:rPr lang="en-US" b="1" u="sng" dirty="0">
                <a:solidFill>
                  <a:srgbClr val="000000"/>
                </a:solidFill>
              </a:rPr>
              <a:t>reverse all edges, then run DFS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961076" y="223574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736914" y="14067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517542" y="143096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3182560" y="1712526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4"/>
          </p:cNvCxnSpPr>
          <p:nvPr/>
        </p:nvCxnSpPr>
        <p:spPr>
          <a:xfrm flipV="1">
            <a:off x="2528704" y="2042540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821161" y="14601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5"/>
            <a:endCxn id="22" idx="1"/>
          </p:cNvCxnSpPr>
          <p:nvPr/>
        </p:nvCxnSpPr>
        <p:spPr>
          <a:xfrm>
            <a:off x="1388789" y="1982188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42D81B0-C40E-467D-B749-9F22EC44FA94}"/>
              </a:ext>
            </a:extLst>
          </p:cNvPr>
          <p:cNvCxnSpPr>
            <a:stCxn id="23" idx="1"/>
            <a:endCxn id="27" idx="7"/>
          </p:cNvCxnSpPr>
          <p:nvPr/>
        </p:nvCxnSpPr>
        <p:spPr>
          <a:xfrm rot="16200000" flipH="1" flipV="1">
            <a:off x="2584828" y="300260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5234054" y="22697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840102" y="119050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677659" y="25180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6407730" y="1712524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801682" y="2791738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5566563" y="1712524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4401932" y="1712526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8344917" y="221221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8344917" y="142697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51072CC2-CD0C-4C62-B7AA-4579695BBAAA}"/>
              </a:ext>
            </a:extLst>
          </p:cNvPr>
          <p:cNvCxnSpPr>
            <a:cxnSpLocks/>
            <a:stCxn id="38" idx="6"/>
            <a:endCxn id="37" idx="6"/>
          </p:cNvCxnSpPr>
          <p:nvPr/>
        </p:nvCxnSpPr>
        <p:spPr>
          <a:xfrm>
            <a:off x="9009935" y="1732767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FDD15961-AC63-49EA-85A4-496647A0E10B}"/>
              </a:ext>
            </a:extLst>
          </p:cNvPr>
          <p:cNvCxnSpPr>
            <a:cxnSpLocks/>
            <a:stCxn id="37" idx="2"/>
            <a:endCxn id="38" idx="2"/>
          </p:cNvCxnSpPr>
          <p:nvPr/>
        </p:nvCxnSpPr>
        <p:spPr>
          <a:xfrm rot="10800000">
            <a:off x="8344917" y="1732767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703059" y="115438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10482658" y="4550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1146664" y="14026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11050286" y="977044"/>
            <a:ext cx="428887" cy="42561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10270687" y="1676398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95" idx="7"/>
            <a:endCxn id="43" idx="3"/>
          </p:cNvCxnSpPr>
          <p:nvPr/>
        </p:nvCxnSpPr>
        <p:spPr>
          <a:xfrm flipV="1">
            <a:off x="10270641" y="977044"/>
            <a:ext cx="309407" cy="25333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7"/>
          </p:cNvCxnSpPr>
          <p:nvPr/>
        </p:nvCxnSpPr>
        <p:spPr>
          <a:xfrm flipH="1">
            <a:off x="8912545" y="1460173"/>
            <a:ext cx="790514" cy="5636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7DC49E12-5823-430A-BA49-7A108F6F7322}"/>
              </a:ext>
            </a:extLst>
          </p:cNvPr>
          <p:cNvSpPr/>
          <p:nvPr/>
        </p:nvSpPr>
        <p:spPr>
          <a:xfrm>
            <a:off x="822203" y="14656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56306F3-0130-4D3B-8677-588A9F3D4B54}"/>
              </a:ext>
            </a:extLst>
          </p:cNvPr>
          <p:cNvSpPr/>
          <p:nvPr/>
        </p:nvSpPr>
        <p:spPr>
          <a:xfrm>
            <a:off x="1950083" y="22468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C484082-A69D-4501-9190-CBB3CFD5A6C3}"/>
              </a:ext>
            </a:extLst>
          </p:cNvPr>
          <p:cNvSpPr/>
          <p:nvPr/>
        </p:nvSpPr>
        <p:spPr>
          <a:xfrm>
            <a:off x="2514991" y="143460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353D0DE-6ECF-4104-AA17-120EFA7BA5B1}"/>
              </a:ext>
            </a:extLst>
          </p:cNvPr>
          <p:cNvSpPr/>
          <p:nvPr/>
        </p:nvSpPr>
        <p:spPr>
          <a:xfrm>
            <a:off x="3724586" y="14067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AEC189-4A66-4C18-83A7-689DDAA7C66C}"/>
              </a:ext>
            </a:extLst>
          </p:cNvPr>
          <p:cNvSpPr/>
          <p:nvPr/>
        </p:nvSpPr>
        <p:spPr>
          <a:xfrm>
            <a:off x="5237349" y="22697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9E35CA9-3E4D-4C76-8092-AF4BFA9DAADD}"/>
              </a:ext>
            </a:extLst>
          </p:cNvPr>
          <p:cNvSpPr/>
          <p:nvPr/>
        </p:nvSpPr>
        <p:spPr>
          <a:xfrm>
            <a:off x="5834262" y="11954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B15AE15-DD50-4381-A4D5-EF0C6ECFB6FA}"/>
              </a:ext>
            </a:extLst>
          </p:cNvPr>
          <p:cNvSpPr/>
          <p:nvPr/>
        </p:nvSpPr>
        <p:spPr>
          <a:xfrm>
            <a:off x="6677659" y="25180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4E70AA3-5C98-46F9-9474-BEB89F6898B3}"/>
              </a:ext>
            </a:extLst>
          </p:cNvPr>
          <p:cNvSpPr/>
          <p:nvPr/>
        </p:nvSpPr>
        <p:spPr>
          <a:xfrm>
            <a:off x="10482658" y="43478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8B200A6-AE7E-4CAB-9193-EED5DE6083B6}"/>
              </a:ext>
            </a:extLst>
          </p:cNvPr>
          <p:cNvSpPr/>
          <p:nvPr/>
        </p:nvSpPr>
        <p:spPr>
          <a:xfrm>
            <a:off x="11146664" y="13866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2163292-DC1E-4872-BBFE-84043E3230CB}"/>
              </a:ext>
            </a:extLst>
          </p:cNvPr>
          <p:cNvSpPr/>
          <p:nvPr/>
        </p:nvSpPr>
        <p:spPr>
          <a:xfrm>
            <a:off x="9703013" y="11457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4A0B42-BAC3-42D5-9854-9B32714510F8}"/>
              </a:ext>
            </a:extLst>
          </p:cNvPr>
          <p:cNvSpPr/>
          <p:nvPr/>
        </p:nvSpPr>
        <p:spPr>
          <a:xfrm>
            <a:off x="8333021" y="14243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AD4CAA4-E7E2-4D3E-B667-267C85314C1F}"/>
              </a:ext>
            </a:extLst>
          </p:cNvPr>
          <p:cNvSpPr/>
          <p:nvPr/>
        </p:nvSpPr>
        <p:spPr>
          <a:xfrm>
            <a:off x="8357617" y="22019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1595C50-2014-4916-97A2-3BE3E9A020F4}"/>
              </a:ext>
            </a:extLst>
          </p:cNvPr>
          <p:cNvSpPr/>
          <p:nvPr/>
        </p:nvSpPr>
        <p:spPr>
          <a:xfrm>
            <a:off x="6674067" y="25180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g,8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644F5B-48A0-4291-A5D3-47F1DF72631E}"/>
              </a:ext>
            </a:extLst>
          </p:cNvPr>
          <p:cNvSpPr/>
          <p:nvPr/>
        </p:nvSpPr>
        <p:spPr>
          <a:xfrm>
            <a:off x="5846452" y="119050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f,9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7E6EBC5-4A82-4D01-BE42-0657A54A9B50}"/>
              </a:ext>
            </a:extLst>
          </p:cNvPr>
          <p:cNvSpPr/>
          <p:nvPr/>
        </p:nvSpPr>
        <p:spPr>
          <a:xfrm>
            <a:off x="5242570" y="228551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e,10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A62D4B4-C01A-45C4-9085-6DD85BAB240A}"/>
              </a:ext>
            </a:extLst>
          </p:cNvPr>
          <p:cNvSpPr/>
          <p:nvPr/>
        </p:nvSpPr>
        <p:spPr>
          <a:xfrm>
            <a:off x="3716073" y="14026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c,11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15218D0-4145-413F-B827-CD1438979CB2}"/>
              </a:ext>
            </a:extLst>
          </p:cNvPr>
          <p:cNvSpPr/>
          <p:nvPr/>
        </p:nvSpPr>
        <p:spPr>
          <a:xfrm>
            <a:off x="2504157" y="14382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b,12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71BDB20-54D8-4BE1-A30D-7AEDBF6F7C57}"/>
              </a:ext>
            </a:extLst>
          </p:cNvPr>
          <p:cNvSpPr/>
          <p:nvPr/>
        </p:nvSpPr>
        <p:spPr>
          <a:xfrm>
            <a:off x="1941154" y="223684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d,13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5074739-A861-47D0-A6BF-774E1D38EC44}"/>
              </a:ext>
            </a:extLst>
          </p:cNvPr>
          <p:cNvSpPr/>
          <p:nvPr/>
        </p:nvSpPr>
        <p:spPr>
          <a:xfrm>
            <a:off x="814811" y="147118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a,14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E73FA1E-94D5-414A-A3C8-438F8B2B3535}"/>
              </a:ext>
            </a:extLst>
          </p:cNvPr>
          <p:cNvSpPr/>
          <p:nvPr/>
        </p:nvSpPr>
        <p:spPr>
          <a:xfrm>
            <a:off x="8351267" y="219618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i,17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F4434B-8A74-420A-8EA6-F5548363BCFB}"/>
              </a:ext>
            </a:extLst>
          </p:cNvPr>
          <p:cNvSpPr/>
          <p:nvPr/>
        </p:nvSpPr>
        <p:spPr>
          <a:xfrm>
            <a:off x="8333021" y="141723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h,18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26F08B3-E717-4956-9F50-388D44074BAC}"/>
              </a:ext>
            </a:extLst>
          </p:cNvPr>
          <p:cNvSpPr/>
          <p:nvPr/>
        </p:nvSpPr>
        <p:spPr>
          <a:xfrm>
            <a:off x="11146275" y="137666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k,22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B14DA6B-F018-4253-B651-A4BB2F0C8151}"/>
              </a:ext>
            </a:extLst>
          </p:cNvPr>
          <p:cNvSpPr/>
          <p:nvPr/>
        </p:nvSpPr>
        <p:spPr>
          <a:xfrm>
            <a:off x="10481257" y="4326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l,23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8F169D6-626B-47F0-8DFD-6E72D571F7F4}"/>
              </a:ext>
            </a:extLst>
          </p:cNvPr>
          <p:cNvSpPr/>
          <p:nvPr/>
        </p:nvSpPr>
        <p:spPr>
          <a:xfrm>
            <a:off x="9703013" y="11408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j,24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F121E70-AE57-4FD1-BC52-4DB3D247786F}"/>
              </a:ext>
            </a:extLst>
          </p:cNvPr>
          <p:cNvSpPr/>
          <p:nvPr/>
        </p:nvSpPr>
        <p:spPr>
          <a:xfrm>
            <a:off x="1899940" y="50899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AA5E75C-74D7-4B9C-B40B-5A27C1EE3D39}"/>
              </a:ext>
            </a:extLst>
          </p:cNvPr>
          <p:cNvSpPr/>
          <p:nvPr/>
        </p:nvSpPr>
        <p:spPr>
          <a:xfrm>
            <a:off x="3675778" y="42609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242001F-96A0-439D-9BA9-E140E48E850B}"/>
              </a:ext>
            </a:extLst>
          </p:cNvPr>
          <p:cNvSpPr/>
          <p:nvPr/>
        </p:nvSpPr>
        <p:spPr>
          <a:xfrm>
            <a:off x="2456406" y="42852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CA2D06B-8A31-44B2-983B-1779654C5F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21424" y="4566775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36FF07B-9AF7-4F2B-B1E7-7AF0B25ABD8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67568" y="4896789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38B8F798-7DE3-49A0-BAD8-4C6459F8A00C}"/>
              </a:ext>
            </a:extLst>
          </p:cNvPr>
          <p:cNvSpPr/>
          <p:nvPr/>
        </p:nvSpPr>
        <p:spPr>
          <a:xfrm>
            <a:off x="760025" y="431442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2C247F-9A98-475A-B148-A9E8F2B897D2}"/>
              </a:ext>
            </a:extLst>
          </p:cNvPr>
          <p:cNvCxnSpPr>
            <a:cxnSpLocks/>
          </p:cNvCxnSpPr>
          <p:nvPr/>
        </p:nvCxnSpPr>
        <p:spPr>
          <a:xfrm rot="10800000">
            <a:off x="1327653" y="4836437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id="{E39D98AD-C0DE-4550-9314-C01522261C54}"/>
              </a:ext>
            </a:extLst>
          </p:cNvPr>
          <p:cNvCxnSpPr>
            <a:cxnSpLocks/>
          </p:cNvCxnSpPr>
          <p:nvPr/>
        </p:nvCxnSpPr>
        <p:spPr>
          <a:xfrm rot="5400000" flipV="1">
            <a:off x="2523692" y="3154509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8A1601CA-A50D-4934-933F-0A9B04BBF8EF}"/>
              </a:ext>
            </a:extLst>
          </p:cNvPr>
          <p:cNvSpPr/>
          <p:nvPr/>
        </p:nvSpPr>
        <p:spPr>
          <a:xfrm>
            <a:off x="5172918" y="51239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0F4C911-E539-45F0-9F80-72B11E314359}"/>
              </a:ext>
            </a:extLst>
          </p:cNvPr>
          <p:cNvSpPr/>
          <p:nvPr/>
        </p:nvSpPr>
        <p:spPr>
          <a:xfrm>
            <a:off x="5778966" y="40447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C228FF7-7DDD-4A1F-936F-B3F46AA00815}"/>
              </a:ext>
            </a:extLst>
          </p:cNvPr>
          <p:cNvSpPr/>
          <p:nvPr/>
        </p:nvSpPr>
        <p:spPr>
          <a:xfrm>
            <a:off x="6616523" y="53722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206F062-9882-4119-9D03-A5B32E37AFDF}"/>
              </a:ext>
            </a:extLst>
          </p:cNvPr>
          <p:cNvCxnSpPr>
            <a:cxnSpLocks/>
          </p:cNvCxnSpPr>
          <p:nvPr/>
        </p:nvCxnSpPr>
        <p:spPr>
          <a:xfrm rot="10800000">
            <a:off x="6346594" y="4566773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47C030A-BA73-4DB0-9D15-4F5BEC1D36F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740546" y="5645987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258851E-2982-4A32-B7C0-7E2CD2F07B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05427" y="4566773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451D339-932A-489A-A5F6-46C766E5A393}"/>
              </a:ext>
            </a:extLst>
          </p:cNvPr>
          <p:cNvCxnSpPr>
            <a:cxnSpLocks/>
          </p:cNvCxnSpPr>
          <p:nvPr/>
        </p:nvCxnSpPr>
        <p:spPr>
          <a:xfrm rot="10800000">
            <a:off x="4340796" y="4566775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54FBE73D-BFE7-484A-A1DD-A048D9256D40}"/>
              </a:ext>
            </a:extLst>
          </p:cNvPr>
          <p:cNvSpPr/>
          <p:nvPr/>
        </p:nvSpPr>
        <p:spPr>
          <a:xfrm>
            <a:off x="8283781" y="50664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F497338-546A-4515-8E87-0D1892AAB256}"/>
              </a:ext>
            </a:extLst>
          </p:cNvPr>
          <p:cNvSpPr/>
          <p:nvPr/>
        </p:nvSpPr>
        <p:spPr>
          <a:xfrm>
            <a:off x="8283781" y="42812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91C70B68-7338-42DB-AF51-6F79ECBB4F8D}"/>
              </a:ext>
            </a:extLst>
          </p:cNvPr>
          <p:cNvCxnSpPr>
            <a:cxnSpLocks/>
          </p:cNvCxnSpPr>
          <p:nvPr/>
        </p:nvCxnSpPr>
        <p:spPr>
          <a:xfrm rot="10800000">
            <a:off x="8283781" y="4611555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C53DFBE1-30E9-4148-93E3-515A9EB323A7}"/>
              </a:ext>
            </a:extLst>
          </p:cNvPr>
          <p:cNvCxnSpPr>
            <a:cxnSpLocks/>
          </p:cNvCxnSpPr>
          <p:nvPr/>
        </p:nvCxnSpPr>
        <p:spPr>
          <a:xfrm>
            <a:off x="8942472" y="4611555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18D6BA12-E683-4DDB-9DCF-B30411B05DD5}"/>
              </a:ext>
            </a:extLst>
          </p:cNvPr>
          <p:cNvSpPr/>
          <p:nvPr/>
        </p:nvSpPr>
        <p:spPr>
          <a:xfrm>
            <a:off x="9641923" y="400863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3E7FF2D-881C-4D72-BB6B-47806101FCB8}"/>
              </a:ext>
            </a:extLst>
          </p:cNvPr>
          <p:cNvSpPr/>
          <p:nvPr/>
        </p:nvSpPr>
        <p:spPr>
          <a:xfrm>
            <a:off x="11085528" y="425691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6062C99-5A3D-4FF2-BEAB-5F7518926CD3}"/>
              </a:ext>
            </a:extLst>
          </p:cNvPr>
          <p:cNvCxnSpPr>
            <a:cxnSpLocks/>
          </p:cNvCxnSpPr>
          <p:nvPr/>
        </p:nvCxnSpPr>
        <p:spPr>
          <a:xfrm rot="10800000">
            <a:off x="10989150" y="3831293"/>
            <a:ext cx="428887" cy="42561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1B877A3-CA37-4424-B9FB-8A747209EC3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0209551" y="4530647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A7711A3-DCB4-4864-B351-06E3582E786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209505" y="3831293"/>
            <a:ext cx="309407" cy="25333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3B6C9C3-9F3A-4216-AA4E-9DE58B7A03D9}"/>
              </a:ext>
            </a:extLst>
          </p:cNvPr>
          <p:cNvCxnSpPr>
            <a:cxnSpLocks/>
          </p:cNvCxnSpPr>
          <p:nvPr/>
        </p:nvCxnSpPr>
        <p:spPr>
          <a:xfrm rot="10800000" flipH="1">
            <a:off x="8851409" y="4314422"/>
            <a:ext cx="790514" cy="5636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6CDB4DC4-31CB-4640-AAB7-199786DA3A53}"/>
              </a:ext>
            </a:extLst>
          </p:cNvPr>
          <p:cNvSpPr/>
          <p:nvPr/>
        </p:nvSpPr>
        <p:spPr>
          <a:xfrm>
            <a:off x="761067" y="431993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5F77655-04C8-4603-AF59-AB1E2CDE7C58}"/>
              </a:ext>
            </a:extLst>
          </p:cNvPr>
          <p:cNvSpPr/>
          <p:nvPr/>
        </p:nvSpPr>
        <p:spPr>
          <a:xfrm>
            <a:off x="1888947" y="510109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41779BDC-C258-4488-823E-CE3A8E3CC9CC}"/>
              </a:ext>
            </a:extLst>
          </p:cNvPr>
          <p:cNvSpPr/>
          <p:nvPr/>
        </p:nvSpPr>
        <p:spPr>
          <a:xfrm>
            <a:off x="2453855" y="42888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53556D5-F19F-4446-8DB9-66FA54A051AA}"/>
              </a:ext>
            </a:extLst>
          </p:cNvPr>
          <p:cNvSpPr/>
          <p:nvPr/>
        </p:nvSpPr>
        <p:spPr>
          <a:xfrm>
            <a:off x="3663450" y="42609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65897F5-64BF-460F-9FAD-24DA6205F21E}"/>
              </a:ext>
            </a:extLst>
          </p:cNvPr>
          <p:cNvSpPr/>
          <p:nvPr/>
        </p:nvSpPr>
        <p:spPr>
          <a:xfrm>
            <a:off x="5176213" y="51239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DBAFD62-9BBC-4D51-A9E1-7B1C1FBF0EC0}"/>
              </a:ext>
            </a:extLst>
          </p:cNvPr>
          <p:cNvSpPr/>
          <p:nvPr/>
        </p:nvSpPr>
        <p:spPr>
          <a:xfrm>
            <a:off x="5773126" y="404966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FC23D82-F495-4B03-A1EE-077554711940}"/>
              </a:ext>
            </a:extLst>
          </p:cNvPr>
          <p:cNvSpPr/>
          <p:nvPr/>
        </p:nvSpPr>
        <p:spPr>
          <a:xfrm>
            <a:off x="6616523" y="53722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6039101-68C1-48F9-B4B4-B945ADB66C8C}"/>
              </a:ext>
            </a:extLst>
          </p:cNvPr>
          <p:cNvSpPr/>
          <p:nvPr/>
        </p:nvSpPr>
        <p:spPr>
          <a:xfrm>
            <a:off x="11085528" y="424088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35A8097-8031-4203-88B9-57D834EB1094}"/>
              </a:ext>
            </a:extLst>
          </p:cNvPr>
          <p:cNvSpPr/>
          <p:nvPr/>
        </p:nvSpPr>
        <p:spPr>
          <a:xfrm>
            <a:off x="9641877" y="399997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395ABEDD-490B-4293-A4A1-6E22E83F9C71}"/>
              </a:ext>
            </a:extLst>
          </p:cNvPr>
          <p:cNvSpPr/>
          <p:nvPr/>
        </p:nvSpPr>
        <p:spPr>
          <a:xfrm>
            <a:off x="8271885" y="427857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3D88135-BD8C-4B33-807E-B325C74F3FFD}"/>
              </a:ext>
            </a:extLst>
          </p:cNvPr>
          <p:cNvSpPr/>
          <p:nvPr/>
        </p:nvSpPr>
        <p:spPr>
          <a:xfrm>
            <a:off x="8296481" y="505624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46" name="Arrow: Down 145">
            <a:extLst>
              <a:ext uri="{FF2B5EF4-FFF2-40B4-BE49-F238E27FC236}">
                <a16:creationId xmlns:a16="http://schemas.microsoft.com/office/drawing/2014/main" id="{9D7FAD3B-DB97-4EAE-86CD-1A34C888EDBA}"/>
              </a:ext>
            </a:extLst>
          </p:cNvPr>
          <p:cNvSpPr/>
          <p:nvPr/>
        </p:nvSpPr>
        <p:spPr>
          <a:xfrm>
            <a:off x="5591621" y="3087986"/>
            <a:ext cx="438134" cy="826700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939904E-C8AC-4184-A7B4-558D28346932}"/>
              </a:ext>
            </a:extLst>
          </p:cNvPr>
          <p:cNvSpPr txBox="1"/>
          <p:nvPr/>
        </p:nvSpPr>
        <p:spPr>
          <a:xfrm>
            <a:off x="6029755" y="3087241"/>
            <a:ext cx="1356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reverse edges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/>
              <p:nvPr/>
            </p:nvSpPr>
            <p:spPr>
              <a:xfrm>
                <a:off x="418389" y="3081159"/>
                <a:ext cx="1512020" cy="516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9" y="3081159"/>
                <a:ext cx="1512020" cy="516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Oval 148">
            <a:extLst>
              <a:ext uri="{FF2B5EF4-FFF2-40B4-BE49-F238E27FC236}">
                <a16:creationId xmlns:a16="http://schemas.microsoft.com/office/drawing/2014/main" id="{4F17B310-CBCC-46AC-8C12-3E32D33B7896}"/>
              </a:ext>
            </a:extLst>
          </p:cNvPr>
          <p:cNvSpPr/>
          <p:nvPr/>
        </p:nvSpPr>
        <p:spPr>
          <a:xfrm>
            <a:off x="1895532" y="508985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63FEB833-4BB5-4B64-ADB9-C14093C31559}"/>
              </a:ext>
            </a:extLst>
          </p:cNvPr>
          <p:cNvSpPr/>
          <p:nvPr/>
        </p:nvSpPr>
        <p:spPr>
          <a:xfrm>
            <a:off x="2459326" y="429630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5968C733-2456-4DB3-BEB1-EC90EAFF7158}"/>
              </a:ext>
            </a:extLst>
          </p:cNvPr>
          <p:cNvSpPr/>
          <p:nvPr/>
        </p:nvSpPr>
        <p:spPr>
          <a:xfrm>
            <a:off x="3665089" y="425448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22006B54-3A3D-4137-A0A1-AEB49580686C}"/>
              </a:ext>
            </a:extLst>
          </p:cNvPr>
          <p:cNvSpPr/>
          <p:nvPr/>
        </p:nvSpPr>
        <p:spPr>
          <a:xfrm>
            <a:off x="764552" y="43258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808B7177-417C-4955-B124-516201DDE171}"/>
              </a:ext>
            </a:extLst>
          </p:cNvPr>
          <p:cNvSpPr/>
          <p:nvPr/>
        </p:nvSpPr>
        <p:spPr>
          <a:xfrm>
            <a:off x="547080" y="3751744"/>
            <a:ext cx="4100303" cy="2107359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/>
              <p:nvPr/>
            </p:nvSpPr>
            <p:spPr>
              <a:xfrm>
                <a:off x="2056145" y="3087986"/>
                <a:ext cx="1512020" cy="516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145" y="3087986"/>
                <a:ext cx="1512020" cy="516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Oval 154">
            <a:extLst>
              <a:ext uri="{FF2B5EF4-FFF2-40B4-BE49-F238E27FC236}">
                <a16:creationId xmlns:a16="http://schemas.microsoft.com/office/drawing/2014/main" id="{B9E8C3C3-AFBB-4E75-BC35-BB2750760882}"/>
              </a:ext>
            </a:extLst>
          </p:cNvPr>
          <p:cNvSpPr/>
          <p:nvPr/>
        </p:nvSpPr>
        <p:spPr>
          <a:xfrm>
            <a:off x="9637381" y="399473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851E410-F295-4B6C-B4C4-51193A4BB6F3}"/>
              </a:ext>
            </a:extLst>
          </p:cNvPr>
          <p:cNvSpPr/>
          <p:nvPr/>
        </p:nvSpPr>
        <p:spPr>
          <a:xfrm>
            <a:off x="11094939" y="42321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68552C8-BCD4-4562-95FF-1095C684540E}"/>
              </a:ext>
            </a:extLst>
          </p:cNvPr>
          <p:cNvSpPr/>
          <p:nvPr/>
        </p:nvSpPr>
        <p:spPr>
          <a:xfrm>
            <a:off x="8301821" y="50562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2DC6EF7-4F28-4C42-B1CE-5D1723F453C1}"/>
              </a:ext>
            </a:extLst>
          </p:cNvPr>
          <p:cNvSpPr/>
          <p:nvPr/>
        </p:nvSpPr>
        <p:spPr>
          <a:xfrm>
            <a:off x="8264800" y="427887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9CF1D6A-CC78-476D-B987-86F7F378A48B}"/>
              </a:ext>
            </a:extLst>
          </p:cNvPr>
          <p:cNvSpPr/>
          <p:nvPr/>
        </p:nvSpPr>
        <p:spPr>
          <a:xfrm>
            <a:off x="5774899" y="405153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C28A32C8-2F85-4566-9493-9AE5D2AE768F}"/>
              </a:ext>
            </a:extLst>
          </p:cNvPr>
          <p:cNvSpPr/>
          <p:nvPr/>
        </p:nvSpPr>
        <p:spPr>
          <a:xfrm>
            <a:off x="6610878" y="53722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0486123D-C2A2-43DA-A8D7-4A1400192871}"/>
              </a:ext>
            </a:extLst>
          </p:cNvPr>
          <p:cNvSpPr/>
          <p:nvPr/>
        </p:nvSpPr>
        <p:spPr>
          <a:xfrm>
            <a:off x="5169244" y="51237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BEDDA17-B1DF-405C-A4EA-8CE3C0E8DD66}"/>
              </a:ext>
            </a:extLst>
          </p:cNvPr>
          <p:cNvSpPr/>
          <p:nvPr/>
        </p:nvSpPr>
        <p:spPr>
          <a:xfrm>
            <a:off x="8380545" y="2782692"/>
            <a:ext cx="3558476" cy="408769"/>
          </a:xfrm>
          <a:prstGeom prst="wedgeRectCallout">
            <a:avLst>
              <a:gd name="adj1" fmla="val -18558"/>
              <a:gd name="adj2" fmla="val -4412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We </a:t>
            </a:r>
            <a:r>
              <a:rPr lang="en-US" b="1" dirty="0">
                <a:solidFill>
                  <a:srgbClr val="000000"/>
                </a:solidFill>
              </a:rPr>
              <a:t>fail</a:t>
            </a:r>
            <a:r>
              <a:rPr lang="en-US" dirty="0">
                <a:solidFill>
                  <a:srgbClr val="000000"/>
                </a:solidFill>
              </a:rPr>
              <a:t> to identify SCC { </a:t>
            </a:r>
            <a:r>
              <a:rPr lang="en-US" b="1" dirty="0">
                <a:solidFill>
                  <a:srgbClr val="000000"/>
                </a:solidFill>
              </a:rPr>
              <a:t>h, 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}</a:t>
            </a:r>
            <a:endParaRPr lang="en-US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4F5F59D-8ADB-40C5-99D3-DD7E5FC73C67}"/>
                  </a:ext>
                </a:extLst>
              </p:cNvPr>
              <p:cNvSpPr/>
              <p:nvPr/>
            </p:nvSpPr>
            <p:spPr>
              <a:xfrm>
                <a:off x="418389" y="563492"/>
                <a:ext cx="1553954" cy="516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4F5F59D-8ADB-40C5-99D3-DD7E5FC73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9" y="563492"/>
                <a:ext cx="1553954" cy="516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EF1F6922-0231-4348-91D8-A4CD35643963}"/>
                  </a:ext>
                </a:extLst>
              </p:cNvPr>
              <p:cNvSpPr/>
              <p:nvPr/>
            </p:nvSpPr>
            <p:spPr>
              <a:xfrm>
                <a:off x="2056145" y="558446"/>
                <a:ext cx="1553954" cy="516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EF1F6922-0231-4348-91D8-A4CD35643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145" y="558446"/>
                <a:ext cx="1553954" cy="516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4E7BD7D-4FC5-4A10-B8AD-B271321B26C6}"/>
                  </a:ext>
                </a:extLst>
              </p:cNvPr>
              <p:cNvSpPr/>
              <p:nvPr/>
            </p:nvSpPr>
            <p:spPr>
              <a:xfrm>
                <a:off x="3687960" y="566824"/>
                <a:ext cx="1553954" cy="516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4E7BD7D-4FC5-4A10-B8AD-B271321B2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960" y="566824"/>
                <a:ext cx="1553954" cy="516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Speech Bubble: Rectangle 168">
            <a:extLst>
              <a:ext uri="{FF2B5EF4-FFF2-40B4-BE49-F238E27FC236}">
                <a16:creationId xmlns:a16="http://schemas.microsoft.com/office/drawing/2014/main" id="{538398BA-1A53-4B79-931F-538536751FE5}"/>
              </a:ext>
            </a:extLst>
          </p:cNvPr>
          <p:cNvSpPr/>
          <p:nvPr/>
        </p:nvSpPr>
        <p:spPr>
          <a:xfrm>
            <a:off x="9312330" y="4708251"/>
            <a:ext cx="2602899" cy="1171603"/>
          </a:xfrm>
          <a:prstGeom prst="wedgeRectCallout">
            <a:avLst>
              <a:gd name="adj1" fmla="val 2161"/>
              <a:gd name="adj2" fmla="val -13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What if we perform </a:t>
            </a:r>
            <a:r>
              <a:rPr lang="en-US" dirty="0" err="1">
                <a:solidFill>
                  <a:srgbClr val="000000"/>
                </a:solidFill>
              </a:rPr>
              <a:t>DFSVisit</a:t>
            </a:r>
            <a:r>
              <a:rPr lang="en-US" dirty="0">
                <a:solidFill>
                  <a:srgbClr val="000000"/>
                </a:solidFill>
              </a:rPr>
              <a:t> calls in a </a:t>
            </a:r>
            <a:r>
              <a:rPr lang="en-US" b="1" dirty="0">
                <a:solidFill>
                  <a:srgbClr val="000000"/>
                </a:solidFill>
              </a:rPr>
              <a:t>different order in the reverse graph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Speech Bubble: Rectangle 133">
                <a:extLst>
                  <a:ext uri="{FF2B5EF4-FFF2-40B4-BE49-F238E27FC236}">
                    <a16:creationId xmlns:a16="http://schemas.microsoft.com/office/drawing/2014/main" id="{A7858DF1-0BB1-4847-8BC4-A83959D9A05A}"/>
                  </a:ext>
                </a:extLst>
              </p:cNvPr>
              <p:cNvSpPr/>
              <p:nvPr/>
            </p:nvSpPr>
            <p:spPr>
              <a:xfrm>
                <a:off x="7437540" y="3197601"/>
                <a:ext cx="2833101" cy="591593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Problem: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we can reach </a:t>
                </a:r>
                <a:r>
                  <a:rPr lang="en-US" b="1" u="sng" dirty="0">
                    <a:solidFill>
                      <a:srgbClr val="000000"/>
                    </a:solidFill>
                  </a:rPr>
                  <a:t>other</a:t>
                </a:r>
                <a:r>
                  <a:rPr lang="en-US" b="1" dirty="0">
                    <a:solidFill>
                      <a:srgbClr val="000000"/>
                    </a:solidFill>
                  </a:rPr>
                  <a:t> SCCs</a:t>
                </a:r>
              </a:p>
            </p:txBody>
          </p:sp>
        </mc:Choice>
        <mc:Fallback>
          <p:sp>
            <p:nvSpPr>
              <p:cNvPr id="134" name="Speech Bubble: Rectangle 133">
                <a:extLst>
                  <a:ext uri="{FF2B5EF4-FFF2-40B4-BE49-F238E27FC236}">
                    <a16:creationId xmlns:a16="http://schemas.microsoft.com/office/drawing/2014/main" id="{A7858DF1-0BB1-4847-8BC4-A83959D9A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540" y="3197601"/>
                <a:ext cx="2833101" cy="591593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  <a:blipFill>
                <a:blip r:embed="rId7"/>
                <a:stretch>
                  <a:fillRect t="-9000" b="-18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Oval 134">
            <a:extLst>
              <a:ext uri="{FF2B5EF4-FFF2-40B4-BE49-F238E27FC236}">
                <a16:creationId xmlns:a16="http://schemas.microsoft.com/office/drawing/2014/main" id="{808B7177-417C-4955-B124-516201DDE171}"/>
              </a:ext>
            </a:extLst>
          </p:cNvPr>
          <p:cNvSpPr/>
          <p:nvPr/>
        </p:nvSpPr>
        <p:spPr>
          <a:xfrm>
            <a:off x="4855134" y="3916340"/>
            <a:ext cx="2842038" cy="2484460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/>
              <p:nvPr/>
            </p:nvSpPr>
            <p:spPr>
              <a:xfrm>
                <a:off x="3687960" y="3087986"/>
                <a:ext cx="1512020" cy="516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960" y="3087986"/>
                <a:ext cx="1512020" cy="516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Speech Bubble: Rectangle 168">
            <a:extLst>
              <a:ext uri="{FF2B5EF4-FFF2-40B4-BE49-F238E27FC236}">
                <a16:creationId xmlns:a16="http://schemas.microsoft.com/office/drawing/2014/main" id="{538398BA-1A53-4B79-931F-538536751FE5}"/>
              </a:ext>
            </a:extLst>
          </p:cNvPr>
          <p:cNvSpPr/>
          <p:nvPr/>
        </p:nvSpPr>
        <p:spPr>
          <a:xfrm>
            <a:off x="9312330" y="5941764"/>
            <a:ext cx="2792690" cy="629096"/>
          </a:xfrm>
          <a:prstGeom prst="wedgeRectCallout">
            <a:avLst>
              <a:gd name="adj1" fmla="val 2161"/>
              <a:gd name="adj2" fmla="val -13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Other </a:t>
            </a:r>
            <a:r>
              <a:rPr lang="en-US" b="1" dirty="0">
                <a:solidFill>
                  <a:srgbClr val="000000"/>
                </a:solidFill>
              </a:rPr>
              <a:t>reachable </a:t>
            </a:r>
            <a:r>
              <a:rPr lang="en-US" dirty="0">
                <a:solidFill>
                  <a:srgbClr val="000000"/>
                </a:solidFill>
              </a:rPr>
              <a:t>SCCs should be </a:t>
            </a:r>
            <a:r>
              <a:rPr lang="en-US" b="1" dirty="0">
                <a:solidFill>
                  <a:srgbClr val="000000"/>
                </a:solidFill>
              </a:rPr>
              <a:t>visited </a:t>
            </a:r>
            <a:r>
              <a:rPr lang="en-US" b="1" u="sng" dirty="0">
                <a:solidFill>
                  <a:srgbClr val="000000"/>
                </a:solidFill>
              </a:rPr>
              <a:t>first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6B9CE6-959D-B726-2D10-D96A0F86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9645" y="64915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0" name="Speech Bubble: Rectangle 168">
            <a:extLst>
              <a:ext uri="{FF2B5EF4-FFF2-40B4-BE49-F238E27FC236}">
                <a16:creationId xmlns:a16="http://schemas.microsoft.com/office/drawing/2014/main" id="{0333D892-EA75-78BB-AAB4-5FC535CEF6C5}"/>
              </a:ext>
            </a:extLst>
          </p:cNvPr>
          <p:cNvSpPr/>
          <p:nvPr/>
        </p:nvSpPr>
        <p:spPr>
          <a:xfrm>
            <a:off x="7358458" y="6102033"/>
            <a:ext cx="2043501" cy="629096"/>
          </a:xfrm>
          <a:prstGeom prst="wedgeRectCallout">
            <a:avLst>
              <a:gd name="adj1" fmla="val 2161"/>
              <a:gd name="adj2" fmla="val -13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(So we don’t visit them again)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19" name="Speech Bubble: Rectangle 168">
            <a:extLst>
              <a:ext uri="{FF2B5EF4-FFF2-40B4-BE49-F238E27FC236}">
                <a16:creationId xmlns:a16="http://schemas.microsoft.com/office/drawing/2014/main" id="{538398BA-1A53-4B79-931F-538536751FE5}"/>
              </a:ext>
            </a:extLst>
          </p:cNvPr>
          <p:cNvSpPr/>
          <p:nvPr/>
        </p:nvSpPr>
        <p:spPr>
          <a:xfrm>
            <a:off x="4521982" y="6148040"/>
            <a:ext cx="2862689" cy="629096"/>
          </a:xfrm>
          <a:prstGeom prst="wedgeRectCallout">
            <a:avLst>
              <a:gd name="adj1" fmla="val 2161"/>
              <a:gd name="adj2" fmla="val -13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Then, each </a:t>
            </a:r>
            <a:r>
              <a:rPr lang="en-US" dirty="0" err="1">
                <a:solidFill>
                  <a:srgbClr val="000000"/>
                </a:solidFill>
              </a:rPr>
              <a:t>DFSVisit</a:t>
            </a:r>
            <a:r>
              <a:rPr lang="en-US" dirty="0">
                <a:solidFill>
                  <a:srgbClr val="000000"/>
                </a:solidFill>
              </a:rPr>
              <a:t> will visit </a:t>
            </a:r>
            <a:r>
              <a:rPr lang="en-US" b="1" dirty="0">
                <a:solidFill>
                  <a:srgbClr val="000000"/>
                </a:solidFill>
              </a:rPr>
              <a:t>exactly one SCC</a:t>
            </a:r>
            <a:endParaRPr lang="en-US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29" grpId="0" animBg="1"/>
      <p:bldP spid="157" grpId="0" animBg="1"/>
      <p:bldP spid="77" grpId="0" animBg="1"/>
      <p:bldP spid="78" grpId="0" animBg="1"/>
      <p:bldP spid="79" grpId="0" animBg="1"/>
      <p:bldP spid="98" grpId="0" animBg="1"/>
      <p:bldP spid="101" grpId="0" animBg="1"/>
      <p:bldP spid="102" grpId="0" animBg="1"/>
      <p:bldP spid="103" grpId="0" animBg="1"/>
      <p:bldP spid="108" grpId="0" animBg="1"/>
      <p:bldP spid="109" grpId="0" animBg="1"/>
      <p:bldP spid="113" grpId="0" animBg="1"/>
      <p:bldP spid="115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2" grpId="0" animBg="1"/>
      <p:bldP spid="133" grpId="0" animBg="1"/>
      <p:bldP spid="146" grpId="0" animBg="1"/>
      <p:bldP spid="147" grpId="0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7" grpId="0" animBg="1"/>
      <p:bldP spid="169" grpId="0" animBg="1"/>
      <p:bldP spid="134" grpId="0" animBg="1"/>
      <p:bldP spid="135" grpId="0" animBg="1"/>
      <p:bldP spid="136" grpId="0" animBg="1"/>
      <p:bldP spid="137" grpId="0" animBg="1"/>
      <p:bldP spid="120" grpId="0" animBg="1"/>
      <p:bldP spid="1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/>
              <p:nvPr/>
            </p:nvSpPr>
            <p:spPr>
              <a:xfrm>
                <a:off x="2883216" y="2061880"/>
                <a:ext cx="1364300" cy="4438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</a:rPr>
                  <a:t>graph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16" y="2061880"/>
                <a:ext cx="1364300" cy="443888"/>
              </a:xfrm>
              <a:prstGeom prst="rect">
                <a:avLst/>
              </a:prstGeom>
              <a:blipFill>
                <a:blip r:embed="rId2"/>
                <a:stretch>
                  <a:fillRect l="-6250" t="-12329" b="-32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Oval 113">
            <a:extLst>
              <a:ext uri="{FF2B5EF4-FFF2-40B4-BE49-F238E27FC236}">
                <a16:creationId xmlns:a16="http://schemas.microsoft.com/office/drawing/2014/main" id="{7A889769-825B-4E25-B135-C78A69B2F072}"/>
              </a:ext>
            </a:extLst>
          </p:cNvPr>
          <p:cNvSpPr/>
          <p:nvPr/>
        </p:nvSpPr>
        <p:spPr>
          <a:xfrm>
            <a:off x="10498712" y="41494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FAC2B1D-E087-447A-A674-3EAEA8339AAA}"/>
              </a:ext>
            </a:extLst>
          </p:cNvPr>
          <p:cNvSpPr/>
          <p:nvPr/>
        </p:nvSpPr>
        <p:spPr>
          <a:xfrm>
            <a:off x="10498712" y="412921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354399D3-5808-4496-85E0-7F4AFB07D43B}"/>
              </a:ext>
            </a:extLst>
          </p:cNvPr>
          <p:cNvSpPr/>
          <p:nvPr/>
        </p:nvSpPr>
        <p:spPr>
          <a:xfrm>
            <a:off x="10503040" y="412599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961076" y="223574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736914" y="14067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517542" y="143096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3182560" y="1712526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4"/>
          </p:cNvCxnSpPr>
          <p:nvPr/>
        </p:nvCxnSpPr>
        <p:spPr>
          <a:xfrm flipV="1">
            <a:off x="2528704" y="2042540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821161" y="14601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5"/>
            <a:endCxn id="22" idx="1"/>
          </p:cNvCxnSpPr>
          <p:nvPr/>
        </p:nvCxnSpPr>
        <p:spPr>
          <a:xfrm>
            <a:off x="1388789" y="1982188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42D81B0-C40E-467D-B749-9F22EC44FA94}"/>
              </a:ext>
            </a:extLst>
          </p:cNvPr>
          <p:cNvCxnSpPr>
            <a:stCxn id="23" idx="1"/>
            <a:endCxn id="27" idx="7"/>
          </p:cNvCxnSpPr>
          <p:nvPr/>
        </p:nvCxnSpPr>
        <p:spPr>
          <a:xfrm rot="16200000" flipH="1" flipV="1">
            <a:off x="2584828" y="300260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5234054" y="22697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840102" y="119050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677659" y="25180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6407730" y="1712524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801682" y="2791738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5566563" y="1712524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4401932" y="1712526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8344917" y="221221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8344917" y="142697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51072CC2-CD0C-4C62-B7AA-4579695BBAAA}"/>
              </a:ext>
            </a:extLst>
          </p:cNvPr>
          <p:cNvCxnSpPr>
            <a:cxnSpLocks/>
            <a:stCxn id="38" idx="6"/>
            <a:endCxn id="37" idx="6"/>
          </p:cNvCxnSpPr>
          <p:nvPr/>
        </p:nvCxnSpPr>
        <p:spPr>
          <a:xfrm>
            <a:off x="9009935" y="1732767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FDD15961-AC63-49EA-85A4-496647A0E10B}"/>
              </a:ext>
            </a:extLst>
          </p:cNvPr>
          <p:cNvCxnSpPr>
            <a:cxnSpLocks/>
            <a:stCxn id="37" idx="2"/>
            <a:endCxn id="38" idx="2"/>
          </p:cNvCxnSpPr>
          <p:nvPr/>
        </p:nvCxnSpPr>
        <p:spPr>
          <a:xfrm rot="10800000">
            <a:off x="8344917" y="1732767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703059" y="15047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10482658" y="80535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1146664" y="17529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11050286" y="1327367"/>
            <a:ext cx="428887" cy="42561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10270687" y="2026721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95" idx="7"/>
            <a:endCxn id="43" idx="3"/>
          </p:cNvCxnSpPr>
          <p:nvPr/>
        </p:nvCxnSpPr>
        <p:spPr>
          <a:xfrm flipV="1">
            <a:off x="10270641" y="1327367"/>
            <a:ext cx="309407" cy="25333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7"/>
          </p:cNvCxnSpPr>
          <p:nvPr/>
        </p:nvCxnSpPr>
        <p:spPr>
          <a:xfrm flipH="1" flipV="1">
            <a:off x="8912545" y="1516541"/>
            <a:ext cx="790514" cy="29395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7DC49E12-5823-430A-BA49-7A108F6F7322}"/>
              </a:ext>
            </a:extLst>
          </p:cNvPr>
          <p:cNvSpPr/>
          <p:nvPr/>
        </p:nvSpPr>
        <p:spPr>
          <a:xfrm>
            <a:off x="822203" y="14656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56306F3-0130-4D3B-8677-588A9F3D4B54}"/>
              </a:ext>
            </a:extLst>
          </p:cNvPr>
          <p:cNvSpPr/>
          <p:nvPr/>
        </p:nvSpPr>
        <p:spPr>
          <a:xfrm>
            <a:off x="1950083" y="22468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C484082-A69D-4501-9190-CBB3CFD5A6C3}"/>
              </a:ext>
            </a:extLst>
          </p:cNvPr>
          <p:cNvSpPr/>
          <p:nvPr/>
        </p:nvSpPr>
        <p:spPr>
          <a:xfrm>
            <a:off x="2514991" y="143460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353D0DE-6ECF-4104-AA17-120EFA7BA5B1}"/>
              </a:ext>
            </a:extLst>
          </p:cNvPr>
          <p:cNvSpPr/>
          <p:nvPr/>
        </p:nvSpPr>
        <p:spPr>
          <a:xfrm>
            <a:off x="3724586" y="14067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AEC189-4A66-4C18-83A7-689DDAA7C66C}"/>
              </a:ext>
            </a:extLst>
          </p:cNvPr>
          <p:cNvSpPr/>
          <p:nvPr/>
        </p:nvSpPr>
        <p:spPr>
          <a:xfrm>
            <a:off x="5237349" y="22697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9E35CA9-3E4D-4C76-8092-AF4BFA9DAADD}"/>
              </a:ext>
            </a:extLst>
          </p:cNvPr>
          <p:cNvSpPr/>
          <p:nvPr/>
        </p:nvSpPr>
        <p:spPr>
          <a:xfrm>
            <a:off x="5834262" y="11954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B15AE15-DD50-4381-A4D5-EF0C6ECFB6FA}"/>
              </a:ext>
            </a:extLst>
          </p:cNvPr>
          <p:cNvSpPr/>
          <p:nvPr/>
        </p:nvSpPr>
        <p:spPr>
          <a:xfrm>
            <a:off x="6677659" y="25180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4E70AA3-5C98-46F9-9474-BEB89F6898B3}"/>
              </a:ext>
            </a:extLst>
          </p:cNvPr>
          <p:cNvSpPr/>
          <p:nvPr/>
        </p:nvSpPr>
        <p:spPr>
          <a:xfrm>
            <a:off x="10482658" y="78510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8B200A6-AE7E-4CAB-9193-EED5DE6083B6}"/>
              </a:ext>
            </a:extLst>
          </p:cNvPr>
          <p:cNvSpPr/>
          <p:nvPr/>
        </p:nvSpPr>
        <p:spPr>
          <a:xfrm>
            <a:off x="11146664" y="17369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2163292-DC1E-4872-BBFE-84043E3230CB}"/>
              </a:ext>
            </a:extLst>
          </p:cNvPr>
          <p:cNvSpPr/>
          <p:nvPr/>
        </p:nvSpPr>
        <p:spPr>
          <a:xfrm>
            <a:off x="9703013" y="14960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4A0B42-BAC3-42D5-9854-9B32714510F8}"/>
              </a:ext>
            </a:extLst>
          </p:cNvPr>
          <p:cNvSpPr/>
          <p:nvPr/>
        </p:nvSpPr>
        <p:spPr>
          <a:xfrm>
            <a:off x="8333021" y="142432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AD4CAA4-E7E2-4D3E-B667-267C85314C1F}"/>
              </a:ext>
            </a:extLst>
          </p:cNvPr>
          <p:cNvSpPr/>
          <p:nvPr/>
        </p:nvSpPr>
        <p:spPr>
          <a:xfrm>
            <a:off x="8357617" y="22019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1595C50-2014-4916-97A2-3BE3E9A020F4}"/>
              </a:ext>
            </a:extLst>
          </p:cNvPr>
          <p:cNvSpPr/>
          <p:nvPr/>
        </p:nvSpPr>
        <p:spPr>
          <a:xfrm>
            <a:off x="6674067" y="25180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g,8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644F5B-48A0-4291-A5D3-47F1DF72631E}"/>
              </a:ext>
            </a:extLst>
          </p:cNvPr>
          <p:cNvSpPr/>
          <p:nvPr/>
        </p:nvSpPr>
        <p:spPr>
          <a:xfrm>
            <a:off x="5846452" y="119050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f,9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7E6EBC5-4A82-4D01-BE42-0657A54A9B50}"/>
              </a:ext>
            </a:extLst>
          </p:cNvPr>
          <p:cNvSpPr/>
          <p:nvPr/>
        </p:nvSpPr>
        <p:spPr>
          <a:xfrm>
            <a:off x="5242570" y="228551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e,10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A62D4B4-C01A-45C4-9085-6DD85BAB240A}"/>
              </a:ext>
            </a:extLst>
          </p:cNvPr>
          <p:cNvSpPr/>
          <p:nvPr/>
        </p:nvSpPr>
        <p:spPr>
          <a:xfrm>
            <a:off x="3716073" y="14026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c,11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15218D0-4145-413F-B827-CD1438979CB2}"/>
              </a:ext>
            </a:extLst>
          </p:cNvPr>
          <p:cNvSpPr/>
          <p:nvPr/>
        </p:nvSpPr>
        <p:spPr>
          <a:xfrm>
            <a:off x="2504157" y="14382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b,12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71BDB20-54D8-4BE1-A30D-7AEDBF6F7C57}"/>
              </a:ext>
            </a:extLst>
          </p:cNvPr>
          <p:cNvSpPr/>
          <p:nvPr/>
        </p:nvSpPr>
        <p:spPr>
          <a:xfrm>
            <a:off x="1941154" y="223684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d,13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5074739-A861-47D0-A6BF-774E1D38EC44}"/>
              </a:ext>
            </a:extLst>
          </p:cNvPr>
          <p:cNvSpPr/>
          <p:nvPr/>
        </p:nvSpPr>
        <p:spPr>
          <a:xfrm>
            <a:off x="814811" y="147118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a,14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E73FA1E-94D5-414A-A3C8-438F8B2B3535}"/>
              </a:ext>
            </a:extLst>
          </p:cNvPr>
          <p:cNvSpPr/>
          <p:nvPr/>
        </p:nvSpPr>
        <p:spPr>
          <a:xfrm>
            <a:off x="8351267" y="219618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i,17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F4434B-8A74-420A-8EA6-F5548363BCFB}"/>
              </a:ext>
            </a:extLst>
          </p:cNvPr>
          <p:cNvSpPr/>
          <p:nvPr/>
        </p:nvSpPr>
        <p:spPr>
          <a:xfrm>
            <a:off x="8333021" y="141723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h,18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26F08B3-E717-4956-9F50-388D44074BAC}"/>
              </a:ext>
            </a:extLst>
          </p:cNvPr>
          <p:cNvSpPr/>
          <p:nvPr/>
        </p:nvSpPr>
        <p:spPr>
          <a:xfrm>
            <a:off x="11146275" y="17269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k,22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B14DA6B-F018-4253-B651-A4BB2F0C8151}"/>
              </a:ext>
            </a:extLst>
          </p:cNvPr>
          <p:cNvSpPr/>
          <p:nvPr/>
        </p:nvSpPr>
        <p:spPr>
          <a:xfrm>
            <a:off x="10481257" y="78296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l,23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8F169D6-626B-47F0-8DFD-6E72D571F7F4}"/>
              </a:ext>
            </a:extLst>
          </p:cNvPr>
          <p:cNvSpPr/>
          <p:nvPr/>
        </p:nvSpPr>
        <p:spPr>
          <a:xfrm>
            <a:off x="9703013" y="14911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j,24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F121E70-AE57-4FD1-BC52-4DB3D247786F}"/>
              </a:ext>
            </a:extLst>
          </p:cNvPr>
          <p:cNvSpPr/>
          <p:nvPr/>
        </p:nvSpPr>
        <p:spPr>
          <a:xfrm>
            <a:off x="1899940" y="519390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AA5E75C-74D7-4B9C-B40B-5A27C1EE3D39}"/>
              </a:ext>
            </a:extLst>
          </p:cNvPr>
          <p:cNvSpPr/>
          <p:nvPr/>
        </p:nvSpPr>
        <p:spPr>
          <a:xfrm>
            <a:off x="3675778" y="43648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242001F-96A0-439D-9BA9-E140E48E850B}"/>
              </a:ext>
            </a:extLst>
          </p:cNvPr>
          <p:cNvSpPr/>
          <p:nvPr/>
        </p:nvSpPr>
        <p:spPr>
          <a:xfrm>
            <a:off x="2456406" y="43891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CA2D06B-8A31-44B2-983B-1779654C5F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21424" y="4670685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36FF07B-9AF7-4F2B-B1E7-7AF0B25ABD8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67568" y="5000699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38B8F798-7DE3-49A0-BAD8-4C6459F8A00C}"/>
              </a:ext>
            </a:extLst>
          </p:cNvPr>
          <p:cNvSpPr/>
          <p:nvPr/>
        </p:nvSpPr>
        <p:spPr>
          <a:xfrm>
            <a:off x="760025" y="441833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2C247F-9A98-475A-B148-A9E8F2B897D2}"/>
              </a:ext>
            </a:extLst>
          </p:cNvPr>
          <p:cNvCxnSpPr>
            <a:cxnSpLocks/>
          </p:cNvCxnSpPr>
          <p:nvPr/>
        </p:nvCxnSpPr>
        <p:spPr>
          <a:xfrm rot="10800000">
            <a:off x="1327653" y="4940347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id="{E39D98AD-C0DE-4550-9314-C01522261C54}"/>
              </a:ext>
            </a:extLst>
          </p:cNvPr>
          <p:cNvCxnSpPr>
            <a:cxnSpLocks/>
          </p:cNvCxnSpPr>
          <p:nvPr/>
        </p:nvCxnSpPr>
        <p:spPr>
          <a:xfrm rot="5400000" flipV="1">
            <a:off x="2523692" y="3258419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8A1601CA-A50D-4934-933F-0A9B04BBF8EF}"/>
              </a:ext>
            </a:extLst>
          </p:cNvPr>
          <p:cNvSpPr/>
          <p:nvPr/>
        </p:nvSpPr>
        <p:spPr>
          <a:xfrm>
            <a:off x="5172918" y="52278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0F4C911-E539-45F0-9F80-72B11E314359}"/>
              </a:ext>
            </a:extLst>
          </p:cNvPr>
          <p:cNvSpPr/>
          <p:nvPr/>
        </p:nvSpPr>
        <p:spPr>
          <a:xfrm>
            <a:off x="5778966" y="41486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C228FF7-7DDD-4A1F-936F-B3F46AA00815}"/>
              </a:ext>
            </a:extLst>
          </p:cNvPr>
          <p:cNvSpPr/>
          <p:nvPr/>
        </p:nvSpPr>
        <p:spPr>
          <a:xfrm>
            <a:off x="6524421" y="532251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206F062-9882-4119-9D03-A5B32E37AFDF}"/>
              </a:ext>
            </a:extLst>
          </p:cNvPr>
          <p:cNvCxnSpPr>
            <a:cxnSpLocks/>
          </p:cNvCxnSpPr>
          <p:nvPr/>
        </p:nvCxnSpPr>
        <p:spPr>
          <a:xfrm flipH="1" flipV="1">
            <a:off x="6346594" y="4670683"/>
            <a:ext cx="359250" cy="64676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47C030A-BA73-4DB0-9D15-4F5BEC1D36F3}"/>
              </a:ext>
            </a:extLst>
          </p:cNvPr>
          <p:cNvCxnSpPr>
            <a:cxnSpLocks/>
            <a:stCxn id="163" idx="6"/>
            <a:endCxn id="162" idx="2"/>
          </p:cNvCxnSpPr>
          <p:nvPr/>
        </p:nvCxnSpPr>
        <p:spPr>
          <a:xfrm>
            <a:off x="5834262" y="5533438"/>
            <a:ext cx="684514" cy="9486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258851E-2982-4A32-B7C0-7E2CD2F07B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05427" y="4670683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451D339-932A-489A-A5F6-46C766E5A393}"/>
              </a:ext>
            </a:extLst>
          </p:cNvPr>
          <p:cNvCxnSpPr>
            <a:cxnSpLocks/>
          </p:cNvCxnSpPr>
          <p:nvPr/>
        </p:nvCxnSpPr>
        <p:spPr>
          <a:xfrm rot="10800000">
            <a:off x="4340796" y="4670685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54FBE73D-BFE7-484A-A1DD-A048D9256D40}"/>
              </a:ext>
            </a:extLst>
          </p:cNvPr>
          <p:cNvSpPr/>
          <p:nvPr/>
        </p:nvSpPr>
        <p:spPr>
          <a:xfrm>
            <a:off x="8283781" y="524755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F497338-546A-4515-8E87-0D1892AAB256}"/>
              </a:ext>
            </a:extLst>
          </p:cNvPr>
          <p:cNvSpPr/>
          <p:nvPr/>
        </p:nvSpPr>
        <p:spPr>
          <a:xfrm>
            <a:off x="8283781" y="44623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91C70B68-7338-42DB-AF51-6F79ECBB4F8D}"/>
              </a:ext>
            </a:extLst>
          </p:cNvPr>
          <p:cNvCxnSpPr>
            <a:cxnSpLocks/>
          </p:cNvCxnSpPr>
          <p:nvPr/>
        </p:nvCxnSpPr>
        <p:spPr>
          <a:xfrm rot="10800000">
            <a:off x="8283781" y="4792649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C53DFBE1-30E9-4148-93E3-515A9EB323A7}"/>
              </a:ext>
            </a:extLst>
          </p:cNvPr>
          <p:cNvCxnSpPr>
            <a:cxnSpLocks/>
          </p:cNvCxnSpPr>
          <p:nvPr/>
        </p:nvCxnSpPr>
        <p:spPr>
          <a:xfrm>
            <a:off x="8942472" y="4792649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18D6BA12-E683-4DDB-9DCF-B30411B05DD5}"/>
              </a:ext>
            </a:extLst>
          </p:cNvPr>
          <p:cNvSpPr/>
          <p:nvPr/>
        </p:nvSpPr>
        <p:spPr>
          <a:xfrm>
            <a:off x="9719113" y="48488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3E7FF2D-881C-4D72-BB6B-47806101FCB8}"/>
              </a:ext>
            </a:extLst>
          </p:cNvPr>
          <p:cNvSpPr/>
          <p:nvPr/>
        </p:nvSpPr>
        <p:spPr>
          <a:xfrm>
            <a:off x="11162718" y="509709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6062C99-5A3D-4FF2-BEAB-5F7518926CD3}"/>
              </a:ext>
            </a:extLst>
          </p:cNvPr>
          <p:cNvCxnSpPr>
            <a:cxnSpLocks/>
          </p:cNvCxnSpPr>
          <p:nvPr/>
        </p:nvCxnSpPr>
        <p:spPr>
          <a:xfrm rot="10800000">
            <a:off x="11066340" y="4671473"/>
            <a:ext cx="428887" cy="42561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1B877A3-CA37-4424-B9FB-8A747209EC3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0286741" y="5370827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A7711A3-DCB4-4864-B351-06E3582E786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286695" y="4671473"/>
            <a:ext cx="309407" cy="25333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3B6C9C3-9F3A-4216-AA4E-9DE58B7A03D9}"/>
              </a:ext>
            </a:extLst>
          </p:cNvPr>
          <p:cNvCxnSpPr>
            <a:cxnSpLocks/>
            <a:endCxn id="155" idx="2"/>
          </p:cNvCxnSpPr>
          <p:nvPr/>
        </p:nvCxnSpPr>
        <p:spPr>
          <a:xfrm>
            <a:off x="8912545" y="4670683"/>
            <a:ext cx="802026" cy="47002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6CDB4DC4-31CB-4640-AAB7-199786DA3A53}"/>
              </a:ext>
            </a:extLst>
          </p:cNvPr>
          <p:cNvSpPr/>
          <p:nvPr/>
        </p:nvSpPr>
        <p:spPr>
          <a:xfrm>
            <a:off x="761067" y="442384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5F77655-04C8-4603-AF59-AB1E2CDE7C58}"/>
              </a:ext>
            </a:extLst>
          </p:cNvPr>
          <p:cNvSpPr/>
          <p:nvPr/>
        </p:nvSpPr>
        <p:spPr>
          <a:xfrm>
            <a:off x="1888947" y="52050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41779BDC-C258-4488-823E-CE3A8E3CC9CC}"/>
              </a:ext>
            </a:extLst>
          </p:cNvPr>
          <p:cNvSpPr/>
          <p:nvPr/>
        </p:nvSpPr>
        <p:spPr>
          <a:xfrm>
            <a:off x="2453855" y="43927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53556D5-F19F-4446-8DB9-66FA54A051AA}"/>
              </a:ext>
            </a:extLst>
          </p:cNvPr>
          <p:cNvSpPr/>
          <p:nvPr/>
        </p:nvSpPr>
        <p:spPr>
          <a:xfrm>
            <a:off x="3663450" y="43648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65897F5-64BF-460F-9FAD-24DA6205F21E}"/>
              </a:ext>
            </a:extLst>
          </p:cNvPr>
          <p:cNvSpPr/>
          <p:nvPr/>
        </p:nvSpPr>
        <p:spPr>
          <a:xfrm>
            <a:off x="5176213" y="52278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DBAFD62-9BBC-4D51-A9E1-7B1C1FBF0EC0}"/>
              </a:ext>
            </a:extLst>
          </p:cNvPr>
          <p:cNvSpPr/>
          <p:nvPr/>
        </p:nvSpPr>
        <p:spPr>
          <a:xfrm>
            <a:off x="5773126" y="415357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FC23D82-F495-4B03-A1EE-077554711940}"/>
              </a:ext>
            </a:extLst>
          </p:cNvPr>
          <p:cNvSpPr/>
          <p:nvPr/>
        </p:nvSpPr>
        <p:spPr>
          <a:xfrm>
            <a:off x="6524421" y="532251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6039101-68C1-48F9-B4B4-B945ADB66C8C}"/>
              </a:ext>
            </a:extLst>
          </p:cNvPr>
          <p:cNvSpPr/>
          <p:nvPr/>
        </p:nvSpPr>
        <p:spPr>
          <a:xfrm>
            <a:off x="11162718" y="508106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35A8097-8031-4203-88B9-57D834EB1094}"/>
              </a:ext>
            </a:extLst>
          </p:cNvPr>
          <p:cNvSpPr/>
          <p:nvPr/>
        </p:nvSpPr>
        <p:spPr>
          <a:xfrm>
            <a:off x="9719067" y="484015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395ABEDD-490B-4293-A4A1-6E22E83F9C71}"/>
              </a:ext>
            </a:extLst>
          </p:cNvPr>
          <p:cNvSpPr/>
          <p:nvPr/>
        </p:nvSpPr>
        <p:spPr>
          <a:xfrm>
            <a:off x="8271885" y="44596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3D88135-BD8C-4B33-807E-B325C74F3FFD}"/>
              </a:ext>
            </a:extLst>
          </p:cNvPr>
          <p:cNvSpPr/>
          <p:nvPr/>
        </p:nvSpPr>
        <p:spPr>
          <a:xfrm>
            <a:off x="8296481" y="52373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5939904E-C8AC-4184-A7B4-558D28346932}"/>
                  </a:ext>
                </a:extLst>
              </p:cNvPr>
              <p:cNvSpPr txBox="1"/>
              <p:nvPr/>
            </p:nvSpPr>
            <p:spPr>
              <a:xfrm>
                <a:off x="2775918" y="4930931"/>
                <a:ext cx="24863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reversed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b="1" dirty="0">
                    <a:solidFill>
                      <a:srgbClr val="000000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5939904E-C8AC-4184-A7B4-558D28346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918" y="4930931"/>
                <a:ext cx="2486343" cy="830997"/>
              </a:xfrm>
              <a:prstGeom prst="rect">
                <a:avLst/>
              </a:prstGeom>
              <a:blipFill>
                <a:blip r:embed="rId3"/>
                <a:stretch>
                  <a:fillRect l="-3676" t="-5882" b="-16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Oval 148">
            <a:extLst>
              <a:ext uri="{FF2B5EF4-FFF2-40B4-BE49-F238E27FC236}">
                <a16:creationId xmlns:a16="http://schemas.microsoft.com/office/drawing/2014/main" id="{4F17B310-CBCC-46AC-8C12-3E32D33B7896}"/>
              </a:ext>
            </a:extLst>
          </p:cNvPr>
          <p:cNvSpPr/>
          <p:nvPr/>
        </p:nvSpPr>
        <p:spPr>
          <a:xfrm>
            <a:off x="1895532" y="51937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63FEB833-4BB5-4B64-ADB9-C14093C31559}"/>
              </a:ext>
            </a:extLst>
          </p:cNvPr>
          <p:cNvSpPr/>
          <p:nvPr/>
        </p:nvSpPr>
        <p:spPr>
          <a:xfrm>
            <a:off x="2459326" y="440021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5968C733-2456-4DB3-BEB1-EC90EAFF7158}"/>
              </a:ext>
            </a:extLst>
          </p:cNvPr>
          <p:cNvSpPr/>
          <p:nvPr/>
        </p:nvSpPr>
        <p:spPr>
          <a:xfrm>
            <a:off x="3665089" y="435839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22006B54-3A3D-4137-A0A1-AEB49580686C}"/>
              </a:ext>
            </a:extLst>
          </p:cNvPr>
          <p:cNvSpPr/>
          <p:nvPr/>
        </p:nvSpPr>
        <p:spPr>
          <a:xfrm>
            <a:off x="764552" y="44297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808B7177-417C-4955-B124-516201DDE171}"/>
              </a:ext>
            </a:extLst>
          </p:cNvPr>
          <p:cNvSpPr/>
          <p:nvPr/>
        </p:nvSpPr>
        <p:spPr>
          <a:xfrm>
            <a:off x="547081" y="3926908"/>
            <a:ext cx="4069444" cy="2107359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9E8C3C3-AFBB-4E75-BC35-BB2750760882}"/>
              </a:ext>
            </a:extLst>
          </p:cNvPr>
          <p:cNvSpPr/>
          <p:nvPr/>
        </p:nvSpPr>
        <p:spPr>
          <a:xfrm>
            <a:off x="9714571" y="483491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851E410-F295-4B6C-B4C4-51193A4BB6F3}"/>
              </a:ext>
            </a:extLst>
          </p:cNvPr>
          <p:cNvSpPr/>
          <p:nvPr/>
        </p:nvSpPr>
        <p:spPr>
          <a:xfrm>
            <a:off x="11172129" y="507236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68552C8-BCD4-4562-95FF-1095C684540E}"/>
              </a:ext>
            </a:extLst>
          </p:cNvPr>
          <p:cNvSpPr/>
          <p:nvPr/>
        </p:nvSpPr>
        <p:spPr>
          <a:xfrm>
            <a:off x="8301821" y="52373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2DC6EF7-4F28-4C42-B1CE-5D1723F453C1}"/>
              </a:ext>
            </a:extLst>
          </p:cNvPr>
          <p:cNvSpPr/>
          <p:nvPr/>
        </p:nvSpPr>
        <p:spPr>
          <a:xfrm>
            <a:off x="8264800" y="445996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9CF1D6A-CC78-476D-B987-86F7F378A48B}"/>
              </a:ext>
            </a:extLst>
          </p:cNvPr>
          <p:cNvSpPr/>
          <p:nvPr/>
        </p:nvSpPr>
        <p:spPr>
          <a:xfrm>
            <a:off x="5774899" y="41554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C28A32C8-2F85-4566-9493-9AE5D2AE768F}"/>
              </a:ext>
            </a:extLst>
          </p:cNvPr>
          <p:cNvSpPr/>
          <p:nvPr/>
        </p:nvSpPr>
        <p:spPr>
          <a:xfrm>
            <a:off x="6518776" y="53225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0486123D-C2A2-43DA-A8D7-4A1400192871}"/>
              </a:ext>
            </a:extLst>
          </p:cNvPr>
          <p:cNvSpPr/>
          <p:nvPr/>
        </p:nvSpPr>
        <p:spPr>
          <a:xfrm>
            <a:off x="5169244" y="52276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F963D7A-879D-4BA2-898B-6BBD176F1F6A}"/>
              </a:ext>
            </a:extLst>
          </p:cNvPr>
          <p:cNvSpPr/>
          <p:nvPr/>
        </p:nvSpPr>
        <p:spPr>
          <a:xfrm>
            <a:off x="7904104" y="4190529"/>
            <a:ext cx="1431945" cy="192908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77B3D1F-A083-4A19-9B8C-57FAD9F8853C}"/>
              </a:ext>
            </a:extLst>
          </p:cNvPr>
          <p:cNvSpPr/>
          <p:nvPr/>
        </p:nvSpPr>
        <p:spPr>
          <a:xfrm>
            <a:off x="9620171" y="4008631"/>
            <a:ext cx="2439222" cy="2044812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4705" y="663314"/>
            <a:ext cx="11352812" cy="2790529"/>
            <a:chOff x="694705" y="663314"/>
            <a:chExt cx="11352812" cy="2790529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808B7177-417C-4955-B124-516201DDE171}"/>
                </a:ext>
              </a:extLst>
            </p:cNvPr>
            <p:cNvSpPr/>
            <p:nvPr/>
          </p:nvSpPr>
          <p:spPr>
            <a:xfrm>
              <a:off x="694705" y="860961"/>
              <a:ext cx="3857139" cy="2125424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08B7177-417C-4955-B124-516201DDE171}"/>
                </a:ext>
              </a:extLst>
            </p:cNvPr>
            <p:cNvSpPr/>
            <p:nvPr/>
          </p:nvSpPr>
          <p:spPr>
            <a:xfrm>
              <a:off x="5062734" y="1093933"/>
              <a:ext cx="2604776" cy="235991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F963D7A-879D-4BA2-898B-6BBD176F1F6A}"/>
                </a:ext>
              </a:extLst>
            </p:cNvPr>
            <p:cNvSpPr/>
            <p:nvPr/>
          </p:nvSpPr>
          <p:spPr>
            <a:xfrm>
              <a:off x="7958634" y="1145645"/>
              <a:ext cx="1431945" cy="1929084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277B3D1F-A083-4A19-9B8C-57FAD9F8853C}"/>
                </a:ext>
              </a:extLst>
            </p:cNvPr>
            <p:cNvSpPr/>
            <p:nvPr/>
          </p:nvSpPr>
          <p:spPr>
            <a:xfrm>
              <a:off x="9597511" y="663314"/>
              <a:ext cx="2450006" cy="2018944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</p:cNvCxnSpPr>
          <p:nvPr/>
        </p:nvCxnSpPr>
        <p:spPr>
          <a:xfrm>
            <a:off x="4507547" y="2153748"/>
            <a:ext cx="563866" cy="32081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</p:cNvCxnSpPr>
          <p:nvPr/>
        </p:nvCxnSpPr>
        <p:spPr>
          <a:xfrm flipH="1" flipV="1">
            <a:off x="9105184" y="1275777"/>
            <a:ext cx="492327" cy="14115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9" name="Speech Bubble: Rectangle 168">
                <a:extLst>
                  <a:ext uri="{FF2B5EF4-FFF2-40B4-BE49-F238E27FC236}">
                    <a16:creationId xmlns:a16="http://schemas.microsoft.com/office/drawing/2014/main" id="{538398BA-1A53-4B79-931F-538536751FE5}"/>
                  </a:ext>
                </a:extLst>
              </p:cNvPr>
              <p:cNvSpPr/>
              <p:nvPr/>
            </p:nvSpPr>
            <p:spPr>
              <a:xfrm>
                <a:off x="4401931" y="228186"/>
                <a:ext cx="5400159" cy="668558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  <a:solidFill>
                <a:srgbClr val="FFFFFF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If we call </a:t>
                </a:r>
                <a:r>
                  <a:rPr lang="en-US" dirty="0" err="1">
                    <a:solidFill>
                      <a:srgbClr val="000000"/>
                    </a:solidFill>
                  </a:rPr>
                  <a:t>DFSVisit</a:t>
                </a:r>
                <a:r>
                  <a:rPr lang="en-US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from largest to smallest finish times, we can reach </a:t>
                </a:r>
                <a:r>
                  <a:rPr lang="en-US" b="1" dirty="0">
                    <a:solidFill>
                      <a:srgbClr val="000000"/>
                    </a:solidFill>
                  </a:rPr>
                  <a:t>other SCCs</a:t>
                </a:r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69" name="Speech Bubble: Rectangle 168">
                <a:extLst>
                  <a:ext uri="{FF2B5EF4-FFF2-40B4-BE49-F238E27FC236}">
                    <a16:creationId xmlns:a16="http://schemas.microsoft.com/office/drawing/2014/main" id="{538398BA-1A53-4B79-931F-538536751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931" y="228186"/>
                <a:ext cx="5400159" cy="668558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Speech Bubble: Rectangle 168">
                <a:extLst>
                  <a:ext uri="{FF2B5EF4-FFF2-40B4-BE49-F238E27FC236}">
                    <a16:creationId xmlns:a16="http://schemas.microsoft.com/office/drawing/2014/main" id="{538398BA-1A53-4B79-931F-538536751FE5}"/>
                  </a:ext>
                </a:extLst>
              </p:cNvPr>
              <p:cNvSpPr/>
              <p:nvPr/>
            </p:nvSpPr>
            <p:spPr>
              <a:xfrm>
                <a:off x="61805" y="234709"/>
                <a:ext cx="4176285" cy="652509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  <a:solidFill>
                <a:srgbClr val="FFFFFF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Consider </a:t>
                </a:r>
                <a:r>
                  <a:rPr lang="en-US" b="1" dirty="0">
                    <a:solidFill>
                      <a:srgbClr val="000000"/>
                    </a:solidFill>
                  </a:rPr>
                  <a:t>component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(which we </a:t>
                </a:r>
                <a:r>
                  <a:rPr lang="en-US" i="1" dirty="0">
                    <a:solidFill>
                      <a:srgbClr val="000000"/>
                    </a:solidFill>
                  </a:rPr>
                  <a:t>want</a:t>
                </a:r>
                <a:r>
                  <a:rPr lang="en-US" dirty="0">
                    <a:solidFill>
                      <a:srgbClr val="000000"/>
                    </a:solidFill>
                  </a:rPr>
                  <a:t> to compute)</a:t>
                </a:r>
              </a:p>
            </p:txBody>
          </p:sp>
        </mc:Choice>
        <mc:Fallback>
          <p:sp>
            <p:nvSpPr>
              <p:cNvPr id="141" name="Speech Bubble: Rectangle 168">
                <a:extLst>
                  <a:ext uri="{FF2B5EF4-FFF2-40B4-BE49-F238E27FC236}">
                    <a16:creationId xmlns:a16="http://schemas.microsoft.com/office/drawing/2014/main" id="{538398BA-1A53-4B79-931F-538536751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5" y="234709"/>
                <a:ext cx="4176285" cy="652509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Oval 134">
            <a:extLst>
              <a:ext uri="{FF2B5EF4-FFF2-40B4-BE49-F238E27FC236}">
                <a16:creationId xmlns:a16="http://schemas.microsoft.com/office/drawing/2014/main" id="{808B7177-417C-4955-B124-516201DDE171}"/>
              </a:ext>
            </a:extLst>
          </p:cNvPr>
          <p:cNvSpPr/>
          <p:nvPr/>
        </p:nvSpPr>
        <p:spPr>
          <a:xfrm>
            <a:off x="4855134" y="4020250"/>
            <a:ext cx="2661720" cy="224695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Speech Bubble: Rectangle 168">
                <a:extLst>
                  <a:ext uri="{FF2B5EF4-FFF2-40B4-BE49-F238E27FC236}">
                    <a16:creationId xmlns:a16="http://schemas.microsoft.com/office/drawing/2014/main" id="{538398BA-1A53-4B79-931F-538536751FE5}"/>
                  </a:ext>
                </a:extLst>
              </p:cNvPr>
              <p:cNvSpPr/>
              <p:nvPr/>
            </p:nvSpPr>
            <p:spPr>
              <a:xfrm>
                <a:off x="195588" y="3171344"/>
                <a:ext cx="5763715" cy="649695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  <a:solidFill>
                <a:srgbClr val="FFFFFF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However, when we reverse the edges to get graph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other SCCs can no longer be reached…</a:t>
                </a:r>
              </a:p>
            </p:txBody>
          </p:sp>
        </mc:Choice>
        <mc:Fallback>
          <p:sp>
            <p:nvSpPr>
              <p:cNvPr id="139" name="Speech Bubble: Rectangle 168">
                <a:extLst>
                  <a:ext uri="{FF2B5EF4-FFF2-40B4-BE49-F238E27FC236}">
                    <a16:creationId xmlns:a16="http://schemas.microsoft.com/office/drawing/2014/main" id="{538398BA-1A53-4B79-931F-538536751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8" y="3171344"/>
                <a:ext cx="5763715" cy="649695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302C8-3B28-4402-BAE8-24CCFB1A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C15F8EF0-C832-823A-D2E8-F14C822898E2}"/>
              </a:ext>
            </a:extLst>
          </p:cNvPr>
          <p:cNvCxnSpPr>
            <a:cxnSpLocks/>
          </p:cNvCxnSpPr>
          <p:nvPr/>
        </p:nvCxnSpPr>
        <p:spPr>
          <a:xfrm flipH="1" flipV="1">
            <a:off x="4479635" y="5315665"/>
            <a:ext cx="422853" cy="30562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43F6D7B6-2497-2FB6-81BD-1464AB025863}"/>
              </a:ext>
            </a:extLst>
          </p:cNvPr>
          <p:cNvCxnSpPr>
            <a:cxnSpLocks/>
          </p:cNvCxnSpPr>
          <p:nvPr/>
        </p:nvCxnSpPr>
        <p:spPr>
          <a:xfrm>
            <a:off x="9174689" y="4440464"/>
            <a:ext cx="522056" cy="295093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56A14EE-6982-F5DD-70E2-FDEF9BEC2E64}"/>
              </a:ext>
            </a:extLst>
          </p:cNvPr>
          <p:cNvSpPr/>
          <p:nvPr/>
        </p:nvSpPr>
        <p:spPr>
          <a:xfrm>
            <a:off x="9909415" y="137870"/>
            <a:ext cx="1371368" cy="482090"/>
          </a:xfrm>
          <a:prstGeom prst="wedgeRectCallout">
            <a:avLst>
              <a:gd name="adj1" fmla="val -35902"/>
              <a:gd name="adj2" fmla="val 26851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>
                <a:solidFill>
                  <a:srgbClr val="000000"/>
                </a:solidFill>
              </a:rPr>
              <a:t>DFSVisit</a:t>
            </a:r>
            <a:r>
              <a:rPr lang="en-CA" dirty="0">
                <a:solidFill>
                  <a:srgbClr val="000000"/>
                </a:solidFill>
              </a:rPr>
              <a:t>(</a:t>
            </a:r>
            <a:r>
              <a:rPr lang="en-CA" b="1" dirty="0">
                <a:solidFill>
                  <a:srgbClr val="000000"/>
                </a:solidFill>
              </a:rPr>
              <a:t>j</a:t>
            </a:r>
            <a:r>
              <a:rPr lang="en-CA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38" name="Speech Bubble: Rectangle 137">
            <a:extLst>
              <a:ext uri="{FF2B5EF4-FFF2-40B4-BE49-F238E27FC236}">
                <a16:creationId xmlns:a16="http://schemas.microsoft.com/office/drawing/2014/main" id="{BD2DC971-71B0-3F98-7C3F-2EE7462A18D9}"/>
              </a:ext>
            </a:extLst>
          </p:cNvPr>
          <p:cNvSpPr/>
          <p:nvPr/>
        </p:nvSpPr>
        <p:spPr>
          <a:xfrm>
            <a:off x="243627" y="2358257"/>
            <a:ext cx="1371368" cy="482090"/>
          </a:xfrm>
          <a:prstGeom prst="wedgeRectCallout">
            <a:avLst>
              <a:gd name="adj1" fmla="val 16443"/>
              <a:gd name="adj2" fmla="val -12855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>
                <a:solidFill>
                  <a:srgbClr val="000000"/>
                </a:solidFill>
              </a:rPr>
              <a:t>DFSVisit</a:t>
            </a:r>
            <a:r>
              <a:rPr lang="en-CA" dirty="0">
                <a:solidFill>
                  <a:srgbClr val="000000"/>
                </a:solidFill>
              </a:rPr>
              <a:t>(</a:t>
            </a:r>
            <a:r>
              <a:rPr lang="en-CA" b="1" dirty="0">
                <a:solidFill>
                  <a:srgbClr val="000000"/>
                </a:solidFill>
              </a:rPr>
              <a:t>a</a:t>
            </a:r>
            <a:r>
              <a:rPr lang="en-CA" dirty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F3A31F9-7B8D-6961-8F39-B4B5FA041CEF}"/>
              </a:ext>
            </a:extLst>
          </p:cNvPr>
          <p:cNvCxnSpPr>
            <a:cxnSpLocks/>
          </p:cNvCxnSpPr>
          <p:nvPr/>
        </p:nvCxnSpPr>
        <p:spPr>
          <a:xfrm flipH="1" flipV="1">
            <a:off x="9087688" y="1226294"/>
            <a:ext cx="492327" cy="141154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C7CCA9AC-3977-B587-33B9-D0F180E5E05C}"/>
              </a:ext>
            </a:extLst>
          </p:cNvPr>
          <p:cNvCxnSpPr>
            <a:cxnSpLocks/>
          </p:cNvCxnSpPr>
          <p:nvPr/>
        </p:nvCxnSpPr>
        <p:spPr>
          <a:xfrm>
            <a:off x="4533142" y="2110187"/>
            <a:ext cx="563866" cy="32081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27E11FF-8010-FD24-9CE5-C616868EABE3}"/>
              </a:ext>
            </a:extLst>
          </p:cNvPr>
          <p:cNvSpPr/>
          <p:nvPr/>
        </p:nvSpPr>
        <p:spPr>
          <a:xfrm>
            <a:off x="9776862" y="2761304"/>
            <a:ext cx="2187761" cy="1027832"/>
          </a:xfrm>
          <a:prstGeom prst="wedgeRectCallout">
            <a:avLst>
              <a:gd name="adj1" fmla="val 2161"/>
              <a:gd name="adj2" fmla="val -137"/>
            </a:avLst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Recall lemma: edge </a:t>
            </a:r>
            <a:r>
              <a:rPr lang="en-US" dirty="0" err="1">
                <a:solidFill>
                  <a:srgbClr val="000000"/>
                </a:solidFill>
              </a:rPr>
              <a:t>uv</a:t>
            </a:r>
            <a:r>
              <a:rPr lang="en-US" dirty="0">
                <a:solidFill>
                  <a:srgbClr val="000000"/>
                </a:solidFill>
              </a:rPr>
              <a:t> in DAG implies f(u)&gt;f(v)</a:t>
            </a:r>
          </a:p>
        </p:txBody>
      </p:sp>
    </p:spTree>
    <p:extLst>
      <p:ext uri="{BB962C8B-B14F-4D97-AF65-F5344CB8AC3E}">
        <p14:creationId xmlns:p14="http://schemas.microsoft.com/office/powerpoint/2010/main" val="1721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57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2" grpId="0" animBg="1"/>
      <p:bldP spid="133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5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20" grpId="0" animBg="1"/>
      <p:bldP spid="137" grpId="0" animBg="1"/>
      <p:bldP spid="169" grpId="0" animBg="1"/>
      <p:bldP spid="141" grpId="0" animBg="1"/>
      <p:bldP spid="135" grpId="0" animBg="1"/>
      <p:bldP spid="139" grpId="0" animBg="1"/>
      <p:bldP spid="7" grpId="0" animBg="1"/>
      <p:bldP spid="138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DC4691A4-48F7-9457-3057-114041C1836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6735" y="800814"/>
            <a:ext cx="7174634" cy="5204732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56603E5E-0FEF-0588-6CA3-535E7A8CE59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65485" y="2208014"/>
            <a:ext cx="5509286" cy="25559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F61AA-5547-8803-9895-D672EFAB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F80C4E3-519C-7246-9C84-C73C3D46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" y="-2"/>
            <a:ext cx="10900873" cy="800816"/>
          </a:xfrm>
        </p:spPr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SCC</a:t>
            </a:r>
            <a:r>
              <a:rPr lang="en-CA" dirty="0">
                <a:solidFill>
                  <a:srgbClr val="000000"/>
                </a:solidFill>
              </a:rPr>
              <a:t> Algorithm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3DDD86-7910-8ACB-4761-524091485363}"/>
              </a:ext>
            </a:extLst>
          </p:cNvPr>
          <p:cNvSpPr/>
          <p:nvPr/>
        </p:nvSpPr>
        <p:spPr>
          <a:xfrm>
            <a:off x="8520559" y="253331"/>
            <a:ext cx="3410439" cy="12999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This is called </a:t>
            </a:r>
            <a:r>
              <a:rPr lang="en-CA" dirty="0" err="1">
                <a:solidFill>
                  <a:srgbClr val="000000"/>
                </a:solidFill>
              </a:rPr>
              <a:t>Sharir’s</a:t>
            </a:r>
            <a:r>
              <a:rPr lang="en-CA" dirty="0">
                <a:solidFill>
                  <a:srgbClr val="000000"/>
                </a:solidFill>
              </a:rPr>
              <a:t> algorithm (sometimes </a:t>
            </a:r>
            <a:r>
              <a:rPr lang="en-CA" dirty="0" err="1">
                <a:solidFill>
                  <a:srgbClr val="000000"/>
                </a:solidFill>
              </a:rPr>
              <a:t>Kosaraju’s</a:t>
            </a:r>
            <a:r>
              <a:rPr lang="en-CA" dirty="0">
                <a:solidFill>
                  <a:srgbClr val="000000"/>
                </a:solidFill>
              </a:rPr>
              <a:t> algorithm).</a:t>
            </a:r>
          </a:p>
          <a:p>
            <a:pPr algn="ctr"/>
            <a:r>
              <a:rPr lang="en-CA" b="1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paper</a:t>
            </a:r>
            <a:r>
              <a:rPr lang="en-CA" b="1" dirty="0">
                <a:solidFill>
                  <a:srgbClr val="000000"/>
                </a:solidFill>
              </a:rPr>
              <a:t> </a:t>
            </a:r>
            <a:r>
              <a:rPr lang="en-CA" dirty="0">
                <a:solidFill>
                  <a:srgbClr val="000000"/>
                </a:solidFill>
              </a:rPr>
              <a:t>first introduced it.</a:t>
            </a:r>
          </a:p>
        </p:txBody>
      </p:sp>
    </p:spTree>
    <p:extLst>
      <p:ext uri="{BB962C8B-B14F-4D97-AF65-F5344CB8AC3E}">
        <p14:creationId xmlns:p14="http://schemas.microsoft.com/office/powerpoint/2010/main" val="1281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>
            <a:extLst>
              <a:ext uri="{FF2B5EF4-FFF2-40B4-BE49-F238E27FC236}">
                <a16:creationId xmlns:a16="http://schemas.microsoft.com/office/drawing/2014/main" id="{7A889769-825B-4E25-B135-C78A69B2F072}"/>
              </a:ext>
            </a:extLst>
          </p:cNvPr>
          <p:cNvSpPr/>
          <p:nvPr/>
        </p:nvSpPr>
        <p:spPr>
          <a:xfrm>
            <a:off x="10421522" y="330927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FAC2B1D-E087-447A-A674-3EAEA8339AAA}"/>
              </a:ext>
            </a:extLst>
          </p:cNvPr>
          <p:cNvSpPr/>
          <p:nvPr/>
        </p:nvSpPr>
        <p:spPr>
          <a:xfrm>
            <a:off x="10421522" y="32890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354399D3-5808-4496-85E0-7F4AFB07D43B}"/>
              </a:ext>
            </a:extLst>
          </p:cNvPr>
          <p:cNvSpPr/>
          <p:nvPr/>
        </p:nvSpPr>
        <p:spPr>
          <a:xfrm>
            <a:off x="10425850" y="32858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l,1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2003" y="362040"/>
            <a:ext cx="10961117" cy="2391154"/>
            <a:chOff x="912003" y="362040"/>
            <a:chExt cx="10961117" cy="239115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CB93007-DAB2-4FA4-80D1-4EB6E687BC3A}"/>
                </a:ext>
              </a:extLst>
            </p:cNvPr>
            <p:cNvSpPr/>
            <p:nvPr/>
          </p:nvSpPr>
          <p:spPr>
            <a:xfrm>
              <a:off x="2058268" y="170153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C220FF5-173B-4E25-8C75-2BF9B81C74EA}"/>
                </a:ext>
              </a:extLst>
            </p:cNvPr>
            <p:cNvSpPr/>
            <p:nvPr/>
          </p:nvSpPr>
          <p:spPr>
            <a:xfrm>
              <a:off x="3834106" y="87252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115B3E-39D9-466C-A616-A0324B42D00E}"/>
                </a:ext>
              </a:extLst>
            </p:cNvPr>
            <p:cNvSpPr/>
            <p:nvPr/>
          </p:nvSpPr>
          <p:spPr>
            <a:xfrm>
              <a:off x="2614734" y="896754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C58646A-7D87-4F8A-9644-EB44E895DD5B}"/>
                </a:ext>
              </a:extLst>
            </p:cNvPr>
            <p:cNvCxnSpPr>
              <a:cxnSpLocks/>
              <a:stCxn id="24" idx="6"/>
              <a:endCxn id="23" idx="2"/>
            </p:cNvCxnSpPr>
            <p:nvPr/>
          </p:nvCxnSpPr>
          <p:spPr>
            <a:xfrm flipV="1">
              <a:off x="3279752" y="1178319"/>
              <a:ext cx="554354" cy="24225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54EB966-D235-4D6D-976E-2FF1069D54FF}"/>
                </a:ext>
              </a:extLst>
            </p:cNvPr>
            <p:cNvCxnSpPr>
              <a:cxnSpLocks/>
              <a:stCxn id="22" idx="7"/>
              <a:endCxn id="24" idx="4"/>
            </p:cNvCxnSpPr>
            <p:nvPr/>
          </p:nvCxnSpPr>
          <p:spPr>
            <a:xfrm flipV="1">
              <a:off x="2625896" y="1508333"/>
              <a:ext cx="321347" cy="28276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5A97256-50A7-44F6-A72E-E5B28DB4B41E}"/>
                </a:ext>
              </a:extLst>
            </p:cNvPr>
            <p:cNvSpPr/>
            <p:nvPr/>
          </p:nvSpPr>
          <p:spPr>
            <a:xfrm>
              <a:off x="918353" y="925966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820CDC-E7F4-4BB6-A76B-0FED504DCA51}"/>
                </a:ext>
              </a:extLst>
            </p:cNvPr>
            <p:cNvCxnSpPr>
              <a:cxnSpLocks/>
              <a:stCxn id="27" idx="5"/>
              <a:endCxn id="22" idx="1"/>
            </p:cNvCxnSpPr>
            <p:nvPr/>
          </p:nvCxnSpPr>
          <p:spPr>
            <a:xfrm>
              <a:off x="1485981" y="1447981"/>
              <a:ext cx="669677" cy="34312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D42D81B0-C40E-467D-B749-9F22EC44FA94}"/>
                </a:ext>
              </a:extLst>
            </p:cNvPr>
            <p:cNvCxnSpPr>
              <a:stCxn id="23" idx="1"/>
              <a:endCxn id="27" idx="7"/>
            </p:cNvCxnSpPr>
            <p:nvPr/>
          </p:nvCxnSpPr>
          <p:spPr>
            <a:xfrm rot="16200000" flipH="1" flipV="1">
              <a:off x="2682020" y="-233947"/>
              <a:ext cx="53437" cy="2445515"/>
            </a:xfrm>
            <a:prstGeom prst="curvedConnector3">
              <a:avLst>
                <a:gd name="adj1" fmla="val -595400"/>
              </a:avLst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BF24AD9-6177-41DE-BF09-4D62E7609528}"/>
                </a:ext>
              </a:extLst>
            </p:cNvPr>
            <p:cNvSpPr/>
            <p:nvPr/>
          </p:nvSpPr>
          <p:spPr>
            <a:xfrm>
              <a:off x="5331246" y="1735516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A58113-DE6A-4C3A-86DF-FDE008494565}"/>
                </a:ext>
              </a:extLst>
            </p:cNvPr>
            <p:cNvSpPr/>
            <p:nvPr/>
          </p:nvSpPr>
          <p:spPr>
            <a:xfrm>
              <a:off x="5937294" y="65630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E070FCA-F002-44E2-883F-52685A509D98}"/>
                </a:ext>
              </a:extLst>
            </p:cNvPr>
            <p:cNvSpPr/>
            <p:nvPr/>
          </p:nvSpPr>
          <p:spPr>
            <a:xfrm>
              <a:off x="6774851" y="198379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g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5D69E73-F7AF-45AA-9DCE-9D81670BDA71}"/>
                </a:ext>
              </a:extLst>
            </p:cNvPr>
            <p:cNvCxnSpPr>
              <a:cxnSpLocks/>
              <a:stCxn id="31" idx="5"/>
              <a:endCxn id="32" idx="0"/>
            </p:cNvCxnSpPr>
            <p:nvPr/>
          </p:nvCxnSpPr>
          <p:spPr>
            <a:xfrm>
              <a:off x="6504922" y="1178317"/>
              <a:ext cx="602438" cy="80547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1A8C243-A878-493A-8959-EC9743E9E865}"/>
                </a:ext>
              </a:extLst>
            </p:cNvPr>
            <p:cNvCxnSpPr>
              <a:cxnSpLocks/>
              <a:stCxn id="32" idx="2"/>
              <a:endCxn id="30" idx="5"/>
            </p:cNvCxnSpPr>
            <p:nvPr/>
          </p:nvCxnSpPr>
          <p:spPr>
            <a:xfrm flipH="1" flipV="1">
              <a:off x="5898874" y="2257531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9A88005-3252-4290-A17A-842E2E377C04}"/>
                </a:ext>
              </a:extLst>
            </p:cNvPr>
            <p:cNvCxnSpPr>
              <a:cxnSpLocks/>
              <a:stCxn id="30" idx="0"/>
              <a:endCxn id="31" idx="3"/>
            </p:cNvCxnSpPr>
            <p:nvPr/>
          </p:nvCxnSpPr>
          <p:spPr>
            <a:xfrm flipV="1">
              <a:off x="5663755" y="1178317"/>
              <a:ext cx="370929" cy="557199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F90A68B-2188-4A8D-9329-056B8F70A6E3}"/>
                </a:ext>
              </a:extLst>
            </p:cNvPr>
            <p:cNvCxnSpPr>
              <a:cxnSpLocks/>
              <a:stCxn id="23" idx="6"/>
              <a:endCxn id="30" idx="1"/>
            </p:cNvCxnSpPr>
            <p:nvPr/>
          </p:nvCxnSpPr>
          <p:spPr>
            <a:xfrm>
              <a:off x="4499124" y="1178319"/>
              <a:ext cx="929512" cy="646761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398E37E-5C73-41E0-B91F-DB282772C67E}"/>
                </a:ext>
              </a:extLst>
            </p:cNvPr>
            <p:cNvSpPr/>
            <p:nvPr/>
          </p:nvSpPr>
          <p:spPr>
            <a:xfrm>
              <a:off x="8406355" y="214161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>
                  <a:solidFill>
                    <a:srgbClr val="000000"/>
                  </a:solidFill>
                </a:rPr>
                <a:t>i</a:t>
              </a:r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92A9BCE-5A58-4D5A-B8B7-6BF4DD187CE3}"/>
                </a:ext>
              </a:extLst>
            </p:cNvPr>
            <p:cNvSpPr/>
            <p:nvPr/>
          </p:nvSpPr>
          <p:spPr>
            <a:xfrm>
              <a:off x="8406355" y="135637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h</a:t>
              </a:r>
            </a:p>
          </p:txBody>
        </p:sp>
        <p:cxnSp>
          <p:nvCxnSpPr>
            <p:cNvPr id="39" name="Connector: Curved 38">
              <a:extLst>
                <a:ext uri="{FF2B5EF4-FFF2-40B4-BE49-F238E27FC236}">
                  <a16:creationId xmlns:a16="http://schemas.microsoft.com/office/drawing/2014/main" id="{51072CC2-CD0C-4C62-B7AA-4579695BBAAA}"/>
                </a:ext>
              </a:extLst>
            </p:cNvPr>
            <p:cNvCxnSpPr>
              <a:cxnSpLocks/>
              <a:stCxn id="38" idx="6"/>
              <a:endCxn id="37" idx="6"/>
            </p:cNvCxnSpPr>
            <p:nvPr/>
          </p:nvCxnSpPr>
          <p:spPr>
            <a:xfrm>
              <a:off x="9071373" y="1662169"/>
              <a:ext cx="12700" cy="785236"/>
            </a:xfrm>
            <a:prstGeom prst="curvedConnector3">
              <a:avLst>
                <a:gd name="adj1" fmla="val 1800000"/>
              </a:avLst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id="{FDD15961-AC63-49EA-85A4-496647A0E10B}"/>
                </a:ext>
              </a:extLst>
            </p:cNvPr>
            <p:cNvCxnSpPr>
              <a:cxnSpLocks/>
              <a:stCxn id="37" idx="2"/>
              <a:endCxn id="38" idx="2"/>
            </p:cNvCxnSpPr>
            <p:nvPr/>
          </p:nvCxnSpPr>
          <p:spPr>
            <a:xfrm rot="10800000">
              <a:off x="8406355" y="1662169"/>
              <a:ext cx="12700" cy="785236"/>
            </a:xfrm>
            <a:prstGeom prst="curvedConnector3">
              <a:avLst>
                <a:gd name="adj1" fmla="val 1800000"/>
              </a:avLst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6D035BA-F099-43AE-8DDF-7C761BE24CF5}"/>
                </a:ext>
              </a:extLst>
            </p:cNvPr>
            <p:cNvSpPr/>
            <p:nvPr/>
          </p:nvSpPr>
          <p:spPr>
            <a:xfrm>
              <a:off x="9764497" y="108378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235642B-F758-44F4-8B0A-BD82BDE33DD9}"/>
                </a:ext>
              </a:extLst>
            </p:cNvPr>
            <p:cNvSpPr/>
            <p:nvPr/>
          </p:nvSpPr>
          <p:spPr>
            <a:xfrm>
              <a:off x="10544096" y="384431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EB1F2C4-4BAF-4A66-ACA1-AAB6968226C6}"/>
                </a:ext>
              </a:extLst>
            </p:cNvPr>
            <p:cNvSpPr/>
            <p:nvPr/>
          </p:nvSpPr>
          <p:spPr>
            <a:xfrm>
              <a:off x="11208102" y="1332064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k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7362C14-7A4D-4E14-943D-E27316C31FA8}"/>
                </a:ext>
              </a:extLst>
            </p:cNvPr>
            <p:cNvCxnSpPr>
              <a:cxnSpLocks/>
              <a:stCxn id="43" idx="5"/>
              <a:endCxn id="44" idx="0"/>
            </p:cNvCxnSpPr>
            <p:nvPr/>
          </p:nvCxnSpPr>
          <p:spPr>
            <a:xfrm>
              <a:off x="11111724" y="906446"/>
              <a:ext cx="428887" cy="42561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12C9E92-C622-4C45-B0C1-E96A9B1F993B}"/>
                </a:ext>
              </a:extLst>
            </p:cNvPr>
            <p:cNvCxnSpPr>
              <a:cxnSpLocks/>
              <a:stCxn id="44" idx="2"/>
              <a:endCxn id="42" idx="5"/>
            </p:cNvCxnSpPr>
            <p:nvPr/>
          </p:nvCxnSpPr>
          <p:spPr>
            <a:xfrm flipH="1" flipV="1">
              <a:off x="10332125" y="1605800"/>
              <a:ext cx="875977" cy="32054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2B7926D-5CFE-4434-9491-F3B400C08A5E}"/>
                </a:ext>
              </a:extLst>
            </p:cNvPr>
            <p:cNvCxnSpPr>
              <a:cxnSpLocks/>
              <a:stCxn id="95" idx="7"/>
              <a:endCxn id="43" idx="3"/>
            </p:cNvCxnSpPr>
            <p:nvPr/>
          </p:nvCxnSpPr>
          <p:spPr>
            <a:xfrm flipV="1">
              <a:off x="10332079" y="906446"/>
              <a:ext cx="309407" cy="253332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2A7A154-F3A9-43B8-8A5A-5DFF8978C9CA}"/>
                </a:ext>
              </a:extLst>
            </p:cNvPr>
            <p:cNvCxnSpPr>
              <a:cxnSpLocks/>
              <a:stCxn id="42" idx="2"/>
              <a:endCxn id="38" idx="7"/>
            </p:cNvCxnSpPr>
            <p:nvPr/>
          </p:nvCxnSpPr>
          <p:spPr>
            <a:xfrm flipH="1">
              <a:off x="8973983" y="1389575"/>
              <a:ext cx="790514" cy="56368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DC49E12-5823-430A-BA49-7A108F6F7322}"/>
                </a:ext>
              </a:extLst>
            </p:cNvPr>
            <p:cNvSpPr/>
            <p:nvPr/>
          </p:nvSpPr>
          <p:spPr>
            <a:xfrm>
              <a:off x="919395" y="931474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6306F3-0130-4D3B-8677-588A9F3D4B54}"/>
                </a:ext>
              </a:extLst>
            </p:cNvPr>
            <p:cNvSpPr/>
            <p:nvPr/>
          </p:nvSpPr>
          <p:spPr>
            <a:xfrm>
              <a:off x="2047275" y="1712636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C484082-A69D-4501-9190-CBB3CFD5A6C3}"/>
                </a:ext>
              </a:extLst>
            </p:cNvPr>
            <p:cNvSpPr/>
            <p:nvPr/>
          </p:nvSpPr>
          <p:spPr>
            <a:xfrm>
              <a:off x="2612183" y="90040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53D0DE-6ECF-4104-AA17-120EFA7BA5B1}"/>
                </a:ext>
              </a:extLst>
            </p:cNvPr>
            <p:cNvSpPr/>
            <p:nvPr/>
          </p:nvSpPr>
          <p:spPr>
            <a:xfrm>
              <a:off x="3821778" y="87252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AAEC189-4A66-4C18-83A7-689DDAA7C66C}"/>
                </a:ext>
              </a:extLst>
            </p:cNvPr>
            <p:cNvSpPr/>
            <p:nvPr/>
          </p:nvSpPr>
          <p:spPr>
            <a:xfrm>
              <a:off x="5334541" y="1735516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9E35CA9-3E4D-4C76-8092-AF4BFA9DAADD}"/>
                </a:ext>
              </a:extLst>
            </p:cNvPr>
            <p:cNvSpPr/>
            <p:nvPr/>
          </p:nvSpPr>
          <p:spPr>
            <a:xfrm>
              <a:off x="5931454" y="66120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B15AE15-DD50-4381-A4D5-EF0C6ECFB6FA}"/>
                </a:ext>
              </a:extLst>
            </p:cNvPr>
            <p:cNvSpPr/>
            <p:nvPr/>
          </p:nvSpPr>
          <p:spPr>
            <a:xfrm>
              <a:off x="6774851" y="198379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4E70AA3-5C98-46F9-9474-BEB89F6898B3}"/>
                </a:ext>
              </a:extLst>
            </p:cNvPr>
            <p:cNvSpPr/>
            <p:nvPr/>
          </p:nvSpPr>
          <p:spPr>
            <a:xfrm>
              <a:off x="10544096" y="36418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8B200A6-AE7E-4CAB-9193-EED5DE6083B6}"/>
                </a:ext>
              </a:extLst>
            </p:cNvPr>
            <p:cNvSpPr/>
            <p:nvPr/>
          </p:nvSpPr>
          <p:spPr>
            <a:xfrm>
              <a:off x="11208102" y="1316037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2163292-DC1E-4872-BBFE-84043E3230CB}"/>
                </a:ext>
              </a:extLst>
            </p:cNvPr>
            <p:cNvSpPr/>
            <p:nvPr/>
          </p:nvSpPr>
          <p:spPr>
            <a:xfrm>
              <a:off x="9764451" y="107512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74A0B42-BAC3-42D5-9854-9B32714510F8}"/>
                </a:ext>
              </a:extLst>
            </p:cNvPr>
            <p:cNvSpPr/>
            <p:nvPr/>
          </p:nvSpPr>
          <p:spPr>
            <a:xfrm>
              <a:off x="8394459" y="135372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AD4CAA4-E7E2-4D3E-B667-267C85314C1F}"/>
                </a:ext>
              </a:extLst>
            </p:cNvPr>
            <p:cNvSpPr/>
            <p:nvPr/>
          </p:nvSpPr>
          <p:spPr>
            <a:xfrm>
              <a:off x="8419055" y="213139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>
                  <a:solidFill>
                    <a:srgbClr val="000000"/>
                  </a:solidFill>
                </a:rPr>
                <a:t>i</a:t>
              </a:r>
              <a:endParaRPr lang="en-CA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1595C50-2014-4916-97A2-3BE3E9A020F4}"/>
                </a:ext>
              </a:extLst>
            </p:cNvPr>
            <p:cNvSpPr/>
            <p:nvPr/>
          </p:nvSpPr>
          <p:spPr>
            <a:xfrm>
              <a:off x="6771259" y="198379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g,8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7644F5B-48A0-4291-A5D3-47F1DF72631E}"/>
                </a:ext>
              </a:extLst>
            </p:cNvPr>
            <p:cNvSpPr/>
            <p:nvPr/>
          </p:nvSpPr>
          <p:spPr>
            <a:xfrm>
              <a:off x="5943644" y="65630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f,9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E6EBC5-4A82-4D01-BE42-0657A54A9B50}"/>
                </a:ext>
              </a:extLst>
            </p:cNvPr>
            <p:cNvSpPr/>
            <p:nvPr/>
          </p:nvSpPr>
          <p:spPr>
            <a:xfrm>
              <a:off x="5339762" y="1751311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e,10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A62D4B4-C01A-45C4-9085-6DD85BAB240A}"/>
                </a:ext>
              </a:extLst>
            </p:cNvPr>
            <p:cNvSpPr/>
            <p:nvPr/>
          </p:nvSpPr>
          <p:spPr>
            <a:xfrm>
              <a:off x="3813265" y="86845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c,11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15218D0-4145-413F-B827-CD1438979CB2}"/>
                </a:ext>
              </a:extLst>
            </p:cNvPr>
            <p:cNvSpPr/>
            <p:nvPr/>
          </p:nvSpPr>
          <p:spPr>
            <a:xfrm>
              <a:off x="2601349" y="90405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b,12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71BDB20-54D8-4BE1-A30D-7AEDBF6F7C57}"/>
                </a:ext>
              </a:extLst>
            </p:cNvPr>
            <p:cNvSpPr/>
            <p:nvPr/>
          </p:nvSpPr>
          <p:spPr>
            <a:xfrm>
              <a:off x="2038346" y="170264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d,13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5074739-A861-47D0-A6BF-774E1D38EC44}"/>
                </a:ext>
              </a:extLst>
            </p:cNvPr>
            <p:cNvSpPr/>
            <p:nvPr/>
          </p:nvSpPr>
          <p:spPr>
            <a:xfrm>
              <a:off x="912003" y="93698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a,14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E73FA1E-94D5-414A-A3C8-438F8B2B3535}"/>
                </a:ext>
              </a:extLst>
            </p:cNvPr>
            <p:cNvSpPr/>
            <p:nvPr/>
          </p:nvSpPr>
          <p:spPr>
            <a:xfrm>
              <a:off x="8412705" y="212558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i,17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AF4434B-8A74-420A-8EA6-F5548363BCFB}"/>
                </a:ext>
              </a:extLst>
            </p:cNvPr>
            <p:cNvSpPr/>
            <p:nvPr/>
          </p:nvSpPr>
          <p:spPr>
            <a:xfrm>
              <a:off x="8394459" y="1346633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h,18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26F08B3-E717-4956-9F50-388D44074BAC}"/>
                </a:ext>
              </a:extLst>
            </p:cNvPr>
            <p:cNvSpPr/>
            <p:nvPr/>
          </p:nvSpPr>
          <p:spPr>
            <a:xfrm>
              <a:off x="11207713" y="1306066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k,22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B14DA6B-F018-4253-B651-A4BB2F0C8151}"/>
                </a:ext>
              </a:extLst>
            </p:cNvPr>
            <p:cNvSpPr/>
            <p:nvPr/>
          </p:nvSpPr>
          <p:spPr>
            <a:xfrm>
              <a:off x="10542695" y="362040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l,23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8F169D6-626B-47F0-8DFD-6E72D571F7F4}"/>
                </a:ext>
              </a:extLst>
            </p:cNvPr>
            <p:cNvSpPr/>
            <p:nvPr/>
          </p:nvSpPr>
          <p:spPr>
            <a:xfrm>
              <a:off x="9764451" y="1070214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</a:rPr>
                <a:t>j,24</a:t>
              </a:r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F121E70-AE57-4FD1-BC52-4DB3D247786F}"/>
              </a:ext>
            </a:extLst>
          </p:cNvPr>
          <p:cNvSpPr/>
          <p:nvPr/>
        </p:nvSpPr>
        <p:spPr>
          <a:xfrm>
            <a:off x="1899940" y="50899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AA5E75C-74D7-4B9C-B40B-5A27C1EE3D39}"/>
              </a:ext>
            </a:extLst>
          </p:cNvPr>
          <p:cNvSpPr/>
          <p:nvPr/>
        </p:nvSpPr>
        <p:spPr>
          <a:xfrm>
            <a:off x="3675778" y="42609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242001F-96A0-439D-9BA9-E140E48E850B}"/>
              </a:ext>
            </a:extLst>
          </p:cNvPr>
          <p:cNvSpPr/>
          <p:nvPr/>
        </p:nvSpPr>
        <p:spPr>
          <a:xfrm>
            <a:off x="2456406" y="42852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CA2D06B-8A31-44B2-983B-1779654C5F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21424" y="4566775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36FF07B-9AF7-4F2B-B1E7-7AF0B25ABD8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67568" y="4896789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38B8F798-7DE3-49A0-BAD8-4C6459F8A00C}"/>
              </a:ext>
            </a:extLst>
          </p:cNvPr>
          <p:cNvSpPr/>
          <p:nvPr/>
        </p:nvSpPr>
        <p:spPr>
          <a:xfrm>
            <a:off x="760025" y="431442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2C247F-9A98-475A-B148-A9E8F2B897D2}"/>
              </a:ext>
            </a:extLst>
          </p:cNvPr>
          <p:cNvCxnSpPr>
            <a:cxnSpLocks/>
          </p:cNvCxnSpPr>
          <p:nvPr/>
        </p:nvCxnSpPr>
        <p:spPr>
          <a:xfrm rot="10800000">
            <a:off x="1327653" y="4836437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id="{E39D98AD-C0DE-4550-9314-C01522261C54}"/>
              </a:ext>
            </a:extLst>
          </p:cNvPr>
          <p:cNvCxnSpPr>
            <a:cxnSpLocks/>
          </p:cNvCxnSpPr>
          <p:nvPr/>
        </p:nvCxnSpPr>
        <p:spPr>
          <a:xfrm rot="5400000" flipV="1">
            <a:off x="2523692" y="3154509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8A1601CA-A50D-4934-933F-0A9B04BBF8EF}"/>
              </a:ext>
            </a:extLst>
          </p:cNvPr>
          <p:cNvSpPr/>
          <p:nvPr/>
        </p:nvSpPr>
        <p:spPr>
          <a:xfrm>
            <a:off x="5172918" y="51239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0F4C911-E539-45F0-9F80-72B11E314359}"/>
              </a:ext>
            </a:extLst>
          </p:cNvPr>
          <p:cNvSpPr/>
          <p:nvPr/>
        </p:nvSpPr>
        <p:spPr>
          <a:xfrm>
            <a:off x="5778966" y="40447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C228FF7-7DDD-4A1F-936F-B3F46AA00815}"/>
              </a:ext>
            </a:extLst>
          </p:cNvPr>
          <p:cNvSpPr/>
          <p:nvPr/>
        </p:nvSpPr>
        <p:spPr>
          <a:xfrm>
            <a:off x="6616523" y="53722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206F062-9882-4119-9D03-A5B32E37AFDF}"/>
              </a:ext>
            </a:extLst>
          </p:cNvPr>
          <p:cNvCxnSpPr>
            <a:cxnSpLocks/>
          </p:cNvCxnSpPr>
          <p:nvPr/>
        </p:nvCxnSpPr>
        <p:spPr>
          <a:xfrm rot="10800000">
            <a:off x="6346594" y="4566773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47C030A-BA73-4DB0-9D15-4F5BEC1D36F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740546" y="5645987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258851E-2982-4A32-B7C0-7E2CD2F07B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05427" y="4566773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451D339-932A-489A-A5F6-46C766E5A393}"/>
              </a:ext>
            </a:extLst>
          </p:cNvPr>
          <p:cNvCxnSpPr>
            <a:cxnSpLocks/>
          </p:cNvCxnSpPr>
          <p:nvPr/>
        </p:nvCxnSpPr>
        <p:spPr>
          <a:xfrm rot="10800000">
            <a:off x="4340796" y="4566775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54FBE73D-BFE7-484A-A1DD-A048D9256D40}"/>
              </a:ext>
            </a:extLst>
          </p:cNvPr>
          <p:cNvSpPr/>
          <p:nvPr/>
        </p:nvSpPr>
        <p:spPr>
          <a:xfrm>
            <a:off x="8283781" y="50664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F497338-546A-4515-8E87-0D1892AAB256}"/>
              </a:ext>
            </a:extLst>
          </p:cNvPr>
          <p:cNvSpPr/>
          <p:nvPr/>
        </p:nvSpPr>
        <p:spPr>
          <a:xfrm>
            <a:off x="8283781" y="42812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91C70B68-7338-42DB-AF51-6F79ECBB4F8D}"/>
              </a:ext>
            </a:extLst>
          </p:cNvPr>
          <p:cNvCxnSpPr>
            <a:cxnSpLocks/>
          </p:cNvCxnSpPr>
          <p:nvPr/>
        </p:nvCxnSpPr>
        <p:spPr>
          <a:xfrm rot="10800000">
            <a:off x="8283781" y="4611555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C53DFBE1-30E9-4148-93E3-515A9EB323A7}"/>
              </a:ext>
            </a:extLst>
          </p:cNvPr>
          <p:cNvCxnSpPr>
            <a:cxnSpLocks/>
          </p:cNvCxnSpPr>
          <p:nvPr/>
        </p:nvCxnSpPr>
        <p:spPr>
          <a:xfrm>
            <a:off x="8942472" y="4611555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18D6BA12-E683-4DDB-9DCF-B30411B05DD5}"/>
              </a:ext>
            </a:extLst>
          </p:cNvPr>
          <p:cNvSpPr/>
          <p:nvPr/>
        </p:nvSpPr>
        <p:spPr>
          <a:xfrm>
            <a:off x="9641923" y="400863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3E7FF2D-881C-4D72-BB6B-47806101FCB8}"/>
              </a:ext>
            </a:extLst>
          </p:cNvPr>
          <p:cNvSpPr/>
          <p:nvPr/>
        </p:nvSpPr>
        <p:spPr>
          <a:xfrm>
            <a:off x="11085528" y="425691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6062C99-5A3D-4FF2-BEAB-5F7518926CD3}"/>
              </a:ext>
            </a:extLst>
          </p:cNvPr>
          <p:cNvCxnSpPr>
            <a:cxnSpLocks/>
          </p:cNvCxnSpPr>
          <p:nvPr/>
        </p:nvCxnSpPr>
        <p:spPr>
          <a:xfrm rot="10800000">
            <a:off x="10989150" y="3831293"/>
            <a:ext cx="428887" cy="42561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1B877A3-CA37-4424-B9FB-8A747209EC3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0209551" y="4530647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A7711A3-DCB4-4864-B351-06E3582E786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209505" y="3831293"/>
            <a:ext cx="309407" cy="25333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3B6C9C3-9F3A-4216-AA4E-9DE58B7A03D9}"/>
              </a:ext>
            </a:extLst>
          </p:cNvPr>
          <p:cNvCxnSpPr>
            <a:cxnSpLocks/>
          </p:cNvCxnSpPr>
          <p:nvPr/>
        </p:nvCxnSpPr>
        <p:spPr>
          <a:xfrm rot="10800000" flipH="1">
            <a:off x="8851409" y="4314422"/>
            <a:ext cx="790514" cy="5636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6CDB4DC4-31CB-4640-AAB7-199786DA3A53}"/>
              </a:ext>
            </a:extLst>
          </p:cNvPr>
          <p:cNvSpPr/>
          <p:nvPr/>
        </p:nvSpPr>
        <p:spPr>
          <a:xfrm>
            <a:off x="761067" y="431993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5F77655-04C8-4603-AF59-AB1E2CDE7C58}"/>
              </a:ext>
            </a:extLst>
          </p:cNvPr>
          <p:cNvSpPr/>
          <p:nvPr/>
        </p:nvSpPr>
        <p:spPr>
          <a:xfrm>
            <a:off x="1888947" y="510109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41779BDC-C258-4488-823E-CE3A8E3CC9CC}"/>
              </a:ext>
            </a:extLst>
          </p:cNvPr>
          <p:cNvSpPr/>
          <p:nvPr/>
        </p:nvSpPr>
        <p:spPr>
          <a:xfrm>
            <a:off x="2453855" y="42888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53556D5-F19F-4446-8DB9-66FA54A051AA}"/>
              </a:ext>
            </a:extLst>
          </p:cNvPr>
          <p:cNvSpPr/>
          <p:nvPr/>
        </p:nvSpPr>
        <p:spPr>
          <a:xfrm>
            <a:off x="3663450" y="42609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65897F5-64BF-460F-9FAD-24DA6205F21E}"/>
              </a:ext>
            </a:extLst>
          </p:cNvPr>
          <p:cNvSpPr/>
          <p:nvPr/>
        </p:nvSpPr>
        <p:spPr>
          <a:xfrm>
            <a:off x="5176213" y="51239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DBAFD62-9BBC-4D51-A9E1-7B1C1FBF0EC0}"/>
              </a:ext>
            </a:extLst>
          </p:cNvPr>
          <p:cNvSpPr/>
          <p:nvPr/>
        </p:nvSpPr>
        <p:spPr>
          <a:xfrm>
            <a:off x="5773126" y="404966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FC23D82-F495-4B03-A1EE-077554711940}"/>
              </a:ext>
            </a:extLst>
          </p:cNvPr>
          <p:cNvSpPr/>
          <p:nvPr/>
        </p:nvSpPr>
        <p:spPr>
          <a:xfrm>
            <a:off x="6616523" y="53722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6039101-68C1-48F9-B4B4-B945ADB66C8C}"/>
              </a:ext>
            </a:extLst>
          </p:cNvPr>
          <p:cNvSpPr/>
          <p:nvPr/>
        </p:nvSpPr>
        <p:spPr>
          <a:xfrm>
            <a:off x="11085528" y="424088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35A8097-8031-4203-88B9-57D834EB1094}"/>
              </a:ext>
            </a:extLst>
          </p:cNvPr>
          <p:cNvSpPr/>
          <p:nvPr/>
        </p:nvSpPr>
        <p:spPr>
          <a:xfrm>
            <a:off x="9641877" y="399997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395ABEDD-490B-4293-A4A1-6E22E83F9C71}"/>
              </a:ext>
            </a:extLst>
          </p:cNvPr>
          <p:cNvSpPr/>
          <p:nvPr/>
        </p:nvSpPr>
        <p:spPr>
          <a:xfrm>
            <a:off x="8271885" y="427857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3D88135-BD8C-4B33-807E-B325C74F3FFD}"/>
              </a:ext>
            </a:extLst>
          </p:cNvPr>
          <p:cNvSpPr/>
          <p:nvPr/>
        </p:nvSpPr>
        <p:spPr>
          <a:xfrm>
            <a:off x="8296481" y="505624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/>
              <p:nvPr/>
            </p:nvSpPr>
            <p:spPr>
              <a:xfrm>
                <a:off x="418389" y="3081159"/>
                <a:ext cx="1512020" cy="516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9" y="3081159"/>
                <a:ext cx="1512020" cy="516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Oval 148">
            <a:extLst>
              <a:ext uri="{FF2B5EF4-FFF2-40B4-BE49-F238E27FC236}">
                <a16:creationId xmlns:a16="http://schemas.microsoft.com/office/drawing/2014/main" id="{4F17B310-CBCC-46AC-8C12-3E32D33B7896}"/>
              </a:ext>
            </a:extLst>
          </p:cNvPr>
          <p:cNvSpPr/>
          <p:nvPr/>
        </p:nvSpPr>
        <p:spPr>
          <a:xfrm>
            <a:off x="1895532" y="508985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d,4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63FEB833-4BB5-4B64-ADB9-C14093C31559}"/>
              </a:ext>
            </a:extLst>
          </p:cNvPr>
          <p:cNvSpPr/>
          <p:nvPr/>
        </p:nvSpPr>
        <p:spPr>
          <a:xfrm>
            <a:off x="2459326" y="429630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b,4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5968C733-2456-4DB3-BEB1-EC90EAFF7158}"/>
              </a:ext>
            </a:extLst>
          </p:cNvPr>
          <p:cNvSpPr/>
          <p:nvPr/>
        </p:nvSpPr>
        <p:spPr>
          <a:xfrm>
            <a:off x="3665089" y="425448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c,4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22006B54-3A3D-4137-A0A1-AEB49580686C}"/>
              </a:ext>
            </a:extLst>
          </p:cNvPr>
          <p:cNvSpPr/>
          <p:nvPr/>
        </p:nvSpPr>
        <p:spPr>
          <a:xfrm>
            <a:off x="764552" y="43258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a,4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808B7177-417C-4955-B124-516201DDE171}"/>
              </a:ext>
            </a:extLst>
          </p:cNvPr>
          <p:cNvSpPr/>
          <p:nvPr/>
        </p:nvSpPr>
        <p:spPr>
          <a:xfrm>
            <a:off x="547080" y="3751744"/>
            <a:ext cx="4100303" cy="2107359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/>
              <p:nvPr/>
            </p:nvSpPr>
            <p:spPr>
              <a:xfrm>
                <a:off x="2056145" y="3087986"/>
                <a:ext cx="1512020" cy="516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145" y="3087986"/>
                <a:ext cx="1512020" cy="516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Oval 154">
            <a:extLst>
              <a:ext uri="{FF2B5EF4-FFF2-40B4-BE49-F238E27FC236}">
                <a16:creationId xmlns:a16="http://schemas.microsoft.com/office/drawing/2014/main" id="{B9E8C3C3-AFBB-4E75-BC35-BB2750760882}"/>
              </a:ext>
            </a:extLst>
          </p:cNvPr>
          <p:cNvSpPr/>
          <p:nvPr/>
        </p:nvSpPr>
        <p:spPr>
          <a:xfrm>
            <a:off x="9637381" y="399473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j,1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851E410-F295-4B6C-B4C4-51193A4BB6F3}"/>
              </a:ext>
            </a:extLst>
          </p:cNvPr>
          <p:cNvSpPr/>
          <p:nvPr/>
        </p:nvSpPr>
        <p:spPr>
          <a:xfrm>
            <a:off x="11094939" y="42321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k,1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68552C8-BCD4-4562-95FF-1095C684540E}"/>
              </a:ext>
            </a:extLst>
          </p:cNvPr>
          <p:cNvSpPr/>
          <p:nvPr/>
        </p:nvSpPr>
        <p:spPr>
          <a:xfrm>
            <a:off x="8301821" y="50562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i,2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2DC6EF7-4F28-4C42-B1CE-5D1723F453C1}"/>
              </a:ext>
            </a:extLst>
          </p:cNvPr>
          <p:cNvSpPr/>
          <p:nvPr/>
        </p:nvSpPr>
        <p:spPr>
          <a:xfrm>
            <a:off x="8264800" y="427887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h,2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9CF1D6A-CC78-476D-B987-86F7F378A48B}"/>
              </a:ext>
            </a:extLst>
          </p:cNvPr>
          <p:cNvSpPr/>
          <p:nvPr/>
        </p:nvSpPr>
        <p:spPr>
          <a:xfrm>
            <a:off x="5774899" y="405153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f,3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C28A32C8-2F85-4566-9493-9AE5D2AE768F}"/>
              </a:ext>
            </a:extLst>
          </p:cNvPr>
          <p:cNvSpPr/>
          <p:nvPr/>
        </p:nvSpPr>
        <p:spPr>
          <a:xfrm>
            <a:off x="6610878" y="53722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g,3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0486123D-C2A2-43DA-A8D7-4A1400192871}"/>
              </a:ext>
            </a:extLst>
          </p:cNvPr>
          <p:cNvSpPr/>
          <p:nvPr/>
        </p:nvSpPr>
        <p:spPr>
          <a:xfrm>
            <a:off x="5169244" y="51237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e,3</a:t>
            </a:r>
          </a:p>
        </p:txBody>
      </p:sp>
      <p:sp>
        <p:nvSpPr>
          <p:cNvPr id="169" name="Speech Bubble: Rectangle 168">
            <a:extLst>
              <a:ext uri="{FF2B5EF4-FFF2-40B4-BE49-F238E27FC236}">
                <a16:creationId xmlns:a16="http://schemas.microsoft.com/office/drawing/2014/main" id="{538398BA-1A53-4B79-931F-538536751FE5}"/>
              </a:ext>
            </a:extLst>
          </p:cNvPr>
          <p:cNvSpPr/>
          <p:nvPr/>
        </p:nvSpPr>
        <p:spPr>
          <a:xfrm>
            <a:off x="90117" y="67030"/>
            <a:ext cx="3461403" cy="444791"/>
          </a:xfrm>
          <a:prstGeom prst="wedgeRectCallout">
            <a:avLst>
              <a:gd name="adj1" fmla="val 2161"/>
              <a:gd name="adj2" fmla="val -137"/>
            </a:avLst>
          </a:prstGeom>
          <a:solidFill>
            <a:srgbClr val="FF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Running </a:t>
            </a:r>
            <a:r>
              <a:rPr lang="en-US" b="1" dirty="0" err="1">
                <a:solidFill>
                  <a:srgbClr val="000000"/>
                </a:solidFill>
              </a:rPr>
              <a:t>Sharir’s</a:t>
            </a:r>
            <a:r>
              <a:rPr lang="en-US" b="1" dirty="0">
                <a:solidFill>
                  <a:srgbClr val="000000"/>
                </a:solidFill>
              </a:rPr>
              <a:t>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08B7177-417C-4955-B124-516201DDE171}"/>
              </a:ext>
            </a:extLst>
          </p:cNvPr>
          <p:cNvSpPr/>
          <p:nvPr/>
        </p:nvSpPr>
        <p:spPr>
          <a:xfrm>
            <a:off x="4855134" y="3916340"/>
            <a:ext cx="2842038" cy="2484460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/>
              <p:nvPr/>
            </p:nvSpPr>
            <p:spPr>
              <a:xfrm>
                <a:off x="5313739" y="3087986"/>
                <a:ext cx="1512020" cy="516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739" y="3087986"/>
                <a:ext cx="1512020" cy="516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Oval 119">
            <a:extLst>
              <a:ext uri="{FF2B5EF4-FFF2-40B4-BE49-F238E27FC236}">
                <a16:creationId xmlns:a16="http://schemas.microsoft.com/office/drawing/2014/main" id="{3F963D7A-879D-4BA2-898B-6BBD176F1F6A}"/>
              </a:ext>
            </a:extLst>
          </p:cNvPr>
          <p:cNvSpPr/>
          <p:nvPr/>
        </p:nvSpPr>
        <p:spPr>
          <a:xfrm>
            <a:off x="7904104" y="4009435"/>
            <a:ext cx="1431945" cy="192908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77B3D1F-A083-4A19-9B8C-57FAD9F8853C}"/>
              </a:ext>
            </a:extLst>
          </p:cNvPr>
          <p:cNvSpPr/>
          <p:nvPr/>
        </p:nvSpPr>
        <p:spPr>
          <a:xfrm>
            <a:off x="9390579" y="3194593"/>
            <a:ext cx="2726904" cy="201894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/>
              <p:nvPr/>
            </p:nvSpPr>
            <p:spPr>
              <a:xfrm>
                <a:off x="3684405" y="3087986"/>
                <a:ext cx="1512020" cy="51609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05" y="3087986"/>
                <a:ext cx="1512020" cy="516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Speech Bubble: Rectangle 168">
            <a:extLst>
              <a:ext uri="{FF2B5EF4-FFF2-40B4-BE49-F238E27FC236}">
                <a16:creationId xmlns:a16="http://schemas.microsoft.com/office/drawing/2014/main" id="{538398BA-1A53-4B79-931F-538536751FE5}"/>
              </a:ext>
            </a:extLst>
          </p:cNvPr>
          <p:cNvSpPr/>
          <p:nvPr/>
        </p:nvSpPr>
        <p:spPr>
          <a:xfrm>
            <a:off x="4692986" y="147302"/>
            <a:ext cx="3767783" cy="444791"/>
          </a:xfrm>
          <a:prstGeom prst="wedgeRectCallout">
            <a:avLst>
              <a:gd name="adj1" fmla="val 2161"/>
              <a:gd name="adj2" fmla="val -137"/>
            </a:avLst>
          </a:prstGeom>
          <a:solidFill>
            <a:srgbClr val="FF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Phase 1: DFS to get finish times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" name="Speech Bubble: Rectangle 168">
            <a:extLst>
              <a:ext uri="{FF2B5EF4-FFF2-40B4-BE49-F238E27FC236}">
                <a16:creationId xmlns:a16="http://schemas.microsoft.com/office/drawing/2014/main" id="{538398BA-1A53-4B79-931F-538536751FE5}"/>
              </a:ext>
            </a:extLst>
          </p:cNvPr>
          <p:cNvSpPr/>
          <p:nvPr/>
        </p:nvSpPr>
        <p:spPr>
          <a:xfrm>
            <a:off x="287457" y="2530277"/>
            <a:ext cx="6410226" cy="444791"/>
          </a:xfrm>
          <a:prstGeom prst="wedgeRectCallout">
            <a:avLst>
              <a:gd name="adj1" fmla="val 2161"/>
              <a:gd name="adj2" fmla="val -137"/>
            </a:avLst>
          </a:prstGeom>
          <a:solidFill>
            <a:srgbClr val="FF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Phase 2: </a:t>
            </a:r>
            <a:r>
              <a:rPr lang="en-US" b="1" dirty="0" err="1">
                <a:solidFill>
                  <a:srgbClr val="000000"/>
                </a:solidFill>
              </a:rPr>
              <a:t>DFSVisit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u="sng" dirty="0">
                <a:solidFill>
                  <a:srgbClr val="000000"/>
                </a:solidFill>
              </a:rPr>
              <a:t>reverse graph</a:t>
            </a:r>
            <a:r>
              <a:rPr lang="en-US" b="1" dirty="0">
                <a:solidFill>
                  <a:srgbClr val="000000"/>
                </a:solidFill>
              </a:rPr>
              <a:t> by reverse finish times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/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𝒔𝒄𝒄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Rectangular Callout 141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/>
              <p:nvPr/>
            </p:nvSpPr>
            <p:spPr>
              <a:xfrm>
                <a:off x="10164351" y="2404763"/>
                <a:ext cx="1681016" cy="516094"/>
              </a:xfrm>
              <a:prstGeom prst="wedgeRectCallout">
                <a:avLst>
                  <a:gd name="adj1" fmla="val -17654"/>
                  <a:gd name="adj2" fmla="val 13268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𝑐𝑐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shown</a:t>
                </a:r>
              </a:p>
            </p:txBody>
          </p:sp>
        </mc:Choice>
        <mc:Fallback>
          <p:sp>
            <p:nvSpPr>
              <p:cNvPr id="142" name="Rectangular Callout 141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351" y="2404763"/>
                <a:ext cx="1681016" cy="516094"/>
              </a:xfrm>
              <a:prstGeom prst="wedgeRectCallout">
                <a:avLst>
                  <a:gd name="adj1" fmla="val -17654"/>
                  <a:gd name="adj2" fmla="val 132681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/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𝒔𝒄𝒄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/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𝒔𝒄𝒄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/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𝒔𝒄𝒄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B6F3D-6A3B-2C2D-4C95-D7837633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29" grpId="0" animBg="1"/>
      <p:bldP spid="157" grpId="0" animBg="1"/>
      <p:bldP spid="77" grpId="0" animBg="1"/>
      <p:bldP spid="78" grpId="0" animBg="1"/>
      <p:bldP spid="79" grpId="0" animBg="1"/>
      <p:bldP spid="98" grpId="0" animBg="1"/>
      <p:bldP spid="101" grpId="0" animBg="1"/>
      <p:bldP spid="102" grpId="0" animBg="1"/>
      <p:bldP spid="103" grpId="0" animBg="1"/>
      <p:bldP spid="108" grpId="0" animBg="1"/>
      <p:bldP spid="109" grpId="0" animBg="1"/>
      <p:bldP spid="113" grpId="0" animBg="1"/>
      <p:bldP spid="115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2" grpId="0" animBg="1"/>
      <p:bldP spid="133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35" grpId="0" animBg="1"/>
      <p:bldP spid="136" grpId="0" animBg="1"/>
      <p:bldP spid="120" grpId="0" animBg="1"/>
      <p:bldP spid="137" grpId="0" animBg="1"/>
      <p:bldP spid="138" grpId="0" animBg="1"/>
      <p:bldP spid="134" grpId="0" animBg="1"/>
      <p:bldP spid="13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04056D8-23C6-F5EF-3A73-24C3DDDA0DA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0" y="0"/>
            <a:ext cx="10824658" cy="2790701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822606" y="3336967"/>
            <a:ext cx="3515095" cy="150816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Back edge:</a:t>
            </a:r>
            <a:br>
              <a:rPr lang="en-CA" sz="2400" dirty="0">
                <a:solidFill>
                  <a:srgbClr val="000000"/>
                </a:solidFill>
              </a:rPr>
            </a:br>
            <a:r>
              <a:rPr lang="en-CA" sz="2400" b="1" dirty="0">
                <a:solidFill>
                  <a:srgbClr val="000000"/>
                </a:solidFill>
              </a:rPr>
              <a:t>points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b="1" dirty="0">
                <a:solidFill>
                  <a:srgbClr val="000000"/>
                </a:solidFill>
              </a:rPr>
              <a:t>to an ancestor</a:t>
            </a:r>
            <a:br>
              <a:rPr lang="en-CA" sz="2400" b="1" dirty="0">
                <a:solidFill>
                  <a:srgbClr val="000000"/>
                </a:solidFill>
              </a:rPr>
            </a:br>
            <a:r>
              <a:rPr lang="en-CA" sz="2400" dirty="0">
                <a:solidFill>
                  <a:srgbClr val="000000"/>
                </a:solidFill>
              </a:rPr>
              <a:t>in the DFS forest</a:t>
            </a:r>
          </a:p>
        </p:txBody>
      </p:sp>
      <p:sp>
        <p:nvSpPr>
          <p:cNvPr id="8" name="Oval 7"/>
          <p:cNvSpPr/>
          <p:nvPr/>
        </p:nvSpPr>
        <p:spPr>
          <a:xfrm>
            <a:off x="6264233" y="2959925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02333" y="3946566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264233" y="3946566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32070" y="3946566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91693" y="5023263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53593" y="5023263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32069" y="5023263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>
            <a:stCxn id="8" idx="3"/>
            <a:endCxn id="9" idx="7"/>
          </p:cNvCxnSpPr>
          <p:nvPr/>
        </p:nvCxnSpPr>
        <p:spPr>
          <a:xfrm flipH="1">
            <a:off x="5849689" y="3441396"/>
            <a:ext cx="508455" cy="58777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4"/>
            <a:endCxn id="10" idx="0"/>
          </p:cNvCxnSpPr>
          <p:nvPr/>
        </p:nvCxnSpPr>
        <p:spPr>
          <a:xfrm>
            <a:off x="6584867" y="3524003"/>
            <a:ext cx="0" cy="42256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5"/>
            <a:endCxn id="11" idx="1"/>
          </p:cNvCxnSpPr>
          <p:nvPr/>
        </p:nvCxnSpPr>
        <p:spPr>
          <a:xfrm>
            <a:off x="6811589" y="3441396"/>
            <a:ext cx="514392" cy="58777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2" idx="0"/>
          </p:cNvCxnSpPr>
          <p:nvPr/>
        </p:nvCxnSpPr>
        <p:spPr>
          <a:xfrm flipH="1">
            <a:off x="5112327" y="4428037"/>
            <a:ext cx="283917" cy="59522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3" idx="0"/>
          </p:cNvCxnSpPr>
          <p:nvPr/>
        </p:nvCxnSpPr>
        <p:spPr>
          <a:xfrm>
            <a:off x="5849689" y="4428037"/>
            <a:ext cx="224538" cy="59522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4"/>
            <a:endCxn id="14" idx="0"/>
          </p:cNvCxnSpPr>
          <p:nvPr/>
        </p:nvCxnSpPr>
        <p:spPr>
          <a:xfrm flipH="1">
            <a:off x="7552703" y="4510644"/>
            <a:ext cx="1" cy="51261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id="{B8D65169-E0BF-84CC-CCE8-B7890C52BD4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0" y="-1"/>
            <a:ext cx="10824658" cy="1615046"/>
          </a:xfrm>
          <a:prstGeom prst="rect">
            <a:avLst/>
          </a:prstGeom>
        </p:spPr>
      </p:pic>
      <p:cxnSp>
        <p:nvCxnSpPr>
          <p:cNvPr id="39" name="Curved Connector 38"/>
          <p:cNvCxnSpPr>
            <a:stCxn id="12" idx="1"/>
            <a:endCxn id="8" idx="2"/>
          </p:cNvCxnSpPr>
          <p:nvPr/>
        </p:nvCxnSpPr>
        <p:spPr>
          <a:xfrm rot="5400000" flipH="1" flipV="1">
            <a:off x="4642965" y="3484603"/>
            <a:ext cx="1863906" cy="1378629"/>
          </a:xfrm>
          <a:prstGeom prst="curvedConnector2">
            <a:avLst/>
          </a:prstGeom>
          <a:ln w="57150">
            <a:solidFill>
              <a:srgbClr val="0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841326" y="3451763"/>
            <a:ext cx="508455" cy="587777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103964" y="4438404"/>
            <a:ext cx="283917" cy="595226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endCxn id="45" idx="2"/>
          </p:cNvCxnSpPr>
          <p:nvPr/>
        </p:nvCxnSpPr>
        <p:spPr>
          <a:xfrm rot="5400000" flipH="1" flipV="1">
            <a:off x="4668351" y="3475153"/>
            <a:ext cx="1829071" cy="1362694"/>
          </a:xfrm>
          <a:prstGeom prst="curvedConnector2">
            <a:avLst/>
          </a:prstGeom>
          <a:ln w="76200">
            <a:solidFill>
              <a:srgbClr val="0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264233" y="2959925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302333" y="3946566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791693" y="5023263"/>
            <a:ext cx="641267" cy="56407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BB422B-1038-115C-687A-A8262A68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5" grpId="0" animBg="1"/>
      <p:bldP spid="46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10F16A9D-6E53-0EED-2F2A-2F395ED00A5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6735" y="800814"/>
            <a:ext cx="7174634" cy="5204732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1C912C7F-6543-AD6F-55CD-304347C4A4D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65485" y="2208014"/>
            <a:ext cx="5509286" cy="25559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F61AA-5547-8803-9895-D672EFAB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F80C4E3-519C-7246-9C84-C73C3D46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" y="-2"/>
            <a:ext cx="10900873" cy="800816"/>
          </a:xfrm>
        </p:spPr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Time complexity?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04B77C56-D238-7AA1-7FF5-A91171CFC224}"/>
                  </a:ext>
                </a:extLst>
              </p:cNvPr>
              <p:cNvSpPr/>
              <p:nvPr/>
            </p:nvSpPr>
            <p:spPr>
              <a:xfrm>
                <a:off x="3675019" y="850457"/>
                <a:ext cx="1354016" cy="435971"/>
              </a:xfrm>
              <a:prstGeom prst="wedgeRectCallout">
                <a:avLst>
                  <a:gd name="adj1" fmla="val -100486"/>
                  <a:gd name="adj2" fmla="val 4367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04B77C56-D238-7AA1-7FF5-A91171CFC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019" y="850457"/>
                <a:ext cx="1354016" cy="435971"/>
              </a:xfrm>
              <a:prstGeom prst="wedgeRectCallout">
                <a:avLst>
                  <a:gd name="adj1" fmla="val -100486"/>
                  <a:gd name="adj2" fmla="val 43677"/>
                </a:avLst>
              </a:prstGeom>
              <a:blipFill>
                <a:blip r:embed="rId4"/>
                <a:stretch>
                  <a:fillRect b="-405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8ED79D2-0B38-4B7B-D953-6A6152E09A89}"/>
              </a:ext>
            </a:extLst>
          </p:cNvPr>
          <p:cNvSpPr/>
          <p:nvPr/>
        </p:nvSpPr>
        <p:spPr>
          <a:xfrm>
            <a:off x="7121852" y="597148"/>
            <a:ext cx="3874477" cy="738553"/>
          </a:xfrm>
          <a:prstGeom prst="wedgeRectCallout">
            <a:avLst>
              <a:gd name="adj1" fmla="val -48726"/>
              <a:gd name="adj2" fmla="val 7743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Can be returned as part of the DFS with no added runtime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0FD4907-1669-661F-6308-243B4A4FED79}"/>
              </a:ext>
            </a:extLst>
          </p:cNvPr>
          <p:cNvSpPr/>
          <p:nvPr/>
        </p:nvSpPr>
        <p:spPr>
          <a:xfrm>
            <a:off x="8129872" y="1286428"/>
            <a:ext cx="3874477" cy="738553"/>
          </a:xfrm>
          <a:prstGeom prst="wedgeRectCallout">
            <a:avLst>
              <a:gd name="adj1" fmla="val -28756"/>
              <a:gd name="adj2" fmla="val 4012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Finish times </a:t>
            </a:r>
            <a:r>
              <a:rPr lang="en-CA" b="1" dirty="0">
                <a:solidFill>
                  <a:srgbClr val="000000"/>
                </a:solidFill>
              </a:rPr>
              <a:t>increase</a:t>
            </a:r>
            <a:r>
              <a:rPr lang="en-CA" dirty="0">
                <a:solidFill>
                  <a:srgbClr val="000000"/>
                </a:solidFill>
              </a:rPr>
              <a:t> as we set them, so just use a stack…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D53203D-E12B-C005-6576-D29D52BDD6E2}"/>
                  </a:ext>
                </a:extLst>
              </p:cNvPr>
              <p:cNvSpPr/>
              <p:nvPr/>
            </p:nvSpPr>
            <p:spPr>
              <a:xfrm>
                <a:off x="5316250" y="2208014"/>
                <a:ext cx="1354016" cy="435971"/>
              </a:xfrm>
              <a:prstGeom prst="wedgeRectCallout">
                <a:avLst>
                  <a:gd name="adj1" fmla="val -67153"/>
                  <a:gd name="adj2" fmla="val 3023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D53203D-E12B-C005-6576-D29D52BDD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250" y="2208014"/>
                <a:ext cx="1354016" cy="435971"/>
              </a:xfrm>
              <a:prstGeom prst="wedgeRectCallout">
                <a:avLst>
                  <a:gd name="adj1" fmla="val -67153"/>
                  <a:gd name="adj2" fmla="val 30232"/>
                </a:avLst>
              </a:prstGeom>
              <a:blipFill>
                <a:blip r:embed="rId5"/>
                <a:stretch>
                  <a:fillRect b="-2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49AC3CCE-CD1A-6C29-29F7-C72AF13A8354}"/>
                  </a:ext>
                </a:extLst>
              </p:cNvPr>
              <p:cNvSpPr/>
              <p:nvPr/>
            </p:nvSpPr>
            <p:spPr>
              <a:xfrm>
                <a:off x="204988" y="3185194"/>
                <a:ext cx="1354016" cy="435971"/>
              </a:xfrm>
              <a:prstGeom prst="wedgeRectCallout">
                <a:avLst>
                  <a:gd name="adj1" fmla="val 60120"/>
                  <a:gd name="adj2" fmla="val -3027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49AC3CCE-CD1A-6C29-29F7-C72AF13A8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88" y="3185194"/>
                <a:ext cx="1354016" cy="435971"/>
              </a:xfrm>
              <a:prstGeom prst="wedgeRectCallout">
                <a:avLst>
                  <a:gd name="adj1" fmla="val 60120"/>
                  <a:gd name="adj2" fmla="val -30270"/>
                </a:avLst>
              </a:prstGeom>
              <a:blipFill>
                <a:blip r:embed="rId6"/>
                <a:stretch>
                  <a:fillRect b="-405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B64D6DC-4B4A-23C3-3559-7016C49F8574}"/>
                  </a:ext>
                </a:extLst>
              </p:cNvPr>
              <p:cNvSpPr/>
              <p:nvPr/>
            </p:nvSpPr>
            <p:spPr>
              <a:xfrm>
                <a:off x="204988" y="3185194"/>
                <a:ext cx="1354016" cy="435971"/>
              </a:xfrm>
              <a:prstGeom prst="wedgeRectCallout">
                <a:avLst>
                  <a:gd name="adj1" fmla="val 63150"/>
                  <a:gd name="adj2" fmla="val 3157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B64D6DC-4B4A-23C3-3559-7016C49F8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88" y="3185194"/>
                <a:ext cx="1354016" cy="435971"/>
              </a:xfrm>
              <a:prstGeom prst="wedgeRectCallout">
                <a:avLst>
                  <a:gd name="adj1" fmla="val 63150"/>
                  <a:gd name="adj2" fmla="val 31576"/>
                </a:avLst>
              </a:prstGeom>
              <a:blipFill>
                <a:blip r:embed="rId7"/>
                <a:stretch>
                  <a:fillRect b="-405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1FDDD20-F42A-5F78-A2E4-360A2C8C152C}"/>
                  </a:ext>
                </a:extLst>
              </p:cNvPr>
              <p:cNvSpPr/>
              <p:nvPr/>
            </p:nvSpPr>
            <p:spPr>
              <a:xfrm>
                <a:off x="8211849" y="4948780"/>
                <a:ext cx="3423415" cy="566928"/>
              </a:xfrm>
              <a:prstGeom prst="wedgeRectCallout">
                <a:avLst>
                  <a:gd name="adj1" fmla="val -65450"/>
                  <a:gd name="adj2" fmla="val -1909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>
                    <a:solidFill>
                      <a:srgbClr val="000000"/>
                    </a:solidFill>
                  </a:rPr>
                  <a:t>Total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work over all n iterations of the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loop</a:t>
                </a: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1FDDD20-F42A-5F78-A2E4-360A2C8C1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849" y="4948780"/>
                <a:ext cx="3423415" cy="566928"/>
              </a:xfrm>
              <a:prstGeom prst="wedgeRectCallout">
                <a:avLst>
                  <a:gd name="adj1" fmla="val -65450"/>
                  <a:gd name="adj2" fmla="val -19093"/>
                </a:avLst>
              </a:prstGeom>
              <a:blipFill>
                <a:blip r:embed="rId8"/>
                <a:stretch>
                  <a:fillRect t="-11458" b="-2083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F50B0F7-62A1-343A-0330-BB9495D9EFE3}"/>
              </a:ext>
            </a:extLst>
          </p:cNvPr>
          <p:cNvSpPr/>
          <p:nvPr/>
        </p:nvSpPr>
        <p:spPr>
          <a:xfrm>
            <a:off x="5638800" y="5505010"/>
            <a:ext cx="6365549" cy="741053"/>
          </a:xfrm>
          <a:prstGeom prst="wedgeRectCallout">
            <a:avLst>
              <a:gd name="adj1" fmla="val -46757"/>
              <a:gd name="adj2" fmla="val -643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0" dirty="0">
                <a:solidFill>
                  <a:srgbClr val="000000"/>
                </a:solidFill>
              </a:rPr>
              <a:t>(each edge is inspected once, each node is visited once, constant work per visited node/inspected edge)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2C97DDE-2556-0F4D-F73C-70A8C230DBBC}"/>
                  </a:ext>
                </a:extLst>
              </p:cNvPr>
              <p:cNvSpPr/>
              <p:nvPr/>
            </p:nvSpPr>
            <p:spPr>
              <a:xfrm>
                <a:off x="3165065" y="6092562"/>
                <a:ext cx="2057565" cy="529324"/>
              </a:xfrm>
              <a:prstGeom prst="wedgeRectCallout">
                <a:avLst>
                  <a:gd name="adj1" fmla="val -44363"/>
                  <a:gd name="adj2" fmla="val 2912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Total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2C97DDE-2556-0F4D-F73C-70A8C230D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065" y="6092562"/>
                <a:ext cx="2057565" cy="529324"/>
              </a:xfrm>
              <a:prstGeom prst="wedgeRectCallout">
                <a:avLst>
                  <a:gd name="adj1" fmla="val -44363"/>
                  <a:gd name="adj2" fmla="val 29125"/>
                </a:avLst>
              </a:prstGeom>
              <a:blipFill>
                <a:blip r:embed="rId9"/>
                <a:stretch>
                  <a:fillRect b="-224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86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37BE-E57D-3AC7-3762-A8A02A48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14" y="-2"/>
            <a:ext cx="10595097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19CDA-F37E-6B12-A277-CBE279AB9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14" y="1065253"/>
            <a:ext cx="11097197" cy="459775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Want to prove that each top-level call to </a:t>
            </a:r>
            <a:r>
              <a:rPr lang="en-CA" dirty="0" err="1">
                <a:solidFill>
                  <a:srgbClr val="000000"/>
                </a:solidFill>
              </a:rPr>
              <a:t>SCCVisit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explores </a:t>
            </a:r>
            <a:r>
              <a:rPr lang="en-CA" b="1" dirty="0">
                <a:solidFill>
                  <a:srgbClr val="000000"/>
                </a:solidFill>
              </a:rPr>
              <a:t>exactly</a:t>
            </a:r>
            <a:r>
              <a:rPr lang="en-CA" dirty="0">
                <a:solidFill>
                  <a:srgbClr val="000000"/>
                </a:solidFill>
              </a:rPr>
              <a:t> the nodes </a:t>
            </a:r>
            <a:r>
              <a:rPr lang="en-CA" b="1" dirty="0">
                <a:solidFill>
                  <a:srgbClr val="000000"/>
                </a:solidFill>
              </a:rPr>
              <a:t>in one SCC</a:t>
            </a: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Proof hinges on a key lemma that talks about the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finish times of SCCs </a:t>
            </a:r>
            <a:r>
              <a:rPr lang="en-CA" dirty="0">
                <a:solidFill>
                  <a:srgbClr val="000000"/>
                </a:solidFill>
              </a:rPr>
              <a:t>in the </a:t>
            </a:r>
            <a:r>
              <a:rPr lang="en-CA" b="1" dirty="0">
                <a:solidFill>
                  <a:srgbClr val="000000"/>
                </a:solidFill>
              </a:rPr>
              <a:t>component graph</a:t>
            </a:r>
          </a:p>
          <a:p>
            <a:r>
              <a:rPr lang="en-CA" dirty="0">
                <a:solidFill>
                  <a:srgbClr val="000000"/>
                </a:solidFill>
              </a:rPr>
              <a:t>To talk about finish times of </a:t>
            </a:r>
            <a:r>
              <a:rPr lang="en-CA" b="1" dirty="0">
                <a:solidFill>
                  <a:srgbClr val="000000"/>
                </a:solidFill>
              </a:rPr>
              <a:t>SCCs</a:t>
            </a:r>
            <a:r>
              <a:rPr lang="en-CA" dirty="0">
                <a:solidFill>
                  <a:srgbClr val="000000"/>
                </a:solidFill>
              </a:rPr>
              <a:t>, we need a definition…</a:t>
            </a:r>
          </a:p>
          <a:p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EF00D-7C54-11FF-F6E3-AE554FE5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37BE-E57D-3AC7-3762-A8A02A48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" y="-2"/>
            <a:ext cx="11000519" cy="76202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A key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19CDA-F37E-6B12-A277-CBE279AB9D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93" y="659508"/>
                <a:ext cx="11399714" cy="1031846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For a strongly connected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𝐦𝐚𝐱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19CDA-F37E-6B12-A277-CBE279AB9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93" y="659508"/>
                <a:ext cx="11399714" cy="1031846"/>
              </a:xfrm>
              <a:blipFill>
                <a:blip r:embed="rId3"/>
                <a:stretch>
                  <a:fillRect l="-1444" t="-11243" b="-124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EF00D-7C54-11FF-F6E3-AE554FE5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507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240F3B-69F4-C8C9-A55F-86EE93D1F3BD}"/>
              </a:ext>
            </a:extLst>
          </p:cNvPr>
          <p:cNvSpPr/>
          <p:nvPr/>
        </p:nvSpPr>
        <p:spPr>
          <a:xfrm>
            <a:off x="2107057" y="552993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9DD95B-36CB-2914-C175-B89D006E8090}"/>
              </a:ext>
            </a:extLst>
          </p:cNvPr>
          <p:cNvSpPr/>
          <p:nvPr/>
        </p:nvSpPr>
        <p:spPr>
          <a:xfrm>
            <a:off x="3882895" y="47009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D5AC6E-723E-A096-2ECB-A698750EAC21}"/>
              </a:ext>
            </a:extLst>
          </p:cNvPr>
          <p:cNvSpPr/>
          <p:nvPr/>
        </p:nvSpPr>
        <p:spPr>
          <a:xfrm>
            <a:off x="2663523" y="472514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9B3587-6D20-5382-A74D-2D9CF9C17E05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 flipV="1">
            <a:off x="3328541" y="5006711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BCE88C-C965-F3F8-42F3-AD11AA6C28CF}"/>
              </a:ext>
            </a:extLst>
          </p:cNvPr>
          <p:cNvCxnSpPr>
            <a:cxnSpLocks/>
            <a:stCxn id="5" idx="7"/>
            <a:endCxn id="7" idx="4"/>
          </p:cNvCxnSpPr>
          <p:nvPr/>
        </p:nvCxnSpPr>
        <p:spPr>
          <a:xfrm flipV="1">
            <a:off x="2674685" y="5336725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25BC4E8-9DBA-0B25-CB7A-DE957D3CF7CD}"/>
              </a:ext>
            </a:extLst>
          </p:cNvPr>
          <p:cNvSpPr/>
          <p:nvPr/>
        </p:nvSpPr>
        <p:spPr>
          <a:xfrm>
            <a:off x="967142" y="47543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4C3547-C960-F2E2-C238-12073ED30658}"/>
              </a:ext>
            </a:extLst>
          </p:cNvPr>
          <p:cNvCxnSpPr>
            <a:cxnSpLocks/>
            <a:stCxn id="10" idx="5"/>
            <a:endCxn id="5" idx="1"/>
          </p:cNvCxnSpPr>
          <p:nvPr/>
        </p:nvCxnSpPr>
        <p:spPr>
          <a:xfrm>
            <a:off x="1534770" y="5276373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9D273488-E97B-2A39-F947-92ED9CFC722A}"/>
              </a:ext>
            </a:extLst>
          </p:cNvPr>
          <p:cNvCxnSpPr>
            <a:stCxn id="6" idx="1"/>
            <a:endCxn id="10" idx="7"/>
          </p:cNvCxnSpPr>
          <p:nvPr/>
        </p:nvCxnSpPr>
        <p:spPr>
          <a:xfrm rot="16200000" flipH="1" flipV="1">
            <a:off x="2730809" y="3594445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0A11767-9E5F-2CE9-3DE7-44C5FF9509CC}"/>
              </a:ext>
            </a:extLst>
          </p:cNvPr>
          <p:cNvSpPr/>
          <p:nvPr/>
        </p:nvSpPr>
        <p:spPr>
          <a:xfrm>
            <a:off x="5380035" y="556390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A51211-0E50-CD48-47C9-40A8AA5A595B}"/>
              </a:ext>
            </a:extLst>
          </p:cNvPr>
          <p:cNvSpPr/>
          <p:nvPr/>
        </p:nvSpPr>
        <p:spPr>
          <a:xfrm>
            <a:off x="5986083" y="44846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096F72-1FD2-F7B1-DC48-AD51BB1FCD7D}"/>
              </a:ext>
            </a:extLst>
          </p:cNvPr>
          <p:cNvSpPr/>
          <p:nvPr/>
        </p:nvSpPr>
        <p:spPr>
          <a:xfrm>
            <a:off x="6823640" y="58121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27F153-F851-376C-2CD8-9A3F66B4C203}"/>
              </a:ext>
            </a:extLst>
          </p:cNvPr>
          <p:cNvCxnSpPr>
            <a:cxnSpLocks/>
            <a:stCxn id="14" idx="5"/>
            <a:endCxn id="15" idx="0"/>
          </p:cNvCxnSpPr>
          <p:nvPr/>
        </p:nvCxnSpPr>
        <p:spPr>
          <a:xfrm>
            <a:off x="6553711" y="5006709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751EB6-2C89-4571-F3E0-3B4DDC4C8AF4}"/>
              </a:ext>
            </a:extLst>
          </p:cNvPr>
          <p:cNvCxnSpPr>
            <a:cxnSpLocks/>
            <a:stCxn id="15" idx="2"/>
            <a:endCxn id="13" idx="5"/>
          </p:cNvCxnSpPr>
          <p:nvPr/>
        </p:nvCxnSpPr>
        <p:spPr>
          <a:xfrm flipH="1" flipV="1">
            <a:off x="5947663" y="6085923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C4E23F-D5BA-B1D0-B0CA-275AD5CDB369}"/>
              </a:ext>
            </a:extLst>
          </p:cNvPr>
          <p:cNvCxnSpPr>
            <a:cxnSpLocks/>
            <a:stCxn id="13" idx="0"/>
            <a:endCxn id="14" idx="3"/>
          </p:cNvCxnSpPr>
          <p:nvPr/>
        </p:nvCxnSpPr>
        <p:spPr>
          <a:xfrm flipV="1">
            <a:off x="5712544" y="5006709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9B934D-3943-D78F-8A27-95590A70460C}"/>
              </a:ext>
            </a:extLst>
          </p:cNvPr>
          <p:cNvCxnSpPr>
            <a:cxnSpLocks/>
            <a:stCxn id="6" idx="6"/>
            <a:endCxn id="13" idx="1"/>
          </p:cNvCxnSpPr>
          <p:nvPr/>
        </p:nvCxnSpPr>
        <p:spPr>
          <a:xfrm>
            <a:off x="4547913" y="5006711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BEDA164-7F51-5CDF-3494-7E66BE9F442D}"/>
              </a:ext>
            </a:extLst>
          </p:cNvPr>
          <p:cNvSpPr/>
          <p:nvPr/>
        </p:nvSpPr>
        <p:spPr>
          <a:xfrm>
            <a:off x="8490898" y="550639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F63E28-EECB-2CF5-C083-D92C46214CF7}"/>
              </a:ext>
            </a:extLst>
          </p:cNvPr>
          <p:cNvSpPr/>
          <p:nvPr/>
        </p:nvSpPr>
        <p:spPr>
          <a:xfrm>
            <a:off x="8490898" y="47211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98B12B9A-E965-F149-69C3-4C2C2C099B98}"/>
              </a:ext>
            </a:extLst>
          </p:cNvPr>
          <p:cNvCxnSpPr>
            <a:cxnSpLocks/>
            <a:stCxn id="21" idx="6"/>
            <a:endCxn id="20" idx="6"/>
          </p:cNvCxnSpPr>
          <p:nvPr/>
        </p:nvCxnSpPr>
        <p:spPr>
          <a:xfrm>
            <a:off x="9155916" y="5026952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2911C9C6-0885-295D-FA2E-39A64F5F9A18}"/>
              </a:ext>
            </a:extLst>
          </p:cNvPr>
          <p:cNvCxnSpPr>
            <a:cxnSpLocks/>
            <a:stCxn id="20" idx="2"/>
            <a:endCxn id="21" idx="2"/>
          </p:cNvCxnSpPr>
          <p:nvPr/>
        </p:nvCxnSpPr>
        <p:spPr>
          <a:xfrm rot="10800000">
            <a:off x="8490898" y="5026952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678E3DA-8A68-49C0-6DC4-C2218763834A}"/>
              </a:ext>
            </a:extLst>
          </p:cNvPr>
          <p:cNvSpPr/>
          <p:nvPr/>
        </p:nvSpPr>
        <p:spPr>
          <a:xfrm>
            <a:off x="9849040" y="44485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09F874-C99A-E8DA-5E33-3C61B7D1007C}"/>
              </a:ext>
            </a:extLst>
          </p:cNvPr>
          <p:cNvSpPr/>
          <p:nvPr/>
        </p:nvSpPr>
        <p:spPr>
          <a:xfrm>
            <a:off x="10628639" y="37492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5D02DF-BFF9-B58A-8CCD-65B616444029}"/>
              </a:ext>
            </a:extLst>
          </p:cNvPr>
          <p:cNvSpPr/>
          <p:nvPr/>
        </p:nvSpPr>
        <p:spPr>
          <a:xfrm>
            <a:off x="11292645" y="46968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56BBD3-3402-2EC6-3937-B302D6AE5CF6}"/>
              </a:ext>
            </a:extLst>
          </p:cNvPr>
          <p:cNvCxnSpPr>
            <a:cxnSpLocks/>
            <a:stCxn id="25" idx="5"/>
            <a:endCxn id="26" idx="0"/>
          </p:cNvCxnSpPr>
          <p:nvPr/>
        </p:nvCxnSpPr>
        <p:spPr>
          <a:xfrm>
            <a:off x="11196267" y="4271229"/>
            <a:ext cx="428887" cy="42561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57FDC5-69E2-C163-C09A-C150C25A858A}"/>
              </a:ext>
            </a:extLst>
          </p:cNvPr>
          <p:cNvCxnSpPr>
            <a:cxnSpLocks/>
            <a:stCxn id="26" idx="2"/>
            <a:endCxn id="24" idx="5"/>
          </p:cNvCxnSpPr>
          <p:nvPr/>
        </p:nvCxnSpPr>
        <p:spPr>
          <a:xfrm flipH="1" flipV="1">
            <a:off x="10416668" y="4970583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D84D78-A05D-C853-C7A5-DDD283A18D06}"/>
              </a:ext>
            </a:extLst>
          </p:cNvPr>
          <p:cNvCxnSpPr>
            <a:cxnSpLocks/>
            <a:stCxn id="54" idx="7"/>
            <a:endCxn id="25" idx="3"/>
          </p:cNvCxnSpPr>
          <p:nvPr/>
        </p:nvCxnSpPr>
        <p:spPr>
          <a:xfrm flipV="1">
            <a:off x="10416622" y="4271229"/>
            <a:ext cx="309407" cy="25333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713A20-7BBC-F409-CBA0-6934CA641205}"/>
              </a:ext>
            </a:extLst>
          </p:cNvPr>
          <p:cNvCxnSpPr>
            <a:cxnSpLocks/>
            <a:stCxn id="24" idx="2"/>
            <a:endCxn id="21" idx="7"/>
          </p:cNvCxnSpPr>
          <p:nvPr/>
        </p:nvCxnSpPr>
        <p:spPr>
          <a:xfrm flipH="1">
            <a:off x="9058526" y="4754358"/>
            <a:ext cx="790514" cy="5636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8C3D145C-204D-EBFB-77F7-7E853D84128B}"/>
              </a:ext>
            </a:extLst>
          </p:cNvPr>
          <p:cNvSpPr/>
          <p:nvPr/>
        </p:nvSpPr>
        <p:spPr>
          <a:xfrm>
            <a:off x="968184" y="47598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54B6040-7774-6194-20D3-3AD5043723ED}"/>
              </a:ext>
            </a:extLst>
          </p:cNvPr>
          <p:cNvSpPr/>
          <p:nvPr/>
        </p:nvSpPr>
        <p:spPr>
          <a:xfrm>
            <a:off x="2096064" y="554102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ADEB91-99EB-31DC-905E-9B0251EA05B8}"/>
              </a:ext>
            </a:extLst>
          </p:cNvPr>
          <p:cNvSpPr/>
          <p:nvPr/>
        </p:nvSpPr>
        <p:spPr>
          <a:xfrm>
            <a:off x="2660972" y="47287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CDE85D3-2524-5E83-5AF2-F27FCB3984B1}"/>
              </a:ext>
            </a:extLst>
          </p:cNvPr>
          <p:cNvSpPr/>
          <p:nvPr/>
        </p:nvSpPr>
        <p:spPr>
          <a:xfrm>
            <a:off x="3870567" y="47009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5ACC27C-513D-93F6-0F08-6C044167AEFF}"/>
              </a:ext>
            </a:extLst>
          </p:cNvPr>
          <p:cNvSpPr/>
          <p:nvPr/>
        </p:nvSpPr>
        <p:spPr>
          <a:xfrm>
            <a:off x="5383330" y="556390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6B3A341-E93E-95B9-3B39-FC93C7D79884}"/>
              </a:ext>
            </a:extLst>
          </p:cNvPr>
          <p:cNvSpPr/>
          <p:nvPr/>
        </p:nvSpPr>
        <p:spPr>
          <a:xfrm>
            <a:off x="5980243" y="448959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B35E77-CB60-C8A1-FCC4-CD998E483F42}"/>
              </a:ext>
            </a:extLst>
          </p:cNvPr>
          <p:cNvSpPr/>
          <p:nvPr/>
        </p:nvSpPr>
        <p:spPr>
          <a:xfrm>
            <a:off x="6823640" y="58121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208CFE4-63E8-20B4-6874-49C53E1EF7B8}"/>
              </a:ext>
            </a:extLst>
          </p:cNvPr>
          <p:cNvSpPr/>
          <p:nvPr/>
        </p:nvSpPr>
        <p:spPr>
          <a:xfrm>
            <a:off x="10628639" y="372897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07BD2C-AA49-07EB-737A-7E56624050D0}"/>
              </a:ext>
            </a:extLst>
          </p:cNvPr>
          <p:cNvSpPr/>
          <p:nvPr/>
        </p:nvSpPr>
        <p:spPr>
          <a:xfrm>
            <a:off x="11292645" y="46808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F84B7C0-1C7D-32AA-C6AA-2AF671035D0D}"/>
              </a:ext>
            </a:extLst>
          </p:cNvPr>
          <p:cNvSpPr/>
          <p:nvPr/>
        </p:nvSpPr>
        <p:spPr>
          <a:xfrm>
            <a:off x="9848994" y="44399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41C82EC-43B7-037F-5DE0-CA083779DD5D}"/>
              </a:ext>
            </a:extLst>
          </p:cNvPr>
          <p:cNvSpPr/>
          <p:nvPr/>
        </p:nvSpPr>
        <p:spPr>
          <a:xfrm>
            <a:off x="8479002" y="47185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0CC8F7-0BA7-6B55-FB0F-F26C9EF0C8D3}"/>
              </a:ext>
            </a:extLst>
          </p:cNvPr>
          <p:cNvSpPr/>
          <p:nvPr/>
        </p:nvSpPr>
        <p:spPr>
          <a:xfrm>
            <a:off x="8503598" y="549617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E3018BD-9491-CD22-5D9B-3207A31E7C14}"/>
              </a:ext>
            </a:extLst>
          </p:cNvPr>
          <p:cNvSpPr/>
          <p:nvPr/>
        </p:nvSpPr>
        <p:spPr>
          <a:xfrm>
            <a:off x="6820048" y="58121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g,8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E69F537-913B-7225-4051-625B5B223AC4}"/>
              </a:ext>
            </a:extLst>
          </p:cNvPr>
          <p:cNvSpPr/>
          <p:nvPr/>
        </p:nvSpPr>
        <p:spPr>
          <a:xfrm>
            <a:off x="5992433" y="44846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f,9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085F743-E2A5-A6F6-72D3-B215C6DE2603}"/>
              </a:ext>
            </a:extLst>
          </p:cNvPr>
          <p:cNvSpPr/>
          <p:nvPr/>
        </p:nvSpPr>
        <p:spPr>
          <a:xfrm>
            <a:off x="5388551" y="557970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e,10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8B5FC02-E6EC-86F4-0FDC-B98BD0C8CAA4}"/>
              </a:ext>
            </a:extLst>
          </p:cNvPr>
          <p:cNvSpPr/>
          <p:nvPr/>
        </p:nvSpPr>
        <p:spPr>
          <a:xfrm>
            <a:off x="3862054" y="46968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c,11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75DB111-5DC7-D365-FB52-631E10A2E6B5}"/>
              </a:ext>
            </a:extLst>
          </p:cNvPr>
          <p:cNvSpPr/>
          <p:nvPr/>
        </p:nvSpPr>
        <p:spPr>
          <a:xfrm>
            <a:off x="2650138" y="473244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b,12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9D08071-F29F-C4A0-3537-AAA534CB0E86}"/>
              </a:ext>
            </a:extLst>
          </p:cNvPr>
          <p:cNvSpPr/>
          <p:nvPr/>
        </p:nvSpPr>
        <p:spPr>
          <a:xfrm>
            <a:off x="2087135" y="553103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d,13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B5977B9-5881-C838-2828-E9F09EF38A18}"/>
              </a:ext>
            </a:extLst>
          </p:cNvPr>
          <p:cNvSpPr/>
          <p:nvPr/>
        </p:nvSpPr>
        <p:spPr>
          <a:xfrm>
            <a:off x="960792" y="476537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a,14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483EB73-7EE6-E944-1D49-6B7EBF10C877}"/>
              </a:ext>
            </a:extLst>
          </p:cNvPr>
          <p:cNvSpPr/>
          <p:nvPr/>
        </p:nvSpPr>
        <p:spPr>
          <a:xfrm>
            <a:off x="8497248" y="549037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i,17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C29305C-A69C-76D0-A019-C7CC2802EFA7}"/>
              </a:ext>
            </a:extLst>
          </p:cNvPr>
          <p:cNvSpPr/>
          <p:nvPr/>
        </p:nvSpPr>
        <p:spPr>
          <a:xfrm>
            <a:off x="8479002" y="47114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h,18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4391502-820B-079D-F1BE-AF7F49626768}"/>
              </a:ext>
            </a:extLst>
          </p:cNvPr>
          <p:cNvSpPr/>
          <p:nvPr/>
        </p:nvSpPr>
        <p:spPr>
          <a:xfrm>
            <a:off x="11292256" y="467084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k,22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CCBA5F2-F745-49BA-18AD-728BC59A371A}"/>
              </a:ext>
            </a:extLst>
          </p:cNvPr>
          <p:cNvSpPr/>
          <p:nvPr/>
        </p:nvSpPr>
        <p:spPr>
          <a:xfrm>
            <a:off x="10627238" y="37268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l,23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EDEFAFB-6202-2066-A753-7B5CB96D0089}"/>
              </a:ext>
            </a:extLst>
          </p:cNvPr>
          <p:cNvSpPr/>
          <p:nvPr/>
        </p:nvSpPr>
        <p:spPr>
          <a:xfrm>
            <a:off x="9848994" y="443499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j,24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D4F34C3-79C7-28CF-6F07-0A69D7CC9984}"/>
              </a:ext>
            </a:extLst>
          </p:cNvPr>
          <p:cNvGrpSpPr/>
          <p:nvPr/>
        </p:nvGrpSpPr>
        <p:grpSpPr>
          <a:xfrm>
            <a:off x="839188" y="3671348"/>
            <a:ext cx="11355258" cy="3060641"/>
            <a:chOff x="694705" y="393202"/>
            <a:chExt cx="11355258" cy="30606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5FD0592-0954-0565-525E-414ED154E274}"/>
                </a:ext>
              </a:extLst>
            </p:cNvPr>
            <p:cNvSpPr/>
            <p:nvPr/>
          </p:nvSpPr>
          <p:spPr>
            <a:xfrm>
              <a:off x="694705" y="860961"/>
              <a:ext cx="3857139" cy="2125424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757EAEA-811C-709B-49F5-9C1DD6FF6AF4}"/>
                </a:ext>
              </a:extLst>
            </p:cNvPr>
            <p:cNvSpPr/>
            <p:nvPr/>
          </p:nvSpPr>
          <p:spPr>
            <a:xfrm>
              <a:off x="5062734" y="1093933"/>
              <a:ext cx="2604776" cy="235991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8FB7A62-F7F6-5837-8FB9-5EB1D268C959}"/>
                </a:ext>
              </a:extLst>
            </p:cNvPr>
            <p:cNvSpPr/>
            <p:nvPr/>
          </p:nvSpPr>
          <p:spPr>
            <a:xfrm>
              <a:off x="7958634" y="1145645"/>
              <a:ext cx="1431945" cy="2079568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54A288E-2521-6B65-A910-682377B98D30}"/>
                </a:ext>
              </a:extLst>
            </p:cNvPr>
            <p:cNvSpPr/>
            <p:nvPr/>
          </p:nvSpPr>
          <p:spPr>
            <a:xfrm>
              <a:off x="9599957" y="393202"/>
              <a:ext cx="2450006" cy="2018944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Speech Bubble: Rectangle 59">
                <a:extLst>
                  <a:ext uri="{FF2B5EF4-FFF2-40B4-BE49-F238E27FC236}">
                    <a16:creationId xmlns:a16="http://schemas.microsoft.com/office/drawing/2014/main" id="{09DDD21E-8F0B-2A41-7E20-718D87033463}"/>
                  </a:ext>
                </a:extLst>
              </p:cNvPr>
              <p:cNvSpPr/>
              <p:nvPr/>
            </p:nvSpPr>
            <p:spPr>
              <a:xfrm>
                <a:off x="10611882" y="5135846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0" name="Speech Bubble: Rectangle 59">
                <a:extLst>
                  <a:ext uri="{FF2B5EF4-FFF2-40B4-BE49-F238E27FC236}">
                    <a16:creationId xmlns:a16="http://schemas.microsoft.com/office/drawing/2014/main" id="{09DDD21E-8F0B-2A41-7E20-718D87033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882" y="5135846"/>
                <a:ext cx="761007" cy="534559"/>
              </a:xfrm>
              <a:prstGeom prst="wedgeRectCallou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id="{D68C7009-833C-00DF-89BB-AA76E4572C4B}"/>
                  </a:ext>
                </a:extLst>
              </p:cNvPr>
              <p:cNvSpPr/>
              <p:nvPr/>
            </p:nvSpPr>
            <p:spPr>
              <a:xfrm>
                <a:off x="8490898" y="5968799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id="{D68C7009-833C-00DF-89BB-AA76E4572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98" y="5968799"/>
                <a:ext cx="761007" cy="534559"/>
              </a:xfrm>
              <a:prstGeom prst="wedgeRectCallou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93D2D9FB-65FE-E782-28FB-30D66ADA3B01}"/>
                  </a:ext>
                </a:extLst>
              </p:cNvPr>
              <p:cNvSpPr/>
              <p:nvPr/>
            </p:nvSpPr>
            <p:spPr>
              <a:xfrm>
                <a:off x="6116209" y="6151535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93D2D9FB-65FE-E782-28FB-30D66ADA3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209" y="6151535"/>
                <a:ext cx="761007" cy="534559"/>
              </a:xfrm>
              <a:prstGeom prst="wedgeRectCallou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Speech Bubble: Rectangle 62">
                <a:extLst>
                  <a:ext uri="{FF2B5EF4-FFF2-40B4-BE49-F238E27FC236}">
                    <a16:creationId xmlns:a16="http://schemas.microsoft.com/office/drawing/2014/main" id="{B92703F2-51E6-2631-3D0D-9BB9A9C0D666}"/>
                  </a:ext>
                </a:extLst>
              </p:cNvPr>
              <p:cNvSpPr/>
              <p:nvPr/>
            </p:nvSpPr>
            <p:spPr>
              <a:xfrm>
                <a:off x="2798353" y="5656759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3" name="Speech Bubble: Rectangle 62">
                <a:extLst>
                  <a:ext uri="{FF2B5EF4-FFF2-40B4-BE49-F238E27FC236}">
                    <a16:creationId xmlns:a16="http://schemas.microsoft.com/office/drawing/2014/main" id="{B92703F2-51E6-2631-3D0D-9BB9A9C0D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353" y="5656759"/>
                <a:ext cx="761007" cy="534559"/>
              </a:xfrm>
              <a:prstGeom prst="wedgeRectCallou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18718B4-154F-B713-3BE8-DC86324434B9}"/>
                  </a:ext>
                </a:extLst>
              </p:cNvPr>
              <p:cNvSpPr txBox="1"/>
              <p:nvPr/>
            </p:nvSpPr>
            <p:spPr>
              <a:xfrm>
                <a:off x="9666480" y="103235"/>
                <a:ext cx="2520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</m:oMath>
                  </m:oMathPara>
                </a14:m>
                <a:endParaRPr lang="en-CA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CA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18718B4-154F-B713-3BE8-DC8632443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480" y="103235"/>
                <a:ext cx="2520305" cy="646331"/>
              </a:xfrm>
              <a:prstGeom prst="rect">
                <a:avLst/>
              </a:prstGeom>
              <a:blipFill>
                <a:blip r:embed="rId8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5B107A8B-603D-7A1A-0FD5-3A087E2F8113}"/>
              </a:ext>
            </a:extLst>
          </p:cNvPr>
          <p:cNvSpPr/>
          <p:nvPr/>
        </p:nvSpPr>
        <p:spPr>
          <a:xfrm>
            <a:off x="9848651" y="198209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F0BAACF-3CA3-91F8-B1AA-C7D95355C397}"/>
              </a:ext>
            </a:extLst>
          </p:cNvPr>
          <p:cNvSpPr/>
          <p:nvPr/>
        </p:nvSpPr>
        <p:spPr>
          <a:xfrm>
            <a:off x="10454699" y="90287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31EFE32-4118-8CBD-E9E0-D86631EC03E1}"/>
              </a:ext>
            </a:extLst>
          </p:cNvPr>
          <p:cNvSpPr/>
          <p:nvPr/>
        </p:nvSpPr>
        <p:spPr>
          <a:xfrm>
            <a:off x="11292256" y="22303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9023785-6FB7-C8A4-CC4C-5FB3BAC1FED4}"/>
              </a:ext>
            </a:extLst>
          </p:cNvPr>
          <p:cNvSpPr/>
          <p:nvPr/>
        </p:nvSpPr>
        <p:spPr>
          <a:xfrm>
            <a:off x="10454699" y="88263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l,20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4327FCC-01D2-3802-189F-EFB36C12FB13}"/>
              </a:ext>
            </a:extLst>
          </p:cNvPr>
          <p:cNvSpPr/>
          <p:nvPr/>
        </p:nvSpPr>
        <p:spPr>
          <a:xfrm>
            <a:off x="11292256" y="221434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k,21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25D14B3-A66D-7444-F6DB-8B36D9B3E9D9}"/>
              </a:ext>
            </a:extLst>
          </p:cNvPr>
          <p:cNvSpPr/>
          <p:nvPr/>
        </p:nvSpPr>
        <p:spPr>
          <a:xfrm>
            <a:off x="9848605" y="197343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j,19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00FBEA6-3B06-1AF9-3EC6-8698C09FDCF9}"/>
              </a:ext>
            </a:extLst>
          </p:cNvPr>
          <p:cNvSpPr/>
          <p:nvPr/>
        </p:nvSpPr>
        <p:spPr>
          <a:xfrm>
            <a:off x="8490509" y="30399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</a:rPr>
              <a:t>i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DE2F0D0-8823-0008-87AA-2724CBFCFE8B}"/>
              </a:ext>
            </a:extLst>
          </p:cNvPr>
          <p:cNvSpPr/>
          <p:nvPr/>
        </p:nvSpPr>
        <p:spPr>
          <a:xfrm>
            <a:off x="8490509" y="225468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32514D9-D1E3-668D-FF3C-D8EA58E21479}"/>
              </a:ext>
            </a:extLst>
          </p:cNvPr>
          <p:cNvSpPr/>
          <p:nvPr/>
        </p:nvSpPr>
        <p:spPr>
          <a:xfrm>
            <a:off x="8478613" y="225203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h,15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1F778CB-3CA4-A8C1-BA80-8CEF1C0D177C}"/>
              </a:ext>
            </a:extLst>
          </p:cNvPr>
          <p:cNvSpPr/>
          <p:nvPr/>
        </p:nvSpPr>
        <p:spPr>
          <a:xfrm>
            <a:off x="8503209" y="302970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i,16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B55865C-4974-97CB-23A7-3C13B4DC11C6}"/>
              </a:ext>
            </a:extLst>
          </p:cNvPr>
          <p:cNvSpPr/>
          <p:nvPr/>
        </p:nvSpPr>
        <p:spPr>
          <a:xfrm>
            <a:off x="2106668" y="306345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B17A46F-CAFE-8C6E-0CB8-DCCE10CB42B4}"/>
              </a:ext>
            </a:extLst>
          </p:cNvPr>
          <p:cNvSpPr/>
          <p:nvPr/>
        </p:nvSpPr>
        <p:spPr>
          <a:xfrm>
            <a:off x="3882506" y="22344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57D7B59-5947-3406-B402-04D044B8894E}"/>
              </a:ext>
            </a:extLst>
          </p:cNvPr>
          <p:cNvSpPr/>
          <p:nvPr/>
        </p:nvSpPr>
        <p:spPr>
          <a:xfrm>
            <a:off x="2663134" y="22586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3E82FED-0F23-C625-F43E-4E9500851EAB}"/>
              </a:ext>
            </a:extLst>
          </p:cNvPr>
          <p:cNvSpPr/>
          <p:nvPr/>
        </p:nvSpPr>
        <p:spPr>
          <a:xfrm>
            <a:off x="966753" y="228788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F1C2E64-E4AE-C107-0BD2-FEB81532930D}"/>
              </a:ext>
            </a:extLst>
          </p:cNvPr>
          <p:cNvSpPr/>
          <p:nvPr/>
        </p:nvSpPr>
        <p:spPr>
          <a:xfrm>
            <a:off x="5379646" y="309743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028422-70D1-836A-1850-BB8DFD85BED6}"/>
              </a:ext>
            </a:extLst>
          </p:cNvPr>
          <p:cNvSpPr/>
          <p:nvPr/>
        </p:nvSpPr>
        <p:spPr>
          <a:xfrm>
            <a:off x="5985694" y="20182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9715D8B-6E52-09BE-9E81-3FFD02302388}"/>
              </a:ext>
            </a:extLst>
          </p:cNvPr>
          <p:cNvSpPr/>
          <p:nvPr/>
        </p:nvSpPr>
        <p:spPr>
          <a:xfrm>
            <a:off x="6823251" y="334570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47EB37D-0FDA-E940-D61F-8834844BB195}"/>
              </a:ext>
            </a:extLst>
          </p:cNvPr>
          <p:cNvSpPr/>
          <p:nvPr/>
        </p:nvSpPr>
        <p:spPr>
          <a:xfrm>
            <a:off x="967795" y="229338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a,1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3633FC6-D241-E5D2-4A24-03E49818CB81}"/>
              </a:ext>
            </a:extLst>
          </p:cNvPr>
          <p:cNvSpPr/>
          <p:nvPr/>
        </p:nvSpPr>
        <p:spPr>
          <a:xfrm>
            <a:off x="2095675" y="30745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d,2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5357D5B-8C30-FAEF-AA25-4E280F7FBB09}"/>
              </a:ext>
            </a:extLst>
          </p:cNvPr>
          <p:cNvSpPr/>
          <p:nvPr/>
        </p:nvSpPr>
        <p:spPr>
          <a:xfrm>
            <a:off x="2660583" y="22623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b,3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73B3CD0-C76C-F2F4-00C9-F2A085D10CB9}"/>
              </a:ext>
            </a:extLst>
          </p:cNvPr>
          <p:cNvSpPr/>
          <p:nvPr/>
        </p:nvSpPr>
        <p:spPr>
          <a:xfrm>
            <a:off x="3870178" y="22344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c,4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A4194D1-2CD7-D77F-9442-9C424BD0B1E1}"/>
              </a:ext>
            </a:extLst>
          </p:cNvPr>
          <p:cNvSpPr/>
          <p:nvPr/>
        </p:nvSpPr>
        <p:spPr>
          <a:xfrm>
            <a:off x="5382941" y="309743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e,5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2F99319-9CA8-CB64-6D35-69B2DB41852E}"/>
              </a:ext>
            </a:extLst>
          </p:cNvPr>
          <p:cNvSpPr/>
          <p:nvPr/>
        </p:nvSpPr>
        <p:spPr>
          <a:xfrm>
            <a:off x="5979854" y="202311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f,6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95416CA-63F7-F951-A601-A79C700B1946}"/>
              </a:ext>
            </a:extLst>
          </p:cNvPr>
          <p:cNvSpPr/>
          <p:nvPr/>
        </p:nvSpPr>
        <p:spPr>
          <a:xfrm>
            <a:off x="6823251" y="334570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g,7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01D789A-4A8F-09C5-7BCE-B1A1FFD5E182}"/>
              </a:ext>
            </a:extLst>
          </p:cNvPr>
          <p:cNvCxnSpPr>
            <a:cxnSpLocks/>
            <a:stCxn id="77" idx="6"/>
            <a:endCxn id="76" idx="2"/>
          </p:cNvCxnSpPr>
          <p:nvPr/>
        </p:nvCxnSpPr>
        <p:spPr>
          <a:xfrm flipV="1">
            <a:off x="3328152" y="2540233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2EE7A17-54BD-154A-3C27-2DF47DB2F481}"/>
              </a:ext>
            </a:extLst>
          </p:cNvPr>
          <p:cNvCxnSpPr>
            <a:cxnSpLocks/>
            <a:stCxn id="75" idx="7"/>
            <a:endCxn id="77" idx="4"/>
          </p:cNvCxnSpPr>
          <p:nvPr/>
        </p:nvCxnSpPr>
        <p:spPr>
          <a:xfrm flipV="1">
            <a:off x="2674296" y="2870247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62289F5-2076-B875-4006-D9DD77D74DFF}"/>
              </a:ext>
            </a:extLst>
          </p:cNvPr>
          <p:cNvCxnSpPr>
            <a:cxnSpLocks/>
            <a:stCxn id="78" idx="5"/>
            <a:endCxn id="75" idx="1"/>
          </p:cNvCxnSpPr>
          <p:nvPr/>
        </p:nvCxnSpPr>
        <p:spPr>
          <a:xfrm>
            <a:off x="1534381" y="2809895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FA05E17F-C997-C04C-BDBD-03362D484476}"/>
              </a:ext>
            </a:extLst>
          </p:cNvPr>
          <p:cNvCxnSpPr>
            <a:stCxn id="76" idx="1"/>
            <a:endCxn id="78" idx="7"/>
          </p:cNvCxnSpPr>
          <p:nvPr/>
        </p:nvCxnSpPr>
        <p:spPr>
          <a:xfrm rot="16200000" flipH="1" flipV="1">
            <a:off x="2730420" y="1127967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E65413C-B5F7-D5F2-4094-8813BC69F5CB}"/>
              </a:ext>
            </a:extLst>
          </p:cNvPr>
          <p:cNvCxnSpPr>
            <a:cxnSpLocks/>
            <a:stCxn id="80" idx="5"/>
            <a:endCxn id="81" idx="0"/>
          </p:cNvCxnSpPr>
          <p:nvPr/>
        </p:nvCxnSpPr>
        <p:spPr>
          <a:xfrm>
            <a:off x="6553322" y="2540231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9A5019B-96A3-7506-F743-BC13CC1AE7B0}"/>
              </a:ext>
            </a:extLst>
          </p:cNvPr>
          <p:cNvCxnSpPr>
            <a:cxnSpLocks/>
            <a:stCxn id="81" idx="2"/>
            <a:endCxn id="79" idx="5"/>
          </p:cNvCxnSpPr>
          <p:nvPr/>
        </p:nvCxnSpPr>
        <p:spPr>
          <a:xfrm flipH="1" flipV="1">
            <a:off x="5947274" y="3619445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E62F742-379E-D6DA-3F6A-FAF28C0EE1BA}"/>
              </a:ext>
            </a:extLst>
          </p:cNvPr>
          <p:cNvCxnSpPr>
            <a:cxnSpLocks/>
            <a:stCxn id="79" idx="0"/>
            <a:endCxn id="80" idx="3"/>
          </p:cNvCxnSpPr>
          <p:nvPr/>
        </p:nvCxnSpPr>
        <p:spPr>
          <a:xfrm flipV="1">
            <a:off x="5712155" y="2540231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FB4B2CD-D05B-D209-20A7-376E7D1EE5A5}"/>
              </a:ext>
            </a:extLst>
          </p:cNvPr>
          <p:cNvCxnSpPr>
            <a:cxnSpLocks/>
            <a:stCxn id="76" idx="6"/>
            <a:endCxn id="79" idx="1"/>
          </p:cNvCxnSpPr>
          <p:nvPr/>
        </p:nvCxnSpPr>
        <p:spPr>
          <a:xfrm>
            <a:off x="4547524" y="2540233"/>
            <a:ext cx="929512" cy="64676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Connector: Curved 108">
            <a:extLst>
              <a:ext uri="{FF2B5EF4-FFF2-40B4-BE49-F238E27FC236}">
                <a16:creationId xmlns:a16="http://schemas.microsoft.com/office/drawing/2014/main" id="{8D9EAA6B-0FD4-6FA9-C559-52AC328190B1}"/>
              </a:ext>
            </a:extLst>
          </p:cNvPr>
          <p:cNvCxnSpPr>
            <a:cxnSpLocks/>
            <a:stCxn id="72" idx="6"/>
            <a:endCxn id="71" idx="6"/>
          </p:cNvCxnSpPr>
          <p:nvPr/>
        </p:nvCxnSpPr>
        <p:spPr>
          <a:xfrm>
            <a:off x="9155527" y="2560474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6962F316-3C11-D30A-157B-58E7D18BB77A}"/>
              </a:ext>
            </a:extLst>
          </p:cNvPr>
          <p:cNvCxnSpPr>
            <a:cxnSpLocks/>
            <a:stCxn id="71" idx="2"/>
            <a:endCxn id="72" idx="2"/>
          </p:cNvCxnSpPr>
          <p:nvPr/>
        </p:nvCxnSpPr>
        <p:spPr>
          <a:xfrm rot="10800000">
            <a:off x="8490509" y="2560474"/>
            <a:ext cx="12700" cy="785236"/>
          </a:xfrm>
          <a:prstGeom prst="curvedConnector3">
            <a:avLst>
              <a:gd name="adj1" fmla="val 18000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E26D2B3-305A-5433-3744-34FD5957E095}"/>
              </a:ext>
            </a:extLst>
          </p:cNvPr>
          <p:cNvCxnSpPr>
            <a:cxnSpLocks/>
            <a:stCxn id="66" idx="5"/>
            <a:endCxn id="67" idx="0"/>
          </p:cNvCxnSpPr>
          <p:nvPr/>
        </p:nvCxnSpPr>
        <p:spPr>
          <a:xfrm>
            <a:off x="11022327" y="1424891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3E2FD32-726C-B9B5-6232-F1EB117FC0BE}"/>
              </a:ext>
            </a:extLst>
          </p:cNvPr>
          <p:cNvCxnSpPr>
            <a:cxnSpLocks/>
            <a:stCxn id="67" idx="2"/>
            <a:endCxn id="65" idx="5"/>
          </p:cNvCxnSpPr>
          <p:nvPr/>
        </p:nvCxnSpPr>
        <p:spPr>
          <a:xfrm flipH="1" flipV="1">
            <a:off x="10416279" y="2504105"/>
            <a:ext cx="875977" cy="32054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3881EDA-E55E-5286-CF19-74868229174A}"/>
              </a:ext>
            </a:extLst>
          </p:cNvPr>
          <p:cNvCxnSpPr>
            <a:cxnSpLocks/>
            <a:stCxn id="65" idx="0"/>
            <a:endCxn id="66" idx="3"/>
          </p:cNvCxnSpPr>
          <p:nvPr/>
        </p:nvCxnSpPr>
        <p:spPr>
          <a:xfrm flipV="1">
            <a:off x="10181160" y="1424891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80EA0E3-4F2A-C1D3-862B-D7C7372AFA65}"/>
              </a:ext>
            </a:extLst>
          </p:cNvPr>
          <p:cNvCxnSpPr>
            <a:cxnSpLocks/>
          </p:cNvCxnSpPr>
          <p:nvPr/>
        </p:nvCxnSpPr>
        <p:spPr>
          <a:xfrm flipH="1">
            <a:off x="9058137" y="2293818"/>
            <a:ext cx="790514" cy="5636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8EC961A-5F23-79EB-5526-B89067A6AAAF}"/>
              </a:ext>
            </a:extLst>
          </p:cNvPr>
          <p:cNvGrpSpPr/>
          <p:nvPr/>
        </p:nvGrpSpPr>
        <p:grpSpPr>
          <a:xfrm>
            <a:off x="819083" y="795214"/>
            <a:ext cx="11372916" cy="3477065"/>
            <a:chOff x="694705" y="-23222"/>
            <a:chExt cx="11372916" cy="3477065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07223E5-E45E-B7D6-1A15-26D40F73A36E}"/>
                </a:ext>
              </a:extLst>
            </p:cNvPr>
            <p:cNvSpPr/>
            <p:nvPr/>
          </p:nvSpPr>
          <p:spPr>
            <a:xfrm>
              <a:off x="694705" y="860961"/>
              <a:ext cx="3857139" cy="2125424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C77D25E-A49D-EA77-F9D4-8E2F2A11873E}"/>
                </a:ext>
              </a:extLst>
            </p:cNvPr>
            <p:cNvSpPr/>
            <p:nvPr/>
          </p:nvSpPr>
          <p:spPr>
            <a:xfrm>
              <a:off x="5062734" y="1093933"/>
              <a:ext cx="2604776" cy="235991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1079EEA-8B6D-C3D4-F751-76D1D9E06DB6}"/>
                </a:ext>
              </a:extLst>
            </p:cNvPr>
            <p:cNvSpPr/>
            <p:nvPr/>
          </p:nvSpPr>
          <p:spPr>
            <a:xfrm>
              <a:off x="7958634" y="1145645"/>
              <a:ext cx="1431945" cy="2079568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D94AB2E-00CE-F11C-5475-FE734D37E321}"/>
                </a:ext>
              </a:extLst>
            </p:cNvPr>
            <p:cNvSpPr/>
            <p:nvPr/>
          </p:nvSpPr>
          <p:spPr>
            <a:xfrm>
              <a:off x="9611476" y="-23222"/>
              <a:ext cx="2456145" cy="2462993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Speech Bubble: Rectangle 119">
                <a:extLst>
                  <a:ext uri="{FF2B5EF4-FFF2-40B4-BE49-F238E27FC236}">
                    <a16:creationId xmlns:a16="http://schemas.microsoft.com/office/drawing/2014/main" id="{7DCDB690-FA95-826E-B4BA-CA60100D3690}"/>
                  </a:ext>
                </a:extLst>
              </p:cNvPr>
              <p:cNvSpPr/>
              <p:nvPr/>
            </p:nvSpPr>
            <p:spPr>
              <a:xfrm>
                <a:off x="10545036" y="2676101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0" name="Speech Bubble: Rectangle 119">
                <a:extLst>
                  <a:ext uri="{FF2B5EF4-FFF2-40B4-BE49-F238E27FC236}">
                    <a16:creationId xmlns:a16="http://schemas.microsoft.com/office/drawing/2014/main" id="{7DCDB690-FA95-826E-B4BA-CA60100D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036" y="2676101"/>
                <a:ext cx="761007" cy="534559"/>
              </a:xfrm>
              <a:prstGeom prst="wedgeRectCallou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Speech Bubble: Rectangle 120">
                <a:extLst>
                  <a:ext uri="{FF2B5EF4-FFF2-40B4-BE49-F238E27FC236}">
                    <a16:creationId xmlns:a16="http://schemas.microsoft.com/office/drawing/2014/main" id="{9557E5DE-F134-589A-50C6-582E6F03D75D}"/>
                  </a:ext>
                </a:extLst>
              </p:cNvPr>
              <p:cNvSpPr/>
              <p:nvPr/>
            </p:nvSpPr>
            <p:spPr>
              <a:xfrm>
                <a:off x="8424052" y="3509054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1" name="Speech Bubble: Rectangle 120">
                <a:extLst>
                  <a:ext uri="{FF2B5EF4-FFF2-40B4-BE49-F238E27FC236}">
                    <a16:creationId xmlns:a16="http://schemas.microsoft.com/office/drawing/2014/main" id="{9557E5DE-F134-589A-50C6-582E6F03D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052" y="3509054"/>
                <a:ext cx="761007" cy="534559"/>
              </a:xfrm>
              <a:prstGeom prst="wedgeRectCallou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Speech Bubble: Rectangle 121">
                <a:extLst>
                  <a:ext uri="{FF2B5EF4-FFF2-40B4-BE49-F238E27FC236}">
                    <a16:creationId xmlns:a16="http://schemas.microsoft.com/office/drawing/2014/main" id="{C8C97C07-F3A5-7BB7-64F7-8F08DEBBFA06}"/>
                  </a:ext>
                </a:extLst>
              </p:cNvPr>
              <p:cNvSpPr/>
              <p:nvPr/>
            </p:nvSpPr>
            <p:spPr>
              <a:xfrm>
                <a:off x="6049363" y="3691790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2" name="Speech Bubble: Rectangle 121">
                <a:extLst>
                  <a:ext uri="{FF2B5EF4-FFF2-40B4-BE49-F238E27FC236}">
                    <a16:creationId xmlns:a16="http://schemas.microsoft.com/office/drawing/2014/main" id="{C8C97C07-F3A5-7BB7-64F7-8F08DEBBF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363" y="3691790"/>
                <a:ext cx="761007" cy="534559"/>
              </a:xfrm>
              <a:prstGeom prst="wedgeRectCallou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Speech Bubble: Rectangle 122">
                <a:extLst>
                  <a:ext uri="{FF2B5EF4-FFF2-40B4-BE49-F238E27FC236}">
                    <a16:creationId xmlns:a16="http://schemas.microsoft.com/office/drawing/2014/main" id="{54F378E6-AC3E-7FD2-5056-9884279ECBED}"/>
                  </a:ext>
                </a:extLst>
              </p:cNvPr>
              <p:cNvSpPr/>
              <p:nvPr/>
            </p:nvSpPr>
            <p:spPr>
              <a:xfrm>
                <a:off x="2731507" y="3197014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3" name="Speech Bubble: Rectangle 122">
                <a:extLst>
                  <a:ext uri="{FF2B5EF4-FFF2-40B4-BE49-F238E27FC236}">
                    <a16:creationId xmlns:a16="http://schemas.microsoft.com/office/drawing/2014/main" id="{54F378E6-AC3E-7FD2-5056-9884279EC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07" y="3197014"/>
                <a:ext cx="761007" cy="534559"/>
              </a:xfrm>
              <a:prstGeom prst="wedgeRectCallou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3DE86D7-F2D5-876F-35A1-E464DC74DA55}"/>
                  </a:ext>
                </a:extLst>
              </p:cNvPr>
              <p:cNvSpPr txBox="1"/>
              <p:nvPr/>
            </p:nvSpPr>
            <p:spPr>
              <a:xfrm>
                <a:off x="8113155" y="1550016"/>
                <a:ext cx="1391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3DE86D7-F2D5-876F-35A1-E464DC74D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155" y="1550016"/>
                <a:ext cx="1391342" cy="369332"/>
              </a:xfrm>
              <a:prstGeom prst="rect">
                <a:avLst/>
              </a:prstGeom>
              <a:blipFill>
                <a:blip r:embed="rId1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112E315-E478-73B5-65E2-B16D6F7BDCC2}"/>
                  </a:ext>
                </a:extLst>
              </p:cNvPr>
              <p:cNvSpPr txBox="1"/>
              <p:nvPr/>
            </p:nvSpPr>
            <p:spPr>
              <a:xfrm>
                <a:off x="5823867" y="1534098"/>
                <a:ext cx="1253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112E315-E478-73B5-65E2-B16D6F7BD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867" y="1534098"/>
                <a:ext cx="1253484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FC5C3E5-66D4-BEC9-F0F7-5FB46FB3E858}"/>
                  </a:ext>
                </a:extLst>
              </p:cNvPr>
              <p:cNvSpPr txBox="1"/>
              <p:nvPr/>
            </p:nvSpPr>
            <p:spPr>
              <a:xfrm>
                <a:off x="2141015" y="1625754"/>
                <a:ext cx="1253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FC5C3E5-66D4-BEC9-F0F7-5FB46FB3E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15" y="1625754"/>
                <a:ext cx="1253484" cy="369332"/>
              </a:xfrm>
              <a:prstGeom prst="rect">
                <a:avLst/>
              </a:prstGeom>
              <a:blipFill>
                <a:blip r:embed="rId1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51FF4D46-A7D6-EA6F-ABE2-82A0AD83E8F4}"/>
                  </a:ext>
                </a:extLst>
              </p:cNvPr>
              <p:cNvSpPr txBox="1"/>
              <p:nvPr/>
            </p:nvSpPr>
            <p:spPr>
              <a:xfrm>
                <a:off x="9578885" y="5690292"/>
                <a:ext cx="25507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CA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CA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𝐦𝐚𝐱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51FF4D46-A7D6-EA6F-ABE2-82A0AD83E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885" y="5690292"/>
                <a:ext cx="2550763" cy="646331"/>
              </a:xfrm>
              <a:prstGeom prst="rect">
                <a:avLst/>
              </a:prstGeom>
              <a:blipFill>
                <a:blip r:embed="rId16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2B20F6A-95FF-5CDA-A11E-BF0850A13DC9}"/>
                  </a:ext>
                </a:extLst>
              </p:cNvPr>
              <p:cNvSpPr txBox="1"/>
              <p:nvPr/>
            </p:nvSpPr>
            <p:spPr>
              <a:xfrm>
                <a:off x="8094490" y="4355814"/>
                <a:ext cx="1391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2B20F6A-95FF-5CDA-A11E-BF0850A13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90" y="4355814"/>
                <a:ext cx="1391342" cy="369332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55B9A61-3BEC-75E2-31D8-33EE97733353}"/>
                  </a:ext>
                </a:extLst>
              </p:cNvPr>
              <p:cNvSpPr txBox="1"/>
              <p:nvPr/>
            </p:nvSpPr>
            <p:spPr>
              <a:xfrm>
                <a:off x="6479624" y="4805264"/>
                <a:ext cx="1391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55B9A61-3BEC-75E2-31D8-33EE97733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624" y="4805264"/>
                <a:ext cx="1391342" cy="369332"/>
              </a:xfrm>
              <a:prstGeom prst="rect">
                <a:avLst/>
              </a:prstGeom>
              <a:blipFill>
                <a:blip r:embed="rId18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B39DFA9-A4FA-6077-3019-37F736FB5272}"/>
                  </a:ext>
                </a:extLst>
              </p:cNvPr>
              <p:cNvSpPr txBox="1"/>
              <p:nvPr/>
            </p:nvSpPr>
            <p:spPr>
              <a:xfrm>
                <a:off x="2061467" y="4112959"/>
                <a:ext cx="1391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B39DFA9-A4FA-6077-3019-37F736FB5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467" y="4112959"/>
                <a:ext cx="1391342" cy="369332"/>
              </a:xfrm>
              <a:prstGeom prst="rect">
                <a:avLst/>
              </a:prstGeom>
              <a:blipFill>
                <a:blip r:embed="rId1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3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0" grpId="0"/>
      <p:bldP spid="61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ED19-D0A7-483E-84C7-1E749263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65" y="-2"/>
            <a:ext cx="11698494" cy="102838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A Key Lemma</a:t>
            </a:r>
            <a:endParaRPr lang="en-US" sz="3200" b="1" u="sng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C8503-F550-4809-B298-FE4B163432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903" y="1077083"/>
                <a:ext cx="11307018" cy="496459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Lemma:</a:t>
                </a:r>
                <a:r>
                  <a:rPr lang="en-US" dirty="0">
                    <a:solidFill>
                      <a:srgbClr val="000000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are SCCs and there is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>
                  <a:solidFill>
                    <a:srgbClr val="000000"/>
                  </a:solidFill>
                </a:endParaRPr>
              </a:p>
              <a:p>
                <a:endParaRPr lang="en-US" b="1" dirty="0">
                  <a:solidFill>
                    <a:srgbClr val="000000"/>
                  </a:solidFill>
                </a:endParaRPr>
              </a:p>
              <a:p>
                <a:r>
                  <a:rPr lang="en-US" b="1" dirty="0">
                    <a:solidFill>
                      <a:srgbClr val="000000"/>
                    </a:solidFill>
                  </a:rPr>
                  <a:t>Proof. </a:t>
                </a:r>
                <a:r>
                  <a:rPr lang="en-US" dirty="0">
                    <a:solidFill>
                      <a:srgbClr val="000000"/>
                    </a:solidFill>
                  </a:rPr>
                  <a:t>Case 1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):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be the earliest discovered node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All nodes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are white-reachable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so they are </a:t>
                </a:r>
                <a:r>
                  <a:rPr lang="en-US" b="1" dirty="0">
                    <a:solidFill>
                      <a:srgbClr val="000000"/>
                    </a:solidFill>
                  </a:rPr>
                  <a:t>descendants in the DFS forest </a:t>
                </a:r>
                <a:r>
                  <a:rPr lang="en-US" dirty="0">
                    <a:solidFill>
                      <a:srgbClr val="000000"/>
                    </a:solidFill>
                  </a:rPr>
                  <a:t>and </a:t>
                </a:r>
                <a:r>
                  <a:rPr lang="en-US" b="1" dirty="0">
                    <a:solidFill>
                      <a:srgbClr val="000000"/>
                    </a:solidFill>
                  </a:rPr>
                  <a:t>finish before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]&gt;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C8503-F550-4809-B298-FE4B16343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903" y="1077083"/>
                <a:ext cx="11307018" cy="4964590"/>
              </a:xfrm>
              <a:blipFill>
                <a:blip r:embed="rId3"/>
                <a:stretch>
                  <a:fillRect l="-1402" t="-24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94421D1-A1F3-44C6-88DC-B782C6361AB7}"/>
              </a:ext>
            </a:extLst>
          </p:cNvPr>
          <p:cNvSpPr/>
          <p:nvPr/>
        </p:nvSpPr>
        <p:spPr>
          <a:xfrm>
            <a:off x="6231872" y="2484783"/>
            <a:ext cx="1121982" cy="67200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C3FBE7E-F5D4-4BBB-829A-68609412AF95}"/>
                  </a:ext>
                </a:extLst>
              </p:cNvPr>
              <p:cNvSpPr/>
              <p:nvPr/>
            </p:nvSpPr>
            <p:spPr>
              <a:xfrm>
                <a:off x="7968061" y="2528563"/>
                <a:ext cx="1121982" cy="672004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C3FBE7E-F5D4-4BBB-829A-68609412A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061" y="2528563"/>
                <a:ext cx="1121982" cy="67200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AEA71B-C0FA-40AC-9180-CEA109C4D254}"/>
                  </a:ext>
                </a:extLst>
              </p:cNvPr>
              <p:cNvSpPr/>
              <p:nvPr/>
            </p:nvSpPr>
            <p:spPr>
              <a:xfrm>
                <a:off x="9885784" y="2441004"/>
                <a:ext cx="925632" cy="672004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AEA71B-C0FA-40AC-9180-CEA109C4D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784" y="2441004"/>
                <a:ext cx="925632" cy="67200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2D591945-4B44-4188-BEFD-68542C5F1570}"/>
              </a:ext>
            </a:extLst>
          </p:cNvPr>
          <p:cNvSpPr/>
          <p:nvPr/>
        </p:nvSpPr>
        <p:spPr>
          <a:xfrm>
            <a:off x="11091939" y="1688264"/>
            <a:ext cx="925632" cy="67200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0B2C3C-C4CB-4D24-A2F2-6008E6E7E831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7353854" y="2820785"/>
            <a:ext cx="702595" cy="5090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0D5024-F5E4-4558-AB1E-CCEAC84691D6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9090043" y="2777006"/>
            <a:ext cx="795741" cy="8755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0D27B5-1416-4579-BE92-7D2C2AD947DC}"/>
              </a:ext>
            </a:extLst>
          </p:cNvPr>
          <p:cNvCxnSpPr>
            <a:cxnSpLocks/>
            <a:stCxn id="7" idx="2"/>
            <a:endCxn id="5" idx="7"/>
          </p:cNvCxnSpPr>
          <p:nvPr/>
        </p:nvCxnSpPr>
        <p:spPr>
          <a:xfrm flipH="1">
            <a:off x="8925733" y="2024266"/>
            <a:ext cx="2166206" cy="60271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13F6F2-5C2A-48F1-8D66-0D49E6C821FB}"/>
                  </a:ext>
                </a:extLst>
              </p:cNvPr>
              <p:cNvSpPr txBox="1"/>
              <p:nvPr/>
            </p:nvSpPr>
            <p:spPr>
              <a:xfrm>
                <a:off x="9285734" y="3298980"/>
                <a:ext cx="2731837" cy="646331"/>
              </a:xfrm>
              <a:prstGeom prst="wedgeRectCallout">
                <a:avLst>
                  <a:gd name="adj1" fmla="val -15744"/>
                  <a:gd name="adj2" fmla="val -10402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= earliest discovered node in here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13F6F2-5C2A-48F1-8D66-0D49E6C82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734" y="3298980"/>
                <a:ext cx="2731837" cy="646331"/>
              </a:xfrm>
              <a:prstGeom prst="wedgeRectCallout">
                <a:avLst>
                  <a:gd name="adj1" fmla="val -15744"/>
                  <a:gd name="adj2" fmla="val -104027"/>
                </a:avLst>
              </a:prstGeom>
              <a:blipFill>
                <a:blip r:embed="rId6"/>
                <a:stretch>
                  <a:fillRect r="-2889" b="-843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7FFE91-90E0-FF35-41CB-F9E64454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A11D3E-A310-7557-2E6D-679A528E25C5}"/>
                  </a:ext>
                </a:extLst>
              </p:cNvPr>
              <p:cNvSpPr txBox="1"/>
              <p:nvPr/>
            </p:nvSpPr>
            <p:spPr>
              <a:xfrm>
                <a:off x="3322326" y="2268882"/>
                <a:ext cx="2166207" cy="369332"/>
              </a:xfrm>
              <a:prstGeom prst="wedgeRectCallout">
                <a:avLst>
                  <a:gd name="adj1" fmla="val 6089"/>
                  <a:gd name="adj2" fmla="val 10669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discovered first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A11D3E-A310-7557-2E6D-679A528E2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326" y="2268882"/>
                <a:ext cx="2166207" cy="369332"/>
              </a:xfrm>
              <a:prstGeom prst="wedgeRectCallout">
                <a:avLst>
                  <a:gd name="adj1" fmla="val 6089"/>
                  <a:gd name="adj2" fmla="val 106698"/>
                </a:avLst>
              </a:prstGeom>
              <a:blipFill>
                <a:blip r:embed="rId7"/>
                <a:stretch>
                  <a:fillRect t="-4082" r="-140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5F25A9-64D1-E589-C059-A0B920BAD68E}"/>
                  </a:ext>
                </a:extLst>
              </p:cNvPr>
              <p:cNvSpPr/>
              <p:nvPr/>
            </p:nvSpPr>
            <p:spPr>
              <a:xfrm>
                <a:off x="6129575" y="1998751"/>
                <a:ext cx="3676972" cy="4438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</a:rPr>
                  <a:t>Component graph for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5F25A9-64D1-E589-C059-A0B920BAD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575" y="1998751"/>
                <a:ext cx="3676972" cy="443888"/>
              </a:xfrm>
              <a:prstGeom prst="rect">
                <a:avLst/>
              </a:prstGeom>
              <a:blipFill>
                <a:blip r:embed="rId8"/>
                <a:stretch>
                  <a:fillRect l="-2488" t="-12329" r="-166" b="-32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08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23" grpId="0" animBg="1"/>
      <p:bldP spid="14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C8503-F550-4809-B298-FE4B163432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903" y="1077082"/>
                <a:ext cx="11307018" cy="548700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Lemma:</a:t>
                </a:r>
                <a:r>
                  <a:rPr lang="en-US" dirty="0">
                    <a:solidFill>
                      <a:srgbClr val="000000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are SCCs and there is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>
                  <a:solidFill>
                    <a:srgbClr val="000000"/>
                  </a:solidFill>
                </a:endParaRPr>
              </a:p>
              <a:p>
                <a:endParaRPr lang="en-US" b="1" dirty="0">
                  <a:solidFill>
                    <a:srgbClr val="000000"/>
                  </a:solidFill>
                </a:endParaRPr>
              </a:p>
              <a:p>
                <a:r>
                  <a:rPr lang="en-US" b="1" dirty="0">
                    <a:solidFill>
                      <a:srgbClr val="000000"/>
                    </a:solidFill>
                  </a:rPr>
                  <a:t>Proof. Case 2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):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Since component graph is a DAG, there is </a:t>
                </a:r>
                <a:r>
                  <a:rPr lang="en-US" b="1" dirty="0">
                    <a:solidFill>
                      <a:srgbClr val="000000"/>
                    </a:solidFill>
                  </a:rPr>
                  <a:t>no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Thus, </a:t>
                </a:r>
                <a:r>
                  <a:rPr lang="en-US" b="1" dirty="0">
                    <a:solidFill>
                      <a:srgbClr val="000000"/>
                    </a:solidFill>
                  </a:rPr>
                  <a:t>no nodes </a:t>
                </a:r>
                <a:r>
                  <a:rPr lang="en-US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are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So we discover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finish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without </a:t>
                </a:r>
                <a:r>
                  <a:rPr lang="en-US" dirty="0">
                    <a:solidFill>
                      <a:srgbClr val="000000"/>
                    </a:solidFill>
                  </a:rPr>
                  <a:t>discovering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]&lt;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 </a:t>
                </a:r>
                <a:r>
                  <a:rPr lang="en-US" b="1" dirty="0">
                    <a:solidFill>
                      <a:srgbClr val="000000"/>
                    </a:solidFill>
                  </a:rPr>
                  <a:t>QED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C8503-F550-4809-B298-FE4B16343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903" y="1077082"/>
                <a:ext cx="11307018" cy="5487004"/>
              </a:xfrm>
              <a:blipFill>
                <a:blip r:embed="rId2"/>
                <a:stretch>
                  <a:fillRect l="-1402" t="-2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94421D1-A1F3-44C6-88DC-B782C6361AB7}"/>
              </a:ext>
            </a:extLst>
          </p:cNvPr>
          <p:cNvSpPr/>
          <p:nvPr/>
        </p:nvSpPr>
        <p:spPr>
          <a:xfrm>
            <a:off x="6262555" y="2480807"/>
            <a:ext cx="1121982" cy="67200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C3FBE7E-F5D4-4BBB-829A-68609412AF95}"/>
                  </a:ext>
                </a:extLst>
              </p:cNvPr>
              <p:cNvSpPr/>
              <p:nvPr/>
            </p:nvSpPr>
            <p:spPr>
              <a:xfrm>
                <a:off x="7998744" y="2524587"/>
                <a:ext cx="1121982" cy="672004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C3FBE7E-F5D4-4BBB-829A-68609412A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744" y="2524587"/>
                <a:ext cx="1121982" cy="67200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AEA71B-C0FA-40AC-9180-CEA109C4D254}"/>
                  </a:ext>
                </a:extLst>
              </p:cNvPr>
              <p:cNvSpPr/>
              <p:nvPr/>
            </p:nvSpPr>
            <p:spPr>
              <a:xfrm>
                <a:off x="9916467" y="2437028"/>
                <a:ext cx="925632" cy="672004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AEA71B-C0FA-40AC-9180-CEA109C4D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467" y="2437028"/>
                <a:ext cx="925632" cy="67200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2D591945-4B44-4188-BEFD-68542C5F1570}"/>
              </a:ext>
            </a:extLst>
          </p:cNvPr>
          <p:cNvSpPr/>
          <p:nvPr/>
        </p:nvSpPr>
        <p:spPr>
          <a:xfrm>
            <a:off x="11122622" y="1684288"/>
            <a:ext cx="925632" cy="67200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0B2C3C-C4CB-4D24-A2F2-6008E6E7E831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7384537" y="2816809"/>
            <a:ext cx="702595" cy="5090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0D5024-F5E4-4558-AB1E-CCEAC84691D6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9120726" y="2773030"/>
            <a:ext cx="795741" cy="8755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0D27B5-1416-4579-BE92-7D2C2AD947DC}"/>
              </a:ext>
            </a:extLst>
          </p:cNvPr>
          <p:cNvCxnSpPr>
            <a:cxnSpLocks/>
            <a:stCxn id="7" idx="2"/>
            <a:endCxn id="5" idx="7"/>
          </p:cNvCxnSpPr>
          <p:nvPr/>
        </p:nvCxnSpPr>
        <p:spPr>
          <a:xfrm flipH="1">
            <a:off x="8956416" y="2020290"/>
            <a:ext cx="2166206" cy="60271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38F4E61-724E-425B-AF5C-93D29041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65" y="-2"/>
            <a:ext cx="11698494" cy="102838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A Key Lemma</a:t>
            </a:r>
            <a:endParaRPr lang="en-US" sz="3200" b="1" u="sng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A18D82-562F-5723-E879-F8288F1F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2CD00D-EC18-5EC7-DD43-BDDE346D7982}"/>
                  </a:ext>
                </a:extLst>
              </p:cNvPr>
              <p:cNvSpPr txBox="1"/>
              <p:nvPr/>
            </p:nvSpPr>
            <p:spPr>
              <a:xfrm>
                <a:off x="3051211" y="2161996"/>
                <a:ext cx="2166206" cy="395621"/>
              </a:xfrm>
              <a:prstGeom prst="wedgeRectCallout">
                <a:avLst>
                  <a:gd name="adj1" fmla="val 15316"/>
                  <a:gd name="adj2" fmla="val 13334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discovered first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2CD00D-EC18-5EC7-DD43-BDDE346D7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11" y="2161996"/>
                <a:ext cx="2166206" cy="395621"/>
              </a:xfrm>
              <a:prstGeom prst="wedgeRectCallout">
                <a:avLst>
                  <a:gd name="adj1" fmla="val 15316"/>
                  <a:gd name="adj2" fmla="val 133345"/>
                </a:avLst>
              </a:prstGeom>
              <a:blipFill>
                <a:blip r:embed="rId5"/>
                <a:stretch>
                  <a:fillRect t="-4918" r="-140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E049E2-CA36-5D3F-925C-1794116190CA}"/>
                  </a:ext>
                </a:extLst>
              </p:cNvPr>
              <p:cNvSpPr/>
              <p:nvPr/>
            </p:nvSpPr>
            <p:spPr>
              <a:xfrm>
                <a:off x="6160258" y="1960304"/>
                <a:ext cx="3676972" cy="4438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</a:rPr>
                  <a:t>Component graph for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E049E2-CA36-5D3F-925C-179411619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258" y="1960304"/>
                <a:ext cx="3676972" cy="443888"/>
              </a:xfrm>
              <a:prstGeom prst="rect">
                <a:avLst/>
              </a:prstGeom>
              <a:blipFill>
                <a:blip r:embed="rId6"/>
                <a:stretch>
                  <a:fillRect l="-2488" t="-13889" r="-166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4824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ED9A-2BA5-C048-A70C-619A0EE7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8" y="-2"/>
            <a:ext cx="10332303" cy="764941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Completing the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13604-C4B5-F5AF-B03D-4268EAAC0D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830" y="835036"/>
                <a:ext cx="11557570" cy="5478434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Suppose we have performed DFS to get our finish times,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and we are about to perform </a:t>
                </a:r>
                <a:r>
                  <a:rPr lang="en-CA" dirty="0" err="1">
                    <a:solidFill>
                      <a:srgbClr val="000000"/>
                    </a:solidFill>
                  </a:rPr>
                  <a:t>SCCVisits</a:t>
                </a:r>
                <a:r>
                  <a:rPr lang="en-CA" dirty="0">
                    <a:solidFill>
                      <a:srgbClr val="000000"/>
                    </a:solidFill>
                  </a:rPr>
                  <a:t> on the reverse graph</a:t>
                </a: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We prove each top-level  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SCCVisit</a:t>
                </a:r>
                <a:r>
                  <a:rPr lang="en-CA" b="1" dirty="0">
                    <a:solidFill>
                      <a:srgbClr val="000000"/>
                    </a:solidFill>
                  </a:rPr>
                  <a:t> call visits precisely one SCC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Consider the first top-level </a:t>
                </a:r>
                <a:r>
                  <a:rPr lang="en-CA" dirty="0" err="1">
                    <a:solidFill>
                      <a:srgbClr val="000000"/>
                    </a:solidFill>
                  </a:rPr>
                  <a:t>SCCVisit</a:t>
                </a:r>
                <a:r>
                  <a:rPr lang="en-CA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the SCC containing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other SCC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Since we call </a:t>
                </a:r>
                <a:r>
                  <a:rPr lang="en-CA" dirty="0" err="1">
                    <a:solidFill>
                      <a:srgbClr val="000000"/>
                    </a:solidFill>
                  </a:rPr>
                  <a:t>SCCVisit</a:t>
                </a:r>
                <a:r>
                  <a:rPr lang="en-CA" dirty="0">
                    <a:solidFill>
                      <a:srgbClr val="000000"/>
                    </a:solidFill>
                  </a:rPr>
                  <a:t> on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nodes starting from the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largest finish time</a:t>
                </a:r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We know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13604-C4B5-F5AF-B03D-4268EAAC0D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830" y="835036"/>
                <a:ext cx="11557570" cy="5478434"/>
              </a:xfrm>
              <a:blipFill>
                <a:blip r:embed="rId3"/>
                <a:stretch>
                  <a:fillRect l="-1424" t="-21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482D5-3485-1468-376C-1FBBCF8C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24" y="640583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F5D5E9-A839-911E-9A85-1DF04BE49CA9}"/>
              </a:ext>
            </a:extLst>
          </p:cNvPr>
          <p:cNvSpPr/>
          <p:nvPr/>
        </p:nvSpPr>
        <p:spPr>
          <a:xfrm>
            <a:off x="6096000" y="4366578"/>
            <a:ext cx="1121982" cy="67200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E4819F-59D4-6157-420E-77A8B4E01F39}"/>
                  </a:ext>
                </a:extLst>
              </p:cNvPr>
              <p:cNvSpPr/>
              <p:nvPr/>
            </p:nvSpPr>
            <p:spPr>
              <a:xfrm>
                <a:off x="7666102" y="4449027"/>
                <a:ext cx="1121982" cy="672004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E4819F-59D4-6157-420E-77A8B4E01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102" y="4449027"/>
                <a:ext cx="1121982" cy="67200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5BF0282-98C5-0AED-F03C-A16229D72149}"/>
                  </a:ext>
                </a:extLst>
              </p:cNvPr>
              <p:cNvSpPr/>
              <p:nvPr/>
            </p:nvSpPr>
            <p:spPr>
              <a:xfrm>
                <a:off x="9522229" y="4657396"/>
                <a:ext cx="925632" cy="672004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5BF0282-98C5-0AED-F03C-A16229D72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229" y="4657396"/>
                <a:ext cx="925632" cy="67200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D107DD6F-EEC3-E533-F34F-F43D1AAA83D6}"/>
              </a:ext>
            </a:extLst>
          </p:cNvPr>
          <p:cNvSpPr/>
          <p:nvPr/>
        </p:nvSpPr>
        <p:spPr>
          <a:xfrm>
            <a:off x="10728384" y="3904656"/>
            <a:ext cx="925632" cy="67200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D6AC07-9E02-0FF1-90C2-236C4EE7896B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7217982" y="4702580"/>
            <a:ext cx="508712" cy="8244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40DF1F-1DCA-9332-06B4-F4E923DB3116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788084" y="4240658"/>
            <a:ext cx="1940300" cy="41673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9DF215-5D99-B657-53D3-D34902E60F7D}"/>
                  </a:ext>
                </a:extLst>
              </p:cNvPr>
              <p:cNvSpPr txBox="1"/>
              <p:nvPr/>
            </p:nvSpPr>
            <p:spPr>
              <a:xfrm>
                <a:off x="9200381" y="4122841"/>
                <a:ext cx="1157805" cy="369332"/>
              </a:xfrm>
              <a:prstGeom prst="wedgeRectCallout">
                <a:avLst>
                  <a:gd name="adj1" fmla="val 24116"/>
                  <a:gd name="adj2" fmla="val 13493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in here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9DF215-5D99-B657-53D3-D34902E60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381" y="4122841"/>
                <a:ext cx="1157805" cy="369332"/>
              </a:xfrm>
              <a:prstGeom prst="wedgeRectCallout">
                <a:avLst>
                  <a:gd name="adj1" fmla="val 24116"/>
                  <a:gd name="adj2" fmla="val 134936"/>
                </a:avLst>
              </a:prstGeom>
              <a:blipFill>
                <a:blip r:embed="rId6"/>
                <a:stretch>
                  <a:fillRect t="-3478" r="-364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D94752-DE6A-69CD-1445-7A37A9DDEF26}"/>
                  </a:ext>
                </a:extLst>
              </p:cNvPr>
              <p:cNvSpPr txBox="1"/>
              <p:nvPr/>
            </p:nvSpPr>
            <p:spPr>
              <a:xfrm>
                <a:off x="8461045" y="5492891"/>
                <a:ext cx="3048000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component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D94752-DE6A-69CD-1445-7A37A9DDE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045" y="5492891"/>
                <a:ext cx="3048000" cy="369332"/>
              </a:xfrm>
              <a:prstGeom prst="rect">
                <a:avLst/>
              </a:prstGeom>
              <a:blipFill>
                <a:blip r:embed="rId7"/>
                <a:stretch>
                  <a:fillRect l="-1594" t="-6349" b="-222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13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1017F51-8499-91C2-0E43-19DEC6215634}"/>
              </a:ext>
            </a:extLst>
          </p:cNvPr>
          <p:cNvSpPr txBox="1"/>
          <p:nvPr/>
        </p:nvSpPr>
        <p:spPr>
          <a:xfrm>
            <a:off x="8982808" y="87036"/>
            <a:ext cx="3146859" cy="646331"/>
          </a:xfrm>
          <a:prstGeom prst="wedgeRectCallout">
            <a:avLst>
              <a:gd name="adj1" fmla="val -48753"/>
              <a:gd name="adj2" fmla="val 294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… and sets comp[v] = </a:t>
            </a:r>
            <a:r>
              <a:rPr lang="en-CA" dirty="0" err="1">
                <a:solidFill>
                  <a:srgbClr val="000000"/>
                </a:solidFill>
              </a:rPr>
              <a:t>scc</a:t>
            </a:r>
            <a:r>
              <a:rPr lang="en-CA" dirty="0">
                <a:solidFill>
                  <a:srgbClr val="000000"/>
                </a:solidFill>
              </a:rPr>
              <a:t> for all nodes in the SCC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143C67-6D60-2C82-ADC2-7C89E7D80913}"/>
              </a:ext>
            </a:extLst>
          </p:cNvPr>
          <p:cNvSpPr txBox="1"/>
          <p:nvPr/>
        </p:nvSpPr>
        <p:spPr>
          <a:xfrm>
            <a:off x="9241936" y="698501"/>
            <a:ext cx="2887731" cy="646331"/>
          </a:xfrm>
          <a:prstGeom prst="wedgeRectCallout">
            <a:avLst>
              <a:gd name="adj1" fmla="val -48753"/>
              <a:gd name="adj2" fmla="val 294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So each top-level call explores one SCC…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55AA06-2EA6-E180-84EB-149EBA0492C3}"/>
              </a:ext>
            </a:extLst>
          </p:cNvPr>
          <p:cNvSpPr txBox="1"/>
          <p:nvPr/>
        </p:nvSpPr>
        <p:spPr>
          <a:xfrm>
            <a:off x="9064869" y="1287309"/>
            <a:ext cx="3064798" cy="646331"/>
          </a:xfrm>
          <a:prstGeom prst="wedgeRectCallout">
            <a:avLst>
              <a:gd name="adj1" fmla="val -48753"/>
              <a:gd name="adj2" fmla="val 294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and </a:t>
            </a:r>
            <a:r>
              <a:rPr lang="en-CA" b="1" dirty="0">
                <a:solidFill>
                  <a:srgbClr val="000000"/>
                </a:solidFill>
              </a:rPr>
              <a:t>larger finish </a:t>
            </a:r>
            <a:r>
              <a:rPr lang="en-CA" dirty="0">
                <a:solidFill>
                  <a:srgbClr val="000000"/>
                </a:solidFill>
              </a:rPr>
              <a:t>time means </a:t>
            </a:r>
            <a:r>
              <a:rPr lang="en-CA" b="1" dirty="0">
                <a:solidFill>
                  <a:srgbClr val="000000"/>
                </a:solidFill>
              </a:rPr>
              <a:t>already explored</a:t>
            </a:r>
            <a:r>
              <a:rPr lang="en-CA" dirty="0">
                <a:solidFill>
                  <a:srgbClr val="000000"/>
                </a:solidFill>
              </a:rPr>
              <a:t>!</a:t>
            </a:r>
            <a:endParaRPr lang="en-US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A23EA98-C5B2-6CAB-D325-A1196740648A}"/>
                  </a:ext>
                </a:extLst>
              </p:cNvPr>
              <p:cNvSpPr txBox="1"/>
              <p:nvPr/>
            </p:nvSpPr>
            <p:spPr>
              <a:xfrm>
                <a:off x="8318939" y="1939821"/>
                <a:ext cx="3776420" cy="923330"/>
              </a:xfrm>
              <a:prstGeom prst="wedgeRectCallout">
                <a:avLst>
                  <a:gd name="adj1" fmla="val -48753"/>
                  <a:gd name="adj2" fmla="val 294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edges go from larger to smaller finish times. </a:t>
                </a:r>
                <a:r>
                  <a:rPr lang="en-CA" b="1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, edges go from smaller to larger.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A23EA98-C5B2-6CAB-D325-A11967406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939" y="1939821"/>
                <a:ext cx="3776420" cy="923330"/>
              </a:xfrm>
              <a:prstGeom prst="wedgeRectCallout">
                <a:avLst>
                  <a:gd name="adj1" fmla="val -48753"/>
                  <a:gd name="adj2" fmla="val 29400"/>
                </a:avLst>
              </a:prstGeom>
              <a:blipFill>
                <a:blip r:embed="rId3"/>
                <a:stretch>
                  <a:fillRect t="-2597" b="-844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315ED9A-2BA5-C048-A70C-619A0EE7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8" y="-2"/>
            <a:ext cx="6717323" cy="764941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Completing the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13604-C4B5-F5AF-B03D-4268EAAC0D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108" y="835036"/>
                <a:ext cx="8364415" cy="3491461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We know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By Lemma: if there were an edge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then we would have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 there is no edge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and hence </a:t>
                </a:r>
                <a:r>
                  <a:rPr lang="en-CA" b="1" dirty="0">
                    <a:solidFill>
                      <a:srgbClr val="000000"/>
                    </a:solidFill>
                  </a:rPr>
                  <a:t>no edge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So, 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SCCVisit</a:t>
                </a:r>
                <a:r>
                  <a:rPr lang="en-CA" b="1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)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cannot visit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13604-C4B5-F5AF-B03D-4268EAAC0D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108" y="835036"/>
                <a:ext cx="8364415" cy="3491461"/>
              </a:xfrm>
              <a:blipFill>
                <a:blip r:embed="rId4"/>
                <a:stretch>
                  <a:fillRect l="-1895" t="-3316" r="-146" b="-5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482D5-3485-1468-376C-1FBBCF8C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24" y="640583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C68EED-2311-0DFD-76CC-63324FE869E0}"/>
              </a:ext>
            </a:extLst>
          </p:cNvPr>
          <p:cNvSpPr/>
          <p:nvPr/>
        </p:nvSpPr>
        <p:spPr>
          <a:xfrm>
            <a:off x="139102" y="4846061"/>
            <a:ext cx="1121982" cy="67200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535C1A5-C217-2347-110B-208F9AC079B0}"/>
                  </a:ext>
                </a:extLst>
              </p:cNvPr>
              <p:cNvSpPr/>
              <p:nvPr/>
            </p:nvSpPr>
            <p:spPr>
              <a:xfrm>
                <a:off x="1709204" y="4928510"/>
                <a:ext cx="1121982" cy="672004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535C1A5-C217-2347-110B-208F9AC07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04" y="4928510"/>
                <a:ext cx="1121982" cy="67200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D9B30AC-DAA0-C572-5250-776A4F0F1152}"/>
                  </a:ext>
                </a:extLst>
              </p:cNvPr>
              <p:cNvSpPr/>
              <p:nvPr/>
            </p:nvSpPr>
            <p:spPr>
              <a:xfrm>
                <a:off x="3565331" y="5136879"/>
                <a:ext cx="925632" cy="672004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D9B30AC-DAA0-C572-5250-776A4F0F1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331" y="5136879"/>
                <a:ext cx="925632" cy="67200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9A961CF7-5FB5-AA8B-2226-B2B8BF4E9D19}"/>
              </a:ext>
            </a:extLst>
          </p:cNvPr>
          <p:cNvSpPr/>
          <p:nvPr/>
        </p:nvSpPr>
        <p:spPr>
          <a:xfrm>
            <a:off x="4771486" y="4384139"/>
            <a:ext cx="925632" cy="67200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3F6F5A-BCA3-6571-1014-51A4EDC7EC31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1261084" y="5182063"/>
            <a:ext cx="508712" cy="8244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96B26F-B575-C424-7013-3031ABC95AD6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2831186" y="4720141"/>
            <a:ext cx="1940300" cy="41673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741AB8-93CC-B8F0-DD88-1418CD6D2809}"/>
                  </a:ext>
                </a:extLst>
              </p:cNvPr>
              <p:cNvSpPr txBox="1"/>
              <p:nvPr/>
            </p:nvSpPr>
            <p:spPr>
              <a:xfrm>
                <a:off x="1079536" y="4348702"/>
                <a:ext cx="3048000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component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741AB8-93CC-B8F0-DD88-1418CD6D2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36" y="4348702"/>
                <a:ext cx="3048000" cy="369332"/>
              </a:xfrm>
              <a:prstGeom prst="rect">
                <a:avLst/>
              </a:prstGeom>
              <a:blipFill>
                <a:blip r:embed="rId7"/>
                <a:stretch>
                  <a:fillRect l="-1394" t="-6349" b="-222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1F6EB52-DF51-80D6-008F-8BCE3874C9C7}"/>
              </a:ext>
            </a:extLst>
          </p:cNvPr>
          <p:cNvSpPr/>
          <p:nvPr/>
        </p:nvSpPr>
        <p:spPr>
          <a:xfrm>
            <a:off x="6494884" y="4916053"/>
            <a:ext cx="1121982" cy="67200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AF6D5C0-21E1-6A8F-D267-A028E4E68C8D}"/>
                  </a:ext>
                </a:extLst>
              </p:cNvPr>
              <p:cNvSpPr/>
              <p:nvPr/>
            </p:nvSpPr>
            <p:spPr>
              <a:xfrm>
                <a:off x="8064986" y="4998502"/>
                <a:ext cx="1121982" cy="672004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AF6D5C0-21E1-6A8F-D267-A028E4E68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986" y="4998502"/>
                <a:ext cx="1121982" cy="67200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762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C2F6922-6774-9CF5-2E35-EBAF48D65272}"/>
                  </a:ext>
                </a:extLst>
              </p:cNvPr>
              <p:cNvSpPr/>
              <p:nvPr/>
            </p:nvSpPr>
            <p:spPr>
              <a:xfrm>
                <a:off x="9921113" y="5206871"/>
                <a:ext cx="925632" cy="672004"/>
              </a:xfrm>
              <a:prstGeom prst="ellipse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C2F6922-6774-9CF5-2E35-EBAF48D65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113" y="5206871"/>
                <a:ext cx="925632" cy="67200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762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A37222FD-7E0C-19DC-8E59-C485F9CF7F10}"/>
              </a:ext>
            </a:extLst>
          </p:cNvPr>
          <p:cNvSpPr/>
          <p:nvPr/>
        </p:nvSpPr>
        <p:spPr>
          <a:xfrm>
            <a:off x="11127268" y="4454131"/>
            <a:ext cx="925632" cy="672004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5E199A1-D98E-C2AE-C562-424D9F751B27}"/>
              </a:ext>
            </a:extLst>
          </p:cNvPr>
          <p:cNvCxnSpPr>
            <a:cxnSpLocks/>
            <a:stCxn id="29" idx="2"/>
            <a:endCxn id="28" idx="6"/>
          </p:cNvCxnSpPr>
          <p:nvPr/>
        </p:nvCxnSpPr>
        <p:spPr>
          <a:xfrm flipH="1" flipV="1">
            <a:off x="7616866" y="5252055"/>
            <a:ext cx="448120" cy="8244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633E61-D18D-6BD4-B427-9A917BC822CE}"/>
              </a:ext>
            </a:extLst>
          </p:cNvPr>
          <p:cNvCxnSpPr>
            <a:cxnSpLocks/>
            <a:stCxn id="29" idx="7"/>
            <a:endCxn id="31" idx="2"/>
          </p:cNvCxnSpPr>
          <p:nvPr/>
        </p:nvCxnSpPr>
        <p:spPr>
          <a:xfrm flipV="1">
            <a:off x="9022658" y="4790133"/>
            <a:ext cx="2104610" cy="306782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DD4244-C45D-291A-1AF5-B68C9E8B7407}"/>
                  </a:ext>
                </a:extLst>
              </p:cNvPr>
              <p:cNvSpPr txBox="1"/>
              <p:nvPr/>
            </p:nvSpPr>
            <p:spPr>
              <a:xfrm>
                <a:off x="7563662" y="4384139"/>
                <a:ext cx="3246612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component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DD4244-C45D-291A-1AF5-B68C9E8B7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62" y="4384139"/>
                <a:ext cx="3246612" cy="369332"/>
              </a:xfrm>
              <a:prstGeom prst="rect">
                <a:avLst/>
              </a:prstGeom>
              <a:blipFill>
                <a:blip r:embed="rId10"/>
                <a:stretch>
                  <a:fillRect l="-1498" t="-6349" b="-222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A4F0B46-9224-6A27-7F8A-9142555DBFB9}"/>
              </a:ext>
            </a:extLst>
          </p:cNvPr>
          <p:cNvSpPr txBox="1"/>
          <p:nvPr/>
        </p:nvSpPr>
        <p:spPr>
          <a:xfrm>
            <a:off x="8037650" y="2826296"/>
            <a:ext cx="3776420" cy="646331"/>
          </a:xfrm>
          <a:prstGeom prst="wedgeRectCallout">
            <a:avLst>
              <a:gd name="adj1" fmla="val -48753"/>
              <a:gd name="adj2" fmla="val 2940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Similar argument for subsequent </a:t>
            </a:r>
            <a:r>
              <a:rPr lang="en-CA" b="1" dirty="0">
                <a:solidFill>
                  <a:srgbClr val="000000"/>
                </a:solidFill>
              </a:rPr>
              <a:t>top-level </a:t>
            </a:r>
            <a:r>
              <a:rPr lang="en-CA" dirty="0">
                <a:solidFill>
                  <a:srgbClr val="000000"/>
                </a:solidFill>
              </a:rPr>
              <a:t>calls to </a:t>
            </a:r>
            <a:r>
              <a:rPr lang="en-CA" dirty="0" err="1">
                <a:solidFill>
                  <a:srgbClr val="000000"/>
                </a:solidFill>
              </a:rPr>
              <a:t>SCCVisit</a:t>
            </a:r>
            <a:r>
              <a:rPr lang="en-CA" dirty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735522-6A18-84AA-179C-2D333EABECD8}"/>
                  </a:ext>
                </a:extLst>
              </p:cNvPr>
              <p:cNvSpPr txBox="1"/>
              <p:nvPr/>
            </p:nvSpPr>
            <p:spPr>
              <a:xfrm>
                <a:off x="7756361" y="3429000"/>
                <a:ext cx="2702169" cy="672004"/>
              </a:xfrm>
              <a:prstGeom prst="wedgeRectCallout">
                <a:avLst>
                  <a:gd name="adj1" fmla="val -64673"/>
                  <a:gd name="adj2" fmla="val 1457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So </a:t>
                </a:r>
                <a:r>
                  <a:rPr lang="en-US" b="1" dirty="0" err="1">
                    <a:solidFill>
                      <a:srgbClr val="000000"/>
                    </a:solidFill>
                  </a:rPr>
                  <a:t>SCCVisit</a:t>
                </a:r>
                <a:r>
                  <a:rPr lang="en-US" b="1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) visits </a:t>
                </a:r>
                <a:r>
                  <a:rPr lang="en-US" b="1" u="sng" dirty="0">
                    <a:solidFill>
                      <a:srgbClr val="000000"/>
                    </a:solidFill>
                  </a:rPr>
                  <a:t>exactly</a:t>
                </a:r>
                <a:r>
                  <a:rPr lang="en-US" b="1" dirty="0">
                    <a:solidFill>
                      <a:srgbClr val="000000"/>
                    </a:solidFill>
                  </a:rPr>
                  <a:t> the nodes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735522-6A18-84AA-179C-2D333EABE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361" y="3429000"/>
                <a:ext cx="2702169" cy="672004"/>
              </a:xfrm>
              <a:prstGeom prst="wedgeRectCallout">
                <a:avLst>
                  <a:gd name="adj1" fmla="val -64673"/>
                  <a:gd name="adj2" fmla="val 14572"/>
                </a:avLst>
              </a:prstGeom>
              <a:blipFill>
                <a:blip r:embed="rId11"/>
                <a:stretch>
                  <a:fillRect t="-4464" b="-803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132011-56C7-D14E-95E8-B3564A8BEA59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2866810" y="5334504"/>
            <a:ext cx="698521" cy="13837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730C32F-31B3-1EDA-5C30-3795C18CA4EC}"/>
              </a:ext>
            </a:extLst>
          </p:cNvPr>
          <p:cNvCxnSpPr>
            <a:cxnSpLocks/>
          </p:cNvCxnSpPr>
          <p:nvPr/>
        </p:nvCxnSpPr>
        <p:spPr>
          <a:xfrm>
            <a:off x="2866810" y="5370322"/>
            <a:ext cx="698521" cy="13837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319700-F6DD-F601-4A2E-AA8B8977D22A}"/>
              </a:ext>
            </a:extLst>
          </p:cNvPr>
          <p:cNvSpPr txBox="1"/>
          <p:nvPr/>
        </p:nvSpPr>
        <p:spPr>
          <a:xfrm>
            <a:off x="2973080" y="541584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E908D9C1-D6F9-2E92-98FF-512BABABA74D}"/>
              </a:ext>
            </a:extLst>
          </p:cNvPr>
          <p:cNvSpPr/>
          <p:nvPr/>
        </p:nvSpPr>
        <p:spPr>
          <a:xfrm>
            <a:off x="2866810" y="5066519"/>
            <a:ext cx="593295" cy="853386"/>
          </a:xfrm>
          <a:prstGeom prst="mathMultiply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FDB087-4530-C6D6-3E22-F53203467550}"/>
              </a:ext>
            </a:extLst>
          </p:cNvPr>
          <p:cNvCxnSpPr>
            <a:cxnSpLocks/>
          </p:cNvCxnSpPr>
          <p:nvPr/>
        </p:nvCxnSpPr>
        <p:spPr>
          <a:xfrm flipH="1" flipV="1">
            <a:off x="9209169" y="5415145"/>
            <a:ext cx="683288" cy="16638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4ECCB8F-9A6C-0FD8-2D4F-44644F1868D3}"/>
              </a:ext>
            </a:extLst>
          </p:cNvPr>
          <p:cNvCxnSpPr>
            <a:cxnSpLocks/>
          </p:cNvCxnSpPr>
          <p:nvPr/>
        </p:nvCxnSpPr>
        <p:spPr>
          <a:xfrm flipH="1" flipV="1">
            <a:off x="9191583" y="5438431"/>
            <a:ext cx="683288" cy="15547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Multiplication Sign 49">
            <a:extLst>
              <a:ext uri="{FF2B5EF4-FFF2-40B4-BE49-F238E27FC236}">
                <a16:creationId xmlns:a16="http://schemas.microsoft.com/office/drawing/2014/main" id="{A1863DE5-C2CA-01A3-0579-D411B4C6EA68}"/>
              </a:ext>
            </a:extLst>
          </p:cNvPr>
          <p:cNvSpPr/>
          <p:nvPr/>
        </p:nvSpPr>
        <p:spPr>
          <a:xfrm>
            <a:off x="9294550" y="5089473"/>
            <a:ext cx="593295" cy="853386"/>
          </a:xfrm>
          <a:prstGeom prst="mathMultiply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0014A2-B4BC-AFFD-A804-D9318DED0C07}"/>
                  </a:ext>
                </a:extLst>
              </p:cNvPr>
              <p:cNvSpPr txBox="1"/>
              <p:nvPr/>
            </p:nvSpPr>
            <p:spPr>
              <a:xfrm>
                <a:off x="10152802" y="6065780"/>
                <a:ext cx="1157805" cy="369332"/>
              </a:xfrm>
              <a:prstGeom prst="wedgeRectCallout">
                <a:avLst>
                  <a:gd name="adj1" fmla="val -18916"/>
                  <a:gd name="adj2" fmla="val -15232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in here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0014A2-B4BC-AFFD-A804-D9318DED0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802" y="6065780"/>
                <a:ext cx="1157805" cy="369332"/>
              </a:xfrm>
              <a:prstGeom prst="wedgeRectCallout">
                <a:avLst>
                  <a:gd name="adj1" fmla="val -18916"/>
                  <a:gd name="adj2" fmla="val -152323"/>
                </a:avLst>
              </a:prstGeom>
              <a:blipFill>
                <a:blip r:embed="rId12"/>
                <a:stretch>
                  <a:fillRect r="-3646" b="-1111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1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6" grpId="0" animBg="1"/>
      <p:bldP spid="57" grpId="0" animBg="1"/>
      <p:bldP spid="55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17" grpId="0" animBg="1"/>
      <p:bldP spid="16" grpId="0" animBg="1"/>
      <p:bldP spid="11" grpId="0"/>
      <p:bldP spid="38" grpId="0" animBg="1"/>
      <p:bldP spid="50" grpId="0" animBg="1"/>
      <p:bldP spid="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E061C4-AEA6-5420-F0A2-7D339048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If we have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2C0FFF-CFE3-338D-3DCD-4EE0F59D2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topological sort </a:t>
            </a:r>
            <a:r>
              <a:rPr lang="en-CA" dirty="0">
                <a:solidFill>
                  <a:srgbClr val="000000"/>
                </a:solidFill>
              </a:rPr>
              <a:t>without relying on DFS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331D8-4AEA-61A8-A9E6-1B0CF19F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05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79793"/>
            <a:ext cx="10395465" cy="556829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Existence</a:t>
            </a:r>
            <a:r>
              <a:rPr lang="en-CA" dirty="0">
                <a:solidFill>
                  <a:srgbClr val="000000"/>
                </a:solidFill>
              </a:rPr>
              <a:t> of a topological Sort Order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FD3F310-6BB6-0DC7-3B7F-7CD9806A478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736622"/>
            <a:ext cx="9441440" cy="32908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FD096-7557-5B4A-E4C6-40411561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75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3A577680-4203-8870-D752-10736AA8661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1074" y="259890"/>
            <a:ext cx="8162879" cy="62068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6096000" y="1352633"/>
                <a:ext cx="2669558" cy="893929"/>
              </a:xfrm>
              <a:prstGeom prst="wedgeRectCallout">
                <a:avLst>
                  <a:gd name="adj1" fmla="val -14444"/>
                  <a:gd name="adj2" fmla="val 7825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Nodes with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𝒊𝒏𝒅𝒆𝒈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0 </a:t>
                </a:r>
                <a:r>
                  <a:rPr lang="en-CA" dirty="0">
                    <a:solidFill>
                      <a:srgbClr val="000000"/>
                    </a:solidFill>
                  </a:rPr>
                  <a:t>have </a:t>
                </a:r>
                <a:r>
                  <a:rPr lang="en-CA" b="1" dirty="0">
                    <a:solidFill>
                      <a:srgbClr val="000000"/>
                    </a:solidFill>
                  </a:rPr>
                  <a:t>no unsatisfied dependencies</a:t>
                </a: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52633"/>
                <a:ext cx="2669558" cy="893929"/>
              </a:xfrm>
              <a:prstGeom prst="wedgeRectCallout">
                <a:avLst>
                  <a:gd name="adj1" fmla="val -14444"/>
                  <a:gd name="adj2" fmla="val 78253"/>
                </a:avLst>
              </a:prstGeom>
              <a:blipFill>
                <a:blip r:embed="rId3"/>
                <a:stretch>
                  <a:fillRect t="-31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8663165" y="1593701"/>
            <a:ext cx="3377951" cy="1067111"/>
          </a:xfrm>
          <a:prstGeom prst="wedgeRectCallout">
            <a:avLst>
              <a:gd name="adj1" fmla="val -23284"/>
              <a:gd name="adj2" fmla="val -2691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So this step is enqueuing nodes whose dependencies are already satisfied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5537104" y="3791848"/>
                <a:ext cx="2334491" cy="752194"/>
              </a:xfrm>
              <a:prstGeom prst="wedgeRectCallout">
                <a:avLst>
                  <a:gd name="adj1" fmla="val -80655"/>
                  <a:gd name="adj2" fmla="val -3724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to the topological order</a:t>
                </a: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104" y="3791848"/>
                <a:ext cx="2334491" cy="752194"/>
              </a:xfrm>
              <a:prstGeom prst="wedgeRectCallout">
                <a:avLst>
                  <a:gd name="adj1" fmla="val -80655"/>
                  <a:gd name="adj2" fmla="val -37240"/>
                </a:avLst>
              </a:prstGeom>
              <a:blipFill>
                <a:blip r:embed="rId4"/>
                <a:stretch>
                  <a:fillRect b="-396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ular Callout 9"/>
              <p:cNvSpPr/>
              <p:nvPr/>
            </p:nvSpPr>
            <p:spPr>
              <a:xfrm>
                <a:off x="6030590" y="259890"/>
                <a:ext cx="2844630" cy="752194"/>
              </a:xfrm>
              <a:prstGeom prst="wedgeRectCallout">
                <a:avLst>
                  <a:gd name="adj1" fmla="val -62261"/>
                  <a:gd name="adj2" fmla="val 2126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𝑖𝑛𝑑𝑒𝑔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# of edges pointing </a:t>
                </a:r>
                <a:r>
                  <a:rPr lang="en-CA" b="1" dirty="0">
                    <a:solidFill>
                      <a:srgbClr val="000000"/>
                    </a:solidFill>
                  </a:rPr>
                  <a:t>into </a:t>
                </a:r>
                <a:r>
                  <a:rPr lang="en-CA" dirty="0">
                    <a:solidFill>
                      <a:srgbClr val="000000"/>
                    </a:solidFill>
                  </a:rPr>
                  <a:t>node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590" y="259890"/>
                <a:ext cx="2844630" cy="752194"/>
              </a:xfrm>
              <a:prstGeom prst="wedgeRectCallout">
                <a:avLst>
                  <a:gd name="adj1" fmla="val -62261"/>
                  <a:gd name="adj2" fmla="val 21266"/>
                </a:avLst>
              </a:prstGeom>
              <a:blipFill>
                <a:blip r:embed="rId5"/>
                <a:stretch>
                  <a:fillRect b="-396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ular Callout 10"/>
              <p:cNvSpPr/>
              <p:nvPr/>
            </p:nvSpPr>
            <p:spPr>
              <a:xfrm>
                <a:off x="9196486" y="473722"/>
                <a:ext cx="2844630" cy="752194"/>
              </a:xfrm>
              <a:prstGeom prst="wedgeRectCallout">
                <a:avLst>
                  <a:gd name="adj1" fmla="val -68051"/>
                  <a:gd name="adj2" fmla="val -1885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= number of </a:t>
                </a:r>
                <a:r>
                  <a:rPr lang="en-US" b="1" dirty="0">
                    <a:solidFill>
                      <a:srgbClr val="000000"/>
                    </a:solidFill>
                  </a:rPr>
                  <a:t>unsatisfied constraints </a:t>
                </a:r>
                <a:r>
                  <a:rPr lang="en-US" dirty="0">
                    <a:solidFill>
                      <a:srgbClr val="000000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486" y="473722"/>
                <a:ext cx="2844630" cy="752194"/>
              </a:xfrm>
              <a:prstGeom prst="wedgeRectCallout">
                <a:avLst>
                  <a:gd name="adj1" fmla="val -68051"/>
                  <a:gd name="adj2" fmla="val -18852"/>
                </a:avLst>
              </a:prstGeom>
              <a:blipFill>
                <a:blip r:embed="rId6"/>
                <a:stretch>
                  <a:fillRect r="-1625" b="-396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A8DBA9-C6DD-9AE9-68A9-51220C2C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ular Callout 8">
                <a:extLst>
                  <a:ext uri="{FF2B5EF4-FFF2-40B4-BE49-F238E27FC236}">
                    <a16:creationId xmlns:a16="http://schemas.microsoft.com/office/drawing/2014/main" id="{F47325A3-B3AF-BCCA-B61A-D704DF46C866}"/>
                  </a:ext>
                </a:extLst>
              </p:cNvPr>
              <p:cNvSpPr/>
              <p:nvPr/>
            </p:nvSpPr>
            <p:spPr>
              <a:xfrm>
                <a:off x="8284310" y="4615040"/>
                <a:ext cx="3706799" cy="1217724"/>
              </a:xfrm>
              <a:prstGeom prst="wedgeRectCallout">
                <a:avLst>
                  <a:gd name="adj1" fmla="val -80094"/>
                  <a:gd name="adj2" fmla="val -26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Remove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’s out edges. If we have now satisfied all dependencies for some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the queue also. </a:t>
                </a:r>
              </a:p>
            </p:txBody>
          </p:sp>
        </mc:Choice>
        <mc:Fallback>
          <p:sp>
            <p:nvSpPr>
              <p:cNvPr id="12" name="Rectangular Callout 8">
                <a:extLst>
                  <a:ext uri="{FF2B5EF4-FFF2-40B4-BE49-F238E27FC236}">
                    <a16:creationId xmlns:a16="http://schemas.microsoft.com/office/drawing/2014/main" id="{F47325A3-B3AF-BCCA-B61A-D704DF46C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310" y="4615040"/>
                <a:ext cx="3706799" cy="1217724"/>
              </a:xfrm>
              <a:prstGeom prst="wedgeRectCallout">
                <a:avLst>
                  <a:gd name="adj1" fmla="val -80094"/>
                  <a:gd name="adj2" fmla="val -263"/>
                </a:avLst>
              </a:prstGeom>
              <a:blipFill>
                <a:blip r:embed="rId7"/>
                <a:stretch>
                  <a:fillRect t="-985" r="-1763" b="-541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ular Callout 8">
            <a:extLst>
              <a:ext uri="{FF2B5EF4-FFF2-40B4-BE49-F238E27FC236}">
                <a16:creationId xmlns:a16="http://schemas.microsoft.com/office/drawing/2014/main" id="{362D1090-0472-6E17-4310-6CC613117172}"/>
              </a:ext>
            </a:extLst>
          </p:cNvPr>
          <p:cNvSpPr/>
          <p:nvPr/>
        </p:nvSpPr>
        <p:spPr>
          <a:xfrm>
            <a:off x="6321092" y="2979386"/>
            <a:ext cx="1963218" cy="520481"/>
          </a:xfrm>
          <a:prstGeom prst="wedgeRectCallout">
            <a:avLst>
              <a:gd name="adj1" fmla="val -62804"/>
              <a:gd name="adj2" fmla="val 1703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No such order!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ular Callout 6">
                <a:extLst>
                  <a:ext uri="{FF2B5EF4-FFF2-40B4-BE49-F238E27FC236}">
                    <a16:creationId xmlns:a16="http://schemas.microsoft.com/office/drawing/2014/main" id="{AC3535F2-10CD-30AF-6228-0EC0EAD3F558}"/>
                  </a:ext>
                </a:extLst>
              </p:cNvPr>
              <p:cNvSpPr/>
              <p:nvPr/>
            </p:nvSpPr>
            <p:spPr>
              <a:xfrm>
                <a:off x="8663165" y="2614347"/>
                <a:ext cx="3377951" cy="980047"/>
              </a:xfrm>
              <a:prstGeom prst="wedgeRectCallout">
                <a:avLst>
                  <a:gd name="adj1" fmla="val -23284"/>
                  <a:gd name="adj2" fmla="val -2691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always</a:t>
                </a:r>
                <a:r>
                  <a:rPr lang="en-CA" dirty="0">
                    <a:solidFill>
                      <a:srgbClr val="000000"/>
                    </a:solidFill>
                  </a:rPr>
                  <a:t> contains nodes with no unsatisfied dependencies (</a:t>
                </a:r>
                <a:r>
                  <a:rPr lang="en-CA" dirty="0" err="1">
                    <a:solidFill>
                      <a:srgbClr val="000000"/>
                    </a:solidFill>
                  </a:rPr>
                  <a:t>indeg</a:t>
                </a:r>
                <a:r>
                  <a:rPr lang="en-CA" dirty="0">
                    <a:solidFill>
                      <a:srgbClr val="000000"/>
                    </a:solidFill>
                  </a:rPr>
                  <a:t> 0)</a:t>
                </a:r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Rectangular Callout 6">
                <a:extLst>
                  <a:ext uri="{FF2B5EF4-FFF2-40B4-BE49-F238E27FC236}">
                    <a16:creationId xmlns:a16="http://schemas.microsoft.com/office/drawing/2014/main" id="{AC3535F2-10CD-30AF-6228-0EC0EAD3F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165" y="2614347"/>
                <a:ext cx="3377951" cy="980047"/>
              </a:xfrm>
              <a:prstGeom prst="wedgeRectCallout">
                <a:avLst>
                  <a:gd name="adj1" fmla="val -23284"/>
                  <a:gd name="adj2" fmla="val -26912"/>
                </a:avLst>
              </a:prstGeom>
              <a:blipFill>
                <a:blip r:embed="rId8"/>
                <a:stretch>
                  <a:fillRect b="-487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34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635" y="310645"/>
                <a:ext cx="7643597" cy="2623621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⇐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: Suppose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directed cycle. Show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back edge.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 directed cycle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WLOG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</a:t>
                </a:r>
                <a:r>
                  <a:rPr lang="en-CA" i="1" dirty="0">
                    <a:solidFill>
                      <a:srgbClr val="000000"/>
                    </a:solidFill>
                  </a:rPr>
                  <a:t>earliest </a:t>
                </a:r>
                <a:r>
                  <a:rPr lang="en-CA" dirty="0">
                    <a:solidFill>
                      <a:srgbClr val="000000"/>
                    </a:solidFill>
                  </a:rPr>
                  <a:t>discovered node in the cycle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635" y="310645"/>
                <a:ext cx="7643597" cy="2623621"/>
              </a:xfrm>
              <a:blipFill>
                <a:blip r:embed="rId3"/>
                <a:stretch>
                  <a:fillRect l="-2153" t="-4419" b="-53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/>
              <p:nvPr/>
            </p:nvSpPr>
            <p:spPr>
              <a:xfrm>
                <a:off x="3635979" y="3165834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979" y="3165834"/>
                <a:ext cx="682831" cy="6056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/>
              <p:cNvSpPr/>
              <p:nvPr/>
            </p:nvSpPr>
            <p:spPr>
              <a:xfrm>
                <a:off x="4858147" y="3003538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147" y="3003538"/>
                <a:ext cx="682831" cy="6056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/>
              <p:cNvSpPr/>
              <p:nvPr/>
            </p:nvSpPr>
            <p:spPr>
              <a:xfrm>
                <a:off x="6144043" y="3003538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043" y="3003538"/>
                <a:ext cx="682831" cy="60564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/>
              <p:cNvSpPr/>
              <p:nvPr/>
            </p:nvSpPr>
            <p:spPr>
              <a:xfrm>
                <a:off x="7160971" y="3543865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971" y="3543865"/>
                <a:ext cx="682831" cy="60564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/>
              <p:cNvSpPr/>
              <p:nvPr/>
            </p:nvSpPr>
            <p:spPr>
              <a:xfrm>
                <a:off x="6959091" y="4606093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091" y="4606093"/>
                <a:ext cx="682831" cy="60564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/>
              <p:cNvSpPr/>
              <p:nvPr/>
            </p:nvSpPr>
            <p:spPr>
              <a:xfrm>
                <a:off x="5802627" y="5028281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627" y="5028281"/>
                <a:ext cx="682831" cy="60564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/>
              <p:cNvSpPr/>
              <p:nvPr/>
            </p:nvSpPr>
            <p:spPr>
              <a:xfrm>
                <a:off x="3478521" y="4256384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521" y="4256384"/>
                <a:ext cx="682831" cy="60564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0"/>
            <a:endCxn id="5" idx="4"/>
          </p:cNvCxnSpPr>
          <p:nvPr/>
        </p:nvCxnSpPr>
        <p:spPr>
          <a:xfrm flipV="1">
            <a:off x="3819937" y="3771476"/>
            <a:ext cx="157458" cy="48490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8" idx="2"/>
          </p:cNvCxnSpPr>
          <p:nvPr/>
        </p:nvCxnSpPr>
        <p:spPr>
          <a:xfrm flipV="1">
            <a:off x="4318810" y="3306359"/>
            <a:ext cx="539337" cy="16229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6"/>
            <a:endCxn id="9" idx="2"/>
          </p:cNvCxnSpPr>
          <p:nvPr/>
        </p:nvCxnSpPr>
        <p:spPr>
          <a:xfrm>
            <a:off x="5540978" y="3306359"/>
            <a:ext cx="603065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6"/>
            <a:endCxn id="10" idx="1"/>
          </p:cNvCxnSpPr>
          <p:nvPr/>
        </p:nvCxnSpPr>
        <p:spPr>
          <a:xfrm>
            <a:off x="6826874" y="3306359"/>
            <a:ext cx="434095" cy="3262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4"/>
            <a:endCxn id="11" idx="0"/>
          </p:cNvCxnSpPr>
          <p:nvPr/>
        </p:nvCxnSpPr>
        <p:spPr>
          <a:xfrm flipH="1">
            <a:off x="7300507" y="4149507"/>
            <a:ext cx="201880" cy="45658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3"/>
            <a:endCxn id="12" idx="6"/>
          </p:cNvCxnSpPr>
          <p:nvPr/>
        </p:nvCxnSpPr>
        <p:spPr>
          <a:xfrm flipH="1">
            <a:off x="6485458" y="5123041"/>
            <a:ext cx="573631" cy="20806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2"/>
          </p:cNvCxnSpPr>
          <p:nvPr/>
        </p:nvCxnSpPr>
        <p:spPr>
          <a:xfrm flipH="1" flipV="1">
            <a:off x="5316337" y="5285579"/>
            <a:ext cx="486290" cy="4552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3" idx="5"/>
          </p:cNvCxnSpPr>
          <p:nvPr/>
        </p:nvCxnSpPr>
        <p:spPr>
          <a:xfrm flipH="1" flipV="1">
            <a:off x="4061354" y="4773332"/>
            <a:ext cx="417773" cy="25494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062113">
            <a:off x="4634776" y="481033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solidFill>
                  <a:srgbClr val="000000"/>
                </a:solidFill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ular Callout 41"/>
              <p:cNvSpPr/>
              <p:nvPr/>
            </p:nvSpPr>
            <p:spPr>
              <a:xfrm>
                <a:off x="144635" y="2973850"/>
                <a:ext cx="3333886" cy="381989"/>
              </a:xfrm>
              <a:prstGeom prst="wedgeRectCallout">
                <a:avLst>
                  <a:gd name="adj1" fmla="val 56104"/>
                  <a:gd name="adj2" fmla="val 9705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Discovered </a:t>
                </a:r>
                <a:r>
                  <a:rPr lang="en-CA" b="1" dirty="0">
                    <a:solidFill>
                      <a:srgbClr val="000000"/>
                    </a:solidFill>
                  </a:rPr>
                  <a:t>before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2" name="Rectangular Callou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35" y="2973850"/>
                <a:ext cx="3333886" cy="381989"/>
              </a:xfrm>
              <a:prstGeom prst="wedgeRectCallout">
                <a:avLst>
                  <a:gd name="adj1" fmla="val 56104"/>
                  <a:gd name="adj2" fmla="val 97050"/>
                </a:avLst>
              </a:prstGeom>
              <a:blipFill>
                <a:blip r:embed="rId11"/>
                <a:stretch>
                  <a:fillRect t="-319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ular Callout 42"/>
          <p:cNvSpPr/>
          <p:nvPr/>
        </p:nvSpPr>
        <p:spPr>
          <a:xfrm>
            <a:off x="4205554" y="3822251"/>
            <a:ext cx="2885649" cy="670956"/>
          </a:xfrm>
          <a:prstGeom prst="wedgeRectCallout">
            <a:avLst>
              <a:gd name="adj1" fmla="val 17643"/>
              <a:gd name="adj2" fmla="val -4546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Recall: nodes become gray </a:t>
            </a:r>
            <a:r>
              <a:rPr lang="en-CA" b="1" dirty="0">
                <a:solidFill>
                  <a:srgbClr val="000000"/>
                </a:solidFill>
              </a:rPr>
              <a:t>when discovered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ular Callout 43"/>
              <p:cNvSpPr/>
              <p:nvPr/>
            </p:nvSpPr>
            <p:spPr>
              <a:xfrm>
                <a:off x="2761427" y="5393397"/>
                <a:ext cx="3017625" cy="670956"/>
              </a:xfrm>
              <a:prstGeom prst="wedgeRectCallout">
                <a:avLst>
                  <a:gd name="adj1" fmla="val 23491"/>
                  <a:gd name="adj2" fmla="val -4689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:r>
                  <a:rPr lang="en-CA" b="1" dirty="0">
                    <a:solidFill>
                      <a:srgbClr val="000000"/>
                    </a:solidFill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discovered</a:t>
                </a:r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are </a:t>
                </a:r>
                <a:r>
                  <a:rPr lang="en-CA" b="1" dirty="0">
                    <a:solidFill>
                      <a:srgbClr val="000000"/>
                    </a:solidFill>
                  </a:rPr>
                  <a:t>all white</a:t>
                </a:r>
              </a:p>
            </p:txBody>
          </p:sp>
        </mc:Choice>
        <mc:Fallback>
          <p:sp>
            <p:nvSpPr>
              <p:cNvPr id="44" name="Rectangular Callou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427" y="5393397"/>
                <a:ext cx="3017625" cy="670956"/>
              </a:xfrm>
              <a:prstGeom prst="wedgeRectCallout">
                <a:avLst>
                  <a:gd name="adj1" fmla="val 23491"/>
                  <a:gd name="adj2" fmla="val -46894"/>
                </a:avLst>
              </a:prstGeom>
              <a:blipFill>
                <a:blip r:embed="rId12"/>
                <a:stretch>
                  <a:fillRect l="-1408" t="-1786" r="-3421" b="-1071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Oval 51"/>
              <p:cNvSpPr/>
              <p:nvPr/>
            </p:nvSpPr>
            <p:spPr>
              <a:xfrm>
                <a:off x="3630040" y="3159896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040" y="3159896"/>
                <a:ext cx="682831" cy="60564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Oval 52"/>
              <p:cNvSpPr/>
              <p:nvPr/>
            </p:nvSpPr>
            <p:spPr>
              <a:xfrm>
                <a:off x="4852208" y="2997600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3" name="Oval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208" y="2997600"/>
                <a:ext cx="682831" cy="60564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Oval 53"/>
              <p:cNvSpPr/>
              <p:nvPr/>
            </p:nvSpPr>
            <p:spPr>
              <a:xfrm>
                <a:off x="6138104" y="2997600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4" name="Oval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104" y="2997600"/>
                <a:ext cx="682831" cy="60564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Oval 54"/>
              <p:cNvSpPr/>
              <p:nvPr/>
            </p:nvSpPr>
            <p:spPr>
              <a:xfrm>
                <a:off x="7155032" y="3537927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5" name="Oval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032" y="3537927"/>
                <a:ext cx="682831" cy="605642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Oval 55"/>
              <p:cNvSpPr/>
              <p:nvPr/>
            </p:nvSpPr>
            <p:spPr>
              <a:xfrm>
                <a:off x="6953152" y="4600155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6" name="Oval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152" y="4600155"/>
                <a:ext cx="682831" cy="605642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Oval 56"/>
              <p:cNvSpPr/>
              <p:nvPr/>
            </p:nvSpPr>
            <p:spPr>
              <a:xfrm>
                <a:off x="5796688" y="5022343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688" y="5022343"/>
                <a:ext cx="682831" cy="605642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Oval 57"/>
              <p:cNvSpPr/>
              <p:nvPr/>
            </p:nvSpPr>
            <p:spPr>
              <a:xfrm>
                <a:off x="3472582" y="4250446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8" name="Oval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82" y="4250446"/>
                <a:ext cx="682831" cy="605642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ular Callout 58"/>
              <p:cNvSpPr/>
              <p:nvPr/>
            </p:nvSpPr>
            <p:spPr>
              <a:xfrm>
                <a:off x="8051965" y="3161551"/>
                <a:ext cx="4045655" cy="1128780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Recall: every</a:t>
                </a:r>
                <a:r>
                  <a:rPr lang="en-CA" dirty="0">
                    <a:solidFill>
                      <a:srgbClr val="000000"/>
                    </a:solidFill>
                  </a:rPr>
                  <a:t>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that is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white-reachable </a:t>
                </a:r>
                <a:r>
                  <a:rPr lang="en-CA" dirty="0">
                    <a:solidFill>
                      <a:srgbClr val="000000"/>
                    </a:solidFill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when we discover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(call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) </a:t>
                </a:r>
                <a:r>
                  <a:rPr lang="en-CA" dirty="0">
                    <a:solidFill>
                      <a:srgbClr val="000000"/>
                    </a:solidFill>
                  </a:rPr>
                  <a:t>turns</a:t>
                </a:r>
                <a:br>
                  <a:rPr lang="en-CA" b="0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black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59" name="Rectangular Callout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965" y="3161551"/>
                <a:ext cx="4045655" cy="1128780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  <a:blipFill>
                <a:blip r:embed="rId20"/>
                <a:stretch>
                  <a:fillRect l="-750" t="-5319" r="-1199" b="-101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ular Callout 59"/>
              <p:cNvSpPr/>
              <p:nvPr/>
            </p:nvSpPr>
            <p:spPr>
              <a:xfrm>
                <a:off x="8261418" y="4541391"/>
                <a:ext cx="3836749" cy="629394"/>
              </a:xfrm>
              <a:prstGeom prst="wedgeRectCallout">
                <a:avLst>
                  <a:gd name="adj1" fmla="val 17081"/>
                  <a:gd name="adj2" fmla="val -9290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must turn black </a:t>
                </a:r>
                <a:r>
                  <a:rPr lang="en-CA" b="1" dirty="0">
                    <a:solidFill>
                      <a:srgbClr val="000000"/>
                    </a:solidFill>
                  </a:rPr>
                  <a:t>before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and we have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0" name="Rectangular Callout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418" y="4541391"/>
                <a:ext cx="3836749" cy="629394"/>
              </a:xfrm>
              <a:prstGeom prst="wedgeRectCallout">
                <a:avLst>
                  <a:gd name="adj1" fmla="val 17081"/>
                  <a:gd name="adj2" fmla="val -92902"/>
                </a:avLst>
              </a:prstGeom>
              <a:blipFill>
                <a:blip r:embed="rId21"/>
                <a:stretch>
                  <a:fillRect r="-158" b="-10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ular Callout 61"/>
              <p:cNvSpPr/>
              <p:nvPr/>
            </p:nvSpPr>
            <p:spPr>
              <a:xfrm>
                <a:off x="7155033" y="5366288"/>
                <a:ext cx="4894646" cy="484159"/>
              </a:xfrm>
              <a:prstGeom prst="wedgeRectCallout">
                <a:avLst>
                  <a:gd name="adj1" fmla="val 13182"/>
                  <a:gd name="adj2" fmla="val -9447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Thus,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must be a </a:t>
                </a:r>
                <a:r>
                  <a:rPr lang="en-CA" b="1" dirty="0">
                    <a:solidFill>
                      <a:srgbClr val="000000"/>
                    </a:solidFill>
                  </a:rPr>
                  <a:t>back edge</a:t>
                </a:r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QED</a:t>
                </a:r>
              </a:p>
            </p:txBody>
          </p:sp>
        </mc:Choice>
        <mc:Fallback>
          <p:sp>
            <p:nvSpPr>
              <p:cNvPr id="62" name="Rectangular Callout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033" y="5366288"/>
                <a:ext cx="4894646" cy="484159"/>
              </a:xfrm>
              <a:prstGeom prst="wedgeRectCallout">
                <a:avLst>
                  <a:gd name="adj1" fmla="val 13182"/>
                  <a:gd name="adj2" fmla="val -94478"/>
                </a:avLst>
              </a:prstGeom>
              <a:blipFill>
                <a:blip r:embed="rId22"/>
                <a:stretch>
                  <a:fillRect b="-423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ular Callout 69"/>
              <p:cNvSpPr/>
              <p:nvPr/>
            </p:nvSpPr>
            <p:spPr>
              <a:xfrm>
                <a:off x="265659" y="3649753"/>
                <a:ext cx="2914450" cy="381989"/>
              </a:xfrm>
              <a:prstGeom prst="wedgeRectCallout">
                <a:avLst>
                  <a:gd name="adj1" fmla="val -24574"/>
                  <a:gd name="adj2" fmla="val -13766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Consider edge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0" name="Rectangular Callout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59" y="3649753"/>
                <a:ext cx="2914450" cy="381989"/>
              </a:xfrm>
              <a:prstGeom prst="wedgeRectCallout">
                <a:avLst>
                  <a:gd name="adj1" fmla="val -24574"/>
                  <a:gd name="adj2" fmla="val -137665"/>
                </a:avLst>
              </a:prstGeom>
              <a:blipFill>
                <a:blip r:embed="rId23"/>
                <a:stretch>
                  <a:fillRect b="-1176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/>
          <p:nvPr/>
        </p:nvCxnSpPr>
        <p:spPr>
          <a:xfrm flipV="1">
            <a:off x="3819882" y="3759600"/>
            <a:ext cx="157458" cy="48490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ular Callout 71"/>
              <p:cNvSpPr/>
              <p:nvPr/>
            </p:nvSpPr>
            <p:spPr>
              <a:xfrm>
                <a:off x="116977" y="4164478"/>
                <a:ext cx="2479032" cy="1183765"/>
              </a:xfrm>
              <a:prstGeom prst="wedgeRectCallout">
                <a:avLst>
                  <a:gd name="adj1" fmla="val -22261"/>
                  <a:gd name="adj2" fmla="val -6425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must be a 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back </a:t>
                </a:r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:r>
                  <a:rPr lang="en-CA" b="1" dirty="0">
                    <a:solidFill>
                      <a:srgbClr val="000000"/>
                    </a:solidFill>
                  </a:rPr>
                  <a:t>cross</a:t>
                </a:r>
                <a:r>
                  <a:rPr lang="en-CA" dirty="0">
                    <a:solidFill>
                      <a:srgbClr val="000000"/>
                    </a:solidFill>
                  </a:rPr>
                  <a:t> edge. Why?</a:t>
                </a:r>
              </a:p>
            </p:txBody>
          </p:sp>
        </mc:Choice>
        <mc:Fallback>
          <p:sp>
            <p:nvSpPr>
              <p:cNvPr id="72" name="Rectangular Callout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7" y="4164478"/>
                <a:ext cx="2479032" cy="1183765"/>
              </a:xfrm>
              <a:prstGeom prst="wedgeRectCallout">
                <a:avLst>
                  <a:gd name="adj1" fmla="val -22261"/>
                  <a:gd name="adj2" fmla="val -64250"/>
                </a:avLst>
              </a:prstGeom>
              <a:blipFill>
                <a:blip r:embed="rId24"/>
                <a:stretch>
                  <a:fillRect l="-733" r="-2689" b="-714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7496447" y="330244"/>
            <a:ext cx="4601720" cy="2287345"/>
            <a:chOff x="7496447" y="32298"/>
            <a:chExt cx="4601720" cy="2287345"/>
          </a:xfrm>
        </p:grpSpPr>
        <p:sp>
          <p:nvSpPr>
            <p:cNvPr id="78" name="Rectangle 77"/>
            <p:cNvSpPr/>
            <p:nvPr/>
          </p:nvSpPr>
          <p:spPr>
            <a:xfrm>
              <a:off x="7496447" y="32298"/>
              <a:ext cx="4601720" cy="22873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Oval 72"/>
                <p:cNvSpPr/>
                <p:nvPr/>
              </p:nvSpPr>
              <p:spPr>
                <a:xfrm>
                  <a:off x="8918031" y="55288"/>
                  <a:ext cx="558479" cy="4761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3" name="Oval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8031" y="55288"/>
                  <a:ext cx="558479" cy="476185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Oval 73"/>
                <p:cNvSpPr/>
                <p:nvPr/>
              </p:nvSpPr>
              <p:spPr>
                <a:xfrm>
                  <a:off x="10180775" y="55288"/>
                  <a:ext cx="558479" cy="47618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>
            <p:sp>
              <p:nvSpPr>
                <p:cNvPr id="74" name="Oval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0775" y="55288"/>
                  <a:ext cx="558479" cy="476185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/>
            <p:cNvCxnSpPr>
              <a:stCxn id="73" idx="6"/>
              <a:endCxn id="74" idx="2"/>
            </p:cNvCxnSpPr>
            <p:nvPr/>
          </p:nvCxnSpPr>
          <p:spPr>
            <a:xfrm>
              <a:off x="9476510" y="293381"/>
              <a:ext cx="704265" cy="0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66">
            <a:extLst>
              <a:ext uri="{FF2B5EF4-FFF2-40B4-BE49-F238E27FC236}">
                <a16:creationId xmlns:a16="http://schemas.microsoft.com/office/drawing/2014/main" id="{1E349268-5921-BC40-AEA9-3AD0779D2D74}"/>
              </a:ext>
            </a:extLst>
          </p:cNvPr>
          <p:cNvPicPr>
            <a:picLocks/>
          </p:cNvPicPr>
          <p:nvPr/>
        </p:nvPicPr>
        <p:blipFill>
          <a:blip r:embed="rId27"/>
          <a:stretch>
            <a:fillRect/>
          </a:stretch>
        </p:blipFill>
        <p:spPr>
          <a:xfrm>
            <a:off x="7536754" y="789310"/>
            <a:ext cx="1397331" cy="1834738"/>
          </a:xfrm>
          <a:prstGeom prst="rect">
            <a:avLst/>
          </a:prstGeom>
        </p:spPr>
      </p:pic>
      <p:pic>
        <p:nvPicPr>
          <p:cNvPr id="6" name="Picture 65">
            <a:extLst>
              <a:ext uri="{FF2B5EF4-FFF2-40B4-BE49-F238E27FC236}">
                <a16:creationId xmlns:a16="http://schemas.microsoft.com/office/drawing/2014/main" id="{0DE7A978-CD63-A481-BE20-3A32FFEC3E59}"/>
              </a:ext>
            </a:extLst>
          </p:cNvPr>
          <p:cNvPicPr>
            <a:picLocks/>
          </p:cNvPicPr>
          <p:nvPr/>
        </p:nvPicPr>
        <p:blipFill>
          <a:blip r:embed="rId28"/>
          <a:stretch>
            <a:fillRect/>
          </a:stretch>
        </p:blipFill>
        <p:spPr>
          <a:xfrm>
            <a:off x="8920530" y="786830"/>
            <a:ext cx="3129148" cy="18347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8832774" y="1542042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774" y="1542042"/>
                <a:ext cx="643736" cy="307777"/>
              </a:xfrm>
              <a:prstGeom prst="rect">
                <a:avLst/>
              </a:prstGeom>
              <a:blipFill>
                <a:blip r:embed="rId29"/>
                <a:stretch>
                  <a:fillRect l="-7547" r="-18868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8832774" y="1185730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774" y="1185730"/>
                <a:ext cx="643736" cy="307777"/>
              </a:xfrm>
              <a:prstGeom prst="rect">
                <a:avLst/>
              </a:prstGeom>
              <a:blipFill>
                <a:blip r:embed="rId30"/>
                <a:stretch>
                  <a:fillRect l="-7547" r="-18868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9738032" y="1893995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032" y="1893995"/>
                <a:ext cx="643736" cy="307777"/>
              </a:xfrm>
              <a:prstGeom prst="rect">
                <a:avLst/>
              </a:prstGeom>
              <a:blipFill>
                <a:blip r:embed="rId31"/>
                <a:stretch>
                  <a:fillRect l="-7547" r="-18868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10591069" y="2242658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069" y="2242658"/>
                <a:ext cx="643736" cy="307777"/>
              </a:xfrm>
              <a:prstGeom prst="rect">
                <a:avLst/>
              </a:prstGeom>
              <a:blipFill>
                <a:blip r:embed="rId32"/>
                <a:stretch>
                  <a:fillRect l="-7547" r="-18868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8846452" y="1893995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452" y="1893995"/>
                <a:ext cx="643736" cy="307777"/>
              </a:xfrm>
              <a:prstGeom prst="rect">
                <a:avLst/>
              </a:prstGeom>
              <a:blipFill>
                <a:blip r:embed="rId33"/>
                <a:stretch>
                  <a:fillRect l="-6604" r="-16981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8860089" y="2250306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089" y="2250306"/>
                <a:ext cx="643736" cy="307777"/>
              </a:xfrm>
              <a:prstGeom prst="rect">
                <a:avLst/>
              </a:prstGeom>
              <a:blipFill>
                <a:blip r:embed="rId34"/>
                <a:stretch>
                  <a:fillRect l="-6604" r="-16981" b="-372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9738032" y="1531908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032" y="1531908"/>
                <a:ext cx="643736" cy="307777"/>
              </a:xfrm>
              <a:prstGeom prst="rect">
                <a:avLst/>
              </a:prstGeom>
              <a:blipFill>
                <a:blip r:embed="rId35"/>
                <a:stretch>
                  <a:fillRect l="-6604" r="-16981" b="-392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9745181" y="1204037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181" y="1204037"/>
                <a:ext cx="643736" cy="307777"/>
              </a:xfrm>
              <a:prstGeom prst="rect">
                <a:avLst/>
              </a:prstGeom>
              <a:blipFill>
                <a:blip r:embed="rId36"/>
                <a:stretch>
                  <a:fillRect l="-6667" r="-18095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/>
              <p:cNvSpPr txBox="1"/>
              <p:nvPr/>
            </p:nvSpPr>
            <p:spPr>
              <a:xfrm>
                <a:off x="11454431" y="1185730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4431" y="1185730"/>
                <a:ext cx="643736" cy="307777"/>
              </a:xfrm>
              <a:prstGeom prst="rect">
                <a:avLst/>
              </a:prstGeom>
              <a:blipFill>
                <a:blip r:embed="rId37"/>
                <a:stretch>
                  <a:fillRect l="-12264" r="-17925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11454431" y="1528884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4431" y="1528884"/>
                <a:ext cx="643736" cy="307777"/>
              </a:xfrm>
              <a:prstGeom prst="rect">
                <a:avLst/>
              </a:prstGeom>
              <a:blipFill>
                <a:blip r:embed="rId38"/>
                <a:stretch>
                  <a:fillRect l="-12264" r="-17925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10606309" y="1888723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309" y="1888723"/>
                <a:ext cx="643736" cy="307777"/>
              </a:xfrm>
              <a:prstGeom prst="rect">
                <a:avLst/>
              </a:prstGeom>
              <a:blipFill>
                <a:blip r:embed="rId39"/>
                <a:stretch>
                  <a:fillRect l="-12381" r="-19048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/>
              <p:cNvSpPr txBox="1"/>
              <p:nvPr/>
            </p:nvSpPr>
            <p:spPr>
              <a:xfrm>
                <a:off x="11454431" y="2261725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4431" y="2261725"/>
                <a:ext cx="643736" cy="307777"/>
              </a:xfrm>
              <a:prstGeom prst="rect">
                <a:avLst/>
              </a:prstGeom>
              <a:blipFill>
                <a:blip r:embed="rId40"/>
                <a:stretch>
                  <a:fillRect l="-12264" r="-17925" b="-372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/>
              <p:cNvSpPr txBox="1"/>
              <p:nvPr/>
            </p:nvSpPr>
            <p:spPr>
              <a:xfrm>
                <a:off x="10556277" y="1195076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277" y="1195076"/>
                <a:ext cx="643736" cy="307777"/>
              </a:xfrm>
              <a:prstGeom prst="rect">
                <a:avLst/>
              </a:prstGeom>
              <a:blipFill>
                <a:blip r:embed="rId41"/>
                <a:stretch>
                  <a:fillRect l="-10476" r="-18095" b="-372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10565380" y="1551387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380" y="1551387"/>
                <a:ext cx="643736" cy="307777"/>
              </a:xfrm>
              <a:prstGeom prst="rect">
                <a:avLst/>
              </a:prstGeom>
              <a:blipFill>
                <a:blip r:embed="rId42"/>
                <a:stretch>
                  <a:fillRect l="-9434" r="-16981" b="-392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/>
              <p:cNvSpPr txBox="1"/>
              <p:nvPr/>
            </p:nvSpPr>
            <p:spPr>
              <a:xfrm>
                <a:off x="9731977" y="2250306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977" y="2250306"/>
                <a:ext cx="643736" cy="307777"/>
              </a:xfrm>
              <a:prstGeom prst="rect">
                <a:avLst/>
              </a:prstGeom>
              <a:blipFill>
                <a:blip r:embed="rId43"/>
                <a:stretch>
                  <a:fillRect l="-9434" r="-16981" b="-372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/>
              <p:cNvSpPr txBox="1"/>
              <p:nvPr/>
            </p:nvSpPr>
            <p:spPr>
              <a:xfrm>
                <a:off x="11453884" y="1895882"/>
                <a:ext cx="643736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884" y="1895882"/>
                <a:ext cx="643736" cy="307777"/>
              </a:xfrm>
              <a:prstGeom prst="rect">
                <a:avLst/>
              </a:prstGeom>
              <a:blipFill>
                <a:blip r:embed="rId44"/>
                <a:stretch>
                  <a:fillRect l="-10377" r="-16981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97"/>
          <p:cNvSpPr/>
          <p:nvPr/>
        </p:nvSpPr>
        <p:spPr>
          <a:xfrm>
            <a:off x="7579605" y="1894223"/>
            <a:ext cx="4518015" cy="729807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6876FE-AD37-0408-5992-45F6B0D4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1" grpId="0"/>
      <p:bldP spid="42" grpId="0" animBg="1"/>
      <p:bldP spid="43" grpId="0" animBg="1"/>
      <p:bldP spid="44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70" grpId="0" animBg="1"/>
      <p:bldP spid="72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Horizontal Scroll 56"/>
          <p:cNvSpPr/>
          <p:nvPr/>
        </p:nvSpPr>
        <p:spPr>
          <a:xfrm>
            <a:off x="8474639" y="2903422"/>
            <a:ext cx="2964094" cy="815857"/>
          </a:xfrm>
          <a:prstGeom prst="horizontalScroll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Example (</a:t>
            </a:r>
            <a:r>
              <a:rPr lang="en-CA" b="1" dirty="0">
                <a:solidFill>
                  <a:srgbClr val="000000"/>
                </a:solidFill>
              </a:rPr>
              <a:t>Kahn’s </a:t>
            </a:r>
            <a:r>
              <a:rPr lang="en-CA" dirty="0">
                <a:solidFill>
                  <a:srgbClr val="000000"/>
                </a:solidFill>
              </a:rPr>
              <a:t>algorithm)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7317954" y="17018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7317954" y="337024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487441" y="337024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487441" y="17018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430951" y="255075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3706587" y="17018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4" idx="6"/>
            <a:endCxn id="12" idx="2"/>
          </p:cNvCxnSpPr>
          <p:nvPr/>
        </p:nvCxnSpPr>
        <p:spPr>
          <a:xfrm>
            <a:off x="4371605" y="2007659"/>
            <a:ext cx="1115836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>
            <a:off x="6152459" y="2007660"/>
            <a:ext cx="116549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2" idx="5"/>
            <a:endCxn id="13" idx="1"/>
          </p:cNvCxnSpPr>
          <p:nvPr/>
        </p:nvCxnSpPr>
        <p:spPr>
          <a:xfrm>
            <a:off x="6055069" y="2223885"/>
            <a:ext cx="473272" cy="4164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3" idx="7"/>
            <a:endCxn id="9" idx="3"/>
          </p:cNvCxnSpPr>
          <p:nvPr/>
        </p:nvCxnSpPr>
        <p:spPr>
          <a:xfrm flipV="1">
            <a:off x="6998579" y="2223885"/>
            <a:ext cx="416765" cy="4164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1" idx="7"/>
            <a:endCxn id="13" idx="3"/>
          </p:cNvCxnSpPr>
          <p:nvPr/>
        </p:nvCxnSpPr>
        <p:spPr>
          <a:xfrm flipV="1">
            <a:off x="6055069" y="3072767"/>
            <a:ext cx="473272" cy="38704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2" idx="4"/>
            <a:endCxn id="11" idx="0"/>
          </p:cNvCxnSpPr>
          <p:nvPr/>
        </p:nvCxnSpPr>
        <p:spPr>
          <a:xfrm>
            <a:off x="5819950" y="2313449"/>
            <a:ext cx="0" cy="105680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>
            <a:off x="7650463" y="2313449"/>
            <a:ext cx="0" cy="105680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1" idx="6"/>
            <a:endCxn id="10" idx="2"/>
          </p:cNvCxnSpPr>
          <p:nvPr/>
        </p:nvCxnSpPr>
        <p:spPr>
          <a:xfrm>
            <a:off x="6152459" y="3676039"/>
            <a:ext cx="116549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Horizontal Scroll 37"/>
          <p:cNvSpPr/>
          <p:nvPr/>
        </p:nvSpPr>
        <p:spPr>
          <a:xfrm>
            <a:off x="8476180" y="1191802"/>
            <a:ext cx="2964094" cy="815857"/>
          </a:xfrm>
          <a:prstGeom prst="horizontalScroll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22413" y="925427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Queue Q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94068" y="14150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3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15760" y="1230398"/>
            <a:ext cx="3264416" cy="6472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Compute </a:t>
            </a:r>
            <a:r>
              <a:rPr lang="en-US" b="1" dirty="0" err="1">
                <a:solidFill>
                  <a:srgbClr val="000000"/>
                </a:solidFill>
              </a:rPr>
              <a:t>indegree</a:t>
            </a:r>
            <a:r>
              <a:rPr lang="en-US" dirty="0">
                <a:solidFill>
                  <a:srgbClr val="000000"/>
                </a:solidFill>
              </a:rPr>
              <a:t> for all vertices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94010" y="4103210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5759" y="1923832"/>
            <a:ext cx="3264417" cy="9200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For each node u</a:t>
            </a:r>
          </a:p>
          <a:p>
            <a:r>
              <a:rPr lang="en-US" dirty="0">
                <a:solidFill>
                  <a:srgbClr val="000000"/>
                </a:solidFill>
              </a:rPr>
              <a:t>	For each w in </a:t>
            </a:r>
            <a:r>
              <a:rPr lang="en-US" dirty="0" err="1">
                <a:solidFill>
                  <a:srgbClr val="000000"/>
                </a:solidFill>
              </a:rPr>
              <a:t>adj</a:t>
            </a:r>
            <a:r>
              <a:rPr lang="en-US" dirty="0">
                <a:solidFill>
                  <a:srgbClr val="000000"/>
                </a:solidFill>
              </a:rPr>
              <a:t>(u)</a:t>
            </a:r>
          </a:p>
          <a:p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en-US" dirty="0" err="1">
                <a:solidFill>
                  <a:srgbClr val="000000"/>
                </a:solidFill>
              </a:rPr>
              <a:t>w.deg</a:t>
            </a:r>
            <a:r>
              <a:rPr lang="en-US" dirty="0">
                <a:solidFill>
                  <a:srgbClr val="000000"/>
                </a:solidFill>
              </a:rPr>
              <a:t> = w.deg+1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94010" y="1230398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00440" y="2136557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63497" y="4103210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63497" y="1230398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94010" y="1230398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00440" y="2136557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00440" y="2136557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94010" y="4103210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94010" y="4103210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5758" y="2890000"/>
            <a:ext cx="3264417" cy="61157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vertices with </a:t>
            </a:r>
            <a:r>
              <a:rPr lang="en-US" dirty="0" err="1">
                <a:solidFill>
                  <a:srgbClr val="000000"/>
                </a:solidFill>
              </a:rPr>
              <a:t>indeg</a:t>
            </a:r>
            <a:r>
              <a:rPr lang="en-US" dirty="0">
                <a:solidFill>
                  <a:srgbClr val="000000"/>
                </a:solidFill>
              </a:rPr>
              <a:t> 0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go into the queue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20872" y="260316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Output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5757" y="3547740"/>
            <a:ext cx="3264417" cy="12483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Until Q is empty: pop, output that element, decrement its </a:t>
            </a:r>
            <a:r>
              <a:rPr lang="en-US" dirty="0" err="1">
                <a:solidFill>
                  <a:srgbClr val="000000"/>
                </a:solidFill>
              </a:rPr>
              <a:t>neighbours</a:t>
            </a:r>
            <a:r>
              <a:rPr lang="en-US" dirty="0">
                <a:solidFill>
                  <a:srgbClr val="000000"/>
                </a:solidFill>
              </a:rPr>
              <a:t>, enqueue new </a:t>
            </a:r>
            <a:r>
              <a:rPr lang="en-US" dirty="0" err="1">
                <a:solidFill>
                  <a:srgbClr val="000000"/>
                </a:solidFill>
              </a:rPr>
              <a:t>indeg</a:t>
            </a:r>
            <a:r>
              <a:rPr lang="en-US" dirty="0">
                <a:solidFill>
                  <a:srgbClr val="000000"/>
                </a:solidFill>
              </a:rPr>
              <a:t> 0’s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63497" y="1230398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0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82475" y="14124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94010" y="1230398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00440" y="2136557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63497" y="4103210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0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270882" y="14124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5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00440" y="2136557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0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542073" y="14124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4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94010" y="4103210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94010" y="1230398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0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830480" y="14124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494010" y="4103210"/>
            <a:ext cx="31290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0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077172" y="14158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6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C8BAB-5E55-B3A2-7609-625677F3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8.33333E-7 0.2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2.91667E-6 0.2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2.70833E-6 0.2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6.25E-7 0.2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3.33333E-6 L 0.00196 0.25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4" grpId="0" animBg="1"/>
      <p:bldP spid="55" grpId="0" animBg="1"/>
      <p:bldP spid="58" grpId="0"/>
      <p:bldP spid="58" grpId="1"/>
      <p:bldP spid="60" grpId="0" animBg="1"/>
      <p:bldP spid="62" grpId="0" animBg="1"/>
      <p:bldP spid="63" grpId="0" animBg="1"/>
      <p:bldP spid="64" grpId="0"/>
      <p:bldP spid="64" grpId="1"/>
      <p:bldP spid="65" grpId="0" animBg="1"/>
      <p:bldP spid="66" grpId="0"/>
      <p:bldP spid="66" grpId="1"/>
      <p:bldP spid="67" grpId="0" animBg="1"/>
      <p:bldP spid="68" grpId="0" animBg="1"/>
      <p:bldP spid="69" grpId="0"/>
      <p:bldP spid="69" grpId="1"/>
      <p:bldP spid="70" grpId="0" animBg="1"/>
      <p:bldP spid="71" grpId="0"/>
      <p:bldP spid="71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>
            <a:extLst>
              <a:ext uri="{FF2B5EF4-FFF2-40B4-BE49-F238E27FC236}">
                <a16:creationId xmlns:a16="http://schemas.microsoft.com/office/drawing/2014/main" id="{283D9EA7-8D4F-79FD-4B04-DDFA2B29C56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1074" y="259890"/>
            <a:ext cx="8162879" cy="6206836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9013786" y="146057"/>
            <a:ext cx="3028208" cy="833126"/>
          </a:xfrm>
          <a:prstGeom prst="wedgeRectCallout">
            <a:avLst>
              <a:gd name="adj1" fmla="val -29538"/>
              <a:gd name="adj2" fmla="val -3937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Running time with adjacency lists?</a:t>
            </a:r>
            <a:endParaRPr lang="en-US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9013786" y="5789378"/>
                <a:ext cx="2714529" cy="554679"/>
              </a:xfrm>
              <a:prstGeom prst="wedgeRectCallout">
                <a:avLst>
                  <a:gd name="adj1" fmla="val -29538"/>
                  <a:gd name="adj2" fmla="val -3937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Total </a:t>
                </a:r>
                <a14:m>
                  <m:oMath xmlns:m="http://schemas.openxmlformats.org/officeDocument/2006/math">
                    <m:r>
                      <a:rPr lang="en-CA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786" y="5789378"/>
                <a:ext cx="2714529" cy="554679"/>
              </a:xfrm>
              <a:prstGeom prst="wedgeRectCallout">
                <a:avLst>
                  <a:gd name="adj1" fmla="val -29538"/>
                  <a:gd name="adj2" fmla="val -39376"/>
                </a:avLst>
              </a:prstGeom>
              <a:blipFill>
                <a:blip r:embed="rId3"/>
                <a:stretch>
                  <a:fillRect b="-1383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ular Callout 1"/>
              <p:cNvSpPr/>
              <p:nvPr/>
            </p:nvSpPr>
            <p:spPr>
              <a:xfrm>
                <a:off x="6413955" y="979183"/>
                <a:ext cx="2446027" cy="614938"/>
              </a:xfrm>
              <a:prstGeom prst="wedgeRectCallout">
                <a:avLst>
                  <a:gd name="adj1" fmla="val -67313"/>
                  <a:gd name="adj2" fmla="val 3782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total work over all iterations</a:t>
                </a:r>
              </a:p>
            </p:txBody>
          </p:sp>
        </mc:Choice>
        <mc:Fallback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55" y="979183"/>
                <a:ext cx="2446027" cy="614938"/>
              </a:xfrm>
              <a:prstGeom prst="wedgeRectCallout">
                <a:avLst>
                  <a:gd name="adj1" fmla="val -67313"/>
                  <a:gd name="adj2" fmla="val 37829"/>
                </a:avLst>
              </a:prstGeom>
              <a:blipFill>
                <a:blip r:embed="rId4"/>
                <a:stretch>
                  <a:fillRect t="-6731" r="-633" b="-1538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7"/>
              <p:cNvSpPr/>
              <p:nvPr/>
            </p:nvSpPr>
            <p:spPr>
              <a:xfrm>
                <a:off x="6096000" y="435866"/>
                <a:ext cx="1222625" cy="369870"/>
              </a:xfrm>
              <a:prstGeom prst="wedgeRectCallout">
                <a:avLst>
                  <a:gd name="adj1" fmla="val -86895"/>
                  <a:gd name="adj2" fmla="val 5793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5866"/>
                <a:ext cx="1222625" cy="369870"/>
              </a:xfrm>
              <a:prstGeom prst="wedgeRectCallout">
                <a:avLst>
                  <a:gd name="adj1" fmla="val -86895"/>
                  <a:gd name="adj2" fmla="val 57933"/>
                </a:avLst>
              </a:prstGeom>
              <a:blipFill>
                <a:blip r:embed="rId5"/>
                <a:stretch>
                  <a:fillRect b="-441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8464678" y="1978410"/>
                <a:ext cx="2294561" cy="369870"/>
              </a:xfrm>
              <a:prstGeom prst="wedgeRectCallout">
                <a:avLst>
                  <a:gd name="adj1" fmla="val -49716"/>
                  <a:gd name="adj2" fmla="val 10288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iterations</a:t>
                </a: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678" y="1978410"/>
                <a:ext cx="2294561" cy="369870"/>
              </a:xfrm>
              <a:prstGeom prst="wedgeRectCallout">
                <a:avLst>
                  <a:gd name="adj1" fmla="val -49716"/>
                  <a:gd name="adj2" fmla="val 102883"/>
                </a:avLst>
              </a:prstGeom>
              <a:blipFill>
                <a:blip r:embed="rId6"/>
                <a:stretch>
                  <a:fillRect t="-526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ular Callout 9"/>
              <p:cNvSpPr/>
              <p:nvPr/>
            </p:nvSpPr>
            <p:spPr>
              <a:xfrm>
                <a:off x="9223769" y="2343255"/>
                <a:ext cx="2294561" cy="369870"/>
              </a:xfrm>
              <a:prstGeom prst="wedgeRectCallout">
                <a:avLst>
                  <a:gd name="adj1" fmla="val -41262"/>
                  <a:gd name="adj2" fmla="val 2422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per check</a:t>
                </a:r>
              </a:p>
            </p:txBody>
          </p:sp>
        </mc:Choice>
        <mc:Fallback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769" y="2343255"/>
                <a:ext cx="2294561" cy="369870"/>
              </a:xfrm>
              <a:prstGeom prst="wedgeRectCallout">
                <a:avLst>
                  <a:gd name="adj1" fmla="val -41262"/>
                  <a:gd name="adj2" fmla="val 24221"/>
                </a:avLst>
              </a:prstGeom>
              <a:blipFill>
                <a:blip r:embed="rId7"/>
                <a:stretch>
                  <a:fillRect t="-6250" b="-2187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ular Callout 10"/>
              <p:cNvSpPr/>
              <p:nvPr/>
            </p:nvSpPr>
            <p:spPr>
              <a:xfrm>
                <a:off x="6420680" y="3429000"/>
                <a:ext cx="1524192" cy="369870"/>
              </a:xfrm>
              <a:prstGeom prst="wedgeRectCallout">
                <a:avLst>
                  <a:gd name="adj1" fmla="val -57842"/>
                  <a:gd name="adj2" fmla="val 1858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680" y="3429000"/>
                <a:ext cx="1524192" cy="369870"/>
              </a:xfrm>
              <a:prstGeom prst="wedgeRectCallout">
                <a:avLst>
                  <a:gd name="adj1" fmla="val -57842"/>
                  <a:gd name="adj2" fmla="val 18581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ular Callout 12"/>
              <p:cNvSpPr/>
              <p:nvPr/>
            </p:nvSpPr>
            <p:spPr>
              <a:xfrm>
                <a:off x="5988158" y="4384964"/>
                <a:ext cx="2201537" cy="582626"/>
              </a:xfrm>
              <a:prstGeom prst="wedgeRectCallout">
                <a:avLst>
                  <a:gd name="adj1" fmla="val -70947"/>
                  <a:gd name="adj2" fmla="val 2663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per iteration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158" y="4384964"/>
                <a:ext cx="2201537" cy="582626"/>
              </a:xfrm>
              <a:prstGeom prst="wedgeRectCallout">
                <a:avLst>
                  <a:gd name="adj1" fmla="val -70947"/>
                  <a:gd name="adj2" fmla="val 26631"/>
                </a:avLst>
              </a:prstGeom>
              <a:blipFill>
                <a:blip r:embed="rId9"/>
                <a:stretch>
                  <a:fillRect t="-9091" b="-1919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ular Callout 14"/>
              <p:cNvSpPr/>
              <p:nvPr/>
            </p:nvSpPr>
            <p:spPr>
              <a:xfrm>
                <a:off x="8670532" y="3798870"/>
                <a:ext cx="2794103" cy="1213516"/>
              </a:xfrm>
              <a:prstGeom prst="wedgeRectCallout">
                <a:avLst>
                  <a:gd name="adj1" fmla="val -72846"/>
                  <a:gd name="adj2" fmla="val 2523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deg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b="0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total work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over </a:t>
                </a:r>
                <a:r>
                  <a:rPr lang="en-CA" b="1" u="sng" dirty="0">
                    <a:solidFill>
                      <a:srgbClr val="000000"/>
                    </a:solidFill>
                  </a:rPr>
                  <a:t>all</a:t>
                </a:r>
                <a:r>
                  <a:rPr lang="en-CA" b="1" dirty="0">
                    <a:solidFill>
                      <a:srgbClr val="000000"/>
                    </a:solidFill>
                  </a:rPr>
                  <a:t> nodes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532" y="3798870"/>
                <a:ext cx="2794103" cy="1213516"/>
              </a:xfrm>
              <a:prstGeom prst="wedgeRectCallout">
                <a:avLst>
                  <a:gd name="adj1" fmla="val -72846"/>
                  <a:gd name="adj2" fmla="val 25231"/>
                </a:avLst>
              </a:prstGeom>
              <a:blipFill>
                <a:blip r:embed="rId10"/>
                <a:stretch>
                  <a:fillRect b="-1089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B372E-C98E-D5FA-4FAD-CC6D2604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3468" y="634681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BF00AE5-7ECB-D402-0507-687B26848085}"/>
              </a:ext>
            </a:extLst>
          </p:cNvPr>
          <p:cNvSpPr/>
          <p:nvPr/>
        </p:nvSpPr>
        <p:spPr>
          <a:xfrm>
            <a:off x="5988158" y="3178373"/>
            <a:ext cx="315942" cy="1033409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AA1FA2-1B3C-5019-82C5-7141B0E6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92022-6D04-23C1-C1C0-7BA05C7D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46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10D5-DE42-5E71-78D5-AA7ED19E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SCC: How about a different ordering?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6B1A3-D375-70F0-F754-28A0AA9C5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Rather than doing DFS in the </a:t>
            </a:r>
            <a:r>
              <a:rPr lang="en-CA" b="1" dirty="0">
                <a:solidFill>
                  <a:srgbClr val="000000"/>
                </a:solidFill>
              </a:rPr>
              <a:t>reverse</a:t>
            </a:r>
            <a:r>
              <a:rPr lang="en-CA" dirty="0">
                <a:solidFill>
                  <a:srgbClr val="000000"/>
                </a:solidFill>
              </a:rPr>
              <a:t> graph in order of </a:t>
            </a:r>
            <a:r>
              <a:rPr lang="en-CA" b="1" dirty="0">
                <a:solidFill>
                  <a:srgbClr val="000000"/>
                </a:solidFill>
              </a:rPr>
              <a:t>decreasing</a:t>
            </a:r>
            <a:r>
              <a:rPr lang="en-CA" dirty="0">
                <a:solidFill>
                  <a:srgbClr val="000000"/>
                </a:solidFill>
              </a:rPr>
              <a:t> finish times</a:t>
            </a:r>
          </a:p>
          <a:p>
            <a:r>
              <a:rPr lang="en-CA" dirty="0">
                <a:solidFill>
                  <a:srgbClr val="000000"/>
                </a:solidFill>
              </a:rPr>
              <a:t>Why not do DFS in the </a:t>
            </a:r>
            <a:r>
              <a:rPr lang="en-CA" b="1" dirty="0">
                <a:solidFill>
                  <a:srgbClr val="000000"/>
                </a:solidFill>
              </a:rPr>
              <a:t>original</a:t>
            </a:r>
            <a:r>
              <a:rPr lang="en-CA" dirty="0">
                <a:solidFill>
                  <a:srgbClr val="000000"/>
                </a:solidFill>
              </a:rPr>
              <a:t> graph in order of </a:t>
            </a:r>
            <a:r>
              <a:rPr lang="en-CA" b="1" dirty="0">
                <a:solidFill>
                  <a:srgbClr val="000000"/>
                </a:solidFill>
              </a:rPr>
              <a:t>increasing</a:t>
            </a:r>
            <a:r>
              <a:rPr lang="en-CA" dirty="0">
                <a:solidFill>
                  <a:srgbClr val="000000"/>
                </a:solidFill>
              </a:rPr>
              <a:t> finish times?</a:t>
            </a:r>
          </a:p>
          <a:p>
            <a:r>
              <a:rPr lang="en-CA" dirty="0">
                <a:solidFill>
                  <a:srgbClr val="000000"/>
                </a:solidFill>
              </a:rPr>
              <a:t>Exercise: does this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34B58-45E2-2DFD-22E3-BDCEC803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88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10D5-DE42-5E71-78D5-AA7ED19E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SCC: How about a different ordering?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6B1A3-D375-70F0-F754-28A0AA9C5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Why not do DFS in the </a:t>
            </a:r>
            <a:r>
              <a:rPr lang="en-CA" b="1" dirty="0">
                <a:solidFill>
                  <a:srgbClr val="000000"/>
                </a:solidFill>
              </a:rPr>
              <a:t>original</a:t>
            </a:r>
            <a:r>
              <a:rPr lang="en-CA" dirty="0">
                <a:solidFill>
                  <a:srgbClr val="000000"/>
                </a:solidFill>
              </a:rPr>
              <a:t> graph in order of </a:t>
            </a:r>
            <a:r>
              <a:rPr lang="en-CA" b="1" dirty="0">
                <a:solidFill>
                  <a:srgbClr val="000000"/>
                </a:solidFill>
              </a:rPr>
              <a:t>increasing</a:t>
            </a:r>
            <a:r>
              <a:rPr lang="en-CA" dirty="0">
                <a:solidFill>
                  <a:srgbClr val="000000"/>
                </a:solidFill>
              </a:rPr>
              <a:t> finish times?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34B58-45E2-2DFD-22E3-BDCEC803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576AA58-5FCE-F32D-FBB2-DD4ED1179DD7}"/>
              </a:ext>
            </a:extLst>
          </p:cNvPr>
          <p:cNvSpPr/>
          <p:nvPr/>
        </p:nvSpPr>
        <p:spPr>
          <a:xfrm>
            <a:off x="5875894" y="411214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9014879-3AC1-E70E-D4B9-CB86D44F25FF}"/>
              </a:ext>
            </a:extLst>
          </p:cNvPr>
          <p:cNvSpPr/>
          <p:nvPr/>
        </p:nvSpPr>
        <p:spPr>
          <a:xfrm>
            <a:off x="7651732" y="32831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B0C8E98-0F39-DD4B-672D-8A44C1B86B34}"/>
              </a:ext>
            </a:extLst>
          </p:cNvPr>
          <p:cNvSpPr/>
          <p:nvPr/>
        </p:nvSpPr>
        <p:spPr>
          <a:xfrm>
            <a:off x="6432360" y="33073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C3CAAC-A044-8627-96B6-335EFAD87581}"/>
              </a:ext>
            </a:extLst>
          </p:cNvPr>
          <p:cNvCxnSpPr>
            <a:cxnSpLocks/>
            <a:stCxn id="40" idx="6"/>
            <a:endCxn id="39" idx="2"/>
          </p:cNvCxnSpPr>
          <p:nvPr/>
        </p:nvCxnSpPr>
        <p:spPr>
          <a:xfrm flipV="1">
            <a:off x="7097378" y="3588925"/>
            <a:ext cx="554354" cy="24225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C6DAB2-C41D-EFAA-1ECC-66A653EDEB87}"/>
              </a:ext>
            </a:extLst>
          </p:cNvPr>
          <p:cNvCxnSpPr>
            <a:cxnSpLocks/>
            <a:stCxn id="38" idx="7"/>
            <a:endCxn id="40" idx="4"/>
          </p:cNvCxnSpPr>
          <p:nvPr/>
        </p:nvCxnSpPr>
        <p:spPr>
          <a:xfrm flipV="1">
            <a:off x="6443522" y="3918939"/>
            <a:ext cx="321347" cy="28276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B664485A-9844-81E6-F682-CB4CA84C2E7E}"/>
              </a:ext>
            </a:extLst>
          </p:cNvPr>
          <p:cNvSpPr/>
          <p:nvPr/>
        </p:nvSpPr>
        <p:spPr>
          <a:xfrm>
            <a:off x="4735979" y="33365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CB1C3F8-9773-471E-711E-9E4A14BD744E}"/>
              </a:ext>
            </a:extLst>
          </p:cNvPr>
          <p:cNvCxnSpPr>
            <a:cxnSpLocks/>
            <a:stCxn id="43" idx="5"/>
            <a:endCxn id="38" idx="1"/>
          </p:cNvCxnSpPr>
          <p:nvPr/>
        </p:nvCxnSpPr>
        <p:spPr>
          <a:xfrm>
            <a:off x="5303607" y="3858587"/>
            <a:ext cx="669677" cy="343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16F5AFB0-A809-2BBB-F646-B0E032187F3D}"/>
              </a:ext>
            </a:extLst>
          </p:cNvPr>
          <p:cNvCxnSpPr>
            <a:stCxn id="39" idx="1"/>
            <a:endCxn id="43" idx="7"/>
          </p:cNvCxnSpPr>
          <p:nvPr/>
        </p:nvCxnSpPr>
        <p:spPr>
          <a:xfrm rot="16200000" flipH="1" flipV="1">
            <a:off x="6499646" y="2176659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B744AAAA-AD13-93BF-0D42-125005107079}"/>
              </a:ext>
            </a:extLst>
          </p:cNvPr>
          <p:cNvSpPr/>
          <p:nvPr/>
        </p:nvSpPr>
        <p:spPr>
          <a:xfrm>
            <a:off x="9360906" y="39303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989726B-761A-5E1B-A589-10ABDB559CD9}"/>
              </a:ext>
            </a:extLst>
          </p:cNvPr>
          <p:cNvSpPr/>
          <p:nvPr/>
        </p:nvSpPr>
        <p:spPr>
          <a:xfrm>
            <a:off x="10804511" y="41786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7274EE-EB92-F184-9532-898A56CD3BB2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0534582" y="3373188"/>
            <a:ext cx="602438" cy="80547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E8E332F-AB1B-DED1-F235-DFD2336DAB3E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9693415" y="3373188"/>
            <a:ext cx="370929" cy="55719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58BE480-7DDD-7D73-65F8-BCA8D791300F}"/>
              </a:ext>
            </a:extLst>
          </p:cNvPr>
          <p:cNvCxnSpPr>
            <a:cxnSpLocks/>
            <a:stCxn id="54" idx="5"/>
            <a:endCxn id="55" idx="1"/>
          </p:cNvCxnSpPr>
          <p:nvPr/>
        </p:nvCxnSpPr>
        <p:spPr>
          <a:xfrm>
            <a:off x="8217306" y="3805150"/>
            <a:ext cx="1244285" cy="21480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E7396C14-C7BF-18CD-9305-ABDB7E33C79B}"/>
              </a:ext>
            </a:extLst>
          </p:cNvPr>
          <p:cNvSpPr/>
          <p:nvPr/>
        </p:nvSpPr>
        <p:spPr>
          <a:xfrm>
            <a:off x="4737021" y="334208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c,2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E3C169B-10FC-088B-D2C1-A3A8323937BF}"/>
              </a:ext>
            </a:extLst>
          </p:cNvPr>
          <p:cNvSpPr/>
          <p:nvPr/>
        </p:nvSpPr>
        <p:spPr>
          <a:xfrm>
            <a:off x="5864901" y="412324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d,3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11C8BF1-723A-693F-AECE-E1E61E98F7E4}"/>
              </a:ext>
            </a:extLst>
          </p:cNvPr>
          <p:cNvSpPr/>
          <p:nvPr/>
        </p:nvSpPr>
        <p:spPr>
          <a:xfrm>
            <a:off x="6429809" y="331100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b,4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CF607B5-4848-EB47-0B14-583A22FB62AD}"/>
              </a:ext>
            </a:extLst>
          </p:cNvPr>
          <p:cNvSpPr/>
          <p:nvPr/>
        </p:nvSpPr>
        <p:spPr>
          <a:xfrm>
            <a:off x="7649678" y="32831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a,1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0EEEB0B-B2F0-5623-1A89-ACBD3063A93A}"/>
              </a:ext>
            </a:extLst>
          </p:cNvPr>
          <p:cNvSpPr/>
          <p:nvPr/>
        </p:nvSpPr>
        <p:spPr>
          <a:xfrm>
            <a:off x="9364201" y="39303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e,8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DD5F8FF-39D3-E31D-E906-75DADA8C6493}"/>
              </a:ext>
            </a:extLst>
          </p:cNvPr>
          <p:cNvSpPr/>
          <p:nvPr/>
        </p:nvSpPr>
        <p:spPr>
          <a:xfrm>
            <a:off x="10804511" y="41786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g,10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62C35BE-FBB4-59EB-31F9-7C39C7340236}"/>
              </a:ext>
            </a:extLst>
          </p:cNvPr>
          <p:cNvSpPr/>
          <p:nvPr/>
        </p:nvSpPr>
        <p:spPr>
          <a:xfrm>
            <a:off x="10804511" y="417065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g,11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83E3041-1B31-9D14-4541-219910F3E397}"/>
              </a:ext>
            </a:extLst>
          </p:cNvPr>
          <p:cNvSpPr/>
          <p:nvPr/>
        </p:nvSpPr>
        <p:spPr>
          <a:xfrm>
            <a:off x="9944449" y="283654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07BF7AD-03BC-EF21-C7A3-3DEFAAB4F543}"/>
              </a:ext>
            </a:extLst>
          </p:cNvPr>
          <p:cNvSpPr/>
          <p:nvPr/>
        </p:nvSpPr>
        <p:spPr>
          <a:xfrm>
            <a:off x="9947744" y="283654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f,9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76296B3-2B04-5FD0-FE91-E82273F95406}"/>
              </a:ext>
            </a:extLst>
          </p:cNvPr>
          <p:cNvSpPr/>
          <p:nvPr/>
        </p:nvSpPr>
        <p:spPr>
          <a:xfrm>
            <a:off x="508772" y="2879325"/>
            <a:ext cx="1181529" cy="709599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Doesn’t work!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C2D4FA8-B1C9-4CA1-3C32-73EEF8B96E96}"/>
              </a:ext>
            </a:extLst>
          </p:cNvPr>
          <p:cNvSpPr/>
          <p:nvPr/>
        </p:nvSpPr>
        <p:spPr>
          <a:xfrm>
            <a:off x="9947744" y="28285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f,12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F8DC4DF-1F0B-CD27-D3D3-91ACBDDE3F44}"/>
              </a:ext>
            </a:extLst>
          </p:cNvPr>
          <p:cNvSpPr/>
          <p:nvPr/>
        </p:nvSpPr>
        <p:spPr>
          <a:xfrm>
            <a:off x="9364201" y="392237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e,13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E8F3EE1-EF19-5663-858F-10CE35A1804A}"/>
              </a:ext>
            </a:extLst>
          </p:cNvPr>
          <p:cNvSpPr/>
          <p:nvPr/>
        </p:nvSpPr>
        <p:spPr>
          <a:xfrm>
            <a:off x="7649678" y="327512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c,14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4F0429F-4104-8DF2-7925-3CEEF5F85C49}"/>
              </a:ext>
            </a:extLst>
          </p:cNvPr>
          <p:cNvSpPr/>
          <p:nvPr/>
        </p:nvSpPr>
        <p:spPr>
          <a:xfrm>
            <a:off x="6429809" y="330299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b,5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3BE57CF-F1A2-8D89-21FD-5953756F9253}"/>
              </a:ext>
            </a:extLst>
          </p:cNvPr>
          <p:cNvSpPr/>
          <p:nvPr/>
        </p:nvSpPr>
        <p:spPr>
          <a:xfrm>
            <a:off x="5864901" y="411523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d,6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875E02C-0291-F50D-C3F0-D333DF1944E9}"/>
              </a:ext>
            </a:extLst>
          </p:cNvPr>
          <p:cNvSpPr/>
          <p:nvPr/>
        </p:nvSpPr>
        <p:spPr>
          <a:xfrm>
            <a:off x="4737021" y="33340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a,7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70D036A-F652-BBE9-4B25-4725971288A5}"/>
              </a:ext>
            </a:extLst>
          </p:cNvPr>
          <p:cNvCxnSpPr>
            <a:cxnSpLocks/>
          </p:cNvCxnSpPr>
          <p:nvPr/>
        </p:nvCxnSpPr>
        <p:spPr>
          <a:xfrm flipH="1" flipV="1">
            <a:off x="10000239" y="4319446"/>
            <a:ext cx="778587" cy="11877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CE77CB78-2C30-2334-F205-0FD2A4220841}"/>
              </a:ext>
            </a:extLst>
          </p:cNvPr>
          <p:cNvSpPr/>
          <p:nvPr/>
        </p:nvSpPr>
        <p:spPr>
          <a:xfrm>
            <a:off x="1121740" y="4381418"/>
            <a:ext cx="3190991" cy="837251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DFSVisit</a:t>
            </a:r>
            <a:r>
              <a:rPr lang="en-US" b="1" dirty="0">
                <a:solidFill>
                  <a:srgbClr val="000000"/>
                </a:solidFill>
              </a:rPr>
              <a:t>(b) would reach </a:t>
            </a:r>
            <a:r>
              <a:rPr lang="en-US" b="1" u="sng" dirty="0">
                <a:solidFill>
                  <a:srgbClr val="000000"/>
                </a:solidFill>
              </a:rPr>
              <a:t>two</a:t>
            </a:r>
            <a:r>
              <a:rPr lang="en-US" b="1" dirty="0">
                <a:solidFill>
                  <a:srgbClr val="000000"/>
                </a:solidFill>
              </a:rPr>
              <a:t> SCCs.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E255BAA-E335-199B-50FA-CB2FE5741BC0}"/>
              </a:ext>
            </a:extLst>
          </p:cNvPr>
          <p:cNvSpPr/>
          <p:nvPr/>
        </p:nvSpPr>
        <p:spPr>
          <a:xfrm>
            <a:off x="1788443" y="2879325"/>
            <a:ext cx="2744778" cy="709599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Output depends where first DFS starts…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D8EB116-C993-70D6-279D-8942A8BCAFE7}"/>
              </a:ext>
            </a:extLst>
          </p:cNvPr>
          <p:cNvSpPr/>
          <p:nvPr/>
        </p:nvSpPr>
        <p:spPr>
          <a:xfrm>
            <a:off x="968575" y="3753070"/>
            <a:ext cx="3497322" cy="385157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If first DFS starts at c, then…</a:t>
            </a:r>
            <a:endParaRPr lang="en-CA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6" grpId="0" animBg="1"/>
      <p:bldP spid="47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64767" y="3550722"/>
            <a:ext cx="3174694" cy="19162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Turning the </a:t>
            </a:r>
            <a:r>
              <a:rPr lang="en-CA" b="1" dirty="0">
                <a:solidFill>
                  <a:srgbClr val="000000"/>
                </a:solidFill>
              </a:rPr>
              <a:t>lemma</a:t>
            </a:r>
            <a:r>
              <a:rPr lang="en-CA" dirty="0">
                <a:solidFill>
                  <a:srgbClr val="000000"/>
                </a:solidFill>
              </a:rPr>
              <a:t> into an </a:t>
            </a:r>
            <a:r>
              <a:rPr lang="en-CA" b="1" dirty="0">
                <a:solidFill>
                  <a:srgbClr val="000000"/>
                </a:solidFill>
              </a:rPr>
              <a:t>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381002"/>
            <a:ext cx="9905998" cy="3453127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Search for back edges</a:t>
            </a:r>
          </a:p>
          <a:p>
            <a:r>
              <a:rPr lang="en-CA" dirty="0">
                <a:solidFill>
                  <a:srgbClr val="000000"/>
                </a:solidFill>
              </a:rPr>
              <a:t>How to identify a back-edge?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CFACC19-FAFD-ECE7-37F5-53AF5FFA192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34" y="915019"/>
            <a:ext cx="9994755" cy="1405628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C8219AA-60FF-611E-C120-A3D55A64982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47563" y="3550722"/>
            <a:ext cx="7819903" cy="1916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349363" y="3889169"/>
                <a:ext cx="2525606" cy="944088"/>
              </a:xfrm>
              <a:prstGeom prst="wedgeRectCallout">
                <a:avLst>
                  <a:gd name="adj1" fmla="val 88272"/>
                  <a:gd name="adj2" fmla="val 4520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When we observe an edge from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check if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gray</a:t>
                </a: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63" y="3889169"/>
                <a:ext cx="2525606" cy="944088"/>
              </a:xfrm>
              <a:prstGeom prst="wedgeRectCallout">
                <a:avLst>
                  <a:gd name="adj1" fmla="val 88272"/>
                  <a:gd name="adj2" fmla="val 45201"/>
                </a:avLst>
              </a:prstGeom>
              <a:blipFill>
                <a:blip r:embed="rId4"/>
                <a:stretch>
                  <a:fillRect l="-347" t="-1266" b="-696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/>
              <p:cNvSpPr/>
              <p:nvPr/>
            </p:nvSpPr>
            <p:spPr>
              <a:xfrm>
                <a:off x="9879572" y="4357072"/>
                <a:ext cx="558479" cy="47618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572" y="4357072"/>
                <a:ext cx="558479" cy="47618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/>
              <p:cNvSpPr/>
              <p:nvPr/>
            </p:nvSpPr>
            <p:spPr>
              <a:xfrm>
                <a:off x="11142316" y="4357072"/>
                <a:ext cx="558479" cy="47618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2316" y="4357072"/>
                <a:ext cx="558479" cy="47618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6"/>
            <a:endCxn id="14" idx="2"/>
          </p:cNvCxnSpPr>
          <p:nvPr/>
        </p:nvCxnSpPr>
        <p:spPr>
          <a:xfrm>
            <a:off x="10438051" y="4595165"/>
            <a:ext cx="70426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/>
              <p:cNvSpPr/>
              <p:nvPr/>
            </p:nvSpPr>
            <p:spPr>
              <a:xfrm>
                <a:off x="11136807" y="4351563"/>
                <a:ext cx="558479" cy="47618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807" y="4351563"/>
                <a:ext cx="558479" cy="47618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ular Callout 17"/>
          <p:cNvSpPr/>
          <p:nvPr/>
        </p:nvSpPr>
        <p:spPr>
          <a:xfrm>
            <a:off x="10504571" y="3712366"/>
            <a:ext cx="1424286" cy="452010"/>
          </a:xfrm>
          <a:prstGeom prst="wedgeRectCallout">
            <a:avLst>
              <a:gd name="adj1" fmla="val -33983"/>
              <a:gd name="adj2" fmla="val 12873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Back edge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036A1-908A-8C33-7B89-9156287E2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uiExpand="1" build="p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7835"/>
            <a:ext cx="9905998" cy="856655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DFS: Testing whether a graph is a DAG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5051-FC46-C588-FE27-C3887372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239377F-1387-F580-2021-4C81AC85E1B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284" y="914490"/>
            <a:ext cx="6795165" cy="3979923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536A2EB-95D0-461A-A46A-987004CAB1C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49" y="808944"/>
            <a:ext cx="5151022" cy="52401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12ED4A-C968-FF48-5238-9ED3E112E4F9}"/>
              </a:ext>
            </a:extLst>
          </p:cNvPr>
          <p:cNvSpPr/>
          <p:nvPr/>
        </p:nvSpPr>
        <p:spPr>
          <a:xfrm>
            <a:off x="8700655" y="3920836"/>
            <a:ext cx="3124200" cy="768928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6E7A67-4291-608E-8F60-B6FDBC891B38}"/>
              </a:ext>
            </a:extLst>
          </p:cNvPr>
          <p:cNvSpPr/>
          <p:nvPr/>
        </p:nvSpPr>
        <p:spPr>
          <a:xfrm>
            <a:off x="1278346" y="4615495"/>
            <a:ext cx="1360945" cy="278918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2DBEC0-22E5-26C9-7910-978865842251}"/>
              </a:ext>
            </a:extLst>
          </p:cNvPr>
          <p:cNvSpPr/>
          <p:nvPr/>
        </p:nvSpPr>
        <p:spPr>
          <a:xfrm>
            <a:off x="1278345" y="2761823"/>
            <a:ext cx="1360945" cy="278918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8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2142"/>
            <a:ext cx="9905998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example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7266588" y="17635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7266588" y="34318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436075" y="34318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436075" y="17635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379585" y="26123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3655221" y="176351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4320239" y="2069303"/>
            <a:ext cx="1115836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6101093" y="2069304"/>
            <a:ext cx="116549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6003703" y="2285529"/>
            <a:ext cx="473272" cy="4164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 flipV="1">
            <a:off x="6947213" y="2285529"/>
            <a:ext cx="416765" cy="4164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30" idx="7"/>
            <a:endCxn id="32" idx="3"/>
          </p:cNvCxnSpPr>
          <p:nvPr/>
        </p:nvCxnSpPr>
        <p:spPr>
          <a:xfrm flipV="1">
            <a:off x="6003703" y="3134411"/>
            <a:ext cx="473272" cy="38704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5768584" y="2375093"/>
            <a:ext cx="0" cy="105680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7599097" y="2375093"/>
            <a:ext cx="0" cy="105680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30" idx="6"/>
            <a:endCxn id="29" idx="2"/>
          </p:cNvCxnSpPr>
          <p:nvPr/>
        </p:nvCxnSpPr>
        <p:spPr>
          <a:xfrm>
            <a:off x="6101093" y="3737683"/>
            <a:ext cx="116549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 flipH="1" flipV="1">
            <a:off x="4222849" y="2285528"/>
            <a:ext cx="1310616" cy="123592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7266588" y="17635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7266588" y="34318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FC4B9E4-5CB2-4F97-AA3C-2740152EE695}"/>
              </a:ext>
            </a:extLst>
          </p:cNvPr>
          <p:cNvSpPr/>
          <p:nvPr/>
        </p:nvSpPr>
        <p:spPr>
          <a:xfrm>
            <a:off x="7266588" y="34318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FC4B9E4-5CB2-4F97-AA3C-2740152EE695}"/>
              </a:ext>
            </a:extLst>
          </p:cNvPr>
          <p:cNvSpPr/>
          <p:nvPr/>
        </p:nvSpPr>
        <p:spPr>
          <a:xfrm>
            <a:off x="7266588" y="17635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5436075" y="17635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6379585" y="26123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5436075" y="34318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3655221" y="176351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4" name="Rectangular Callout 53"/>
          <p:cNvSpPr/>
          <p:nvPr/>
        </p:nvSpPr>
        <p:spPr>
          <a:xfrm>
            <a:off x="3987730" y="1104473"/>
            <a:ext cx="2545447" cy="478308"/>
          </a:xfrm>
          <a:prstGeom prst="wedgeRectCallout">
            <a:avLst>
              <a:gd name="adj1" fmla="val -20026"/>
              <a:gd name="adj2" fmla="val 13768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Back edge found!</a:t>
            </a:r>
            <a:endParaRPr lang="en-CA" dirty="0">
              <a:solidFill>
                <a:srgbClr val="000000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7599097" y="2375093"/>
            <a:ext cx="0" cy="105680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6003703" y="2285529"/>
            <a:ext cx="473272" cy="4164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6101093" y="2069304"/>
            <a:ext cx="1165495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 flipV="1">
            <a:off x="6947213" y="2285529"/>
            <a:ext cx="416765" cy="41643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6FC4B9E4-5CB2-4F97-AA3C-2740152EE695}"/>
              </a:ext>
            </a:extLst>
          </p:cNvPr>
          <p:cNvSpPr/>
          <p:nvPr/>
        </p:nvSpPr>
        <p:spPr>
          <a:xfrm>
            <a:off x="6379585" y="26123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5768584" y="2375093"/>
            <a:ext cx="0" cy="105680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 flipH="1" flipV="1">
            <a:off x="4222849" y="2285528"/>
            <a:ext cx="1310616" cy="1235929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4320239" y="2069303"/>
            <a:ext cx="1115836" cy="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3" name="Rectangular Callout 62"/>
          <p:cNvSpPr/>
          <p:nvPr/>
        </p:nvSpPr>
        <p:spPr>
          <a:xfrm>
            <a:off x="6528064" y="1104235"/>
            <a:ext cx="2807083" cy="478308"/>
          </a:xfrm>
          <a:prstGeom prst="wedgeRectCallout">
            <a:avLst>
              <a:gd name="adj1" fmla="val -20941"/>
              <a:gd name="adj2" fmla="val 3242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So we set DAG = false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6E31C-FF4F-17EC-5D85-A4E8A77B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9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Topological sort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Finding node orderings that satisfy given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BD6FF-48E1-C784-49A5-BCAD1466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7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Dependency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Edge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means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must be completed </a:t>
                </a:r>
                <a:r>
                  <a:rPr lang="en-CA" b="1" dirty="0">
                    <a:solidFill>
                      <a:srgbClr val="000000"/>
                    </a:solidFill>
                  </a:rPr>
                  <a:t>before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737262" y="1953490"/>
            <a:ext cx="5237018" cy="3334988"/>
            <a:chOff x="2737262" y="1953490"/>
            <a:chExt cx="5237018" cy="3334988"/>
          </a:xfrm>
        </p:grpSpPr>
        <p:sp>
          <p:nvSpPr>
            <p:cNvPr id="7" name="Rectangle 6"/>
            <p:cNvSpPr/>
            <p:nvPr/>
          </p:nvSpPr>
          <p:spPr>
            <a:xfrm>
              <a:off x="2737262" y="2731324"/>
              <a:ext cx="380011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15049" y="3208680"/>
              <a:ext cx="380011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0937" y="3732810"/>
              <a:ext cx="380011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12780" y="1953490"/>
              <a:ext cx="561500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0000"/>
                </a:solidFill>
              </a:endParaRPr>
            </a:p>
          </p:txBody>
        </p:sp>
      </p:grpSp>
      <p:pic>
        <p:nvPicPr>
          <p:cNvPr id="17" name="Picture 5">
            <a:extLst>
              <a:ext uri="{FF2B5EF4-FFF2-40B4-BE49-F238E27FC236}">
                <a16:creationId xmlns:a16="http://schemas.microsoft.com/office/drawing/2014/main" id="{1ADA1635-218A-98BA-7426-7BE7FEC001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31325" y="1802514"/>
            <a:ext cx="6359236" cy="3672012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8134597" y="3651662"/>
            <a:ext cx="2179122" cy="843148"/>
          </a:xfrm>
          <a:prstGeom prst="wedgeRectCallout">
            <a:avLst>
              <a:gd name="adj1" fmla="val -93313"/>
              <a:gd name="adj2" fmla="val -18820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Socks before shoes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9590912" y="2312342"/>
            <a:ext cx="2179122" cy="553250"/>
          </a:xfrm>
          <a:prstGeom prst="wedgeRectCallout">
            <a:avLst>
              <a:gd name="adj1" fmla="val -74784"/>
              <a:gd name="adj2" fmla="val 206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Watch any time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446314" y="3208680"/>
            <a:ext cx="2179122" cy="524130"/>
          </a:xfrm>
          <a:prstGeom prst="wedgeRectCallout">
            <a:avLst>
              <a:gd name="adj1" fmla="val 87341"/>
              <a:gd name="adj2" fmla="val -2004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Pants before belt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191489" y="1742490"/>
            <a:ext cx="2486892" cy="988833"/>
          </a:xfrm>
          <a:prstGeom prst="wedgeRectCallout">
            <a:avLst>
              <a:gd name="adj1" fmla="val 41564"/>
              <a:gd name="adj2" fmla="val 1743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Example problem: getting dressed in the morning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6206835" y="4764348"/>
            <a:ext cx="3946567" cy="843148"/>
          </a:xfrm>
          <a:prstGeom prst="wedgeRectCallout">
            <a:avLst>
              <a:gd name="adj1" fmla="val -10752"/>
              <a:gd name="adj2" fmla="val -4102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Could do various things first. Which ones are possible?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What do they have in common?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E6B60-5CA2-B98A-5C3A-994CAEA3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6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8067</TotalTime>
  <Words>2997</Words>
  <Application>Microsoft Office PowerPoint</Application>
  <PresentationFormat>Widescreen</PresentationFormat>
  <Paragraphs>817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Century Gothic</vt:lpstr>
      <vt:lpstr>Arial</vt:lpstr>
      <vt:lpstr>Cambria Math</vt:lpstr>
      <vt:lpstr>Calibri</vt:lpstr>
      <vt:lpstr>Mesh</vt:lpstr>
      <vt:lpstr>CS 341: Algorithms</vt:lpstr>
      <vt:lpstr>DFS Application: Testing whether a graph is a DAG</vt:lpstr>
      <vt:lpstr>PowerPoint Presentation</vt:lpstr>
      <vt:lpstr>PowerPoint Presentation</vt:lpstr>
      <vt:lpstr>Turning the lemma into an algorithm</vt:lpstr>
      <vt:lpstr>DFS: Testing whether a graph is a DAG</vt:lpstr>
      <vt:lpstr>example</vt:lpstr>
      <vt:lpstr>Topological sort</vt:lpstr>
      <vt:lpstr>Dependency graph</vt:lpstr>
      <vt:lpstr>PowerPoint Presentation</vt:lpstr>
      <vt:lpstr>Formal definition</vt:lpstr>
      <vt:lpstr>Useful fact</vt:lpstr>
      <vt:lpstr>Topological sort via DFS</vt:lpstr>
      <vt:lpstr>PowerPoint Presentation</vt:lpstr>
      <vt:lpstr>PowerPoint Presentation</vt:lpstr>
      <vt:lpstr>Topological ordering via DFS</vt:lpstr>
      <vt:lpstr>Home exercise: run on this graph</vt:lpstr>
      <vt:lpstr>Strongly Connected Components</vt:lpstr>
      <vt:lpstr>Strongly connected components</vt:lpstr>
      <vt:lpstr>Strongly connected components</vt:lpstr>
      <vt:lpstr>Strongly connected components</vt:lpstr>
      <vt:lpstr>Applications of SCCs and component graphs</vt:lpstr>
      <vt:lpstr>Applications of SCCs and component graphs</vt:lpstr>
      <vt:lpstr>Component graph</vt:lpstr>
      <vt:lpstr>PowerPoint Presentation</vt:lpstr>
      <vt:lpstr>PowerPoint Presentation</vt:lpstr>
      <vt:lpstr>PowerPoint Presentation</vt:lpstr>
      <vt:lpstr>SCC Algorithm</vt:lpstr>
      <vt:lpstr>PowerPoint Presentation</vt:lpstr>
      <vt:lpstr>Time complexity?</vt:lpstr>
      <vt:lpstr>Correctness</vt:lpstr>
      <vt:lpstr>A key definition</vt:lpstr>
      <vt:lpstr>A Key Lemma</vt:lpstr>
      <vt:lpstr>A Key Lemma</vt:lpstr>
      <vt:lpstr>Completing the Proof</vt:lpstr>
      <vt:lpstr>Completing the Proof</vt:lpstr>
      <vt:lpstr>If we have time</vt:lpstr>
      <vt:lpstr>Existence of a topological Sort Order</vt:lpstr>
      <vt:lpstr>PowerPoint Presentation</vt:lpstr>
      <vt:lpstr>Example (Kahn’s algorithm)</vt:lpstr>
      <vt:lpstr>PowerPoint Presentation</vt:lpstr>
      <vt:lpstr>Bonus slides</vt:lpstr>
      <vt:lpstr>SCC: How about a different ordering?</vt:lpstr>
      <vt:lpstr>SCC: How about a different ordering?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368</cp:revision>
  <dcterms:created xsi:type="dcterms:W3CDTF">2019-01-07T22:31:11Z</dcterms:created>
  <dcterms:modified xsi:type="dcterms:W3CDTF">2023-10-25T02:30:44Z</dcterms:modified>
</cp:coreProperties>
</file>