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461" r:id="rId3"/>
    <p:sldId id="521" r:id="rId4"/>
    <p:sldId id="513" r:id="rId5"/>
    <p:sldId id="496" r:id="rId6"/>
    <p:sldId id="515" r:id="rId7"/>
    <p:sldId id="517" r:id="rId8"/>
    <p:sldId id="518" r:id="rId9"/>
    <p:sldId id="475" r:id="rId10"/>
    <p:sldId id="497" r:id="rId11"/>
    <p:sldId id="519" r:id="rId12"/>
    <p:sldId id="507" r:id="rId13"/>
    <p:sldId id="472" r:id="rId14"/>
    <p:sldId id="498" r:id="rId15"/>
    <p:sldId id="476" r:id="rId16"/>
    <p:sldId id="478" r:id="rId17"/>
    <p:sldId id="508" r:id="rId18"/>
    <p:sldId id="500" r:id="rId19"/>
    <p:sldId id="412" r:id="rId20"/>
    <p:sldId id="414" r:id="rId21"/>
    <p:sldId id="418" r:id="rId22"/>
    <p:sldId id="522" r:id="rId23"/>
    <p:sldId id="520" r:id="rId24"/>
    <p:sldId id="510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61"/>
            <p14:sldId id="521"/>
            <p14:sldId id="513"/>
            <p14:sldId id="496"/>
            <p14:sldId id="515"/>
            <p14:sldId id="517"/>
            <p14:sldId id="518"/>
            <p14:sldId id="475"/>
            <p14:sldId id="497"/>
            <p14:sldId id="519"/>
            <p14:sldId id="507"/>
            <p14:sldId id="472"/>
            <p14:sldId id="498"/>
            <p14:sldId id="476"/>
            <p14:sldId id="478"/>
            <p14:sldId id="508"/>
            <p14:sldId id="500"/>
            <p14:sldId id="412"/>
            <p14:sldId id="414"/>
            <p14:sldId id="418"/>
            <p14:sldId id="522"/>
            <p14:sldId id="520"/>
            <p14:sldId id="5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2626"/>
    <a:srgbClr val="FFFFFF"/>
    <a:srgbClr val="00B0F0"/>
    <a:srgbClr val="CF7133"/>
    <a:srgbClr val="808080"/>
    <a:srgbClr val="B2B2B2"/>
    <a:srgbClr val="000000"/>
    <a:srgbClr val="4B4B4B"/>
    <a:srgbClr val="A5A5A5"/>
    <a:srgbClr val="E5E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2787" autoAdjust="0"/>
  </p:normalViewPr>
  <p:slideViewPr>
    <p:cSldViewPr snapToGrid="0">
      <p:cViewPr varScale="1">
        <p:scale>
          <a:sx n="89" d="100"/>
          <a:sy n="89" d="100"/>
        </p:scale>
        <p:origin x="58" y="7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43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67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923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35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26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60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22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6BAC-7660-4F71-8AEF-E33B67CEEFFD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9CB4-2FDB-41AE-BB3F-2189FBC52D74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F3C4-6A36-4B05-B73F-4E4B7FACB190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43A3-5B04-4B88-9941-45532E4D2B1E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4D1B-8617-4310-ABD9-3DB9B1D1D818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95C0-AA76-46C3-A8D7-2CC391B5C747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9598-52A5-4F40-AF5E-B1CE5EE805A9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1791-E346-4838-9880-06795F792993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288F-4DB2-4827-9528-67EB56A7721A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32379C2A-12DE-49E8-9310-C4B73826DED5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187-8EE7-4E27-978B-5DDB21ED2A7F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B63E-89AE-46D3-B822-CCFBAAB13719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E512-C8DF-42C6-8EDF-0A56F8BD750F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BA9D-A741-44A4-A67C-94DD63237E09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6DCF-CA0E-4DC6-BEE0-2A9613EC71B3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D006-349F-42FC-AC97-58F7E4A19E3F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A5C4CF3-7F8A-4CB6-88C2-C4DC61F2930A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96F4D50-924C-4691-8AA5-1373EFD30D9A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3906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1.png"/><Relationship Id="rId4" Type="http://schemas.openxmlformats.org/officeDocument/2006/relationships/image" Target="../media/image83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3" Type="http://schemas.openxmlformats.org/officeDocument/2006/relationships/image" Target="../media/image11.png"/><Relationship Id="rId21" Type="http://schemas.openxmlformats.org/officeDocument/2006/relationships/image" Target="../media/image25.png"/><Relationship Id="rId7" Type="http://schemas.openxmlformats.org/officeDocument/2006/relationships/image" Target="../media/image91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1" Type="http://schemas.openxmlformats.org/officeDocument/2006/relationships/image" Target="../media/image33.png"/><Relationship Id="rId22" Type="http://schemas.openxmlformats.org/officeDocument/2006/relationships/image" Target="../media/image24.png"/><Relationship Id="rId27" Type="http://schemas.openxmlformats.org/officeDocument/2006/relationships/image" Target="../media/image30.png"/><Relationship Id="rId30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0.png"/><Relationship Id="rId39" Type="http://schemas.openxmlformats.org/officeDocument/2006/relationships/image" Target="../media/image66.png"/><Relationship Id="rId3" Type="http://schemas.openxmlformats.org/officeDocument/2006/relationships/image" Target="../media/image11.png"/><Relationship Id="rId42" Type="http://schemas.openxmlformats.org/officeDocument/2006/relationships/image" Target="../media/image69.png"/><Relationship Id="rId38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41" Type="http://schemas.openxmlformats.org/officeDocument/2006/relationships/image" Target="../media/image68.png"/><Relationship Id="rId20" Type="http://schemas.openxmlformats.org/officeDocument/2006/relationships/image" Target="../media/image117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61.png"/><Relationship Id="rId37" Type="http://schemas.openxmlformats.org/officeDocument/2006/relationships/image" Target="../media/image63.png"/><Relationship Id="rId40" Type="http://schemas.openxmlformats.org/officeDocument/2006/relationships/image" Target="../media/image67.png"/><Relationship Id="rId23" Type="http://schemas.openxmlformats.org/officeDocument/2006/relationships/image" Target="../media/image440.png"/><Relationship Id="rId36" Type="http://schemas.openxmlformats.org/officeDocument/2006/relationships/image" Target="../media/image62.png"/><Relationship Id="rId44" Type="http://schemas.openxmlformats.org/officeDocument/2006/relationships/image" Target="../media/image630.png"/><Relationship Id="rId35" Type="http://schemas.openxmlformats.org/officeDocument/2006/relationships/image" Target="../media/image550.png"/><Relationship Id="rId43" Type="http://schemas.openxmlformats.org/officeDocument/2006/relationships/image" Target="../media/image580.png"/><Relationship Id="rId22" Type="http://schemas.openxmlformats.org/officeDocument/2006/relationships/image" Target="../media/image11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20: intractability II – complexity class NP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5C51F-E392-52E3-81F1-1E587B5E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0BE531-AC62-4361-20FF-AF2FA2EAD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4"/>
          <a:stretch/>
        </p:blipFill>
        <p:spPr>
          <a:xfrm>
            <a:off x="137882" y="366800"/>
            <a:ext cx="6109861" cy="4599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ular Callout 11"/>
          <p:cNvSpPr/>
          <p:nvPr/>
        </p:nvSpPr>
        <p:spPr>
          <a:xfrm>
            <a:off x="6629013" y="1138852"/>
            <a:ext cx="3742645" cy="926688"/>
          </a:xfrm>
          <a:prstGeom prst="wedgeRectCallout">
            <a:avLst>
              <a:gd name="adj1" fmla="val 21182"/>
              <a:gd name="adj2" fmla="val -329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We have therefore shown:</a:t>
            </a:r>
          </a:p>
          <a:p>
            <a:pPr algn="ctr"/>
            <a:r>
              <a:rPr lang="en-CA" b="1" dirty="0"/>
              <a:t>TSP-Optimal Value is polytime reducible to TSP-Dec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6117025" y="2351497"/>
                <a:ext cx="5999098" cy="1011998"/>
              </a:xfrm>
              <a:prstGeom prst="wedgeRectCallout">
                <a:avLst>
                  <a:gd name="adj1" fmla="val -16018"/>
                  <a:gd name="adj2" fmla="val 3980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So, if an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dirty="0"/>
                  <a:t> implementation of TSP-Dec-Solver exists, then we have a </a:t>
                </a:r>
                <a:r>
                  <a:rPr lang="en-CA" b="1" dirty="0"/>
                  <a:t>polytime </a:t>
                </a:r>
                <a:r>
                  <a:rPr lang="en-CA" dirty="0"/>
                  <a:t>implementation of</a:t>
                </a:r>
                <a:br>
                  <a:rPr lang="en-CA" dirty="0"/>
                </a:br>
                <a:r>
                  <a:rPr lang="en-CA" dirty="0"/>
                  <a:t>TSP-Optimal-Value-Solver!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025" y="2351497"/>
                <a:ext cx="5999098" cy="1011998"/>
              </a:xfrm>
              <a:prstGeom prst="wedgeRectCallout">
                <a:avLst>
                  <a:gd name="adj1" fmla="val -16018"/>
                  <a:gd name="adj2" fmla="val 39806"/>
                </a:avLst>
              </a:prstGeom>
              <a:blipFill>
                <a:blip r:embed="rId4"/>
                <a:stretch>
                  <a:fillRect b="-35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ular Callout 11">
            <a:extLst>
              <a:ext uri="{FF2B5EF4-FFF2-40B4-BE49-F238E27FC236}">
                <a16:creationId xmlns:a16="http://schemas.microsoft.com/office/drawing/2014/main" id="{470D5160-3B45-4AD8-B279-F5B788457176}"/>
              </a:ext>
            </a:extLst>
          </p:cNvPr>
          <p:cNvSpPr/>
          <p:nvPr/>
        </p:nvSpPr>
        <p:spPr>
          <a:xfrm>
            <a:off x="6629013" y="337617"/>
            <a:ext cx="5046765" cy="687780"/>
          </a:xfrm>
          <a:prstGeom prst="wedgeRectCallout">
            <a:avLst>
              <a:gd name="adj1" fmla="val 21182"/>
              <a:gd name="adj2" fmla="val -32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So, TSP-</a:t>
            </a:r>
            <a:r>
              <a:rPr lang="en-CA" dirty="0" err="1"/>
              <a:t>OptimalValue</a:t>
            </a:r>
            <a:r>
              <a:rPr lang="en-CA" dirty="0"/>
              <a:t>-Solver is </a:t>
            </a:r>
            <a:r>
              <a:rPr lang="en-CA" b="1" dirty="0"/>
              <a:t>polytime</a:t>
            </a:r>
            <a:r>
              <a:rPr lang="en-CA" dirty="0"/>
              <a:t>, and is a </a:t>
            </a:r>
            <a:r>
              <a:rPr lang="en-CA" b="1" dirty="0"/>
              <a:t>correct</a:t>
            </a:r>
            <a:r>
              <a:rPr lang="en-CA" dirty="0"/>
              <a:t> reduction.</a:t>
            </a:r>
            <a:endParaRPr lang="en-CA" b="1" dirty="0"/>
          </a:p>
        </p:txBody>
      </p:sp>
      <p:sp>
        <p:nvSpPr>
          <p:cNvPr id="10" name="Rectangular Callout 9"/>
          <p:cNvSpPr/>
          <p:nvPr/>
        </p:nvSpPr>
        <p:spPr>
          <a:xfrm>
            <a:off x="5624286" y="3781354"/>
            <a:ext cx="6470812" cy="928068"/>
          </a:xfrm>
          <a:prstGeom prst="wedgeRectCallout">
            <a:avLst>
              <a:gd name="adj1" fmla="val -22625"/>
              <a:gd name="adj2" fmla="val -962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In fact, TSP-</a:t>
            </a:r>
            <a:r>
              <a:rPr lang="en-CA" dirty="0" err="1"/>
              <a:t>OptimalValue</a:t>
            </a:r>
            <a:r>
              <a:rPr lang="en-CA" dirty="0"/>
              <a:t>-Solver remains</a:t>
            </a:r>
            <a:br>
              <a:rPr lang="en-CA" dirty="0"/>
            </a:br>
            <a:r>
              <a:rPr lang="en-CA" b="1" dirty="0"/>
              <a:t>polytime </a:t>
            </a:r>
            <a:r>
              <a:rPr lang="en-CA" dirty="0"/>
              <a:t>even if the implementation of the</a:t>
            </a:r>
            <a:br>
              <a:rPr lang="en-CA" dirty="0"/>
            </a:br>
            <a:r>
              <a:rPr lang="en-CA" b="1" dirty="0"/>
              <a:t>oracle runs in polytime </a:t>
            </a:r>
            <a:r>
              <a:rPr lang="en-CA" dirty="0"/>
              <a:t>instead of O(1)! (bonus slides)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60192-87F8-19D2-537D-D824ADA1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791" y="6439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62CE-F4E5-7A21-5F98-5DB63BC6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82" y="-2"/>
            <a:ext cx="11409615" cy="1028386"/>
          </a:xfrm>
        </p:spPr>
        <p:txBody>
          <a:bodyPr/>
          <a:lstStyle/>
          <a:p>
            <a:r>
              <a:rPr lang="en-CA" dirty="0"/>
              <a:t>Proving reductions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69BF-C831-FDAA-0DF8-792F99AA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82" y="1236374"/>
            <a:ext cx="11409615" cy="4597756"/>
          </a:xfrm>
        </p:spPr>
        <p:txBody>
          <a:bodyPr>
            <a:normAutofit/>
          </a:bodyPr>
          <a:lstStyle/>
          <a:p>
            <a:r>
              <a:rPr lang="en-CA" b="1" dirty="0"/>
              <a:t>In more complex reductions </a:t>
            </a:r>
            <a:r>
              <a:rPr lang="en-CA" dirty="0"/>
              <a:t>where we </a:t>
            </a:r>
            <a:r>
              <a:rPr lang="en-CA" b="1" dirty="0"/>
              <a:t>transform the input </a:t>
            </a:r>
            <a:r>
              <a:rPr lang="en-CA" dirty="0"/>
              <a:t>before calling the oracle, we will need a </a:t>
            </a:r>
            <a:r>
              <a:rPr lang="en-CA" b="1" dirty="0"/>
              <a:t>more complex proof</a:t>
            </a:r>
            <a:r>
              <a:rPr lang="en-CA" dirty="0"/>
              <a:t>:</a:t>
            </a:r>
          </a:p>
          <a:p>
            <a:r>
              <a:rPr lang="en-CA" dirty="0"/>
              <a:t>(A) If there is a(n optimal) solution in the input, our transformation will preserve that solution so the oracle can find it, and</a:t>
            </a:r>
          </a:p>
          <a:p>
            <a:r>
              <a:rPr lang="en-CA" dirty="0"/>
              <a:t>(B) Our transformation doesn’t introduce new solutions that are </a:t>
            </a:r>
            <a:r>
              <a:rPr lang="en-CA" b="1" i="1" dirty="0"/>
              <a:t>not </a:t>
            </a:r>
            <a:r>
              <a:rPr lang="en-CA" dirty="0"/>
              <a:t>present in the original input</a:t>
            </a:r>
          </a:p>
          <a:p>
            <a:pPr lvl="1"/>
            <a:r>
              <a:rPr lang="en-CA" i="1" dirty="0"/>
              <a:t>(i.e., if we find a solution in the transformed input, there was a corresponding solution in the original input)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F3EDD-BB42-62C0-7BE9-C760519D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ular Callout 11">
            <a:extLst>
              <a:ext uri="{FF2B5EF4-FFF2-40B4-BE49-F238E27FC236}">
                <a16:creationId xmlns:a16="http://schemas.microsoft.com/office/drawing/2014/main" id="{4D4CE632-1903-C3DB-5958-C5872F666EAC}"/>
              </a:ext>
            </a:extLst>
          </p:cNvPr>
          <p:cNvSpPr/>
          <p:nvPr/>
        </p:nvSpPr>
        <p:spPr>
          <a:xfrm>
            <a:off x="9368277" y="5621626"/>
            <a:ext cx="2515041" cy="563428"/>
          </a:xfrm>
          <a:prstGeom prst="wedgeRectCallout">
            <a:avLst>
              <a:gd name="adj1" fmla="val 21182"/>
              <a:gd name="adj2" fmla="val -32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More on this later…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6120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91AF4182-F296-4057-8D01-49D26669ADC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09489" y="1178071"/>
              <a:ext cx="4763534" cy="2677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0222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2723312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br>
                            <a:rPr lang="en-CA" sz="400" dirty="0"/>
                          </a:br>
                          <a:r>
                            <a:rPr lang="en-CA" dirty="0"/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Example</a:t>
                          </a:r>
                          <a:r>
                            <a:rPr lang="en-CA" baseline="0" dirty="0"/>
                            <a:t>s of </a:t>
                          </a:r>
                          <a:r>
                            <a:rPr lang="en-CA" sz="2400" b="1" i="1" u="sng" dirty="0">
                              <a:solidFill>
                                <a:srgbClr val="FFFF00"/>
                              </a:solidFill>
                            </a:rPr>
                            <a:t>BAD</a:t>
                          </a:r>
                          <a:br>
                            <a:rPr lang="en-CA" baseline="0" dirty="0"/>
                          </a:br>
                          <a:r>
                            <a:rPr lang="en-CA" b="0" dirty="0"/>
                            <a:t>choices of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𝑆𝑖𝑧𝑒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CA" dirty="0"/>
                            <a:t>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Graph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3201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[1..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CA" dirty="0"/>
                            <a:t> of 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91AF4182-F296-4057-8D01-49D26669A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71796"/>
                  </p:ext>
                </p:extLst>
              </p:nvPr>
            </p:nvGraphicFramePr>
            <p:xfrm>
              <a:off x="7209489" y="1178071"/>
              <a:ext cx="4763534" cy="2677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0222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2723312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667" r="-134925" b="-36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6667" r="-893" b="-36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09836" r="-134925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209836" r="-893" b="-6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9348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22727" r="-134925" b="-141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122727" r="-893" b="-141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64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26667" r="-134925" b="-10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326667" r="-893" b="-10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6496D82-2E44-49FC-952A-44C25895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48" y="-2"/>
            <a:ext cx="10565063" cy="1028386"/>
          </a:xfrm>
        </p:spPr>
        <p:txBody>
          <a:bodyPr/>
          <a:lstStyle/>
          <a:p>
            <a:r>
              <a:rPr lang="en-CA" dirty="0"/>
              <a:t>Input size cheat sheet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8689AB-A3DE-4C60-B23B-2139A111FD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5312" y="1173529"/>
              <a:ext cx="5247187" cy="52431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8859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3208328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Perfectly</a:t>
                          </a:r>
                          <a:r>
                            <a:rPr lang="en-CA" baseline="0" dirty="0"/>
                            <a:t> fine</a:t>
                          </a:r>
                          <a:br>
                            <a:rPr lang="en-CA" baseline="0" dirty="0"/>
                          </a:br>
                          <a:r>
                            <a:rPr lang="en-CA" b="0" dirty="0"/>
                            <a:t>choices of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𝑆𝑖𝑧𝑒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⌊</m:t>
                              </m:r>
                              <m:func>
                                <m:func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⌋+1</m:t>
                                  </m:r>
                                </m:e>
                              </m:func>
                            </m:oMath>
                          </a14:m>
                          <a:r>
                            <a:rPr lang="en-CA" dirty="0"/>
                            <a:t> </a:t>
                          </a:r>
                          <a:br>
                            <a:rPr lang="en-CA" dirty="0"/>
                          </a:br>
                          <a:r>
                            <a:rPr lang="en-CA" b="1" dirty="0"/>
                            <a:t>(can simplify to</a:t>
                          </a:r>
                          <a:br>
                            <a:rPr lang="en-US" b="1" i="1" baseline="0" dirty="0">
                              <a:latin typeface="Cambria Math" panose="02040503050406030204" pitchFamily="18" charset="0"/>
                            </a:rPr>
                          </a:br>
                          <a:r>
                            <a:rPr lang="en-US" b="1" i="1" baseline="0" dirty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0" baseline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CA" b="1" i="1" baseline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CA" b="1" i="1" baseline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func>
                            </m:oMath>
                          </a14:m>
                          <a:r>
                            <a:rPr lang="en-CA" b="1" dirty="0"/>
                            <a:t> or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oMath>
                          </a14:m>
                          <a:r>
                            <a:rPr lang="en-CA" b="1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Graph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oMath>
                          </a14:m>
                          <a:br>
                            <a:rPr lang="en-CA" dirty="0"/>
                          </a:br>
                          <a:br>
                            <a:rPr lang="en-CA" dirty="0"/>
                          </a:br>
                          <a:br>
                            <a:rPr lang="en-CA" dirty="0"/>
                          </a:br>
                          <a:r>
                            <a:rPr lang="en-CA" dirty="0"/>
                            <a:t>with</a:t>
                          </a:r>
                          <a:r>
                            <a:rPr lang="en-CA" baseline="0" dirty="0"/>
                            <a:t> weights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baseline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oMath>
                          </a14:m>
                          <a:r>
                            <a:rPr lang="en-CA" dirty="0"/>
                            <a:t>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+|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CA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CA" b="0" i="0" baseline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CA" b="0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b="0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CA" b="0" i="1" baseline="0" smtClean="0">
                                          <a:latin typeface="Cambria Math" panose="02040503050406030204" pitchFamily="18" charset="0"/>
                                        </a:rPr>
                                        <m:t>+1)</m:t>
                                      </m:r>
                                    </m:e>
                                  </m:func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or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</a:t>
                          </a:r>
                          <a:r>
                            <a:rPr lang="en-CA" baseline="0" dirty="0"/>
                            <a:t>or</a:t>
                          </a:r>
                          <a:br>
                            <a:rPr lang="en-CA" dirty="0"/>
                          </a:br>
                          <a:r>
                            <a:rPr lang="en-CA" b="1" dirty="0"/>
                            <a:t>any</a:t>
                          </a:r>
                          <a:r>
                            <a:rPr lang="en-CA" b="1" baseline="0" dirty="0"/>
                            <a:t> sum of terms above</a:t>
                          </a:r>
                          <a:endParaRPr lang="en-CA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3201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[1..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CA" dirty="0"/>
                            <a:t> of 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</m:e>
                              </m:nary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  <a:tr h="3201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x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matrix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</m:e>
                              </m:nary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227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8689AB-A3DE-4C60-B23B-2139A111FD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477257"/>
                  </p:ext>
                </p:extLst>
              </p:nvPr>
            </p:nvGraphicFramePr>
            <p:xfrm>
              <a:off x="275312" y="1173529"/>
              <a:ext cx="5247187" cy="52431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8859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3208328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4762" r="-158507" b="-8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4762" r="-951" b="-82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56410" r="-158507" b="-34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56410" r="-951" b="-34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20830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89181" r="-158507" b="-95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89181" r="-951" b="-95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64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610377" r="-158507" b="-2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610377" r="-951" b="-208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  <a:tr h="6909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666372" r="-158507" b="-95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666372" r="-951" b="-95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2227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90C7484-8076-4A9C-B0A1-3031F237C77E}"/>
              </a:ext>
            </a:extLst>
          </p:cNvPr>
          <p:cNvSpPr/>
          <p:nvPr/>
        </p:nvSpPr>
        <p:spPr>
          <a:xfrm>
            <a:off x="3884170" y="3180291"/>
            <a:ext cx="3122845" cy="678136"/>
          </a:xfrm>
          <a:prstGeom prst="wedgeRectCallout">
            <a:avLst>
              <a:gd name="adj1" fmla="val -58100"/>
              <a:gd name="adj2" fmla="val 49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Pick any expression that makes your analysis easy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970EF0-049B-4092-B039-441D0F430169}"/>
                  </a:ext>
                </a:extLst>
              </p:cNvPr>
              <p:cNvSpPr/>
              <p:nvPr/>
            </p:nvSpPr>
            <p:spPr>
              <a:xfrm>
                <a:off x="5764879" y="4929562"/>
                <a:ext cx="4613852" cy="1509562"/>
              </a:xfrm>
              <a:prstGeom prst="wedgeRectCallout">
                <a:avLst>
                  <a:gd name="adj1" fmla="val -66208"/>
                  <a:gd name="adj2" fmla="val -530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i="1" dirty="0"/>
                  <a:t>Technically</a:t>
                </a:r>
                <a:r>
                  <a:rPr lang="en-CA" dirty="0"/>
                  <a:t> any </a:t>
                </a:r>
                <a:r>
                  <a:rPr lang="en-CA" b="1" dirty="0"/>
                  <a:t>pseudo-polynomial combination </a:t>
                </a:r>
                <a:r>
                  <a:rPr lang="en-CA" dirty="0"/>
                  <a:t>of these terms is fine.</a:t>
                </a:r>
                <a:br>
                  <a:rPr lang="en-CA" dirty="0"/>
                </a:br>
                <a:r>
                  <a:rPr lang="en-CA" dirty="0"/>
                  <a:t> For example, the following is fine: </a:t>
                </a:r>
                <a:br>
                  <a:rPr lang="en-CA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func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970EF0-049B-4092-B039-441D0F430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879" y="4929562"/>
                <a:ext cx="4613852" cy="1509562"/>
              </a:xfrm>
              <a:prstGeom prst="wedgeRectCallout">
                <a:avLst>
                  <a:gd name="adj1" fmla="val -66208"/>
                  <a:gd name="adj2" fmla="val -53060"/>
                </a:avLst>
              </a:prstGeom>
              <a:blipFill>
                <a:blip r:embed="rId4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489DD9D-7558-4D4D-A1FC-3DD7938551F6}"/>
              </a:ext>
            </a:extLst>
          </p:cNvPr>
          <p:cNvSpPr/>
          <p:nvPr/>
        </p:nvSpPr>
        <p:spPr>
          <a:xfrm>
            <a:off x="6418218" y="426003"/>
            <a:ext cx="3275411" cy="602381"/>
          </a:xfrm>
          <a:prstGeom prst="wedgeRectCallout">
            <a:avLst>
              <a:gd name="adj1" fmla="val 38341"/>
              <a:gd name="adj2" fmla="val 215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Exponentially</a:t>
            </a:r>
            <a:r>
              <a:rPr lang="en-CA" dirty="0"/>
              <a:t> larger than optimal representation!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A085AF7-A432-4A9B-AE70-AF26CE712483}"/>
              </a:ext>
            </a:extLst>
          </p:cNvPr>
          <p:cNvSpPr/>
          <p:nvPr/>
        </p:nvSpPr>
        <p:spPr>
          <a:xfrm>
            <a:off x="6899204" y="4210718"/>
            <a:ext cx="4855858" cy="602381"/>
          </a:xfrm>
          <a:prstGeom prst="wedgeRectCallout">
            <a:avLst>
              <a:gd name="adj1" fmla="val -32478"/>
              <a:gd name="adj2" fmla="val 86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Pseudo-polynomial </a:t>
            </a:r>
            <a:r>
              <a:rPr lang="en-CA" dirty="0"/>
              <a:t>~= no exponentiation of non-constant terms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DAA0072-AE7C-48C9-9C0D-3615EEAC81C9}"/>
              </a:ext>
            </a:extLst>
          </p:cNvPr>
          <p:cNvSpPr/>
          <p:nvPr/>
        </p:nvSpPr>
        <p:spPr>
          <a:xfrm>
            <a:off x="4682185" y="1620156"/>
            <a:ext cx="2426067" cy="1207844"/>
          </a:xfrm>
          <a:prstGeom prst="wedgeRectCallout">
            <a:avLst>
              <a:gd name="adj1" fmla="val -91214"/>
              <a:gd name="adj2" fmla="val 5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To write down x=1, need log(1)+1=1 bit.</a:t>
            </a:r>
          </a:p>
          <a:p>
            <a:pPr algn="ctr"/>
            <a:r>
              <a:rPr lang="en-CA" dirty="0"/>
              <a:t>For x=2 this is 2 bits.</a:t>
            </a:r>
          </a:p>
          <a:p>
            <a:pPr algn="ctr"/>
            <a:r>
              <a:rPr lang="en-CA" dirty="0"/>
              <a:t>For x=4, 3 bits.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7F45A-6EBD-0236-0866-1A93C955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6401" y="1230094"/>
                <a:ext cx="9905998" cy="3574974"/>
              </a:xfrm>
            </p:spPr>
            <p:txBody>
              <a:bodyPr/>
              <a:lstStyle/>
              <a:p>
                <a:r>
                  <a:rPr lang="en-CA" dirty="0"/>
                  <a:t>So far we know</a:t>
                </a:r>
              </a:p>
              <a:p>
                <a:pPr lvl="1"/>
                <a:r>
                  <a:rPr lang="en-CA" dirty="0"/>
                  <a:t>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/>
                  <a:t> TSP-Optimal Value</a:t>
                </a:r>
              </a:p>
              <a:p>
                <a:pPr lvl="1"/>
                <a:r>
                  <a:rPr lang="en-CA" dirty="0"/>
                  <a:t>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/>
                  <a:t> TSP-Optimization</a:t>
                </a:r>
              </a:p>
              <a:p>
                <a:pPr lvl="1"/>
                <a:r>
                  <a:rPr lang="en-CA" dirty="0"/>
                  <a:t>TSP-Optimal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/>
                  <a:t> TSP-Dec</a:t>
                </a:r>
              </a:p>
              <a:p>
                <a:r>
                  <a:rPr lang="en-CA" dirty="0"/>
                  <a:t>Let’s show</a:t>
                </a:r>
              </a:p>
              <a:p>
                <a:pPr lvl="1"/>
                <a:r>
                  <a:rPr lang="en-CA" dirty="0"/>
                  <a:t>TSP-Optimization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/>
                  <a:t> TSP-Dec</a:t>
                </a:r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401" y="1230094"/>
                <a:ext cx="9905998" cy="3574974"/>
              </a:xfrm>
              <a:blipFill>
                <a:blip r:embed="rId2"/>
                <a:stretch>
                  <a:fillRect l="-1600" t="-2389" b="-29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6B00D-B131-B547-95F7-76D8CE0C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0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BD5F0-032E-4FD9-A092-0A9E738A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316104"/>
          </a:xfrm>
        </p:spPr>
        <p:txBody>
          <a:bodyPr>
            <a:normAutofit/>
          </a:bodyPr>
          <a:lstStyle/>
          <a:p>
            <a:r>
              <a:rPr lang="en-CA" dirty="0"/>
              <a:t>What about reducing </a:t>
            </a:r>
            <a:br>
              <a:rPr lang="en-CA" dirty="0"/>
            </a:br>
            <a:r>
              <a:rPr lang="en-CA" b="1" dirty="0"/>
              <a:t>TSP-Optimization </a:t>
            </a:r>
            <a:r>
              <a:rPr lang="en-CA" dirty="0"/>
              <a:t>to TSP-Dec?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5773A2-8614-4D85-9BBD-B7E8661A2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4" b="60549"/>
          <a:stretch/>
        </p:blipFill>
        <p:spPr>
          <a:xfrm>
            <a:off x="133008" y="1316102"/>
            <a:ext cx="8433314" cy="184618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ECEA3BF-A69F-47C4-A0BA-F398F69C6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064"/>
          <a:stretch/>
        </p:blipFill>
        <p:spPr>
          <a:xfrm>
            <a:off x="133008" y="3428402"/>
            <a:ext cx="8433314" cy="156788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5C5A992-EF04-4778-BB21-0A9D8DA92911}"/>
              </a:ext>
            </a:extLst>
          </p:cNvPr>
          <p:cNvSpPr/>
          <p:nvPr/>
        </p:nvSpPr>
        <p:spPr>
          <a:xfrm>
            <a:off x="4165013" y="2901570"/>
            <a:ext cx="3657600" cy="787547"/>
          </a:xfrm>
          <a:prstGeom prst="wedgeRectCallout">
            <a:avLst>
              <a:gd name="adj1" fmla="val -70965"/>
              <a:gd name="adj2" fmla="val -6501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Need to return the </a:t>
            </a:r>
            <a:r>
              <a:rPr lang="en-CA" b="1" dirty="0"/>
              <a:t>actual</a:t>
            </a:r>
            <a:r>
              <a:rPr lang="en-CA" dirty="0"/>
              <a:t> minimum Hamiltonian Cycle!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69B041B-7A21-4269-A2E7-8B7FB69537A7}"/>
              </a:ext>
            </a:extLst>
          </p:cNvPr>
          <p:cNvSpPr/>
          <p:nvPr/>
        </p:nvSpPr>
        <p:spPr>
          <a:xfrm>
            <a:off x="1025397" y="5038654"/>
            <a:ext cx="4037279" cy="735572"/>
          </a:xfrm>
          <a:prstGeom prst="wedgeRectCallout">
            <a:avLst>
              <a:gd name="adj1" fmla="val -25563"/>
              <a:gd name="adj2" fmla="val -731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Given only a </a:t>
            </a:r>
            <a:r>
              <a:rPr lang="en-CA" b="1" u="sng" dirty="0"/>
              <a:t>single bit</a:t>
            </a:r>
            <a:r>
              <a:rPr lang="en-CA" b="1" dirty="0"/>
              <a:t> </a:t>
            </a:r>
            <a:r>
              <a:rPr lang="en-CA" dirty="0"/>
              <a:t>of information </a:t>
            </a:r>
            <a:r>
              <a:rPr lang="en-CA" b="1" dirty="0"/>
              <a:t>per call </a:t>
            </a:r>
            <a:r>
              <a:rPr lang="en-CA" dirty="0"/>
              <a:t>to the oracle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C9F8BB-57FE-4159-AACF-99FF56B51D2B}"/>
              </a:ext>
            </a:extLst>
          </p:cNvPr>
          <p:cNvCxnSpPr/>
          <p:nvPr/>
        </p:nvCxnSpPr>
        <p:spPr>
          <a:xfrm>
            <a:off x="1728375" y="4840366"/>
            <a:ext cx="171251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CD8D2D-F680-4A5B-838E-2003DAD77EFA}"/>
              </a:ext>
            </a:extLst>
          </p:cNvPr>
          <p:cNvCxnSpPr>
            <a:cxnSpLocks/>
          </p:cNvCxnSpPr>
          <p:nvPr/>
        </p:nvCxnSpPr>
        <p:spPr>
          <a:xfrm>
            <a:off x="1167226" y="2735836"/>
            <a:ext cx="24428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7DCB3BC-2CDF-4C7F-B8E5-E22872015020}"/>
                  </a:ext>
                </a:extLst>
              </p:cNvPr>
              <p:cNvSpPr/>
              <p:nvPr/>
            </p:nvSpPr>
            <p:spPr>
              <a:xfrm>
                <a:off x="8832152" y="2968479"/>
                <a:ext cx="3142271" cy="1053823"/>
              </a:xfrm>
              <a:prstGeom prst="wedgeRectCallout">
                <a:avLst>
                  <a:gd name="adj1" fmla="val -23861"/>
                  <a:gd name="adj2" fmla="val -35114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We already know how to get the </a:t>
                </a:r>
                <a:r>
                  <a:rPr lang="en-CA" b="1" dirty="0"/>
                  <a:t>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of the minimum HC…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7DCB3BC-2CDF-4C7F-B8E5-E22872015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152" y="2968479"/>
                <a:ext cx="3142271" cy="1053823"/>
              </a:xfrm>
              <a:prstGeom prst="wedgeRectCallout">
                <a:avLst>
                  <a:gd name="adj1" fmla="val -23861"/>
                  <a:gd name="adj2" fmla="val -35114"/>
                </a:avLst>
              </a:prstGeom>
              <a:blipFill>
                <a:blip r:embed="rId5"/>
                <a:stretch>
                  <a:fillRect r="-387" b="-1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7846A8A8-4404-4BF0-A7F5-116F9598C67E}"/>
                  </a:ext>
                </a:extLst>
              </p:cNvPr>
              <p:cNvSpPr/>
              <p:nvPr/>
            </p:nvSpPr>
            <p:spPr>
              <a:xfrm>
                <a:off x="8566322" y="4088938"/>
                <a:ext cx="3533829" cy="1233609"/>
              </a:xfrm>
              <a:prstGeom prst="wedgeRectCallout">
                <a:avLst>
                  <a:gd name="adj1" fmla="val -23861"/>
                  <a:gd name="adj2" fmla="val -35114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Idea: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along with calls to the oracle to somehow figure out </a:t>
                </a:r>
                <a:r>
                  <a:rPr lang="en-CA" b="1" dirty="0"/>
                  <a:t>which edges </a:t>
                </a:r>
                <a:r>
                  <a:rPr lang="en-CA" dirty="0"/>
                  <a:t>are involved in the minimum HC?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7846A8A8-4404-4BF0-A7F5-116F9598C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322" y="4088938"/>
                <a:ext cx="3533829" cy="1233609"/>
              </a:xfrm>
              <a:prstGeom prst="wedgeRectCallout">
                <a:avLst>
                  <a:gd name="adj1" fmla="val -23861"/>
                  <a:gd name="adj2" fmla="val -35114"/>
                </a:avLst>
              </a:prstGeom>
              <a:blipFill>
                <a:blip r:embed="rId6"/>
                <a:stretch>
                  <a:fillRect t="-490" b="-53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BAA0B-53EA-AC96-97B2-88909D18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1B50FAA-ECE5-8D67-66CA-E45B4CE8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67" y="300375"/>
            <a:ext cx="6799840" cy="5244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6928386" y="1635598"/>
            <a:ext cx="4011363" cy="591198"/>
          </a:xfrm>
          <a:prstGeom prst="wedgeRectCallout">
            <a:avLst>
              <a:gd name="adj1" fmla="val -101166"/>
              <a:gd name="adj2" fmla="val 49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Already know this call is poly-time reducible to TSP-Dec!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489495" y="2993013"/>
                <a:ext cx="4656567" cy="701585"/>
              </a:xfrm>
              <a:prstGeom prst="wedgeRectCallout">
                <a:avLst>
                  <a:gd name="adj1" fmla="val -20523"/>
                  <a:gd name="adj2" fmla="val 10607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If removing edge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/>
                  <a:t> removes </a:t>
                </a:r>
                <a:r>
                  <a:rPr lang="en-CA" b="1" dirty="0"/>
                  <a:t>every</a:t>
                </a:r>
                <a:r>
                  <a:rPr lang="en-CA" dirty="0"/>
                  <a:t> Hamiltonian cycle of minimum weight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95" y="2993013"/>
                <a:ext cx="4656567" cy="701585"/>
              </a:xfrm>
              <a:prstGeom prst="wedgeRectCallout">
                <a:avLst>
                  <a:gd name="adj1" fmla="val -20523"/>
                  <a:gd name="adj2" fmla="val 106078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7537193" y="3114585"/>
                <a:ext cx="4529309" cy="907721"/>
              </a:xfrm>
              <a:prstGeom prst="wedgeRectCallout">
                <a:avLst>
                  <a:gd name="adj1" fmla="val -59716"/>
                  <a:gd name="adj2" fmla="val 642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/>
                  <a:t> is part of </a:t>
                </a:r>
                <a:r>
                  <a:rPr lang="en-CA" b="1" dirty="0"/>
                  <a:t>every</a:t>
                </a:r>
                <a:r>
                  <a:rPr lang="en-CA" dirty="0"/>
                  <a:t> minimum Hamiltonian cycle, and we add it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dirty="0"/>
                  <a:t> (and add it back into the graph)</a:t>
                </a: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93" y="3114585"/>
                <a:ext cx="4529309" cy="907721"/>
              </a:xfrm>
              <a:prstGeom prst="wedgeRectCallout">
                <a:avLst>
                  <a:gd name="adj1" fmla="val -59716"/>
                  <a:gd name="adj2" fmla="val 6422"/>
                </a:avLst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ular Callout 5">
            <a:extLst>
              <a:ext uri="{FF2B5EF4-FFF2-40B4-BE49-F238E27FC236}">
                <a16:creationId xmlns:a16="http://schemas.microsoft.com/office/drawing/2014/main" id="{501536E5-E3B7-4C20-B655-5E8DBE2B050F}"/>
              </a:ext>
            </a:extLst>
          </p:cNvPr>
          <p:cNvSpPr/>
          <p:nvPr/>
        </p:nvSpPr>
        <p:spPr>
          <a:xfrm>
            <a:off x="7193632" y="445422"/>
            <a:ext cx="4712304" cy="946812"/>
          </a:xfrm>
          <a:prstGeom prst="wedgeRectCallout">
            <a:avLst>
              <a:gd name="adj1" fmla="val 18107"/>
              <a:gd name="adj2" fmla="val 79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To remove any dependence on this “other oracle,” simply replace this call with the reduction </a:t>
            </a:r>
            <a:r>
              <a:rPr lang="en-CA" b="1" dirty="0"/>
              <a:t>code</a:t>
            </a:r>
            <a:r>
              <a:rPr lang="en-CA" dirty="0"/>
              <a:t> we showed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537193" y="4248531"/>
            <a:ext cx="4481740" cy="867885"/>
          </a:xfrm>
          <a:prstGeom prst="wedgeRectCallout">
            <a:avLst>
              <a:gd name="adj1" fmla="val 21842"/>
              <a:gd name="adj2" fmla="val -78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At the end, the graph contains precisely the edges that are needed to produce a minimum HC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/>
              <p:nvPr/>
            </p:nvSpPr>
            <p:spPr>
              <a:xfrm>
                <a:off x="2031661" y="5474275"/>
                <a:ext cx="4481739" cy="693460"/>
              </a:xfrm>
              <a:prstGeom prst="wedgeRectCallout">
                <a:avLst>
                  <a:gd name="adj1" fmla="val 3044"/>
                  <a:gd name="adj2" fmla="val -17512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[Correctness] </a:t>
                </a:r>
                <a:r>
                  <a:rPr lang="en-CA" b="1" dirty="0"/>
                  <a:t>Loop invariant: </a:t>
                </a:r>
                <a:r>
                  <a:rPr lang="en-CA" dirty="0"/>
                  <a:t>there exists a HC of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2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61" y="5474275"/>
                <a:ext cx="4481739" cy="693460"/>
              </a:xfrm>
              <a:prstGeom prst="wedgeRectCallout">
                <a:avLst>
                  <a:gd name="adj1" fmla="val 3044"/>
                  <a:gd name="adj2" fmla="val -175127"/>
                </a:avLst>
              </a:prstGeom>
              <a:blipFill>
                <a:blip r:embed="rId7"/>
                <a:stretch>
                  <a:fillRect b="-34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/>
              <p:nvPr/>
            </p:nvSpPr>
            <p:spPr>
              <a:xfrm>
                <a:off x="234318" y="6165311"/>
                <a:ext cx="6731563" cy="392314"/>
              </a:xfrm>
              <a:prstGeom prst="wedgeRectCallout">
                <a:avLst>
                  <a:gd name="adj1" fmla="val 16816"/>
                  <a:gd name="adj2" fmla="val -4418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By the end of the loop,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dirty="0"/>
                  <a:t> contains all finite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4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8" y="6165311"/>
                <a:ext cx="6731563" cy="392314"/>
              </a:xfrm>
              <a:prstGeom prst="wedgeRectCallout">
                <a:avLst>
                  <a:gd name="adj1" fmla="val 16816"/>
                  <a:gd name="adj2" fmla="val -44184"/>
                </a:avLst>
              </a:prstGeom>
              <a:blipFill>
                <a:blip r:embed="rId8"/>
                <a:stretch>
                  <a:fillRect t="-2941" b="-176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/>
              <p:nvPr/>
            </p:nvSpPr>
            <p:spPr>
              <a:xfrm>
                <a:off x="6796356" y="6296862"/>
                <a:ext cx="5141721" cy="392314"/>
              </a:xfrm>
              <a:prstGeom prst="wedgeRectCallout">
                <a:avLst>
                  <a:gd name="adj1" fmla="val 16816"/>
                  <a:gd name="adj2" fmla="val -4418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 some HC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dirty="0"/>
                  <a:t> of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b="1" dirty="0"/>
                  <a:t> is contained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5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356" y="6296862"/>
                <a:ext cx="5141721" cy="392314"/>
              </a:xfrm>
              <a:prstGeom prst="wedgeRectCallout">
                <a:avLst>
                  <a:gd name="adj1" fmla="val 16816"/>
                  <a:gd name="adj2" fmla="val -44184"/>
                </a:avLst>
              </a:prstGeom>
              <a:blipFill>
                <a:blip r:embed="rId9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078D7C-8CC0-EE5E-2D94-4FC95D3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31" y="582100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382D3E-DC7E-417D-AAEA-05C3F26F048B}"/>
                  </a:ext>
                </a:extLst>
              </p:cNvPr>
              <p:cNvSpPr/>
              <p:nvPr/>
            </p:nvSpPr>
            <p:spPr>
              <a:xfrm>
                <a:off x="8778207" y="798408"/>
                <a:ext cx="1356145" cy="3190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Graph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CA" b="1" i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382D3E-DC7E-417D-AAEA-05C3F26F0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07" y="798408"/>
                <a:ext cx="1356145" cy="319028"/>
              </a:xfrm>
              <a:prstGeom prst="rect">
                <a:avLst/>
              </a:prstGeom>
              <a:blipFill>
                <a:blip r:embed="rId2"/>
                <a:stretch>
                  <a:fillRect t="-14545" b="-3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F092CB41-3DEC-4B9E-8403-79F4C82A6A0B}"/>
              </a:ext>
            </a:extLst>
          </p:cNvPr>
          <p:cNvSpPr/>
          <p:nvPr/>
        </p:nvSpPr>
        <p:spPr>
          <a:xfrm>
            <a:off x="8802407" y="1381023"/>
            <a:ext cx="502617" cy="50261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EB2C0E-BEF2-4ED3-87C9-EB78A20C5F1D}"/>
              </a:ext>
            </a:extLst>
          </p:cNvPr>
          <p:cNvSpPr/>
          <p:nvPr/>
        </p:nvSpPr>
        <p:spPr>
          <a:xfrm>
            <a:off x="8802406" y="2524509"/>
            <a:ext cx="502617" cy="50261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51E7EFF-32A0-4EFE-AA87-76677B2A0893}"/>
              </a:ext>
            </a:extLst>
          </p:cNvPr>
          <p:cNvSpPr/>
          <p:nvPr/>
        </p:nvSpPr>
        <p:spPr>
          <a:xfrm>
            <a:off x="9922699" y="1254859"/>
            <a:ext cx="502617" cy="50261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F014DF-F632-424E-AA24-B04928F6FD3E}"/>
              </a:ext>
            </a:extLst>
          </p:cNvPr>
          <p:cNvSpPr/>
          <p:nvPr/>
        </p:nvSpPr>
        <p:spPr>
          <a:xfrm>
            <a:off x="10174007" y="2524509"/>
            <a:ext cx="502617" cy="50261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EAB187-DAB1-439C-A239-39ED4C5920C0}"/>
              </a:ext>
            </a:extLst>
          </p:cNvPr>
          <p:cNvSpPr/>
          <p:nvPr/>
        </p:nvSpPr>
        <p:spPr>
          <a:xfrm>
            <a:off x="11015002" y="1632331"/>
            <a:ext cx="502617" cy="50261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0C3E889-0210-4A26-90DD-6C46257669E7}"/>
              </a:ext>
            </a:extLst>
          </p:cNvPr>
          <p:cNvSpPr/>
          <p:nvPr/>
        </p:nvSpPr>
        <p:spPr>
          <a:xfrm>
            <a:off x="11130990" y="2524509"/>
            <a:ext cx="502617" cy="50261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0F70D95-9C8B-42AA-90CD-612F26A45832}"/>
              </a:ext>
            </a:extLst>
          </p:cNvPr>
          <p:cNvSpPr/>
          <p:nvPr/>
        </p:nvSpPr>
        <p:spPr>
          <a:xfrm>
            <a:off x="9456280" y="1965466"/>
            <a:ext cx="502617" cy="50261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82A6B4-3EB2-436F-88F7-264BBAF348BE}"/>
              </a:ext>
            </a:extLst>
          </p:cNvPr>
          <p:cNvCxnSpPr>
            <a:stCxn id="29" idx="7"/>
            <a:endCxn id="34" idx="3"/>
          </p:cNvCxnSpPr>
          <p:nvPr/>
        </p:nvCxnSpPr>
        <p:spPr>
          <a:xfrm flipV="1">
            <a:off x="9231416" y="2394476"/>
            <a:ext cx="298471" cy="20364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9F77F2-51B4-4ED2-AAB0-99F80696A363}"/>
              </a:ext>
            </a:extLst>
          </p:cNvPr>
          <p:cNvCxnSpPr>
            <a:stCxn id="32" idx="4"/>
            <a:endCxn id="33" idx="0"/>
          </p:cNvCxnSpPr>
          <p:nvPr/>
        </p:nvCxnSpPr>
        <p:spPr>
          <a:xfrm>
            <a:off x="11266311" y="2134948"/>
            <a:ext cx="115988" cy="389561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85968F-98A7-4940-A672-2ACFFBE988B8}"/>
              </a:ext>
            </a:extLst>
          </p:cNvPr>
          <p:cNvCxnSpPr>
            <a:stCxn id="30" idx="6"/>
            <a:endCxn id="32" idx="1"/>
          </p:cNvCxnSpPr>
          <p:nvPr/>
        </p:nvCxnSpPr>
        <p:spPr>
          <a:xfrm>
            <a:off x="10425316" y="1506168"/>
            <a:ext cx="663293" cy="19977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D60ED2-073B-4EA2-BD21-C1A483CE5DED}"/>
              </a:ext>
            </a:extLst>
          </p:cNvPr>
          <p:cNvCxnSpPr>
            <a:stCxn id="31" idx="6"/>
            <a:endCxn id="33" idx="2"/>
          </p:cNvCxnSpPr>
          <p:nvPr/>
        </p:nvCxnSpPr>
        <p:spPr>
          <a:xfrm>
            <a:off x="10676624" y="2775818"/>
            <a:ext cx="454366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A51E129-8B12-43B2-818C-8B1B43134C6D}"/>
              </a:ext>
            </a:extLst>
          </p:cNvPr>
          <p:cNvCxnSpPr>
            <a:stCxn id="28" idx="6"/>
            <a:endCxn id="30" idx="2"/>
          </p:cNvCxnSpPr>
          <p:nvPr/>
        </p:nvCxnSpPr>
        <p:spPr>
          <a:xfrm flipV="1">
            <a:off x="9305024" y="1506168"/>
            <a:ext cx="617675" cy="126164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0491F2-0910-4436-B3FD-38C6F6472D27}"/>
              </a:ext>
            </a:extLst>
          </p:cNvPr>
          <p:cNvCxnSpPr>
            <a:stCxn id="29" idx="6"/>
            <a:endCxn id="31" idx="2"/>
          </p:cNvCxnSpPr>
          <p:nvPr/>
        </p:nvCxnSpPr>
        <p:spPr>
          <a:xfrm>
            <a:off x="9305023" y="2775818"/>
            <a:ext cx="868984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4C5CA2-ED49-4D02-A95F-B6E632D5274C}"/>
              </a:ext>
            </a:extLst>
          </p:cNvPr>
          <p:cNvCxnSpPr>
            <a:stCxn id="34" idx="1"/>
            <a:endCxn id="28" idx="5"/>
          </p:cNvCxnSpPr>
          <p:nvPr/>
        </p:nvCxnSpPr>
        <p:spPr>
          <a:xfrm flipH="1" flipV="1">
            <a:off x="9231417" y="1810033"/>
            <a:ext cx="298470" cy="22904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AAD228-0E38-41A0-80CF-E67A6CAAD212}"/>
              </a:ext>
            </a:extLst>
          </p:cNvPr>
          <p:cNvCxnSpPr>
            <a:stCxn id="28" idx="4"/>
            <a:endCxn id="29" idx="0"/>
          </p:cNvCxnSpPr>
          <p:nvPr/>
        </p:nvCxnSpPr>
        <p:spPr>
          <a:xfrm flipH="1">
            <a:off x="9053715" y="1883640"/>
            <a:ext cx="1" cy="640869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3735F22-B292-4258-93DF-B88751004FE8}"/>
              </a:ext>
            </a:extLst>
          </p:cNvPr>
          <p:cNvSpPr txBox="1"/>
          <p:nvPr/>
        </p:nvSpPr>
        <p:spPr>
          <a:xfrm>
            <a:off x="8692078" y="2019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CA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48F678-007F-4318-8170-F6D67ED7A6A3}"/>
              </a:ext>
            </a:extLst>
          </p:cNvPr>
          <p:cNvSpPr txBox="1"/>
          <p:nvPr/>
        </p:nvSpPr>
        <p:spPr>
          <a:xfrm>
            <a:off x="9157724" y="21805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64ACBC-55AF-4BC5-8214-A874FA35A8F5}"/>
              </a:ext>
            </a:extLst>
          </p:cNvPr>
          <p:cNvSpPr txBox="1"/>
          <p:nvPr/>
        </p:nvSpPr>
        <p:spPr>
          <a:xfrm>
            <a:off x="9319888" y="1618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59A8C2-169E-449E-906A-296E88C44384}"/>
              </a:ext>
            </a:extLst>
          </p:cNvPr>
          <p:cNvSpPr txBox="1"/>
          <p:nvPr/>
        </p:nvSpPr>
        <p:spPr>
          <a:xfrm>
            <a:off x="9382209" y="12154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CA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E07D27-B9EA-41BE-8EEE-4AB28B970EFC}"/>
              </a:ext>
            </a:extLst>
          </p:cNvPr>
          <p:cNvSpPr txBox="1"/>
          <p:nvPr/>
        </p:nvSpPr>
        <p:spPr>
          <a:xfrm>
            <a:off x="10682802" y="12427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C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CEA24F-379D-457C-BDFA-2AA1A7E90CF0}"/>
              </a:ext>
            </a:extLst>
          </p:cNvPr>
          <p:cNvSpPr txBox="1"/>
          <p:nvPr/>
        </p:nvSpPr>
        <p:spPr>
          <a:xfrm>
            <a:off x="11330367" y="2098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F4E233-985F-48BF-9063-9BC28E1AEEF9}"/>
              </a:ext>
            </a:extLst>
          </p:cNvPr>
          <p:cNvSpPr txBox="1"/>
          <p:nvPr/>
        </p:nvSpPr>
        <p:spPr>
          <a:xfrm>
            <a:off x="10732357" y="27747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B32A13-E66C-401B-AEC2-FBF5B0799E99}"/>
              </a:ext>
            </a:extLst>
          </p:cNvPr>
          <p:cNvSpPr txBox="1"/>
          <p:nvPr/>
        </p:nvSpPr>
        <p:spPr>
          <a:xfrm>
            <a:off x="9582443" y="27747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11C706F-102D-435D-8F11-8852CEE118AA}"/>
                  </a:ext>
                </a:extLst>
              </p:cNvPr>
              <p:cNvSpPr/>
              <p:nvPr/>
            </p:nvSpPr>
            <p:spPr>
              <a:xfrm>
                <a:off x="285063" y="215987"/>
                <a:ext cx="7001109" cy="6221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At the end of the algorithm, </a:t>
                </a:r>
                <a:r>
                  <a:rPr lang="en-US" dirty="0"/>
                  <a:t>t</a:t>
                </a:r>
                <a:r>
                  <a:rPr lang="en-CA" dirty="0"/>
                  <a:t>here is</a:t>
                </a:r>
                <a:br>
                  <a:rPr lang="en-CA" dirty="0"/>
                </a:br>
                <a:r>
                  <a:rPr lang="en-CA" dirty="0"/>
                  <a:t>a Hamiltonian Cycle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dirty="0"/>
                  <a:t> of optimal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</a:t>
                </a:r>
                <a:r>
                  <a:rPr lang="en-CA" b="1" u="sng" dirty="0"/>
                  <a:t>contained in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11C706F-102D-435D-8F11-8852CEE11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" y="215987"/>
                <a:ext cx="7001109" cy="622100"/>
              </a:xfrm>
              <a:prstGeom prst="rect">
                <a:avLst/>
              </a:prstGeom>
              <a:blipFill>
                <a:blip r:embed="rId3"/>
                <a:stretch>
                  <a:fillRect t="-5714" b="-152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3B46BA-FEE6-4F89-9954-C19E7FD187B2}"/>
                  </a:ext>
                </a:extLst>
              </p:cNvPr>
              <p:cNvSpPr/>
              <p:nvPr/>
            </p:nvSpPr>
            <p:spPr>
              <a:xfrm>
                <a:off x="285063" y="1518810"/>
                <a:ext cx="7001109" cy="329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In this case, there are some </a:t>
                </a:r>
                <a:r>
                  <a:rPr lang="en-CA" b="1" dirty="0"/>
                  <a:t>other edges </a:t>
                </a:r>
                <a:r>
                  <a:rPr lang="en-CA" dirty="0"/>
                  <a:t>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dirty="0"/>
                  <a:t> as well.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3B46BA-FEE6-4F89-9954-C19E7FD18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" y="1518810"/>
                <a:ext cx="7001109" cy="329790"/>
              </a:xfrm>
              <a:prstGeom prst="rect">
                <a:avLst/>
              </a:prstGeom>
              <a:blipFill>
                <a:blip r:embed="rId4"/>
                <a:stretch>
                  <a:fillRect t="-12281" b="-298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20D3780-F372-44C7-95E5-CEC3BFA2F4A3}"/>
              </a:ext>
            </a:extLst>
          </p:cNvPr>
          <p:cNvCxnSpPr/>
          <p:nvPr/>
        </p:nvCxnSpPr>
        <p:spPr>
          <a:xfrm flipV="1">
            <a:off x="9227954" y="2394476"/>
            <a:ext cx="298471" cy="2036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FADE3CF-F4B3-4CD9-AD64-05916D8E6707}"/>
              </a:ext>
            </a:extLst>
          </p:cNvPr>
          <p:cNvCxnSpPr/>
          <p:nvPr/>
        </p:nvCxnSpPr>
        <p:spPr>
          <a:xfrm>
            <a:off x="11262849" y="2134948"/>
            <a:ext cx="115988" cy="3895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2FFCC6E-48E4-4C1D-85C8-CEC3B025DD73}"/>
              </a:ext>
            </a:extLst>
          </p:cNvPr>
          <p:cNvCxnSpPr/>
          <p:nvPr/>
        </p:nvCxnSpPr>
        <p:spPr>
          <a:xfrm>
            <a:off x="10421854" y="1506168"/>
            <a:ext cx="663293" cy="19977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E2238C7-E773-4539-B674-4B6EDD1D153B}"/>
              </a:ext>
            </a:extLst>
          </p:cNvPr>
          <p:cNvCxnSpPr/>
          <p:nvPr/>
        </p:nvCxnSpPr>
        <p:spPr>
          <a:xfrm>
            <a:off x="10673162" y="2775818"/>
            <a:ext cx="45436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4CA9406-25F3-41CC-9C4A-90FAD86FEE66}"/>
              </a:ext>
            </a:extLst>
          </p:cNvPr>
          <p:cNvCxnSpPr/>
          <p:nvPr/>
        </p:nvCxnSpPr>
        <p:spPr>
          <a:xfrm flipV="1">
            <a:off x="9301562" y="1506168"/>
            <a:ext cx="617675" cy="1261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502136E-4A79-4D78-B6AD-8A4B61B3BDF5}"/>
              </a:ext>
            </a:extLst>
          </p:cNvPr>
          <p:cNvCxnSpPr/>
          <p:nvPr/>
        </p:nvCxnSpPr>
        <p:spPr>
          <a:xfrm>
            <a:off x="9301561" y="2775818"/>
            <a:ext cx="86898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840784C-E87E-4677-AB4D-C559D7943811}"/>
              </a:ext>
            </a:extLst>
          </p:cNvPr>
          <p:cNvCxnSpPr/>
          <p:nvPr/>
        </p:nvCxnSpPr>
        <p:spPr>
          <a:xfrm flipH="1" flipV="1">
            <a:off x="9227955" y="1810033"/>
            <a:ext cx="298470" cy="2290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C0FFBCE-2B27-4908-A43E-89602897EF45}"/>
                  </a:ext>
                </a:extLst>
              </p:cNvPr>
              <p:cNvSpPr/>
              <p:nvPr/>
            </p:nvSpPr>
            <p:spPr>
              <a:xfrm>
                <a:off x="285063" y="866439"/>
                <a:ext cx="7001109" cy="6221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CA" dirty="0">
                    <a:solidFill>
                      <a:srgbClr val="FFFF00"/>
                    </a:solidFill>
                  </a:rPr>
                  <a:t> </a:t>
                </a:r>
                <a:r>
                  <a:rPr lang="en-CA" b="1" dirty="0">
                    <a:solidFill>
                      <a:srgbClr val="FFFF00"/>
                    </a:solidFill>
                  </a:rPr>
                  <a:t>is </a:t>
                </a:r>
                <a:r>
                  <a:rPr lang="en-CA" b="1" u="sng" dirty="0">
                    <a:solidFill>
                      <a:srgbClr val="FFFF00"/>
                    </a:solidFill>
                  </a:rPr>
                  <a:t>precisely</a:t>
                </a:r>
                <a:r>
                  <a:rPr lang="en-CA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dirty="0"/>
                  <a:t>, then we are done.</a:t>
                </a:r>
              </a:p>
              <a:p>
                <a:pPr algn="ctr"/>
                <a:r>
                  <a:rPr lang="en-CA" b="1" dirty="0"/>
                  <a:t>Suppose not </a:t>
                </a:r>
                <a:r>
                  <a:rPr lang="en-CA" dirty="0"/>
                  <a:t>to obtain a contradiction.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C0FFBCE-2B27-4908-A43E-89602897E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" y="866439"/>
                <a:ext cx="7001109" cy="622100"/>
              </a:xfrm>
              <a:prstGeom prst="rect">
                <a:avLst/>
              </a:prstGeom>
              <a:blipFill>
                <a:blip r:embed="rId5"/>
                <a:stretch>
                  <a:fillRect t="-5714" b="-152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3F80EB-BCC7-4D92-8633-C99EC996A0B2}"/>
                  </a:ext>
                </a:extLst>
              </p:cNvPr>
              <p:cNvSpPr txBox="1"/>
              <p:nvPr/>
            </p:nvSpPr>
            <p:spPr>
              <a:xfrm>
                <a:off x="9427554" y="3299781"/>
                <a:ext cx="2220480" cy="646331"/>
              </a:xfrm>
              <a:prstGeom prst="wedgeRectCallout">
                <a:avLst>
                  <a:gd name="adj1" fmla="val -23547"/>
                  <a:gd name="adj2" fmla="val -113503"/>
                </a:avLst>
              </a:prstGeom>
              <a:solidFill>
                <a:srgbClr val="00B0F0"/>
              </a:solidFill>
              <a:ln w="19050">
                <a:solidFill>
                  <a:srgbClr val="FFFF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Hamiltonian cycle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b="1" dirty="0"/>
                  <a:t> of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3F80EB-BCC7-4D92-8633-C99EC996A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554" y="3299781"/>
                <a:ext cx="2220480" cy="646331"/>
              </a:xfrm>
              <a:prstGeom prst="wedgeRectCallout">
                <a:avLst>
                  <a:gd name="adj1" fmla="val -23547"/>
                  <a:gd name="adj2" fmla="val -113503"/>
                </a:avLst>
              </a:prstGeom>
              <a:blipFill>
                <a:blip r:embed="rId6"/>
                <a:stretch>
                  <a:fillRect l="-2180" r="-817" b="-7345"/>
                </a:stretch>
              </a:blipFill>
              <a:ln w="190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BEC4203-1345-4B41-AFAC-D130DADEA346}"/>
                  </a:ext>
                </a:extLst>
              </p:cNvPr>
              <p:cNvSpPr/>
              <p:nvPr/>
            </p:nvSpPr>
            <p:spPr>
              <a:xfrm>
                <a:off x="285063" y="1886087"/>
                <a:ext cx="7001109" cy="329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/>
                  <a:t> be one such edge.</a:t>
                </a: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BEC4203-1345-4B41-AFAC-D130DADEA3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" y="1886087"/>
                <a:ext cx="7001109" cy="329790"/>
              </a:xfrm>
              <a:prstGeom prst="rect">
                <a:avLst/>
              </a:prstGeom>
              <a:blipFill>
                <a:blip r:embed="rId7"/>
                <a:stretch>
                  <a:fillRect t="-12281" b="-298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C76881A-09E3-4975-B995-82619327EBB0}"/>
                  </a:ext>
                </a:extLst>
              </p:cNvPr>
              <p:cNvSpPr/>
              <p:nvPr/>
            </p:nvSpPr>
            <p:spPr>
              <a:xfrm>
                <a:off x="285062" y="2254261"/>
                <a:ext cx="7001109" cy="6185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Consider the iteration when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/>
                  <a:t> was processed.</a:t>
                </a:r>
                <a:br>
                  <a:rPr lang="en-CA" dirty="0"/>
                </a:br>
                <a:r>
                  <a:rPr lang="en-CA" dirty="0"/>
                  <a:t>Note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/>
                  <a:t> was </a:t>
                </a:r>
                <a:r>
                  <a:rPr lang="en-CA" b="1" dirty="0"/>
                  <a:t>not removed </a:t>
                </a:r>
                <a:r>
                  <a:rPr lang="en-CA" dirty="0"/>
                  <a:t>in this iteration!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C76881A-09E3-4975-B995-82619327E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2" y="2254261"/>
                <a:ext cx="7001109" cy="618524"/>
              </a:xfrm>
              <a:prstGeom prst="rect">
                <a:avLst/>
              </a:prstGeom>
              <a:blipFill>
                <a:blip r:embed="rId8"/>
                <a:stretch>
                  <a:fillRect t="-5769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B063BC8-BC66-487B-864D-414919A36ADE}"/>
              </a:ext>
            </a:extLst>
          </p:cNvPr>
          <p:cNvCxnSpPr/>
          <p:nvPr/>
        </p:nvCxnSpPr>
        <p:spPr>
          <a:xfrm flipH="1">
            <a:off x="9058914" y="1883639"/>
            <a:ext cx="1" cy="640869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F02ABF9-9033-4704-ABAE-FBE43B84303F}"/>
                  </a:ext>
                </a:extLst>
              </p:cNvPr>
              <p:cNvSpPr txBox="1"/>
              <p:nvPr/>
            </p:nvSpPr>
            <p:spPr>
              <a:xfrm>
                <a:off x="7545053" y="1780800"/>
                <a:ext cx="947695" cy="369332"/>
              </a:xfrm>
              <a:prstGeom prst="wedgeRectCallout">
                <a:avLst>
                  <a:gd name="adj1" fmla="val 101082"/>
                  <a:gd name="adj2" fmla="val 16183"/>
                </a:avLst>
              </a:prstGeom>
              <a:solidFill>
                <a:srgbClr val="CF7133"/>
              </a:solidFill>
              <a:ln w="19050">
                <a:solidFill>
                  <a:srgbClr val="FFFF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Edge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F02ABF9-9033-4704-ABAE-FBE43B843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53" y="1780800"/>
                <a:ext cx="947695" cy="369332"/>
              </a:xfrm>
              <a:prstGeom prst="wedgeRectCallout">
                <a:avLst>
                  <a:gd name="adj1" fmla="val 101082"/>
                  <a:gd name="adj2" fmla="val 16183"/>
                </a:avLst>
              </a:prstGeom>
              <a:blipFill>
                <a:blip r:embed="rId9"/>
                <a:stretch>
                  <a:fillRect l="-3361" t="-6250" b="-20313"/>
                </a:stretch>
              </a:blipFill>
              <a:ln w="190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C3A273-54C0-4A91-881E-E1BCB20A20C9}"/>
              </a:ext>
            </a:extLst>
          </p:cNvPr>
          <p:cNvCxnSpPr>
            <a:stCxn id="31" idx="7"/>
            <a:endCxn id="32" idx="3"/>
          </p:cNvCxnSpPr>
          <p:nvPr/>
        </p:nvCxnSpPr>
        <p:spPr>
          <a:xfrm flipV="1">
            <a:off x="10603017" y="2061341"/>
            <a:ext cx="485592" cy="5367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8E2E786-7507-4642-9AA3-590A44B0B6FC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H="1" flipV="1">
            <a:off x="10174008" y="1757476"/>
            <a:ext cx="251308" cy="76703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350372B-BA1C-409C-AD6A-2DD7D9750FB0}"/>
                  </a:ext>
                </a:extLst>
              </p:cNvPr>
              <p:cNvSpPr/>
              <p:nvPr/>
            </p:nvSpPr>
            <p:spPr>
              <a:xfrm>
                <a:off x="285062" y="2959376"/>
                <a:ext cx="7001109" cy="6726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Doing so would remove </a:t>
                </a:r>
                <a:r>
                  <a:rPr lang="en-CA" b="1" dirty="0"/>
                  <a:t>all </a:t>
                </a:r>
                <a:r>
                  <a:rPr lang="en-CA" dirty="0"/>
                  <a:t>Hamiltonian Cycles of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, </a:t>
                </a:r>
                <a:r>
                  <a:rPr lang="en-CA" b="1" dirty="0"/>
                  <a:t>including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dirty="0"/>
                  <a:t>.</a:t>
                </a:r>
                <a:endParaRPr lang="en-CA" b="1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350372B-BA1C-409C-AD6A-2DD7D9750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2" y="2959376"/>
                <a:ext cx="7001109" cy="672675"/>
              </a:xfrm>
              <a:prstGeom prst="rect">
                <a:avLst/>
              </a:prstGeom>
              <a:blipFill>
                <a:blip r:embed="rId10"/>
                <a:stretch>
                  <a:fillRect t="-877" b="-96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1DC93-F8AC-84E3-A542-D983FA6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86C215-8F00-6F5B-44A8-5DBC3056F3DD}"/>
                  </a:ext>
                </a:extLst>
              </p:cNvPr>
              <p:cNvSpPr/>
              <p:nvPr/>
            </p:nvSpPr>
            <p:spPr>
              <a:xfrm>
                <a:off x="285062" y="3718643"/>
                <a:ext cx="7001109" cy="4106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This means the edge must be part of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dirty="0"/>
                  <a:t>---contradiction!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86C215-8F00-6F5B-44A8-5DBC3056F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2" y="3718643"/>
                <a:ext cx="7001109" cy="410672"/>
              </a:xfrm>
              <a:prstGeom prst="rect">
                <a:avLst/>
              </a:prstGeom>
              <a:blipFill>
                <a:blip r:embed="rId11"/>
                <a:stretch>
                  <a:fillRect t="-1429" b="-15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 animBg="1"/>
      <p:bldP spid="62" grpId="0" animBg="1"/>
      <p:bldP spid="64" grpId="0" animBg="1"/>
      <p:bldP spid="68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39B829F-4C33-B5A6-B3CF-2CC60D6B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67" y="300375"/>
            <a:ext cx="6799840" cy="5244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ular Callout 5">
            <a:extLst>
              <a:ext uri="{FF2B5EF4-FFF2-40B4-BE49-F238E27FC236}">
                <a16:creationId xmlns:a16="http://schemas.microsoft.com/office/drawing/2014/main" id="{501536E5-E3B7-4C20-B655-5E8DBE2B050F}"/>
              </a:ext>
            </a:extLst>
          </p:cNvPr>
          <p:cNvSpPr/>
          <p:nvPr/>
        </p:nvSpPr>
        <p:spPr>
          <a:xfrm>
            <a:off x="7271915" y="98571"/>
            <a:ext cx="4834299" cy="672168"/>
          </a:xfrm>
          <a:prstGeom prst="wedgeRectCallout">
            <a:avLst>
              <a:gd name="adj1" fmla="val 16985"/>
              <a:gd name="adj2" fmla="val 317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 this is a </a:t>
            </a:r>
            <a:r>
              <a:rPr lang="en-US" b="1" dirty="0"/>
              <a:t>correct</a:t>
            </a:r>
            <a:r>
              <a:rPr lang="en-US" dirty="0"/>
              <a:t> reduction.</a:t>
            </a:r>
          </a:p>
          <a:p>
            <a:pPr algn="ctr"/>
            <a:r>
              <a:rPr lang="en-US" dirty="0"/>
              <a:t>Is it a </a:t>
            </a:r>
            <a:r>
              <a:rPr lang="en-US" b="1" dirty="0"/>
              <a:t>polytime reduction</a:t>
            </a:r>
            <a:r>
              <a:rPr lang="en-US" dirty="0"/>
              <a:t>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C4AC5EC6-ECC6-4939-A385-08E3DA8AA8ED}"/>
                  </a:ext>
                </a:extLst>
              </p:cNvPr>
              <p:cNvSpPr/>
              <p:nvPr/>
            </p:nvSpPr>
            <p:spPr>
              <a:xfrm>
                <a:off x="6317352" y="2733838"/>
                <a:ext cx="830315" cy="280134"/>
              </a:xfrm>
              <a:prstGeom prst="wedgeRectCallout">
                <a:avLst>
                  <a:gd name="adj1" fmla="val -68653"/>
                  <a:gd name="adj2" fmla="val -955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C4AC5EC6-ECC6-4939-A385-08E3DA8AA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352" y="2733838"/>
                <a:ext cx="830315" cy="280134"/>
              </a:xfrm>
              <a:prstGeom prst="wedgeRectCallout">
                <a:avLst>
                  <a:gd name="adj1" fmla="val -68653"/>
                  <a:gd name="adj2" fmla="val -95531"/>
                </a:avLst>
              </a:prstGeom>
              <a:blipFill>
                <a:blip r:embed="rId21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83AC1A8-C425-4A3B-BB7C-86F74C667DC2}"/>
                  </a:ext>
                </a:extLst>
              </p:cNvPr>
              <p:cNvSpPr/>
              <p:nvPr/>
            </p:nvSpPr>
            <p:spPr>
              <a:xfrm>
                <a:off x="2746200" y="3586034"/>
                <a:ext cx="2090038" cy="280134"/>
              </a:xfrm>
              <a:prstGeom prst="wedgeRectCallout">
                <a:avLst>
                  <a:gd name="adj1" fmla="val -88718"/>
                  <a:gd name="adj2" fmla="val -4792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iterations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83AC1A8-C425-4A3B-BB7C-86F74C667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00" y="3586034"/>
                <a:ext cx="2090038" cy="280134"/>
              </a:xfrm>
              <a:prstGeom prst="wedgeRectCallout">
                <a:avLst>
                  <a:gd name="adj1" fmla="val -88718"/>
                  <a:gd name="adj2" fmla="val -47927"/>
                </a:avLst>
              </a:prstGeom>
              <a:blipFill>
                <a:blip r:embed="rId22"/>
                <a:stretch>
                  <a:fillRect t="-22449" b="-42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2AC5716-FD16-403E-AA65-61B86C832B23}"/>
                  </a:ext>
                </a:extLst>
              </p:cNvPr>
              <p:cNvSpPr/>
              <p:nvPr/>
            </p:nvSpPr>
            <p:spPr>
              <a:xfrm>
                <a:off x="5907636" y="3917800"/>
                <a:ext cx="1301852" cy="697856"/>
              </a:xfrm>
              <a:prstGeom prst="wedgeRectCallout">
                <a:avLst>
                  <a:gd name="adj1" fmla="val -66176"/>
                  <a:gd name="adj2" fmla="val 222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per iteration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2AC5716-FD16-403E-AA65-61B86C832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636" y="3917800"/>
                <a:ext cx="1301852" cy="697856"/>
              </a:xfrm>
              <a:prstGeom prst="wedgeRectCallout">
                <a:avLst>
                  <a:gd name="adj1" fmla="val -66176"/>
                  <a:gd name="adj2" fmla="val 22270"/>
                </a:avLst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5D7F442D-B1D9-49AE-925B-C3B9667E9E5A}"/>
                  </a:ext>
                </a:extLst>
              </p:cNvPr>
              <p:cNvSpPr/>
              <p:nvPr/>
            </p:nvSpPr>
            <p:spPr>
              <a:xfrm>
                <a:off x="1920975" y="2679961"/>
                <a:ext cx="2915263" cy="340264"/>
              </a:xfrm>
              <a:prstGeom prst="wedgeRectCallout">
                <a:avLst>
                  <a:gd name="adj1" fmla="val -69350"/>
                  <a:gd name="adj2" fmla="val 1832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to copy matrix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5D7F442D-B1D9-49AE-925B-C3B9667E9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975" y="2679961"/>
                <a:ext cx="2915263" cy="340264"/>
              </a:xfrm>
              <a:prstGeom prst="wedgeRectCallout">
                <a:avLst>
                  <a:gd name="adj1" fmla="val -69350"/>
                  <a:gd name="adj2" fmla="val 18321"/>
                </a:avLst>
              </a:prstGeom>
              <a:blipFill>
                <a:blip r:embed="rId23"/>
                <a:stretch>
                  <a:fillRect t="-12069" b="-293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EA5C2C0-039A-486E-93A6-7678F3D15D45}"/>
                  </a:ext>
                </a:extLst>
              </p:cNvPr>
              <p:cNvSpPr/>
              <p:nvPr/>
            </p:nvSpPr>
            <p:spPr>
              <a:xfrm>
                <a:off x="7271913" y="2114216"/>
                <a:ext cx="4834301" cy="63117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What’s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𝑺𝒊𝒛𝒆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?</a:t>
                </a:r>
                <a:br>
                  <a:rPr lang="en-US" b="1" dirty="0"/>
                </a:br>
                <a:r>
                  <a:rPr lang="en-US" dirty="0"/>
                  <a:t>(What’s a “useful” lower bound?)</a:t>
                </a:r>
                <a:endParaRPr lang="en-CA" dirty="0"/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EA5C2C0-039A-486E-93A6-7678F3D15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3" y="2114216"/>
                <a:ext cx="4834301" cy="63117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24"/>
                <a:stretch>
                  <a:fillRect t="-4762" b="-152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E487D54-1F3B-4ED2-B1E6-7A3ADBCA044B}"/>
                  </a:ext>
                </a:extLst>
              </p:cNvPr>
              <p:cNvSpPr/>
              <p:nvPr/>
            </p:nvSpPr>
            <p:spPr>
              <a:xfrm>
                <a:off x="1917557" y="3036996"/>
                <a:ext cx="2212546" cy="347848"/>
              </a:xfrm>
              <a:prstGeom prst="wedgeRectCallout">
                <a:avLst>
                  <a:gd name="adj1" fmla="val -78957"/>
                  <a:gd name="adj2" fmla="val 27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to create list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E487D54-1F3B-4ED2-B1E6-7A3ADBCA0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57" y="3036996"/>
                <a:ext cx="2212546" cy="347848"/>
              </a:xfrm>
              <a:prstGeom prst="wedgeRectCallout">
                <a:avLst>
                  <a:gd name="adj1" fmla="val -78957"/>
                  <a:gd name="adj2" fmla="val 2724"/>
                </a:avLst>
              </a:prstGeom>
              <a:blipFill>
                <a:blip r:embed="rId2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>
            <a:extLst>
              <a:ext uri="{FF2B5EF4-FFF2-40B4-BE49-F238E27FC236}">
                <a16:creationId xmlns:a16="http://schemas.microsoft.com/office/drawing/2014/main" id="{273BC336-222B-4033-962B-C114C3D40D04}"/>
              </a:ext>
            </a:extLst>
          </p:cNvPr>
          <p:cNvSpPr/>
          <p:nvPr/>
        </p:nvSpPr>
        <p:spPr>
          <a:xfrm>
            <a:off x="5228201" y="3758025"/>
            <a:ext cx="480985" cy="1321177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53C36D9-F159-48A9-9768-F15ECC0AAF72}"/>
                  </a:ext>
                </a:extLst>
              </p:cNvPr>
              <p:cNvSpPr/>
              <p:nvPr/>
            </p:nvSpPr>
            <p:spPr>
              <a:xfrm>
                <a:off x="7271915" y="1640658"/>
                <a:ext cx="4834301" cy="33316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Runtime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53C36D9-F159-48A9-9768-F15ECC0AA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5" y="1640658"/>
                <a:ext cx="4834301" cy="33316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26"/>
                <a:stretch>
                  <a:fillRect t="-13793" b="-275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21B659F-A4E3-4D46-A5A4-F154CFD30295}"/>
              </a:ext>
            </a:extLst>
          </p:cNvPr>
          <p:cNvSpPr/>
          <p:nvPr/>
        </p:nvSpPr>
        <p:spPr>
          <a:xfrm>
            <a:off x="7271915" y="836377"/>
            <a:ext cx="4834301" cy="339608"/>
          </a:xfrm>
          <a:prstGeom prst="wedgeRectCallout">
            <a:avLst>
              <a:gd name="adj1" fmla="val -48924"/>
              <a:gd name="adj2" fmla="val -242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What’s the runtime?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C8410FB-17B5-458B-B241-32F8FDB3DB68}"/>
                  </a:ext>
                </a:extLst>
              </p:cNvPr>
              <p:cNvSpPr/>
              <p:nvPr/>
            </p:nvSpPr>
            <p:spPr>
              <a:xfrm>
                <a:off x="7271917" y="2813571"/>
                <a:ext cx="4834300" cy="33181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C8410FB-17B5-458B-B241-32F8FDB3D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7" y="2813571"/>
                <a:ext cx="4834300" cy="33181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27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ular Callout 5">
            <a:extLst>
              <a:ext uri="{FF2B5EF4-FFF2-40B4-BE49-F238E27FC236}">
                <a16:creationId xmlns:a16="http://schemas.microsoft.com/office/drawing/2014/main" id="{38BEE7D2-1D9B-451E-8DFB-848010FA5557}"/>
              </a:ext>
            </a:extLst>
          </p:cNvPr>
          <p:cNvSpPr/>
          <p:nvPr/>
        </p:nvSpPr>
        <p:spPr>
          <a:xfrm>
            <a:off x="7262763" y="1231663"/>
            <a:ext cx="4834299" cy="339608"/>
          </a:xfrm>
          <a:prstGeom prst="wedgeRectCallout">
            <a:avLst>
              <a:gd name="adj1" fmla="val 23048"/>
              <a:gd name="adj2" fmla="val 37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Let’s assume unit costs for simplicity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B9BC704-89D4-433B-AF11-7809AE2DCBA7}"/>
                  </a:ext>
                </a:extLst>
              </p:cNvPr>
              <p:cNvSpPr/>
              <p:nvPr/>
            </p:nvSpPr>
            <p:spPr>
              <a:xfrm>
                <a:off x="7262761" y="3432890"/>
                <a:ext cx="4834301" cy="697856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Clearly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CA" dirty="0"/>
              </a:p>
              <a:p>
                <a:pPr algn="ctr"/>
                <a:r>
                  <a:rPr lang="en-CA" dirty="0"/>
                  <a:t>So runtime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B9BC704-89D4-433B-AF11-7809AE2DC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761" y="3432890"/>
                <a:ext cx="4834301" cy="697856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28"/>
                <a:stretch>
                  <a:fillRect t="-2542" b="-67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ular Callout 5">
            <a:extLst>
              <a:ext uri="{FF2B5EF4-FFF2-40B4-BE49-F238E27FC236}">
                <a16:creationId xmlns:a16="http://schemas.microsoft.com/office/drawing/2014/main" id="{42FECD96-B4CA-4F48-AD82-CCA7D808A0EF}"/>
              </a:ext>
            </a:extLst>
          </p:cNvPr>
          <p:cNvSpPr/>
          <p:nvPr/>
        </p:nvSpPr>
        <p:spPr>
          <a:xfrm>
            <a:off x="7262761" y="4247165"/>
            <a:ext cx="4834299" cy="396458"/>
          </a:xfrm>
          <a:prstGeom prst="wedgeRectCallout">
            <a:avLst>
              <a:gd name="adj1" fmla="val 16985"/>
              <a:gd name="adj2" fmla="val 3178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62626"/>
                </a:solidFill>
              </a:rPr>
              <a:t>So </a:t>
            </a:r>
            <a:r>
              <a:rPr lang="en-US" b="1" dirty="0">
                <a:solidFill>
                  <a:srgbClr val="262626"/>
                </a:solidFill>
              </a:rPr>
              <a:t>yes</a:t>
            </a:r>
            <a:r>
              <a:rPr lang="en-US" dirty="0">
                <a:solidFill>
                  <a:srgbClr val="262626"/>
                </a:solidFill>
              </a:rPr>
              <a:t>, this is a </a:t>
            </a:r>
            <a:r>
              <a:rPr lang="en-US" b="1" dirty="0">
                <a:solidFill>
                  <a:srgbClr val="262626"/>
                </a:solidFill>
              </a:rPr>
              <a:t>polytime reduction</a:t>
            </a:r>
            <a:endParaRPr lang="en-CA" dirty="0">
              <a:solidFill>
                <a:srgbClr val="26262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5A274FFD-C33F-4081-B6FE-470866EE3700}"/>
                  </a:ext>
                </a:extLst>
              </p:cNvPr>
              <p:cNvSpPr/>
              <p:nvPr/>
            </p:nvSpPr>
            <p:spPr>
              <a:xfrm>
                <a:off x="5435577" y="2056647"/>
                <a:ext cx="1540748" cy="329264"/>
              </a:xfrm>
              <a:prstGeom prst="wedgeRectCallout">
                <a:avLst>
                  <a:gd name="adj1" fmla="val -86961"/>
                  <a:gd name="adj2" fmla="val 131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5A274FFD-C33F-4081-B6FE-470866EE3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577" y="2056647"/>
                <a:ext cx="1540748" cy="329264"/>
              </a:xfrm>
              <a:prstGeom prst="wedgeRectCallout">
                <a:avLst>
                  <a:gd name="adj1" fmla="val -86961"/>
                  <a:gd name="adj2" fmla="val 13180"/>
                </a:avLst>
              </a:prstGeom>
              <a:blipFill>
                <a:blip r:embed="rId29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70CBF254-0E7F-48A0-A1BD-2636D05EA646}"/>
                  </a:ext>
                </a:extLst>
              </p:cNvPr>
              <p:cNvSpPr/>
              <p:nvPr/>
            </p:nvSpPr>
            <p:spPr>
              <a:xfrm>
                <a:off x="5907637" y="5097389"/>
                <a:ext cx="6189424" cy="731976"/>
              </a:xfrm>
              <a:prstGeom prst="wedgeRectCallout">
                <a:avLst>
                  <a:gd name="adj1" fmla="val 16985"/>
                  <a:gd name="adj2" fmla="val 31784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262626"/>
                    </a:solidFill>
                  </a:rPr>
                  <a:t>What would change if we precisely counted the number of bits in each edge, weight, etc.,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b="0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262626"/>
                    </a:solidFill>
                  </a:rPr>
                  <a:t>?</a:t>
                </a:r>
                <a:endParaRPr lang="en-CA" dirty="0">
                  <a:solidFill>
                    <a:srgbClr val="262626"/>
                  </a:solidFill>
                </a:endParaRPr>
              </a:p>
            </p:txBody>
          </p:sp>
        </mc:Choice>
        <mc:Fallback xmlns="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70CBF254-0E7F-48A0-A1BD-2636D05EA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637" y="5097389"/>
                <a:ext cx="6189424" cy="731976"/>
              </a:xfrm>
              <a:prstGeom prst="wedgeRectCallout">
                <a:avLst>
                  <a:gd name="adj1" fmla="val 16985"/>
                  <a:gd name="adj2" fmla="val 31784"/>
                </a:avLst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9E839-1A34-4D57-C7C7-53F7018F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5">
                <a:extLst>
                  <a:ext uri="{FF2B5EF4-FFF2-40B4-BE49-F238E27FC236}">
                    <a16:creationId xmlns:a16="http://schemas.microsoft.com/office/drawing/2014/main" id="{A0904425-4F77-3660-A3AD-D73B2BFB7C01}"/>
                  </a:ext>
                </a:extLst>
              </p:cNvPr>
              <p:cNvSpPr/>
              <p:nvPr/>
            </p:nvSpPr>
            <p:spPr>
              <a:xfrm>
                <a:off x="4201886" y="5829365"/>
                <a:ext cx="7707085" cy="491821"/>
              </a:xfrm>
              <a:prstGeom prst="wedgeRectCallout">
                <a:avLst>
                  <a:gd name="adj1" fmla="val 16985"/>
                  <a:gd name="adj2" fmla="val 31784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262626"/>
                    </a:solidFill>
                  </a:rPr>
                  <a:t>What if</a:t>
                </a:r>
                <a:r>
                  <a:rPr lang="en-US" b="1" dirty="0">
                    <a:solidFill>
                      <a:srgbClr val="262626"/>
                    </a:solidFill>
                  </a:rPr>
                  <a:t> operations on weight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>
                    <a:solidFill>
                      <a:srgbClr val="262626"/>
                    </a:solidFill>
                  </a:rPr>
                  <a:t> took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  <m:r>
                      <a:rPr lang="en-US" b="1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262626"/>
                    </a:solidFill>
                  </a:rPr>
                  <a:t> time</a:t>
                </a:r>
                <a:r>
                  <a:rPr lang="en-CA" dirty="0">
                    <a:solidFill>
                      <a:srgbClr val="262626"/>
                    </a:solidFill>
                  </a:rPr>
                  <a:t>? (bonus slides)</a:t>
                </a:r>
              </a:p>
            </p:txBody>
          </p:sp>
        </mc:Choice>
        <mc:Fallback xmlns="">
          <p:sp>
            <p:nvSpPr>
              <p:cNvPr id="4" name="Rectangular Callout 5">
                <a:extLst>
                  <a:ext uri="{FF2B5EF4-FFF2-40B4-BE49-F238E27FC236}">
                    <a16:creationId xmlns:a16="http://schemas.microsoft.com/office/drawing/2014/main" id="{A0904425-4F77-3660-A3AD-D73B2BFB7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6" y="5829365"/>
                <a:ext cx="7707085" cy="491821"/>
              </a:xfrm>
              <a:prstGeom prst="wedgeRectCallout">
                <a:avLst>
                  <a:gd name="adj1" fmla="val 16985"/>
                  <a:gd name="adj2" fmla="val 31784"/>
                </a:avLst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1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19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1BCE-E313-4C53-9FF7-DC80E959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91" y="-2"/>
            <a:ext cx="10751420" cy="745264"/>
          </a:xfrm>
        </p:spPr>
        <p:txBody>
          <a:bodyPr/>
          <a:lstStyle/>
          <a:p>
            <a:r>
              <a:rPr lang="en-US" dirty="0"/>
              <a:t>Recap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4240C-253E-4084-88CA-902BB0DFC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34" y="718837"/>
            <a:ext cx="11739205" cy="5845817"/>
          </a:xfrm>
        </p:spPr>
        <p:txBody>
          <a:bodyPr>
            <a:normAutofit/>
          </a:bodyPr>
          <a:lstStyle/>
          <a:p>
            <a:r>
              <a:rPr lang="en-CA" dirty="0"/>
              <a:t>Showed three flavours of TSP are </a:t>
            </a:r>
            <a:r>
              <a:rPr lang="en-CA" b="1" dirty="0"/>
              <a:t>polytime-equivalent</a:t>
            </a:r>
            <a:br>
              <a:rPr lang="en-CA" b="1" dirty="0"/>
            </a:br>
            <a:r>
              <a:rPr lang="en-CA" dirty="0"/>
              <a:t>(i.e., if you can solve one flavour in polytime,</a:t>
            </a:r>
            <a:br>
              <a:rPr lang="en-CA" dirty="0"/>
            </a:br>
            <a:r>
              <a:rPr lang="en-CA" dirty="0"/>
              <a:t>you can solve all three flavours in polytime)</a:t>
            </a:r>
          </a:p>
          <a:p>
            <a:pPr lvl="1"/>
            <a:r>
              <a:rPr lang="en-CA" dirty="0"/>
              <a:t>One of these was a decision problem (yes/no),</a:t>
            </a:r>
            <a:br>
              <a:rPr lang="en-CA" dirty="0"/>
            </a:br>
            <a:r>
              <a:rPr lang="en-CA" dirty="0"/>
              <a:t>and the other two were not (total weight, actual cycle)</a:t>
            </a:r>
          </a:p>
          <a:p>
            <a:r>
              <a:rPr lang="en-CA" b="1" dirty="0"/>
              <a:t>Decision and non-decision flavours</a:t>
            </a:r>
            <a:br>
              <a:rPr lang="en-CA" dirty="0"/>
            </a:br>
            <a:r>
              <a:rPr lang="en-CA" dirty="0"/>
              <a:t>of a problem are often polytime-equivalent</a:t>
            </a:r>
          </a:p>
          <a:p>
            <a:r>
              <a:rPr lang="en-CA" dirty="0"/>
              <a:t>Proofs for a </a:t>
            </a:r>
            <a:r>
              <a:rPr lang="en-CA" b="1" u="sng" dirty="0"/>
              <a:t>polytime Turing reduction</a:t>
            </a:r>
            <a:endParaRPr lang="en-CA" dirty="0"/>
          </a:p>
          <a:p>
            <a:pPr lvl="1"/>
            <a:r>
              <a:rPr lang="en-CA" b="1" dirty="0"/>
              <a:t>Correctness</a:t>
            </a:r>
            <a:r>
              <a:rPr lang="en-CA" dirty="0"/>
              <a:t> 	(return value is correct for every possible input)</a:t>
            </a:r>
          </a:p>
          <a:p>
            <a:pPr lvl="1"/>
            <a:r>
              <a:rPr lang="en-CA" b="1" dirty="0"/>
              <a:t>Polytime</a:t>
            </a:r>
            <a:r>
              <a:rPr lang="en-CA" dirty="0"/>
              <a:t> 		(runtime is polynomial in the input size)</a:t>
            </a:r>
            <a:br>
              <a:rPr lang="en-CA" dirty="0"/>
            </a:br>
            <a:r>
              <a:rPr lang="en-CA" dirty="0"/>
              <a:t>						 [or poly(some lower bound on the input size)]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745A0-0124-4A45-C289-61241626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8469" y="638209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Complexity class </a:t>
            </a:r>
            <a:r>
              <a:rPr lang="en-CA" b="1" u="sng" dirty="0"/>
              <a:t>NP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NP: Non-deterministic polynomial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900E6-F86B-BD99-F877-794409C5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34E047-D642-919F-8DB4-33B79CBA6846}"/>
              </a:ext>
            </a:extLst>
          </p:cNvPr>
          <p:cNvSpPr/>
          <p:nvPr/>
        </p:nvSpPr>
        <p:spPr>
          <a:xfrm>
            <a:off x="8603952" y="994180"/>
            <a:ext cx="2687967" cy="860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Note: only one of my sections got here</a:t>
            </a:r>
          </a:p>
        </p:txBody>
      </p:sp>
    </p:spTree>
    <p:extLst>
      <p:ext uri="{BB962C8B-B14F-4D97-AF65-F5344CB8AC3E}">
        <p14:creationId xmlns:p14="http://schemas.microsoft.com/office/powerpoint/2010/main" val="168020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9484"/>
            <a:ext cx="9905998" cy="1028386"/>
          </a:xfrm>
        </p:spPr>
        <p:txBody>
          <a:bodyPr/>
          <a:lstStyle/>
          <a:p>
            <a:r>
              <a:rPr lang="en-CA" dirty="0"/>
              <a:t>This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5860"/>
            <a:ext cx="10578057" cy="4597756"/>
          </a:xfrm>
        </p:spPr>
        <p:txBody>
          <a:bodyPr>
            <a:normAutofit/>
          </a:bodyPr>
          <a:lstStyle/>
          <a:p>
            <a:r>
              <a:rPr lang="en-US" b="1" dirty="0"/>
              <a:t>Finishing TSP reductions</a:t>
            </a:r>
          </a:p>
          <a:p>
            <a:r>
              <a:rPr lang="en-US" dirty="0"/>
              <a:t>Complexity class </a:t>
            </a:r>
            <a:r>
              <a:rPr lang="en-US" b="1" dirty="0"/>
              <a:t>NP</a:t>
            </a:r>
          </a:p>
          <a:p>
            <a:pPr lvl="1"/>
            <a:r>
              <a:rPr lang="en-US" dirty="0"/>
              <a:t>Oracles, certificates, polytime verification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042D8-BA0F-C76B-08DB-73F8AB3B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81" y="0"/>
            <a:ext cx="11924129" cy="725711"/>
          </a:xfrm>
        </p:spPr>
        <p:txBody>
          <a:bodyPr>
            <a:normAutofit/>
          </a:bodyPr>
          <a:lstStyle/>
          <a:p>
            <a:r>
              <a:rPr lang="en-CA" dirty="0"/>
              <a:t>Example: subset-sum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999" y="725711"/>
            <a:ext cx="9905998" cy="2102268"/>
          </a:xfrm>
        </p:spPr>
        <p:txBody>
          <a:bodyPr/>
          <a:lstStyle/>
          <a:p>
            <a:r>
              <a:rPr lang="en-CA" dirty="0"/>
              <a:t>Suppose we are given some integers, -7, -3, -2, 5, 8</a:t>
            </a:r>
          </a:p>
          <a:p>
            <a:r>
              <a:rPr lang="en-CA" dirty="0"/>
              <a:t>Does </a:t>
            </a:r>
            <a:r>
              <a:rPr lang="en-CA" b="1" dirty="0"/>
              <a:t>some</a:t>
            </a:r>
            <a:r>
              <a:rPr lang="en-CA" dirty="0"/>
              <a:t> subset of these </a:t>
            </a:r>
            <a:r>
              <a:rPr lang="en-CA" b="1" dirty="0"/>
              <a:t>sum to zero?</a:t>
            </a:r>
            <a:endParaRPr lang="en-CA" dirty="0"/>
          </a:p>
          <a:p>
            <a:pPr lvl="1"/>
            <a:r>
              <a:rPr lang="en-CA" dirty="0"/>
              <a:t>In this case, yes: (-3) + (-2) + 5 = 0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00359" y="2583182"/>
            <a:ext cx="5449093" cy="1068363"/>
          </a:xfrm>
          <a:prstGeom prst="wedgeRectCallout">
            <a:avLst>
              <a:gd name="adj1" fmla="val 37860"/>
              <a:gd name="adj2" fmla="val -72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/>
              <a:t>Suppose I give you</a:t>
            </a:r>
            <a:r>
              <a:rPr lang="en-CA" sz="2200" b="1" dirty="0"/>
              <a:t> </a:t>
            </a:r>
            <a:r>
              <a:rPr lang="en-CA" sz="2200" dirty="0"/>
              <a:t>a </a:t>
            </a:r>
            <a:r>
              <a:rPr lang="en-CA" sz="2200" b="1" dirty="0"/>
              <a:t>certificate</a:t>
            </a:r>
            <a:r>
              <a:rPr lang="en-CA" sz="2200" dirty="0"/>
              <a:t> consisting of an array of numbers,</a:t>
            </a:r>
            <a:br>
              <a:rPr lang="en-CA" sz="2200" dirty="0"/>
            </a:br>
            <a:r>
              <a:rPr lang="en-CA" sz="2200" dirty="0"/>
              <a:t>and </a:t>
            </a:r>
            <a:r>
              <a:rPr lang="en-CA" sz="2200" b="1" dirty="0"/>
              <a:t>claim</a:t>
            </a:r>
            <a:r>
              <a:rPr lang="en-CA" sz="2200" dirty="0"/>
              <a:t> it represents such a subset</a:t>
            </a:r>
            <a:endParaRPr lang="en-CA" sz="2200" b="1" u="sng" dirty="0"/>
          </a:p>
        </p:txBody>
      </p:sp>
      <p:sp>
        <p:nvSpPr>
          <p:cNvPr id="7" name="Rectangular Callout 6"/>
          <p:cNvSpPr/>
          <p:nvPr/>
        </p:nvSpPr>
        <p:spPr>
          <a:xfrm>
            <a:off x="6065907" y="2571475"/>
            <a:ext cx="5919676" cy="871525"/>
          </a:xfrm>
          <a:prstGeom prst="wedgeRectCallout">
            <a:avLst>
              <a:gd name="adj1" fmla="val -58302"/>
              <a:gd name="adj2" fmla="val -13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/>
              <a:t>Of course, I might lie and give you a subset that does </a:t>
            </a:r>
            <a:r>
              <a:rPr lang="en-CA" sz="2200" b="1" dirty="0"/>
              <a:t>not sum to zero</a:t>
            </a:r>
            <a:r>
              <a:rPr lang="en-CA" sz="2200" dirty="0"/>
              <a:t>…</a:t>
            </a:r>
            <a:endParaRPr lang="en-CA" sz="2200" u="sng" dirty="0"/>
          </a:p>
        </p:txBody>
      </p:sp>
      <p:sp>
        <p:nvSpPr>
          <p:cNvPr id="8" name="Rectangular Callout 7"/>
          <p:cNvSpPr/>
          <p:nvPr/>
        </p:nvSpPr>
        <p:spPr>
          <a:xfrm>
            <a:off x="534829" y="3852335"/>
            <a:ext cx="4980149" cy="1415110"/>
          </a:xfrm>
          <a:prstGeom prst="wedgeRectCallout">
            <a:avLst>
              <a:gd name="adj1" fmla="val 20573"/>
              <a:gd name="adj2" fmla="val -65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/>
              <a:t>If I’m telling the truth, then we call this a </a:t>
            </a:r>
            <a:r>
              <a:rPr lang="en-CA" sz="2200" b="1" dirty="0"/>
              <a:t>yes-certificate. </a:t>
            </a:r>
            <a:r>
              <a:rPr lang="en-CA" sz="2200" dirty="0"/>
              <a:t>It is </a:t>
            </a:r>
            <a:r>
              <a:rPr lang="en-CA" sz="2200" dirty="0" err="1"/>
              <a:t>is</a:t>
            </a:r>
            <a:r>
              <a:rPr lang="en-CA" sz="2200" dirty="0"/>
              <a:t> essentially a </a:t>
            </a:r>
            <a:r>
              <a:rPr lang="en-CA" sz="2200" b="1" dirty="0"/>
              <a:t>proof </a:t>
            </a:r>
            <a:r>
              <a:rPr lang="en-CA" sz="2200" dirty="0"/>
              <a:t>that</a:t>
            </a:r>
            <a:br>
              <a:rPr lang="en-CA" sz="2200" dirty="0"/>
            </a:br>
            <a:r>
              <a:rPr lang="en-CA" sz="2200" dirty="0"/>
              <a:t>“yes” is the correct output.</a:t>
            </a:r>
            <a:endParaRPr lang="en-CA" sz="2200" b="1" u="sng" dirty="0"/>
          </a:p>
        </p:txBody>
      </p:sp>
      <p:sp>
        <p:nvSpPr>
          <p:cNvPr id="9" name="Rectangular Callout 8"/>
          <p:cNvSpPr/>
          <p:nvPr/>
        </p:nvSpPr>
        <p:spPr>
          <a:xfrm>
            <a:off x="6252202" y="3683766"/>
            <a:ext cx="5413862" cy="876124"/>
          </a:xfrm>
          <a:prstGeom prst="wedgeRectCallout">
            <a:avLst>
              <a:gd name="adj1" fmla="val 13687"/>
              <a:gd name="adj2" fmla="val -82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/>
              <a:t>I could even give you numbers that are </a:t>
            </a:r>
            <a:r>
              <a:rPr lang="en-CA" sz="2200" b="1" dirty="0"/>
              <a:t>not in the input</a:t>
            </a:r>
            <a:r>
              <a:rPr lang="en-CA" sz="2200" dirty="0"/>
              <a:t>…</a:t>
            </a:r>
            <a:endParaRPr lang="en-CA" sz="2200" b="1" u="sng" dirty="0"/>
          </a:p>
        </p:txBody>
      </p:sp>
      <p:sp>
        <p:nvSpPr>
          <p:cNvPr id="12" name="Rectangular Callout 11"/>
          <p:cNvSpPr/>
          <p:nvPr/>
        </p:nvSpPr>
        <p:spPr>
          <a:xfrm>
            <a:off x="8285666" y="1490763"/>
            <a:ext cx="3806544" cy="773517"/>
          </a:xfrm>
          <a:prstGeom prst="wedgeRectCallout">
            <a:avLst>
              <a:gd name="adj1" fmla="val -70954"/>
              <a:gd name="adj2" fmla="val 31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/>
              <a:t>Finding such a subset can be extremely difficult</a:t>
            </a:r>
            <a:endParaRPr lang="en-CA" sz="2200" b="1" u="sng" dirty="0"/>
          </a:p>
        </p:txBody>
      </p:sp>
      <p:sp>
        <p:nvSpPr>
          <p:cNvPr id="13" name="Rectangular Callout 12"/>
          <p:cNvSpPr/>
          <p:nvPr/>
        </p:nvSpPr>
        <p:spPr>
          <a:xfrm>
            <a:off x="507810" y="5468234"/>
            <a:ext cx="4980149" cy="799341"/>
          </a:xfrm>
          <a:prstGeom prst="wedgeRectCallout">
            <a:avLst>
              <a:gd name="adj1" fmla="val 20695"/>
              <a:gd name="adj2" fmla="val -772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200" dirty="0"/>
              <a:t>Can you use a yes-certificate to solve the problem efficiently?</a:t>
            </a:r>
            <a:endParaRPr lang="en-CA" sz="2200" b="1" u="sng" dirty="0"/>
          </a:p>
        </p:txBody>
      </p:sp>
      <p:sp>
        <p:nvSpPr>
          <p:cNvPr id="14" name="Rectangular Callout 13"/>
          <p:cNvSpPr/>
          <p:nvPr/>
        </p:nvSpPr>
        <p:spPr>
          <a:xfrm>
            <a:off x="6331075" y="4883269"/>
            <a:ext cx="4980149" cy="927970"/>
          </a:xfrm>
          <a:prstGeom prst="wedgeRectCallout">
            <a:avLst>
              <a:gd name="adj1" fmla="val 20695"/>
              <a:gd name="adj2" fmla="val -860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200" dirty="0"/>
              <a:t>Can you determine whether I am lying in polynomial time?</a:t>
            </a:r>
            <a:endParaRPr lang="en-CA" sz="2200" b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716BF-4AF5-D5AD-DA8B-B297CCF2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3" y="3582260"/>
            <a:ext cx="7667625" cy="204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3" y="-54505"/>
            <a:ext cx="11924129" cy="629787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Subset-sum </a:t>
            </a:r>
            <a:r>
              <a:rPr lang="en-CA" dirty="0"/>
              <a:t>via </a:t>
            </a:r>
            <a:r>
              <a:rPr lang="en-CA" b="1" dirty="0"/>
              <a:t>non-deterministic</a:t>
            </a:r>
            <a:r>
              <a:rPr lang="en-CA" dirty="0"/>
              <a:t> </a:t>
            </a:r>
            <a:r>
              <a:rPr lang="en-CA" b="1" dirty="0"/>
              <a:t>oracle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46" y="820057"/>
            <a:ext cx="8471825" cy="3400718"/>
          </a:xfrm>
        </p:spPr>
        <p:txBody>
          <a:bodyPr>
            <a:normAutofit/>
          </a:bodyPr>
          <a:lstStyle/>
          <a:p>
            <a:r>
              <a:rPr lang="en-CA" sz="2400" dirty="0"/>
              <a:t>Suppose there is a </a:t>
            </a:r>
            <a:r>
              <a:rPr lang="en-CA" sz="2400" b="1" dirty="0"/>
              <a:t>non-deterministic</a:t>
            </a:r>
            <a:r>
              <a:rPr lang="en-CA" sz="2400" dirty="0"/>
              <a:t> </a:t>
            </a:r>
            <a:r>
              <a:rPr lang="en-CA" sz="2400" b="1" dirty="0"/>
              <a:t>oracle,</a:t>
            </a:r>
            <a:br>
              <a:rPr lang="en-CA" sz="2400" b="1" dirty="0"/>
            </a:br>
            <a:r>
              <a:rPr lang="en-CA" sz="2400" dirty="0"/>
              <a:t>which returns </a:t>
            </a:r>
            <a:r>
              <a:rPr lang="en-CA" sz="2400" b="1" dirty="0"/>
              <a:t>a subset that sums to 0 </a:t>
            </a:r>
            <a:r>
              <a:rPr lang="en-CA" sz="2400" b="1" u="sng" dirty="0"/>
              <a:t>if one exists</a:t>
            </a:r>
            <a:br>
              <a:rPr lang="en-CA" sz="2400" b="1" u="sng" dirty="0"/>
            </a:br>
            <a:r>
              <a:rPr lang="en-CA" sz="2400" dirty="0"/>
              <a:t>and otherwise can return </a:t>
            </a:r>
            <a:r>
              <a:rPr lang="en-CA" sz="2400" b="1" dirty="0">
                <a:solidFill>
                  <a:srgbClr val="FFFF00"/>
                </a:solidFill>
              </a:rPr>
              <a:t>anything</a:t>
            </a:r>
            <a:r>
              <a:rPr lang="en-CA" sz="2400" dirty="0">
                <a:solidFill>
                  <a:srgbClr val="FFFF00"/>
                </a:solidFill>
              </a:rPr>
              <a:t> (even garbage)</a:t>
            </a:r>
            <a:r>
              <a:rPr lang="en-CA" sz="2400" dirty="0"/>
              <a:t> </a:t>
            </a:r>
          </a:p>
          <a:p>
            <a:r>
              <a:rPr lang="en-CA" sz="2400" dirty="0"/>
              <a:t>We call the oracle’s output a </a:t>
            </a:r>
            <a:r>
              <a:rPr lang="en-CA" sz="2400" b="1" dirty="0"/>
              <a:t>certificate</a:t>
            </a:r>
          </a:p>
          <a:p>
            <a:r>
              <a:rPr lang="en-CA" sz="2400" dirty="0"/>
              <a:t>Given a </a:t>
            </a:r>
            <a:r>
              <a:rPr lang="en-CA" sz="2400" b="1" dirty="0"/>
              <a:t>certificate, </a:t>
            </a:r>
            <a:r>
              <a:rPr lang="en-CA" sz="2400" dirty="0"/>
              <a:t>can you </a:t>
            </a:r>
            <a:r>
              <a:rPr lang="en-CA" sz="2400" b="1" dirty="0"/>
              <a:t>verify in polytime</a:t>
            </a:r>
            <a:br>
              <a:rPr lang="en-CA" sz="2400" dirty="0"/>
            </a:br>
            <a:r>
              <a:rPr lang="en-CA" sz="2400" dirty="0"/>
              <a:t>whether it describes a solution to the problem?</a:t>
            </a:r>
            <a:endParaRPr lang="en-CA" sz="2400" b="1" u="sng" dirty="0">
              <a:solidFill>
                <a:srgbClr val="FFFF00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506563" y="3582260"/>
            <a:ext cx="3187845" cy="1028514"/>
          </a:xfrm>
          <a:prstGeom prst="wedgeRectCallout">
            <a:avLst>
              <a:gd name="adj1" fmla="val -78669"/>
              <a:gd name="adj2" fmla="val -35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Given such an oracle,</a:t>
            </a:r>
            <a:br>
              <a:rPr lang="en-CA" sz="2000" dirty="0"/>
            </a:br>
            <a:r>
              <a:rPr lang="en-CA" sz="2000" dirty="0"/>
              <a:t>this algorithm would</a:t>
            </a:r>
            <a:br>
              <a:rPr lang="en-CA" sz="2000" dirty="0"/>
            </a:br>
            <a:r>
              <a:rPr lang="en-CA" sz="2000" b="1" dirty="0"/>
              <a:t>solve</a:t>
            </a:r>
            <a:r>
              <a:rPr lang="en-CA" sz="2000" dirty="0"/>
              <a:t> subset-sum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8274008" y="2431359"/>
            <a:ext cx="3760546" cy="1028514"/>
          </a:xfrm>
          <a:prstGeom prst="wedgeRectCallout">
            <a:avLst>
              <a:gd name="adj1" fmla="val -41821"/>
              <a:gd name="adj2" fmla="val 76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If there </a:t>
            </a:r>
            <a:r>
              <a:rPr lang="en-CA" sz="2000" b="1" dirty="0"/>
              <a:t>exists</a:t>
            </a:r>
            <a:r>
              <a:rPr lang="en-CA" sz="2000" dirty="0"/>
              <a:t> a subset that sums to 0, then </a:t>
            </a:r>
            <a:r>
              <a:rPr lang="en-CA" sz="2000" b="1" dirty="0"/>
              <a:t>C</a:t>
            </a:r>
            <a:r>
              <a:rPr lang="en-CA" sz="2000" dirty="0"/>
              <a:t> is one such subset, and we return </a:t>
            </a:r>
            <a:r>
              <a:rPr lang="en-CA" sz="2000" b="1" dirty="0"/>
              <a:t>true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8454055" y="702056"/>
            <a:ext cx="3651149" cy="1361540"/>
          </a:xfrm>
          <a:prstGeom prst="wedgeRectCallout">
            <a:avLst>
              <a:gd name="adj1" fmla="val -28220"/>
              <a:gd name="adj2" fmla="val 84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Otherwise, either C is not a subset of the input (return false), or C sums to a non-zero value (return false)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666424" y="5573521"/>
            <a:ext cx="5024834" cy="1050234"/>
          </a:xfrm>
          <a:prstGeom prst="wedgeRectCallout">
            <a:avLst>
              <a:gd name="adj1" fmla="val -49340"/>
              <a:gd name="adj2" fmla="val -17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Here “</a:t>
            </a:r>
            <a:r>
              <a:rPr lang="en-CA" sz="2000" b="1" dirty="0"/>
              <a:t>non-deterministic</a:t>
            </a:r>
            <a:r>
              <a:rPr lang="en-CA" sz="2000" dirty="0"/>
              <a:t>” just means the oracle is magically guaranteed to return a yes-certificate if one exists</a:t>
            </a:r>
            <a:endParaRPr lang="en-CA" sz="2000" b="1" dirty="0"/>
          </a:p>
        </p:txBody>
      </p:sp>
      <p:sp>
        <p:nvSpPr>
          <p:cNvPr id="18" name="Rectangular Callout 17"/>
          <p:cNvSpPr/>
          <p:nvPr/>
        </p:nvSpPr>
        <p:spPr>
          <a:xfrm>
            <a:off x="8846709" y="4659086"/>
            <a:ext cx="3187845" cy="926346"/>
          </a:xfrm>
          <a:prstGeom prst="wedgeRectCallout">
            <a:avLst>
              <a:gd name="adj1" fmla="val -45758"/>
              <a:gd name="adj2" fmla="val 26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“Non-deterministic” </a:t>
            </a:r>
            <a:r>
              <a:rPr lang="en-CA" dirty="0"/>
              <a:t>is the </a:t>
            </a:r>
            <a:r>
              <a:rPr lang="en-CA" b="1" dirty="0"/>
              <a:t>N</a:t>
            </a:r>
            <a:r>
              <a:rPr lang="en-CA" dirty="0"/>
              <a:t> in </a:t>
            </a:r>
            <a:r>
              <a:rPr lang="en-CA" b="1" dirty="0"/>
              <a:t>NP, </a:t>
            </a:r>
            <a:r>
              <a:rPr lang="en-CA" dirty="0"/>
              <a:t>and it is so named because of oracles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69B1-F0BC-832A-480A-5BE47328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3387" y="638049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DBB97-6AAA-E921-78C8-E0E155A8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B27EB-E09A-BDE3-EFD2-3BB76641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4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0BE531-AC62-4361-20FF-AF2FA2EAD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4"/>
          <a:stretch/>
        </p:blipFill>
        <p:spPr>
          <a:xfrm>
            <a:off x="137882" y="366800"/>
            <a:ext cx="6109861" cy="4599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9">
                <a:extLst>
                  <a:ext uri="{FF2B5EF4-FFF2-40B4-BE49-F238E27FC236}">
                    <a16:creationId xmlns:a16="http://schemas.microsoft.com/office/drawing/2014/main" id="{51097803-BE89-4482-9A6F-9F7EC2DDD285}"/>
                  </a:ext>
                </a:extLst>
              </p:cNvPr>
              <p:cNvSpPr/>
              <p:nvPr/>
            </p:nvSpPr>
            <p:spPr>
              <a:xfrm>
                <a:off x="6055020" y="1464956"/>
                <a:ext cx="5999098" cy="1748638"/>
              </a:xfrm>
              <a:prstGeom prst="wedgeRectCallout">
                <a:avLst>
                  <a:gd name="adj1" fmla="val -22448"/>
                  <a:gd name="adj2" fmla="val -4612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The key idea is</a:t>
                </a:r>
                <a:r>
                  <a:rPr lang="en-CA" dirty="0"/>
                  <a:t>: Consider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CA" dirty="0"/>
                  <a:t> representing the runtime of a reduction and its oracle, respectively, on an input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.</a:t>
                </a:r>
              </a:p>
              <a:p>
                <a:pPr algn="ctr"/>
                <a:r>
                  <a:rPr lang="en-CA" b="1" dirty="0"/>
                  <a:t>Worst possible runtime </a:t>
                </a:r>
                <a:r>
                  <a:rPr lang="en-CA" dirty="0"/>
                  <a:t>happens if </a:t>
                </a:r>
                <a:r>
                  <a:rPr lang="en-CA" b="1" dirty="0"/>
                  <a:t>every step </a:t>
                </a:r>
                <a:r>
                  <a:rPr lang="en-CA" dirty="0"/>
                  <a:t>in the reduction is a call to the oracle.</a:t>
                </a:r>
                <a:br>
                  <a:rPr lang="en-CA" dirty="0"/>
                </a:br>
                <a:r>
                  <a:rPr lang="en-CA" b="1" dirty="0"/>
                  <a:t>This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--- multiplication of polynomials.</a:t>
                </a:r>
              </a:p>
            </p:txBody>
          </p:sp>
        </mc:Choice>
        <mc:Fallback xmlns="">
          <p:sp>
            <p:nvSpPr>
              <p:cNvPr id="8" name="Rectangular Callout 9">
                <a:extLst>
                  <a:ext uri="{FF2B5EF4-FFF2-40B4-BE49-F238E27FC236}">
                    <a16:creationId xmlns:a16="http://schemas.microsoft.com/office/drawing/2014/main" id="{51097803-BE89-4482-9A6F-9F7EC2DDD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020" y="1464956"/>
                <a:ext cx="5999098" cy="1748638"/>
              </a:xfrm>
              <a:prstGeom prst="wedgeRectCallout">
                <a:avLst>
                  <a:gd name="adj1" fmla="val -22448"/>
                  <a:gd name="adj2" fmla="val -46122"/>
                </a:avLst>
              </a:prstGeom>
              <a:blipFill>
                <a:blip r:embed="rId4"/>
                <a:stretch>
                  <a:fillRect t="-1034" r="-1114" b="-44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6324271" y="322892"/>
            <a:ext cx="5694298" cy="928068"/>
          </a:xfrm>
          <a:prstGeom prst="wedgeRectCallout">
            <a:avLst>
              <a:gd name="adj1" fmla="val -21363"/>
              <a:gd name="adj2" fmla="val -441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TSP-</a:t>
            </a:r>
            <a:r>
              <a:rPr lang="en-CA" dirty="0" err="1"/>
              <a:t>OptimalValue</a:t>
            </a:r>
            <a:r>
              <a:rPr lang="en-CA" dirty="0"/>
              <a:t>-Solver remains </a:t>
            </a:r>
            <a:r>
              <a:rPr lang="en-CA" b="1" dirty="0"/>
              <a:t>polytime </a:t>
            </a:r>
            <a:r>
              <a:rPr lang="en-CA" dirty="0"/>
              <a:t>even if the </a:t>
            </a:r>
            <a:r>
              <a:rPr lang="en-CA" b="1" dirty="0"/>
              <a:t>oracle runs in polytime </a:t>
            </a:r>
            <a:r>
              <a:rPr lang="en-CA" dirty="0"/>
              <a:t>instead of O(1)!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9">
                <a:extLst>
                  <a:ext uri="{FF2B5EF4-FFF2-40B4-BE49-F238E27FC236}">
                    <a16:creationId xmlns:a16="http://schemas.microsoft.com/office/drawing/2014/main" id="{ECD68CBC-A9FC-4903-8936-CD6BC57D21B0}"/>
                  </a:ext>
                </a:extLst>
              </p:cNvPr>
              <p:cNvSpPr/>
              <p:nvPr/>
            </p:nvSpPr>
            <p:spPr>
              <a:xfrm>
                <a:off x="6247743" y="3318187"/>
                <a:ext cx="5676464" cy="1748637"/>
              </a:xfrm>
              <a:prstGeom prst="wedgeRectCallout">
                <a:avLst>
                  <a:gd name="adj1" fmla="val 48121"/>
                  <a:gd name="adj2" fmla="val 215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latin typeface="Cambria Math" panose="02040503050406030204" pitchFamily="18" charset="0"/>
                  </a:rPr>
                  <a:t>But </a:t>
                </a:r>
                <a:r>
                  <a:rPr lang="en-CA" b="1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multiplying polynomials</a:t>
                </a:r>
                <a:r>
                  <a:rPr lang="en-CA" dirty="0">
                    <a:latin typeface="Cambria Math" panose="02040503050406030204" pitchFamily="18" charset="0"/>
                  </a:rPr>
                  <a:t> of degrees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b="0" dirty="0"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results in a polynomial</a:t>
                </a:r>
                <a:r>
                  <a:rPr lang="en-CA" b="1" dirty="0">
                    <a:latin typeface="Cambria Math" panose="02040503050406030204" pitchFamily="18" charset="0"/>
                  </a:rPr>
                  <a:t> </a:t>
                </a:r>
                <a:r>
                  <a:rPr lang="en-CA" b="0" dirty="0">
                    <a:latin typeface="Cambria Math" panose="02040503050406030204" pitchFamily="18" charset="0"/>
                  </a:rPr>
                  <a:t>of degree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b="0" dirty="0">
                    <a:latin typeface="Cambria Math" panose="02040503050406030204" pitchFamily="18" charset="0"/>
                  </a:rPr>
                  <a:t>. </a:t>
                </a:r>
                <a:r>
                  <a:rPr lang="en-CA" b="1" dirty="0">
                    <a:latin typeface="Cambria Math" panose="02040503050406030204" pitchFamily="18" charset="0"/>
                  </a:rPr>
                  <a:t>Example: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+100</m:t>
                      </m:r>
                    </m:oMath>
                  </m:oMathPara>
                </a14:m>
                <a:endParaRPr lang="en-CA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=20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)=(5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+100)(20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+20)</m:t>
                      </m:r>
                    </m:oMath>
                  </m:oMathPara>
                </a14:m>
                <a:endParaRPr lang="en-CA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=100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+200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+2000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+100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+200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+2000</m:t>
                      </m:r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9" name="Rectangular Callout 9">
                <a:extLst>
                  <a:ext uri="{FF2B5EF4-FFF2-40B4-BE49-F238E27FC236}">
                    <a16:creationId xmlns:a16="http://schemas.microsoft.com/office/drawing/2014/main" id="{ECD68CBC-A9FC-4903-8936-CD6BC57D2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743" y="3318187"/>
                <a:ext cx="5676464" cy="1748637"/>
              </a:xfrm>
              <a:prstGeom prst="wedgeRectCallout">
                <a:avLst>
                  <a:gd name="adj1" fmla="val 48121"/>
                  <a:gd name="adj2" fmla="val 21561"/>
                </a:avLst>
              </a:prstGeom>
              <a:blipFill>
                <a:blip r:embed="rId5"/>
                <a:stretch>
                  <a:fillRect l="-857" t="-1724" r="-12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60192-87F8-19D2-537D-D824ADA1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791" y="6439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A643288-ECE8-B0EA-3A7C-6569CF2C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67" y="300375"/>
            <a:ext cx="6799840" cy="5244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ular Callout 5">
            <a:extLst>
              <a:ext uri="{FF2B5EF4-FFF2-40B4-BE49-F238E27FC236}">
                <a16:creationId xmlns:a16="http://schemas.microsoft.com/office/drawing/2014/main" id="{501536E5-E3B7-4C20-B655-5E8DBE2B050F}"/>
              </a:ext>
            </a:extLst>
          </p:cNvPr>
          <p:cNvSpPr/>
          <p:nvPr/>
        </p:nvSpPr>
        <p:spPr>
          <a:xfrm>
            <a:off x="7271915" y="98571"/>
            <a:ext cx="4834299" cy="672168"/>
          </a:xfrm>
          <a:prstGeom prst="wedgeRectCallout">
            <a:avLst>
              <a:gd name="adj1" fmla="val 16985"/>
              <a:gd name="adj2" fmla="val 317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 this is a </a:t>
            </a:r>
            <a:r>
              <a:rPr lang="en-US" b="1" dirty="0"/>
              <a:t>correct</a:t>
            </a:r>
            <a:r>
              <a:rPr lang="en-US" dirty="0"/>
              <a:t> reduction.</a:t>
            </a:r>
          </a:p>
          <a:p>
            <a:pPr algn="ctr"/>
            <a:r>
              <a:rPr lang="en-US" dirty="0"/>
              <a:t>Is it a </a:t>
            </a:r>
            <a:r>
              <a:rPr lang="en-US" b="1" dirty="0"/>
              <a:t>polytime reduction</a:t>
            </a:r>
            <a:r>
              <a:rPr lang="en-US" dirty="0"/>
              <a:t>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C4AC5EC6-ECC6-4939-A385-08E3DA8AA8ED}"/>
                  </a:ext>
                </a:extLst>
              </p:cNvPr>
              <p:cNvSpPr/>
              <p:nvPr/>
            </p:nvSpPr>
            <p:spPr>
              <a:xfrm>
                <a:off x="6307423" y="2685999"/>
                <a:ext cx="830315" cy="280134"/>
              </a:xfrm>
              <a:prstGeom prst="wedgeRectCallout">
                <a:avLst>
                  <a:gd name="adj1" fmla="val -97731"/>
                  <a:gd name="adj2" fmla="val -680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C4AC5EC6-ECC6-4939-A385-08E3DA8AA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423" y="2685999"/>
                <a:ext cx="830315" cy="280134"/>
              </a:xfrm>
              <a:prstGeom prst="wedgeRectCallout">
                <a:avLst>
                  <a:gd name="adj1" fmla="val -97731"/>
                  <a:gd name="adj2" fmla="val -68024"/>
                </a:avLst>
              </a:prstGeom>
              <a:blipFill>
                <a:blip r:embed="rId23"/>
                <a:stretch>
                  <a:fillRect b="-258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83AC1A8-C425-4A3B-BB7C-86F74C667DC2}"/>
                  </a:ext>
                </a:extLst>
              </p:cNvPr>
              <p:cNvSpPr/>
              <p:nvPr/>
            </p:nvSpPr>
            <p:spPr>
              <a:xfrm>
                <a:off x="2797104" y="3285467"/>
                <a:ext cx="3298896" cy="368442"/>
              </a:xfrm>
              <a:prstGeom prst="wedgeRectCallout">
                <a:avLst>
                  <a:gd name="adj1" fmla="val -74235"/>
                  <a:gd name="adj2" fmla="val 4479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i="1" dirty="0"/>
                  <a:t> </a:t>
                </a:r>
                <a:r>
                  <a:rPr lang="en-CA" dirty="0"/>
                  <a:t>iterations: </a:t>
                </a:r>
                <a:r>
                  <a:rPr lang="en-CA" sz="2000" b="1" dirty="0">
                    <a:solidFill>
                      <a:srgbClr val="FFFF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83AC1A8-C425-4A3B-BB7C-86F74C667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04" y="3285467"/>
                <a:ext cx="3298896" cy="368442"/>
              </a:xfrm>
              <a:prstGeom prst="wedgeRectCallout">
                <a:avLst>
                  <a:gd name="adj1" fmla="val -74235"/>
                  <a:gd name="adj2" fmla="val 44791"/>
                </a:avLst>
              </a:prstGeom>
              <a:blipFill>
                <a:blip r:embed="rId24"/>
                <a:stretch>
                  <a:fillRect t="-11111" b="-301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2AC5716-FD16-403E-AA65-61B86C832B23}"/>
                  </a:ext>
                </a:extLst>
              </p:cNvPr>
              <p:cNvSpPr/>
              <p:nvPr/>
            </p:nvSpPr>
            <p:spPr>
              <a:xfrm>
                <a:off x="4591534" y="4456824"/>
                <a:ext cx="1629468" cy="390025"/>
              </a:xfrm>
              <a:prstGeom prst="wedgeRectCallout">
                <a:avLst>
                  <a:gd name="adj1" fmla="val -91146"/>
                  <a:gd name="adj2" fmla="val -179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CA" i="1" dirty="0"/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2AC5716-FD16-403E-AA65-61B86C832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34" y="4456824"/>
                <a:ext cx="1629468" cy="390025"/>
              </a:xfrm>
              <a:prstGeom prst="wedgeRectCallout">
                <a:avLst>
                  <a:gd name="adj1" fmla="val -91146"/>
                  <a:gd name="adj2" fmla="val -17953"/>
                </a:avLst>
              </a:prstGeom>
              <a:blipFill>
                <a:blip r:embed="rId35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5D7F442D-B1D9-49AE-925B-C3B9667E9E5A}"/>
                  </a:ext>
                </a:extLst>
              </p:cNvPr>
              <p:cNvSpPr/>
              <p:nvPr/>
            </p:nvSpPr>
            <p:spPr>
              <a:xfrm>
                <a:off x="1617893" y="2679961"/>
                <a:ext cx="4218076" cy="340264"/>
              </a:xfrm>
              <a:prstGeom prst="wedgeRectCallout">
                <a:avLst>
                  <a:gd name="adj1" fmla="val -55753"/>
                  <a:gd name="adj2" fmla="val 1681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to copy matrix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5D7F442D-B1D9-49AE-925B-C3B9667E9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893" y="2679961"/>
                <a:ext cx="4218076" cy="340264"/>
              </a:xfrm>
              <a:prstGeom prst="wedgeRectCallout">
                <a:avLst>
                  <a:gd name="adj1" fmla="val -55753"/>
                  <a:gd name="adj2" fmla="val 16811"/>
                </a:avLst>
              </a:prstGeom>
              <a:blipFill>
                <a:blip r:embed="rId26"/>
                <a:stretch>
                  <a:fillRect t="-129310" b="-1948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EA5C2C0-039A-486E-93A6-7678F3D15D45}"/>
                  </a:ext>
                </a:extLst>
              </p:cNvPr>
              <p:cNvSpPr/>
              <p:nvPr/>
            </p:nvSpPr>
            <p:spPr>
              <a:xfrm>
                <a:off x="7271915" y="2185365"/>
                <a:ext cx="4834301" cy="63117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What’s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𝑺𝒊𝒛𝒆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?</a:t>
                </a:r>
              </a:p>
              <a:p>
                <a:pPr algn="ctr"/>
                <a:r>
                  <a:rPr lang="en-US" b="1" dirty="0"/>
                  <a:t>(or a useful lower bound on it)</a:t>
                </a:r>
                <a:endParaRPr lang="en-CA" dirty="0"/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EA5C2C0-039A-486E-93A6-7678F3D15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5" y="2185365"/>
                <a:ext cx="4834301" cy="63117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36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E487D54-1F3B-4ED2-B1E6-7A3ADBCA044B}"/>
                  </a:ext>
                </a:extLst>
              </p:cNvPr>
              <p:cNvSpPr/>
              <p:nvPr/>
            </p:nvSpPr>
            <p:spPr>
              <a:xfrm>
                <a:off x="1612048" y="3013148"/>
                <a:ext cx="2453421" cy="319831"/>
              </a:xfrm>
              <a:prstGeom prst="wedgeRectCallout">
                <a:avLst>
                  <a:gd name="adj1" fmla="val -58949"/>
                  <a:gd name="adj2" fmla="val 2439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to create list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E487D54-1F3B-4ED2-B1E6-7A3ADBCA0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048" y="3013148"/>
                <a:ext cx="2453421" cy="319831"/>
              </a:xfrm>
              <a:prstGeom prst="wedgeRectCallout">
                <a:avLst>
                  <a:gd name="adj1" fmla="val -58949"/>
                  <a:gd name="adj2" fmla="val 24393"/>
                </a:avLst>
              </a:prstGeom>
              <a:blipFill>
                <a:blip r:embed="rId37"/>
                <a:stretch>
                  <a:fillRect t="-14286" b="-32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53C36D9-F159-48A9-9768-F15ECC0AAF72}"/>
                  </a:ext>
                </a:extLst>
              </p:cNvPr>
              <p:cNvSpPr/>
              <p:nvPr/>
            </p:nvSpPr>
            <p:spPr>
              <a:xfrm>
                <a:off x="7271917" y="1221881"/>
                <a:ext cx="4834301" cy="652746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Runtime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53C36D9-F159-48A9-9768-F15ECC0AA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7" y="1221881"/>
                <a:ext cx="4834301" cy="652746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38"/>
                <a:stretch>
                  <a:fillRect t="-18919" b="-1027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21B659F-A4E3-4D46-A5A4-F154CFD30295}"/>
              </a:ext>
            </a:extLst>
          </p:cNvPr>
          <p:cNvSpPr/>
          <p:nvPr/>
        </p:nvSpPr>
        <p:spPr>
          <a:xfrm>
            <a:off x="7271917" y="875616"/>
            <a:ext cx="4834301" cy="339608"/>
          </a:xfrm>
          <a:prstGeom prst="wedgeRectCallout">
            <a:avLst>
              <a:gd name="adj1" fmla="val -48924"/>
              <a:gd name="adj2" fmla="val -242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What’s the runtime on such an input?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C8410FB-17B5-458B-B241-32F8FDB3DB68}"/>
                  </a:ext>
                </a:extLst>
              </p:cNvPr>
              <p:cNvSpPr/>
              <p:nvPr/>
            </p:nvSpPr>
            <p:spPr>
              <a:xfrm>
                <a:off x="7271917" y="2847286"/>
                <a:ext cx="4834300" cy="33181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C8410FB-17B5-458B-B241-32F8FDB3D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7" y="2847286"/>
                <a:ext cx="4834300" cy="33181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39"/>
                <a:stretch>
                  <a:fillRect t="-127586" b="-1965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ular Callout 5">
                <a:extLst>
                  <a:ext uri="{FF2B5EF4-FFF2-40B4-BE49-F238E27FC236}">
                    <a16:creationId xmlns:a16="http://schemas.microsoft.com/office/drawing/2014/main" id="{38BEE7D2-1D9B-451E-8DFB-848010FA5557}"/>
                  </a:ext>
                </a:extLst>
              </p:cNvPr>
              <p:cNvSpPr/>
              <p:nvPr/>
            </p:nvSpPr>
            <p:spPr>
              <a:xfrm>
                <a:off x="125499" y="98571"/>
                <a:ext cx="6802887" cy="662395"/>
              </a:xfrm>
              <a:prstGeom prst="wedgeRectCallout">
                <a:avLst>
                  <a:gd name="adj1" fmla="val 54806"/>
                  <a:gd name="adj2" fmla="val 981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Let’s assume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for reading/writing/arithmetic operations on each weight w (and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space).</a:t>
                </a:r>
                <a:endParaRPr lang="en-CA" dirty="0"/>
              </a:p>
            </p:txBody>
          </p:sp>
        </mc:Choice>
        <mc:Fallback xmlns="">
          <p:sp>
            <p:nvSpPr>
              <p:cNvPr id="27" name="Rectangular Callout 5">
                <a:extLst>
                  <a:ext uri="{FF2B5EF4-FFF2-40B4-BE49-F238E27FC236}">
                    <a16:creationId xmlns:a16="http://schemas.microsoft.com/office/drawing/2014/main" id="{38BEE7D2-1D9B-451E-8DFB-848010FA5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9" y="98571"/>
                <a:ext cx="6802887" cy="662395"/>
              </a:xfrm>
              <a:prstGeom prst="wedgeRectCallout">
                <a:avLst>
                  <a:gd name="adj1" fmla="val 54806"/>
                  <a:gd name="adj2" fmla="val 98160"/>
                </a:avLst>
              </a:prstGeom>
              <a:blipFill>
                <a:blip r:embed="rId40"/>
                <a:stretch>
                  <a:fillRect t="-12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B9BC704-89D4-433B-AF11-7809AE2DCBA7}"/>
                  </a:ext>
                </a:extLst>
              </p:cNvPr>
              <p:cNvSpPr/>
              <p:nvPr/>
            </p:nvSpPr>
            <p:spPr>
              <a:xfrm>
                <a:off x="6722580" y="3421125"/>
                <a:ext cx="5396579" cy="369978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Clearly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B9BC704-89D4-433B-AF11-7809AE2DC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80" y="3421125"/>
                <a:ext cx="5396579" cy="369978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41"/>
                <a:stretch>
                  <a:fillRect t="-109375" b="-17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ular Callout 5">
            <a:extLst>
              <a:ext uri="{FF2B5EF4-FFF2-40B4-BE49-F238E27FC236}">
                <a16:creationId xmlns:a16="http://schemas.microsoft.com/office/drawing/2014/main" id="{42FECD96-B4CA-4F48-AD82-CCA7D808A0EF}"/>
              </a:ext>
            </a:extLst>
          </p:cNvPr>
          <p:cNvSpPr/>
          <p:nvPr/>
        </p:nvSpPr>
        <p:spPr>
          <a:xfrm>
            <a:off x="7020475" y="3865610"/>
            <a:ext cx="5115651" cy="396458"/>
          </a:xfrm>
          <a:prstGeom prst="wedgeRectCallout">
            <a:avLst>
              <a:gd name="adj1" fmla="val 16985"/>
              <a:gd name="adj2" fmla="val 3178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62626"/>
                </a:solidFill>
              </a:rPr>
              <a:t>So, this is </a:t>
            </a:r>
            <a:r>
              <a:rPr lang="en-US" b="1" i="1" dirty="0">
                <a:solidFill>
                  <a:srgbClr val="262626"/>
                </a:solidFill>
              </a:rPr>
              <a:t>still</a:t>
            </a:r>
            <a:r>
              <a:rPr lang="en-US" dirty="0">
                <a:solidFill>
                  <a:srgbClr val="262626"/>
                </a:solidFill>
              </a:rPr>
              <a:t> a </a:t>
            </a:r>
            <a:r>
              <a:rPr lang="en-US" b="1" dirty="0">
                <a:solidFill>
                  <a:srgbClr val="262626"/>
                </a:solidFill>
              </a:rPr>
              <a:t>polytime reduction</a:t>
            </a:r>
            <a:endParaRPr lang="en-CA" dirty="0">
              <a:solidFill>
                <a:srgbClr val="26262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70CBF254-0E7F-48A0-A1BD-2636D05EA646}"/>
                  </a:ext>
                </a:extLst>
              </p:cNvPr>
              <p:cNvSpPr/>
              <p:nvPr/>
            </p:nvSpPr>
            <p:spPr>
              <a:xfrm>
                <a:off x="5216046" y="5672057"/>
                <a:ext cx="6802887" cy="731976"/>
              </a:xfrm>
              <a:prstGeom prst="wedgeRectCallout">
                <a:avLst>
                  <a:gd name="adj1" fmla="val 18936"/>
                  <a:gd name="adj2" fmla="val -92474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262626"/>
                    </a:solidFill>
                  </a:rPr>
                  <a:t>This should not be surprising, since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func>
                    <m:r>
                      <a:rPr lang="en-US" b="0" i="1" smtClean="0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262626"/>
                    </a:solidFill>
                  </a:rPr>
                  <a:t> terms are introduced into both space and time complexities…</a:t>
                </a:r>
                <a:endParaRPr lang="en-CA" dirty="0">
                  <a:solidFill>
                    <a:srgbClr val="262626"/>
                  </a:solidFill>
                </a:endParaRPr>
              </a:p>
            </p:txBody>
          </p:sp>
        </mc:Choice>
        <mc:Fallback xmlns="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70CBF254-0E7F-48A0-A1BD-2636D05EA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046" y="5672057"/>
                <a:ext cx="6802887" cy="731976"/>
              </a:xfrm>
              <a:prstGeom prst="wedgeRectCallout">
                <a:avLst>
                  <a:gd name="adj1" fmla="val 18936"/>
                  <a:gd name="adj2" fmla="val -92474"/>
                </a:avLst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E407B845-4C64-4FA2-830D-A650FFF97184}"/>
                  </a:ext>
                </a:extLst>
              </p:cNvPr>
              <p:cNvSpPr/>
              <p:nvPr/>
            </p:nvSpPr>
            <p:spPr>
              <a:xfrm>
                <a:off x="5668906" y="3973662"/>
                <a:ext cx="747751" cy="390025"/>
              </a:xfrm>
              <a:prstGeom prst="wedgeRectCallout">
                <a:avLst>
                  <a:gd name="adj1" fmla="val -105283"/>
                  <a:gd name="adj2" fmla="val 199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i="1" dirty="0"/>
              </a:p>
            </p:txBody>
          </p:sp>
        </mc:Choice>
        <mc:Fallback xmlns="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E407B845-4C64-4FA2-830D-A650FFF97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906" y="3973662"/>
                <a:ext cx="747751" cy="390025"/>
              </a:xfrm>
              <a:prstGeom prst="wedgeRectCallout">
                <a:avLst>
                  <a:gd name="adj1" fmla="val -105283"/>
                  <a:gd name="adj2" fmla="val 19992"/>
                </a:avLst>
              </a:prstGeom>
              <a:blipFill>
                <a:blip r:embed="rId20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5E9DFAA1-6BEB-421D-8F0A-C6A97F76E74A}"/>
                  </a:ext>
                </a:extLst>
              </p:cNvPr>
              <p:cNvSpPr/>
              <p:nvPr/>
            </p:nvSpPr>
            <p:spPr>
              <a:xfrm>
                <a:off x="3240441" y="3653909"/>
                <a:ext cx="1650057" cy="333299"/>
              </a:xfrm>
              <a:prstGeom prst="wedgeRectCallout">
                <a:avLst>
                  <a:gd name="adj1" fmla="val -90092"/>
                  <a:gd name="adj2" fmla="val 281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CA" i="1" dirty="0"/>
              </a:p>
            </p:txBody>
          </p:sp>
        </mc:Choice>
        <mc:Fallback xmlns="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5E9DFAA1-6BEB-421D-8F0A-C6A97F76E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441" y="3653909"/>
                <a:ext cx="1650057" cy="333299"/>
              </a:xfrm>
              <a:prstGeom prst="wedgeRectCallout">
                <a:avLst>
                  <a:gd name="adj1" fmla="val -90092"/>
                  <a:gd name="adj2" fmla="val 28123"/>
                </a:avLst>
              </a:prstGeom>
              <a:blipFill>
                <a:blip r:embed="rId43"/>
                <a:stretch>
                  <a:fillRect b="-189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35D11607-7C41-42AE-9D44-BFF153074D28}"/>
                  </a:ext>
                </a:extLst>
              </p:cNvPr>
              <p:cNvSpPr/>
              <p:nvPr/>
            </p:nvSpPr>
            <p:spPr>
              <a:xfrm>
                <a:off x="4591534" y="4962393"/>
                <a:ext cx="877887" cy="390025"/>
              </a:xfrm>
              <a:prstGeom prst="wedgeRectCallout">
                <a:avLst>
                  <a:gd name="adj1" fmla="val -111014"/>
                  <a:gd name="adj2" fmla="val -4099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i="1" dirty="0"/>
              </a:p>
            </p:txBody>
          </p:sp>
        </mc:Choice>
        <mc:Fallback xmlns="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35D11607-7C41-42AE-9D44-BFF153074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34" y="4962393"/>
                <a:ext cx="877887" cy="390025"/>
              </a:xfrm>
              <a:prstGeom prst="wedgeRectCallout">
                <a:avLst>
                  <a:gd name="adj1" fmla="val -111014"/>
                  <a:gd name="adj2" fmla="val -40991"/>
                </a:avLst>
              </a:prstGeom>
              <a:blipFill>
                <a:blip r:embed="rId22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ular Callout 5">
            <a:extLst>
              <a:ext uri="{FF2B5EF4-FFF2-40B4-BE49-F238E27FC236}">
                <a16:creationId xmlns:a16="http://schemas.microsoft.com/office/drawing/2014/main" id="{A8BBA169-691B-4081-B8E5-BB7E4D09B4ED}"/>
              </a:ext>
            </a:extLst>
          </p:cNvPr>
          <p:cNvSpPr/>
          <p:nvPr/>
        </p:nvSpPr>
        <p:spPr>
          <a:xfrm>
            <a:off x="7020476" y="4659004"/>
            <a:ext cx="4998458" cy="731976"/>
          </a:xfrm>
          <a:prstGeom prst="wedgeRectCallout">
            <a:avLst>
              <a:gd name="adj1" fmla="val 16985"/>
              <a:gd name="adj2" fmla="val 3178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62626"/>
                </a:solidFill>
              </a:rPr>
              <a:t>Unit cost vs non-unit cost assumptions usually do </a:t>
            </a:r>
            <a:r>
              <a:rPr lang="en-US" b="1" u="sng" dirty="0">
                <a:solidFill>
                  <a:srgbClr val="262626"/>
                </a:solidFill>
              </a:rPr>
              <a:t>not</a:t>
            </a:r>
            <a:r>
              <a:rPr lang="en-US" b="1" dirty="0">
                <a:solidFill>
                  <a:srgbClr val="262626"/>
                </a:solidFill>
              </a:rPr>
              <a:t> </a:t>
            </a:r>
            <a:r>
              <a:rPr lang="en-US" dirty="0">
                <a:solidFill>
                  <a:srgbClr val="262626"/>
                </a:solidFill>
              </a:rPr>
              <a:t>usually make a difference…</a:t>
            </a:r>
            <a:endParaRPr lang="en-CA" dirty="0">
              <a:solidFill>
                <a:srgbClr val="26262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5A274FFD-C33F-4081-B6FE-470866EE3700}"/>
                  </a:ext>
                </a:extLst>
              </p:cNvPr>
              <p:cNvSpPr/>
              <p:nvPr/>
            </p:nvSpPr>
            <p:spPr>
              <a:xfrm>
                <a:off x="5038566" y="1782723"/>
                <a:ext cx="2110059" cy="625120"/>
              </a:xfrm>
              <a:prstGeom prst="wedgeRectCallout">
                <a:avLst>
                  <a:gd name="adj1" fmla="val -58342"/>
                  <a:gd name="adj2" fmla="val 228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Suppose we show </a:t>
                </a:r>
                <a:r>
                  <a:rPr lang="en-US" sz="1600" dirty="0"/>
                  <a:t>this is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CA" sz="1600" dirty="0"/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5A274FFD-C33F-4081-B6FE-470866EE3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66" y="1782723"/>
                <a:ext cx="2110059" cy="625120"/>
              </a:xfrm>
              <a:prstGeom prst="wedgeRectCallout">
                <a:avLst>
                  <a:gd name="adj1" fmla="val -58342"/>
                  <a:gd name="adj2" fmla="val 22808"/>
                </a:avLst>
              </a:prstGeom>
              <a:blipFill>
                <a:blip r:embed="rId4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50846-5D25-EB2B-8479-AFF0B712A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239" y="644148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1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4" grpId="0" animBg="1"/>
      <p:bldP spid="22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40EC3-00F7-6BC1-4E94-CBBBB79B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9" y="-2"/>
            <a:ext cx="4529041" cy="1028386"/>
          </a:xfrm>
        </p:spPr>
        <p:txBody>
          <a:bodyPr/>
          <a:lstStyle/>
          <a:p>
            <a:r>
              <a:rPr lang="en-CA" dirty="0"/>
              <a:t>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323BE-07D3-7434-0529-E7202C94A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930" y="1236374"/>
                <a:ext cx="4062636" cy="4597756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/>
                  <a:t>So far we know</a:t>
                </a:r>
              </a:p>
              <a:p>
                <a:pPr lvl="1"/>
                <a:r>
                  <a:rPr lang="en-CA" sz="2400" dirty="0"/>
                  <a:t>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sz="2400" dirty="0"/>
                  <a:t> TSP-Optimal Value</a:t>
                </a:r>
              </a:p>
              <a:p>
                <a:pPr lvl="1"/>
                <a:r>
                  <a:rPr lang="en-CA" sz="2400" dirty="0"/>
                  <a:t>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sz="2400" dirty="0"/>
                  <a:t> TSP-Optimization</a:t>
                </a:r>
              </a:p>
              <a:p>
                <a:r>
                  <a:rPr lang="en-CA" sz="2400" b="1" dirty="0"/>
                  <a:t>In progress</a:t>
                </a:r>
              </a:p>
              <a:p>
                <a:pPr lvl="1"/>
                <a:r>
                  <a:rPr lang="en-CA" sz="2400" b="1" dirty="0"/>
                  <a:t>TSP-Optimal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  <m:sup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CA" sz="2400" b="1" dirty="0"/>
                  <a:t> TSP-Dec</a:t>
                </a:r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323BE-07D3-7434-0529-E7202C94A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930" y="1236374"/>
                <a:ext cx="4062636" cy="4597756"/>
              </a:xfrm>
              <a:blipFill>
                <a:blip r:embed="rId2"/>
                <a:stretch>
                  <a:fillRect l="-3148" t="-14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E03DD-A927-5BDE-BF1E-A3024558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2266A-AF39-D155-08CC-293F5C73E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52" y="373806"/>
            <a:ext cx="8055963" cy="5572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60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99026" y="815168"/>
                <a:ext cx="637876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026" y="815168"/>
                <a:ext cx="6378766" cy="307777"/>
              </a:xfrm>
              <a:prstGeom prst="rect">
                <a:avLst/>
              </a:prstGeom>
              <a:blipFill>
                <a:blip r:embed="rId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67548" y="302486"/>
                <a:ext cx="6957153" cy="4549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800" dirty="0"/>
                  <a:t>What’s the size of the input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800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8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dirty="0"/>
                  <a:t>?</a:t>
                </a:r>
                <a:endParaRPr lang="en-CA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48" y="302486"/>
                <a:ext cx="6957153" cy="454948"/>
              </a:xfrm>
              <a:prstGeom prst="rect">
                <a:avLst/>
              </a:prstGeom>
              <a:blipFill>
                <a:blip r:embed="rId3"/>
                <a:stretch>
                  <a:fillRect t="-19481" b="-402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ular Callout 21"/>
          <p:cNvSpPr/>
          <p:nvPr/>
        </p:nvSpPr>
        <p:spPr>
          <a:xfrm>
            <a:off x="2681285" y="5591596"/>
            <a:ext cx="6014247" cy="451236"/>
          </a:xfrm>
          <a:prstGeom prst="wedgeRectCallout">
            <a:avLst>
              <a:gd name="adj1" fmla="val -48656"/>
              <a:gd name="adj2" fmla="val -20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Let’s relate this to runtime… what’s the runtime?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93F245-967E-4BAC-8F0E-2EC9E27C9884}"/>
                  </a:ext>
                </a:extLst>
              </p:cNvPr>
              <p:cNvSpPr txBox="1"/>
              <p:nvPr/>
            </p:nvSpPr>
            <p:spPr>
              <a:xfrm>
                <a:off x="2900977" y="3429000"/>
                <a:ext cx="6378766" cy="746871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93F245-967E-4BAC-8F0E-2EC9E27C9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977" y="3429000"/>
                <a:ext cx="6378766" cy="746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15">
                <a:extLst>
                  <a:ext uri="{FF2B5EF4-FFF2-40B4-BE49-F238E27FC236}">
                    <a16:creationId xmlns:a16="http://schemas.microsoft.com/office/drawing/2014/main" id="{927C4CD0-3B23-4F3A-86F3-4A86A4E40AEC}"/>
                  </a:ext>
                </a:extLst>
              </p:cNvPr>
              <p:cNvSpPr/>
              <p:nvPr/>
            </p:nvSpPr>
            <p:spPr>
              <a:xfrm>
                <a:off x="495057" y="1419697"/>
                <a:ext cx="10862888" cy="879706"/>
              </a:xfrm>
              <a:prstGeom prst="wedgeRectCallout">
                <a:avLst>
                  <a:gd name="adj1" fmla="val -48927"/>
                  <a:gd name="adj2" fmla="val -79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So, suppose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represented as an </a:t>
                </a:r>
                <a:r>
                  <a:rPr lang="en-US" b="1" dirty="0"/>
                  <a:t>array of adjacency lists</a:t>
                </a:r>
                <a:r>
                  <a:rPr lang="en-US" dirty="0"/>
                  <a:t> (one list for each vertex),</a:t>
                </a:r>
                <a:br>
                  <a:rPr lang="en-US" dirty="0"/>
                </a:br>
                <a:r>
                  <a:rPr lang="en-US" dirty="0"/>
                  <a:t>with each list containing </a:t>
                </a:r>
                <a:r>
                  <a:rPr lang="en-US" b="1" dirty="0"/>
                  <a:t>edges</a:t>
                </a:r>
                <a:r>
                  <a:rPr lang="en-US" dirty="0"/>
                  <a:t> to </a:t>
                </a:r>
                <a:r>
                  <a:rPr lang="en-US" dirty="0" err="1"/>
                  <a:t>neighbouring</a:t>
                </a:r>
                <a:r>
                  <a:rPr lang="en-US" dirty="0"/>
                  <a:t> vertices,</a:t>
                </a:r>
                <a:br>
                  <a:rPr lang="en-US" dirty="0"/>
                </a:br>
                <a:r>
                  <a:rPr lang="en-US" dirty="0"/>
                  <a:t>and an edge is represented by a </a:t>
                </a:r>
                <a:r>
                  <a:rPr lang="en-US" b="1" dirty="0"/>
                  <a:t>weight</a:t>
                </a:r>
                <a:r>
                  <a:rPr lang="en-US" dirty="0"/>
                  <a:t> and the </a:t>
                </a:r>
                <a:r>
                  <a:rPr lang="en-US" b="1" dirty="0"/>
                  <a:t>name </a:t>
                </a:r>
                <a:r>
                  <a:rPr lang="en-US" dirty="0"/>
                  <a:t>of the target vertex</a:t>
                </a:r>
                <a:endParaRPr lang="en-CA" dirty="0"/>
              </a:p>
            </p:txBody>
          </p:sp>
        </mc:Choice>
        <mc:Fallback xmlns="">
          <p:sp>
            <p:nvSpPr>
              <p:cNvPr id="30" name="Rectangular Callout 15">
                <a:extLst>
                  <a:ext uri="{FF2B5EF4-FFF2-40B4-BE49-F238E27FC236}">
                    <a16:creationId xmlns:a16="http://schemas.microsoft.com/office/drawing/2014/main" id="{927C4CD0-3B23-4F3A-86F3-4A86A4E40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57" y="1419697"/>
                <a:ext cx="10862888" cy="879706"/>
              </a:xfrm>
              <a:prstGeom prst="wedgeRectCallout">
                <a:avLst>
                  <a:gd name="adj1" fmla="val -48927"/>
                  <a:gd name="adj2" fmla="val -7900"/>
                </a:avLst>
              </a:prstGeom>
              <a:blipFill>
                <a:blip r:embed="rId5"/>
                <a:stretch>
                  <a:fillRect t="-4762" b="-11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ular Callout 19">
                <a:extLst>
                  <a:ext uri="{FF2B5EF4-FFF2-40B4-BE49-F238E27FC236}">
                    <a16:creationId xmlns:a16="http://schemas.microsoft.com/office/drawing/2014/main" id="{27B169E6-3346-4266-A7C7-112968904874}"/>
                  </a:ext>
                </a:extLst>
              </p:cNvPr>
              <p:cNvSpPr/>
              <p:nvPr/>
            </p:nvSpPr>
            <p:spPr>
              <a:xfrm>
                <a:off x="387914" y="4382691"/>
                <a:ext cx="4335515" cy="545321"/>
              </a:xfrm>
              <a:prstGeom prst="wedgeRectCallout">
                <a:avLst>
                  <a:gd name="adj1" fmla="val 43931"/>
                  <a:gd name="adj2" fmla="val -12692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Array</a:t>
                </a:r>
                <a:r>
                  <a:rPr lang="en-US" dirty="0"/>
                  <a:t> of empty lists for all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1" name="Rectangular Callout 19">
                <a:extLst>
                  <a:ext uri="{FF2B5EF4-FFF2-40B4-BE49-F238E27FC236}">
                    <a16:creationId xmlns:a16="http://schemas.microsoft.com/office/drawing/2014/main" id="{27B169E6-3346-4266-A7C7-112968904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14" y="4382691"/>
                <a:ext cx="4335515" cy="545321"/>
              </a:xfrm>
              <a:prstGeom prst="wedgeRectCallout">
                <a:avLst>
                  <a:gd name="adj1" fmla="val 43931"/>
                  <a:gd name="adj2" fmla="val -126921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20">
                <a:extLst>
                  <a:ext uri="{FF2B5EF4-FFF2-40B4-BE49-F238E27FC236}">
                    <a16:creationId xmlns:a16="http://schemas.microsoft.com/office/drawing/2014/main" id="{AF290103-9A37-455E-B7A7-B2859B49D094}"/>
                  </a:ext>
                </a:extLst>
              </p:cNvPr>
              <p:cNvSpPr/>
              <p:nvPr/>
            </p:nvSpPr>
            <p:spPr>
              <a:xfrm>
                <a:off x="3050222" y="2563242"/>
                <a:ext cx="4905394" cy="658938"/>
              </a:xfrm>
              <a:prstGeom prst="wedgeRectCallout">
                <a:avLst>
                  <a:gd name="adj1" fmla="val 20270"/>
                  <a:gd name="adj2" fmla="val 10581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Bits </a:t>
                </a:r>
                <a:r>
                  <a:rPr lang="en-US" dirty="0"/>
                  <a:t>to store </a:t>
                </a:r>
                <a:r>
                  <a:rPr lang="en-US" b="1" dirty="0"/>
                  <a:t>weight</a:t>
                </a:r>
                <a:r>
                  <a:rPr lang="en-US" dirty="0"/>
                  <a:t> of the edge</a:t>
                </a:r>
                <a:br>
                  <a:rPr lang="en-US" dirty="0"/>
                </a:br>
                <a:r>
                  <a:rPr lang="en-US" dirty="0"/>
                  <a:t>(storing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takes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dirty="0"/>
                  <a:t> bits)</a:t>
                </a:r>
              </a:p>
            </p:txBody>
          </p:sp>
        </mc:Choice>
        <mc:Fallback xmlns="">
          <p:sp>
            <p:nvSpPr>
              <p:cNvPr id="32" name="Rectangular Callout 20">
                <a:extLst>
                  <a:ext uri="{FF2B5EF4-FFF2-40B4-BE49-F238E27FC236}">
                    <a16:creationId xmlns:a16="http://schemas.microsoft.com/office/drawing/2014/main" id="{AF290103-9A37-455E-B7A7-B2859B49D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222" y="2563242"/>
                <a:ext cx="4905394" cy="658938"/>
              </a:xfrm>
              <a:prstGeom prst="wedgeRectCallout">
                <a:avLst>
                  <a:gd name="adj1" fmla="val 20270"/>
                  <a:gd name="adj2" fmla="val 105817"/>
                </a:avLst>
              </a:prstGeom>
              <a:blipFill>
                <a:blip r:embed="rId8"/>
                <a:stretch>
                  <a:fillRect t="-11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ular Callout 21">
            <a:extLst>
              <a:ext uri="{FF2B5EF4-FFF2-40B4-BE49-F238E27FC236}">
                <a16:creationId xmlns:a16="http://schemas.microsoft.com/office/drawing/2014/main" id="{06C9BA9F-7942-4BE0-9DA4-169974AF3FC0}"/>
              </a:ext>
            </a:extLst>
          </p:cNvPr>
          <p:cNvSpPr/>
          <p:nvPr/>
        </p:nvSpPr>
        <p:spPr>
          <a:xfrm>
            <a:off x="9502438" y="2530699"/>
            <a:ext cx="2510232" cy="933710"/>
          </a:xfrm>
          <a:prstGeom prst="wedgeRectCallout">
            <a:avLst>
              <a:gd name="adj1" fmla="val -89880"/>
              <a:gd name="adj2" fmla="val 66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Bits </a:t>
            </a:r>
            <a:r>
              <a:rPr lang="en-US" dirty="0"/>
              <a:t>to store the </a:t>
            </a:r>
            <a:r>
              <a:rPr lang="en-US" b="1" dirty="0"/>
              <a:t>name</a:t>
            </a:r>
            <a:r>
              <a:rPr lang="en-US" dirty="0"/>
              <a:t> of the target vertex (in 1..|V|)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2BC6A-7E44-7518-0338-DC1A3AA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ular Callout 19">
            <a:extLst>
              <a:ext uri="{FF2B5EF4-FFF2-40B4-BE49-F238E27FC236}">
                <a16:creationId xmlns:a16="http://schemas.microsoft.com/office/drawing/2014/main" id="{09DB11DC-BF41-E23D-83FF-BFDC31716C35}"/>
              </a:ext>
            </a:extLst>
          </p:cNvPr>
          <p:cNvSpPr/>
          <p:nvPr/>
        </p:nvSpPr>
        <p:spPr>
          <a:xfrm>
            <a:off x="5939104" y="4350456"/>
            <a:ext cx="2016512" cy="451236"/>
          </a:xfrm>
          <a:prstGeom prst="wedgeRectCallout">
            <a:avLst>
              <a:gd name="adj1" fmla="val 26480"/>
              <a:gd name="adj2" fmla="val -4097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 all edges</a:t>
            </a:r>
            <a:endParaRPr lang="en-CA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A694CA26-1FFC-473B-AE31-E9D9EA39FF0B}"/>
              </a:ext>
            </a:extLst>
          </p:cNvPr>
          <p:cNvSpPr/>
          <p:nvPr/>
        </p:nvSpPr>
        <p:spPr>
          <a:xfrm rot="16200000">
            <a:off x="6807544" y="2206493"/>
            <a:ext cx="279632" cy="4125366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55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7437B0D6-1933-A1DD-F28E-34D6C78D9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4"/>
          <a:stretch/>
        </p:blipFill>
        <p:spPr>
          <a:xfrm>
            <a:off x="298389" y="156236"/>
            <a:ext cx="7145579" cy="5378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61B7E7F-02E2-49ED-9721-4754EEADF550}"/>
                  </a:ext>
                </a:extLst>
              </p:cNvPr>
              <p:cNvSpPr/>
              <p:nvPr/>
            </p:nvSpPr>
            <p:spPr>
              <a:xfrm>
                <a:off x="3784452" y="2012008"/>
                <a:ext cx="1337245" cy="318225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61B7E7F-02E2-49ED-9721-4754EEADF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452" y="2012008"/>
                <a:ext cx="1337245" cy="318225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blipFill>
                <a:blip r:embed="rId6"/>
                <a:stretch>
                  <a:fillRect b="-2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78CD410-BEBA-4E39-9259-EA7D4DC5F453}"/>
                  </a:ext>
                </a:extLst>
              </p:cNvPr>
              <p:cNvSpPr/>
              <p:nvPr/>
            </p:nvSpPr>
            <p:spPr>
              <a:xfrm>
                <a:off x="3771635" y="2408196"/>
                <a:ext cx="925654" cy="348846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78CD410-BEBA-4E39-9259-EA7D4DC5F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635" y="2408196"/>
                <a:ext cx="925654" cy="348846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BAB053B-D1A1-4FF6-B283-A9F6CBF7B1E8}"/>
                  </a:ext>
                </a:extLst>
              </p:cNvPr>
              <p:cNvSpPr/>
              <p:nvPr/>
            </p:nvSpPr>
            <p:spPr>
              <a:xfrm>
                <a:off x="7712789" y="2398012"/>
                <a:ext cx="2443487" cy="348846"/>
              </a:xfrm>
              <a:prstGeom prst="wedgeRectCallout">
                <a:avLst>
                  <a:gd name="adj1" fmla="val -67435"/>
                  <a:gd name="adj2" fmla="val 12901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for the oracle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BAB053B-D1A1-4FF6-B283-A9F6CBF7B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89" y="2398012"/>
                <a:ext cx="2443487" cy="348846"/>
              </a:xfrm>
              <a:prstGeom prst="wedgeRectCallout">
                <a:avLst>
                  <a:gd name="adj1" fmla="val -67435"/>
                  <a:gd name="adj2" fmla="val 129013"/>
                </a:avLst>
              </a:prstGeom>
              <a:blipFill>
                <a:blip r:embed="rId8"/>
                <a:stretch>
                  <a:fillRect t="-56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E27E60D-398A-4021-92F7-1098F5257840}"/>
                  </a:ext>
                </a:extLst>
              </p:cNvPr>
              <p:cNvSpPr/>
              <p:nvPr/>
            </p:nvSpPr>
            <p:spPr>
              <a:xfrm>
                <a:off x="3821992" y="3222169"/>
                <a:ext cx="3601904" cy="348846"/>
              </a:xfrm>
              <a:prstGeom prst="wedgeRectCallout">
                <a:avLst>
                  <a:gd name="adj1" fmla="val -88963"/>
                  <a:gd name="adj2" fmla="val -925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# iterations: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h𝑖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𝑙𝑜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E27E60D-398A-4021-92F7-1098F5257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992" y="3222169"/>
                <a:ext cx="3601904" cy="348846"/>
              </a:xfrm>
              <a:prstGeom prst="wedgeRectCallout">
                <a:avLst>
                  <a:gd name="adj1" fmla="val -88963"/>
                  <a:gd name="adj2" fmla="val -9254"/>
                </a:avLst>
              </a:prstGeom>
              <a:blipFill>
                <a:blip r:embed="rId9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4D2B4A-DB00-4CC7-98EB-407E2C6B8531}"/>
                  </a:ext>
                </a:extLst>
              </p:cNvPr>
              <p:cNvSpPr/>
              <p:nvPr/>
            </p:nvSpPr>
            <p:spPr>
              <a:xfrm>
                <a:off x="5711506" y="3569064"/>
                <a:ext cx="1885865" cy="348846"/>
              </a:xfrm>
              <a:prstGeom prst="wedgeRectCallout">
                <a:avLst>
                  <a:gd name="adj1" fmla="val -37309"/>
                  <a:gd name="adj2" fmla="val -167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4D2B4A-DB00-4CC7-98EB-407E2C6B8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506" y="3569064"/>
                <a:ext cx="1885865" cy="348846"/>
              </a:xfrm>
              <a:prstGeom prst="wedgeRectCallout">
                <a:avLst>
                  <a:gd name="adj1" fmla="val -37309"/>
                  <a:gd name="adj2" fmla="val -1678"/>
                </a:avLst>
              </a:prstGeom>
              <a:blipFill>
                <a:blip r:embed="rId10"/>
                <a:stretch>
                  <a:fillRect t="-118033" b="-1852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E6C358-2650-42BD-8125-4A9EBD80ABA2}"/>
                  </a:ext>
                </a:extLst>
              </p:cNvPr>
              <p:cNvSpPr/>
              <p:nvPr/>
            </p:nvSpPr>
            <p:spPr>
              <a:xfrm>
                <a:off x="5840532" y="4137842"/>
                <a:ext cx="791888" cy="345454"/>
              </a:xfrm>
              <a:prstGeom prst="wedgeRectCallout">
                <a:avLst>
                  <a:gd name="adj1" fmla="val -47467"/>
                  <a:gd name="adj2" fmla="val -59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E6C358-2650-42BD-8125-4A9EBD80A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32" y="4137842"/>
                <a:ext cx="791888" cy="345454"/>
              </a:xfrm>
              <a:prstGeom prst="wedgeRectCallout">
                <a:avLst>
                  <a:gd name="adj1" fmla="val -47467"/>
                  <a:gd name="adj2" fmla="val -5948"/>
                </a:avLst>
              </a:prstGeom>
              <a:blipFill>
                <a:blip r:embed="rId11"/>
                <a:stretch>
                  <a:fillRect b="-186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C5122275-D297-45C7-B5FD-74723BF49972}"/>
              </a:ext>
            </a:extLst>
          </p:cNvPr>
          <p:cNvSpPr/>
          <p:nvPr/>
        </p:nvSpPr>
        <p:spPr>
          <a:xfrm>
            <a:off x="5359547" y="3625192"/>
            <a:ext cx="480985" cy="1353101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CF65DB-E652-4D2D-9F31-37E5D4D3A6F8}"/>
                  </a:ext>
                </a:extLst>
              </p:cNvPr>
              <p:cNvSpPr/>
              <p:nvPr/>
            </p:nvSpPr>
            <p:spPr>
              <a:xfrm>
                <a:off x="8174368" y="3339728"/>
                <a:ext cx="3622606" cy="13488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b="0" dirty="0"/>
                  <a:t>Runtime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CF65DB-E652-4D2D-9F31-37E5D4D3A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68" y="3339728"/>
                <a:ext cx="3622606" cy="1348873"/>
              </a:xfrm>
              <a:prstGeom prst="rect">
                <a:avLst/>
              </a:prstGeom>
              <a:blipFill>
                <a:blip r:embed="rId12"/>
                <a:stretch>
                  <a:fillRect b="-473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5">
                <a:extLst>
                  <a:ext uri="{FF2B5EF4-FFF2-40B4-BE49-F238E27FC236}">
                    <a16:creationId xmlns:a16="http://schemas.microsoft.com/office/drawing/2014/main" id="{3FE834FD-76F7-4FD9-9EDD-93B1E358A2A1}"/>
                  </a:ext>
                </a:extLst>
              </p:cNvPr>
              <p:cNvSpPr/>
              <p:nvPr/>
            </p:nvSpPr>
            <p:spPr>
              <a:xfrm>
                <a:off x="381092" y="667301"/>
                <a:ext cx="3139079" cy="610482"/>
              </a:xfrm>
              <a:prstGeom prst="wedgeRectCallout">
                <a:avLst>
                  <a:gd name="adj1" fmla="val -35607"/>
                  <a:gd name="adj2" fmla="val 148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Let’s assume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time for operations on weights</a:t>
                </a:r>
                <a:endParaRPr lang="en-CA" dirty="0"/>
              </a:p>
            </p:txBody>
          </p:sp>
        </mc:Choice>
        <mc:Fallback xmlns="">
          <p:sp>
            <p:nvSpPr>
              <p:cNvPr id="30" name="Rectangular Callout 5">
                <a:extLst>
                  <a:ext uri="{FF2B5EF4-FFF2-40B4-BE49-F238E27FC236}">
                    <a16:creationId xmlns:a16="http://schemas.microsoft.com/office/drawing/2014/main" id="{3FE834FD-76F7-4FD9-9EDD-93B1E358A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92" y="667301"/>
                <a:ext cx="3139079" cy="610482"/>
              </a:xfrm>
              <a:prstGeom prst="wedgeRectCallout">
                <a:avLst>
                  <a:gd name="adj1" fmla="val -35607"/>
                  <a:gd name="adj2" fmla="val 14864"/>
                </a:avLst>
              </a:prstGeom>
              <a:blipFill>
                <a:blip r:embed="rId20"/>
                <a:stretch>
                  <a:fillRect t="-5769" r="-1547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ular Callout 5">
            <a:extLst>
              <a:ext uri="{FF2B5EF4-FFF2-40B4-BE49-F238E27FC236}">
                <a16:creationId xmlns:a16="http://schemas.microsoft.com/office/drawing/2014/main" id="{665F310F-0E19-4FD5-AC41-0EED4AF522DE}"/>
              </a:ext>
            </a:extLst>
          </p:cNvPr>
          <p:cNvSpPr/>
          <p:nvPr/>
        </p:nvSpPr>
        <p:spPr>
          <a:xfrm>
            <a:off x="3468804" y="667301"/>
            <a:ext cx="3625467" cy="610482"/>
          </a:xfrm>
          <a:prstGeom prst="wedgeRectCallout">
            <a:avLst>
              <a:gd name="adj1" fmla="val -35607"/>
              <a:gd name="adj2" fmla="val 14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Technically not needed to show polytime.. But simplifies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C0049-A8DE-9F75-B6DA-783AC527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6583" y="-2"/>
                <a:ext cx="11895658" cy="1028386"/>
              </a:xfrm>
            </p:spPr>
            <p:txBody>
              <a:bodyPr/>
              <a:lstStyle/>
              <a:p>
                <a:r>
                  <a:rPr lang="en-CA" dirty="0"/>
                  <a:t>Comparing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583" y="-2"/>
                <a:ext cx="11895658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583" y="1028384"/>
                <a:ext cx="11895658" cy="514527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CA" b="0" dirty="0"/>
                  <a:t>	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e>
                    </m:d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|+</m:t>
                    </m:r>
                    <m:nary>
                      <m:naryPr>
                        <m:chr m:val="∑"/>
                        <m:supHide m:val="on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nary>
                  </m:oMath>
                </a14:m>
                <a:endParaRPr lang="en-CA" sz="2800" dirty="0"/>
              </a:p>
              <a:p>
                <a:pPr marL="0" indent="0">
                  <a:buNone/>
                </a:pPr>
                <a:r>
                  <a:rPr lang="en-CA" dirty="0"/>
                  <a:t>			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			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+|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CA" b="1" dirty="0"/>
              </a:p>
              <a:p>
                <a:r>
                  <a:rPr lang="en-CA" dirty="0"/>
                  <a:t>Want to show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/>
                  <a:t> for some constant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/>
                  <a:t> (we show c=1)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func>
                          <m:func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d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 smtClean="0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>
                                    <a:solidFill>
                                      <a:srgbClr val="5BD4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i="1">
                                    <a:solidFill>
                                      <a:srgbClr val="5BD4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i="1">
                                    <a:solidFill>
                                      <a:srgbClr val="5BD4FF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i="1">
                                    <a:solidFill>
                                      <a:srgbClr val="5BD4FF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rgbClr val="5BD4FF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5BD4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5BD4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</m:e>
                      <m:sup>
                        <m:r>
                          <a:rPr lang="en-CA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en-CA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CA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CA" b="0" i="1" smtClean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func>
                          <m:func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b="1" dirty="0">
                    <a:solidFill>
                      <a:srgbClr val="FFFF00"/>
                    </a:solidFill>
                  </a:rPr>
                  <a:t>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583" y="1028384"/>
                <a:ext cx="11895658" cy="5145272"/>
              </a:xfrm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2C45F-17F4-3F7A-F64C-D78B6D24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36446C-B909-D837-DB6C-FD77E54826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781" y="-2"/>
                <a:ext cx="11347369" cy="102838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Comparing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36446C-B909-D837-DB6C-FD77E5482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781" y="-2"/>
                <a:ext cx="11347369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3ADF1-D852-D584-55C0-257D7AAD93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782" y="949301"/>
                <a:ext cx="12035260" cy="5563181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chemeClr val="tx1"/>
                    </a:solidFill>
                  </a:rPr>
                  <a:t>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1" i="1" smtClean="0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:r>
                  <a:rPr lang="en-CA" b="1" dirty="0">
                    <a:solidFill>
                      <a:schemeClr val="tx1"/>
                    </a:solidFill>
                  </a:rPr>
                  <a:t>and</a:t>
                </a:r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 i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chemeClr val="tx1"/>
                    </a:solidFill>
                  </a:rPr>
                  <a:t>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sz="2400" b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sz="2400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CA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CA" sz="2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CA" sz="2400" dirty="0"/>
              </a:p>
              <a:p>
                <a:r>
                  <a:rPr lang="en-CA" sz="2400" dirty="0"/>
                  <a:t>Can we combine these terms into one log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func>
                  </m:oMath>
                </a14:m>
                <a:r>
                  <a:rPr lang="en-CA" sz="2400" dirty="0"/>
                  <a:t>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sz="2400" b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sz="2400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sz="2400" b="1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++…+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CA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CA" sz="24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endParaRPr lang="en-CA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sz="2400" b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sz="2400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sz="2400" b="1" i="1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 … 2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func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CA" sz="24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CA" sz="2400" dirty="0"/>
                  <a:t>So 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sz="2400" b="1" dirty="0"/>
                  <a:t>?</a:t>
                </a:r>
              </a:p>
              <a:p>
                <a:pPr lvl="1"/>
                <a:r>
                  <a:rPr lang="en-CA" sz="2400" b="1" dirty="0">
                    <a:solidFill>
                      <a:srgbClr val="FFFF00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CA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CA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lang="en-CA" sz="2400" dirty="0"/>
                  <a:t> are positive integers, so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CA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  <m:sup/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CA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CA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</m:e>
                    </m:nary>
                    <m:r>
                      <a:rPr lang="en-C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400" b="1" dirty="0">
                    <a:solidFill>
                      <a:srgbClr val="5BD4FF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400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400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  <m:sup/>
                      <m:e>
                        <m:r>
                          <a:rPr lang="en-US" sz="2400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400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sz="2400" dirty="0"/>
              </a:p>
              <a:p>
                <a:pPr lvl="1"/>
                <a:r>
                  <a:rPr lang="en-CA" sz="2400" dirty="0"/>
                  <a:t>Since log is increasing on ℤ</a:t>
                </a:r>
                <a:r>
                  <a:rPr lang="en-CA" sz="2400" baseline="30000" dirty="0"/>
                  <a:t>+</a:t>
                </a:r>
                <a:r>
                  <a:rPr lang="en-CA" sz="2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lang="en-C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400" b="1" dirty="0">
                    <a:solidFill>
                      <a:srgbClr val="5BD4FF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sz="2400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3ADF1-D852-D584-55C0-257D7AAD93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82" y="949301"/>
                <a:ext cx="12035260" cy="5563181"/>
              </a:xfrm>
              <a:blipFill>
                <a:blip r:embed="rId3"/>
                <a:stretch>
                  <a:fillRect l="-1368" t="-2193" b="-2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6DE3D-1769-690B-79B6-749FDD0B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3628" y="-2"/>
                <a:ext cx="11501568" cy="1028386"/>
              </a:xfrm>
            </p:spPr>
            <p:txBody>
              <a:bodyPr/>
              <a:lstStyle/>
              <a:p>
                <a:r>
                  <a:rPr lang="en-CA" dirty="0"/>
                  <a:t>Comparing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3628" y="-2"/>
                <a:ext cx="11501568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3628" y="1028384"/>
                <a:ext cx="11501568" cy="5145272"/>
              </a:xfrm>
            </p:spPr>
            <p:txBody>
              <a:bodyPr/>
              <a:lstStyle/>
              <a:p>
                <a:r>
                  <a:rPr lang="en-CA" dirty="0"/>
                  <a:t>We in fact show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5BD4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>
                                    <a:solidFill>
                                      <a:srgbClr val="5BD4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i="1">
                                    <a:solidFill>
                                      <a:srgbClr val="5BD4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i="1">
                                    <a:solidFill>
                                      <a:srgbClr val="5BD4FF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i="1">
                                    <a:solidFill>
                                      <a:srgbClr val="5BD4FF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rgbClr val="5BD4FF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5BD4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5BD4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</m:e>
                      <m:sup>
                        <m:r>
                          <a:rPr lang="en-CA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en-CA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CA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solidFill>
                                          <a:srgbClr val="FF5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CA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b="1" dirty="0">
                    <a:solidFill>
                      <a:srgbClr val="FFFF00"/>
                    </a:solidFill>
                  </a:rPr>
                  <a:t>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?</a:t>
                </a:r>
              </a:p>
              <a:p>
                <a:pPr marL="0" indent="0" algn="ctr">
                  <a:buNone/>
                </a:pPr>
                <a:endParaRPr lang="en-CA" b="1" dirty="0">
                  <a:solidFill>
                    <a:srgbClr val="FFFF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dirty="0">
                    <a:solidFill>
                      <a:schemeClr val="tx1"/>
                    </a:solidFill>
                  </a:rPr>
                  <a:t>We just saw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FF505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FF505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 smtClean="0">
                        <a:solidFill>
                          <a:srgbClr val="FF5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lang="en-CA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CA" b="1" i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5BD4FF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5BD4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628" y="1028384"/>
                <a:ext cx="11501568" cy="5145272"/>
              </a:xfrm>
              <a:blipFill>
                <a:blip r:embed="rId3"/>
                <a:stretch>
                  <a:fillRect l="-1378" t="-16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2C45F-17F4-3F7A-F64C-D78B6D24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740" y="628005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7E9787-F1D6-84F0-F8C8-CA157029AD52}"/>
                  </a:ext>
                </a:extLst>
              </p:cNvPr>
              <p:cNvSpPr/>
              <p:nvPr/>
            </p:nvSpPr>
            <p:spPr>
              <a:xfrm>
                <a:off x="1486768" y="4745060"/>
                <a:ext cx="4410246" cy="572573"/>
              </a:xfrm>
              <a:prstGeom prst="wedgeRectCallout">
                <a:avLst>
                  <a:gd name="adj1" fmla="val -17298"/>
                  <a:gd name="adj2" fmla="val 33262"/>
                </a:avLst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So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𝑺𝒊𝒛𝒆</m:t>
                        </m:r>
                        <m:sSup>
                          <m:sSup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d>
                          </m:e>
                          <m:sup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b="1" dirty="0"/>
                  <a:t> where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7E9787-F1D6-84F0-F8C8-CA157029A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768" y="4745060"/>
                <a:ext cx="4410246" cy="572573"/>
              </a:xfrm>
              <a:prstGeom prst="wedgeRectCallout">
                <a:avLst>
                  <a:gd name="adj1" fmla="val -17298"/>
                  <a:gd name="adj2" fmla="val 33262"/>
                </a:avLst>
              </a:prstGeom>
              <a:blipFill>
                <a:blip r:embed="rId4"/>
                <a:stretch>
                  <a:fillRect b="-20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561E8E-860B-A452-CD96-94B98ABC3AC5}"/>
              </a:ext>
            </a:extLst>
          </p:cNvPr>
          <p:cNvSpPr/>
          <p:nvPr/>
        </p:nvSpPr>
        <p:spPr>
          <a:xfrm>
            <a:off x="6094412" y="4657467"/>
            <a:ext cx="4921497" cy="7477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262626"/>
                </a:solidFill>
              </a:rPr>
              <a:t>So this reduction has runtime that is polynomial in the input size!</a:t>
            </a:r>
          </a:p>
        </p:txBody>
      </p:sp>
    </p:spTree>
    <p:extLst>
      <p:ext uri="{BB962C8B-B14F-4D97-AF65-F5344CB8AC3E}">
        <p14:creationId xmlns:p14="http://schemas.microsoft.com/office/powerpoint/2010/main" val="8011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5476B4-04B8-484C-7C22-DF3A29715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4"/>
          <a:stretch/>
        </p:blipFill>
        <p:spPr>
          <a:xfrm>
            <a:off x="157339" y="369283"/>
            <a:ext cx="6063500" cy="4564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ular Callout 11">
            <a:extLst>
              <a:ext uri="{FF2B5EF4-FFF2-40B4-BE49-F238E27FC236}">
                <a16:creationId xmlns:a16="http://schemas.microsoft.com/office/drawing/2014/main" id="{470D5160-3B45-4AD8-B279-F5B788457176}"/>
              </a:ext>
            </a:extLst>
          </p:cNvPr>
          <p:cNvSpPr/>
          <p:nvPr/>
        </p:nvSpPr>
        <p:spPr>
          <a:xfrm>
            <a:off x="5825610" y="157910"/>
            <a:ext cx="6290513" cy="678752"/>
          </a:xfrm>
          <a:prstGeom prst="wedgeRectCallout">
            <a:avLst>
              <a:gd name="adj1" fmla="val 21182"/>
              <a:gd name="adj2" fmla="val -32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So TSP-</a:t>
            </a:r>
            <a:r>
              <a:rPr lang="en-CA" dirty="0" err="1"/>
              <a:t>OptimalValue</a:t>
            </a:r>
            <a:r>
              <a:rPr lang="en-CA" dirty="0"/>
              <a:t>-Solver is polytime… But is it a </a:t>
            </a:r>
            <a:r>
              <a:rPr lang="en-CA" b="1" dirty="0"/>
              <a:t>correct</a:t>
            </a:r>
            <a:r>
              <a:rPr lang="en-CA" dirty="0"/>
              <a:t> </a:t>
            </a:r>
            <a:r>
              <a:rPr lang="en-CA" b="1" dirty="0"/>
              <a:t>reduction from TSP-Optimal Value to TSP-Dec?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1">
                <a:extLst>
                  <a:ext uri="{FF2B5EF4-FFF2-40B4-BE49-F238E27FC236}">
                    <a16:creationId xmlns:a16="http://schemas.microsoft.com/office/drawing/2014/main" id="{6FAF7742-D530-43B0-9EA7-EA28FEF585C4}"/>
                  </a:ext>
                </a:extLst>
              </p:cNvPr>
              <p:cNvSpPr/>
              <p:nvPr/>
            </p:nvSpPr>
            <p:spPr>
              <a:xfrm>
                <a:off x="6412447" y="1145237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Need to prove:</a:t>
                </a:r>
                <a:br>
                  <a:rPr lang="en-CA" sz="2000" b="1" dirty="0"/>
                </a:br>
                <a:r>
                  <a:rPr lang="en-CA" sz="2000" dirty="0"/>
                  <a:t>TSP-</a:t>
                </a:r>
                <a:r>
                  <a:rPr lang="en-CA" sz="2000" dirty="0" err="1"/>
                  <a:t>OptimalValue</a:t>
                </a:r>
                <a:r>
                  <a:rPr lang="en-CA" sz="2000" dirty="0"/>
                  <a:t>-Solver(</a:t>
                </a:r>
                <a:r>
                  <a:rPr lang="en-CA" sz="2000" dirty="0" err="1"/>
                  <a:t>G,w</a:t>
                </a:r>
                <a:r>
                  <a:rPr lang="en-CA" sz="2000" dirty="0"/>
                  <a:t>)</a:t>
                </a:r>
                <a:br>
                  <a:rPr lang="en-CA" sz="2000" dirty="0"/>
                </a:br>
                <a:r>
                  <a:rPr lang="en-CA" sz="2000" dirty="0"/>
                  <a:t>returns the weight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br>
                  <a:rPr lang="en-CA" sz="2000" dirty="0"/>
                </a:br>
                <a:r>
                  <a:rPr lang="en-CA" sz="2000" dirty="0"/>
                  <a:t>of the </a:t>
                </a:r>
                <a:r>
                  <a:rPr lang="en-CA" sz="2000" b="1" dirty="0"/>
                  <a:t>shortest Hamiltonian Cycle (HC) in G</a:t>
                </a:r>
              </a:p>
            </p:txBody>
          </p:sp>
        </mc:Choice>
        <mc:Fallback xmlns="">
          <p:sp>
            <p:nvSpPr>
              <p:cNvPr id="15" name="Rectangular Callout 11">
                <a:extLst>
                  <a:ext uri="{FF2B5EF4-FFF2-40B4-BE49-F238E27FC236}">
                    <a16:creationId xmlns:a16="http://schemas.microsoft.com/office/drawing/2014/main" id="{6FAF7742-D530-43B0-9EA7-EA28FEF58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447" y="1145237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  <a:blipFill>
                <a:blip r:embed="rId3"/>
                <a:stretch>
                  <a:fillRect b="-29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1">
                <a:extLst>
                  <a:ext uri="{FF2B5EF4-FFF2-40B4-BE49-F238E27FC236}">
                    <a16:creationId xmlns:a16="http://schemas.microsoft.com/office/drawing/2014/main" id="{480C37DB-AD36-47DC-BCFC-135103EE6E84}"/>
                  </a:ext>
                </a:extLst>
              </p:cNvPr>
              <p:cNvSpPr/>
              <p:nvPr/>
            </p:nvSpPr>
            <p:spPr>
              <a:xfrm>
                <a:off x="6412446" y="2754946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/>
                  <a:t>Sketch: </a:t>
                </a:r>
                <a:r>
                  <a:rPr lang="en-CA" sz="2000" dirty="0"/>
                  <a:t>We return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iff</a:t>
                </a:r>
                <a:r>
                  <a:rPr lang="en-CA" sz="2000" dirty="0"/>
                  <a:t> there is </a:t>
                </a:r>
                <a:r>
                  <a:rPr lang="en-CA" sz="2000" b="1" dirty="0"/>
                  <a:t>no HC</a:t>
                </a:r>
                <a:r>
                  <a:rPr lang="en-CA" sz="2000" dirty="0"/>
                  <a:t>.</a:t>
                </a:r>
              </a:p>
              <a:p>
                <a:pPr algn="ctr"/>
                <a:r>
                  <a:rPr lang="en-CA" sz="2000" b="1" dirty="0">
                    <a:solidFill>
                      <a:srgbClr val="FFFF00"/>
                    </a:solidFill>
                  </a:rPr>
                  <a:t>Key loop invariant: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CA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CA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𝒍𝒐</m:t>
                    </m:r>
                    <m:r>
                      <a:rPr lang="en-CA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𝒉𝒊</m:t>
                    </m:r>
                    <m:r>
                      <a:rPr lang="en-CA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b="1" dirty="0">
                    <a:solidFill>
                      <a:srgbClr val="FFFF00"/>
                    </a:solidFill>
                  </a:rPr>
                  <a:t>.</a:t>
                </a:r>
              </a:p>
              <a:p>
                <a:pPr algn="ctr"/>
                <a:r>
                  <a:rPr lang="en-CA" sz="2000" dirty="0"/>
                  <a:t>So, at termination when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𝑙𝑜</m:t>
                    </m:r>
                  </m:oMath>
                </a14:m>
                <a:r>
                  <a:rPr lang="en-CA" sz="2000" dirty="0"/>
                  <a:t>,</a:t>
                </a:r>
                <a:br>
                  <a:rPr lang="en-CA" sz="2000" dirty="0"/>
                </a:br>
                <a:r>
                  <a:rPr lang="en-CA" sz="2000" dirty="0"/>
                  <a:t>we return exactly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18" name="Rectangular Callout 11">
                <a:extLst>
                  <a:ext uri="{FF2B5EF4-FFF2-40B4-BE49-F238E27FC236}">
                    <a16:creationId xmlns:a16="http://schemas.microsoft.com/office/drawing/2014/main" id="{480C37DB-AD36-47DC-BCFC-135103EE6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446" y="2754946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  <a:blipFill>
                <a:blip r:embed="rId4"/>
                <a:stretch>
                  <a:fillRect b="-29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22087-7AEC-15EC-7B5E-CE2CC170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14215</TotalTime>
  <Words>2248</Words>
  <Application>Microsoft Office PowerPoint</Application>
  <PresentationFormat>Widescreen</PresentationFormat>
  <Paragraphs>251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Century Gothic</vt:lpstr>
      <vt:lpstr>Cambria Math</vt:lpstr>
      <vt:lpstr>Arial</vt:lpstr>
      <vt:lpstr>Calibri</vt:lpstr>
      <vt:lpstr>Mesh</vt:lpstr>
      <vt:lpstr>CS 341: Algorithms</vt:lpstr>
      <vt:lpstr>This time</vt:lpstr>
      <vt:lpstr>Recall</vt:lpstr>
      <vt:lpstr>PowerPoint Presentation</vt:lpstr>
      <vt:lpstr>PowerPoint Presentation</vt:lpstr>
      <vt:lpstr>Comparing T(I) and Size(I)</vt:lpstr>
      <vt:lpstr>Comparing T(I) and Size(I)</vt:lpstr>
      <vt:lpstr>Comparing T(I) and Size(I)</vt:lpstr>
      <vt:lpstr>PowerPoint Presentation</vt:lpstr>
      <vt:lpstr>PowerPoint Presentation</vt:lpstr>
      <vt:lpstr>Proving reductions correct</vt:lpstr>
      <vt:lpstr>Input size cheat sheet</vt:lpstr>
      <vt:lpstr>PowerPoint Presentation</vt:lpstr>
      <vt:lpstr>What about reducing  TSP-Optimization to TSP-Dec?</vt:lpstr>
      <vt:lpstr>PowerPoint Presentation</vt:lpstr>
      <vt:lpstr>PowerPoint Presentation</vt:lpstr>
      <vt:lpstr>PowerPoint Presentation</vt:lpstr>
      <vt:lpstr>Recap</vt:lpstr>
      <vt:lpstr> Complexity class NP</vt:lpstr>
      <vt:lpstr>Example: subset-sum problem</vt:lpstr>
      <vt:lpstr>Subset-sum via non-deterministic oracle</vt:lpstr>
      <vt:lpstr>Bonus slides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497</cp:revision>
  <dcterms:created xsi:type="dcterms:W3CDTF">2019-01-07T22:31:11Z</dcterms:created>
  <dcterms:modified xsi:type="dcterms:W3CDTF">2023-11-22T04:27:34Z</dcterms:modified>
</cp:coreProperties>
</file>